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1518" r:id="rId3"/>
    <p:sldId id="1540" r:id="rId4"/>
    <p:sldId id="1541" r:id="rId5"/>
    <p:sldId id="1542" r:id="rId6"/>
    <p:sldId id="1543" r:id="rId7"/>
    <p:sldId id="1545" r:id="rId8"/>
    <p:sldId id="1546" r:id="rId9"/>
    <p:sldId id="1600" r:id="rId10"/>
    <p:sldId id="1601" r:id="rId11"/>
    <p:sldId id="1602" r:id="rId12"/>
    <p:sldId id="1603" r:id="rId13"/>
    <p:sldId id="1604" r:id="rId14"/>
    <p:sldId id="1547" r:id="rId15"/>
    <p:sldId id="1634" r:id="rId16"/>
    <p:sldId id="1548" r:id="rId17"/>
    <p:sldId id="1570" r:id="rId18"/>
    <p:sldId id="1571" r:id="rId19"/>
    <p:sldId id="1599" r:id="rId20"/>
    <p:sldId id="1573" r:id="rId21"/>
    <p:sldId id="1593" r:id="rId22"/>
    <p:sldId id="1594" r:id="rId23"/>
    <p:sldId id="1595" r:id="rId24"/>
    <p:sldId id="1596" r:id="rId25"/>
    <p:sldId id="1597" r:id="rId26"/>
    <p:sldId id="1598" r:id="rId27"/>
    <p:sldId id="1551" r:id="rId28"/>
    <p:sldId id="1552" r:id="rId29"/>
    <p:sldId id="1553" r:id="rId30"/>
    <p:sldId id="1555" r:id="rId31"/>
    <p:sldId id="1635" r:id="rId32"/>
    <p:sldId id="1636" r:id="rId33"/>
    <p:sldId id="1637" r:id="rId34"/>
    <p:sldId id="1638" r:id="rId35"/>
    <p:sldId id="1639" r:id="rId36"/>
    <p:sldId id="1640" r:id="rId37"/>
    <p:sldId id="1641" r:id="rId38"/>
    <p:sldId id="1642" r:id="rId39"/>
    <p:sldId id="1643" r:id="rId40"/>
    <p:sldId id="1644" r:id="rId41"/>
    <p:sldId id="1645" r:id="rId42"/>
    <p:sldId id="1646" r:id="rId43"/>
    <p:sldId id="1647" r:id="rId44"/>
    <p:sldId id="1558" r:id="rId45"/>
    <p:sldId id="1559" r:id="rId46"/>
    <p:sldId id="1560" r:id="rId47"/>
    <p:sldId id="1568" r:id="rId4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9DC"/>
    <a:srgbClr val="FFFFBD"/>
    <a:srgbClr val="9933FF"/>
    <a:srgbClr val="FFC5F0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799" autoAdjust="0"/>
  </p:normalViewPr>
  <p:slideViewPr>
    <p:cSldViewPr>
      <p:cViewPr varScale="1">
        <p:scale>
          <a:sx n="76" d="100"/>
          <a:sy n="76" d="100"/>
        </p:scale>
        <p:origin x="10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90"/>
    </p:cViewPr>
  </p:sorterViewPr>
  <p:notesViewPr>
    <p:cSldViewPr>
      <p:cViewPr varScale="1">
        <p:scale>
          <a:sx n="72" d="100"/>
          <a:sy n="72" d="100"/>
        </p:scale>
        <p:origin x="17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37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26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762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3159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922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404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354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3130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3297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27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36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18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24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14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1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7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5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9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22.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4/20/15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22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Systems,</a:t>
            </a:r>
            <a:br>
              <a:rPr lang="en-US" altLang="en-US" sz="3000" dirty="0" smtClean="0"/>
            </a:br>
            <a:r>
              <a:rPr lang="en-US" altLang="en-US" sz="3000" dirty="0" smtClean="0"/>
              <a:t>Networking, TCP/IP, RPC,VFS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15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2057400"/>
          </a:xfrm>
        </p:spPr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Server waits for new connection calling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listen()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Sender call </a:t>
            </a:r>
            <a:r>
              <a:rPr lang="en-US" dirty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connect()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passing socket which contains server’s IP address and port number 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OS sends a special packet (SYN) containing a proposal for first sequence number, x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1985963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89000" y="29352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323013" y="29210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6858000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81200" y="3529013"/>
            <a:ext cx="4876800" cy="738187"/>
            <a:chOff x="1248" y="2175"/>
            <a:chExt cx="3072" cy="465"/>
          </a:xfrm>
        </p:grpSpPr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-104775" y="31781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4585" name="Text Box 18"/>
          <p:cNvSpPr txBox="1">
            <a:spLocks noChangeArrowheads="1"/>
          </p:cNvSpPr>
          <p:nvPr/>
        </p:nvSpPr>
        <p:spPr bwMode="auto">
          <a:xfrm>
            <a:off x="8054975" y="36353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646113" y="33369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6858000" y="3336925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4588" name="TextBox 2"/>
          <p:cNvSpPr txBox="1">
            <a:spLocks noChangeArrowheads="1"/>
          </p:cNvSpPr>
          <p:nvPr/>
        </p:nvSpPr>
        <p:spPr bwMode="auto">
          <a:xfrm rot="-5400000">
            <a:off x="1140619" y="51792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4589" name="Straight Arrow Connector 4"/>
          <p:cNvCxnSpPr>
            <a:cxnSpLocks noChangeShapeType="1"/>
          </p:cNvCxnSpPr>
          <p:nvPr/>
        </p:nvCxnSpPr>
        <p:spPr bwMode="auto">
          <a:xfrm>
            <a:off x="1676400" y="49530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0495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1336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If it has enough resources, server calls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accept()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to accept connection, and sends back a SYN ACK packet containing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Client’s sequence number incremented by one, (x + 1)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is this needed? 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sequence number proposal, y, for first byte server will send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985963" y="32512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89000" y="29098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323013" y="28956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858000" y="3251200"/>
            <a:ext cx="0" cy="290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1981200" y="3503613"/>
            <a:ext cx="4876800" cy="738187"/>
            <a:chOff x="1248" y="2175"/>
            <a:chExt cx="3072" cy="465"/>
          </a:xfrm>
        </p:grpSpPr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3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47863" y="4371975"/>
            <a:ext cx="4910137" cy="631825"/>
            <a:chOff x="1226" y="2722"/>
            <a:chExt cx="3094" cy="398"/>
          </a:xfrm>
        </p:grpSpPr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 and ACK, SeqNum = y and Ack = x + 1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5181600"/>
            <a:ext cx="4876800" cy="736600"/>
            <a:chOff x="1248" y="3232"/>
            <a:chExt cx="3072" cy="464"/>
          </a:xfrm>
        </p:grpSpPr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ACK, Ack = y + 1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-104775" y="31527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8054975" y="36099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646113" y="34004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FF"/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900863" y="3311525"/>
            <a:ext cx="1023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6934200" y="4162425"/>
            <a:ext cx="116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accept()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934200" y="5514975"/>
            <a:ext cx="170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allocate</a:t>
            </a:r>
            <a:b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</a:br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buffer space</a:t>
            </a:r>
          </a:p>
        </p:txBody>
      </p:sp>
      <p:sp>
        <p:nvSpPr>
          <p:cNvPr id="25616" name="TextBox 22"/>
          <p:cNvSpPr txBox="1">
            <a:spLocks noChangeArrowheads="1"/>
          </p:cNvSpPr>
          <p:nvPr/>
        </p:nvSpPr>
        <p:spPr bwMode="auto">
          <a:xfrm rot="-5400000">
            <a:off x="1140619" y="50903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5617" name="Straight Arrow Connector 23"/>
          <p:cNvCxnSpPr>
            <a:cxnSpLocks noChangeShapeType="1"/>
          </p:cNvCxnSpPr>
          <p:nvPr/>
        </p:nvCxnSpPr>
        <p:spPr bwMode="auto">
          <a:xfrm>
            <a:off x="1676400" y="48641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61854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3-Way Handshaking (cont’</a:t>
            </a:r>
            <a:r>
              <a:rPr lang="en-US" altLang="ja-JP" smtClean="0"/>
              <a:t>d) </a:t>
            </a:r>
            <a:endParaRPr lang="en-US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r>
              <a:rPr lang="en-US" dirty="0" smtClean="0"/>
              <a:t>Three-way handshake adds 1 RTT delay </a:t>
            </a:r>
          </a:p>
          <a:p>
            <a:endParaRPr lang="en-US" dirty="0" smtClean="0"/>
          </a:p>
          <a:p>
            <a:r>
              <a:rPr lang="en-US" dirty="0" smtClean="0"/>
              <a:t>Why do it this way?</a:t>
            </a:r>
          </a:p>
          <a:p>
            <a:pPr lvl="1"/>
            <a:r>
              <a:rPr lang="en-US" dirty="0" smtClean="0"/>
              <a:t>Congestion control: SYN (40 byte) acts as cheap probe</a:t>
            </a:r>
          </a:p>
          <a:p>
            <a:pPr lvl="1"/>
            <a:r>
              <a:rPr lang="en-US" dirty="0" smtClean="0"/>
              <a:t>Protects against delayed packets from other connection (would confuse receiver)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Close Connection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977107"/>
            <a:ext cx="71628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Goal: both sides agree to close the connection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4-way connection tear down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2462213"/>
            <a:ext cx="4346575" cy="533400"/>
            <a:chOff x="3340100" y="2462213"/>
            <a:chExt cx="4346575" cy="533400"/>
          </a:xfrm>
        </p:grpSpPr>
        <p:sp>
          <p:nvSpPr>
            <p:cNvPr id="28702" name="Line 4"/>
            <p:cNvSpPr>
              <a:spLocks noChangeShapeType="1"/>
            </p:cNvSpPr>
            <p:nvPr/>
          </p:nvSpPr>
          <p:spPr bwMode="auto">
            <a:xfrm>
              <a:off x="3340100" y="2732088"/>
              <a:ext cx="4346575" cy="263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3" name="Text Box 6"/>
            <p:cNvSpPr txBox="1">
              <a:spLocks noChangeArrowheads="1"/>
            </p:cNvSpPr>
            <p:nvPr/>
          </p:nvSpPr>
          <p:spPr bwMode="auto">
            <a:xfrm>
              <a:off x="5243513" y="2462213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40100" y="2933700"/>
            <a:ext cx="4346575" cy="538163"/>
            <a:chOff x="3340100" y="2933700"/>
            <a:chExt cx="4346575" cy="538163"/>
          </a:xfrm>
        </p:grpSpPr>
        <p:sp>
          <p:nvSpPr>
            <p:cNvPr id="28700" name="Line 5"/>
            <p:cNvSpPr>
              <a:spLocks noChangeShapeType="1"/>
            </p:cNvSpPr>
            <p:nvPr/>
          </p:nvSpPr>
          <p:spPr bwMode="auto">
            <a:xfrm flipH="1">
              <a:off x="3340100" y="3071813"/>
              <a:ext cx="4346575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1" name="Text Box 7"/>
            <p:cNvSpPr txBox="1">
              <a:spLocks noChangeArrowheads="1"/>
            </p:cNvSpPr>
            <p:nvPr/>
          </p:nvSpPr>
          <p:spPr bwMode="auto">
            <a:xfrm>
              <a:off x="3671888" y="2933700"/>
              <a:ext cx="1306512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40100" y="3735388"/>
            <a:ext cx="4346575" cy="585787"/>
            <a:chOff x="3340100" y="3735388"/>
            <a:chExt cx="4346575" cy="585787"/>
          </a:xfrm>
        </p:grpSpPr>
        <p:sp>
          <p:nvSpPr>
            <p:cNvPr id="28698" name="Line 8"/>
            <p:cNvSpPr>
              <a:spLocks noChangeShapeType="1"/>
            </p:cNvSpPr>
            <p:nvPr/>
          </p:nvSpPr>
          <p:spPr bwMode="auto">
            <a:xfrm flipH="1">
              <a:off x="3340100" y="3887788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Text Box 10"/>
            <p:cNvSpPr txBox="1">
              <a:spLocks noChangeArrowheads="1"/>
            </p:cNvSpPr>
            <p:nvPr/>
          </p:nvSpPr>
          <p:spPr bwMode="auto">
            <a:xfrm>
              <a:off x="5243513" y="3735388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0100" y="4156075"/>
            <a:ext cx="4349750" cy="546100"/>
            <a:chOff x="3340100" y="4156075"/>
            <a:chExt cx="4349750" cy="546100"/>
          </a:xfrm>
        </p:grpSpPr>
        <p:sp>
          <p:nvSpPr>
            <p:cNvPr id="28696" name="Line 9"/>
            <p:cNvSpPr>
              <a:spLocks noChangeShapeType="1"/>
            </p:cNvSpPr>
            <p:nvPr/>
          </p:nvSpPr>
          <p:spPr bwMode="auto">
            <a:xfrm>
              <a:off x="3340100" y="4425950"/>
              <a:ext cx="4349750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5327650" y="4156075"/>
              <a:ext cx="13065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sp>
        <p:nvSpPr>
          <p:cNvPr id="28679" name="Line 12"/>
          <p:cNvSpPr>
            <a:spLocks noChangeShapeType="1"/>
          </p:cNvSpPr>
          <p:nvPr/>
        </p:nvSpPr>
        <p:spPr bwMode="auto">
          <a:xfrm>
            <a:off x="33401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76835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2949575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1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7232650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2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76200" y="4645025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Can retransmit FIN ACK</a:t>
            </a:r>
            <a:br>
              <a:rPr lang="en-US" sz="1800">
                <a:latin typeface="Helvetica" charset="0"/>
                <a:cs typeface="Helvetica" charset="0"/>
              </a:rPr>
            </a:br>
            <a:r>
              <a:rPr lang="en-US" sz="1800">
                <a:latin typeface="Helvetica" charset="0"/>
                <a:cs typeface="Helvetica" charset="0"/>
              </a:rPr>
              <a:t> if it is lost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14600" y="4419600"/>
            <a:ext cx="915988" cy="1408113"/>
            <a:chOff x="2514600" y="4419600"/>
            <a:chExt cx="915988" cy="1408112"/>
          </a:xfrm>
        </p:grpSpPr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3041650" y="44307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3041650" y="54213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 flipV="1">
              <a:off x="3200400" y="4430712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 rot="-5400000">
              <a:off x="2486819" y="4750594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timeout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2514600" y="5457825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Helvetica" charset="0"/>
                  <a:cs typeface="Helvetica" charset="0"/>
                </a:rPr>
                <a:t>closed</a:t>
              </a:r>
            </a:p>
          </p:txBody>
        </p:sp>
      </p:grpSp>
      <p:sp>
        <p:nvSpPr>
          <p:cNvPr id="28685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7664450" y="3668713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3" name="Text Box 23"/>
          <p:cNvSpPr txBox="1">
            <a:spLocks noChangeArrowheads="1"/>
          </p:cNvSpPr>
          <p:nvPr/>
        </p:nvSpPr>
        <p:spPr bwMode="auto">
          <a:xfrm>
            <a:off x="7683500" y="4506913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52800" y="3236913"/>
            <a:ext cx="4346575" cy="625475"/>
            <a:chOff x="3352800" y="3236186"/>
            <a:chExt cx="4346575" cy="626201"/>
          </a:xfrm>
        </p:grpSpPr>
        <p:sp>
          <p:nvSpPr>
            <p:cNvPr id="28689" name="Line 8"/>
            <p:cNvSpPr>
              <a:spLocks noChangeShapeType="1"/>
            </p:cNvSpPr>
            <p:nvPr/>
          </p:nvSpPr>
          <p:spPr bwMode="auto">
            <a:xfrm flipH="1">
              <a:off x="3352800" y="3429000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5257800" y="3236186"/>
              <a:ext cx="745818" cy="42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5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6402" grpId="0"/>
      <p:bldP spid="164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Sequence-Number Initialization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688975"/>
            <a:ext cx="8902700" cy="59404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choose an initial sequence number?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When machine boots, ok to start with sequence #0?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No: could send two messages with same sequence #!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Receiver might end up discarding valid packets, or duplicate ack from original transmission might hide lost packet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Also, if it is possible to predict sequence numbers, might be possible for attacker to hijack TCP connection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ways of choosing an initial sequence number: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live: each packet has a deadline.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not delivered in X seconds, then is dropped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Thus, can re-use sequence numbers if wait for all packets in flight to be delivered or to expire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Epoch #: uniquely identifies </a:t>
            </a:r>
            <a:r>
              <a:rPr lang="en-US" altLang="ko-KR" i="1" smtClean="0">
                <a:ea typeface="굴림" panose="020B0600000101010101" pitchFamily="34" charset="-127"/>
              </a:rPr>
              <a:t>which</a:t>
            </a:r>
            <a:r>
              <a:rPr lang="en-US" altLang="ko-KR" smtClean="0">
                <a:ea typeface="굴림" panose="020B0600000101010101" pitchFamily="34" charset="-127"/>
              </a:rPr>
              <a:t> set of sequence numbers are currently being used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Epoch # stored on disk, Put in every message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Epoch # incremented on crash and/or when run out of sequence #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Pseudo-random increment to previous sequence number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Used by several protocol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01927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96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96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Midterm II: Wednesday (4/22)</a:t>
            </a:r>
          </a:p>
          <a:p>
            <a:pPr lvl="1"/>
            <a:r>
              <a:rPr lang="en-US" dirty="0" smtClean="0"/>
              <a:t>Time: 6:30PM – 9:30PM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Location: </a:t>
            </a:r>
            <a:r>
              <a:rPr lang="en-US" dirty="0" err="1" smtClean="0">
                <a:solidFill>
                  <a:srgbClr val="FF0000"/>
                </a:solidFill>
              </a:rPr>
              <a:t>Dwinelle</a:t>
            </a:r>
            <a:r>
              <a:rPr lang="en-US" dirty="0" smtClean="0">
                <a:solidFill>
                  <a:srgbClr val="FF0000"/>
                </a:solidFill>
              </a:rPr>
              <a:t>: 145/155 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Logins aa-</a:t>
            </a:r>
            <a:r>
              <a:rPr lang="en-US" dirty="0" err="1" smtClean="0">
                <a:solidFill>
                  <a:srgbClr val="FF0000"/>
                </a:solidFill>
              </a:rPr>
              <a:t>ee</a:t>
            </a:r>
            <a:r>
              <a:rPr lang="en-US" dirty="0" smtClean="0">
                <a:solidFill>
                  <a:srgbClr val="FF0000"/>
                </a:solidFill>
              </a:rPr>
              <a:t>, in </a:t>
            </a:r>
            <a:r>
              <a:rPr lang="en-US" dirty="0" err="1" smtClean="0">
                <a:solidFill>
                  <a:srgbClr val="FF0000"/>
                </a:solidFill>
              </a:rPr>
              <a:t>Dwinelle</a:t>
            </a:r>
            <a:r>
              <a:rPr lang="en-US" dirty="0" smtClean="0">
                <a:solidFill>
                  <a:srgbClr val="FF0000"/>
                </a:solidFill>
              </a:rPr>
              <a:t> 145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Logins </a:t>
            </a:r>
            <a:r>
              <a:rPr lang="en-US" dirty="0" err="1" smtClean="0">
                <a:solidFill>
                  <a:srgbClr val="FF0000"/>
                </a:solidFill>
              </a:rPr>
              <a:t>ef-nk</a:t>
            </a:r>
            <a:r>
              <a:rPr lang="en-US" dirty="0" smtClean="0">
                <a:solidFill>
                  <a:srgbClr val="FF0000"/>
                </a:solidFill>
              </a:rPr>
              <a:t>, in </a:t>
            </a:r>
            <a:r>
              <a:rPr lang="en-US" dirty="0" err="1" smtClean="0">
                <a:solidFill>
                  <a:srgbClr val="FF0000"/>
                </a:solidFill>
              </a:rPr>
              <a:t>Dwinelle</a:t>
            </a:r>
            <a:r>
              <a:rPr lang="en-US" dirty="0" smtClean="0">
                <a:solidFill>
                  <a:srgbClr val="FF0000"/>
                </a:solidFill>
              </a:rPr>
              <a:t> 155</a:t>
            </a:r>
          </a:p>
          <a:p>
            <a:pPr lvl="1"/>
            <a:r>
              <a:rPr lang="en-US" dirty="0" smtClean="0"/>
              <a:t>All topics from Midterm I, up to next Monday, including:</a:t>
            </a:r>
          </a:p>
          <a:p>
            <a:pPr lvl="2"/>
            <a:r>
              <a:rPr lang="en-US" dirty="0" smtClean="0"/>
              <a:t>Address Translation/TLBs/Paging</a:t>
            </a:r>
          </a:p>
          <a:p>
            <a:pPr lvl="2"/>
            <a:r>
              <a:rPr lang="en-US" dirty="0" smtClean="0"/>
              <a:t>I/O subsystems, Storage Layers, Disks/SSD</a:t>
            </a:r>
          </a:p>
          <a:p>
            <a:pPr lvl="2"/>
            <a:r>
              <a:rPr lang="en-US" dirty="0" smtClean="0"/>
              <a:t>Performance and Queueing Theory</a:t>
            </a:r>
          </a:p>
          <a:p>
            <a:pPr lvl="2"/>
            <a:r>
              <a:rPr lang="en-US" dirty="0" smtClean="0"/>
              <a:t>File systems</a:t>
            </a:r>
          </a:p>
          <a:p>
            <a:pPr lvl="2"/>
            <a:r>
              <a:rPr lang="en-US" dirty="0" smtClean="0"/>
              <a:t>Distributed systems, TCP/IP, RPC</a:t>
            </a:r>
          </a:p>
          <a:p>
            <a:pPr lvl="2"/>
            <a:r>
              <a:rPr lang="en-US" dirty="0" smtClean="0"/>
              <a:t>NFS/AFS, Key-Value Store</a:t>
            </a:r>
          </a:p>
          <a:p>
            <a:r>
              <a:rPr lang="en-US" dirty="0" smtClean="0"/>
              <a:t>Closed book, one page of notes – both sides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Bring Calculator!</a:t>
            </a:r>
          </a:p>
        </p:txBody>
      </p:sp>
    </p:spTree>
    <p:extLst>
      <p:ext uri="{BB962C8B-B14F-4D97-AF65-F5344CB8AC3E}">
        <p14:creationId xmlns:p14="http://schemas.microsoft.com/office/powerpoint/2010/main" val="34431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Use of TCP: Sockets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685800"/>
            <a:ext cx="88852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Socket:</a:t>
            </a:r>
            <a:r>
              <a:rPr lang="en-US" altLang="ko-KR" smtClean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Embodies one side of a communication channel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Could be local machine (called “UNIX socket”) or remote machine (called “network socket”)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Using Sockets for Client-Server (C/C++ interface):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 server: set up “server-socket”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Create socket, Bind to protocol (TCP), local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Call listen(): tells server socket to accept incoming requests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Perform multiple accept() calls on socket to accept incoming connection request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Each successful accept() returns a new socket for a new  connection; can pass this off to handler thread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 client: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Create socket, Bind to protocol (TCP), remote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Perform connect() on socket to make connection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connect() successful, have socket connected to server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748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8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386861" y="533400"/>
            <a:ext cx="6292384" cy="2854403"/>
            <a:chOff x="1024" y="1632"/>
            <a:chExt cx="371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866" y="2187"/>
              <a:ext cx="150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12" y="2218"/>
              <a:ext cx="6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01" y="3165"/>
              <a:ext cx="67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24" y="3165"/>
              <a:ext cx="5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" y="3581400"/>
            <a:ext cx="8915400" cy="3505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Produces new sockets for each unique connection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Things 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[ Client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Client Port, Server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Often, Client Port “randomly” assigned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Done 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Port often “well known”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80 (web), 443 (secure web), 25 (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sendmail</a:t>
            </a:r>
            <a:r>
              <a:rPr lang="en-US" altLang="ko-KR" sz="1800" dirty="0" smtClean="0">
                <a:ea typeface="굴림" panose="020B0600000101010101" pitchFamily="34" charset="-127"/>
              </a:rPr>
              <a:t>),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etc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3718750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Sockets in concept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5231" y="680376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527" y="662412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4693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2062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855045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16394" y="1066800"/>
            <a:ext cx="2721899" cy="2024362"/>
            <a:chOff x="5816394" y="1141845"/>
            <a:chExt cx="2721899" cy="2024362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7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889405" y="2513444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57454" y="526337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20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0779" y="60626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83618" y="565404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246497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002834" y="4497349"/>
            <a:ext cx="4170422" cy="369332"/>
            <a:chOff x="3002834" y="4497349"/>
            <a:chExt cx="417042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114807" y="4237961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786" y="2954752"/>
            <a:ext cx="6836836" cy="1519232"/>
            <a:chOff x="1447786" y="2954752"/>
            <a:chExt cx="6836836" cy="1519232"/>
          </a:xfrm>
        </p:grpSpPr>
        <p:grpSp>
          <p:nvGrpSpPr>
            <p:cNvPr id="37" name="Group 36"/>
            <p:cNvGrpSpPr/>
            <p:nvPr/>
          </p:nvGrpSpPr>
          <p:grpSpPr>
            <a:xfrm>
              <a:off x="5590747" y="2954752"/>
              <a:ext cx="2693875" cy="1519232"/>
              <a:chOff x="5590747" y="2954752"/>
              <a:chExt cx="2693875" cy="151923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831695" y="3315154"/>
                <a:ext cx="1925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Accept connection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590747" y="4104652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read request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31506" y="3699785"/>
                <a:ext cx="1953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Connection Socket</a:t>
                </a:r>
                <a:endParaRPr lang="en-US" i="1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47786" y="3251361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723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2400"/>
            <a:ext cx="7162800" cy="533400"/>
          </a:xfrm>
        </p:spPr>
        <p:txBody>
          <a:bodyPr/>
          <a:lstStyle/>
          <a:p>
            <a:r>
              <a:rPr lang="en-US" dirty="0" smtClean="0"/>
              <a:t>Recall: Client Protocol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1029728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*hostname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sockaddr_in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hostent</a:t>
            </a:r>
            <a:r>
              <a:rPr lang="en-US" dirty="0">
                <a:latin typeface="Courier"/>
                <a:cs typeface="Courier"/>
              </a:rPr>
              <a:t> *server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server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buildServerAddr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, hostname,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a TCP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("Connected to %s:%d\</a:t>
            </a:r>
            <a:r>
              <a:rPr lang="en-US" dirty="0" err="1">
                <a:latin typeface="Courier"/>
                <a:cs typeface="Courier"/>
              </a:rPr>
              <a:t>n",server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h_name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Carry out Client</a:t>
            </a:r>
            <a:r>
              <a:rPr lang="en-US" dirty="0" smtClean="0">
                <a:latin typeface="Courier"/>
                <a:cs typeface="Courier"/>
              </a:rPr>
              <a:t>-Server </a:t>
            </a:r>
            <a:r>
              <a:rPr lang="en-US" dirty="0">
                <a:latin typeface="Courier"/>
                <a:cs typeface="Courier"/>
              </a:rPr>
              <a:t>protocol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i="1" dirty="0" smtClean="0">
                <a:latin typeface="Courier"/>
                <a:cs typeface="Courier"/>
              </a:rPr>
              <a:t>client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sockfd</a:t>
            </a:r>
            <a:r>
              <a:rPr lang="en-US" i="1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1" y="3342973"/>
            <a:ext cx="6083300" cy="2844800"/>
            <a:chOff x="533400" y="3505200"/>
            <a:chExt cx="6083300" cy="2844800"/>
          </a:xfrm>
        </p:grpSpPr>
        <p:pic>
          <p:nvPicPr>
            <p:cNvPr id="3" name="Picture 2" descr="Screen Shot 2014-11-11 at 8.47.3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4800600"/>
              <a:ext cx="6083300" cy="15494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 flipH="1">
              <a:off x="914400" y="3505200"/>
              <a:ext cx="1676400" cy="1295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4572001" y="980773"/>
            <a:ext cx="2590800" cy="2133600"/>
            <a:chOff x="4419600" y="1143000"/>
            <a:chExt cx="2590800" cy="2133600"/>
          </a:xfrm>
        </p:grpSpPr>
        <p:pic>
          <p:nvPicPr>
            <p:cNvPr id="11" name="Picture 10" descr="Screen Shot 2014-11-11 at 8.49.3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00" y="1143000"/>
              <a:ext cx="1600200" cy="10160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cxnSp>
          <p:nvCxnSpPr>
            <p:cNvPr id="13" name="Straight Connector 12"/>
            <p:cNvCxnSpPr/>
            <p:nvPr/>
          </p:nvCxnSpPr>
          <p:spPr bwMode="auto">
            <a:xfrm flipV="1">
              <a:off x="4419600" y="2133600"/>
              <a:ext cx="990600" cy="1143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1942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Network Protocols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635000"/>
            <a:ext cx="8966200" cy="553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Protocol:</a:t>
            </a:r>
            <a:r>
              <a:rPr lang="en-US" altLang="ko-KR" smtClean="0">
                <a:ea typeface="굴림" panose="020B0600000101010101" pitchFamily="34" charset="-127"/>
              </a:rPr>
              <a:t> Agreement between two parties as to how information is to be transmitted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system calls are the protocol between the operating system and application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Networking examples: many levels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Physical level: mechanical and electrical network (e.g. how are 0 and 1 represented)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Link level: packet formats/error control (for instance, the CSMA/CD protocol)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Network level: network routing, addressing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Transport Level: reliable message delivery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Protocols on today’s Internet: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1053700" name="Group 4"/>
          <p:cNvGrpSpPr>
            <a:grpSpLocks/>
          </p:cNvGrpSpPr>
          <p:nvPr/>
        </p:nvGrpSpPr>
        <p:grpSpPr bwMode="auto">
          <a:xfrm>
            <a:off x="533400" y="3962400"/>
            <a:ext cx="8001000" cy="2514600"/>
            <a:chOff x="192" y="2544"/>
            <a:chExt cx="5040" cy="1584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192" y="3072"/>
              <a:ext cx="5040" cy="1056"/>
              <a:chOff x="528" y="3072"/>
              <a:chExt cx="4800" cy="1056"/>
            </a:xfrm>
          </p:grpSpPr>
          <p:sp>
            <p:nvSpPr>
              <p:cNvPr id="18465" name="Rectangle 6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4748" cy="384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66" name="Rectangle 7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4748" cy="384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67" name="Rectangle 8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4748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68" name="Line 9"/>
              <p:cNvSpPr>
                <a:spLocks noChangeShapeType="1"/>
              </p:cNvSpPr>
              <p:nvPr/>
            </p:nvSpPr>
            <p:spPr bwMode="auto">
              <a:xfrm>
                <a:off x="528" y="3744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69" name="Line 10"/>
              <p:cNvSpPr>
                <a:spLocks noChangeShapeType="1"/>
              </p:cNvSpPr>
              <p:nvPr/>
            </p:nvSpPr>
            <p:spPr bwMode="auto">
              <a:xfrm>
                <a:off x="528" y="3456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70" name="Line 11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18438" name="Group 12"/>
            <p:cNvGrpSpPr>
              <a:grpSpLocks/>
            </p:cNvGrpSpPr>
            <p:nvPr/>
          </p:nvGrpSpPr>
          <p:grpSpPr bwMode="auto">
            <a:xfrm>
              <a:off x="1680" y="2544"/>
              <a:ext cx="3456" cy="1569"/>
              <a:chOff x="1152" y="2511"/>
              <a:chExt cx="3456" cy="1569"/>
            </a:xfrm>
          </p:grpSpPr>
          <p:sp>
            <p:nvSpPr>
              <p:cNvPr id="18442" name="Text Box 13"/>
              <p:cNvSpPr txBox="1">
                <a:spLocks noChangeArrowheads="1"/>
              </p:cNvSpPr>
              <p:nvPr/>
            </p:nvSpPr>
            <p:spPr bwMode="auto">
              <a:xfrm>
                <a:off x="1152" y="3792"/>
                <a:ext cx="86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Ethernet</a:t>
                </a:r>
              </a:p>
            </p:txBody>
          </p:sp>
          <p:sp>
            <p:nvSpPr>
              <p:cNvPr id="18443" name="Text Box 14"/>
              <p:cNvSpPr txBox="1">
                <a:spLocks noChangeArrowheads="1"/>
              </p:cNvSpPr>
              <p:nvPr/>
            </p:nvSpPr>
            <p:spPr bwMode="auto">
              <a:xfrm>
                <a:off x="2329" y="3855"/>
                <a:ext cx="520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ATM</a:t>
                </a:r>
              </a:p>
            </p:txBody>
          </p:sp>
          <p:sp>
            <p:nvSpPr>
              <p:cNvPr id="18444" name="Text Box 15"/>
              <p:cNvSpPr txBox="1">
                <a:spLocks noChangeArrowheads="1"/>
              </p:cNvSpPr>
              <p:nvPr/>
            </p:nvSpPr>
            <p:spPr bwMode="auto">
              <a:xfrm>
                <a:off x="3251" y="3807"/>
                <a:ext cx="117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Packet radio</a:t>
                </a:r>
              </a:p>
            </p:txBody>
          </p:sp>
          <p:sp>
            <p:nvSpPr>
              <p:cNvPr id="18445" name="Text Box 16"/>
              <p:cNvSpPr txBox="1">
                <a:spLocks noChangeArrowheads="1"/>
              </p:cNvSpPr>
              <p:nvPr/>
            </p:nvSpPr>
            <p:spPr bwMode="auto">
              <a:xfrm>
                <a:off x="2436" y="3438"/>
                <a:ext cx="304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IP</a:t>
                </a:r>
              </a:p>
            </p:txBody>
          </p:sp>
          <p:sp>
            <p:nvSpPr>
              <p:cNvPr id="18446" name="Text Box 17"/>
              <p:cNvSpPr txBox="1">
                <a:spLocks noChangeArrowheads="1"/>
              </p:cNvSpPr>
              <p:nvPr/>
            </p:nvSpPr>
            <p:spPr bwMode="auto">
              <a:xfrm>
                <a:off x="1787" y="3150"/>
                <a:ext cx="465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UDP</a:t>
                </a:r>
              </a:p>
            </p:txBody>
          </p:sp>
          <p:sp>
            <p:nvSpPr>
              <p:cNvPr id="18447" name="Text Box 18"/>
              <p:cNvSpPr txBox="1">
                <a:spLocks noChangeArrowheads="1"/>
              </p:cNvSpPr>
              <p:nvPr/>
            </p:nvSpPr>
            <p:spPr bwMode="auto">
              <a:xfrm>
                <a:off x="2924" y="3150"/>
                <a:ext cx="439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TCP</a:t>
                </a:r>
              </a:p>
            </p:txBody>
          </p:sp>
          <p:sp>
            <p:nvSpPr>
              <p:cNvPr id="18448" name="Text Box 19"/>
              <p:cNvSpPr txBox="1">
                <a:spLocks noChangeArrowheads="1"/>
              </p:cNvSpPr>
              <p:nvPr/>
            </p:nvSpPr>
            <p:spPr bwMode="auto">
              <a:xfrm>
                <a:off x="2158" y="2799"/>
                <a:ext cx="430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RPC</a:t>
                </a:r>
              </a:p>
            </p:txBody>
          </p:sp>
          <p:sp>
            <p:nvSpPr>
              <p:cNvPr id="18449" name="Line 20"/>
              <p:cNvSpPr>
                <a:spLocks noChangeShapeType="1"/>
              </p:cNvSpPr>
              <p:nvPr/>
            </p:nvSpPr>
            <p:spPr bwMode="auto">
              <a:xfrm flipH="1">
                <a:off x="2060" y="3615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0" name="Line 21"/>
              <p:cNvSpPr>
                <a:spLocks noChangeShapeType="1"/>
              </p:cNvSpPr>
              <p:nvPr/>
            </p:nvSpPr>
            <p:spPr bwMode="auto">
              <a:xfrm>
                <a:off x="2732" y="3567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1" name="Line 22"/>
              <p:cNvSpPr>
                <a:spLocks noChangeShapeType="1"/>
              </p:cNvSpPr>
              <p:nvPr/>
            </p:nvSpPr>
            <p:spPr bwMode="auto">
              <a:xfrm>
                <a:off x="2588" y="3663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2" name="Line 23"/>
              <p:cNvSpPr>
                <a:spLocks noChangeShapeType="1"/>
              </p:cNvSpPr>
              <p:nvPr/>
            </p:nvSpPr>
            <p:spPr bwMode="auto">
              <a:xfrm>
                <a:off x="2156" y="3327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3" name="Line 24"/>
              <p:cNvSpPr>
                <a:spLocks noChangeShapeType="1"/>
              </p:cNvSpPr>
              <p:nvPr/>
            </p:nvSpPr>
            <p:spPr bwMode="auto">
              <a:xfrm flipH="1">
                <a:off x="2684" y="3279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4" name="Line 25"/>
              <p:cNvSpPr>
                <a:spLocks noChangeShapeType="1"/>
              </p:cNvSpPr>
              <p:nvPr/>
            </p:nvSpPr>
            <p:spPr bwMode="auto">
              <a:xfrm flipH="1">
                <a:off x="2060" y="2991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5" name="Line 26"/>
              <p:cNvSpPr>
                <a:spLocks noChangeShapeType="1"/>
              </p:cNvSpPr>
              <p:nvPr/>
            </p:nvSpPr>
            <p:spPr bwMode="auto">
              <a:xfrm>
                <a:off x="2540" y="2943"/>
                <a:ext cx="43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56" name="Text Box 27"/>
              <p:cNvSpPr txBox="1">
                <a:spLocks noChangeArrowheads="1"/>
              </p:cNvSpPr>
              <p:nvPr/>
            </p:nvSpPr>
            <p:spPr bwMode="auto">
              <a:xfrm>
                <a:off x="1360" y="2607"/>
                <a:ext cx="48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NFS</a:t>
                </a:r>
              </a:p>
            </p:txBody>
          </p:sp>
          <p:sp>
            <p:nvSpPr>
              <p:cNvPr id="18457" name="Text Box 28"/>
              <p:cNvSpPr txBox="1">
                <a:spLocks noChangeArrowheads="1"/>
              </p:cNvSpPr>
              <p:nvPr/>
            </p:nvSpPr>
            <p:spPr bwMode="auto">
              <a:xfrm>
                <a:off x="2687" y="2559"/>
                <a:ext cx="663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WWW</a:t>
                </a:r>
              </a:p>
            </p:txBody>
          </p:sp>
          <p:sp>
            <p:nvSpPr>
              <p:cNvPr id="18458" name="Text Box 29"/>
              <p:cNvSpPr txBox="1">
                <a:spLocks noChangeArrowheads="1"/>
              </p:cNvSpPr>
              <p:nvPr/>
            </p:nvSpPr>
            <p:spPr bwMode="auto">
              <a:xfrm>
                <a:off x="3462" y="2511"/>
                <a:ext cx="651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e-mail</a:t>
                </a:r>
              </a:p>
            </p:txBody>
          </p:sp>
          <p:sp>
            <p:nvSpPr>
              <p:cNvPr id="18459" name="Text Box 30"/>
              <p:cNvSpPr txBox="1">
                <a:spLocks noChangeArrowheads="1"/>
              </p:cNvSpPr>
              <p:nvPr/>
            </p:nvSpPr>
            <p:spPr bwMode="auto">
              <a:xfrm>
                <a:off x="4220" y="2607"/>
                <a:ext cx="388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ea typeface="굴림" panose="020B0600000101010101" pitchFamily="34" charset="-127"/>
                  </a:rPr>
                  <a:t>ssh</a:t>
                </a:r>
              </a:p>
            </p:txBody>
          </p:sp>
          <p:sp>
            <p:nvSpPr>
              <p:cNvPr id="18460" name="Line 31"/>
              <p:cNvSpPr>
                <a:spLocks noChangeShapeType="1"/>
              </p:cNvSpPr>
              <p:nvPr/>
            </p:nvSpPr>
            <p:spPr bwMode="auto">
              <a:xfrm>
                <a:off x="1820" y="2703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61" name="Line 32"/>
              <p:cNvSpPr>
                <a:spLocks noChangeShapeType="1"/>
              </p:cNvSpPr>
              <p:nvPr/>
            </p:nvSpPr>
            <p:spPr bwMode="auto">
              <a:xfrm flipH="1">
                <a:off x="2588" y="2751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62" name="Line 33"/>
              <p:cNvSpPr>
                <a:spLocks noChangeShapeType="1"/>
              </p:cNvSpPr>
              <p:nvPr/>
            </p:nvSpPr>
            <p:spPr bwMode="auto">
              <a:xfrm>
                <a:off x="3116" y="2751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63" name="Line 34"/>
              <p:cNvSpPr>
                <a:spLocks noChangeShapeType="1"/>
              </p:cNvSpPr>
              <p:nvPr/>
            </p:nvSpPr>
            <p:spPr bwMode="auto">
              <a:xfrm flipH="1">
                <a:off x="3260" y="2751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8464" name="Line 35"/>
              <p:cNvSpPr>
                <a:spLocks noChangeShapeType="1"/>
              </p:cNvSpPr>
              <p:nvPr/>
            </p:nvSpPr>
            <p:spPr bwMode="auto">
              <a:xfrm flipH="1">
                <a:off x="3308" y="2799"/>
                <a:ext cx="91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8439" name="Text Box 36"/>
            <p:cNvSpPr txBox="1">
              <a:spLocks noChangeArrowheads="1"/>
            </p:cNvSpPr>
            <p:nvPr/>
          </p:nvSpPr>
          <p:spPr bwMode="auto">
            <a:xfrm>
              <a:off x="239" y="3807"/>
              <a:ext cx="120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Physical/Link</a:t>
              </a:r>
            </a:p>
          </p:txBody>
        </p:sp>
        <p:sp>
          <p:nvSpPr>
            <p:cNvPr id="18440" name="Text Box 37"/>
            <p:cNvSpPr txBox="1">
              <a:spLocks noChangeArrowheads="1"/>
            </p:cNvSpPr>
            <p:nvPr/>
          </p:nvSpPr>
          <p:spPr bwMode="auto">
            <a:xfrm>
              <a:off x="424" y="3471"/>
              <a:ext cx="83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Network</a:t>
              </a:r>
            </a:p>
          </p:txBody>
        </p:sp>
        <p:sp>
          <p:nvSpPr>
            <p:cNvPr id="18441" name="Text Box 38"/>
            <p:cNvSpPr txBox="1">
              <a:spLocks noChangeArrowheads="1"/>
            </p:cNvSpPr>
            <p:nvPr/>
          </p:nvSpPr>
          <p:spPr bwMode="auto">
            <a:xfrm>
              <a:off x="364" y="3135"/>
              <a:ext cx="95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293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Protocol (v1)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006194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Create Socket to receive requests*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r>
              <a:rPr lang="en-US" sz="1700" dirty="0" err="1" smtClean="0">
                <a:latin typeface="Courier"/>
                <a:cs typeface="Courier"/>
              </a:rPr>
              <a:t>lstnsockfd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1700" dirty="0">
                <a:latin typeface="Courier"/>
                <a:cs typeface="Courier"/>
              </a:rPr>
              <a:t>(AF_INET, SOCK_STREAM, 0);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Bind socket to port */</a:t>
            </a:r>
          </a:p>
          <a:p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</a:t>
            </a:r>
            <a:r>
              <a:rPr lang="en-US" sz="1700" dirty="0" smtClean="0">
                <a:latin typeface="Courier"/>
                <a:cs typeface="Courier"/>
              </a:rPr>
              <a:t>)&amp;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 err="1" smtClean="0">
                <a:latin typeface="Courier"/>
                <a:cs typeface="Courier"/>
              </a:rPr>
              <a:t>,sizeof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serv_addr</a:t>
            </a:r>
            <a:r>
              <a:rPr lang="en-US" sz="1700" dirty="0">
                <a:latin typeface="Courier"/>
                <a:cs typeface="Courier"/>
              </a:rPr>
              <a:t>))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</a:t>
            </a:r>
            <a:r>
              <a:rPr lang="en-US" sz="1700" dirty="0" smtClean="0">
                <a:latin typeface="Courier"/>
                <a:cs typeface="Courier"/>
              </a:rPr>
              <a:t>{</a:t>
            </a:r>
          </a:p>
          <a:p>
            <a:r>
              <a:rPr lang="en-US" sz="1700" dirty="0">
                <a:latin typeface="Courier"/>
                <a:cs typeface="Courier"/>
              </a:rPr>
              <a:t>/* Listen for incoming connections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b="1" dirty="0" smtClean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</a:t>
            </a:r>
            <a:endParaRPr lang="en-US" sz="1700" dirty="0" smtClean="0">
              <a:latin typeface="Courier"/>
              <a:cs typeface="Courier"/>
            </a:endParaRP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Accept incoming connection, obtaining a new socket for it */</a:t>
            </a: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dirty="0" err="1" smtClean="0">
                <a:latin typeface="Courier"/>
                <a:cs typeface="Courier"/>
              </a:rPr>
              <a:t>consockfd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>
                <a:latin typeface="Courier"/>
                <a:cs typeface="Courier"/>
              </a:rPr>
              <a:t>, </a:t>
            </a:r>
            <a:r>
              <a:rPr lang="en-US" sz="1700" dirty="0" smtClean="0">
                <a:latin typeface="Courier"/>
                <a:cs typeface="Courier"/>
              </a:rPr>
              <a:t>      </a:t>
            </a: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                   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  </a:t>
            </a:r>
            <a:r>
              <a:rPr lang="en-US" sz="1700" i="1" dirty="0" smtClean="0">
                <a:latin typeface="Courier"/>
                <a:cs typeface="Courier"/>
              </a:rPr>
              <a:t>server</a:t>
            </a:r>
            <a:r>
              <a:rPr lang="en-US" sz="1700" i="1" dirty="0">
                <a:latin typeface="Courier"/>
                <a:cs typeface="Courier"/>
              </a:rPr>
              <a:t>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i="1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</a:t>
            </a:r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36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Network Architecture</a:t>
            </a:r>
            <a:endParaRPr lang="en-US" dirty="0"/>
          </a:p>
        </p:txBody>
      </p:sp>
      <p:pic>
        <p:nvPicPr>
          <p:cNvPr id="8194" name="Picture 2" descr="http://deliveryimages.acm.org/10.1145/1020000/1017980/7355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05666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42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Details: </a:t>
            </a:r>
            <a:r>
              <a:rPr lang="en-US" dirty="0" err="1" smtClean="0"/>
              <a:t>sk_buff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0"/>
            <a:ext cx="8534400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Socket Buffers: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dirty="0" smtClean="0"/>
              <a:t> structure</a:t>
            </a:r>
          </a:p>
          <a:p>
            <a:pPr lvl="1"/>
            <a:r>
              <a:rPr lang="en-US" dirty="0" smtClean="0"/>
              <a:t>The I/O buffers of sockets are lists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Pointers to such structures usually called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skb</a:t>
            </a:r>
            <a:r>
              <a:rPr lang="en-US" dirty="0" smtClean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structures with lots of manipulation routines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Packet is linked list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structures</a:t>
            </a:r>
            <a:endParaRPr lang="en-US" dirty="0"/>
          </a:p>
        </p:txBody>
      </p:sp>
      <p:pic>
        <p:nvPicPr>
          <p:cNvPr id="29698" name="Picture 2" descr="http://www.embeddedlinux.org.cn/linux_net/0596002556/images/understandlni_0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01861"/>
            <a:ext cx="5181600" cy="36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77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Headers, Fragments, and All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7630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“linear region”: </a:t>
            </a:r>
          </a:p>
          <a:p>
            <a:pPr lvl="1"/>
            <a:r>
              <a:rPr lang="en-US" dirty="0" smtClean="0"/>
              <a:t>Space from </a:t>
            </a:r>
            <a:r>
              <a:rPr lang="en-US" dirty="0" err="1" smtClean="0"/>
              <a:t>skb</a:t>
            </a:r>
            <a:r>
              <a:rPr lang="en-US" dirty="0" smtClean="0"/>
              <a:t>-&gt;data to </a:t>
            </a:r>
            <a:r>
              <a:rPr lang="en-US" dirty="0" err="1" smtClean="0"/>
              <a:t>skb</a:t>
            </a:r>
            <a:r>
              <a:rPr lang="en-US" dirty="0" smtClean="0"/>
              <a:t>-&gt;end</a:t>
            </a:r>
          </a:p>
          <a:p>
            <a:pPr lvl="1"/>
            <a:r>
              <a:rPr lang="en-US" dirty="0" smtClean="0"/>
              <a:t>Actual data from </a:t>
            </a:r>
            <a:r>
              <a:rPr lang="en-US" dirty="0" err="1" smtClean="0"/>
              <a:t>skb</a:t>
            </a:r>
            <a:r>
              <a:rPr lang="en-US" dirty="0" smtClean="0"/>
              <a:t>-&gt;head to </a:t>
            </a:r>
            <a:r>
              <a:rPr lang="en-US" dirty="0" err="1" smtClean="0"/>
              <a:t>skb</a:t>
            </a:r>
            <a:r>
              <a:rPr lang="en-US" dirty="0" smtClean="0"/>
              <a:t>-&gt;tail</a:t>
            </a:r>
          </a:p>
          <a:p>
            <a:pPr lvl="1"/>
            <a:r>
              <a:rPr lang="en-US" dirty="0" smtClean="0"/>
              <a:t>Header pointers point to parts of packet</a:t>
            </a:r>
          </a:p>
          <a:p>
            <a:r>
              <a:rPr lang="en-US" dirty="0" smtClean="0"/>
              <a:t>The fragments (in </a:t>
            </a:r>
            <a:r>
              <a:rPr lang="en-US" dirty="0" err="1" smtClean="0"/>
              <a:t>skb_shared_info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Right after </a:t>
            </a:r>
            <a:r>
              <a:rPr lang="en-US" dirty="0" err="1" smtClean="0"/>
              <a:t>skb</a:t>
            </a:r>
            <a:r>
              <a:rPr lang="en-US" dirty="0" smtClean="0"/>
              <a:t>-&gt;end, each fragment has pointer to pages, start of data, and length</a:t>
            </a:r>
            <a:endParaRPr lang="en-US" dirty="0"/>
          </a:p>
        </p:txBody>
      </p:sp>
      <p:pic>
        <p:nvPicPr>
          <p:cNvPr id="73730" name="Picture 2" descr="http://www.cubrid.org/files/attach/images/220547/523/594/packet_structure_sk_buf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60572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00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Copies, manipulation,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38700"/>
            <a:ext cx="8686800" cy="1714500"/>
          </a:xfrm>
        </p:spPr>
        <p:txBody>
          <a:bodyPr>
            <a:normAutofit/>
          </a:bodyPr>
          <a:lstStyle/>
          <a:p>
            <a:r>
              <a:rPr lang="en-US" dirty="0" smtClean="0"/>
              <a:t>Lots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dirty="0" smtClean="0"/>
              <a:t> manipulation functions for:</a:t>
            </a:r>
          </a:p>
          <a:p>
            <a:pPr lvl="1"/>
            <a:r>
              <a:rPr lang="en-US" dirty="0" smtClean="0"/>
              <a:t>removing and adding headers, merging data, pulling it up into linear region</a:t>
            </a:r>
          </a:p>
          <a:p>
            <a:pPr lvl="1"/>
            <a:r>
              <a:rPr lang="en-US" dirty="0" smtClean="0"/>
              <a:t>Copying/cloning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dirty="0" smtClean="0"/>
              <a:t> structures</a:t>
            </a:r>
            <a:endParaRPr lang="en-US" dirty="0"/>
          </a:p>
        </p:txBody>
      </p:sp>
      <p:pic>
        <p:nvPicPr>
          <p:cNvPr id="72706" name="Picture 2" descr="http://byfiles.storage.live.com/y1pX2DcyUtnR5V3afhOVhkO90dVTzG25RdWIRSF1aSCv-ojRsQBF4oIk-ng9pq8mF4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96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7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Processing Contexts</a:t>
            </a:r>
            <a:endParaRPr lang="en-US" dirty="0"/>
          </a:p>
        </p:txBody>
      </p:sp>
      <p:pic>
        <p:nvPicPr>
          <p:cNvPr id="78850" name="Picture 2" descr="control_flow_in_stac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848600" cy="59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533400"/>
          </a:xfrm>
        </p:spPr>
        <p:txBody>
          <a:bodyPr/>
          <a:lstStyle/>
          <a:p>
            <a:r>
              <a:rPr lang="en-US" dirty="0" smtClean="0"/>
              <a:t>Avoiding Interrupts: NAPI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6106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API (NAPI): Use polling to receive packets</a:t>
            </a:r>
          </a:p>
          <a:p>
            <a:pPr lvl="1"/>
            <a:r>
              <a:rPr lang="en-US" dirty="0" smtClean="0"/>
              <a:t>Only some drivers actually implement this</a:t>
            </a:r>
          </a:p>
          <a:p>
            <a:r>
              <a:rPr lang="en-US" dirty="0" smtClean="0"/>
              <a:t>Exit hard interrupt context as quickly as possible</a:t>
            </a:r>
          </a:p>
          <a:p>
            <a:pPr lvl="1"/>
            <a:r>
              <a:rPr lang="en-US" dirty="0" smtClean="0"/>
              <a:t>Do housekeeping and free up sent packets</a:t>
            </a:r>
          </a:p>
          <a:p>
            <a:pPr lvl="1"/>
            <a:r>
              <a:rPr lang="en-US" dirty="0" smtClean="0"/>
              <a:t>Schedule soft interrupt for further actions</a:t>
            </a:r>
          </a:p>
          <a:p>
            <a:r>
              <a:rPr lang="en-US" dirty="0" smtClean="0"/>
              <a:t>Soft Interrupts: Handles </a:t>
            </a:r>
            <a:r>
              <a:rPr lang="en-US" dirty="0" err="1" smtClean="0"/>
              <a:t>receiption</a:t>
            </a:r>
            <a:r>
              <a:rPr lang="en-US" dirty="0" smtClean="0"/>
              <a:t> and delivery</a:t>
            </a:r>
            <a:endParaRPr lang="en-US" dirty="0"/>
          </a:p>
        </p:txBody>
      </p:sp>
      <p:pic>
        <p:nvPicPr>
          <p:cNvPr id="79874" name="Picture 2" descr="processing_interrupt_softirq_and_received_packe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7837"/>
            <a:ext cx="7162800" cy="417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04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Applications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685800"/>
            <a:ext cx="88011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actually program a distributed application?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synchronize multiple threads, running on different machines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 shared memory, so cannot use test&amp;set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Abstraction: send/receive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Already atomic: no receiver gets portion of a message and two receivers cannot get same message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Interface: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Mailbox (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r>
              <a:rPr lang="en-US" altLang="ko-KR" smtClean="0">
                <a:ea typeface="굴림" panose="020B0600000101010101" pitchFamily="34" charset="-127"/>
              </a:rPr>
              <a:t>): temporary holding area for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Includes both destination location and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Send(message,mbox)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Send message to remote mailbox identified by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Receive(buffer,mbox)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 until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r>
              <a:rPr lang="en-US" altLang="ko-KR" smtClean="0">
                <a:ea typeface="굴림" panose="020B0600000101010101" pitchFamily="34" charset="-127"/>
              </a:rPr>
              <a:t> has message, copy into buffer, and return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threads sleeping on this mbox, wake up one of them</a:t>
            </a:r>
          </a:p>
        </p:txBody>
      </p:sp>
      <p:grpSp>
        <p:nvGrpSpPr>
          <p:cNvPr id="1016836" name="Group 4"/>
          <p:cNvGrpSpPr>
            <a:grpSpLocks/>
          </p:cNvGrpSpPr>
          <p:nvPr/>
        </p:nvGrpSpPr>
        <p:grpSpPr bwMode="auto">
          <a:xfrm>
            <a:off x="1447800" y="1905000"/>
            <a:ext cx="6556375" cy="1304925"/>
            <a:chOff x="576" y="1626"/>
            <a:chExt cx="4130" cy="822"/>
          </a:xfrm>
        </p:grpSpPr>
        <p:sp>
          <p:nvSpPr>
            <p:cNvPr id="19462" name="AutoShape 5"/>
            <p:cNvSpPr>
              <a:spLocks noChangeArrowheads="1"/>
            </p:cNvSpPr>
            <p:nvPr/>
          </p:nvSpPr>
          <p:spPr bwMode="auto">
            <a:xfrm>
              <a:off x="1538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3382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Cloud"/>
            <p:cNvSpPr>
              <a:spLocks noChangeAspect="1" noEditPoints="1" noChangeArrowheads="1"/>
            </p:cNvSpPr>
            <p:nvPr/>
          </p:nvSpPr>
          <p:spPr bwMode="auto">
            <a:xfrm>
              <a:off x="1898" y="1626"/>
              <a:ext cx="1444" cy="822"/>
            </a:xfrm>
            <a:custGeom>
              <a:avLst/>
              <a:gdLst>
                <a:gd name="T0" fmla="*/ 4 w 21600"/>
                <a:gd name="T1" fmla="*/ 411 h 21600"/>
                <a:gd name="T2" fmla="*/ 722 w 21600"/>
                <a:gd name="T3" fmla="*/ 821 h 21600"/>
                <a:gd name="T4" fmla="*/ 1443 w 21600"/>
                <a:gd name="T5" fmla="*/ 411 h 21600"/>
                <a:gd name="T6" fmla="*/ 722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8 h 21600"/>
                <a:gd name="T14" fmla="*/ 17083 w 21600"/>
                <a:gd name="T15" fmla="*/ 173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pic>
          <p:nvPicPr>
            <p:cNvPr id="1946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782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191" y="1937"/>
              <a:ext cx="83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Network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 rot="5400000">
              <a:off x="1159" y="1928"/>
              <a:ext cx="52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Send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 rot="5400000">
              <a:off x="3499" y="1914"/>
              <a:ext cx="74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Receive</a:t>
              </a:r>
            </a:p>
          </p:txBody>
        </p:sp>
      </p:grpSp>
      <p:sp>
        <p:nvSpPr>
          <p:cNvPr id="1016845" name="Document"/>
          <p:cNvSpPr>
            <a:spLocks noEditPoints="1" noChangeArrowheads="1"/>
          </p:cNvSpPr>
          <p:nvPr/>
        </p:nvSpPr>
        <p:spPr bwMode="auto">
          <a:xfrm>
            <a:off x="-533400" y="2667000"/>
            <a:ext cx="457200" cy="685800"/>
          </a:xfrm>
          <a:custGeom>
            <a:avLst/>
            <a:gdLst>
              <a:gd name="T0" fmla="*/ 227690 w 21600"/>
              <a:gd name="T1" fmla="*/ 686816 h 21600"/>
              <a:gd name="T2" fmla="*/ 1799 w 21600"/>
              <a:gd name="T3" fmla="*/ 344456 h 21600"/>
              <a:gd name="T4" fmla="*/ 227690 w 21600"/>
              <a:gd name="T5" fmla="*/ 2572 h 21600"/>
              <a:gd name="T6" fmla="*/ 459444 w 21600"/>
              <a:gd name="T7" fmla="*/ 338201 h 21600"/>
              <a:gd name="T8" fmla="*/ 227690 w 21600"/>
              <a:gd name="T9" fmla="*/ 686816 h 21600"/>
              <a:gd name="T10" fmla="*/ 0 w 21600"/>
              <a:gd name="T11" fmla="*/ 0 h 21600"/>
              <a:gd name="T12" fmla="*/ 457200 w 21600"/>
              <a:gd name="T13" fmla="*/ 0 h 21600"/>
              <a:gd name="T14" fmla="*/ 457200 w 21600"/>
              <a:gd name="T15" fmla="*/ 685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2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3237 L 0.45434 -0.03422 L 0.48437 -0.1036 L 0.55156 -0.12766 L 0.59809 -0.12766 L 0.66111 -0.07909 L 0.81041 -0.07909 " pathEditMode="fixed" rAng="0" ptsTypes="AAAAAAA">
                                      <p:cBhvr>
                                        <p:cTn id="32" dur="2000" fill="hold"/>
                                        <p:tgtEl>
                                          <p:spTgt spid="1016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476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6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6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6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6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build="p"/>
      <p:bldP spid="10168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Messages: Send/Receive behavior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738188"/>
            <a:ext cx="8775700" cy="5457825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When should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send(message,mbox)</a:t>
            </a:r>
            <a:r>
              <a:rPr lang="en-US" altLang="ko-KR" smtClean="0">
                <a:ea typeface="굴림" panose="020B0600000101010101" pitchFamily="34" charset="-127"/>
              </a:rPr>
              <a:t> return?</a:t>
            </a:r>
            <a:endParaRPr lang="en-US" altLang="ko-KR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When receiver gets message? (i.e. ack received)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When message is safely buffered on destination?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Right away, if message is buffered on source node?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Actually two questions here: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When can the sender be sure that receiver actually received the message?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When can sender reuse the memory containing message?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Mailbox provides 1-way communication from T1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T2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T1bufferT2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Very similar to producer/consumer 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Send = V, Receive = P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However, can’t tell if sender/receiver is local or not!</a:t>
            </a:r>
          </a:p>
          <a:p>
            <a:endParaRPr lang="ko-KR" altLang="en-US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7759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Messaging for Producer-Consumer Style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Using send/receive for producer-consumer style: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Producer: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int msg1[1000];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while(1)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prepare message; 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send(msg1,mbox);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Consumer: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int buffer[1000];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while(1)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receive(buffer,mbox);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process message;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 need for producer/consumer to keep track of space in mailbox: handled by send/receive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One of the roles of the window in TCP: window is size of buffer on far end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Restricts sender to forward only what will fit in buffer</a:t>
            </a:r>
          </a:p>
        </p:txBody>
      </p:sp>
      <p:sp>
        <p:nvSpPr>
          <p:cNvPr id="991236" name="AutoShape 4"/>
          <p:cNvSpPr>
            <a:spLocks noChangeArrowheads="1"/>
          </p:cNvSpPr>
          <p:nvPr/>
        </p:nvSpPr>
        <p:spPr bwMode="auto">
          <a:xfrm>
            <a:off x="4876800" y="1524000"/>
            <a:ext cx="1752600" cy="685800"/>
          </a:xfrm>
          <a:prstGeom prst="wedgeRoundRectCallout">
            <a:avLst>
              <a:gd name="adj1" fmla="val -70019"/>
              <a:gd name="adj2" fmla="val 60185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Send</a:t>
            </a:r>
          </a:p>
          <a:p>
            <a:r>
              <a:rPr lang="en-US" altLang="en-US"/>
              <a:t>Message</a:t>
            </a:r>
          </a:p>
        </p:txBody>
      </p:sp>
      <p:sp>
        <p:nvSpPr>
          <p:cNvPr id="991237" name="AutoShape 5"/>
          <p:cNvSpPr>
            <a:spLocks noChangeArrowheads="1"/>
          </p:cNvSpPr>
          <p:nvPr/>
        </p:nvSpPr>
        <p:spPr bwMode="auto">
          <a:xfrm>
            <a:off x="5562600" y="3352800"/>
            <a:ext cx="1752600" cy="685800"/>
          </a:xfrm>
          <a:prstGeom prst="wedgeRoundRectCallout">
            <a:avLst>
              <a:gd name="adj1" fmla="val -67208"/>
              <a:gd name="adj2" fmla="val -14815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Receive</a:t>
            </a:r>
          </a:p>
          <a:p>
            <a:r>
              <a:rPr lang="en-US" altLang="en-US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62203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  <p:bldP spid="991236" grpId="0" animBg="1"/>
      <p:bldP spid="9912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394" name="Group 2"/>
          <p:cNvGrpSpPr>
            <a:grpSpLocks/>
          </p:cNvGrpSpPr>
          <p:nvPr/>
        </p:nvGrpSpPr>
        <p:grpSpPr bwMode="auto">
          <a:xfrm>
            <a:off x="5967413" y="709613"/>
            <a:ext cx="3127375" cy="3352800"/>
            <a:chOff x="3755" y="432"/>
            <a:chExt cx="1970" cy="2112"/>
          </a:xfrm>
        </p:grpSpPr>
        <p:sp>
          <p:nvSpPr>
            <p:cNvPr id="8225" name="Rectangle 3"/>
            <p:cNvSpPr>
              <a:spLocks noChangeArrowheads="1"/>
            </p:cNvSpPr>
            <p:nvPr/>
          </p:nvSpPr>
          <p:spPr bwMode="auto">
            <a:xfrm>
              <a:off x="3755" y="437"/>
              <a:ext cx="1970" cy="210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ko-KR" altLang="en-US">
                  <a:ea typeface="굴림" panose="020B0600000101010101" pitchFamily="34" charset="-127"/>
                </a:rPr>
                <a:t>     </a:t>
              </a:r>
            </a:p>
          </p:txBody>
        </p:sp>
        <p:sp>
          <p:nvSpPr>
            <p:cNvPr id="8226" name="Rectangle 4" descr="Wide downward diagonal"/>
            <p:cNvSpPr>
              <a:spLocks noChangeArrowheads="1"/>
            </p:cNvSpPr>
            <p:nvPr/>
          </p:nvSpPr>
          <p:spPr bwMode="auto">
            <a:xfrm>
              <a:off x="4581" y="460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27" name="Text Box 5"/>
            <p:cNvSpPr txBox="1">
              <a:spLocks noChangeArrowheads="1"/>
            </p:cNvSpPr>
            <p:nvPr/>
          </p:nvSpPr>
          <p:spPr bwMode="auto">
            <a:xfrm>
              <a:off x="5481" y="432"/>
              <a:ext cx="23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>
                  <a:ea typeface="굴림" panose="020B0600000101010101" pitchFamily="34" charset="-127"/>
                </a:rPr>
                <a:t>B</a:t>
              </a:r>
            </a:p>
          </p:txBody>
        </p:sp>
        <p:sp>
          <p:nvSpPr>
            <p:cNvPr id="8228" name="Text Box 6"/>
            <p:cNvSpPr txBox="1">
              <a:spLocks noChangeArrowheads="1"/>
            </p:cNvSpPr>
            <p:nvPr/>
          </p:nvSpPr>
          <p:spPr bwMode="auto">
            <a:xfrm>
              <a:off x="4320" y="43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>
                  <a:ea typeface="굴림" panose="020B0600000101010101" pitchFamily="34" charset="-127"/>
                </a:rPr>
                <a:t>A</a:t>
              </a:r>
            </a:p>
          </p:txBody>
        </p:sp>
      </p:grpSp>
      <p:grpSp>
        <p:nvGrpSpPr>
          <p:cNvPr id="1083399" name="Group 7"/>
          <p:cNvGrpSpPr>
            <a:grpSpLocks/>
          </p:cNvGrpSpPr>
          <p:nvPr/>
        </p:nvGrpSpPr>
        <p:grpSpPr bwMode="auto">
          <a:xfrm>
            <a:off x="7246938" y="1085850"/>
            <a:ext cx="1522412" cy="1347788"/>
            <a:chOff x="4565" y="684"/>
            <a:chExt cx="959" cy="849"/>
          </a:xfrm>
        </p:grpSpPr>
        <p:sp>
          <p:nvSpPr>
            <p:cNvPr id="8220" name="Line 8"/>
            <p:cNvSpPr>
              <a:spLocks noChangeShapeType="1"/>
            </p:cNvSpPr>
            <p:nvPr/>
          </p:nvSpPr>
          <p:spPr bwMode="auto">
            <a:xfrm>
              <a:off x="4565" y="780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21" name="Line 9"/>
            <p:cNvSpPr>
              <a:spLocks noChangeShapeType="1"/>
            </p:cNvSpPr>
            <p:nvPr/>
          </p:nvSpPr>
          <p:spPr bwMode="auto">
            <a:xfrm>
              <a:off x="4565" y="684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22" name="Line 10"/>
            <p:cNvSpPr>
              <a:spLocks noChangeShapeType="1"/>
            </p:cNvSpPr>
            <p:nvPr/>
          </p:nvSpPr>
          <p:spPr bwMode="auto">
            <a:xfrm>
              <a:off x="4565" y="876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23" name="Line 11"/>
            <p:cNvSpPr>
              <a:spLocks noChangeShapeType="1"/>
            </p:cNvSpPr>
            <p:nvPr/>
          </p:nvSpPr>
          <p:spPr bwMode="auto">
            <a:xfrm>
              <a:off x="4565" y="972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24" name="Line 12"/>
            <p:cNvSpPr>
              <a:spLocks noChangeShapeType="1"/>
            </p:cNvSpPr>
            <p:nvPr/>
          </p:nvSpPr>
          <p:spPr bwMode="auto">
            <a:xfrm>
              <a:off x="4565" y="1068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8196" name="Rectangle 1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Window-based acknowledgements</a:t>
            </a:r>
          </a:p>
        </p:txBody>
      </p:sp>
      <p:grpSp>
        <p:nvGrpSpPr>
          <p:cNvPr id="1083406" name="Group 14"/>
          <p:cNvGrpSpPr>
            <a:grpSpLocks/>
          </p:cNvGrpSpPr>
          <p:nvPr/>
        </p:nvGrpSpPr>
        <p:grpSpPr bwMode="auto">
          <a:xfrm>
            <a:off x="7245350" y="2633663"/>
            <a:ext cx="1522413" cy="1347787"/>
            <a:chOff x="4564" y="1659"/>
            <a:chExt cx="959" cy="849"/>
          </a:xfrm>
        </p:grpSpPr>
        <p:sp>
          <p:nvSpPr>
            <p:cNvPr id="8215" name="Line 15"/>
            <p:cNvSpPr>
              <a:spLocks noChangeShapeType="1"/>
            </p:cNvSpPr>
            <p:nvPr/>
          </p:nvSpPr>
          <p:spPr bwMode="auto">
            <a:xfrm>
              <a:off x="4564" y="1659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6" name="Line 16"/>
            <p:cNvSpPr>
              <a:spLocks noChangeShapeType="1"/>
            </p:cNvSpPr>
            <p:nvPr/>
          </p:nvSpPr>
          <p:spPr bwMode="auto">
            <a:xfrm>
              <a:off x="4564" y="1755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7" name="Line 17"/>
            <p:cNvSpPr>
              <a:spLocks noChangeShapeType="1"/>
            </p:cNvSpPr>
            <p:nvPr/>
          </p:nvSpPr>
          <p:spPr bwMode="auto">
            <a:xfrm>
              <a:off x="4564" y="1851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8" name="Line 18"/>
            <p:cNvSpPr>
              <a:spLocks noChangeShapeType="1"/>
            </p:cNvSpPr>
            <p:nvPr/>
          </p:nvSpPr>
          <p:spPr bwMode="auto">
            <a:xfrm>
              <a:off x="4564" y="1947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9" name="Line 19"/>
            <p:cNvSpPr>
              <a:spLocks noChangeShapeType="1"/>
            </p:cNvSpPr>
            <p:nvPr/>
          </p:nvSpPr>
          <p:spPr bwMode="auto">
            <a:xfrm>
              <a:off x="4564" y="2043"/>
              <a:ext cx="959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083412" name="Group 20"/>
          <p:cNvGrpSpPr>
            <a:grpSpLocks/>
          </p:cNvGrpSpPr>
          <p:nvPr/>
        </p:nvGrpSpPr>
        <p:grpSpPr bwMode="auto">
          <a:xfrm>
            <a:off x="5943600" y="1079500"/>
            <a:ext cx="1193800" cy="609600"/>
            <a:chOff x="3744" y="680"/>
            <a:chExt cx="752" cy="384"/>
          </a:xfrm>
        </p:grpSpPr>
        <p:sp>
          <p:nvSpPr>
            <p:cNvPr id="8213" name="AutoShape 21"/>
            <p:cNvSpPr>
              <a:spLocks/>
            </p:cNvSpPr>
            <p:nvPr/>
          </p:nvSpPr>
          <p:spPr bwMode="auto">
            <a:xfrm>
              <a:off x="4256" y="680"/>
              <a:ext cx="240" cy="384"/>
            </a:xfrm>
            <a:prstGeom prst="lef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744" y="768"/>
              <a:ext cx="47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N=5</a:t>
              </a:r>
            </a:p>
          </p:txBody>
        </p:sp>
      </p:grpSp>
      <p:sp>
        <p:nvSpPr>
          <p:cNvPr id="1083415" name="Rectangle 23"/>
          <p:cNvSpPr>
            <a:spLocks noChangeArrowheads="1"/>
          </p:cNvSpPr>
          <p:nvPr/>
        </p:nvSpPr>
        <p:spPr bwMode="auto">
          <a:xfrm>
            <a:off x="8816975" y="1663700"/>
            <a:ext cx="228600" cy="8382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Queue</a:t>
            </a:r>
          </a:p>
        </p:txBody>
      </p:sp>
      <p:grpSp>
        <p:nvGrpSpPr>
          <p:cNvPr id="1083416" name="Group 24"/>
          <p:cNvGrpSpPr>
            <a:grpSpLocks/>
          </p:cNvGrpSpPr>
          <p:nvPr/>
        </p:nvGrpSpPr>
        <p:grpSpPr bwMode="auto">
          <a:xfrm>
            <a:off x="7245350" y="1824038"/>
            <a:ext cx="1525588" cy="1423987"/>
            <a:chOff x="4564" y="1149"/>
            <a:chExt cx="961" cy="897"/>
          </a:xfrm>
        </p:grpSpPr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 flipH="1">
              <a:off x="4564" y="1245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09" name="Line 26"/>
            <p:cNvSpPr>
              <a:spLocks noChangeShapeType="1"/>
            </p:cNvSpPr>
            <p:nvPr/>
          </p:nvSpPr>
          <p:spPr bwMode="auto">
            <a:xfrm flipH="1">
              <a:off x="4564" y="1149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0" name="Line 27"/>
            <p:cNvSpPr>
              <a:spLocks noChangeShapeType="1"/>
            </p:cNvSpPr>
            <p:nvPr/>
          </p:nvSpPr>
          <p:spPr bwMode="auto">
            <a:xfrm flipH="1">
              <a:off x="4564" y="1341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1" name="Line 28"/>
            <p:cNvSpPr>
              <a:spLocks noChangeShapeType="1"/>
            </p:cNvSpPr>
            <p:nvPr/>
          </p:nvSpPr>
          <p:spPr bwMode="auto">
            <a:xfrm flipH="1">
              <a:off x="4564" y="1437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212" name="Line 29"/>
            <p:cNvSpPr>
              <a:spLocks noChangeShapeType="1"/>
            </p:cNvSpPr>
            <p:nvPr/>
          </p:nvSpPr>
          <p:spPr bwMode="auto">
            <a:xfrm flipH="1">
              <a:off x="4564" y="1533"/>
              <a:ext cx="961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083422" name="Group 30"/>
          <p:cNvGrpSpPr>
            <a:grpSpLocks/>
          </p:cNvGrpSpPr>
          <p:nvPr/>
        </p:nvGrpSpPr>
        <p:grpSpPr bwMode="auto">
          <a:xfrm>
            <a:off x="7227888" y="2174875"/>
            <a:ext cx="1576387" cy="738188"/>
            <a:chOff x="4553" y="1370"/>
            <a:chExt cx="993" cy="465"/>
          </a:xfrm>
        </p:grpSpPr>
        <p:sp>
          <p:nvSpPr>
            <p:cNvPr id="8206" name="Text Box 31"/>
            <p:cNvSpPr txBox="1">
              <a:spLocks noChangeArrowheads="1"/>
            </p:cNvSpPr>
            <p:nvPr/>
          </p:nvSpPr>
          <p:spPr bwMode="auto">
            <a:xfrm rot="-1735586">
              <a:off x="4553" y="1370"/>
              <a:ext cx="50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ack#0</a:t>
              </a:r>
            </a:p>
          </p:txBody>
        </p:sp>
        <p:sp>
          <p:nvSpPr>
            <p:cNvPr id="8207" name="Text Box 32"/>
            <p:cNvSpPr txBox="1">
              <a:spLocks noChangeArrowheads="1"/>
            </p:cNvSpPr>
            <p:nvPr/>
          </p:nvSpPr>
          <p:spPr bwMode="auto">
            <a:xfrm rot="-1697419">
              <a:off x="5040" y="1656"/>
              <a:ext cx="50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ack#4</a:t>
              </a:r>
            </a:p>
          </p:txBody>
        </p:sp>
      </p:grpSp>
      <p:grpSp>
        <p:nvGrpSpPr>
          <p:cNvPr id="1083425" name="Group 33"/>
          <p:cNvGrpSpPr>
            <a:grpSpLocks/>
          </p:cNvGrpSpPr>
          <p:nvPr/>
        </p:nvGrpSpPr>
        <p:grpSpPr bwMode="auto">
          <a:xfrm>
            <a:off x="7067550" y="1098550"/>
            <a:ext cx="1219200" cy="985838"/>
            <a:chOff x="4452" y="692"/>
            <a:chExt cx="768" cy="621"/>
          </a:xfrm>
        </p:grpSpPr>
        <p:sp>
          <p:nvSpPr>
            <p:cNvPr id="8204" name="Text Box 34"/>
            <p:cNvSpPr txBox="1">
              <a:spLocks noChangeArrowheads="1"/>
            </p:cNvSpPr>
            <p:nvPr/>
          </p:nvSpPr>
          <p:spPr bwMode="auto">
            <a:xfrm rot="1502086">
              <a:off x="4723" y="692"/>
              <a:ext cx="4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pkt#0</a:t>
              </a:r>
            </a:p>
          </p:txBody>
        </p:sp>
        <p:sp>
          <p:nvSpPr>
            <p:cNvPr id="8205" name="Text Box 35"/>
            <p:cNvSpPr txBox="1">
              <a:spLocks noChangeArrowheads="1"/>
            </p:cNvSpPr>
            <p:nvPr/>
          </p:nvSpPr>
          <p:spPr bwMode="auto">
            <a:xfrm rot="1693569">
              <a:off x="4452" y="1134"/>
              <a:ext cx="4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pkt#4</a:t>
              </a:r>
            </a:p>
          </p:txBody>
        </p:sp>
      </p:grpSp>
      <p:sp>
        <p:nvSpPr>
          <p:cNvPr id="108342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12700" y="685800"/>
            <a:ext cx="9042400" cy="60848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Windowing protocol (not quite TCP):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Send up to N packets without ack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Allows pipelining of packets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Window size (N) &lt; queue at destination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Each packet has sequence number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Receiver acknowledges each packet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Ack says “received all packets up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to sequence number X”/send more</a:t>
            </a:r>
          </a:p>
          <a:p>
            <a:pPr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Acks serve dual purpose: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Reliability: Confirming packet received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Ordering: Packets can be reordered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at destination</a:t>
            </a:r>
          </a:p>
          <a:p>
            <a:pPr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if packet gets garbled/dropped?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Sender will timeout waiting for ack packet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Resend missing packets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smtClean="0">
                <a:ea typeface="굴림" panose="020B0600000101010101" pitchFamily="34" charset="-127"/>
              </a:rPr>
              <a:t>Receiver gets packets out of order!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Should receiver discard packets that arrive out of order?  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Simple, but poor performance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Alternative: Keep copy until sender fills in missing pieces? 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Reduces # of retransmits, but more complex</a:t>
            </a:r>
          </a:p>
          <a:p>
            <a:pPr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if ack gets garbled/dropped? 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801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Timeout and resend just the un-acknowledged packets</a:t>
            </a:r>
          </a:p>
        </p:txBody>
      </p:sp>
    </p:spTree>
    <p:extLst>
      <p:ext uri="{BB962C8B-B14F-4D97-AF65-F5344CB8AC3E}">
        <p14:creationId xmlns:p14="http://schemas.microsoft.com/office/powerpoint/2010/main" val="3199801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3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3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8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3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3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8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8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8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8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8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8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8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8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8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8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8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8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8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8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8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8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8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8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8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8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8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8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8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83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83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834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834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415" grpId="0" animBg="1"/>
      <p:bldP spid="10834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8265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General’s paradox: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Constraints of problem: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Two generals, on separate mountains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 only communicate via messengers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Messengers can be captured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Problem: need to coordinate attack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they attack at different times, they all die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they attack at same time, they win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Named after Custer, who died at Little Big Horn because he arrived a couple of days too early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 messages over an unreliable network be used to guarantee two entities do something simultaneously?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Remarkably, “no”, even if all messages get through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 way to be sure last message gets through!</a:t>
            </a:r>
          </a:p>
        </p:txBody>
      </p:sp>
      <p:grpSp>
        <p:nvGrpSpPr>
          <p:cNvPr id="978968" name="Group 24"/>
          <p:cNvGrpSpPr>
            <a:grpSpLocks/>
          </p:cNvGrpSpPr>
          <p:nvPr/>
        </p:nvGrpSpPr>
        <p:grpSpPr bwMode="auto">
          <a:xfrm>
            <a:off x="2935288" y="5499100"/>
            <a:ext cx="2670175" cy="666750"/>
            <a:chOff x="1849" y="3464"/>
            <a:chExt cx="1682" cy="420"/>
          </a:xfrm>
        </p:grpSpPr>
        <p:sp>
          <p:nvSpPr>
            <p:cNvPr id="23570" name="Line 12"/>
            <p:cNvSpPr>
              <a:spLocks noChangeShapeType="1"/>
            </p:cNvSpPr>
            <p:nvPr/>
          </p:nvSpPr>
          <p:spPr bwMode="auto">
            <a:xfrm flipH="1">
              <a:off x="1849" y="3464"/>
              <a:ext cx="1608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 rot="-275331">
              <a:off x="1870" y="3552"/>
              <a:ext cx="166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800">
                  <a:ea typeface="굴림" panose="020B0600000101010101" pitchFamily="34" charset="-127"/>
                </a:rPr>
                <a:t>Yeah, but what if you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800">
                  <a:ea typeface="굴림" panose="020B0600000101010101" pitchFamily="34" charset="-127"/>
                </a:rPr>
                <a:t>Don’t get this ack?</a:t>
              </a:r>
            </a:p>
          </p:txBody>
        </p:sp>
      </p:grp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General’s Paradox</a:t>
            </a:r>
          </a:p>
        </p:txBody>
      </p:sp>
      <p:pic>
        <p:nvPicPr>
          <p:cNvPr id="9789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09600"/>
            <a:ext cx="2590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8969" name="Group 25"/>
          <p:cNvGrpSpPr>
            <a:grpSpLocks/>
          </p:cNvGrpSpPr>
          <p:nvPr/>
        </p:nvGrpSpPr>
        <p:grpSpPr bwMode="auto">
          <a:xfrm>
            <a:off x="1752600" y="4419600"/>
            <a:ext cx="5151438" cy="1509713"/>
            <a:chOff x="1104" y="2784"/>
            <a:chExt cx="3245" cy="951"/>
          </a:xfrm>
        </p:grpSpPr>
        <p:pic>
          <p:nvPicPr>
            <p:cNvPr id="2356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" y="2784"/>
              <a:ext cx="637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4" y="2784"/>
              <a:ext cx="637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8965" name="Group 21"/>
          <p:cNvGrpSpPr>
            <a:grpSpLocks/>
          </p:cNvGrpSpPr>
          <p:nvPr/>
        </p:nvGrpSpPr>
        <p:grpSpPr bwMode="auto">
          <a:xfrm>
            <a:off x="2935288" y="4491038"/>
            <a:ext cx="2651125" cy="431800"/>
            <a:chOff x="1849" y="2829"/>
            <a:chExt cx="1670" cy="272"/>
          </a:xfrm>
        </p:grpSpPr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>
              <a:off x="1849" y="2875"/>
              <a:ext cx="167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 rot="460914">
              <a:off x="2526" y="2829"/>
              <a:ext cx="84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34" charset="-127"/>
                </a:rPr>
                <a:t>11 am ok?</a:t>
              </a:r>
            </a:p>
          </p:txBody>
        </p:sp>
      </p:grpSp>
      <p:grpSp>
        <p:nvGrpSpPr>
          <p:cNvPr id="978967" name="Group 23"/>
          <p:cNvGrpSpPr>
            <a:grpSpLocks/>
          </p:cNvGrpSpPr>
          <p:nvPr/>
        </p:nvGrpSpPr>
        <p:grpSpPr bwMode="auto">
          <a:xfrm>
            <a:off x="2935288" y="5103813"/>
            <a:ext cx="2651125" cy="395287"/>
            <a:chOff x="1849" y="3215"/>
            <a:chExt cx="1670" cy="249"/>
          </a:xfrm>
        </p:grpSpPr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1849" y="3237"/>
              <a:ext cx="167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65" name="Text Box 16"/>
            <p:cNvSpPr txBox="1">
              <a:spLocks noChangeArrowheads="1"/>
            </p:cNvSpPr>
            <p:nvPr/>
          </p:nvSpPr>
          <p:spPr bwMode="auto">
            <a:xfrm rot="460914">
              <a:off x="2381" y="3215"/>
              <a:ext cx="101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34" charset="-127"/>
                </a:rPr>
                <a:t>So, 11 it is?</a:t>
              </a:r>
            </a:p>
          </p:txBody>
        </p:sp>
      </p:grpSp>
      <p:grpSp>
        <p:nvGrpSpPr>
          <p:cNvPr id="978966" name="Group 22"/>
          <p:cNvGrpSpPr>
            <a:grpSpLocks/>
          </p:cNvGrpSpPr>
          <p:nvPr/>
        </p:nvGrpSpPr>
        <p:grpSpPr bwMode="auto">
          <a:xfrm>
            <a:off x="2935288" y="4799013"/>
            <a:ext cx="2552700" cy="339725"/>
            <a:chOff x="1849" y="3023"/>
            <a:chExt cx="1608" cy="214"/>
          </a:xfrm>
        </p:grpSpPr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H="1">
              <a:off x="1849" y="3101"/>
              <a:ext cx="1608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3563" name="Text Box 17"/>
            <p:cNvSpPr txBox="1">
              <a:spLocks noChangeArrowheads="1"/>
            </p:cNvSpPr>
            <p:nvPr/>
          </p:nvSpPr>
          <p:spPr bwMode="auto">
            <a:xfrm rot="-275331">
              <a:off x="1964" y="3023"/>
              <a:ext cx="11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>
                  <a:ea typeface="굴림" panose="020B0600000101010101" pitchFamily="34" charset="-127"/>
                </a:rPr>
                <a:t>Yes, 11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417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7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7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Two Phase (2PC) Commit</a:t>
            </a:r>
            <a:endParaRPr 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8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Since we can’t solve the General’s Paradox (i.e. simultaneous action), let’s solve a related problem</a:t>
            </a:r>
          </a:p>
          <a:p>
            <a:pPr lvl="1"/>
            <a:r>
              <a:rPr lang="en-US" altLang="ko-KR" dirty="0" smtClean="0"/>
              <a:t>Distributed transaction: Two or more machines agree to do something, or not do it, </a:t>
            </a:r>
            <a:r>
              <a:rPr lang="en-US" altLang="ko-KR" dirty="0" smtClean="0">
                <a:solidFill>
                  <a:srgbClr val="FF0000"/>
                </a:solidFill>
              </a:rPr>
              <a:t>atomically </a:t>
            </a:r>
          </a:p>
          <a:p>
            <a:r>
              <a:rPr lang="sv-SE" dirty="0" smtClean="0"/>
              <a:t>Two Phase Commit: High-level problem statement</a:t>
            </a:r>
          </a:p>
          <a:p>
            <a:pPr lvl="1"/>
            <a:r>
              <a:rPr lang="sv-SE" dirty="0" smtClean="0"/>
              <a:t>If no node fails and all nodes are ready to commit, then all nodes </a:t>
            </a:r>
            <a:r>
              <a:rPr lang="sv-SE" dirty="0" smtClean="0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sv-SE" dirty="0" smtClean="0"/>
              <a:t>Otherwise </a:t>
            </a:r>
            <a:r>
              <a:rPr lang="sv-SE" dirty="0" smtClean="0">
                <a:solidFill>
                  <a:srgbClr val="FF0000"/>
                </a:solidFill>
              </a:rPr>
              <a:t>ABORT</a:t>
            </a:r>
            <a:r>
              <a:rPr lang="sv-SE" dirty="0" smtClean="0"/>
              <a:t> at all nodes</a:t>
            </a:r>
          </a:p>
          <a:p>
            <a:r>
              <a:rPr lang="sv-SE" dirty="0" smtClean="0"/>
              <a:t>Developed by Turing award winner Jim Gray (first Berkeley CS PhD, 1969)</a:t>
            </a:r>
          </a:p>
          <a:p>
            <a:pPr lvl="1"/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683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MS PGothic" charset="0"/>
              </a:rPr>
              <a:t>2PC Algorithm</a:t>
            </a:r>
            <a:endParaRPr lang="en-US">
              <a:ea typeface="MS PGothic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One coordinator </a:t>
            </a:r>
          </a:p>
          <a:p>
            <a:r>
              <a:rPr lang="en-US" dirty="0">
                <a:latin typeface="+mj-lt"/>
                <a:ea typeface="MS PGothic" charset="0"/>
              </a:rPr>
              <a:t>N workers (replicas) </a:t>
            </a:r>
          </a:p>
          <a:p>
            <a:r>
              <a:rPr lang="en-US" dirty="0" smtClean="0">
                <a:latin typeface="+mj-lt"/>
                <a:ea typeface="MS PGothic" charset="0"/>
              </a:rPr>
              <a:t>High </a:t>
            </a:r>
            <a:r>
              <a:rPr lang="en-US" dirty="0">
                <a:latin typeface="+mj-lt"/>
                <a:ea typeface="MS PGothic" charset="0"/>
              </a:rPr>
              <a:t>level algorithm description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Coordinator asks all workers if they can commit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If all workers reply </a:t>
            </a:r>
            <a:r>
              <a:rPr lang="en-US" sz="2400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MS PGothic" charset="0"/>
              </a:rPr>
              <a:t>VOTE-COMMIT</a:t>
            </a:r>
            <a:r>
              <a:rPr lang="en-US" dirty="0">
                <a:latin typeface="+mj-lt"/>
                <a:ea typeface="MS PGothic" charset="0"/>
              </a:rPr>
              <a:t>”</a:t>
            </a:r>
            <a:r>
              <a:rPr lang="en-US" altLang="ja-JP" dirty="0">
                <a:latin typeface="+mj-lt"/>
                <a:ea typeface="MS PGothic" charset="0"/>
              </a:rPr>
              <a:t>, then coordinator broadcasts </a:t>
            </a:r>
            <a:r>
              <a:rPr lang="en-US" sz="2400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MS PGothic" charset="0"/>
              </a:rPr>
              <a:t>GLOBAL-COMMIT</a:t>
            </a:r>
            <a:r>
              <a:rPr lang="en-US" dirty="0">
                <a:latin typeface="+mj-lt"/>
                <a:ea typeface="MS PGothic" charset="0"/>
              </a:rPr>
              <a:t>”</a:t>
            </a:r>
            <a:r>
              <a:rPr lang="en-US" altLang="ja-JP" dirty="0">
                <a:latin typeface="+mj-lt"/>
                <a:ea typeface="MS PGothic" charset="0"/>
              </a:rPr>
              <a:t>, </a:t>
            </a:r>
          </a:p>
          <a:p>
            <a:pPr lvl="1">
              <a:buFontTx/>
              <a:buNone/>
            </a:pPr>
            <a:r>
              <a:rPr lang="en-US" dirty="0">
                <a:latin typeface="+mj-lt"/>
                <a:ea typeface="MS PGothic" charset="0"/>
              </a:rPr>
              <a:t>	Otherwise coordinator broadcasts </a:t>
            </a:r>
            <a:r>
              <a:rPr lang="en-US" sz="2400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MS PGothic" charset="0"/>
              </a:rPr>
              <a:t>GLOBAL-ABORT</a:t>
            </a:r>
            <a:r>
              <a:rPr lang="en-US" dirty="0">
                <a:latin typeface="+mj-lt"/>
                <a:ea typeface="MS PGothic" charset="0"/>
              </a:rPr>
              <a:t>”</a:t>
            </a:r>
            <a:endParaRPr lang="en-US" altLang="ja-JP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Workers obey the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GLOBAL</a:t>
            </a:r>
            <a:r>
              <a:rPr lang="en-US" dirty="0">
                <a:latin typeface="+mj-lt"/>
                <a:ea typeface="MS PGothic" charset="0"/>
              </a:rPr>
              <a:t> </a:t>
            </a:r>
            <a:r>
              <a:rPr lang="en-US" dirty="0" smtClean="0">
                <a:latin typeface="+mj-lt"/>
                <a:ea typeface="MS PGothic" charset="0"/>
              </a:rPr>
              <a:t>messages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Use </a:t>
            </a:r>
            <a:r>
              <a:rPr lang="en-US" altLang="ko-KR" dirty="0">
                <a:ea typeface="굴림" panose="020B0600000101010101" pitchFamily="34" charset="-127"/>
              </a:rPr>
              <a:t>a persistent, stable log on each machine to keep track of </a:t>
            </a:r>
            <a:r>
              <a:rPr lang="en-US" altLang="ko-KR" dirty="0" smtClean="0">
                <a:ea typeface="굴림" panose="020B0600000101010101" pitchFamily="34" charset="-127"/>
              </a:rPr>
              <a:t>what you are doing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If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 machine crashes, when it wakes up it first checks its log to recover state of world at time of crash</a:t>
            </a:r>
            <a:endParaRPr lang="sv-SE" dirty="0">
              <a:solidFill>
                <a:srgbClr val="FF0000"/>
              </a:solidFill>
            </a:endParaRPr>
          </a:p>
          <a:p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85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Detailed Algorithm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95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>
                <a:latin typeface="Calibri"/>
                <a:ea typeface="ＭＳ Ｐゴシック" charset="0"/>
                <a:cs typeface="Calibri"/>
              </a:rPr>
              <a:t>Coordinator sends </a:t>
            </a:r>
            <a:r>
              <a:rPr lang="en-US" sz="200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VOTE-REQ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000" b="0">
                <a:latin typeface="Calibri"/>
                <a:ea typeface="ＭＳ Ｐゴシック" charset="0"/>
                <a:cs typeface="Calibri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Wait for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VOTE-REQ </a:t>
            </a:r>
            <a:r>
              <a:rPr lang="en-US" sz="2000" b="0">
                <a:latin typeface="Calibri" charset="0"/>
              </a:rPr>
              <a:t>from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not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VOTE-ABORT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And immediately abort</a:t>
            </a:r>
            <a:endParaRPr lang="en-US" sz="2000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</a:t>
            </a:r>
            <a:r>
              <a:rPr lang="en-US" sz="2000" b="0">
                <a:latin typeface="Calibri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doesn’t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</a:t>
            </a:r>
            <a:r>
              <a:rPr lang="en-US" sz="2000" b="0">
                <a:solidFill>
                  <a:srgbClr val="7F7F7F"/>
                </a:solidFill>
                <a:latin typeface="Calibri" charset="0"/>
              </a:rPr>
              <a:t>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</a:t>
            </a:r>
            <a:r>
              <a:rPr lang="en-US" sz="2000" b="0">
                <a:latin typeface="Calibri" charset="0"/>
              </a:rPr>
              <a:t> 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50292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 </a:t>
            </a:r>
            <a:r>
              <a:rPr lang="en-US" sz="2000" b="0">
                <a:latin typeface="Calibri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 </a:t>
            </a:r>
            <a:r>
              <a:rPr lang="en-US" sz="2000" b="0">
                <a:latin typeface="Calibri" charset="0"/>
              </a:rPr>
              <a:t>then abort</a:t>
            </a:r>
            <a:endParaRPr lang="en-US" sz="2000" b="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0" y="685800"/>
            <a:ext cx="347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+mj-lt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4724400" y="685800"/>
            <a:ext cx="2863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+mj-lt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4343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4343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4343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67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Failure Free Example Execution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74148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304800" y="1219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304800" y="2362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7924800" y="5029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9812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5621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9525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076700" y="2084388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695700" y="2617788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352800" y="3113088"/>
            <a:ext cx="3200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8674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4483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8387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0" name="TextBox 35"/>
          <p:cNvSpPr txBox="1">
            <a:spLocks noChangeArrowheads="1"/>
          </p:cNvSpPr>
          <p:nvPr/>
        </p:nvSpPr>
        <p:spPr bwMode="auto">
          <a:xfrm>
            <a:off x="2667000" y="18288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VOTE-REQ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1" name="TextBox 36"/>
          <p:cNvSpPr txBox="1">
            <a:spLocks noChangeArrowheads="1"/>
          </p:cNvSpPr>
          <p:nvPr/>
        </p:nvSpPr>
        <p:spPr bwMode="auto">
          <a:xfrm>
            <a:off x="3505200" y="395128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6781800" y="181768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GLOBAL-COMMIT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304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304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5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State Machine of Coordinator</a:t>
            </a:r>
            <a:endParaRPr lang="en-US" dirty="0"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sv-SE" dirty="0">
                <a:latin typeface="+mj-lt"/>
                <a:ea typeface="MS PGothic" charset="0"/>
              </a:rPr>
              <a:t>Coordinator implements simple state </a:t>
            </a:r>
            <a:r>
              <a:rPr lang="sv-SE" dirty="0" smtClean="0">
                <a:latin typeface="+mj-lt"/>
                <a:ea typeface="MS PGothic" charset="0"/>
              </a:rPr>
              <a:t>machine:</a:t>
            </a:r>
            <a:endParaRPr lang="sv-SE" dirty="0">
              <a:latin typeface="+mj-lt"/>
              <a:ea typeface="MS PGothic" charset="0"/>
            </a:endParaRPr>
          </a:p>
          <a:p>
            <a:endParaRPr lang="sv-SE" dirty="0">
              <a:latin typeface="+mj-lt"/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2667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3886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9400" y="510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510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229101" y="3543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733800" y="4267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724400" y="4267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29"/>
          <p:cNvSpPr txBox="1">
            <a:spLocks noChangeArrowheads="1"/>
          </p:cNvSpPr>
          <p:nvPr/>
        </p:nvSpPr>
        <p:spPr bwMode="auto">
          <a:xfrm>
            <a:off x="4648200" y="3225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5547" name="TextBox 30"/>
          <p:cNvSpPr txBox="1">
            <a:spLocks noChangeArrowheads="1"/>
          </p:cNvSpPr>
          <p:nvPr/>
        </p:nvSpPr>
        <p:spPr bwMode="auto">
          <a:xfrm>
            <a:off x="1600200" y="43830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5548" name="TextBox 31"/>
          <p:cNvSpPr txBox="1">
            <a:spLocks noChangeArrowheads="1"/>
          </p:cNvSpPr>
          <p:nvPr/>
        </p:nvSpPr>
        <p:spPr bwMode="auto">
          <a:xfrm>
            <a:off x="5334000" y="43830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 dirty="0" err="1">
                <a:latin typeface="Calibri" charset="0"/>
              </a:rPr>
              <a:t>Recv</a:t>
            </a:r>
            <a:r>
              <a:rPr lang="sv-SE" sz="1800" dirty="0">
                <a:latin typeface="Calibri" charset="0"/>
              </a:rPr>
              <a:t>: </a:t>
            </a:r>
            <a:r>
              <a:rPr lang="sv-SE" sz="1800" dirty="0" smtClean="0">
                <a:latin typeface="Calibri" charset="0"/>
              </a:rPr>
              <a:t>all VOTE</a:t>
            </a:r>
            <a:r>
              <a:rPr lang="sv-SE" sz="1800" dirty="0">
                <a:latin typeface="Calibri" charset="0"/>
              </a:rPr>
              <a:t>-COMMIT</a:t>
            </a:r>
          </a:p>
          <a:p>
            <a:pPr eaLnBrk="1" hangingPunct="1"/>
            <a:r>
              <a:rPr lang="sv-SE" sz="1800" dirty="0" err="1">
                <a:latin typeface="Calibri" charset="0"/>
              </a:rPr>
              <a:t>Send</a:t>
            </a:r>
            <a:r>
              <a:rPr lang="sv-SE" sz="1800" dirty="0">
                <a:latin typeface="Calibri" charset="0"/>
              </a:rPr>
              <a:t>: GLOBAL-COMMIT</a:t>
            </a:r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0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State Machine of </a:t>
            </a:r>
            <a:r>
              <a:rPr lang="en-US" dirty="0">
                <a:ea typeface="MS PGothic" charset="0"/>
              </a:rPr>
              <a:t>Worker</a:t>
            </a:r>
            <a:r>
              <a:rPr lang="sv-SE" dirty="0">
                <a:ea typeface="MS PGothic" charset="0"/>
              </a:rPr>
              <a:t>s</a:t>
            </a:r>
            <a:endParaRPr lang="en-US" dirty="0">
              <a:ea typeface="MS PGothic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2286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19400" y="4724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00600" y="4724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4229101" y="3162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 rot="5400000">
            <a:off x="3733800" y="3886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 rot="16200000" flipH="1">
            <a:off x="4724400" y="3886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2609850" y="3028950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2362200" y="2743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VOTE-ABORT</a:t>
            </a:r>
            <a:endParaRPr lang="en-US" sz="1800">
              <a:latin typeface="Calibri" charset="0"/>
            </a:endParaRPr>
          </a:p>
        </p:txBody>
      </p:sp>
      <p:sp>
        <p:nvSpPr>
          <p:cNvPr id="66572" name="TextBox 24"/>
          <p:cNvSpPr txBox="1">
            <a:spLocks noChangeArrowheads="1"/>
          </p:cNvSpPr>
          <p:nvPr/>
        </p:nvSpPr>
        <p:spPr bwMode="auto">
          <a:xfrm>
            <a:off x="4572000" y="2844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6573" name="TextBox 25"/>
          <p:cNvSpPr txBox="1">
            <a:spLocks noChangeArrowheads="1"/>
          </p:cNvSpPr>
          <p:nvPr/>
        </p:nvSpPr>
        <p:spPr bwMode="auto">
          <a:xfrm>
            <a:off x="2514600" y="423386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6574" name="TextBox 26"/>
          <p:cNvSpPr txBox="1">
            <a:spLocks noChangeArrowheads="1"/>
          </p:cNvSpPr>
          <p:nvPr/>
        </p:nvSpPr>
        <p:spPr bwMode="auto">
          <a:xfrm>
            <a:off x="4800600" y="4233863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108144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Dealing with </a:t>
            </a:r>
            <a:r>
              <a:rPr lang="en-US" smtClean="0"/>
              <a:t>Worker</a:t>
            </a:r>
            <a:r>
              <a:rPr lang="sv-SE" smtClean="0"/>
              <a:t> Failures</a:t>
            </a:r>
            <a:endParaRPr lang="en-US" dirty="0"/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924800" cy="5105400"/>
          </a:xfrm>
        </p:spPr>
        <p:txBody>
          <a:bodyPr/>
          <a:lstStyle/>
          <a:p>
            <a:r>
              <a:rPr lang="en-US" dirty="0" smtClean="0"/>
              <a:t>How to deal with worker failures?</a:t>
            </a:r>
          </a:p>
          <a:p>
            <a:pPr lvl="1"/>
            <a:r>
              <a:rPr lang="en-US" dirty="0" smtClean="0"/>
              <a:t>Failure only affects states in which the node is waiting for messages</a:t>
            </a:r>
          </a:p>
          <a:p>
            <a:pPr lvl="1"/>
            <a:r>
              <a:rPr lang="en-US" dirty="0" smtClean="0"/>
              <a:t>Coordinator only waits for votes in “WAIT” state</a:t>
            </a:r>
          </a:p>
          <a:p>
            <a:pPr lvl="1"/>
            <a:r>
              <a:rPr lang="en-US" dirty="0" smtClean="0"/>
              <a:t>In WAIT, if doesn’t receive </a:t>
            </a:r>
          </a:p>
          <a:p>
            <a:pPr lvl="1"/>
            <a:r>
              <a:rPr lang="en-US" dirty="0" smtClean="0"/>
              <a:t>	N votes, it times out and sends</a:t>
            </a:r>
          </a:p>
          <a:p>
            <a:pPr lvl="1"/>
            <a:r>
              <a:rPr lang="en-US" dirty="0" smtClean="0"/>
              <a:t>	GLOBAL-ABORT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400" y="3505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86400" y="47244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59436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59436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5905501" y="43815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 rot="5400000">
            <a:off x="5410200" y="51054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 rot="16200000" flipH="1">
            <a:off x="6400800" y="51054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Box 29"/>
          <p:cNvSpPr txBox="1">
            <a:spLocks noChangeArrowheads="1"/>
          </p:cNvSpPr>
          <p:nvPr/>
        </p:nvSpPr>
        <p:spPr bwMode="auto">
          <a:xfrm>
            <a:off x="6324600" y="40640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7595" name="TextBox 30"/>
          <p:cNvSpPr txBox="1">
            <a:spLocks noChangeArrowheads="1"/>
          </p:cNvSpPr>
          <p:nvPr/>
        </p:nvSpPr>
        <p:spPr bwMode="auto">
          <a:xfrm>
            <a:off x="3657600" y="52212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7596" name="TextBox 31"/>
          <p:cNvSpPr txBox="1">
            <a:spLocks noChangeArrowheads="1"/>
          </p:cNvSpPr>
          <p:nvPr/>
        </p:nvSpPr>
        <p:spPr bwMode="auto">
          <a:xfrm>
            <a:off x="6629400" y="52212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VOTE-COMMIT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GLOBAL-COMMIT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8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Example of </a:t>
            </a:r>
            <a:r>
              <a:rPr lang="en-US" dirty="0">
                <a:ea typeface="MS PGothic" charset="0"/>
              </a:rPr>
              <a:t>Worker</a:t>
            </a:r>
            <a:r>
              <a:rPr lang="sv-SE" dirty="0">
                <a:ea typeface="MS PGothic" charset="0"/>
              </a:rPr>
              <a:t> Failure</a:t>
            </a:r>
            <a:endParaRPr lang="en-US" dirty="0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2714625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37798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48466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5903913"/>
            <a:ext cx="3657600" cy="9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Box 11"/>
          <p:cNvSpPr txBox="1">
            <a:spLocks noChangeArrowheads="1"/>
          </p:cNvSpPr>
          <p:nvPr/>
        </p:nvSpPr>
        <p:spPr bwMode="auto">
          <a:xfrm>
            <a:off x="152400" y="22860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coordinator</a:t>
            </a:r>
          </a:p>
        </p:txBody>
      </p:sp>
      <p:sp>
        <p:nvSpPr>
          <p:cNvPr id="68615" name="TextBox 12"/>
          <p:cNvSpPr txBox="1">
            <a:spLocks noChangeArrowheads="1"/>
          </p:cNvSpPr>
          <p:nvPr/>
        </p:nvSpPr>
        <p:spPr bwMode="auto">
          <a:xfrm>
            <a:off x="1524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8616" name="TextBox 15"/>
          <p:cNvSpPr txBox="1">
            <a:spLocks noChangeArrowheads="1"/>
          </p:cNvSpPr>
          <p:nvPr/>
        </p:nvSpPr>
        <p:spPr bwMode="auto">
          <a:xfrm>
            <a:off x="4876800" y="5599113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676400" y="2943225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181100" y="3362325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5300" y="3971925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771900" y="3057525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390900" y="3590925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2" name="TextBox 35"/>
          <p:cNvSpPr txBox="1">
            <a:spLocks noChangeArrowheads="1"/>
          </p:cNvSpPr>
          <p:nvPr/>
        </p:nvSpPr>
        <p:spPr bwMode="auto">
          <a:xfrm>
            <a:off x="2362200" y="31194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71800" y="4010025"/>
            <a:ext cx="167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248400" y="2714625"/>
            <a:ext cx="2590800" cy="2133600"/>
            <a:chOff x="5715000" y="2678668"/>
            <a:chExt cx="2590800" cy="2133603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562599" y="2907269"/>
              <a:ext cx="1066802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067299" y="3326370"/>
              <a:ext cx="2133603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3" name="TextBox 37"/>
            <p:cNvSpPr txBox="1">
              <a:spLocks noChangeArrowheads="1"/>
            </p:cNvSpPr>
            <p:nvPr/>
          </p:nvSpPr>
          <p:spPr bwMode="auto">
            <a:xfrm>
              <a:off x="6477000" y="2754868"/>
              <a:ext cx="182880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latin typeface="Calibri" charset="0"/>
                </a:rPr>
                <a:t>GLOBAL-ABORT</a:t>
              </a:r>
              <a:endParaRPr lang="en-US">
                <a:latin typeface="Calibri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43400" y="5229225"/>
            <a:ext cx="304800" cy="685800"/>
            <a:chOff x="4343400" y="5193268"/>
            <a:chExt cx="304800" cy="685800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267200" y="5650468"/>
              <a:ext cx="381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4343400" y="5193268"/>
              <a:ext cx="304800" cy="304800"/>
              <a:chOff x="4953000" y="1524000"/>
              <a:chExt cx="304800" cy="3048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26" name="Group 50"/>
          <p:cNvGrpSpPr>
            <a:grpSpLocks/>
          </p:cNvGrpSpPr>
          <p:nvPr/>
        </p:nvGrpSpPr>
        <p:grpSpPr bwMode="auto">
          <a:xfrm>
            <a:off x="3200400" y="990600"/>
            <a:ext cx="1752600" cy="1592263"/>
            <a:chOff x="3276600" y="2895600"/>
            <a:chExt cx="3505200" cy="2971800"/>
          </a:xfrm>
        </p:grpSpPr>
        <p:sp>
          <p:nvSpPr>
            <p:cNvPr id="52" name="Rounded Rectangle 51"/>
            <p:cNvSpPr/>
            <p:nvPr/>
          </p:nvSpPr>
          <p:spPr>
            <a:xfrm>
              <a:off x="4270376" y="2895600"/>
              <a:ext cx="151765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270376" y="4116319"/>
              <a:ext cx="1517650" cy="53036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WAIT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766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578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rot="5400000">
              <a:off x="4685502" y="3772621"/>
              <a:ext cx="687395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  <a:endCxn id="54" idx="0"/>
            </p:cNvCxnSpPr>
            <p:nvPr/>
          </p:nvCxnSpPr>
          <p:spPr>
            <a:xfrm rot="5400000">
              <a:off x="4188616" y="4493491"/>
              <a:ext cx="687395" cy="99377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2"/>
              <a:endCxn id="55" idx="0"/>
            </p:cNvCxnSpPr>
            <p:nvPr/>
          </p:nvCxnSpPr>
          <p:spPr>
            <a:xfrm rot="16200000" flipH="1">
              <a:off x="5182390" y="4493491"/>
              <a:ext cx="687395" cy="9937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257800" y="220503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68628" name="TextBox 12"/>
          <p:cNvSpPr txBox="1">
            <a:spLocks noChangeArrowheads="1"/>
          </p:cNvSpPr>
          <p:nvPr/>
        </p:nvSpPr>
        <p:spPr bwMode="auto">
          <a:xfrm>
            <a:off x="152400" y="44148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8629" name="TextBox 12"/>
          <p:cNvSpPr txBox="1">
            <a:spLocks noChangeArrowheads="1"/>
          </p:cNvSpPr>
          <p:nvPr/>
        </p:nvSpPr>
        <p:spPr bwMode="auto">
          <a:xfrm>
            <a:off x="152400" y="5481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4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Dealing with Coordinator Failure</a:t>
            </a:r>
            <a:endParaRPr lang="en-US" dirty="0"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0" y="942036"/>
            <a:ext cx="86868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How to deal with coordinator failures?</a:t>
            </a:r>
          </a:p>
          <a:p>
            <a:pPr lvl="1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worker waits for VOTE-REQ in INIT</a:t>
            </a:r>
          </a:p>
          <a:p>
            <a:pPr lvl="2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Worker can time out and abort (coordinator handles it)</a:t>
            </a:r>
          </a:p>
          <a:p>
            <a:pPr lvl="1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worker waits for </a:t>
            </a:r>
            <a:r>
              <a:rPr lang="en-US" sz="2400" dirty="0" smtClean="0">
                <a:latin typeface="+mj-lt"/>
                <a:ea typeface="ＭＳ Ｐゴシック" charset="0"/>
              </a:rPr>
              <a:t>GLOBAL</a:t>
            </a:r>
            <a:r>
              <a:rPr lang="en-US" dirty="0" smtClean="0">
                <a:latin typeface="+mj-lt"/>
                <a:ea typeface="ＭＳ Ｐゴシック" charset="0"/>
              </a:rPr>
              <a:t>-* message in READY</a:t>
            </a:r>
          </a:p>
          <a:p>
            <a:pPr lvl="2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If coordinator fails, workers must</a:t>
            </a:r>
          </a:p>
          <a:p>
            <a:pPr lvl="2">
              <a:buFontTx/>
              <a:buNone/>
              <a:defRPr/>
            </a:pPr>
            <a:r>
              <a:rPr lang="en-US" b="1" dirty="0" smtClean="0">
                <a:latin typeface="+mj-lt"/>
                <a:ea typeface="ＭＳ Ｐゴシック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ＭＳ Ｐゴシック" charset="0"/>
              </a:rPr>
              <a:t>BLOCK</a:t>
            </a:r>
            <a:r>
              <a:rPr lang="en-US" dirty="0" smtClean="0">
                <a:latin typeface="+mj-lt"/>
                <a:ea typeface="ＭＳ Ｐゴシック" charset="0"/>
              </a:rPr>
              <a:t> waiting for coordinator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	to recover and send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	GLOBAL_* message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19800" y="3592513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19800" y="4811713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29200" y="6030913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6030913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6438901" y="4468813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91200" y="5192713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781800" y="5192713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4819650" y="4335463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3" name="TextBox 23"/>
          <p:cNvSpPr txBox="1">
            <a:spLocks noChangeArrowheads="1"/>
          </p:cNvSpPr>
          <p:nvPr/>
        </p:nvSpPr>
        <p:spPr bwMode="auto">
          <a:xfrm>
            <a:off x="4572000" y="4049713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VOTE-ABORT</a:t>
            </a:r>
            <a:endParaRPr lang="en-US" sz="1800">
              <a:latin typeface="Calibri" charset="0"/>
            </a:endParaRPr>
          </a:p>
        </p:txBody>
      </p:sp>
      <p:sp>
        <p:nvSpPr>
          <p:cNvPr id="69644" name="TextBox 24"/>
          <p:cNvSpPr txBox="1">
            <a:spLocks noChangeArrowheads="1"/>
          </p:cNvSpPr>
          <p:nvPr/>
        </p:nvSpPr>
        <p:spPr bwMode="auto">
          <a:xfrm>
            <a:off x="6781800" y="4151313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9645" name="TextBox 25"/>
          <p:cNvSpPr txBox="1">
            <a:spLocks noChangeArrowheads="1"/>
          </p:cNvSpPr>
          <p:nvPr/>
        </p:nvSpPr>
        <p:spPr bwMode="auto">
          <a:xfrm>
            <a:off x="4572000" y="5540376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9646" name="TextBox 26"/>
          <p:cNvSpPr txBox="1">
            <a:spLocks noChangeArrowheads="1"/>
          </p:cNvSpPr>
          <p:nvPr/>
        </p:nvSpPr>
        <p:spPr bwMode="auto">
          <a:xfrm>
            <a:off x="6858000" y="5540376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395714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Transmission Control Protocol (TCP)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2057400"/>
            <a:ext cx="89281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Transmission Control Protocol (TCP)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TCP (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IP Protocol 6</a:t>
            </a:r>
            <a:r>
              <a:rPr lang="en-US" altLang="ko-KR" dirty="0" smtClean="0">
                <a:ea typeface="굴림" panose="020B0600000101010101" pitchFamily="34" charset="-127"/>
              </a:rPr>
              <a:t>) layered on top of IP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Reliable byte stream between two processes on different machines over Internet (read, write, flush)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TCP Details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Fragments byte stream into packets, hands packets to IP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IP may also fragment by itself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Uses window-based acknowledgement protocol (to minimize state at sender and receiver)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“Window” reflects storage at receiver – sender shouldn’t overrun receiver’s buffer space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Also, window should reflect speed/capacity of network – sender shouldn’t overload network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Automatically retransmits lost packets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Adjusts rate of transmission to avoid congestion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“good citizen” 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752600" y="990600"/>
            <a:ext cx="5334000" cy="984250"/>
            <a:chOff x="1152" y="576"/>
            <a:chExt cx="3648" cy="672"/>
          </a:xfrm>
        </p:grpSpPr>
        <p:sp>
          <p:nvSpPr>
            <p:cNvPr id="9225" name="Rectangle 5" descr="Wide downward diagonal"/>
            <p:cNvSpPr>
              <a:spLocks noChangeArrowheads="1"/>
            </p:cNvSpPr>
            <p:nvPr/>
          </p:nvSpPr>
          <p:spPr bwMode="auto">
            <a:xfrm>
              <a:off x="2448" y="792"/>
              <a:ext cx="1200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6" name="Rectangle 6" descr="Wide downward diagonal"/>
            <p:cNvSpPr>
              <a:spLocks noChangeArrowheads="1"/>
            </p:cNvSpPr>
            <p:nvPr/>
          </p:nvSpPr>
          <p:spPr bwMode="auto">
            <a:xfrm>
              <a:off x="1152" y="792"/>
              <a:ext cx="912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7" name="Rectangle 7" descr="Wide downward diagonal"/>
            <p:cNvSpPr>
              <a:spLocks noChangeArrowheads="1"/>
            </p:cNvSpPr>
            <p:nvPr/>
          </p:nvSpPr>
          <p:spPr bwMode="auto">
            <a:xfrm>
              <a:off x="4128" y="792"/>
              <a:ext cx="672" cy="240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8" name="Oval 8"/>
            <p:cNvSpPr>
              <a:spLocks noChangeArrowheads="1"/>
            </p:cNvSpPr>
            <p:nvPr/>
          </p:nvSpPr>
          <p:spPr bwMode="auto">
            <a:xfrm>
              <a:off x="1872" y="576"/>
              <a:ext cx="672" cy="672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>
                  <a:ea typeface="굴림" panose="020B0600000101010101" pitchFamily="34" charset="-127"/>
                </a:rPr>
                <a:t>Router</a:t>
              </a:r>
            </a:p>
          </p:txBody>
        </p:sp>
        <p:sp>
          <p:nvSpPr>
            <p:cNvPr id="9229" name="Oval 9"/>
            <p:cNvSpPr>
              <a:spLocks noChangeArrowheads="1"/>
            </p:cNvSpPr>
            <p:nvPr/>
          </p:nvSpPr>
          <p:spPr bwMode="auto">
            <a:xfrm>
              <a:off x="3504" y="576"/>
              <a:ext cx="672" cy="672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>
                  <a:ea typeface="굴림" panose="020B0600000101010101" pitchFamily="34" charset="-127"/>
                </a:rPr>
                <a:t>Router</a:t>
              </a:r>
            </a:p>
          </p:txBody>
        </p:sp>
      </p:grp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185701" y="831850"/>
            <a:ext cx="165107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dirty="0">
                <a:ea typeface="굴림" panose="020B0600000101010101" pitchFamily="34" charset="-127"/>
              </a:rPr>
              <a:t>Stream in:</a:t>
            </a:r>
          </a:p>
          <a:p>
            <a:pPr algn="ctr"/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7086600" y="831850"/>
            <a:ext cx="183673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34" charset="-127"/>
              </a:rPr>
              <a:t>Stream out:</a:t>
            </a:r>
          </a:p>
          <a:p>
            <a:pPr algn="ctr"/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9223" name="AutoShape 12"/>
          <p:cNvSpPr>
            <a:spLocks noChangeArrowheads="1"/>
          </p:cNvSpPr>
          <p:nvPr/>
        </p:nvSpPr>
        <p:spPr bwMode="auto">
          <a:xfrm>
            <a:off x="457200" y="12192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34" charset="-127"/>
              </a:rPr>
              <a:t>..zyxwvuts</a:t>
            </a:r>
          </a:p>
        </p:txBody>
      </p:sp>
      <p:sp>
        <p:nvSpPr>
          <p:cNvPr id="9224" name="AutoShape 13"/>
          <p:cNvSpPr>
            <a:spLocks noChangeArrowheads="1"/>
          </p:cNvSpPr>
          <p:nvPr/>
        </p:nvSpPr>
        <p:spPr bwMode="auto">
          <a:xfrm>
            <a:off x="7315200" y="12192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>
                <a:ea typeface="굴림" panose="020B0600000101010101" pitchFamily="34" charset="-127"/>
              </a:rPr>
              <a:t>gfedcba</a:t>
            </a:r>
          </a:p>
        </p:txBody>
      </p:sp>
    </p:spTree>
    <p:extLst>
      <p:ext uri="{BB962C8B-B14F-4D97-AF65-F5344CB8AC3E}">
        <p14:creationId xmlns:p14="http://schemas.microsoft.com/office/powerpoint/2010/main" val="1250484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ea typeface="MS PGothic" charset="0"/>
              </a:rPr>
              <a:t>Example</a:t>
            </a:r>
            <a:r>
              <a:rPr lang="sv-SE" dirty="0">
                <a:latin typeface="Helvetica" charset="0"/>
                <a:ea typeface="MS PGothic" charset="0"/>
              </a:rPr>
              <a:t> of Coordinator Failure #1</a:t>
            </a:r>
            <a:endParaRPr lang="en-US" dirty="0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55888"/>
            <a:ext cx="13700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7211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7879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8547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TextBox 11"/>
          <p:cNvSpPr txBox="1">
            <a:spLocks noChangeArrowheads="1"/>
          </p:cNvSpPr>
          <p:nvPr/>
        </p:nvSpPr>
        <p:spPr bwMode="auto">
          <a:xfrm>
            <a:off x="228600" y="2362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70663" name="TextBox 12"/>
          <p:cNvSpPr txBox="1">
            <a:spLocks noChangeArrowheads="1"/>
          </p:cNvSpPr>
          <p:nvPr/>
        </p:nvSpPr>
        <p:spPr bwMode="auto">
          <a:xfrm>
            <a:off x="533400" y="3505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578894" y="2743994"/>
            <a:ext cx="4048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409825" y="2836863"/>
            <a:ext cx="596900" cy="23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220119" y="2950369"/>
            <a:ext cx="749300" cy="160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872956" y="3042444"/>
            <a:ext cx="105568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404644" y="3423444"/>
            <a:ext cx="2144712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35"/>
          <p:cNvSpPr txBox="1">
            <a:spLocks noChangeArrowheads="1"/>
          </p:cNvSpPr>
          <p:nvPr/>
        </p:nvSpPr>
        <p:spPr bwMode="auto">
          <a:xfrm>
            <a:off x="3124200" y="2960688"/>
            <a:ext cx="121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29400" y="39624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VOTE-ABORT</a:t>
            </a:r>
            <a:endParaRPr lang="en-US">
              <a:latin typeface="Calibri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953000" y="3810000"/>
            <a:ext cx="3200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24400" y="5410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grpSp>
        <p:nvGrpSpPr>
          <p:cNvPr id="70673" name="Group 30"/>
          <p:cNvGrpSpPr>
            <a:grpSpLocks/>
          </p:cNvGrpSpPr>
          <p:nvPr/>
        </p:nvGrpSpPr>
        <p:grpSpPr bwMode="auto">
          <a:xfrm>
            <a:off x="2895600" y="3252788"/>
            <a:ext cx="304800" cy="304800"/>
            <a:chOff x="4953000" y="1524000"/>
            <a:chExt cx="304800" cy="304800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74" name="Group 65"/>
          <p:cNvGrpSpPr>
            <a:grpSpLocks/>
          </p:cNvGrpSpPr>
          <p:nvPr/>
        </p:nvGrpSpPr>
        <p:grpSpPr bwMode="auto">
          <a:xfrm>
            <a:off x="4114800" y="838200"/>
            <a:ext cx="2057400" cy="1905000"/>
            <a:chOff x="1295400" y="2514600"/>
            <a:chExt cx="3505200" cy="2971800"/>
          </a:xfrm>
        </p:grpSpPr>
        <p:sp>
          <p:nvSpPr>
            <p:cNvPr id="67" name="Rounded Rectangle 66"/>
            <p:cNvSpPr/>
            <p:nvPr/>
          </p:nvSpPr>
          <p:spPr>
            <a:xfrm>
              <a:off x="2285294" y="2514600"/>
              <a:ext cx="1525411" cy="532448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285294" y="3735515"/>
              <a:ext cx="1525411" cy="52997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295400" y="4953953"/>
              <a:ext cx="1522707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7894" y="4953953"/>
              <a:ext cx="1522706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71" name="Straight Arrow Connector 70"/>
            <p:cNvCxnSpPr>
              <a:stCxn id="67" idx="2"/>
              <a:endCxn id="68" idx="0"/>
            </p:cNvCxnSpPr>
            <p:nvPr/>
          </p:nvCxnSpPr>
          <p:spPr>
            <a:xfrm rot="5400000">
              <a:off x="2705004" y="3392520"/>
              <a:ext cx="685991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2"/>
              <a:endCxn id="69" idx="0"/>
            </p:cNvCxnSpPr>
            <p:nvPr/>
          </p:nvCxnSpPr>
          <p:spPr>
            <a:xfrm rot="5400000">
              <a:off x="2208819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70" idx="0"/>
            </p:cNvCxnSpPr>
            <p:nvPr/>
          </p:nvCxnSpPr>
          <p:spPr>
            <a:xfrm rot="16200000" flipH="1">
              <a:off x="3198714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3"/>
            <p:cNvCxnSpPr>
              <a:stCxn id="67" idx="2"/>
              <a:endCxn id="69" idx="1"/>
            </p:cNvCxnSpPr>
            <p:nvPr/>
          </p:nvCxnSpPr>
          <p:spPr>
            <a:xfrm rot="5400000">
              <a:off x="1084516" y="3257933"/>
              <a:ext cx="2174367" cy="1752600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724400" y="4419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24400" y="3352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70677" name="TextBox 12"/>
          <p:cNvSpPr txBox="1">
            <a:spLocks noChangeArrowheads="1"/>
          </p:cNvSpPr>
          <p:nvPr/>
        </p:nvSpPr>
        <p:spPr bwMode="auto">
          <a:xfrm>
            <a:off x="533400" y="44958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70678" name="TextBox 12"/>
          <p:cNvSpPr txBox="1">
            <a:spLocks noChangeArrowheads="1"/>
          </p:cNvSpPr>
          <p:nvPr/>
        </p:nvSpPr>
        <p:spPr bwMode="auto">
          <a:xfrm>
            <a:off x="533400" y="55578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00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84" grpId="0"/>
      <p:bldP spid="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MS PGothic" charset="0"/>
              </a:rPr>
              <a:t>Example of Coordinator Failure #2</a:t>
            </a:r>
            <a:endParaRPr lang="en-US"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2960688"/>
            <a:ext cx="3654425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40259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400" y="5092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6159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1524000" y="3173413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1028700" y="3592513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342900" y="4202113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3467100" y="3287713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3086100" y="3821113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07"/>
          <p:cNvSpPr txBox="1">
            <a:spLocks noChangeArrowheads="1"/>
          </p:cNvSpPr>
          <p:nvPr/>
        </p:nvSpPr>
        <p:spPr bwMode="auto">
          <a:xfrm>
            <a:off x="2133600" y="3249613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743200" y="4240213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5400000" flipH="1" flipV="1">
            <a:off x="2718593" y="4368007"/>
            <a:ext cx="317341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2819400"/>
            <a:ext cx="304800" cy="304800"/>
            <a:chOff x="4953000" y="1524000"/>
            <a:chExt cx="304800" cy="304800"/>
          </a:xfrm>
        </p:grpSpPr>
        <p:cxnSp>
          <p:nvCxnSpPr>
            <p:cNvPr id="113" name="Straight Connector 112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3730625" y="762000"/>
            <a:ext cx="1984375" cy="1752600"/>
            <a:chOff x="1295400" y="2514600"/>
            <a:chExt cx="3505200" cy="2971800"/>
          </a:xfrm>
        </p:grpSpPr>
        <p:sp>
          <p:nvSpPr>
            <p:cNvPr id="117" name="Rounded Rectangle 116"/>
            <p:cNvSpPr/>
            <p:nvPr/>
          </p:nvSpPr>
          <p:spPr>
            <a:xfrm>
              <a:off x="2285269" y="2514600"/>
              <a:ext cx="1525463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285269" y="3734008"/>
              <a:ext cx="1525463" cy="532986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295400" y="4953414"/>
              <a:ext cx="1522660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77942" y="4953414"/>
              <a:ext cx="1522658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121" name="Straight Arrow Connector 120"/>
            <p:cNvCxnSpPr>
              <a:stCxn id="117" idx="2"/>
              <a:endCxn id="118" idx="0"/>
            </p:cNvCxnSpPr>
            <p:nvPr/>
          </p:nvCxnSpPr>
          <p:spPr>
            <a:xfrm rot="5400000">
              <a:off x="2706135" y="3392144"/>
              <a:ext cx="68372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8" idx="2"/>
              <a:endCxn id="119" idx="0"/>
            </p:cNvCxnSpPr>
            <p:nvPr/>
          </p:nvCxnSpPr>
          <p:spPr>
            <a:xfrm rot="5400000">
              <a:off x="2209856" y="4115269"/>
              <a:ext cx="686420" cy="9898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8" idx="2"/>
              <a:endCxn id="120" idx="0"/>
            </p:cNvCxnSpPr>
            <p:nvPr/>
          </p:nvCxnSpPr>
          <p:spPr>
            <a:xfrm rot="16200000" flipH="1">
              <a:off x="3199725" y="4115269"/>
              <a:ext cx="686420" cy="98986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23"/>
            <p:cNvCxnSpPr>
              <a:stCxn id="117" idx="2"/>
              <a:endCxn id="119" idx="1"/>
            </p:cNvCxnSpPr>
            <p:nvPr/>
          </p:nvCxnSpPr>
          <p:spPr>
            <a:xfrm rot="5400000">
              <a:off x="1085539" y="3257447"/>
              <a:ext cx="2172322" cy="1752601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3962400" y="53340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>
                <a:latin typeface="Calibri" charset="0"/>
              </a:rPr>
              <a:t>block waiting for coordinator</a:t>
            </a:r>
            <a:endParaRPr lang="en-US">
              <a:latin typeface="Calibri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957888" y="2971800"/>
            <a:ext cx="23479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257800" y="25146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>
                <a:latin typeface="Calibri" charset="0"/>
              </a:rPr>
              <a:t>restarted</a:t>
            </a:r>
            <a:endParaRPr lang="en-US">
              <a:latin typeface="Calibri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6324600" y="3200400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5676900" y="3619500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934200" y="42672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GLOBAL-ABORT</a:t>
            </a:r>
            <a:endParaRPr lang="en-US">
              <a:latin typeface="Calibri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4953000" y="4191000"/>
            <a:ext cx="3276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1"/>
          <p:cNvSpPr txBox="1">
            <a:spLocks noChangeArrowheads="1"/>
          </p:cNvSpPr>
          <p:nvPr/>
        </p:nvSpPr>
        <p:spPr bwMode="auto">
          <a:xfrm>
            <a:off x="-76200" y="25146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71704" name="TextBox 12"/>
          <p:cNvSpPr txBox="1">
            <a:spLocks noChangeArrowheads="1"/>
          </p:cNvSpPr>
          <p:nvPr/>
        </p:nvSpPr>
        <p:spPr bwMode="auto">
          <a:xfrm>
            <a:off x="228600" y="36576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71705" name="TextBox 12"/>
          <p:cNvSpPr txBox="1">
            <a:spLocks noChangeArrowheads="1"/>
          </p:cNvSpPr>
          <p:nvPr/>
        </p:nvSpPr>
        <p:spPr bwMode="auto">
          <a:xfrm>
            <a:off x="228600" y="4648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71706" name="TextBox 12"/>
          <p:cNvSpPr txBox="1">
            <a:spLocks noChangeArrowheads="1"/>
          </p:cNvSpPr>
          <p:nvPr/>
        </p:nvSpPr>
        <p:spPr bwMode="auto">
          <a:xfrm>
            <a:off x="228600" y="57102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17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5" grpId="0"/>
      <p:bldP spid="132" grpId="0"/>
      <p:bldP spid="1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Durability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953000"/>
          </a:xfrm>
        </p:spPr>
        <p:txBody>
          <a:bodyPr/>
          <a:lstStyle/>
          <a:p>
            <a:r>
              <a:rPr lang="en-US" dirty="0" smtClean="0"/>
              <a:t>All nodes use stable storage* to store which state they are in</a:t>
            </a:r>
          </a:p>
          <a:p>
            <a:endParaRPr lang="en-US" dirty="0" smtClean="0"/>
          </a:p>
          <a:p>
            <a:r>
              <a:rPr lang="en-US" dirty="0" smtClean="0"/>
              <a:t>Upon recovery, it can restore state and resume:</a:t>
            </a:r>
          </a:p>
          <a:p>
            <a:pPr lvl="1"/>
            <a:r>
              <a:rPr lang="en-US" dirty="0" smtClean="0"/>
              <a:t>Coordinator aborts in INIT, WAIT, or ABORT</a:t>
            </a:r>
          </a:p>
          <a:p>
            <a:pPr lvl="1"/>
            <a:r>
              <a:rPr lang="en-US" dirty="0" smtClean="0"/>
              <a:t>Coordinator commits in COMMIT</a:t>
            </a:r>
          </a:p>
          <a:p>
            <a:pPr lvl="1"/>
            <a:r>
              <a:rPr lang="en-US" dirty="0" smtClean="0"/>
              <a:t>Worker aborts in INIT, ABORT</a:t>
            </a:r>
          </a:p>
          <a:p>
            <a:pPr lvl="1"/>
            <a:r>
              <a:rPr lang="en-US" dirty="0" smtClean="0"/>
              <a:t>Worker commits in COMMIT</a:t>
            </a:r>
          </a:p>
          <a:p>
            <a:pPr lvl="1"/>
            <a:r>
              <a:rPr lang="en-US" dirty="0" smtClean="0"/>
              <a:t>Worker asks Coordinator in READY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* - stable storage is non-volatile storage (e.g. backed by disk) that guarantees atomic writes.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66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v-SE" dirty="0" smtClean="0">
                <a:ea typeface="ＭＳ Ｐゴシック" charset="-128"/>
                <a:cs typeface="ＭＳ Ｐゴシック" charset="-128"/>
              </a:rPr>
              <a:t>Blocking for Coordinator to Recover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782638"/>
            <a:ext cx="73914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A worker waiting for global decision can ask fellow workers about their state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If another worker is in </a:t>
            </a:r>
            <a:r>
              <a:rPr lang="en-US" dirty="0" smtClean="0">
                <a:latin typeface="+mj-lt"/>
                <a:ea typeface="MS PGothic" charset="0"/>
              </a:rPr>
              <a:t>ABORT or </a:t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dirty="0" smtClean="0">
                <a:latin typeface="+mj-lt"/>
                <a:ea typeface="MS PGothic" charset="0"/>
              </a:rPr>
              <a:t>COMMIT </a:t>
            </a:r>
            <a:r>
              <a:rPr lang="en-US" dirty="0">
                <a:latin typeface="+mj-lt"/>
                <a:ea typeface="MS PGothic" charset="0"/>
              </a:rPr>
              <a:t>state then coordinator </a:t>
            </a:r>
            <a:r>
              <a:rPr lang="en-US" dirty="0" smtClean="0">
                <a:latin typeface="+mj-lt"/>
                <a:ea typeface="MS PGothic" charset="0"/>
              </a:rPr>
              <a:t/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dirty="0" smtClean="0">
                <a:latin typeface="+mj-lt"/>
                <a:ea typeface="MS PGothic" charset="0"/>
              </a:rPr>
              <a:t>must </a:t>
            </a:r>
            <a:r>
              <a:rPr lang="en-US" dirty="0">
                <a:latin typeface="+mj-lt"/>
                <a:ea typeface="MS PGothic" charset="0"/>
              </a:rPr>
              <a:t>have sent GLOBAL-*</a:t>
            </a:r>
          </a:p>
          <a:p>
            <a:pPr lvl="2"/>
            <a:r>
              <a:rPr lang="en-US" dirty="0">
                <a:latin typeface="+mj-lt"/>
                <a:ea typeface="MS PGothic" charset="0"/>
              </a:rPr>
              <a:t>Thus, worker can safely </a:t>
            </a:r>
            <a:r>
              <a:rPr lang="en-US" dirty="0" smtClean="0">
                <a:latin typeface="+mj-lt"/>
                <a:ea typeface="MS PGothic" charset="0"/>
              </a:rPr>
              <a:t/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dirty="0" smtClean="0">
                <a:latin typeface="+mj-lt"/>
                <a:ea typeface="MS PGothic" charset="0"/>
              </a:rPr>
              <a:t>abort </a:t>
            </a:r>
            <a:r>
              <a:rPr lang="en-US" dirty="0">
                <a:latin typeface="+mj-lt"/>
                <a:ea typeface="MS PGothic" charset="0"/>
              </a:rPr>
              <a:t>or commit, respectively</a:t>
            </a:r>
          </a:p>
          <a:p>
            <a:pPr lvl="1"/>
            <a:endParaRPr lang="en-US" dirty="0" smtClean="0">
              <a:latin typeface="+mj-lt"/>
              <a:ea typeface="MS PGothic" charset="0"/>
            </a:endParaRPr>
          </a:p>
          <a:p>
            <a:pPr lvl="1"/>
            <a:r>
              <a:rPr lang="en-US" dirty="0" smtClean="0">
                <a:latin typeface="+mj-lt"/>
                <a:ea typeface="MS PGothic" charset="0"/>
              </a:rPr>
              <a:t>If </a:t>
            </a:r>
            <a:r>
              <a:rPr lang="en-US" dirty="0">
                <a:latin typeface="+mj-lt"/>
                <a:ea typeface="MS PGothic" charset="0"/>
              </a:rPr>
              <a:t>another worker is still in </a:t>
            </a:r>
            <a:r>
              <a:rPr lang="en-US" dirty="0" smtClean="0">
                <a:latin typeface="+mj-lt"/>
                <a:ea typeface="MS PGothic" charset="0"/>
              </a:rPr>
              <a:t/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dirty="0" smtClean="0">
                <a:latin typeface="+mj-lt"/>
                <a:ea typeface="MS PGothic" charset="0"/>
              </a:rPr>
              <a:t>INIT state then </a:t>
            </a:r>
            <a:r>
              <a:rPr lang="en-US" dirty="0">
                <a:latin typeface="+mj-lt"/>
                <a:ea typeface="MS PGothic" charset="0"/>
              </a:rPr>
              <a:t>both workers </a:t>
            </a:r>
            <a:r>
              <a:rPr lang="en-US" dirty="0" smtClean="0">
                <a:latin typeface="+mj-lt"/>
                <a:ea typeface="MS PGothic" charset="0"/>
              </a:rPr>
              <a:t/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dirty="0" smtClean="0">
                <a:latin typeface="+mj-lt"/>
                <a:ea typeface="MS PGothic" charset="0"/>
              </a:rPr>
              <a:t>can </a:t>
            </a:r>
            <a:r>
              <a:rPr lang="en-US" dirty="0">
                <a:latin typeface="+mj-lt"/>
                <a:ea typeface="MS PGothic" charset="0"/>
              </a:rPr>
              <a:t>decide to abort </a:t>
            </a:r>
          </a:p>
          <a:p>
            <a:pPr lvl="1"/>
            <a:endParaRPr lang="en-US" dirty="0" smtClean="0">
              <a:latin typeface="+mj-lt"/>
              <a:ea typeface="MS PGothic" charset="0"/>
            </a:endParaRPr>
          </a:p>
          <a:p>
            <a:pPr lvl="1"/>
            <a:r>
              <a:rPr lang="en-US" dirty="0" smtClean="0">
                <a:latin typeface="+mj-lt"/>
                <a:ea typeface="MS PGothic" charset="0"/>
              </a:rPr>
              <a:t>If </a:t>
            </a:r>
            <a:r>
              <a:rPr lang="en-US" dirty="0">
                <a:latin typeface="+mj-lt"/>
                <a:ea typeface="MS PGothic" charset="0"/>
              </a:rPr>
              <a:t>all workers are in ready, </a:t>
            </a:r>
            <a:r>
              <a:rPr lang="en-US" dirty="0" smtClean="0">
                <a:latin typeface="+mj-lt"/>
                <a:ea typeface="MS PGothic" charset="0"/>
              </a:rPr>
              <a:t/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dirty="0" smtClean="0">
                <a:latin typeface="+mj-lt"/>
                <a:ea typeface="MS PGothic" charset="0"/>
              </a:rPr>
              <a:t>need </a:t>
            </a:r>
            <a:r>
              <a:rPr lang="en-US" dirty="0">
                <a:latin typeface="+mj-lt"/>
                <a:ea typeface="MS PGothic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+mj-lt"/>
                <a:ea typeface="MS PGothic" charset="0"/>
              </a:rPr>
              <a:t>BLOCK </a:t>
            </a:r>
            <a:r>
              <a:rPr lang="en-US" dirty="0">
                <a:latin typeface="+mj-lt"/>
                <a:ea typeface="MS PGothic" charset="0"/>
              </a:rPr>
              <a:t>(don’t know if coordinator wanted to abort or commit)</a:t>
            </a:r>
          </a:p>
        </p:txBody>
      </p:sp>
      <p:grpSp>
        <p:nvGrpSpPr>
          <p:cNvPr id="73731" name="Group 15"/>
          <p:cNvGrpSpPr>
            <a:grpSpLocks/>
          </p:cNvGrpSpPr>
          <p:nvPr/>
        </p:nvGrpSpPr>
        <p:grpSpPr bwMode="auto">
          <a:xfrm>
            <a:off x="5105400" y="1828800"/>
            <a:ext cx="4191000" cy="2514600"/>
            <a:chOff x="5008418" y="3810000"/>
            <a:chExt cx="4953001" cy="2971800"/>
          </a:xfrm>
        </p:grpSpPr>
        <p:sp>
          <p:nvSpPr>
            <p:cNvPr id="4" name="Rounded Rectangle 3"/>
            <p:cNvSpPr/>
            <p:nvPr/>
          </p:nvSpPr>
          <p:spPr>
            <a:xfrm>
              <a:off x="6552479" y="3810000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INIT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52479" y="5029489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READY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5618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ABORT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430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COMMIT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rot="5400000">
              <a:off x="6972734" y="4686156"/>
              <a:ext cx="684789" cy="18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 rot="5400000">
              <a:off x="64774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7" idx="0"/>
            </p:cNvCxnSpPr>
            <p:nvPr/>
          </p:nvCxnSpPr>
          <p:spPr>
            <a:xfrm rot="16200000" flipH="1">
              <a:off x="74680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3"/>
            <p:cNvCxnSpPr>
              <a:stCxn id="4" idx="2"/>
              <a:endCxn id="6" idx="1"/>
            </p:cNvCxnSpPr>
            <p:nvPr/>
          </p:nvCxnSpPr>
          <p:spPr>
            <a:xfrm rot="5400000">
              <a:off x="5352689" y="4552013"/>
              <a:ext cx="2172566" cy="1754187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40" name="TextBox 11"/>
            <p:cNvSpPr txBox="1">
              <a:spLocks noChangeArrowheads="1"/>
            </p:cNvSpPr>
            <p:nvPr/>
          </p:nvSpPr>
          <p:spPr bwMode="auto">
            <a:xfrm>
              <a:off x="5105400" y="4267201"/>
              <a:ext cx="2285999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VOTE-ABORT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1" name="TextBox 12"/>
            <p:cNvSpPr txBox="1">
              <a:spLocks noChangeArrowheads="1"/>
            </p:cNvSpPr>
            <p:nvPr/>
          </p:nvSpPr>
          <p:spPr bwMode="auto">
            <a:xfrm>
              <a:off x="7315201" y="4368225"/>
              <a:ext cx="2556163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VOTE-COMMIT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2" name="TextBox 13"/>
            <p:cNvSpPr txBox="1">
              <a:spLocks noChangeArrowheads="1"/>
            </p:cNvSpPr>
            <p:nvPr/>
          </p:nvSpPr>
          <p:spPr bwMode="auto">
            <a:xfrm>
              <a:off x="5008418" y="5757446"/>
              <a:ext cx="253538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GLOBAL-ABORT</a:t>
              </a:r>
            </a:p>
          </p:txBody>
        </p:sp>
        <p:sp>
          <p:nvSpPr>
            <p:cNvPr id="73743" name="TextBox 14"/>
            <p:cNvSpPr txBox="1">
              <a:spLocks noChangeArrowheads="1"/>
            </p:cNvSpPr>
            <p:nvPr/>
          </p:nvSpPr>
          <p:spPr bwMode="auto">
            <a:xfrm>
              <a:off x="7315200" y="5757446"/>
              <a:ext cx="264621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94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Decision Making Discussion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762000"/>
            <a:ext cx="8866187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is distributed decision making desirable?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Fault Tolerance!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group of machines can come to a decision even if one or more of them fail during the process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Simple failure mode called “</a:t>
            </a:r>
            <a:r>
              <a:rPr lang="en-US" altLang="ko-KR" dirty="0" err="1" smtClean="0">
                <a:ea typeface="굴림" panose="020B0600000101010101" pitchFamily="34" charset="-127"/>
              </a:rPr>
              <a:t>failstop</a:t>
            </a:r>
            <a:r>
              <a:rPr lang="en-US" altLang="ko-KR" dirty="0" smtClean="0">
                <a:ea typeface="굴림" panose="020B0600000101010101" pitchFamily="34" charset="-127"/>
              </a:rPr>
              <a:t>” (different modes later)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decision made, result recorded in multiple places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Undesirable feature of Two-Phase Commit: Blocking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One machine can be stalled until another site recovers: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Site B writes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“prepared to commit”</a:t>
            </a:r>
            <a:r>
              <a:rPr lang="en-US" altLang="ko-KR" dirty="0" smtClean="0">
                <a:ea typeface="굴림" panose="020B0600000101010101" pitchFamily="34" charset="-127"/>
              </a:rPr>
              <a:t> record to its log, sends a “yes” vote to the coordinator (site A) and crashes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Site A crashes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Site B wakes up, check its log, and realizes that it has voted “yes” on the update. It sends a message to site A asking what happened. At this point, B cannot decide to abort, because update may have committed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 is blocked until A comes back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blocked site holds resources (locks on updated items, pages pinned in memory,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 until learns fate of update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PAXOS</a:t>
            </a:r>
            <a:r>
              <a:rPr lang="en-US" altLang="ko-KR" dirty="0" smtClean="0">
                <a:ea typeface="굴림" panose="020B0600000101010101" pitchFamily="34" charset="-127"/>
              </a:rPr>
              <a:t>: An alternative used by GOOGLE and others that does not have this blocking problem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if one or more of the nodes is malicious?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Malicious:</a:t>
            </a:r>
            <a:r>
              <a:rPr lang="en-US" altLang="ko-KR" dirty="0" smtClean="0">
                <a:ea typeface="굴림" panose="020B0600000101010101" pitchFamily="34" charset="-127"/>
              </a:rPr>
              <a:t> attempting to compromise the decision making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34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3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83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Byzantine General’s Problem</a:t>
            </a:r>
          </a:p>
        </p:txBody>
      </p:sp>
      <p:sp>
        <p:nvSpPr>
          <p:cNvPr id="98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3978275"/>
            <a:ext cx="8753475" cy="2651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Byazantine General’s Problem (n players):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General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n-1 Lieutenants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number of these (f) can be insane or malicious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commanding general must send an order to his n-1 lieutenants such that: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IC1: All loyal lieutenants obey the same order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IC2: If the commanding general is loyal, then all loyal lieutenants obey the order he sends</a:t>
            </a:r>
          </a:p>
        </p:txBody>
      </p:sp>
      <p:grpSp>
        <p:nvGrpSpPr>
          <p:cNvPr id="986148" name="Group 36"/>
          <p:cNvGrpSpPr>
            <a:grpSpLocks/>
          </p:cNvGrpSpPr>
          <p:nvPr/>
        </p:nvGrpSpPr>
        <p:grpSpPr bwMode="auto">
          <a:xfrm>
            <a:off x="1828800" y="1208088"/>
            <a:ext cx="1195388" cy="1935162"/>
            <a:chOff x="1152" y="734"/>
            <a:chExt cx="753" cy="1219"/>
          </a:xfrm>
        </p:grpSpPr>
        <p:pic>
          <p:nvPicPr>
            <p:cNvPr id="27695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734"/>
              <a:ext cx="659" cy="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96" name="Text Box 16"/>
            <p:cNvSpPr txBox="1">
              <a:spLocks noChangeArrowheads="1"/>
            </p:cNvSpPr>
            <p:nvPr/>
          </p:nvSpPr>
          <p:spPr bwMode="auto">
            <a:xfrm>
              <a:off x="1152" y="1728"/>
              <a:ext cx="75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General</a:t>
              </a:r>
            </a:p>
          </p:txBody>
        </p:sp>
      </p:grpSp>
      <p:grpSp>
        <p:nvGrpSpPr>
          <p:cNvPr id="986164" name="Group 52"/>
          <p:cNvGrpSpPr>
            <a:grpSpLocks/>
          </p:cNvGrpSpPr>
          <p:nvPr/>
        </p:nvGrpSpPr>
        <p:grpSpPr bwMode="auto">
          <a:xfrm>
            <a:off x="2901950" y="1262063"/>
            <a:ext cx="3194050" cy="1473200"/>
            <a:chOff x="1828" y="795"/>
            <a:chExt cx="2012" cy="928"/>
          </a:xfrm>
        </p:grpSpPr>
        <p:grpSp>
          <p:nvGrpSpPr>
            <p:cNvPr id="27686" name="Group 51"/>
            <p:cNvGrpSpPr>
              <a:grpSpLocks/>
            </p:cNvGrpSpPr>
            <p:nvPr/>
          </p:nvGrpSpPr>
          <p:grpSpPr bwMode="auto">
            <a:xfrm>
              <a:off x="1920" y="1144"/>
              <a:ext cx="1920" cy="440"/>
              <a:chOff x="1920" y="1144"/>
              <a:chExt cx="1920" cy="440"/>
            </a:xfrm>
          </p:grpSpPr>
          <p:sp>
            <p:nvSpPr>
              <p:cNvPr id="27693" name="Line 11"/>
              <p:cNvSpPr>
                <a:spLocks noChangeShapeType="1"/>
              </p:cNvSpPr>
              <p:nvPr/>
            </p:nvSpPr>
            <p:spPr bwMode="auto">
              <a:xfrm>
                <a:off x="1920" y="1227"/>
                <a:ext cx="1920" cy="357"/>
              </a:xfrm>
              <a:prstGeom prst="line">
                <a:avLst/>
              </a:prstGeom>
              <a:noFill/>
              <a:ln w="38100">
                <a:solidFill>
                  <a:srgbClr val="53FB25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94" name="Text Box 22"/>
              <p:cNvSpPr txBox="1">
                <a:spLocks noChangeArrowheads="1"/>
              </p:cNvSpPr>
              <p:nvPr/>
            </p:nvSpPr>
            <p:spPr bwMode="auto">
              <a:xfrm rot="345725">
                <a:off x="2113" y="1144"/>
                <a:ext cx="5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>
                    <a:solidFill>
                      <a:srgbClr val="53FB25"/>
                    </a:solidFill>
                    <a:ea typeface="굴림" panose="020B0600000101010101" pitchFamily="34" charset="-127"/>
                  </a:rPr>
                  <a:t>Attack!</a:t>
                </a:r>
              </a:p>
            </p:txBody>
          </p:sp>
        </p:grpSp>
        <p:grpSp>
          <p:nvGrpSpPr>
            <p:cNvPr id="27687" name="Group 42"/>
            <p:cNvGrpSpPr>
              <a:grpSpLocks/>
            </p:cNvGrpSpPr>
            <p:nvPr/>
          </p:nvGrpSpPr>
          <p:grpSpPr bwMode="auto">
            <a:xfrm>
              <a:off x="1920" y="795"/>
              <a:ext cx="689" cy="336"/>
              <a:chOff x="1920" y="795"/>
              <a:chExt cx="689" cy="336"/>
            </a:xfrm>
          </p:grpSpPr>
          <p:sp>
            <p:nvSpPr>
              <p:cNvPr id="27691" name="Line 10"/>
              <p:cNvSpPr>
                <a:spLocks noChangeShapeType="1"/>
              </p:cNvSpPr>
              <p:nvPr/>
            </p:nvSpPr>
            <p:spPr bwMode="auto">
              <a:xfrm flipV="1">
                <a:off x="1920" y="795"/>
                <a:ext cx="689" cy="336"/>
              </a:xfrm>
              <a:prstGeom prst="line">
                <a:avLst/>
              </a:prstGeom>
              <a:noFill/>
              <a:ln w="38100">
                <a:solidFill>
                  <a:srgbClr val="53FB25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92" name="Text Box 34"/>
              <p:cNvSpPr txBox="1">
                <a:spLocks noChangeArrowheads="1"/>
              </p:cNvSpPr>
              <p:nvPr/>
            </p:nvSpPr>
            <p:spPr bwMode="auto">
              <a:xfrm rot="-1491822">
                <a:off x="1920" y="795"/>
                <a:ext cx="5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>
                    <a:solidFill>
                      <a:srgbClr val="53FB25"/>
                    </a:solidFill>
                    <a:ea typeface="굴림" panose="020B0600000101010101" pitchFamily="34" charset="-127"/>
                  </a:rPr>
                  <a:t>Attack!</a:t>
                </a:r>
              </a:p>
            </p:txBody>
          </p:sp>
        </p:grpSp>
        <p:grpSp>
          <p:nvGrpSpPr>
            <p:cNvPr id="27688" name="Group 45"/>
            <p:cNvGrpSpPr>
              <a:grpSpLocks/>
            </p:cNvGrpSpPr>
            <p:nvPr/>
          </p:nvGrpSpPr>
          <p:grpSpPr bwMode="auto">
            <a:xfrm>
              <a:off x="1828" y="1296"/>
              <a:ext cx="732" cy="427"/>
              <a:chOff x="1828" y="1296"/>
              <a:chExt cx="732" cy="427"/>
            </a:xfrm>
          </p:grpSpPr>
          <p:sp>
            <p:nvSpPr>
              <p:cNvPr id="27689" name="Line 13"/>
              <p:cNvSpPr>
                <a:spLocks noChangeShapeType="1"/>
              </p:cNvSpPr>
              <p:nvPr/>
            </p:nvSpPr>
            <p:spPr bwMode="auto">
              <a:xfrm>
                <a:off x="1900" y="1296"/>
                <a:ext cx="660" cy="427"/>
              </a:xfrm>
              <a:prstGeom prst="line">
                <a:avLst/>
              </a:prstGeom>
              <a:noFill/>
              <a:ln w="38100">
                <a:solidFill>
                  <a:srgbClr val="53FB25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90" name="Text Box 35"/>
              <p:cNvSpPr txBox="1">
                <a:spLocks noChangeArrowheads="1"/>
              </p:cNvSpPr>
              <p:nvPr/>
            </p:nvSpPr>
            <p:spPr bwMode="auto">
              <a:xfrm rot="1798899">
                <a:off x="1828" y="1452"/>
                <a:ext cx="5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>
                    <a:solidFill>
                      <a:srgbClr val="53FB25"/>
                    </a:solidFill>
                    <a:ea typeface="굴림" panose="020B0600000101010101" pitchFamily="34" charset="-127"/>
                  </a:rPr>
                  <a:t>Attack!</a:t>
                </a:r>
              </a:p>
            </p:txBody>
          </p:sp>
        </p:grpSp>
      </p:grpSp>
      <p:grpSp>
        <p:nvGrpSpPr>
          <p:cNvPr id="986186" name="Group 74"/>
          <p:cNvGrpSpPr>
            <a:grpSpLocks/>
          </p:cNvGrpSpPr>
          <p:nvPr/>
        </p:nvGrpSpPr>
        <p:grpSpPr bwMode="auto">
          <a:xfrm>
            <a:off x="4800600" y="2601913"/>
            <a:ext cx="1143000" cy="412750"/>
            <a:chOff x="3024" y="1639"/>
            <a:chExt cx="720" cy="260"/>
          </a:xfrm>
        </p:grpSpPr>
        <p:sp>
          <p:nvSpPr>
            <p:cNvPr id="27684" name="Text Box 60"/>
            <p:cNvSpPr txBox="1">
              <a:spLocks noChangeArrowheads="1"/>
            </p:cNvSpPr>
            <p:nvPr/>
          </p:nvSpPr>
          <p:spPr bwMode="auto">
            <a:xfrm rot="-764255">
              <a:off x="3056" y="1639"/>
              <a:ext cx="62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solidFill>
                    <a:schemeClr val="hlink"/>
                  </a:solidFill>
                  <a:ea typeface="굴림" panose="020B0600000101010101" pitchFamily="34" charset="-127"/>
                </a:rPr>
                <a:t>Retreat!</a:t>
              </a:r>
            </a:p>
          </p:txBody>
        </p:sp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 flipV="1">
              <a:off x="3024" y="1728"/>
              <a:ext cx="720" cy="17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86187" name="Group 75"/>
          <p:cNvGrpSpPr>
            <a:grpSpLocks/>
          </p:cNvGrpSpPr>
          <p:nvPr/>
        </p:nvGrpSpPr>
        <p:grpSpPr bwMode="auto">
          <a:xfrm>
            <a:off x="4800600" y="2852738"/>
            <a:ext cx="1143000" cy="403225"/>
            <a:chOff x="3024" y="1797"/>
            <a:chExt cx="720" cy="254"/>
          </a:xfrm>
        </p:grpSpPr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 rot="-698392">
              <a:off x="3168" y="1872"/>
              <a:ext cx="5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Attack!</a:t>
              </a:r>
            </a:p>
          </p:txBody>
        </p:sp>
        <p:sp>
          <p:nvSpPr>
            <p:cNvPr id="27683" name="Line 59"/>
            <p:cNvSpPr>
              <a:spLocks noChangeShapeType="1"/>
            </p:cNvSpPr>
            <p:nvPr/>
          </p:nvSpPr>
          <p:spPr bwMode="auto">
            <a:xfrm flipV="1">
              <a:off x="3024" y="1797"/>
              <a:ext cx="720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86185" name="Group 73"/>
          <p:cNvGrpSpPr>
            <a:grpSpLocks/>
          </p:cNvGrpSpPr>
          <p:nvPr/>
        </p:nvGrpSpPr>
        <p:grpSpPr bwMode="auto">
          <a:xfrm>
            <a:off x="4724400" y="1752600"/>
            <a:ext cx="1370013" cy="1066800"/>
            <a:chOff x="2976" y="1104"/>
            <a:chExt cx="863" cy="672"/>
          </a:xfrm>
        </p:grpSpPr>
        <p:sp>
          <p:nvSpPr>
            <p:cNvPr id="27680" name="Text Box 41"/>
            <p:cNvSpPr txBox="1">
              <a:spLocks noChangeArrowheads="1"/>
            </p:cNvSpPr>
            <p:nvPr/>
          </p:nvSpPr>
          <p:spPr bwMode="auto">
            <a:xfrm>
              <a:off x="3216" y="1248"/>
              <a:ext cx="62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solidFill>
                    <a:schemeClr val="hlink"/>
                  </a:solidFill>
                  <a:ea typeface="굴림" panose="020B0600000101010101" pitchFamily="34" charset="-127"/>
                </a:rPr>
                <a:t>Retreat!</a:t>
              </a:r>
            </a:p>
          </p:txBody>
        </p:sp>
        <p:sp>
          <p:nvSpPr>
            <p:cNvPr id="27681" name="Freeform 64"/>
            <p:cNvSpPr>
              <a:spLocks/>
            </p:cNvSpPr>
            <p:nvPr/>
          </p:nvSpPr>
          <p:spPr bwMode="auto">
            <a:xfrm>
              <a:off x="2976" y="1104"/>
              <a:ext cx="240" cy="672"/>
            </a:xfrm>
            <a:custGeom>
              <a:avLst/>
              <a:gdLst>
                <a:gd name="T0" fmla="*/ 0 w 240"/>
                <a:gd name="T1" fmla="*/ 672 h 672"/>
                <a:gd name="T2" fmla="*/ 144 w 240"/>
                <a:gd name="T3" fmla="*/ 528 h 672"/>
                <a:gd name="T4" fmla="*/ 240 w 240"/>
                <a:gd name="T5" fmla="*/ 240 h 672"/>
                <a:gd name="T6" fmla="*/ 144 w 24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672">
                  <a:moveTo>
                    <a:pt x="0" y="672"/>
                  </a:moveTo>
                  <a:cubicBezTo>
                    <a:pt x="52" y="636"/>
                    <a:pt x="104" y="600"/>
                    <a:pt x="144" y="528"/>
                  </a:cubicBezTo>
                  <a:cubicBezTo>
                    <a:pt x="184" y="456"/>
                    <a:pt x="240" y="328"/>
                    <a:pt x="240" y="240"/>
                  </a:cubicBezTo>
                  <a:cubicBezTo>
                    <a:pt x="240" y="152"/>
                    <a:pt x="192" y="76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86184" name="Group 72"/>
          <p:cNvGrpSpPr>
            <a:grpSpLocks/>
          </p:cNvGrpSpPr>
          <p:nvPr/>
        </p:nvGrpSpPr>
        <p:grpSpPr bwMode="auto">
          <a:xfrm>
            <a:off x="3963988" y="1828800"/>
            <a:ext cx="989012" cy="914400"/>
            <a:chOff x="2496" y="1154"/>
            <a:chExt cx="623" cy="576"/>
          </a:xfrm>
        </p:grpSpPr>
        <p:sp>
          <p:nvSpPr>
            <p:cNvPr id="27678" name="Freeform 61"/>
            <p:cNvSpPr>
              <a:spLocks/>
            </p:cNvSpPr>
            <p:nvPr/>
          </p:nvSpPr>
          <p:spPr bwMode="auto">
            <a:xfrm rot="406774">
              <a:off x="2975" y="1154"/>
              <a:ext cx="144" cy="576"/>
            </a:xfrm>
            <a:custGeom>
              <a:avLst/>
              <a:gdLst>
                <a:gd name="T0" fmla="*/ 26 w 264"/>
                <a:gd name="T1" fmla="*/ 0 h 576"/>
                <a:gd name="T2" fmla="*/ 131 w 264"/>
                <a:gd name="T3" fmla="*/ 192 h 576"/>
                <a:gd name="T4" fmla="*/ 105 w 264"/>
                <a:gd name="T5" fmla="*/ 432 h 576"/>
                <a:gd name="T6" fmla="*/ 0 w 26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576">
                  <a:moveTo>
                    <a:pt x="48" y="0"/>
                  </a:moveTo>
                  <a:cubicBezTo>
                    <a:pt x="132" y="60"/>
                    <a:pt x="216" y="120"/>
                    <a:pt x="240" y="192"/>
                  </a:cubicBezTo>
                  <a:cubicBezTo>
                    <a:pt x="264" y="264"/>
                    <a:pt x="232" y="368"/>
                    <a:pt x="192" y="432"/>
                  </a:cubicBezTo>
                  <a:cubicBezTo>
                    <a:pt x="152" y="496"/>
                    <a:pt x="76" y="536"/>
                    <a:pt x="0" y="57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7679" name="Text Box 65"/>
            <p:cNvSpPr txBox="1">
              <a:spLocks noChangeArrowheads="1"/>
            </p:cNvSpPr>
            <p:nvPr/>
          </p:nvSpPr>
          <p:spPr bwMode="auto">
            <a:xfrm>
              <a:off x="2496" y="1440"/>
              <a:ext cx="5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>
                  <a:ea typeface="굴림" panose="020B0600000101010101" pitchFamily="34" charset="-127"/>
                </a:rPr>
                <a:t>Attack!</a:t>
              </a:r>
            </a:p>
          </p:txBody>
        </p:sp>
      </p:grpSp>
      <p:grpSp>
        <p:nvGrpSpPr>
          <p:cNvPr id="986188" name="Group 76"/>
          <p:cNvGrpSpPr>
            <a:grpSpLocks/>
          </p:cNvGrpSpPr>
          <p:nvPr/>
        </p:nvGrpSpPr>
        <p:grpSpPr bwMode="auto">
          <a:xfrm>
            <a:off x="4876800" y="1219200"/>
            <a:ext cx="1524000" cy="685800"/>
            <a:chOff x="3072" y="768"/>
            <a:chExt cx="960" cy="432"/>
          </a:xfrm>
        </p:grpSpPr>
        <p:grpSp>
          <p:nvGrpSpPr>
            <p:cNvPr id="27672" name="Group 71"/>
            <p:cNvGrpSpPr>
              <a:grpSpLocks/>
            </p:cNvGrpSpPr>
            <p:nvPr/>
          </p:nvGrpSpPr>
          <p:grpSpPr bwMode="auto">
            <a:xfrm>
              <a:off x="3120" y="768"/>
              <a:ext cx="912" cy="357"/>
              <a:chOff x="3120" y="768"/>
              <a:chExt cx="912" cy="357"/>
            </a:xfrm>
          </p:grpSpPr>
          <p:sp>
            <p:nvSpPr>
              <p:cNvPr id="27676" name="Line 66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77" name="Text Box 67"/>
              <p:cNvSpPr txBox="1">
                <a:spLocks noChangeArrowheads="1"/>
              </p:cNvSpPr>
              <p:nvPr/>
            </p:nvSpPr>
            <p:spPr bwMode="auto">
              <a:xfrm rot="1183538">
                <a:off x="3456" y="816"/>
                <a:ext cx="5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>
                    <a:ea typeface="굴림" panose="020B0600000101010101" pitchFamily="34" charset="-127"/>
                  </a:rPr>
                  <a:t>Attack!</a:t>
                </a:r>
              </a:p>
            </p:txBody>
          </p:sp>
        </p:grpSp>
        <p:grpSp>
          <p:nvGrpSpPr>
            <p:cNvPr id="27673" name="Group 70"/>
            <p:cNvGrpSpPr>
              <a:grpSpLocks/>
            </p:cNvGrpSpPr>
            <p:nvPr/>
          </p:nvGrpSpPr>
          <p:grpSpPr bwMode="auto">
            <a:xfrm>
              <a:off x="3072" y="843"/>
              <a:ext cx="912" cy="357"/>
              <a:chOff x="3072" y="843"/>
              <a:chExt cx="912" cy="357"/>
            </a:xfrm>
          </p:grpSpPr>
          <p:sp>
            <p:nvSpPr>
              <p:cNvPr id="27674" name="Line 23"/>
              <p:cNvSpPr>
                <a:spLocks noChangeShapeType="1"/>
              </p:cNvSpPr>
              <p:nvPr/>
            </p:nvSpPr>
            <p:spPr bwMode="auto">
              <a:xfrm>
                <a:off x="3072" y="843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7675" name="Text Box 68"/>
              <p:cNvSpPr txBox="1">
                <a:spLocks noChangeArrowheads="1"/>
              </p:cNvSpPr>
              <p:nvPr/>
            </p:nvSpPr>
            <p:spPr bwMode="auto">
              <a:xfrm rot="1183538">
                <a:off x="3216" y="1008"/>
                <a:ext cx="56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>
                    <a:ea typeface="굴림" panose="020B0600000101010101" pitchFamily="34" charset="-127"/>
                  </a:rPr>
                  <a:t>Attack!</a:t>
                </a:r>
              </a:p>
            </p:txBody>
          </p:sp>
        </p:grpSp>
      </p:grpSp>
      <p:grpSp>
        <p:nvGrpSpPr>
          <p:cNvPr id="986181" name="Group 69"/>
          <p:cNvGrpSpPr>
            <a:grpSpLocks/>
          </p:cNvGrpSpPr>
          <p:nvPr/>
        </p:nvGrpSpPr>
        <p:grpSpPr bwMode="auto">
          <a:xfrm>
            <a:off x="4038600" y="576263"/>
            <a:ext cx="4495800" cy="3386137"/>
            <a:chOff x="2544" y="363"/>
            <a:chExt cx="2832" cy="2133"/>
          </a:xfrm>
        </p:grpSpPr>
        <p:grpSp>
          <p:nvGrpSpPr>
            <p:cNvPr id="27663" name="Group 24"/>
            <p:cNvGrpSpPr>
              <a:grpSpLocks/>
            </p:cNvGrpSpPr>
            <p:nvPr/>
          </p:nvGrpSpPr>
          <p:grpSpPr bwMode="auto">
            <a:xfrm>
              <a:off x="2544" y="363"/>
              <a:ext cx="1572" cy="933"/>
              <a:chOff x="2784" y="384"/>
              <a:chExt cx="1572" cy="933"/>
            </a:xfrm>
          </p:grpSpPr>
          <p:pic>
            <p:nvPicPr>
              <p:cNvPr id="27670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84" y="384"/>
                <a:ext cx="543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576"/>
                <a:ext cx="99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Lieutenant</a:t>
                </a:r>
              </a:p>
            </p:txBody>
          </p:sp>
        </p:grpSp>
        <p:grpSp>
          <p:nvGrpSpPr>
            <p:cNvPr id="27664" name="Group 25"/>
            <p:cNvGrpSpPr>
              <a:grpSpLocks/>
            </p:cNvGrpSpPr>
            <p:nvPr/>
          </p:nvGrpSpPr>
          <p:grpSpPr bwMode="auto">
            <a:xfrm>
              <a:off x="3840" y="1104"/>
              <a:ext cx="1536" cy="932"/>
              <a:chOff x="3792" y="960"/>
              <a:chExt cx="1536" cy="932"/>
            </a:xfrm>
          </p:grpSpPr>
          <p:pic>
            <p:nvPicPr>
              <p:cNvPr id="27668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92" y="960"/>
                <a:ext cx="543" cy="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9" name="Text Box 20"/>
              <p:cNvSpPr txBox="1">
                <a:spLocks noChangeArrowheads="1"/>
              </p:cNvSpPr>
              <p:nvPr/>
            </p:nvSpPr>
            <p:spPr bwMode="auto">
              <a:xfrm>
                <a:off x="4332" y="1311"/>
                <a:ext cx="99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Lieutenant</a:t>
                </a:r>
              </a:p>
            </p:txBody>
          </p:sp>
        </p:grpSp>
        <p:grpSp>
          <p:nvGrpSpPr>
            <p:cNvPr id="27665" name="Group 58"/>
            <p:cNvGrpSpPr>
              <a:grpSpLocks/>
            </p:cNvGrpSpPr>
            <p:nvPr/>
          </p:nvGrpSpPr>
          <p:grpSpPr bwMode="auto">
            <a:xfrm>
              <a:off x="2556" y="1584"/>
              <a:ext cx="1380" cy="912"/>
              <a:chOff x="2640" y="1488"/>
              <a:chExt cx="1380" cy="912"/>
            </a:xfrm>
          </p:grpSpPr>
          <p:sp>
            <p:nvSpPr>
              <p:cNvPr id="27666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64"/>
                <a:ext cx="99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Lieutenant</a:t>
                </a:r>
              </a:p>
            </p:txBody>
          </p:sp>
          <p:pic>
            <p:nvPicPr>
              <p:cNvPr id="27667" name="Picture 5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" y="1488"/>
                <a:ext cx="427" cy="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86191" name="Group 79"/>
          <p:cNvGrpSpPr>
            <a:grpSpLocks/>
          </p:cNvGrpSpPr>
          <p:nvPr/>
        </p:nvGrpSpPr>
        <p:grpSpPr bwMode="auto">
          <a:xfrm>
            <a:off x="2127250" y="3200400"/>
            <a:ext cx="1987550" cy="685800"/>
            <a:chOff x="1340" y="2016"/>
            <a:chExt cx="1252" cy="432"/>
          </a:xfrm>
        </p:grpSpPr>
        <p:sp>
          <p:nvSpPr>
            <p:cNvPr id="27661" name="Text Box 77"/>
            <p:cNvSpPr txBox="1">
              <a:spLocks noChangeArrowheads="1"/>
            </p:cNvSpPr>
            <p:nvPr/>
          </p:nvSpPr>
          <p:spPr bwMode="auto">
            <a:xfrm>
              <a:off x="1340" y="2223"/>
              <a:ext cx="91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Malicious!</a:t>
              </a:r>
            </a:p>
          </p:txBody>
        </p:sp>
        <p:sp>
          <p:nvSpPr>
            <p:cNvPr id="27662" name="AutoShape 78"/>
            <p:cNvSpPr>
              <a:spLocks noChangeArrowheads="1"/>
            </p:cNvSpPr>
            <p:nvPr/>
          </p:nvSpPr>
          <p:spPr bwMode="auto">
            <a:xfrm rot="-1979047">
              <a:off x="2208" y="2016"/>
              <a:ext cx="384" cy="336"/>
            </a:xfrm>
            <a:prstGeom prst="rightArrow">
              <a:avLst>
                <a:gd name="adj1" fmla="val 50000"/>
                <a:gd name="adj2" fmla="val 28571"/>
              </a:avLst>
            </a:prstGeom>
            <a:solidFill>
              <a:srgbClr val="FC0128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349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98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8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8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8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6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6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Byzantine General’s Problem (con’t)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762000"/>
            <a:ext cx="86741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Impossibility Results: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Cannot solve Byzantine General’s Problem with n=3 because one malicious player can mess up things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 f faults, need n &gt; 3f to solve problem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Various algorithms exist to solve problem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Original algorithm has #messages exponential in 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Newer algorithms have message complexity O(n</a:t>
            </a:r>
            <a:r>
              <a:rPr lang="en-US" altLang="ko-KR" baseline="30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from MIT, for instance (Castro and Liskov, 1999)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of BFT (Byzantine Fault Tolerance) algorithm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Allow multiple machines to make a coordinated decision even if some subset of them (&lt; n/3 ) are malicious</a:t>
            </a:r>
          </a:p>
        </p:txBody>
      </p:sp>
      <p:grpSp>
        <p:nvGrpSpPr>
          <p:cNvPr id="987169" name="Group 33"/>
          <p:cNvGrpSpPr>
            <a:grpSpLocks/>
          </p:cNvGrpSpPr>
          <p:nvPr/>
        </p:nvGrpSpPr>
        <p:grpSpPr bwMode="auto">
          <a:xfrm>
            <a:off x="1447800" y="1709738"/>
            <a:ext cx="6269038" cy="1338262"/>
            <a:chOff x="576" y="432"/>
            <a:chExt cx="4531" cy="1123"/>
          </a:xfrm>
        </p:grpSpPr>
        <p:grpSp>
          <p:nvGrpSpPr>
            <p:cNvPr id="28700" name="Group 26"/>
            <p:cNvGrpSpPr>
              <a:grpSpLocks/>
            </p:cNvGrpSpPr>
            <p:nvPr/>
          </p:nvGrpSpPr>
          <p:grpSpPr bwMode="auto">
            <a:xfrm>
              <a:off x="576" y="432"/>
              <a:ext cx="2160" cy="1121"/>
              <a:chOff x="432" y="576"/>
              <a:chExt cx="2160" cy="1123"/>
            </a:xfrm>
          </p:grpSpPr>
          <p:grpSp>
            <p:nvGrpSpPr>
              <p:cNvPr id="28712" name="Group 11"/>
              <p:cNvGrpSpPr>
                <a:grpSpLocks/>
              </p:cNvGrpSpPr>
              <p:nvPr/>
            </p:nvGrpSpPr>
            <p:grpSpPr bwMode="auto">
              <a:xfrm>
                <a:off x="432" y="576"/>
                <a:ext cx="2160" cy="1008"/>
                <a:chOff x="1824" y="528"/>
                <a:chExt cx="2160" cy="1008"/>
              </a:xfrm>
            </p:grpSpPr>
            <p:sp>
              <p:nvSpPr>
                <p:cNvPr id="28716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/>
                    <a:t>General</a:t>
                  </a:r>
                </a:p>
              </p:txBody>
            </p:sp>
            <p:sp>
              <p:nvSpPr>
                <p:cNvPr id="28717" name="Oval 5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FC0128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/>
                    <a:t>Lieutenant</a:t>
                  </a:r>
                </a:p>
              </p:txBody>
            </p:sp>
            <p:sp>
              <p:nvSpPr>
                <p:cNvPr id="28718" name="Oval 7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dirty="0"/>
                    <a:t>Lieutenant</a:t>
                  </a:r>
                </a:p>
              </p:txBody>
            </p:sp>
            <p:sp>
              <p:nvSpPr>
                <p:cNvPr id="28719" name="Line 8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2872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2872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</p:grpSp>
          <p:sp>
            <p:nvSpPr>
              <p:cNvPr id="28713" name="Text Box 19"/>
              <p:cNvSpPr txBox="1">
                <a:spLocks noChangeArrowheads="1"/>
              </p:cNvSpPr>
              <p:nvPr/>
            </p:nvSpPr>
            <p:spPr bwMode="auto">
              <a:xfrm>
                <a:off x="486" y="911"/>
                <a:ext cx="712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Attack!</a:t>
                </a:r>
              </a:p>
            </p:txBody>
          </p:sp>
          <p:sp>
            <p:nvSpPr>
              <p:cNvPr id="28714" name="Text Box 20"/>
              <p:cNvSpPr txBox="1">
                <a:spLocks noChangeArrowheads="1"/>
              </p:cNvSpPr>
              <p:nvPr/>
            </p:nvSpPr>
            <p:spPr bwMode="auto">
              <a:xfrm>
                <a:off x="1874" y="911"/>
                <a:ext cx="712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Attack!</a:t>
                </a:r>
              </a:p>
            </p:txBody>
          </p:sp>
          <p:sp>
            <p:nvSpPr>
              <p:cNvPr id="28715" name="Text Box 21"/>
              <p:cNvSpPr txBox="1">
                <a:spLocks noChangeArrowheads="1"/>
              </p:cNvSpPr>
              <p:nvPr/>
            </p:nvSpPr>
            <p:spPr bwMode="auto">
              <a:xfrm>
                <a:off x="1103" y="1440"/>
                <a:ext cx="7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Retreat!</a:t>
                </a:r>
              </a:p>
            </p:txBody>
          </p:sp>
        </p:grpSp>
        <p:grpSp>
          <p:nvGrpSpPr>
            <p:cNvPr id="28701" name="Group 25"/>
            <p:cNvGrpSpPr>
              <a:grpSpLocks/>
            </p:cNvGrpSpPr>
            <p:nvPr/>
          </p:nvGrpSpPr>
          <p:grpSpPr bwMode="auto">
            <a:xfrm>
              <a:off x="2880" y="432"/>
              <a:ext cx="2227" cy="1123"/>
              <a:chOff x="2928" y="576"/>
              <a:chExt cx="2227" cy="1123"/>
            </a:xfrm>
          </p:grpSpPr>
          <p:grpSp>
            <p:nvGrpSpPr>
              <p:cNvPr id="28702" name="Group 12"/>
              <p:cNvGrpSpPr>
                <a:grpSpLocks/>
              </p:cNvGrpSpPr>
              <p:nvPr/>
            </p:nvGrpSpPr>
            <p:grpSpPr bwMode="auto">
              <a:xfrm>
                <a:off x="2928" y="576"/>
                <a:ext cx="2160" cy="1008"/>
                <a:chOff x="1824" y="528"/>
                <a:chExt cx="2160" cy="1008"/>
              </a:xfrm>
            </p:grpSpPr>
            <p:sp>
              <p:nvSpPr>
                <p:cNvPr id="28706" name="Oval 13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chemeClr val="hlink">
                    <a:alpha val="39999"/>
                  </a:scheme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/>
                    <a:t>General</a:t>
                  </a:r>
                </a:p>
              </p:txBody>
            </p:sp>
            <p:sp>
              <p:nvSpPr>
                <p:cNvPr id="28707" name="Oval 14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/>
                    <a:t>Lieutenant</a:t>
                  </a:r>
                </a:p>
              </p:txBody>
            </p:sp>
            <p:sp>
              <p:nvSpPr>
                <p:cNvPr id="28708" name="Oval 15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/>
                    <a:t>Lieutenant</a:t>
                  </a:r>
                </a:p>
              </p:txBody>
            </p:sp>
            <p:sp>
              <p:nvSpPr>
                <p:cNvPr id="28709" name="Line 16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2871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2871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</p:grpSp>
          <p:sp>
            <p:nvSpPr>
              <p:cNvPr id="28703" name="Text Box 22"/>
              <p:cNvSpPr txBox="1">
                <a:spLocks noChangeArrowheads="1"/>
              </p:cNvSpPr>
              <p:nvPr/>
            </p:nvSpPr>
            <p:spPr bwMode="auto">
              <a:xfrm>
                <a:off x="2980" y="914"/>
                <a:ext cx="712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Attack!</a:t>
                </a:r>
              </a:p>
            </p:txBody>
          </p:sp>
          <p:sp>
            <p:nvSpPr>
              <p:cNvPr id="28704" name="Text Box 23"/>
              <p:cNvSpPr txBox="1">
                <a:spLocks noChangeArrowheads="1"/>
              </p:cNvSpPr>
              <p:nvPr/>
            </p:nvSpPr>
            <p:spPr bwMode="auto">
              <a:xfrm>
                <a:off x="4367" y="914"/>
                <a:ext cx="7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Retreat!</a:t>
                </a:r>
              </a:p>
            </p:txBody>
          </p:sp>
          <p:sp>
            <p:nvSpPr>
              <p:cNvPr id="28705" name="Text Box 24"/>
              <p:cNvSpPr txBox="1">
                <a:spLocks noChangeArrowheads="1"/>
              </p:cNvSpPr>
              <p:nvPr/>
            </p:nvSpPr>
            <p:spPr bwMode="auto">
              <a:xfrm>
                <a:off x="3630" y="1441"/>
                <a:ext cx="78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Retreat!</a:t>
                </a:r>
              </a:p>
            </p:txBody>
          </p:sp>
        </p:grpSp>
      </p:grpSp>
      <p:grpSp>
        <p:nvGrpSpPr>
          <p:cNvPr id="987190" name="Group 54"/>
          <p:cNvGrpSpPr>
            <a:grpSpLocks/>
          </p:cNvGrpSpPr>
          <p:nvPr/>
        </p:nvGrpSpPr>
        <p:grpSpPr bwMode="auto">
          <a:xfrm>
            <a:off x="1616075" y="5486400"/>
            <a:ext cx="5775325" cy="1295400"/>
            <a:chOff x="763" y="3312"/>
            <a:chExt cx="4072" cy="960"/>
          </a:xfrm>
        </p:grpSpPr>
        <p:sp>
          <p:nvSpPr>
            <p:cNvPr id="28678" name="Line 28"/>
            <p:cNvSpPr>
              <a:spLocks noChangeShapeType="1"/>
            </p:cNvSpPr>
            <p:nvPr/>
          </p:nvSpPr>
          <p:spPr bwMode="auto">
            <a:xfrm>
              <a:off x="1536" y="37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8679" name="Text Box 29"/>
            <p:cNvSpPr txBox="1">
              <a:spLocks noChangeArrowheads="1"/>
            </p:cNvSpPr>
            <p:nvPr/>
          </p:nvSpPr>
          <p:spPr bwMode="auto">
            <a:xfrm>
              <a:off x="763" y="3663"/>
              <a:ext cx="86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Request</a:t>
              </a:r>
            </a:p>
          </p:txBody>
        </p:sp>
        <p:sp>
          <p:nvSpPr>
            <p:cNvPr id="28680" name="Text Box 30"/>
            <p:cNvSpPr txBox="1">
              <a:spLocks noChangeArrowheads="1"/>
            </p:cNvSpPr>
            <p:nvPr/>
          </p:nvSpPr>
          <p:spPr bwMode="auto">
            <a:xfrm>
              <a:off x="3634" y="3600"/>
              <a:ext cx="1201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/>
                <a:t>Distributed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Decision</a:t>
              </a:r>
            </a:p>
          </p:txBody>
        </p:sp>
        <p:sp>
          <p:nvSpPr>
            <p:cNvPr id="28681" name="Line 31"/>
            <p:cNvSpPr>
              <a:spLocks noChangeShapeType="1"/>
            </p:cNvSpPr>
            <p:nvPr/>
          </p:nvSpPr>
          <p:spPr bwMode="auto">
            <a:xfrm>
              <a:off x="3456" y="384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28682" name="Group 53"/>
            <p:cNvGrpSpPr>
              <a:grpSpLocks/>
            </p:cNvGrpSpPr>
            <p:nvPr/>
          </p:nvGrpSpPr>
          <p:grpSpPr bwMode="auto">
            <a:xfrm>
              <a:off x="1920" y="3312"/>
              <a:ext cx="1536" cy="960"/>
              <a:chOff x="1920" y="3312"/>
              <a:chExt cx="1536" cy="960"/>
            </a:xfrm>
          </p:grpSpPr>
          <p:sp>
            <p:nvSpPr>
              <p:cNvPr id="28683" name="Rectangle 27"/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1536" cy="960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4" name="Oval 34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5" name="Oval 35"/>
              <p:cNvSpPr>
                <a:spLocks noChangeArrowheads="1"/>
              </p:cNvSpPr>
              <p:nvPr/>
            </p:nvSpPr>
            <p:spPr bwMode="auto">
              <a:xfrm>
                <a:off x="3120" y="340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6" name="Oval 36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7" name="Oval 37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8" name="Oval 38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9" name="Oval 3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0" name="Oval 40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1" name="Oval 41"/>
              <p:cNvSpPr>
                <a:spLocks noChangeArrowheads="1"/>
              </p:cNvSpPr>
              <p:nvPr/>
            </p:nvSpPr>
            <p:spPr bwMode="auto">
              <a:xfrm>
                <a:off x="2832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2" name="Oval 42"/>
              <p:cNvSpPr>
                <a:spLocks noChangeArrowheads="1"/>
              </p:cNvSpPr>
              <p:nvPr/>
            </p:nvSpPr>
            <p:spPr bwMode="auto">
              <a:xfrm>
                <a:off x="2208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3" name="Oval 43"/>
              <p:cNvSpPr>
                <a:spLocks noChangeArrowheads="1"/>
              </p:cNvSpPr>
              <p:nvPr/>
            </p:nvSpPr>
            <p:spPr bwMode="auto">
              <a:xfrm>
                <a:off x="2112" y="374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4" name="Oval 44"/>
              <p:cNvSpPr>
                <a:spLocks noChangeArrowheads="1"/>
              </p:cNvSpPr>
              <p:nvPr/>
            </p:nvSpPr>
            <p:spPr bwMode="auto">
              <a:xfrm>
                <a:off x="2592" y="364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5" name="Oval 46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6" name="Oval 47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7" name="Oval 48"/>
              <p:cNvSpPr>
                <a:spLocks noChangeArrowheads="1"/>
              </p:cNvSpPr>
              <p:nvPr/>
            </p:nvSpPr>
            <p:spPr bwMode="auto">
              <a:xfrm>
                <a:off x="3120" y="398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8" name="Oval 49"/>
              <p:cNvSpPr>
                <a:spLocks noChangeArrowheads="1"/>
              </p:cNvSpPr>
              <p:nvPr/>
            </p:nvSpPr>
            <p:spPr bwMode="auto">
              <a:xfrm>
                <a:off x="2592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99" name="Oval 52"/>
              <p:cNvSpPr>
                <a:spLocks noChangeArrowheads="1"/>
              </p:cNvSpPr>
              <p:nvPr/>
            </p:nvSpPr>
            <p:spPr bwMode="auto">
              <a:xfrm>
                <a:off x="1968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096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019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TCP: </a:t>
            </a:r>
            <a:r>
              <a:rPr lang="en-US" altLang="ko-KR" dirty="0" smtClean="0"/>
              <a:t>Reliable byte stream between two processes on different machines over Internet (read, write, flush)</a:t>
            </a:r>
          </a:p>
          <a:p>
            <a:pPr lvl="1">
              <a:defRPr/>
            </a:pPr>
            <a:r>
              <a:rPr lang="en-US" altLang="ko-KR" dirty="0" smtClean="0"/>
              <a:t>Uses window-based acknowledgement protocol</a:t>
            </a:r>
          </a:p>
          <a:p>
            <a:pPr lvl="1">
              <a:defRPr/>
            </a:pPr>
            <a:r>
              <a:rPr lang="en-US" altLang="ko-KR" dirty="0" smtClean="0"/>
              <a:t>Congestion-avoidance dynamically adapts sender window to account for congestion in network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Two-phase commit: </a:t>
            </a:r>
            <a:r>
              <a:rPr lang="en-US" altLang="ko-KR" dirty="0" smtClean="0"/>
              <a:t>distributed decision making</a:t>
            </a:r>
          </a:p>
          <a:p>
            <a:pPr lvl="1">
              <a:defRPr/>
            </a:pPr>
            <a:r>
              <a:rPr lang="en-US" altLang="ko-KR" dirty="0" smtClean="0"/>
              <a:t>First, make sure everyone guarantees that they will commit if asked (prepare)</a:t>
            </a:r>
          </a:p>
          <a:p>
            <a:pPr lvl="1">
              <a:defRPr/>
            </a:pPr>
            <a:r>
              <a:rPr lang="en-US" altLang="ko-KR" dirty="0" smtClean="0"/>
              <a:t>Next, ask everyone to commit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Byzantine General’s Problem: </a:t>
            </a:r>
            <a:r>
              <a:rPr lang="en-US" altLang="ko-KR" dirty="0" smtClean="0"/>
              <a:t>distributed decision making with malicious failures</a:t>
            </a:r>
          </a:p>
          <a:p>
            <a:pPr lvl="1">
              <a:defRPr/>
            </a:pPr>
            <a:r>
              <a:rPr lang="en-US" altLang="ko-KR" dirty="0" smtClean="0"/>
              <a:t>One general, n-1 lieutenants: some number of them may be malicious (often “f” of them)</a:t>
            </a:r>
          </a:p>
          <a:p>
            <a:pPr lvl="1">
              <a:defRPr/>
            </a:pPr>
            <a:r>
              <a:rPr lang="en-US" altLang="ko-KR" dirty="0" smtClean="0"/>
              <a:t>All non-malicious lieutenants must come to same decision</a:t>
            </a:r>
          </a:p>
          <a:p>
            <a:pPr lvl="1">
              <a:defRPr/>
            </a:pPr>
            <a:r>
              <a:rPr lang="en-US" altLang="ko-KR" dirty="0" smtClean="0"/>
              <a:t>If general not malicious, lieutenants must follow general</a:t>
            </a:r>
          </a:p>
          <a:p>
            <a:pPr lvl="1">
              <a:defRPr/>
            </a:pPr>
            <a:r>
              <a:rPr lang="en-US" altLang="ko-KR" dirty="0" smtClean="0"/>
              <a:t>Only solvable if n </a:t>
            </a:r>
            <a:r>
              <a:rPr lang="en-US" altLang="ko-KR" dirty="0" smtClean="0">
                <a:sym typeface="Symbol" pitchFamily="18" charset="2"/>
              </a:rPr>
              <a:t> 3f+1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Remote Procedure Call (RPC): </a:t>
            </a:r>
            <a:r>
              <a:rPr lang="en-US" altLang="ko-KR" dirty="0" smtClean="0"/>
              <a:t>Call procedure on remote machine</a:t>
            </a:r>
          </a:p>
          <a:p>
            <a:pPr lvl="1">
              <a:defRPr/>
            </a:pPr>
            <a:r>
              <a:rPr lang="en-US" altLang="ko-KR" dirty="0" smtClean="0"/>
              <a:t>Provides same interface as procedure</a:t>
            </a:r>
          </a:p>
          <a:p>
            <a:pPr lvl="1">
              <a:defRPr/>
            </a:pPr>
            <a:r>
              <a:rPr lang="en-US" altLang="ko-KR" dirty="0" smtClean="0"/>
              <a:t>Automatic packing and unpacking of arguments without user programming (in stub)</a:t>
            </a:r>
          </a:p>
        </p:txBody>
      </p:sp>
    </p:spTree>
    <p:extLst>
      <p:ext uri="{BB962C8B-B14F-4D97-AF65-F5344CB8AC3E}">
        <p14:creationId xmlns:p14="http://schemas.microsoft.com/office/powerpoint/2010/main" val="3105895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TCP Windows and Sequence Numbers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3429000"/>
            <a:ext cx="8851900" cy="31972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Sender has three regions: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Sequence regions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sent and ack’ed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Sent and not ack’ed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 yet sent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Window (colored region) adjusted by sender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Receiver has three regions: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Sequence regions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received and ack’ed (given to application)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received and buffered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 yet received (or discarded because out of order)</a:t>
            </a:r>
          </a:p>
        </p:txBody>
      </p:sp>
      <p:grpSp>
        <p:nvGrpSpPr>
          <p:cNvPr id="1089540" name="Group 4"/>
          <p:cNvGrpSpPr>
            <a:grpSpLocks/>
          </p:cNvGrpSpPr>
          <p:nvPr/>
        </p:nvGrpSpPr>
        <p:grpSpPr bwMode="auto">
          <a:xfrm>
            <a:off x="1524000" y="762000"/>
            <a:ext cx="6553200" cy="1295400"/>
            <a:chOff x="960" y="480"/>
            <a:chExt cx="4128" cy="816"/>
          </a:xfrm>
        </p:grpSpPr>
        <p:grpSp>
          <p:nvGrpSpPr>
            <p:cNvPr id="10256" name="Group 5"/>
            <p:cNvGrpSpPr>
              <a:grpSpLocks/>
            </p:cNvGrpSpPr>
            <p:nvPr/>
          </p:nvGrpSpPr>
          <p:grpSpPr bwMode="auto">
            <a:xfrm>
              <a:off x="960" y="480"/>
              <a:ext cx="3120" cy="225"/>
              <a:chOff x="960" y="480"/>
              <a:chExt cx="3120" cy="225"/>
            </a:xfrm>
          </p:grpSpPr>
          <p:sp>
            <p:nvSpPr>
              <p:cNvPr id="10268" name="Text Box 6"/>
              <p:cNvSpPr txBox="1">
                <a:spLocks noChangeArrowheads="1"/>
              </p:cNvSpPr>
              <p:nvPr/>
            </p:nvSpPr>
            <p:spPr bwMode="auto">
              <a:xfrm>
                <a:off x="1632" y="480"/>
                <a:ext cx="1717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Sequence Numbers</a:t>
                </a:r>
              </a:p>
            </p:txBody>
          </p:sp>
          <p:sp>
            <p:nvSpPr>
              <p:cNvPr id="10269" name="Line 7"/>
              <p:cNvSpPr>
                <a:spLocks noChangeShapeType="1"/>
              </p:cNvSpPr>
              <p:nvPr/>
            </p:nvSpPr>
            <p:spPr bwMode="auto">
              <a:xfrm>
                <a:off x="3360" y="5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0270" name="Line 8"/>
              <p:cNvSpPr>
                <a:spLocks noChangeShapeType="1"/>
              </p:cNvSpPr>
              <p:nvPr/>
            </p:nvSpPr>
            <p:spPr bwMode="auto">
              <a:xfrm>
                <a:off x="960" y="5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10257" name="Group 9"/>
            <p:cNvGrpSpPr>
              <a:grpSpLocks/>
            </p:cNvGrpSpPr>
            <p:nvPr/>
          </p:nvGrpSpPr>
          <p:grpSpPr bwMode="auto">
            <a:xfrm>
              <a:off x="979" y="816"/>
              <a:ext cx="4109" cy="480"/>
              <a:chOff x="960" y="864"/>
              <a:chExt cx="4109" cy="480"/>
            </a:xfrm>
          </p:grpSpPr>
          <p:grpSp>
            <p:nvGrpSpPr>
              <p:cNvPr id="10258" name="Group 10"/>
              <p:cNvGrpSpPr>
                <a:grpSpLocks/>
              </p:cNvGrpSpPr>
              <p:nvPr/>
            </p:nvGrpSpPr>
            <p:grpSpPr bwMode="auto">
              <a:xfrm>
                <a:off x="960" y="864"/>
                <a:ext cx="3120" cy="480"/>
                <a:chOff x="960" y="912"/>
                <a:chExt cx="3120" cy="480"/>
              </a:xfrm>
            </p:grpSpPr>
            <p:sp>
              <p:nvSpPr>
                <p:cNvPr id="1026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8" y="960"/>
                  <a:ext cx="1536" cy="384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62" name="Line 12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0263" name="Line 13"/>
                <p:cNvSpPr>
                  <a:spLocks noChangeShapeType="1"/>
                </p:cNvSpPr>
                <p:nvPr/>
              </p:nvSpPr>
              <p:spPr bwMode="auto">
                <a:xfrm>
                  <a:off x="3264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0264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/>
                </a:p>
              </p:txBody>
            </p:sp>
            <p:sp>
              <p:nvSpPr>
                <p:cNvPr id="1026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064" y="951"/>
                  <a:ext cx="866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>
                      <a:ea typeface="굴림" panose="020B0600000101010101" pitchFamily="34" charset="-127"/>
                    </a:rPr>
                    <a:t>Sent</a:t>
                  </a:r>
                </a:p>
                <a:p>
                  <a:r>
                    <a:rPr lang="en-US" altLang="ko-KR" sz="2000">
                      <a:ea typeface="굴림" panose="020B0600000101010101" pitchFamily="34" charset="-127"/>
                    </a:rPr>
                    <a:t>not acked</a:t>
                  </a:r>
                </a:p>
              </p:txBody>
            </p:sp>
            <p:sp>
              <p:nvSpPr>
                <p:cNvPr id="1026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56" y="951"/>
                  <a:ext cx="554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>
                      <a:ea typeface="굴림" panose="020B0600000101010101" pitchFamily="34" charset="-127"/>
                    </a:rPr>
                    <a:t>Sent</a:t>
                  </a:r>
                </a:p>
                <a:p>
                  <a:r>
                    <a:rPr lang="en-US" altLang="ko-KR" sz="2000">
                      <a:ea typeface="굴림" panose="020B0600000101010101" pitchFamily="34" charset="-127"/>
                    </a:rPr>
                    <a:t>acked</a:t>
                  </a:r>
                </a:p>
              </p:txBody>
            </p:sp>
            <p:sp>
              <p:nvSpPr>
                <p:cNvPr id="102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69" y="951"/>
                  <a:ext cx="724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>
                      <a:ea typeface="굴림" panose="020B0600000101010101" pitchFamily="34" charset="-127"/>
                    </a:rPr>
                    <a:t>Not yet</a:t>
                  </a:r>
                </a:p>
                <a:p>
                  <a:r>
                    <a:rPr lang="en-US" altLang="ko-KR" sz="2000">
                      <a:ea typeface="굴림" panose="020B0600000101010101" pitchFamily="34" charset="-127"/>
                    </a:rPr>
                    <a:t>sent</a:t>
                  </a:r>
                </a:p>
              </p:txBody>
            </p:sp>
          </p:grpSp>
          <p:sp>
            <p:nvSpPr>
              <p:cNvPr id="10259" name="AutoShape 18"/>
              <p:cNvSpPr>
                <a:spLocks/>
              </p:cNvSpPr>
              <p:nvPr/>
            </p:nvSpPr>
            <p:spPr bwMode="auto">
              <a:xfrm>
                <a:off x="4176" y="864"/>
                <a:ext cx="144" cy="480"/>
              </a:xfrm>
              <a:prstGeom prst="righ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0" name="Text Box 19"/>
              <p:cNvSpPr txBox="1">
                <a:spLocks noChangeArrowheads="1"/>
              </p:cNvSpPr>
              <p:nvPr/>
            </p:nvSpPr>
            <p:spPr bwMode="auto">
              <a:xfrm>
                <a:off x="4357" y="1005"/>
                <a:ext cx="712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Sender</a:t>
                </a:r>
              </a:p>
            </p:txBody>
          </p:sp>
        </p:grpSp>
      </p:grpSp>
      <p:grpSp>
        <p:nvGrpSpPr>
          <p:cNvPr id="1089556" name="Group 20"/>
          <p:cNvGrpSpPr>
            <a:grpSpLocks/>
          </p:cNvGrpSpPr>
          <p:nvPr/>
        </p:nvGrpSpPr>
        <p:grpSpPr bwMode="auto">
          <a:xfrm>
            <a:off x="1524000" y="2438400"/>
            <a:ext cx="6711950" cy="838200"/>
            <a:chOff x="960" y="1584"/>
            <a:chExt cx="4228" cy="528"/>
          </a:xfrm>
        </p:grpSpPr>
        <p:grpSp>
          <p:nvGrpSpPr>
            <p:cNvPr id="10246" name="Group 21"/>
            <p:cNvGrpSpPr>
              <a:grpSpLocks/>
            </p:cNvGrpSpPr>
            <p:nvPr/>
          </p:nvGrpSpPr>
          <p:grpSpPr bwMode="auto">
            <a:xfrm>
              <a:off x="960" y="1584"/>
              <a:ext cx="3141" cy="480"/>
              <a:chOff x="939" y="1536"/>
              <a:chExt cx="3141" cy="480"/>
            </a:xfrm>
          </p:grpSpPr>
          <p:sp>
            <p:nvSpPr>
              <p:cNvPr id="10249" name="Text Box 22"/>
              <p:cNvSpPr txBox="1">
                <a:spLocks noChangeArrowheads="1"/>
              </p:cNvSpPr>
              <p:nvPr/>
            </p:nvSpPr>
            <p:spPr bwMode="auto">
              <a:xfrm>
                <a:off x="3152" y="1575"/>
                <a:ext cx="75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ea typeface="굴림" panose="020B0600000101010101" pitchFamily="34" charset="-127"/>
                  </a:rPr>
                  <a:t>Not yet</a:t>
                </a:r>
              </a:p>
              <a:p>
                <a:r>
                  <a:rPr lang="en-US" altLang="ko-KR" sz="2000">
                    <a:ea typeface="굴림" panose="020B0600000101010101" pitchFamily="34" charset="-127"/>
                  </a:rPr>
                  <a:t>received</a:t>
                </a:r>
              </a:p>
            </p:txBody>
          </p:sp>
          <p:sp>
            <p:nvSpPr>
              <p:cNvPr id="10250" name="Text Box 23"/>
              <p:cNvSpPr txBox="1">
                <a:spLocks noChangeArrowheads="1"/>
              </p:cNvSpPr>
              <p:nvPr/>
            </p:nvSpPr>
            <p:spPr bwMode="auto">
              <a:xfrm>
                <a:off x="939" y="1575"/>
                <a:ext cx="107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ea typeface="굴림" panose="020B0600000101010101" pitchFamily="34" charset="-127"/>
                  </a:rPr>
                  <a:t>Received</a:t>
                </a:r>
              </a:p>
              <a:p>
                <a:r>
                  <a:rPr lang="en-US" altLang="ko-KR" sz="2000">
                    <a:ea typeface="굴림" panose="020B0600000101010101" pitchFamily="34" charset="-127"/>
                  </a:rPr>
                  <a:t>Given to app</a:t>
                </a:r>
              </a:p>
            </p:txBody>
          </p:sp>
          <p:sp>
            <p:nvSpPr>
              <p:cNvPr id="10251" name="Rectangle 24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1056" cy="384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2" name="Line 2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0253" name="Line 26"/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0254" name="Line 27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0255" name="Text Box 28"/>
              <p:cNvSpPr txBox="1">
                <a:spLocks noChangeArrowheads="1"/>
              </p:cNvSpPr>
              <p:nvPr/>
            </p:nvSpPr>
            <p:spPr bwMode="auto">
              <a:xfrm>
                <a:off x="2112" y="1575"/>
                <a:ext cx="809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ea typeface="굴림" panose="020B0600000101010101" pitchFamily="34" charset="-127"/>
                  </a:rPr>
                  <a:t>Received</a:t>
                </a:r>
              </a:p>
              <a:p>
                <a:r>
                  <a:rPr lang="en-US" altLang="ko-KR" sz="2000">
                    <a:ea typeface="굴림" panose="020B0600000101010101" pitchFamily="34" charset="-127"/>
                  </a:rPr>
                  <a:t>Buffered</a:t>
                </a:r>
              </a:p>
            </p:txBody>
          </p:sp>
        </p:grpSp>
        <p:sp>
          <p:nvSpPr>
            <p:cNvPr id="10247" name="AutoShape 29"/>
            <p:cNvSpPr>
              <a:spLocks/>
            </p:cNvSpPr>
            <p:nvPr/>
          </p:nvSpPr>
          <p:spPr bwMode="auto">
            <a:xfrm>
              <a:off x="4176" y="1632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Text Box 30"/>
            <p:cNvSpPr txBox="1">
              <a:spLocks noChangeArrowheads="1"/>
            </p:cNvSpPr>
            <p:nvPr/>
          </p:nvSpPr>
          <p:spPr bwMode="auto">
            <a:xfrm>
              <a:off x="4357" y="1791"/>
              <a:ext cx="83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961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8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143000" y="1192213"/>
            <a:ext cx="65532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3124200" y="1192213"/>
            <a:ext cx="838200" cy="10668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>
                <a:ea typeface="굴림" panose="020B0600000101010101" pitchFamily="34" charset="-127"/>
              </a:rPr>
              <a:t>Seq:190</a:t>
            </a:r>
          </a:p>
          <a:p>
            <a:r>
              <a:rPr lang="en-US" altLang="ko-KR" sz="2000">
                <a:ea typeface="굴림" panose="020B0600000101010101" pitchFamily="34" charset="-127"/>
              </a:rPr>
              <a:t>Size:40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Window-Based Acknowledgements (TCP)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457200" y="17256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7696200" y="17256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/>
          </a:p>
        </p:txBody>
      </p:sp>
      <p:sp>
        <p:nvSpPr>
          <p:cNvPr id="1091591" name="AutoShape 7"/>
          <p:cNvSpPr>
            <a:spLocks noChangeArrowheads="1"/>
          </p:cNvSpPr>
          <p:nvPr/>
        </p:nvSpPr>
        <p:spPr bwMode="auto">
          <a:xfrm>
            <a:off x="152400" y="38338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Seq:230</a:t>
            </a:r>
          </a:p>
        </p:txBody>
      </p:sp>
      <p:sp>
        <p:nvSpPr>
          <p:cNvPr id="1091592" name="AutoShape 8"/>
          <p:cNvSpPr>
            <a:spLocks noChangeArrowheads="1"/>
          </p:cNvSpPr>
          <p:nvPr/>
        </p:nvSpPr>
        <p:spPr bwMode="auto">
          <a:xfrm>
            <a:off x="7848600" y="38338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>
            <a:off x="152400" y="4308475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Seq:260</a:t>
            </a:r>
          </a:p>
        </p:txBody>
      </p:sp>
      <p:sp>
        <p:nvSpPr>
          <p:cNvPr id="1091594" name="AutoShape 10"/>
          <p:cNvSpPr>
            <a:spLocks noChangeArrowheads="1"/>
          </p:cNvSpPr>
          <p:nvPr/>
        </p:nvSpPr>
        <p:spPr bwMode="auto">
          <a:xfrm>
            <a:off x="7848600" y="4308475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595" name="AutoShape 11"/>
          <p:cNvSpPr>
            <a:spLocks noChangeArrowheads="1"/>
          </p:cNvSpPr>
          <p:nvPr/>
        </p:nvSpPr>
        <p:spPr bwMode="auto">
          <a:xfrm>
            <a:off x="152400" y="4806950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Seq:300</a:t>
            </a:r>
          </a:p>
        </p:txBody>
      </p:sp>
      <p:sp>
        <p:nvSpPr>
          <p:cNvPr id="1091596" name="AutoShape 12"/>
          <p:cNvSpPr>
            <a:spLocks noChangeArrowheads="1"/>
          </p:cNvSpPr>
          <p:nvPr/>
        </p:nvSpPr>
        <p:spPr bwMode="auto">
          <a:xfrm>
            <a:off x="7848600" y="4808538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597" name="AutoShape 13"/>
          <p:cNvSpPr>
            <a:spLocks noChangeArrowheads="1"/>
          </p:cNvSpPr>
          <p:nvPr/>
        </p:nvSpPr>
        <p:spPr bwMode="auto">
          <a:xfrm>
            <a:off x="152400" y="5283200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Seq:190</a:t>
            </a:r>
          </a:p>
        </p:txBody>
      </p:sp>
      <p:sp>
        <p:nvSpPr>
          <p:cNvPr id="1091598" name="AutoShape 14"/>
          <p:cNvSpPr>
            <a:spLocks noChangeArrowheads="1"/>
          </p:cNvSpPr>
          <p:nvPr/>
        </p:nvSpPr>
        <p:spPr bwMode="auto">
          <a:xfrm>
            <a:off x="7848600" y="5283200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A:340/60 </a:t>
            </a:r>
          </a:p>
        </p:txBody>
      </p:sp>
      <p:sp>
        <p:nvSpPr>
          <p:cNvPr id="1091599" name="AutoShape 15"/>
          <p:cNvSpPr>
            <a:spLocks noChangeArrowheads="1"/>
          </p:cNvSpPr>
          <p:nvPr/>
        </p:nvSpPr>
        <p:spPr bwMode="auto">
          <a:xfrm>
            <a:off x="152400" y="5756275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Seq:340</a:t>
            </a:r>
          </a:p>
        </p:txBody>
      </p:sp>
      <p:sp>
        <p:nvSpPr>
          <p:cNvPr id="1091600" name="AutoShape 16"/>
          <p:cNvSpPr>
            <a:spLocks noChangeArrowheads="1"/>
          </p:cNvSpPr>
          <p:nvPr/>
        </p:nvSpPr>
        <p:spPr bwMode="auto">
          <a:xfrm>
            <a:off x="7848600" y="5756275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A:380/20 </a:t>
            </a:r>
          </a:p>
        </p:txBody>
      </p:sp>
      <p:sp>
        <p:nvSpPr>
          <p:cNvPr id="1091601" name="AutoShape 17"/>
          <p:cNvSpPr>
            <a:spLocks noChangeArrowheads="1"/>
          </p:cNvSpPr>
          <p:nvPr/>
        </p:nvSpPr>
        <p:spPr bwMode="auto">
          <a:xfrm>
            <a:off x="152400" y="62309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Seq:380</a:t>
            </a:r>
          </a:p>
        </p:txBody>
      </p:sp>
      <p:sp>
        <p:nvSpPr>
          <p:cNvPr id="1091602" name="AutoShape 18"/>
          <p:cNvSpPr>
            <a:spLocks noChangeArrowheads="1"/>
          </p:cNvSpPr>
          <p:nvPr/>
        </p:nvSpPr>
        <p:spPr bwMode="auto">
          <a:xfrm>
            <a:off x="7848600" y="62309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A:400/0  </a:t>
            </a:r>
          </a:p>
        </p:txBody>
      </p:sp>
      <p:sp>
        <p:nvSpPr>
          <p:cNvPr id="1091603" name="AutoShape 19"/>
          <p:cNvSpPr>
            <a:spLocks noChangeArrowheads="1"/>
          </p:cNvSpPr>
          <p:nvPr/>
        </p:nvSpPr>
        <p:spPr bwMode="auto">
          <a:xfrm>
            <a:off x="7848600" y="24114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A:100/300</a:t>
            </a:r>
          </a:p>
        </p:txBody>
      </p:sp>
      <p:sp>
        <p:nvSpPr>
          <p:cNvPr id="1091604" name="AutoShape 20"/>
          <p:cNvSpPr>
            <a:spLocks noChangeArrowheads="1"/>
          </p:cNvSpPr>
          <p:nvPr/>
        </p:nvSpPr>
        <p:spPr bwMode="auto">
          <a:xfrm>
            <a:off x="152400" y="288448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Seq:100</a:t>
            </a:r>
          </a:p>
        </p:txBody>
      </p:sp>
      <p:sp>
        <p:nvSpPr>
          <p:cNvPr id="1091605" name="AutoShape 21"/>
          <p:cNvSpPr>
            <a:spLocks noChangeArrowheads="1"/>
          </p:cNvSpPr>
          <p:nvPr/>
        </p:nvSpPr>
        <p:spPr bwMode="auto">
          <a:xfrm>
            <a:off x="7848600" y="2886075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A:140/260</a:t>
            </a:r>
          </a:p>
        </p:txBody>
      </p:sp>
      <p:sp>
        <p:nvSpPr>
          <p:cNvPr id="1091606" name="AutoShape 22"/>
          <p:cNvSpPr>
            <a:spLocks noChangeArrowheads="1"/>
          </p:cNvSpPr>
          <p:nvPr/>
        </p:nvSpPr>
        <p:spPr bwMode="auto">
          <a:xfrm>
            <a:off x="152400" y="3360738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Seq:140</a:t>
            </a:r>
          </a:p>
        </p:txBody>
      </p:sp>
      <p:sp>
        <p:nvSpPr>
          <p:cNvPr id="1091607" name="AutoShape 23"/>
          <p:cNvSpPr>
            <a:spLocks noChangeArrowheads="1"/>
          </p:cNvSpPr>
          <p:nvPr/>
        </p:nvSpPr>
        <p:spPr bwMode="auto">
          <a:xfrm>
            <a:off x="7848600" y="33607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>
                <a:ea typeface="굴림" panose="020B0600000101010101" pitchFamily="34" charset="-127"/>
              </a:rPr>
              <a:t>A:190/210</a:t>
            </a:r>
          </a:p>
        </p:txBody>
      </p:sp>
      <p:sp>
        <p:nvSpPr>
          <p:cNvPr id="1091608" name="Freeform 24"/>
          <p:cNvSpPr>
            <a:spLocks/>
          </p:cNvSpPr>
          <p:nvPr/>
        </p:nvSpPr>
        <p:spPr bwMode="auto">
          <a:xfrm>
            <a:off x="1143000" y="2259013"/>
            <a:ext cx="457200" cy="863600"/>
          </a:xfrm>
          <a:custGeom>
            <a:avLst/>
            <a:gdLst>
              <a:gd name="T0" fmla="*/ 0 w 864"/>
              <a:gd name="T1" fmla="*/ 1412509394 h 528"/>
              <a:gd name="T2" fmla="*/ 241935000 w 864"/>
              <a:gd name="T3" fmla="*/ 1412509394 h 528"/>
              <a:gd name="T4" fmla="*/ 241935000 w 864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28">
                <a:moveTo>
                  <a:pt x="0" y="528"/>
                </a:moveTo>
                <a:lnTo>
                  <a:pt x="864" y="528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09" name="Line 25"/>
          <p:cNvSpPr>
            <a:spLocks noChangeShapeType="1"/>
          </p:cNvSpPr>
          <p:nvPr/>
        </p:nvSpPr>
        <p:spPr bwMode="auto">
          <a:xfrm>
            <a:off x="1600200" y="3122613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0" name="Freeform 26"/>
          <p:cNvSpPr>
            <a:spLocks/>
          </p:cNvSpPr>
          <p:nvPr/>
        </p:nvSpPr>
        <p:spPr bwMode="auto">
          <a:xfrm>
            <a:off x="1143000" y="2232025"/>
            <a:ext cx="1411288" cy="1374775"/>
          </a:xfrm>
          <a:custGeom>
            <a:avLst/>
            <a:gdLst>
              <a:gd name="T0" fmla="*/ 0 w 912"/>
              <a:gd name="T1" fmla="*/ 2147483647 h 864"/>
              <a:gd name="T2" fmla="*/ 2147483647 w 912"/>
              <a:gd name="T3" fmla="*/ 2147483647 h 864"/>
              <a:gd name="T4" fmla="*/ 2147483647 w 912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864">
                <a:moveTo>
                  <a:pt x="0" y="864"/>
                </a:moveTo>
                <a:lnTo>
                  <a:pt x="912" y="864"/>
                </a:lnTo>
                <a:lnTo>
                  <a:pt x="91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1" name="Line 27"/>
          <p:cNvSpPr>
            <a:spLocks noChangeShapeType="1"/>
          </p:cNvSpPr>
          <p:nvPr/>
        </p:nvSpPr>
        <p:spPr bwMode="auto">
          <a:xfrm>
            <a:off x="2514600" y="3603625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2" name="Freeform 28"/>
          <p:cNvSpPr>
            <a:spLocks/>
          </p:cNvSpPr>
          <p:nvPr/>
        </p:nvSpPr>
        <p:spPr bwMode="auto">
          <a:xfrm>
            <a:off x="1143000" y="2259013"/>
            <a:ext cx="3200400" cy="18288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152">
                <a:moveTo>
                  <a:pt x="0" y="1152"/>
                </a:moveTo>
                <a:lnTo>
                  <a:pt x="2016" y="1152"/>
                </a:lnTo>
                <a:lnTo>
                  <a:pt x="20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3" name="Line 29"/>
          <p:cNvSpPr>
            <a:spLocks noChangeShapeType="1"/>
          </p:cNvSpPr>
          <p:nvPr/>
        </p:nvSpPr>
        <p:spPr bwMode="auto">
          <a:xfrm>
            <a:off x="4343400" y="4087813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4" name="Freeform 30"/>
          <p:cNvSpPr>
            <a:spLocks/>
          </p:cNvSpPr>
          <p:nvPr/>
        </p:nvSpPr>
        <p:spPr bwMode="auto">
          <a:xfrm>
            <a:off x="1143000" y="2235200"/>
            <a:ext cx="3962400" cy="2309813"/>
          </a:xfrm>
          <a:custGeom>
            <a:avLst/>
            <a:gdLst>
              <a:gd name="T0" fmla="*/ 0 w 2544"/>
              <a:gd name="T1" fmla="*/ 2147483647 h 1392"/>
              <a:gd name="T2" fmla="*/ 2147483647 w 2544"/>
              <a:gd name="T3" fmla="*/ 2147483647 h 1392"/>
              <a:gd name="T4" fmla="*/ 2147483647 w 2544"/>
              <a:gd name="T5" fmla="*/ 0 h 1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4" h="1392">
                <a:moveTo>
                  <a:pt x="0" y="1392"/>
                </a:moveTo>
                <a:lnTo>
                  <a:pt x="2544" y="1392"/>
                </a:lnTo>
                <a:lnTo>
                  <a:pt x="254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5" name="Line 31"/>
          <p:cNvSpPr>
            <a:spLocks noChangeShapeType="1"/>
          </p:cNvSpPr>
          <p:nvPr/>
        </p:nvSpPr>
        <p:spPr bwMode="auto">
          <a:xfrm>
            <a:off x="5105400" y="4545013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6" name="Freeform 32"/>
          <p:cNvSpPr>
            <a:spLocks/>
          </p:cNvSpPr>
          <p:nvPr/>
        </p:nvSpPr>
        <p:spPr bwMode="auto">
          <a:xfrm>
            <a:off x="1143000" y="2259013"/>
            <a:ext cx="4827588" cy="2768600"/>
          </a:xfrm>
          <a:custGeom>
            <a:avLst/>
            <a:gdLst>
              <a:gd name="T0" fmla="*/ 0 w 3120"/>
              <a:gd name="T1" fmla="*/ 2147483647 h 1776"/>
              <a:gd name="T2" fmla="*/ 2147483647 w 3120"/>
              <a:gd name="T3" fmla="*/ 2147483647 h 1776"/>
              <a:gd name="T4" fmla="*/ 2147483647 w 3120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0" h="1776">
                <a:moveTo>
                  <a:pt x="0" y="1776"/>
                </a:moveTo>
                <a:lnTo>
                  <a:pt x="3120" y="1776"/>
                </a:lnTo>
                <a:lnTo>
                  <a:pt x="312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7" name="Line 33"/>
          <p:cNvSpPr>
            <a:spLocks noChangeShapeType="1"/>
          </p:cNvSpPr>
          <p:nvPr/>
        </p:nvSpPr>
        <p:spPr bwMode="auto">
          <a:xfrm>
            <a:off x="5981700" y="50276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8" name="Freeform 34"/>
          <p:cNvSpPr>
            <a:spLocks/>
          </p:cNvSpPr>
          <p:nvPr/>
        </p:nvSpPr>
        <p:spPr bwMode="auto">
          <a:xfrm>
            <a:off x="1141413" y="2259013"/>
            <a:ext cx="2441575" cy="3251200"/>
          </a:xfrm>
          <a:custGeom>
            <a:avLst/>
            <a:gdLst>
              <a:gd name="T0" fmla="*/ 0 w 1632"/>
              <a:gd name="T1" fmla="*/ 2147483647 h 2064"/>
              <a:gd name="T2" fmla="*/ 2147483647 w 1632"/>
              <a:gd name="T3" fmla="*/ 2147483647 h 2064"/>
              <a:gd name="T4" fmla="*/ 2147483647 w 1632"/>
              <a:gd name="T5" fmla="*/ 0 h 20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064">
                <a:moveTo>
                  <a:pt x="0" y="2064"/>
                </a:moveTo>
                <a:lnTo>
                  <a:pt x="1632" y="2064"/>
                </a:lnTo>
                <a:lnTo>
                  <a:pt x="16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19" name="Line 35"/>
          <p:cNvSpPr>
            <a:spLocks noChangeShapeType="1"/>
          </p:cNvSpPr>
          <p:nvPr/>
        </p:nvSpPr>
        <p:spPr bwMode="auto">
          <a:xfrm>
            <a:off x="3594100" y="55118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20" name="Freeform 36"/>
          <p:cNvSpPr>
            <a:spLocks/>
          </p:cNvSpPr>
          <p:nvPr/>
        </p:nvSpPr>
        <p:spPr bwMode="auto">
          <a:xfrm>
            <a:off x="1143000" y="2259013"/>
            <a:ext cx="5638800" cy="3733800"/>
          </a:xfrm>
          <a:custGeom>
            <a:avLst/>
            <a:gdLst>
              <a:gd name="T0" fmla="*/ 0 w 3600"/>
              <a:gd name="T1" fmla="*/ 2147483647 h 2352"/>
              <a:gd name="T2" fmla="*/ 2147483647 w 3600"/>
              <a:gd name="T3" fmla="*/ 2147483647 h 2352"/>
              <a:gd name="T4" fmla="*/ 2147483647 w 3600"/>
              <a:gd name="T5" fmla="*/ 0 h 2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0" h="2352">
                <a:moveTo>
                  <a:pt x="0" y="2352"/>
                </a:moveTo>
                <a:lnTo>
                  <a:pt x="3600" y="2352"/>
                </a:lnTo>
                <a:lnTo>
                  <a:pt x="360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21" name="Line 37"/>
          <p:cNvSpPr>
            <a:spLocks noChangeShapeType="1"/>
          </p:cNvSpPr>
          <p:nvPr/>
        </p:nvSpPr>
        <p:spPr bwMode="auto">
          <a:xfrm>
            <a:off x="6781800" y="5992813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22" name="Freeform 38"/>
          <p:cNvSpPr>
            <a:spLocks/>
          </p:cNvSpPr>
          <p:nvPr/>
        </p:nvSpPr>
        <p:spPr bwMode="auto">
          <a:xfrm>
            <a:off x="1143000" y="2259013"/>
            <a:ext cx="6324600" cy="4191000"/>
          </a:xfrm>
          <a:custGeom>
            <a:avLst/>
            <a:gdLst>
              <a:gd name="T0" fmla="*/ 0 w 3984"/>
              <a:gd name="T1" fmla="*/ 2147483647 h 2640"/>
              <a:gd name="T2" fmla="*/ 2147483647 w 3984"/>
              <a:gd name="T3" fmla="*/ 2147483647 h 2640"/>
              <a:gd name="T4" fmla="*/ 2147483647 w 3984"/>
              <a:gd name="T5" fmla="*/ 0 h 2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4" h="2640">
                <a:moveTo>
                  <a:pt x="0" y="2640"/>
                </a:moveTo>
                <a:lnTo>
                  <a:pt x="3984" y="2640"/>
                </a:lnTo>
                <a:lnTo>
                  <a:pt x="398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091623" name="Line 39"/>
          <p:cNvSpPr>
            <a:spLocks noChangeShapeType="1"/>
          </p:cNvSpPr>
          <p:nvPr/>
        </p:nvSpPr>
        <p:spPr bwMode="auto">
          <a:xfrm>
            <a:off x="7467600" y="645001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847725" y="838200"/>
            <a:ext cx="654006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>
                <a:ea typeface="굴림" panose="020B0600000101010101" pitchFamily="34" charset="-127"/>
              </a:rPr>
              <a:t>100</a:t>
            </a:r>
          </a:p>
        </p:txBody>
      </p:sp>
      <p:grpSp>
        <p:nvGrpSpPr>
          <p:cNvPr id="1091625" name="Group 41"/>
          <p:cNvGrpSpPr>
            <a:grpSpLocks/>
          </p:cNvGrpSpPr>
          <p:nvPr/>
        </p:nvGrpSpPr>
        <p:grpSpPr bwMode="auto">
          <a:xfrm>
            <a:off x="1143000" y="838200"/>
            <a:ext cx="1193800" cy="1420813"/>
            <a:chOff x="720" y="528"/>
            <a:chExt cx="752" cy="895"/>
          </a:xfrm>
        </p:grpSpPr>
        <p:sp>
          <p:nvSpPr>
            <p:cNvPr id="11327" name="Rectangle 42"/>
            <p:cNvSpPr>
              <a:spLocks noChangeArrowheads="1"/>
            </p:cNvSpPr>
            <p:nvPr/>
          </p:nvSpPr>
          <p:spPr bwMode="auto">
            <a:xfrm>
              <a:off x="720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ea typeface="굴림" panose="020B0600000101010101" pitchFamily="34" charset="-127"/>
                </a:rPr>
                <a:t>Seq:100</a:t>
              </a:r>
            </a:p>
            <a:p>
              <a:r>
                <a:rPr lang="en-US" altLang="ko-KR" sz="2000" dirty="0"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28" name="Text Box 43"/>
            <p:cNvSpPr txBox="1">
              <a:spLocks noChangeArrowheads="1"/>
            </p:cNvSpPr>
            <p:nvPr/>
          </p:nvSpPr>
          <p:spPr bwMode="auto">
            <a:xfrm>
              <a:off x="1060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140</a:t>
              </a:r>
            </a:p>
          </p:txBody>
        </p:sp>
      </p:grpSp>
      <p:grpSp>
        <p:nvGrpSpPr>
          <p:cNvPr id="1091628" name="Group 44"/>
          <p:cNvGrpSpPr>
            <a:grpSpLocks/>
          </p:cNvGrpSpPr>
          <p:nvPr/>
        </p:nvGrpSpPr>
        <p:grpSpPr bwMode="auto">
          <a:xfrm>
            <a:off x="1981200" y="838200"/>
            <a:ext cx="1501775" cy="1420813"/>
            <a:chOff x="1248" y="528"/>
            <a:chExt cx="946" cy="895"/>
          </a:xfrm>
        </p:grpSpPr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1248" y="751"/>
              <a:ext cx="720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Seq:140</a:t>
              </a:r>
            </a:p>
            <a:p>
              <a:r>
                <a:rPr lang="en-US" altLang="ko-KR" sz="2000">
                  <a:ea typeface="굴림" panose="020B0600000101010101" pitchFamily="34" charset="-127"/>
                </a:rPr>
                <a:t>Size:50</a:t>
              </a:r>
            </a:p>
          </p:txBody>
        </p:sp>
        <p:sp>
          <p:nvSpPr>
            <p:cNvPr id="11326" name="Text Box 46"/>
            <p:cNvSpPr txBox="1">
              <a:spLocks noChangeArrowheads="1"/>
            </p:cNvSpPr>
            <p:nvPr/>
          </p:nvSpPr>
          <p:spPr bwMode="auto">
            <a:xfrm>
              <a:off x="1782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190</a:t>
              </a:r>
            </a:p>
          </p:txBody>
        </p:sp>
      </p:grpSp>
      <p:grpSp>
        <p:nvGrpSpPr>
          <p:cNvPr id="1091631" name="Group 47"/>
          <p:cNvGrpSpPr>
            <a:grpSpLocks/>
          </p:cNvGrpSpPr>
          <p:nvPr/>
        </p:nvGrpSpPr>
        <p:grpSpPr bwMode="auto">
          <a:xfrm>
            <a:off x="3663950" y="838200"/>
            <a:ext cx="1343025" cy="1420813"/>
            <a:chOff x="2308" y="528"/>
            <a:chExt cx="846" cy="895"/>
          </a:xfrm>
        </p:grpSpPr>
        <p:sp>
          <p:nvSpPr>
            <p:cNvPr id="11322" name="Rectangle 48"/>
            <p:cNvSpPr>
              <a:spLocks noChangeArrowheads="1"/>
            </p:cNvSpPr>
            <p:nvPr/>
          </p:nvSpPr>
          <p:spPr bwMode="auto">
            <a:xfrm>
              <a:off x="2496" y="751"/>
              <a:ext cx="432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Seq:230</a:t>
              </a:r>
            </a:p>
            <a:p>
              <a:r>
                <a:rPr lang="en-US" altLang="ko-KR" sz="2000">
                  <a:ea typeface="굴림" panose="020B0600000101010101" pitchFamily="34" charset="-127"/>
                </a:rPr>
                <a:t>Size:30</a:t>
              </a:r>
            </a:p>
          </p:txBody>
        </p:sp>
        <p:sp>
          <p:nvSpPr>
            <p:cNvPr id="11323" name="Text Box 49"/>
            <p:cNvSpPr txBox="1">
              <a:spLocks noChangeArrowheads="1"/>
            </p:cNvSpPr>
            <p:nvPr/>
          </p:nvSpPr>
          <p:spPr bwMode="auto">
            <a:xfrm>
              <a:off x="2308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230</a:t>
              </a:r>
            </a:p>
          </p:txBody>
        </p:sp>
        <p:sp>
          <p:nvSpPr>
            <p:cNvPr id="11324" name="Text Box 50"/>
            <p:cNvSpPr txBox="1">
              <a:spLocks noChangeArrowheads="1"/>
            </p:cNvSpPr>
            <p:nvPr/>
          </p:nvSpPr>
          <p:spPr bwMode="auto">
            <a:xfrm>
              <a:off x="2742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260</a:t>
              </a:r>
            </a:p>
          </p:txBody>
        </p:sp>
      </p:grpSp>
      <p:grpSp>
        <p:nvGrpSpPr>
          <p:cNvPr id="1091635" name="Group 51"/>
          <p:cNvGrpSpPr>
            <a:grpSpLocks/>
          </p:cNvGrpSpPr>
          <p:nvPr/>
        </p:nvGrpSpPr>
        <p:grpSpPr bwMode="auto">
          <a:xfrm>
            <a:off x="4648200" y="838200"/>
            <a:ext cx="1196975" cy="1420813"/>
            <a:chOff x="2928" y="528"/>
            <a:chExt cx="754" cy="895"/>
          </a:xfrm>
        </p:grpSpPr>
        <p:sp>
          <p:nvSpPr>
            <p:cNvPr id="11320" name="Rectangle 52"/>
            <p:cNvSpPr>
              <a:spLocks noChangeArrowheads="1"/>
            </p:cNvSpPr>
            <p:nvPr/>
          </p:nvSpPr>
          <p:spPr bwMode="auto">
            <a:xfrm>
              <a:off x="2928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Seq:260</a:t>
              </a:r>
            </a:p>
            <a:p>
              <a:r>
                <a:rPr lang="en-US" altLang="ko-KR" sz="2000"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21" name="Text Box 53"/>
            <p:cNvSpPr txBox="1">
              <a:spLocks noChangeArrowheads="1"/>
            </p:cNvSpPr>
            <p:nvPr/>
          </p:nvSpPr>
          <p:spPr bwMode="auto">
            <a:xfrm>
              <a:off x="3270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300</a:t>
              </a:r>
            </a:p>
          </p:txBody>
        </p:sp>
      </p:grpSp>
      <p:grpSp>
        <p:nvGrpSpPr>
          <p:cNvPr id="1091638" name="Group 54"/>
          <p:cNvGrpSpPr>
            <a:grpSpLocks/>
          </p:cNvGrpSpPr>
          <p:nvPr/>
        </p:nvGrpSpPr>
        <p:grpSpPr bwMode="auto">
          <a:xfrm>
            <a:off x="5486400" y="838200"/>
            <a:ext cx="1196975" cy="1420813"/>
            <a:chOff x="3456" y="528"/>
            <a:chExt cx="754" cy="895"/>
          </a:xfrm>
        </p:grpSpPr>
        <p:sp>
          <p:nvSpPr>
            <p:cNvPr id="11318" name="Rectangle 55"/>
            <p:cNvSpPr>
              <a:spLocks noChangeArrowheads="1"/>
            </p:cNvSpPr>
            <p:nvPr/>
          </p:nvSpPr>
          <p:spPr bwMode="auto">
            <a:xfrm>
              <a:off x="3456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Seq:300</a:t>
              </a:r>
            </a:p>
            <a:p>
              <a:r>
                <a:rPr lang="en-US" altLang="ko-KR" sz="2000"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19" name="Text Box 56"/>
            <p:cNvSpPr txBox="1">
              <a:spLocks noChangeArrowheads="1"/>
            </p:cNvSpPr>
            <p:nvPr/>
          </p:nvSpPr>
          <p:spPr bwMode="auto">
            <a:xfrm>
              <a:off x="3798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340</a:t>
              </a:r>
            </a:p>
          </p:txBody>
        </p:sp>
      </p:grpSp>
      <p:grpSp>
        <p:nvGrpSpPr>
          <p:cNvPr id="1091641" name="Group 57"/>
          <p:cNvGrpSpPr>
            <a:grpSpLocks/>
          </p:cNvGrpSpPr>
          <p:nvPr/>
        </p:nvGrpSpPr>
        <p:grpSpPr bwMode="auto">
          <a:xfrm>
            <a:off x="6324600" y="838200"/>
            <a:ext cx="1193800" cy="1420813"/>
            <a:chOff x="3984" y="528"/>
            <a:chExt cx="752" cy="895"/>
          </a:xfrm>
        </p:grpSpPr>
        <p:sp>
          <p:nvSpPr>
            <p:cNvPr id="11316" name="Rectangle 58"/>
            <p:cNvSpPr>
              <a:spLocks noChangeArrowheads="1"/>
            </p:cNvSpPr>
            <p:nvPr/>
          </p:nvSpPr>
          <p:spPr bwMode="auto">
            <a:xfrm>
              <a:off x="3984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Seq:340</a:t>
              </a:r>
            </a:p>
            <a:p>
              <a:r>
                <a:rPr lang="en-US" altLang="ko-KR" sz="2000">
                  <a:ea typeface="굴림" panose="020B0600000101010101" pitchFamily="34" charset="-127"/>
                </a:rPr>
                <a:t>Size:40</a:t>
              </a:r>
            </a:p>
          </p:txBody>
        </p:sp>
        <p:sp>
          <p:nvSpPr>
            <p:cNvPr id="11317" name="Text Box 59"/>
            <p:cNvSpPr txBox="1">
              <a:spLocks noChangeArrowheads="1"/>
            </p:cNvSpPr>
            <p:nvPr/>
          </p:nvSpPr>
          <p:spPr bwMode="auto">
            <a:xfrm>
              <a:off x="4324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380</a:t>
              </a:r>
            </a:p>
          </p:txBody>
        </p:sp>
      </p:grpSp>
      <p:grpSp>
        <p:nvGrpSpPr>
          <p:cNvPr id="1091644" name="Group 60"/>
          <p:cNvGrpSpPr>
            <a:grpSpLocks/>
          </p:cNvGrpSpPr>
          <p:nvPr/>
        </p:nvGrpSpPr>
        <p:grpSpPr bwMode="auto">
          <a:xfrm>
            <a:off x="7162800" y="838200"/>
            <a:ext cx="889000" cy="1420813"/>
            <a:chOff x="4512" y="528"/>
            <a:chExt cx="560" cy="895"/>
          </a:xfrm>
        </p:grpSpPr>
        <p:sp>
          <p:nvSpPr>
            <p:cNvPr id="11314" name="Rectangle 61"/>
            <p:cNvSpPr>
              <a:spLocks noChangeArrowheads="1"/>
            </p:cNvSpPr>
            <p:nvPr/>
          </p:nvSpPr>
          <p:spPr bwMode="auto">
            <a:xfrm>
              <a:off x="4512" y="751"/>
              <a:ext cx="336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Seq:380</a:t>
              </a:r>
            </a:p>
            <a:p>
              <a:r>
                <a:rPr lang="en-US" altLang="ko-KR" sz="2000">
                  <a:ea typeface="굴림" panose="020B0600000101010101" pitchFamily="34" charset="-127"/>
                </a:rPr>
                <a:t>Size:20</a:t>
              </a:r>
            </a:p>
          </p:txBody>
        </p:sp>
        <p:sp>
          <p:nvSpPr>
            <p:cNvPr id="11315" name="Text Box 62"/>
            <p:cNvSpPr txBox="1">
              <a:spLocks noChangeArrowheads="1"/>
            </p:cNvSpPr>
            <p:nvPr/>
          </p:nvSpPr>
          <p:spPr bwMode="auto">
            <a:xfrm>
              <a:off x="4660" y="528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ea typeface="굴림" panose="020B0600000101010101" pitchFamily="34" charset="-127"/>
                </a:rPr>
                <a:t>400</a:t>
              </a:r>
            </a:p>
          </p:txBody>
        </p:sp>
      </p:grpSp>
      <p:sp>
        <p:nvSpPr>
          <p:cNvPr id="1091647" name="Line 63"/>
          <p:cNvSpPr>
            <a:spLocks noChangeShapeType="1"/>
          </p:cNvSpPr>
          <p:nvPr/>
        </p:nvSpPr>
        <p:spPr bwMode="auto">
          <a:xfrm>
            <a:off x="533400" y="26416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/>
          </a:p>
        </p:txBody>
      </p:sp>
      <p:sp>
        <p:nvSpPr>
          <p:cNvPr id="1091648" name="AutoShape 64"/>
          <p:cNvSpPr>
            <a:spLocks noChangeArrowheads="1"/>
          </p:cNvSpPr>
          <p:nvPr/>
        </p:nvSpPr>
        <p:spPr bwMode="auto">
          <a:xfrm>
            <a:off x="990600" y="5105400"/>
            <a:ext cx="1524000" cy="914400"/>
          </a:xfrm>
          <a:prstGeom prst="irregularSeal1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>
                <a:ea typeface="굴림" panose="020B0600000101010101" pitchFamily="34" charset="-127"/>
              </a:rPr>
              <a:t>Retransmit!</a:t>
            </a:r>
          </a:p>
        </p:txBody>
      </p:sp>
    </p:spTree>
    <p:extLst>
      <p:ext uri="{BB962C8B-B14F-4D97-AF65-F5344CB8AC3E}">
        <p14:creationId xmlns:p14="http://schemas.microsoft.com/office/powerpoint/2010/main" val="2897787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0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9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animBg="1"/>
      <p:bldP spid="1091591" grpId="0" animBg="1"/>
      <p:bldP spid="1091592" grpId="0" animBg="1"/>
      <p:bldP spid="1091593" grpId="0" animBg="1"/>
      <p:bldP spid="1091594" grpId="0" animBg="1"/>
      <p:bldP spid="1091595" grpId="0" animBg="1"/>
      <p:bldP spid="1091596" grpId="0" animBg="1"/>
      <p:bldP spid="1091597" grpId="0" animBg="1"/>
      <p:bldP spid="1091598" grpId="0" animBg="1"/>
      <p:bldP spid="1091599" grpId="0" animBg="1"/>
      <p:bldP spid="1091600" grpId="0" animBg="1"/>
      <p:bldP spid="1091601" grpId="0" animBg="1"/>
      <p:bldP spid="1091602" grpId="0" animBg="1"/>
      <p:bldP spid="1091603" grpId="0" animBg="1"/>
      <p:bldP spid="1091604" grpId="0" animBg="1"/>
      <p:bldP spid="1091605" grpId="0" animBg="1"/>
      <p:bldP spid="1091606" grpId="0" animBg="1"/>
      <p:bldP spid="1091607" grpId="0" animBg="1"/>
      <p:bldP spid="1091608" grpId="0" animBg="1"/>
      <p:bldP spid="1091609" grpId="0" animBg="1"/>
      <p:bldP spid="1091610" grpId="0" animBg="1"/>
      <p:bldP spid="1091611" grpId="0" animBg="1"/>
      <p:bldP spid="1091612" grpId="0" animBg="1"/>
      <p:bldP spid="1091613" grpId="0" animBg="1"/>
      <p:bldP spid="1091614" grpId="0" animBg="1"/>
      <p:bldP spid="1091615" grpId="0" animBg="1"/>
      <p:bldP spid="1091616" grpId="0" animBg="1"/>
      <p:bldP spid="1091617" grpId="0" animBg="1"/>
      <p:bldP spid="1091618" grpId="0" animBg="1"/>
      <p:bldP spid="1091619" grpId="0" animBg="1"/>
      <p:bldP spid="1091620" grpId="0" animBg="1"/>
      <p:bldP spid="1091621" grpId="0" animBg="1"/>
      <p:bldP spid="1091622" grpId="0" animBg="1"/>
      <p:bldP spid="1091623" grpId="0" animBg="1"/>
      <p:bldP spid="1091647" grpId="0" animBg="1"/>
      <p:bldP spid="10916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Selective Acknowledgement Option (SACK)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657600"/>
            <a:ext cx="8763000" cy="2895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Vanilla TCP Acknowledgement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Every message encodes Sequence number and Ack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include data for forward stream and/or ack for reverse stream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Selective Acknowledgement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Acknowledgement information includes not just one number, but rather ranges of received packets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be specially negotiated at beginning of TCP setup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 widely in use (although in Windows since Windows 98)</a:t>
            </a:r>
          </a:p>
        </p:txBody>
      </p:sp>
      <p:grpSp>
        <p:nvGrpSpPr>
          <p:cNvPr id="1093636" name="Group 4"/>
          <p:cNvGrpSpPr>
            <a:grpSpLocks/>
          </p:cNvGrpSpPr>
          <p:nvPr/>
        </p:nvGrpSpPr>
        <p:grpSpPr bwMode="auto">
          <a:xfrm>
            <a:off x="1141413" y="611188"/>
            <a:ext cx="3201988" cy="2922588"/>
            <a:chOff x="1055" y="529"/>
            <a:chExt cx="2017" cy="1841"/>
          </a:xfrm>
        </p:grpSpPr>
        <p:grpSp>
          <p:nvGrpSpPr>
            <p:cNvPr id="13328" name="Group 5"/>
            <p:cNvGrpSpPr>
              <a:grpSpLocks/>
            </p:cNvGrpSpPr>
            <p:nvPr/>
          </p:nvGrpSpPr>
          <p:grpSpPr bwMode="auto">
            <a:xfrm rot="5400000">
              <a:off x="880" y="704"/>
              <a:ext cx="1841" cy="1491"/>
              <a:chOff x="1152" y="478"/>
              <a:chExt cx="2085" cy="1491"/>
            </a:xfrm>
          </p:grpSpPr>
          <p:grpSp>
            <p:nvGrpSpPr>
              <p:cNvPr id="13330" name="Group 6"/>
              <p:cNvGrpSpPr>
                <a:grpSpLocks/>
              </p:cNvGrpSpPr>
              <p:nvPr/>
            </p:nvGrpSpPr>
            <p:grpSpPr bwMode="auto">
              <a:xfrm>
                <a:off x="1152" y="478"/>
                <a:ext cx="1488" cy="1347"/>
                <a:chOff x="1152" y="477"/>
                <a:chExt cx="3557" cy="1491"/>
              </a:xfrm>
            </p:grpSpPr>
            <p:sp>
              <p:nvSpPr>
                <p:cNvPr id="13333" name="Freeform 7"/>
                <p:cNvSpPr>
                  <a:spLocks/>
                </p:cNvSpPr>
                <p:nvPr/>
              </p:nvSpPr>
              <p:spPr bwMode="auto">
                <a:xfrm>
                  <a:off x="1152" y="912"/>
                  <a:ext cx="3557" cy="1056"/>
                </a:xfrm>
                <a:custGeom>
                  <a:avLst/>
                  <a:gdLst>
                    <a:gd name="T0" fmla="*/ 50 w 3360"/>
                    <a:gd name="T1" fmla="*/ 1557 h 716"/>
                    <a:gd name="T2" fmla="*/ 3712 w 3360"/>
                    <a:gd name="T3" fmla="*/ 1557 h 716"/>
                    <a:gd name="T4" fmla="*/ 3712 w 3360"/>
                    <a:gd name="T5" fmla="*/ 417 h 716"/>
                    <a:gd name="T6" fmla="*/ 3644 w 3360"/>
                    <a:gd name="T7" fmla="*/ 313 h 716"/>
                    <a:gd name="T8" fmla="*/ 3766 w 3360"/>
                    <a:gd name="T9" fmla="*/ 176 h 716"/>
                    <a:gd name="T10" fmla="*/ 3712 w 3360"/>
                    <a:gd name="T11" fmla="*/ 72 h 716"/>
                    <a:gd name="T12" fmla="*/ 3712 w 3360"/>
                    <a:gd name="T13" fmla="*/ 0 h 716"/>
                    <a:gd name="T14" fmla="*/ 54 w 3360"/>
                    <a:gd name="T15" fmla="*/ 0 h 716"/>
                    <a:gd name="T16" fmla="*/ 54 w 3360"/>
                    <a:gd name="T17" fmla="*/ 105 h 716"/>
                    <a:gd name="T18" fmla="*/ 108 w 3360"/>
                    <a:gd name="T19" fmla="*/ 209 h 716"/>
                    <a:gd name="T20" fmla="*/ 0 w 3360"/>
                    <a:gd name="T21" fmla="*/ 329 h 716"/>
                    <a:gd name="T22" fmla="*/ 54 w 3360"/>
                    <a:gd name="T23" fmla="*/ 432 h 716"/>
                    <a:gd name="T24" fmla="*/ 50 w 3360"/>
                    <a:gd name="T25" fmla="*/ 1557 h 71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360" h="716">
                      <a:moveTo>
                        <a:pt x="44" y="716"/>
                      </a:moveTo>
                      <a:lnTo>
                        <a:pt x="3312" y="716"/>
                      </a:lnTo>
                      <a:lnTo>
                        <a:pt x="3312" y="192"/>
                      </a:lnTo>
                      <a:lnTo>
                        <a:pt x="3251" y="144"/>
                      </a:lnTo>
                      <a:lnTo>
                        <a:pt x="3360" y="81"/>
                      </a:lnTo>
                      <a:lnTo>
                        <a:pt x="3312" y="33"/>
                      </a:lnTo>
                      <a:lnTo>
                        <a:pt x="3312" y="0"/>
                      </a:lnTo>
                      <a:lnTo>
                        <a:pt x="48" y="0"/>
                      </a:lnTo>
                      <a:lnTo>
                        <a:pt x="48" y="48"/>
                      </a:lnTo>
                      <a:lnTo>
                        <a:pt x="96" y="96"/>
                      </a:lnTo>
                      <a:lnTo>
                        <a:pt x="0" y="151"/>
                      </a:lnTo>
                      <a:lnTo>
                        <a:pt x="48" y="199"/>
                      </a:lnTo>
                      <a:lnTo>
                        <a:pt x="44" y="71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1400"/>
                </a:p>
              </p:txBody>
            </p:sp>
            <p:sp>
              <p:nvSpPr>
                <p:cNvPr id="13334" name="Rectangle 8"/>
                <p:cNvSpPr>
                  <a:spLocks noChangeArrowheads="1"/>
                </p:cNvSpPr>
                <p:nvPr/>
              </p:nvSpPr>
              <p:spPr bwMode="auto">
                <a:xfrm>
                  <a:off x="1202" y="480"/>
                  <a:ext cx="3456" cy="438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333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782" y="477"/>
                  <a:ext cx="2302" cy="4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5000"/>
                    </a:spcBef>
                  </a:pPr>
                  <a:r>
                    <a:rPr lang="en-US" altLang="ko-KR" sz="1800" dirty="0">
                      <a:ea typeface="굴림" panose="020B0600000101010101" pitchFamily="34" charset="-127"/>
                    </a:rPr>
                    <a:t>IP Header</a:t>
                  </a:r>
                </a:p>
                <a:p>
                  <a:pPr>
                    <a:spcBef>
                      <a:spcPct val="5000"/>
                    </a:spcBef>
                  </a:pPr>
                  <a:r>
                    <a:rPr lang="en-US" altLang="ko-KR" sz="1800" dirty="0">
                      <a:ea typeface="굴림" panose="020B0600000101010101" pitchFamily="34" charset="-127"/>
                    </a:rPr>
                    <a:t>(20 bytes)</a:t>
                  </a:r>
                </a:p>
              </p:txBody>
            </p:sp>
            <p:sp>
              <p:nvSpPr>
                <p:cNvPr id="1333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00" y="1296"/>
                  <a:ext cx="3456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ko-KR" sz="1800" dirty="0">
                      <a:ea typeface="굴림" panose="020B0600000101010101" pitchFamily="34" charset="-127"/>
                    </a:rPr>
                    <a:t>Sequence Number</a:t>
                  </a:r>
                </a:p>
              </p:txBody>
            </p:sp>
            <p:sp>
              <p:nvSpPr>
                <p:cNvPr id="13337" name="Rectangle 11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3456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00">
                      <a:ea typeface="굴림" panose="020B0600000101010101" pitchFamily="34" charset="-127"/>
                    </a:rPr>
                    <a:t>Ack Number</a:t>
                  </a:r>
                </a:p>
              </p:txBody>
            </p:sp>
          </p:grpSp>
          <p:sp>
            <p:nvSpPr>
              <p:cNvPr id="13331" name="AutoShape 12"/>
              <p:cNvSpPr>
                <a:spLocks/>
              </p:cNvSpPr>
              <p:nvPr/>
            </p:nvSpPr>
            <p:spPr bwMode="auto">
              <a:xfrm>
                <a:off x="2688" y="912"/>
                <a:ext cx="288" cy="912"/>
              </a:xfrm>
              <a:prstGeom prst="rightBrace">
                <a:avLst>
                  <a:gd name="adj1" fmla="val 26389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3332" name="Text Box 13"/>
              <p:cNvSpPr txBox="1">
                <a:spLocks noChangeArrowheads="1"/>
              </p:cNvSpPr>
              <p:nvPr/>
            </p:nvSpPr>
            <p:spPr bwMode="auto">
              <a:xfrm rot="16200000">
                <a:off x="2627" y="1359"/>
                <a:ext cx="9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00">
                    <a:ea typeface="굴림" panose="020B0600000101010101" pitchFamily="34" charset="-127"/>
                  </a:rPr>
                  <a:t>TCP Header</a:t>
                </a:r>
              </a:p>
            </p:txBody>
          </p:sp>
        </p:grpSp>
        <p:sp>
          <p:nvSpPr>
            <p:cNvPr id="13329" name="AutoShape 14"/>
            <p:cNvSpPr>
              <a:spLocks noChangeArrowheads="1"/>
            </p:cNvSpPr>
            <p:nvPr/>
          </p:nvSpPr>
          <p:spPr bwMode="auto">
            <a:xfrm>
              <a:off x="2592" y="960"/>
              <a:ext cx="480" cy="43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1093647" name="Group 15"/>
          <p:cNvGrpSpPr>
            <a:grpSpLocks/>
          </p:cNvGrpSpPr>
          <p:nvPr/>
        </p:nvGrpSpPr>
        <p:grpSpPr bwMode="auto">
          <a:xfrm flipH="1">
            <a:off x="4876799" y="609600"/>
            <a:ext cx="2973388" cy="2922588"/>
            <a:chOff x="1199" y="528"/>
            <a:chExt cx="1873" cy="1841"/>
          </a:xfrm>
        </p:grpSpPr>
        <p:grpSp>
          <p:nvGrpSpPr>
            <p:cNvPr id="13318" name="Group 16"/>
            <p:cNvGrpSpPr>
              <a:grpSpLocks/>
            </p:cNvGrpSpPr>
            <p:nvPr/>
          </p:nvGrpSpPr>
          <p:grpSpPr bwMode="auto">
            <a:xfrm rot="5400000">
              <a:off x="952" y="775"/>
              <a:ext cx="1841" cy="1347"/>
              <a:chOff x="1152" y="478"/>
              <a:chExt cx="2085" cy="1347"/>
            </a:xfrm>
          </p:grpSpPr>
          <p:grpSp>
            <p:nvGrpSpPr>
              <p:cNvPr id="13320" name="Group 17"/>
              <p:cNvGrpSpPr>
                <a:grpSpLocks/>
              </p:cNvGrpSpPr>
              <p:nvPr/>
            </p:nvGrpSpPr>
            <p:grpSpPr bwMode="auto">
              <a:xfrm>
                <a:off x="1152" y="478"/>
                <a:ext cx="1488" cy="1347"/>
                <a:chOff x="1152" y="477"/>
                <a:chExt cx="3557" cy="1491"/>
              </a:xfrm>
            </p:grpSpPr>
            <p:sp>
              <p:nvSpPr>
                <p:cNvPr id="13323" name="Freeform 18"/>
                <p:cNvSpPr>
                  <a:spLocks/>
                </p:cNvSpPr>
                <p:nvPr/>
              </p:nvSpPr>
              <p:spPr bwMode="auto">
                <a:xfrm>
                  <a:off x="1152" y="912"/>
                  <a:ext cx="3557" cy="1056"/>
                </a:xfrm>
                <a:custGeom>
                  <a:avLst/>
                  <a:gdLst>
                    <a:gd name="T0" fmla="*/ 50 w 3360"/>
                    <a:gd name="T1" fmla="*/ 1557 h 716"/>
                    <a:gd name="T2" fmla="*/ 3712 w 3360"/>
                    <a:gd name="T3" fmla="*/ 1557 h 716"/>
                    <a:gd name="T4" fmla="*/ 3712 w 3360"/>
                    <a:gd name="T5" fmla="*/ 417 h 716"/>
                    <a:gd name="T6" fmla="*/ 3644 w 3360"/>
                    <a:gd name="T7" fmla="*/ 313 h 716"/>
                    <a:gd name="T8" fmla="*/ 3766 w 3360"/>
                    <a:gd name="T9" fmla="*/ 176 h 716"/>
                    <a:gd name="T10" fmla="*/ 3712 w 3360"/>
                    <a:gd name="T11" fmla="*/ 72 h 716"/>
                    <a:gd name="T12" fmla="*/ 3712 w 3360"/>
                    <a:gd name="T13" fmla="*/ 0 h 716"/>
                    <a:gd name="T14" fmla="*/ 54 w 3360"/>
                    <a:gd name="T15" fmla="*/ 0 h 716"/>
                    <a:gd name="T16" fmla="*/ 54 w 3360"/>
                    <a:gd name="T17" fmla="*/ 105 h 716"/>
                    <a:gd name="T18" fmla="*/ 108 w 3360"/>
                    <a:gd name="T19" fmla="*/ 209 h 716"/>
                    <a:gd name="T20" fmla="*/ 0 w 3360"/>
                    <a:gd name="T21" fmla="*/ 329 h 716"/>
                    <a:gd name="T22" fmla="*/ 54 w 3360"/>
                    <a:gd name="T23" fmla="*/ 432 h 716"/>
                    <a:gd name="T24" fmla="*/ 50 w 3360"/>
                    <a:gd name="T25" fmla="*/ 1557 h 71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360" h="716">
                      <a:moveTo>
                        <a:pt x="44" y="716"/>
                      </a:moveTo>
                      <a:lnTo>
                        <a:pt x="3312" y="716"/>
                      </a:lnTo>
                      <a:lnTo>
                        <a:pt x="3312" y="192"/>
                      </a:lnTo>
                      <a:lnTo>
                        <a:pt x="3251" y="144"/>
                      </a:lnTo>
                      <a:lnTo>
                        <a:pt x="3360" y="81"/>
                      </a:lnTo>
                      <a:lnTo>
                        <a:pt x="3312" y="33"/>
                      </a:lnTo>
                      <a:lnTo>
                        <a:pt x="3312" y="0"/>
                      </a:lnTo>
                      <a:lnTo>
                        <a:pt x="48" y="0"/>
                      </a:lnTo>
                      <a:lnTo>
                        <a:pt x="48" y="48"/>
                      </a:lnTo>
                      <a:lnTo>
                        <a:pt x="96" y="96"/>
                      </a:lnTo>
                      <a:lnTo>
                        <a:pt x="0" y="151"/>
                      </a:lnTo>
                      <a:lnTo>
                        <a:pt x="48" y="199"/>
                      </a:lnTo>
                      <a:lnTo>
                        <a:pt x="44" y="71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1400"/>
                </a:p>
              </p:txBody>
            </p:sp>
            <p:sp>
              <p:nvSpPr>
                <p:cNvPr id="13324" name="Rectangle 19"/>
                <p:cNvSpPr>
                  <a:spLocks noChangeArrowheads="1"/>
                </p:cNvSpPr>
                <p:nvPr/>
              </p:nvSpPr>
              <p:spPr bwMode="auto">
                <a:xfrm>
                  <a:off x="1202" y="480"/>
                  <a:ext cx="3456" cy="438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332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82" y="477"/>
                  <a:ext cx="2302" cy="4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5000"/>
                    </a:spcBef>
                  </a:pPr>
                  <a:r>
                    <a:rPr lang="en-US" altLang="ko-KR" sz="1800" dirty="0">
                      <a:ea typeface="굴림" panose="020B0600000101010101" pitchFamily="34" charset="-127"/>
                    </a:rPr>
                    <a:t>IP Header</a:t>
                  </a:r>
                </a:p>
                <a:p>
                  <a:pPr>
                    <a:spcBef>
                      <a:spcPct val="5000"/>
                    </a:spcBef>
                  </a:pPr>
                  <a:r>
                    <a:rPr lang="en-US" altLang="ko-KR" sz="1800" dirty="0">
                      <a:ea typeface="굴림" panose="020B0600000101010101" pitchFamily="34" charset="-127"/>
                    </a:rPr>
                    <a:t>(20 bytes)</a:t>
                  </a:r>
                </a:p>
              </p:txBody>
            </p:sp>
            <p:sp>
              <p:nvSpPr>
                <p:cNvPr id="13326" name="Rectangle 21"/>
                <p:cNvSpPr>
                  <a:spLocks noChangeArrowheads="1"/>
                </p:cNvSpPr>
                <p:nvPr/>
              </p:nvSpPr>
              <p:spPr bwMode="auto">
                <a:xfrm>
                  <a:off x="1200" y="1296"/>
                  <a:ext cx="3456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ko-KR" sz="1800" dirty="0">
                      <a:ea typeface="굴림" panose="020B0600000101010101" pitchFamily="34" charset="-127"/>
                    </a:rPr>
                    <a:t>Sequence Number</a:t>
                  </a:r>
                </a:p>
              </p:txBody>
            </p:sp>
            <p:sp>
              <p:nvSpPr>
                <p:cNvPr id="13327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3456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800">
                      <a:ea typeface="굴림" panose="020B0600000101010101" pitchFamily="34" charset="-127"/>
                    </a:rPr>
                    <a:t>Ack Number</a:t>
                  </a:r>
                </a:p>
              </p:txBody>
            </p:sp>
          </p:grpSp>
          <p:sp>
            <p:nvSpPr>
              <p:cNvPr id="13321" name="AutoShape 23"/>
              <p:cNvSpPr>
                <a:spLocks/>
              </p:cNvSpPr>
              <p:nvPr/>
            </p:nvSpPr>
            <p:spPr bwMode="auto">
              <a:xfrm>
                <a:off x="2688" y="912"/>
                <a:ext cx="288" cy="912"/>
              </a:xfrm>
              <a:prstGeom prst="rightBrace">
                <a:avLst>
                  <a:gd name="adj1" fmla="val 26389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3322" name="Text Box 24"/>
              <p:cNvSpPr txBox="1">
                <a:spLocks noChangeArrowheads="1"/>
              </p:cNvSpPr>
              <p:nvPr/>
            </p:nvSpPr>
            <p:spPr bwMode="auto">
              <a:xfrm rot="16200000">
                <a:off x="2627" y="1185"/>
                <a:ext cx="9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800">
                    <a:ea typeface="굴림" panose="020B0600000101010101" pitchFamily="34" charset="-127"/>
                  </a:rPr>
                  <a:t>TCP Header</a:t>
                </a:r>
              </a:p>
            </p:txBody>
          </p:sp>
        </p:grpSp>
        <p:sp>
          <p:nvSpPr>
            <p:cNvPr id="13319" name="AutoShape 25"/>
            <p:cNvSpPr>
              <a:spLocks noChangeArrowheads="1"/>
            </p:cNvSpPr>
            <p:nvPr/>
          </p:nvSpPr>
          <p:spPr bwMode="auto">
            <a:xfrm>
              <a:off x="2592" y="960"/>
              <a:ext cx="480" cy="43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17608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Congestion Avoidance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685800"/>
            <a:ext cx="878205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Congestion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long should timeout be for re-sending messages?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long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wastes time if message lost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Too shortretransmit even though ack will arrive shortly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Stability problem: more congestion  ack is delayed  unnecessary timeout  more traffic  more congestion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Closely related to window size at sender: too big means putting too much data into network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does the sender’s window size get chosen?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be less than receiver’s advertised buffer size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Try to match the rate of sending packets with the rate that the slowest link can accommodate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Sender uses an adaptive algorithm to decide size of 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Goal: fill network between sender and receiver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Basic technique: slowly increase size of window until acknowledgements start being delayed/lost</a:t>
            </a: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TCP solution: “slow start” (start sending slowly)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If no timeout, slowly increase window size (throughput) by 1 for each ack received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Timeout  congestion, so cut window size in half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</a:t>
            </a:r>
            <a:r>
              <a:rPr lang="en-US" altLang="ko-KR" i="1" smtClean="0">
                <a:ea typeface="굴림" panose="020B0600000101010101" pitchFamily="34" charset="-127"/>
              </a:rPr>
              <a:t>Additive Increase, Multiplicative Decrease</a:t>
            </a:r>
            <a:r>
              <a:rPr lang="en-US" altLang="ko-KR" smtClean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1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5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5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5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5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5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95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5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5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Connection: 3-Way Handshaking</a:t>
            </a:r>
            <a:endParaRPr lang="en-US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Goal: agree on a set of parameters, i.e., the start sequence number for each side</a:t>
            </a:r>
          </a:p>
          <a:p>
            <a:pPr lvl="1"/>
            <a:r>
              <a:rPr lang="en-US" smtClean="0"/>
              <a:t>Starting sequence number: sequence of first byte in stream </a:t>
            </a:r>
          </a:p>
          <a:p>
            <a:pPr lvl="1"/>
            <a:r>
              <a:rPr lang="en-US" smtClean="0"/>
              <a:t>Starting sequence numbers are random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9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75910</TotalTime>
  <Pages>60</Pages>
  <Words>3358</Words>
  <Application>Microsoft Office PowerPoint</Application>
  <PresentationFormat>On-screen Show (4:3)</PresentationFormat>
  <Paragraphs>709</Paragraphs>
  <Slides>47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굴림</vt:lpstr>
      <vt:lpstr>ＭＳ Ｐゴシック</vt:lpstr>
      <vt:lpstr>ＭＳ Ｐゴシック</vt:lpstr>
      <vt:lpstr>Arial</vt:lpstr>
      <vt:lpstr>Calibri</vt:lpstr>
      <vt:lpstr>Comic Sans MS</vt:lpstr>
      <vt:lpstr>Courier</vt:lpstr>
      <vt:lpstr>Courier New</vt:lpstr>
      <vt:lpstr>Helvetica</vt:lpstr>
      <vt:lpstr>Symbol</vt:lpstr>
      <vt:lpstr>Office</vt:lpstr>
      <vt:lpstr>CS162 Operating Systems and Systems Programming Lecture 22   Distributed Systems, Networking, TCP/IP, RPC,VFS</vt:lpstr>
      <vt:lpstr>Recall: Network Protocols</vt:lpstr>
      <vt:lpstr>Recall: Window-based acknowledgements</vt:lpstr>
      <vt:lpstr>Transmission Control Protocol (TCP)</vt:lpstr>
      <vt:lpstr>TCP Windows and Sequence Numbers</vt:lpstr>
      <vt:lpstr>Window-Based Acknowledgements (TCP)</vt:lpstr>
      <vt:lpstr>Selective Acknowledgement Option (SACK)</vt:lpstr>
      <vt:lpstr>Congestion Avoidance</vt:lpstr>
      <vt:lpstr>Open Connection: 3-Way Handshaking</vt:lpstr>
      <vt:lpstr>Open Connection: 3-Way Handshaking</vt:lpstr>
      <vt:lpstr>Open Connection: 3-Way Handshaking</vt:lpstr>
      <vt:lpstr>3-Way Handshaking (cont’d) </vt:lpstr>
      <vt:lpstr>Close Connection</vt:lpstr>
      <vt:lpstr>Sequence-Number Initialization</vt:lpstr>
      <vt:lpstr>Administrivia</vt:lpstr>
      <vt:lpstr>Use of TCP: Sockets</vt:lpstr>
      <vt:lpstr>Socket Setup over TCP/IP</vt:lpstr>
      <vt:lpstr>Recall: Sockets in concept</vt:lpstr>
      <vt:lpstr>Recall: Client Protocol</vt:lpstr>
      <vt:lpstr>Recall: Server Protocol (v1)</vt:lpstr>
      <vt:lpstr>Linux Network Architecture</vt:lpstr>
      <vt:lpstr>Network Details: sk_buff structure</vt:lpstr>
      <vt:lpstr>Headers, Fragments, and All That</vt:lpstr>
      <vt:lpstr>Copies, manipulation, etc</vt:lpstr>
      <vt:lpstr>Network Processing Contexts</vt:lpstr>
      <vt:lpstr>Avoiding Interrupts: NAPI</vt:lpstr>
      <vt:lpstr>Distributed Applications</vt:lpstr>
      <vt:lpstr>Using Messages: Send/Receive behavior</vt:lpstr>
      <vt:lpstr>Messaging for Producer-Consumer Style</vt:lpstr>
      <vt:lpstr>General’s Paradox</vt:lpstr>
      <vt:lpstr>Two Phase (2PC) Commit</vt:lpstr>
      <vt:lpstr>2PC Algorithm</vt:lpstr>
      <vt:lpstr>Detailed Algorithm</vt:lpstr>
      <vt:lpstr>Failure Free Example Execution</vt:lpstr>
      <vt:lpstr>State Machine of Coordinator</vt:lpstr>
      <vt:lpstr>State Machine of Workers</vt:lpstr>
      <vt:lpstr>Dealing with Worker Failures</vt:lpstr>
      <vt:lpstr>Example of Worker Failure</vt:lpstr>
      <vt:lpstr>Dealing with Coordinator Failure</vt:lpstr>
      <vt:lpstr>Example of Coordinator Failure #1</vt:lpstr>
      <vt:lpstr>Example of Coordinator Failure #2</vt:lpstr>
      <vt:lpstr>Durability</vt:lpstr>
      <vt:lpstr>Blocking for Coordinator to Recover</vt:lpstr>
      <vt:lpstr>Distributed Decision Making Discussion</vt:lpstr>
      <vt:lpstr>Byzantine General’s Problem</vt:lpstr>
      <vt:lpstr>Byzantine General’s Problem (con’t)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897</cp:revision>
  <cp:lastPrinted>2015-04-15T23:38:33Z</cp:lastPrinted>
  <dcterms:created xsi:type="dcterms:W3CDTF">1995-08-12T11:37:26Z</dcterms:created>
  <dcterms:modified xsi:type="dcterms:W3CDTF">2015-04-27T22:59:47Z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