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1739" r:id="rId3"/>
    <p:sldId id="1729" r:id="rId4"/>
    <p:sldId id="1730" r:id="rId5"/>
    <p:sldId id="1731" r:id="rId6"/>
    <p:sldId id="1732" r:id="rId7"/>
    <p:sldId id="1733" r:id="rId8"/>
    <p:sldId id="1734" r:id="rId9"/>
    <p:sldId id="1735" r:id="rId10"/>
    <p:sldId id="1736" r:id="rId11"/>
    <p:sldId id="1737" r:id="rId12"/>
    <p:sldId id="1607" r:id="rId13"/>
    <p:sldId id="1608" r:id="rId14"/>
    <p:sldId id="1609" r:id="rId15"/>
    <p:sldId id="1742" r:id="rId16"/>
    <p:sldId id="1743" r:id="rId17"/>
    <p:sldId id="1611" r:id="rId18"/>
    <p:sldId id="1612" r:id="rId19"/>
    <p:sldId id="1613" r:id="rId20"/>
    <p:sldId id="1614" r:id="rId21"/>
    <p:sldId id="1631" r:id="rId22"/>
    <p:sldId id="1632" r:id="rId23"/>
    <p:sldId id="1610" r:id="rId24"/>
    <p:sldId id="1726" r:id="rId25"/>
    <p:sldId id="1727" r:id="rId26"/>
    <p:sldId id="1728" r:id="rId27"/>
    <p:sldId id="1653" r:id="rId28"/>
    <p:sldId id="1654" r:id="rId29"/>
    <p:sldId id="1655" r:id="rId30"/>
    <p:sldId id="1656" r:id="rId31"/>
    <p:sldId id="1657" r:id="rId32"/>
    <p:sldId id="1658" r:id="rId33"/>
    <p:sldId id="1659" r:id="rId34"/>
    <p:sldId id="1660" r:id="rId35"/>
    <p:sldId id="1661" r:id="rId36"/>
    <p:sldId id="1662" r:id="rId37"/>
    <p:sldId id="1663" r:id="rId38"/>
    <p:sldId id="1664" r:id="rId39"/>
    <p:sldId id="1665" r:id="rId40"/>
    <p:sldId id="1666" r:id="rId41"/>
    <p:sldId id="1667" r:id="rId42"/>
    <p:sldId id="1668" r:id="rId43"/>
    <p:sldId id="1669" r:id="rId44"/>
    <p:sldId id="1670" r:id="rId45"/>
    <p:sldId id="1671" r:id="rId46"/>
    <p:sldId id="1672" r:id="rId47"/>
    <p:sldId id="1673" r:id="rId48"/>
    <p:sldId id="1674" r:id="rId49"/>
    <p:sldId id="1675" r:id="rId50"/>
    <p:sldId id="1676" r:id="rId51"/>
    <p:sldId id="1740" r:id="rId52"/>
    <p:sldId id="1741" r:id="rId53"/>
    <p:sldId id="1696" r:id="rId54"/>
    <p:sldId id="1697" r:id="rId55"/>
    <p:sldId id="1698" r:id="rId56"/>
    <p:sldId id="1720" r:id="rId57"/>
    <p:sldId id="1721" r:id="rId58"/>
    <p:sldId id="1722" r:id="rId59"/>
    <p:sldId id="1723" r:id="rId60"/>
    <p:sldId id="1699" r:id="rId61"/>
    <p:sldId id="1700" r:id="rId62"/>
    <p:sldId id="1701" r:id="rId63"/>
    <p:sldId id="1702" r:id="rId64"/>
    <p:sldId id="1703" r:id="rId65"/>
    <p:sldId id="1704" r:id="rId66"/>
    <p:sldId id="1705" r:id="rId67"/>
    <p:sldId id="1706" r:id="rId68"/>
    <p:sldId id="1707" r:id="rId69"/>
    <p:sldId id="1708" r:id="rId70"/>
    <p:sldId id="1709" r:id="rId71"/>
    <p:sldId id="1710" r:id="rId72"/>
    <p:sldId id="1711" r:id="rId73"/>
    <p:sldId id="1712" r:id="rId74"/>
    <p:sldId id="1717" r:id="rId75"/>
    <p:sldId id="1715" r:id="rId7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9DC"/>
    <a:srgbClr val="FFFFBD"/>
    <a:srgbClr val="9933FF"/>
    <a:srgbClr val="FFC5F0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799" autoAdjust="0"/>
  </p:normalViewPr>
  <p:slideViewPr>
    <p:cSldViewPr>
      <p:cViewPr varScale="1">
        <p:scale>
          <a:sx n="76" d="100"/>
          <a:sy n="76" d="100"/>
        </p:scale>
        <p:origin x="4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7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508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554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4418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03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4257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8543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250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8666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265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471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1920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3706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ln/>
        </p:spPr>
        <p:txBody>
          <a:bodyPr/>
          <a:lstStyle/>
          <a:p>
            <a:fld id="{1BFB74BD-F100-1044-AE1F-053B9DAB1CFB}" type="slidenum">
              <a:rPr lang="en-US"/>
              <a:pPr/>
              <a:t>50</a:t>
            </a:fld>
            <a:endParaRPr lang="en-US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3550" y="569913"/>
            <a:ext cx="3600450" cy="2700337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070" y="3474971"/>
            <a:ext cx="7035061" cy="32910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829" y="9119891"/>
            <a:ext cx="3170162" cy="4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AE07D92-03E3-4918-A221-44DF4D53EC6B}" type="slidenum">
              <a:rPr lang="en-US"/>
              <a:pPr/>
              <a:t>51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876" y="4560988"/>
            <a:ext cx="5365448" cy="4319289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Each node is assigned an ID randomly</a:t>
            </a:r>
          </a:p>
          <a:p>
            <a:pPr>
              <a:buFontTx/>
              <a:buChar char="-"/>
            </a:pPr>
            <a:r>
              <a:rPr lang="en-US" smtClean="0"/>
              <a:t>IDs are arranged into a ring by numerical order, top ID wraps around to 0</a:t>
            </a:r>
          </a:p>
          <a:p>
            <a:pPr>
              <a:buFontTx/>
              <a:buChar char="-"/>
            </a:pPr>
            <a:r>
              <a:rPr lang="en-US" smtClean="0"/>
              <a:t>Each node maintains two sets of neighbors, its leaf set and routing table</a:t>
            </a:r>
          </a:p>
          <a:p>
            <a:pPr>
              <a:buFontTx/>
              <a:buChar char="-"/>
            </a:pPr>
            <a:r>
              <a:rPr lang="en-US" smtClean="0"/>
              <a:t>Leaf set is immediate predecessor and successor</a:t>
            </a:r>
          </a:p>
          <a:p>
            <a:pPr>
              <a:buFontTx/>
              <a:buChar char="-"/>
            </a:pPr>
            <a:r>
              <a:rPr lang="en-US" smtClean="0"/>
              <a:t>Routing table neighbors resolve successively longer matching prefixes of node’s own ID</a:t>
            </a:r>
          </a:p>
          <a:p>
            <a:pPr>
              <a:buFontTx/>
              <a:buChar char="-"/>
            </a:pPr>
            <a:r>
              <a:rPr lang="en-US" smtClean="0"/>
              <a:t>Lookup queries are routed greedily to node with closest matching ID (numerically, not lexigraphically)</a:t>
            </a:r>
          </a:p>
          <a:p>
            <a:pPr>
              <a:buFontTx/>
              <a:buChar char="-"/>
            </a:pPr>
            <a:r>
              <a:rPr lang="en-US" smtClean="0"/>
              <a:t>Response is sent directly to querying node</a:t>
            </a:r>
          </a:p>
          <a:p>
            <a:pPr>
              <a:buFontTx/>
              <a:buChar char="-"/>
            </a:pPr>
            <a:r>
              <a:rPr lang="en-US" smtClean="0"/>
              <a:t>Lookup handled differently in other DHTs; see Gummadi et al.’s SIGCOMM paper for details</a:t>
            </a:r>
          </a:p>
        </p:txBody>
      </p:sp>
    </p:spTree>
    <p:extLst>
      <p:ext uri="{BB962C8B-B14F-4D97-AF65-F5344CB8AC3E}">
        <p14:creationId xmlns:p14="http://schemas.microsoft.com/office/powerpoint/2010/main" val="196038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62425" y="9150350"/>
            <a:ext cx="3176588" cy="427038"/>
          </a:xfrm>
          <a:prstGeom prst="rect">
            <a:avLst/>
          </a:prstGeom>
          <a:ln/>
        </p:spPr>
        <p:txBody>
          <a:bodyPr/>
          <a:lstStyle/>
          <a:p>
            <a:fld id="{E0AC0854-3D27-4D1B-B0E1-A95492B4D542}" type="slidenum">
              <a:rPr lang="en-US"/>
              <a:pPr/>
              <a:t>52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6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60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70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930610-01B1-4E78-8841-95CB4C06A0BA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47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29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23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032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306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0B333F-F504-496C-ACD4-0B68A770F940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67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A4F3478-D8C3-40B2-B914-2ED3CCD4E64D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81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FA9825-D102-4301-9B7A-69725CE6999C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1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225E23-0599-472C-8D59-27DDCD4AB111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93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4AC5EC-61CA-44A9-ADF7-8EE9F9AEAC08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84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4C0F99-46AB-4A75-8E12-1099C0EA776A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31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43D244-262A-48AE-A2AD-B526F1D650AC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46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B68B82-ECB8-40B8-A7E9-98F4317A887B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8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7B6D22-95AC-4AA2-A7C6-A5047A050B1E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8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623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249F49C-8DE0-4578-BA55-A95161281DFF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31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7B6F8A-55BF-4395-A8EE-D66226F57700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182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DB9D40-10E7-4054-A75C-4EA0D290729F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altLang="en-US" smtClean="0">
                <a:latin typeface="Comic Sans MS" panose="030F0702030302020204" pitchFamily="66" charset="0"/>
              </a:rPr>
              <a:t>Shor</a:t>
            </a:r>
            <a:r>
              <a:rPr lang="ja-JP" altLang="en-US" smtClean="0">
                <a:latin typeface="Comic Sans MS" panose="030F0702030302020204" pitchFamily="66" charset="0"/>
              </a:rPr>
              <a:t>’</a:t>
            </a:r>
            <a:r>
              <a:rPr lang="en-US" altLang="ja-JP" smtClean="0">
                <a:latin typeface="Comic Sans MS" panose="030F0702030302020204" pitchFamily="66" charset="0"/>
              </a:rPr>
              <a:t>s algorithm is polynomial in log N</a:t>
            </a:r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72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A657C6-D4E5-449B-A0BB-267007232C46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6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10435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10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65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409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878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773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13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31599" y="6551613"/>
            <a:ext cx="1219867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23.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4/27/15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936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23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</a:t>
            </a:r>
            <a:r>
              <a:rPr lang="en-US" altLang="en-US" sz="3000" dirty="0" smtClean="0"/>
              <a:t>Storage,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Key-Value </a:t>
            </a:r>
            <a:r>
              <a:rPr lang="en-US" altLang="en-US" sz="3000" dirty="0" smtClean="0"/>
              <a:t>Stores,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Security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</a:t>
            </a:r>
            <a:r>
              <a:rPr lang="en-US" altLang="en-US" dirty="0" smtClean="0"/>
              <a:t>27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96200" cy="533400"/>
          </a:xfrm>
        </p:spPr>
        <p:txBody>
          <a:bodyPr/>
          <a:lstStyle/>
          <a:p>
            <a:r>
              <a:rPr lang="en-US" dirty="0" smtClean="0"/>
              <a:t>Network-Attached Storage and 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15997"/>
            <a:ext cx="8991600" cy="31658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Consistency: </a:t>
            </a:r>
          </a:p>
          <a:p>
            <a:pPr lvl="1"/>
            <a:r>
              <a:rPr lang="en-US" dirty="0" smtClean="0"/>
              <a:t>Changes appear to everyone in the same serial order</a:t>
            </a:r>
          </a:p>
          <a:p>
            <a:r>
              <a:rPr lang="en-US" dirty="0" smtClean="0"/>
              <a:t>Availability:</a:t>
            </a:r>
          </a:p>
          <a:p>
            <a:pPr lvl="1"/>
            <a:r>
              <a:rPr lang="en-US" dirty="0" smtClean="0"/>
              <a:t>Can get a result at any time</a:t>
            </a:r>
          </a:p>
          <a:p>
            <a:r>
              <a:rPr lang="en-US" dirty="0" smtClean="0"/>
              <a:t>Partition-Tolerance</a:t>
            </a:r>
          </a:p>
          <a:p>
            <a:pPr lvl="1"/>
            <a:r>
              <a:rPr lang="en-US" dirty="0" smtClean="0"/>
              <a:t>System continues to work even when network becomes partitioned</a:t>
            </a:r>
          </a:p>
          <a:p>
            <a:r>
              <a:rPr lang="en-US" dirty="0" smtClean="0"/>
              <a:t>Consistency, Availability, Partition-Tolerance (CAP) Theorem: </a:t>
            </a:r>
            <a:r>
              <a:rPr lang="en-US" dirty="0" smtClean="0">
                <a:solidFill>
                  <a:srgbClr val="FF0000"/>
                </a:solidFill>
              </a:rPr>
              <a:t>Cannot have all three at same time</a:t>
            </a:r>
          </a:p>
          <a:p>
            <a:pPr lvl="1"/>
            <a:r>
              <a:rPr lang="en-US" dirty="0" smtClean="0"/>
              <a:t>Otherwise known as “Brewer’s Theorem”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2590800" y="838200"/>
            <a:ext cx="3657600" cy="2362200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Network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886200" y="582699"/>
            <a:ext cx="1772653" cy="1027644"/>
            <a:chOff x="2304" y="672"/>
            <a:chExt cx="1824" cy="912"/>
          </a:xfrm>
        </p:grpSpPr>
        <p:pic>
          <p:nvPicPr>
            <p:cNvPr id="17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14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5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16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3226785" y="2728499"/>
            <a:ext cx="1772653" cy="1027644"/>
            <a:chOff x="2304" y="672"/>
            <a:chExt cx="1824" cy="912"/>
          </a:xfrm>
        </p:grpSpPr>
        <p:pic>
          <p:nvPicPr>
            <p:cNvPr id="21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5085347" y="2248956"/>
            <a:ext cx="1772653" cy="1027644"/>
            <a:chOff x="2304" y="672"/>
            <a:chExt cx="1824" cy="912"/>
          </a:xfrm>
        </p:grpSpPr>
        <p:pic>
          <p:nvPicPr>
            <p:cNvPr id="35" name="Picture 5" descr="MCj039843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672"/>
              <a:ext cx="98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38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39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40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04862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05000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71525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" y="2607324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679"/>
            <a:ext cx="1219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-Right Arrow 10"/>
          <p:cNvSpPr/>
          <p:nvPr/>
        </p:nvSpPr>
        <p:spPr bwMode="auto">
          <a:xfrm>
            <a:off x="1272208" y="1878495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Left-Right Arrow 46"/>
          <p:cNvSpPr/>
          <p:nvPr/>
        </p:nvSpPr>
        <p:spPr bwMode="auto">
          <a:xfrm rot="20023723">
            <a:off x="1792144" y="2601915"/>
            <a:ext cx="1467402" cy="296566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Left-Right Arrow 47"/>
          <p:cNvSpPr/>
          <p:nvPr/>
        </p:nvSpPr>
        <p:spPr bwMode="auto">
          <a:xfrm rot="1829678">
            <a:off x="2450831" y="1489235"/>
            <a:ext cx="839688" cy="27787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Left-Right Arrow 48"/>
          <p:cNvSpPr/>
          <p:nvPr/>
        </p:nvSpPr>
        <p:spPr bwMode="auto">
          <a:xfrm rot="20773327">
            <a:off x="5840443" y="1391320"/>
            <a:ext cx="1742661" cy="283743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Left-Right Arrow 49"/>
          <p:cNvSpPr/>
          <p:nvPr/>
        </p:nvSpPr>
        <p:spPr bwMode="auto">
          <a:xfrm rot="738253">
            <a:off x="5894585" y="2009112"/>
            <a:ext cx="1409183" cy="259184"/>
          </a:xfrm>
          <a:prstGeom prst="leftRight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76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653" name="Group 37"/>
          <p:cNvGrpSpPr>
            <a:grpSpLocks/>
          </p:cNvGrpSpPr>
          <p:nvPr/>
        </p:nvGrpSpPr>
        <p:grpSpPr bwMode="auto">
          <a:xfrm>
            <a:off x="5562600" y="3048000"/>
            <a:ext cx="3581400" cy="3429000"/>
            <a:chOff x="3456" y="2016"/>
            <a:chExt cx="2256" cy="2160"/>
          </a:xfrm>
        </p:grpSpPr>
        <p:pic>
          <p:nvPicPr>
            <p:cNvPr id="17428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2" t="613" r="19032" b="613"/>
            <a:stretch>
              <a:fillRect/>
            </a:stretch>
          </p:blipFill>
          <p:spPr bwMode="auto">
            <a:xfrm>
              <a:off x="4272" y="2016"/>
              <a:ext cx="1404" cy="168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9" name="AutoShape 31"/>
            <p:cNvSpPr>
              <a:spLocks noChangeArrowheads="1"/>
            </p:cNvSpPr>
            <p:nvPr/>
          </p:nvSpPr>
          <p:spPr bwMode="auto">
            <a:xfrm>
              <a:off x="3456" y="3744"/>
              <a:ext cx="912" cy="384"/>
            </a:xfrm>
            <a:prstGeom prst="wedgeRectCallout">
              <a:avLst>
                <a:gd name="adj1" fmla="val 59648"/>
                <a:gd name="adj2" fmla="val -237500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/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/>
                <a:t>coeus:/sue</a:t>
              </a:r>
            </a:p>
          </p:txBody>
        </p:sp>
        <p:sp>
          <p:nvSpPr>
            <p:cNvPr id="17430" name="AutoShape 34"/>
            <p:cNvSpPr>
              <a:spLocks noChangeArrowheads="1"/>
            </p:cNvSpPr>
            <p:nvPr/>
          </p:nvSpPr>
          <p:spPr bwMode="auto">
            <a:xfrm>
              <a:off x="4560" y="3792"/>
              <a:ext cx="912" cy="384"/>
            </a:xfrm>
            <a:prstGeom prst="wedgeRectCallout">
              <a:avLst>
                <a:gd name="adj1" fmla="val -9542"/>
                <a:gd name="adj2" fmla="val -153125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/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/>
                <a:t>kubi:/prog</a:t>
              </a:r>
            </a:p>
          </p:txBody>
        </p:sp>
        <p:sp>
          <p:nvSpPr>
            <p:cNvPr id="17431" name="AutoShape 35"/>
            <p:cNvSpPr>
              <a:spLocks noChangeArrowheads="1"/>
            </p:cNvSpPr>
            <p:nvPr/>
          </p:nvSpPr>
          <p:spPr bwMode="auto">
            <a:xfrm>
              <a:off x="4848" y="2064"/>
              <a:ext cx="864" cy="384"/>
            </a:xfrm>
            <a:prstGeom prst="wedgeRectCallout">
              <a:avLst>
                <a:gd name="adj1" fmla="val 2778"/>
                <a:gd name="adj2" fmla="val 13463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1800"/>
                <a:t>mount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800"/>
                <a:t>kubi:/jane</a:t>
              </a:r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File Systems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Distributed File System: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Transparent access to files stored on a remote disk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Naming choices (always an issue):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Hostname:</a:t>
            </a:r>
            <a:r>
              <a:rPr lang="en-US" altLang="ko-KR" smtClean="0">
                <a:ea typeface="굴림" panose="020B0600000101010101" pitchFamily="34" charset="-127"/>
              </a:rPr>
              <a:t>localname: Name files explicitly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 location or migration transparency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Mounting</a:t>
            </a:r>
            <a:r>
              <a:rPr lang="en-US" altLang="ko-KR" smtClean="0">
                <a:ea typeface="굴림" panose="020B0600000101010101" pitchFamily="34" charset="-127"/>
              </a:rPr>
              <a:t> of remote file systems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 manager mounts remote file system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by giving name and local mount point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Transparent to user: all reads and writes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look like local reads and writes to user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e.g.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/users/sue/foo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/sue/foo on server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A single, global name space:</a:t>
            </a:r>
            <a:r>
              <a:rPr lang="en-US" altLang="ko-KR" smtClean="0">
                <a:ea typeface="굴림" panose="020B0600000101010101" pitchFamily="34" charset="-127"/>
              </a:rPr>
              <a:t> every file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in the world has unique name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Location Transparency: servers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can change and files can move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without involving user</a:t>
            </a:r>
          </a:p>
        </p:txBody>
      </p:sp>
      <p:grpSp>
        <p:nvGrpSpPr>
          <p:cNvPr id="17413" name="Group 26"/>
          <p:cNvGrpSpPr>
            <a:grpSpLocks/>
          </p:cNvGrpSpPr>
          <p:nvPr/>
        </p:nvGrpSpPr>
        <p:grpSpPr bwMode="auto">
          <a:xfrm>
            <a:off x="1524000" y="457200"/>
            <a:ext cx="6324600" cy="1855788"/>
            <a:chOff x="624" y="480"/>
            <a:chExt cx="4692" cy="1665"/>
          </a:xfrm>
        </p:grpSpPr>
        <p:pic>
          <p:nvPicPr>
            <p:cNvPr id="17414" name="Picture 7" descr="MCj039843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576"/>
              <a:ext cx="1155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13" descr="MCj0398505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624"/>
              <a:ext cx="1146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14"/>
            <p:cNvSpPr>
              <a:spLocks noChangeArrowheads="1"/>
            </p:cNvSpPr>
            <p:nvPr/>
          </p:nvSpPr>
          <p:spPr bwMode="auto">
            <a:xfrm>
              <a:off x="1824" y="1056"/>
              <a:ext cx="1488" cy="240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Network</a:t>
              </a:r>
            </a:p>
          </p:txBody>
        </p:sp>
        <p:sp>
          <p:nvSpPr>
            <p:cNvPr id="17417" name="Line 15"/>
            <p:cNvSpPr>
              <a:spLocks noChangeShapeType="1"/>
            </p:cNvSpPr>
            <p:nvPr/>
          </p:nvSpPr>
          <p:spPr bwMode="auto">
            <a:xfrm flipV="1">
              <a:off x="1776" y="912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18" name="Line 16"/>
            <p:cNvSpPr>
              <a:spLocks noChangeShapeType="1"/>
            </p:cNvSpPr>
            <p:nvPr/>
          </p:nvSpPr>
          <p:spPr bwMode="auto">
            <a:xfrm flipH="1" flipV="1">
              <a:off x="1776" y="144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7419" name="Text Box 17"/>
            <p:cNvSpPr txBox="1">
              <a:spLocks noChangeArrowheads="1"/>
            </p:cNvSpPr>
            <p:nvPr/>
          </p:nvSpPr>
          <p:spPr bwMode="auto">
            <a:xfrm>
              <a:off x="1990" y="617"/>
              <a:ext cx="106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/>
                <a:t>Read File</a:t>
              </a:r>
            </a:p>
          </p:txBody>
        </p:sp>
        <p:sp>
          <p:nvSpPr>
            <p:cNvPr id="17420" name="Text Box 18"/>
            <p:cNvSpPr txBox="1">
              <a:spLocks noChangeArrowheads="1"/>
            </p:cNvSpPr>
            <p:nvPr/>
          </p:nvSpPr>
          <p:spPr bwMode="auto">
            <a:xfrm>
              <a:off x="2213" y="1488"/>
              <a:ext cx="612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Data</a:t>
              </a:r>
            </a:p>
          </p:txBody>
        </p:sp>
        <p:sp>
          <p:nvSpPr>
            <p:cNvPr id="17421" name="Text Box 19"/>
            <p:cNvSpPr txBox="1">
              <a:spLocks noChangeArrowheads="1"/>
            </p:cNvSpPr>
            <p:nvPr/>
          </p:nvSpPr>
          <p:spPr bwMode="auto">
            <a:xfrm>
              <a:off x="746" y="1711"/>
              <a:ext cx="699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</a:t>
              </a:r>
            </a:p>
          </p:txBody>
        </p:sp>
        <p:sp>
          <p:nvSpPr>
            <p:cNvPr id="17422" name="Text Box 20"/>
            <p:cNvSpPr txBox="1">
              <a:spLocks noChangeArrowheads="1"/>
            </p:cNvSpPr>
            <p:nvPr/>
          </p:nvSpPr>
          <p:spPr bwMode="auto">
            <a:xfrm>
              <a:off x="3348" y="1824"/>
              <a:ext cx="81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Server</a:t>
              </a:r>
            </a:p>
          </p:txBody>
        </p:sp>
        <p:grpSp>
          <p:nvGrpSpPr>
            <p:cNvPr id="17423" name="Group 21"/>
            <p:cNvGrpSpPr>
              <a:grpSpLocks/>
            </p:cNvGrpSpPr>
            <p:nvPr/>
          </p:nvGrpSpPr>
          <p:grpSpPr bwMode="auto">
            <a:xfrm>
              <a:off x="4368" y="480"/>
              <a:ext cx="948" cy="1572"/>
              <a:chOff x="432" y="1933"/>
              <a:chExt cx="948" cy="1572"/>
            </a:xfrm>
          </p:grpSpPr>
          <p:pic>
            <p:nvPicPr>
              <p:cNvPr id="17424" name="Picture 22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60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5" name="Picture 2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6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6" name="Picture 2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17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27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93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2397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loud"/>
          <p:cNvSpPr>
            <a:spLocks noChangeAspect="1" noEditPoints="1" noChangeArrowheads="1"/>
          </p:cNvSpPr>
          <p:nvPr/>
        </p:nvSpPr>
        <p:spPr bwMode="auto">
          <a:xfrm>
            <a:off x="2895600" y="762000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Simple Distributed File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3657600"/>
            <a:ext cx="8724900" cy="3124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Remote Disk: Reads and writes forwarded to server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</a:t>
            </a:r>
            <a:r>
              <a:rPr lang="en-US" altLang="ko-KR" dirty="0" smtClean="0">
                <a:ea typeface="굴림" panose="020B0600000101010101" pitchFamily="34" charset="-127"/>
              </a:rPr>
              <a:t>Remote Procedure Calls (RPC) to </a:t>
            </a:r>
            <a:r>
              <a:rPr lang="en-US" altLang="ko-KR" dirty="0" smtClean="0">
                <a:ea typeface="굴림" panose="020B0600000101010101" pitchFamily="34" charset="-127"/>
              </a:rPr>
              <a:t>translate file system </a:t>
            </a:r>
            <a:r>
              <a:rPr lang="en-US" altLang="ko-KR" dirty="0" smtClean="0">
                <a:ea typeface="굴림" panose="020B0600000101010101" pitchFamily="34" charset="-127"/>
              </a:rPr>
              <a:t>calls into remote requests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 </a:t>
            </a:r>
            <a:r>
              <a:rPr lang="en-US" altLang="ko-KR" dirty="0" smtClean="0">
                <a:ea typeface="굴림" panose="020B0600000101010101" pitchFamily="34" charset="-127"/>
              </a:rPr>
              <a:t>local caching/can be caching at server-side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Advantage: Server provides completely consistent view of file system to multiple clients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Problems?  Performance!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Going over network is slower than going to local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Lots of network traffic/not well pipelined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Server can be a bottleneck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19461" name="Group 43"/>
          <p:cNvGrpSpPr>
            <a:grpSpLocks/>
          </p:cNvGrpSpPr>
          <p:nvPr/>
        </p:nvGrpSpPr>
        <p:grpSpPr bwMode="auto">
          <a:xfrm>
            <a:off x="1981200" y="2286000"/>
            <a:ext cx="1296988" cy="1339850"/>
            <a:chOff x="528" y="768"/>
            <a:chExt cx="973" cy="1029"/>
          </a:xfrm>
        </p:grpSpPr>
        <p:pic>
          <p:nvPicPr>
            <p:cNvPr id="19487" name="Picture 44" descr="MCj039850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8" name="Text Box 45"/>
            <p:cNvSpPr txBox="1">
              <a:spLocks noChangeArrowheads="1"/>
            </p:cNvSpPr>
            <p:nvPr/>
          </p:nvSpPr>
          <p:spPr bwMode="auto">
            <a:xfrm>
              <a:off x="627" y="1561"/>
              <a:ext cx="60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Client</a:t>
              </a:r>
            </a:p>
          </p:txBody>
        </p:sp>
      </p:grpSp>
      <p:grpSp>
        <p:nvGrpSpPr>
          <p:cNvPr id="19462" name="Group 26"/>
          <p:cNvGrpSpPr>
            <a:grpSpLocks/>
          </p:cNvGrpSpPr>
          <p:nvPr/>
        </p:nvGrpSpPr>
        <p:grpSpPr bwMode="auto">
          <a:xfrm>
            <a:off x="5181600" y="990600"/>
            <a:ext cx="2430463" cy="1408113"/>
            <a:chOff x="2304" y="672"/>
            <a:chExt cx="1824" cy="1082"/>
          </a:xfrm>
        </p:grpSpPr>
        <p:grpSp>
          <p:nvGrpSpPr>
            <p:cNvPr id="19479" name="Group 19"/>
            <p:cNvGrpSpPr>
              <a:grpSpLocks/>
            </p:cNvGrpSpPr>
            <p:nvPr/>
          </p:nvGrpSpPr>
          <p:grpSpPr bwMode="auto">
            <a:xfrm>
              <a:off x="2304" y="672"/>
              <a:ext cx="981" cy="1082"/>
              <a:chOff x="2043" y="624"/>
              <a:chExt cx="981" cy="1082"/>
            </a:xfrm>
          </p:grpSpPr>
          <p:pic>
            <p:nvPicPr>
              <p:cNvPr id="19485" name="Picture 5" descr="MCj0398435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6" name="Text Box 13"/>
              <p:cNvSpPr txBox="1">
                <a:spLocks noChangeArrowheads="1"/>
              </p:cNvSpPr>
              <p:nvPr/>
            </p:nvSpPr>
            <p:spPr bwMode="auto">
              <a:xfrm>
                <a:off x="2060" y="1469"/>
                <a:ext cx="696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Server</a:t>
                </a:r>
              </a:p>
            </p:txBody>
          </p:sp>
        </p:grpSp>
        <p:grpSp>
          <p:nvGrpSpPr>
            <p:cNvPr id="19480" name="Group 25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19482" name="AutoShape 20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83" name="AutoShape 21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84" name="AutoShape 22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9481" name="AutoShape 23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3" name="Group 58"/>
          <p:cNvGrpSpPr>
            <a:grpSpLocks/>
          </p:cNvGrpSpPr>
          <p:nvPr/>
        </p:nvGrpSpPr>
        <p:grpSpPr bwMode="auto">
          <a:xfrm>
            <a:off x="3117850" y="1063625"/>
            <a:ext cx="1682750" cy="307975"/>
            <a:chOff x="1877" y="446"/>
            <a:chExt cx="1060" cy="194"/>
          </a:xfrm>
        </p:grpSpPr>
        <p:sp>
          <p:nvSpPr>
            <p:cNvPr id="19477" name="Line 31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9478" name="Text Box 33"/>
            <p:cNvSpPr txBox="1">
              <a:spLocks noChangeArrowheads="1"/>
            </p:cNvSpPr>
            <p:nvPr/>
          </p:nvSpPr>
          <p:spPr bwMode="auto">
            <a:xfrm>
              <a:off x="1990" y="446"/>
              <a:ext cx="8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 (RPC)</a:t>
              </a:r>
            </a:p>
          </p:txBody>
        </p:sp>
      </p:grpSp>
      <p:grpSp>
        <p:nvGrpSpPr>
          <p:cNvPr id="19464" name="Group 59"/>
          <p:cNvGrpSpPr>
            <a:grpSpLocks/>
          </p:cNvGrpSpPr>
          <p:nvPr/>
        </p:nvGrpSpPr>
        <p:grpSpPr bwMode="auto">
          <a:xfrm>
            <a:off x="2979738" y="1447800"/>
            <a:ext cx="1744662" cy="306388"/>
            <a:chOff x="1877" y="912"/>
            <a:chExt cx="1099" cy="193"/>
          </a:xfrm>
        </p:grpSpPr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9476" name="Text Box 34"/>
            <p:cNvSpPr txBox="1">
              <a:spLocks noChangeArrowheads="1"/>
            </p:cNvSpPr>
            <p:nvPr/>
          </p:nvSpPr>
          <p:spPr bwMode="auto">
            <a:xfrm>
              <a:off x="1902" y="912"/>
              <a:ext cx="107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Return (Data)</a:t>
              </a:r>
            </a:p>
          </p:txBody>
        </p:sp>
      </p:grpSp>
      <p:grpSp>
        <p:nvGrpSpPr>
          <p:cNvPr id="19465" name="Group 42"/>
          <p:cNvGrpSpPr>
            <a:grpSpLocks/>
          </p:cNvGrpSpPr>
          <p:nvPr/>
        </p:nvGrpSpPr>
        <p:grpSpPr bwMode="auto">
          <a:xfrm>
            <a:off x="1676400" y="735013"/>
            <a:ext cx="1295400" cy="1339850"/>
            <a:chOff x="528" y="768"/>
            <a:chExt cx="973" cy="1030"/>
          </a:xfrm>
        </p:grpSpPr>
        <p:pic>
          <p:nvPicPr>
            <p:cNvPr id="19473" name="Picture 29" descr="MCj0398505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4" name="Text Box 35"/>
            <p:cNvSpPr txBox="1">
              <a:spLocks noChangeArrowheads="1"/>
            </p:cNvSpPr>
            <p:nvPr/>
          </p:nvSpPr>
          <p:spPr bwMode="auto">
            <a:xfrm>
              <a:off x="627" y="1562"/>
              <a:ext cx="60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Client</a:t>
              </a:r>
            </a:p>
          </p:txBody>
        </p:sp>
      </p:grpSp>
      <p:grpSp>
        <p:nvGrpSpPr>
          <p:cNvPr id="19466" name="Group 60"/>
          <p:cNvGrpSpPr>
            <a:grpSpLocks/>
          </p:cNvGrpSpPr>
          <p:nvPr/>
        </p:nvGrpSpPr>
        <p:grpSpPr bwMode="auto">
          <a:xfrm rot="-1562509">
            <a:off x="3190875" y="2090738"/>
            <a:ext cx="1828800" cy="307975"/>
            <a:chOff x="2016" y="1343"/>
            <a:chExt cx="1036" cy="194"/>
          </a:xfrm>
        </p:grpSpPr>
        <p:sp>
          <p:nvSpPr>
            <p:cNvPr id="19471" name="Text Box 51"/>
            <p:cNvSpPr txBox="1">
              <a:spLocks noChangeArrowheads="1"/>
            </p:cNvSpPr>
            <p:nvPr/>
          </p:nvSpPr>
          <p:spPr bwMode="auto">
            <a:xfrm>
              <a:off x="2133" y="1343"/>
              <a:ext cx="85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(RPC)</a:t>
              </a:r>
            </a:p>
          </p:txBody>
        </p:sp>
        <p:sp>
          <p:nvSpPr>
            <p:cNvPr id="19472" name="Line 49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9467" name="Group 61"/>
          <p:cNvGrpSpPr>
            <a:grpSpLocks/>
          </p:cNvGrpSpPr>
          <p:nvPr/>
        </p:nvGrpSpPr>
        <p:grpSpPr bwMode="auto">
          <a:xfrm rot="-1590130">
            <a:off x="3295650" y="2538413"/>
            <a:ext cx="1873250" cy="347662"/>
            <a:chOff x="2016" y="1844"/>
            <a:chExt cx="1036" cy="219"/>
          </a:xfrm>
        </p:grpSpPr>
        <p:sp>
          <p:nvSpPr>
            <p:cNvPr id="19469" name="Text Box 52"/>
            <p:cNvSpPr txBox="1">
              <a:spLocks noChangeArrowheads="1"/>
            </p:cNvSpPr>
            <p:nvPr/>
          </p:nvSpPr>
          <p:spPr bwMode="auto">
            <a:xfrm>
              <a:off x="2032" y="1869"/>
              <a:ext cx="100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ACK</a:t>
              </a:r>
            </a:p>
          </p:txBody>
        </p:sp>
        <p:sp>
          <p:nvSpPr>
            <p:cNvPr id="19470" name="Line 50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19468" name="Rectangle 62"/>
          <p:cNvSpPr>
            <a:spLocks noChangeArrowheads="1"/>
          </p:cNvSpPr>
          <p:nvPr/>
        </p:nvSpPr>
        <p:spPr bwMode="auto">
          <a:xfrm>
            <a:off x="6096000" y="1981200"/>
            <a:ext cx="838200" cy="533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10441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>
            <a:grpSpLocks/>
          </p:cNvGrpSpPr>
          <p:nvPr/>
        </p:nvGrpSpPr>
        <p:grpSpPr bwMode="auto">
          <a:xfrm>
            <a:off x="6561138" y="865188"/>
            <a:ext cx="2430462" cy="1408112"/>
            <a:chOff x="2304" y="672"/>
            <a:chExt cx="1824" cy="1082"/>
          </a:xfrm>
        </p:grpSpPr>
        <p:grpSp>
          <p:nvGrpSpPr>
            <p:cNvPr id="20521" name="Group 9"/>
            <p:cNvGrpSpPr>
              <a:grpSpLocks/>
            </p:cNvGrpSpPr>
            <p:nvPr/>
          </p:nvGrpSpPr>
          <p:grpSpPr bwMode="auto">
            <a:xfrm>
              <a:off x="2304" y="672"/>
              <a:ext cx="981" cy="1082"/>
              <a:chOff x="2043" y="624"/>
              <a:chExt cx="981" cy="1082"/>
            </a:xfrm>
          </p:grpSpPr>
          <p:pic>
            <p:nvPicPr>
              <p:cNvPr id="20527" name="Picture 10" descr="MCj0398435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2060" y="1469"/>
                <a:ext cx="696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Server</a:t>
                </a:r>
              </a:p>
            </p:txBody>
          </p:sp>
        </p:grpSp>
        <p:grpSp>
          <p:nvGrpSpPr>
            <p:cNvPr id="20522" name="Group 12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20524" name="AutoShape 13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5" name="AutoShape 14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6" name="AutoShape 15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336" cy="480"/>
              </a:xfrm>
              <a:prstGeom prst="can">
                <a:avLst>
                  <a:gd name="adj" fmla="val 35714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23" name="AutoShape 16"/>
            <p:cNvSpPr>
              <a:spLocks noChangeArrowheads="1"/>
            </p:cNvSpPr>
            <p:nvPr/>
          </p:nvSpPr>
          <p:spPr bwMode="auto">
            <a:xfrm>
              <a:off x="3072" y="1008"/>
              <a:ext cx="432" cy="336"/>
            </a:xfrm>
            <a:prstGeom prst="leftRightArrow">
              <a:avLst>
                <a:gd name="adj1" fmla="val 50000"/>
                <a:gd name="adj2" fmla="val 25714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13792" name="Rectangle 32"/>
          <p:cNvSpPr>
            <a:spLocks noChangeArrowheads="1"/>
          </p:cNvSpPr>
          <p:nvPr/>
        </p:nvSpPr>
        <p:spPr bwMode="auto">
          <a:xfrm>
            <a:off x="7475538" y="1855788"/>
            <a:ext cx="8382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cache</a:t>
            </a:r>
          </a:p>
        </p:txBody>
      </p:sp>
      <p:sp>
        <p:nvSpPr>
          <p:cNvPr id="1013798" name="Rectangle 38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F1:V1</a:t>
            </a:r>
          </a:p>
        </p:txBody>
      </p:sp>
      <p:sp>
        <p:nvSpPr>
          <p:cNvPr id="1013801" name="Rectangle 41"/>
          <p:cNvSpPr>
            <a:spLocks noChangeArrowheads="1"/>
          </p:cNvSpPr>
          <p:nvPr/>
        </p:nvSpPr>
        <p:spPr bwMode="auto">
          <a:xfrm>
            <a:off x="7531100" y="2236788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F1:V2</a:t>
            </a:r>
          </a:p>
        </p:txBody>
      </p:sp>
      <p:sp>
        <p:nvSpPr>
          <p:cNvPr id="20486" name="Cloud"/>
          <p:cNvSpPr>
            <a:spLocks noChangeAspect="1" noEditPoints="1" noChangeArrowheads="1"/>
          </p:cNvSpPr>
          <p:nvPr/>
        </p:nvSpPr>
        <p:spPr bwMode="auto">
          <a:xfrm>
            <a:off x="4275138" y="636588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Use of caching to reduce network load</a:t>
            </a:r>
          </a:p>
        </p:txBody>
      </p:sp>
      <p:grpSp>
        <p:nvGrpSpPr>
          <p:cNvPr id="1013777" name="Group 17"/>
          <p:cNvGrpSpPr>
            <a:grpSpLocks/>
          </p:cNvGrpSpPr>
          <p:nvPr/>
        </p:nvGrpSpPr>
        <p:grpSpPr bwMode="auto">
          <a:xfrm>
            <a:off x="4419600" y="938213"/>
            <a:ext cx="2057400" cy="307975"/>
            <a:chOff x="1877" y="446"/>
            <a:chExt cx="1060" cy="194"/>
          </a:xfrm>
        </p:grpSpPr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2070" y="446"/>
              <a:ext cx="7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 (RPC)</a:t>
              </a:r>
            </a:p>
          </p:txBody>
        </p:sp>
      </p:grpSp>
      <p:grpSp>
        <p:nvGrpSpPr>
          <p:cNvPr id="1013780" name="Group 20"/>
          <p:cNvGrpSpPr>
            <a:grpSpLocks/>
          </p:cNvGrpSpPr>
          <p:nvPr/>
        </p:nvGrpSpPr>
        <p:grpSpPr bwMode="auto">
          <a:xfrm>
            <a:off x="4359275" y="1322388"/>
            <a:ext cx="2043113" cy="307975"/>
            <a:chOff x="1877" y="912"/>
            <a:chExt cx="1060" cy="194"/>
          </a:xfrm>
        </p:grpSpPr>
        <p:sp>
          <p:nvSpPr>
            <p:cNvPr id="20517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518" name="Text Box 22"/>
            <p:cNvSpPr txBox="1">
              <a:spLocks noChangeArrowheads="1"/>
            </p:cNvSpPr>
            <p:nvPr/>
          </p:nvSpPr>
          <p:spPr bwMode="auto">
            <a:xfrm>
              <a:off x="1996" y="912"/>
              <a:ext cx="88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Return (Data)</a:t>
              </a:r>
            </a:p>
          </p:txBody>
        </p:sp>
      </p:grpSp>
      <p:grpSp>
        <p:nvGrpSpPr>
          <p:cNvPr id="1013786" name="Group 26"/>
          <p:cNvGrpSpPr>
            <a:grpSpLocks/>
          </p:cNvGrpSpPr>
          <p:nvPr/>
        </p:nvGrpSpPr>
        <p:grpSpPr bwMode="auto">
          <a:xfrm rot="-1562509">
            <a:off x="4560888" y="1927225"/>
            <a:ext cx="1982787" cy="307975"/>
            <a:chOff x="2016" y="1341"/>
            <a:chExt cx="1036" cy="194"/>
          </a:xfrm>
        </p:grpSpPr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2164" y="1341"/>
              <a:ext cx="7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(RPC)</a:t>
              </a:r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013789" name="Group 29"/>
          <p:cNvGrpSpPr>
            <a:grpSpLocks/>
          </p:cNvGrpSpPr>
          <p:nvPr/>
        </p:nvGrpSpPr>
        <p:grpSpPr bwMode="auto">
          <a:xfrm rot="-1590130">
            <a:off x="4665663" y="2376488"/>
            <a:ext cx="2030412" cy="347662"/>
            <a:chOff x="2016" y="1844"/>
            <a:chExt cx="1036" cy="219"/>
          </a:xfrm>
        </p:grpSpPr>
        <p:sp>
          <p:nvSpPr>
            <p:cNvPr id="20513" name="Text Box 30"/>
            <p:cNvSpPr txBox="1">
              <a:spLocks noChangeArrowheads="1"/>
            </p:cNvSpPr>
            <p:nvPr/>
          </p:nvSpPr>
          <p:spPr bwMode="auto">
            <a:xfrm>
              <a:off x="2032" y="1869"/>
              <a:ext cx="100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ACK</a:t>
              </a:r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20492" name="Group 23"/>
          <p:cNvGrpSpPr>
            <a:grpSpLocks/>
          </p:cNvGrpSpPr>
          <p:nvPr/>
        </p:nvGrpSpPr>
        <p:grpSpPr bwMode="auto">
          <a:xfrm>
            <a:off x="3055938" y="609600"/>
            <a:ext cx="1295400" cy="1339850"/>
            <a:chOff x="528" y="768"/>
            <a:chExt cx="973" cy="1030"/>
          </a:xfrm>
        </p:grpSpPr>
        <p:pic>
          <p:nvPicPr>
            <p:cNvPr id="20511" name="Picture 24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Text Box 25"/>
            <p:cNvSpPr txBox="1">
              <a:spLocks noChangeArrowheads="1"/>
            </p:cNvSpPr>
            <p:nvPr/>
          </p:nvSpPr>
          <p:spPr bwMode="auto">
            <a:xfrm>
              <a:off x="627" y="1562"/>
              <a:ext cx="60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Client</a:t>
              </a:r>
            </a:p>
          </p:txBody>
        </p:sp>
      </p:grpSp>
      <p:sp>
        <p:nvSpPr>
          <p:cNvPr id="1013793" name="Rectangle 33"/>
          <p:cNvSpPr>
            <a:spLocks noChangeArrowheads="1"/>
          </p:cNvSpPr>
          <p:nvPr/>
        </p:nvSpPr>
        <p:spPr bwMode="auto">
          <a:xfrm>
            <a:off x="2217738" y="9413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cache</a:t>
            </a:r>
          </a:p>
        </p:txBody>
      </p:sp>
      <p:grpSp>
        <p:nvGrpSpPr>
          <p:cNvPr id="20494" name="Group 5"/>
          <p:cNvGrpSpPr>
            <a:grpSpLocks/>
          </p:cNvGrpSpPr>
          <p:nvPr/>
        </p:nvGrpSpPr>
        <p:grpSpPr bwMode="auto">
          <a:xfrm>
            <a:off x="3360738" y="2160588"/>
            <a:ext cx="1296987" cy="1339850"/>
            <a:chOff x="528" y="768"/>
            <a:chExt cx="973" cy="1029"/>
          </a:xfrm>
        </p:grpSpPr>
        <p:pic>
          <p:nvPicPr>
            <p:cNvPr id="20509" name="Picture 6" descr="MCj0398505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0" name="Text Box 7"/>
            <p:cNvSpPr txBox="1">
              <a:spLocks noChangeArrowheads="1"/>
            </p:cNvSpPr>
            <p:nvPr/>
          </p:nvSpPr>
          <p:spPr bwMode="auto">
            <a:xfrm>
              <a:off x="627" y="1561"/>
              <a:ext cx="60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Client</a:t>
              </a:r>
            </a:p>
          </p:txBody>
        </p:sp>
      </p:grp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2522538" y="26177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cache</a:t>
            </a:r>
          </a:p>
        </p:txBody>
      </p:sp>
      <p:sp>
        <p:nvSpPr>
          <p:cNvPr id="101379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52400" y="3657600"/>
            <a:ext cx="8902700" cy="30432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Idea: Use caching to reduce network load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practice: use buffer cache at source and destination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Advantage: if open/read/write/close can be done locally, don’t need to do any network traffic…fast!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Failure: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Client caches have data not committed at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Cache consistency!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Client caches not consistent with server/each other</a:t>
            </a:r>
          </a:p>
        </p:txBody>
      </p:sp>
      <p:sp>
        <p:nvSpPr>
          <p:cNvPr id="1013796" name="Rectangle 36"/>
          <p:cNvSpPr>
            <a:spLocks noChangeArrowheads="1"/>
          </p:cNvSpPr>
          <p:nvPr/>
        </p:nvSpPr>
        <p:spPr bwMode="auto">
          <a:xfrm>
            <a:off x="2286000" y="13223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F1:V1</a:t>
            </a:r>
          </a:p>
        </p:txBody>
      </p:sp>
      <p:sp>
        <p:nvSpPr>
          <p:cNvPr id="1013797" name="Rectangle 37"/>
          <p:cNvSpPr>
            <a:spLocks noChangeArrowheads="1"/>
          </p:cNvSpPr>
          <p:nvPr/>
        </p:nvSpPr>
        <p:spPr bwMode="auto">
          <a:xfrm>
            <a:off x="2654300" y="2998788"/>
            <a:ext cx="6223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F1:V2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152400" y="788988"/>
            <a:ext cx="13049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read(f1)</a:t>
            </a:r>
          </a:p>
        </p:txBody>
      </p:sp>
      <p:sp>
        <p:nvSpPr>
          <p:cNvPr id="1013804" name="Text Box 44"/>
          <p:cNvSpPr txBox="1">
            <a:spLocks noChangeArrowheads="1"/>
          </p:cNvSpPr>
          <p:nvPr/>
        </p:nvSpPr>
        <p:spPr bwMode="auto">
          <a:xfrm>
            <a:off x="152400" y="2870200"/>
            <a:ext cx="138588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write(f1)</a:t>
            </a:r>
          </a:p>
        </p:txBody>
      </p:sp>
      <p:sp>
        <p:nvSpPr>
          <p:cNvPr id="1013805" name="Text Box 45"/>
          <p:cNvSpPr txBox="1">
            <a:spLocks noChangeArrowheads="1"/>
          </p:cNvSpPr>
          <p:nvPr/>
        </p:nvSpPr>
        <p:spPr bwMode="auto">
          <a:xfrm>
            <a:off x="1279525" y="776288"/>
            <a:ext cx="8159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6" name="Text Box 46"/>
          <p:cNvSpPr txBox="1">
            <a:spLocks noChangeArrowheads="1"/>
          </p:cNvSpPr>
          <p:nvPr/>
        </p:nvSpPr>
        <p:spPr bwMode="auto">
          <a:xfrm>
            <a:off x="152400" y="1093788"/>
            <a:ext cx="19399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read(f1)</a:t>
            </a:r>
            <a:r>
              <a:rPr lang="en-US" altLang="en-US"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8" name="Text Box 48"/>
          <p:cNvSpPr txBox="1">
            <a:spLocks noChangeArrowheads="1"/>
          </p:cNvSpPr>
          <p:nvPr/>
        </p:nvSpPr>
        <p:spPr bwMode="auto">
          <a:xfrm>
            <a:off x="152400" y="1398588"/>
            <a:ext cx="19399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read(f1)</a:t>
            </a:r>
            <a:r>
              <a:rPr lang="en-US" altLang="en-US"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9" name="Text Box 49"/>
          <p:cNvSpPr txBox="1">
            <a:spLocks noChangeArrowheads="1"/>
          </p:cNvSpPr>
          <p:nvPr/>
        </p:nvSpPr>
        <p:spPr bwMode="auto">
          <a:xfrm>
            <a:off x="1352550" y="2846388"/>
            <a:ext cx="85248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OK</a:t>
            </a:r>
          </a:p>
        </p:txBody>
      </p:sp>
      <p:sp>
        <p:nvSpPr>
          <p:cNvPr id="1013810" name="Text Box 50"/>
          <p:cNvSpPr txBox="1">
            <a:spLocks noChangeArrowheads="1"/>
          </p:cNvSpPr>
          <p:nvPr/>
        </p:nvSpPr>
        <p:spPr bwMode="auto">
          <a:xfrm>
            <a:off x="152400" y="1727200"/>
            <a:ext cx="19399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read(f1)</a:t>
            </a:r>
            <a:r>
              <a:rPr lang="en-US" altLang="en-US"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11" name="Text Box 51"/>
          <p:cNvSpPr txBox="1">
            <a:spLocks noChangeArrowheads="1"/>
          </p:cNvSpPr>
          <p:nvPr/>
        </p:nvSpPr>
        <p:spPr bwMode="auto">
          <a:xfrm>
            <a:off x="152400" y="3151188"/>
            <a:ext cx="19399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read(f1)</a:t>
            </a:r>
            <a:r>
              <a:rPr lang="en-US" altLang="en-US">
                <a:sym typeface="Symbol" panose="05050102010706020507" pitchFamily="18" charset="2"/>
              </a:rPr>
              <a:t>V2</a:t>
            </a:r>
          </a:p>
        </p:txBody>
      </p:sp>
      <p:sp>
        <p:nvSpPr>
          <p:cNvPr id="1013812" name="AutoShape 52"/>
          <p:cNvSpPr>
            <a:spLocks noChangeArrowheads="1"/>
          </p:cNvSpPr>
          <p:nvPr/>
        </p:nvSpPr>
        <p:spPr bwMode="auto">
          <a:xfrm>
            <a:off x="-1219200" y="381000"/>
            <a:ext cx="1143000" cy="99060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Crash!</a:t>
            </a:r>
          </a:p>
        </p:txBody>
      </p:sp>
      <p:sp>
        <p:nvSpPr>
          <p:cNvPr id="1013814" name="AutoShape 54"/>
          <p:cNvSpPr>
            <a:spLocks noChangeArrowheads="1"/>
          </p:cNvSpPr>
          <p:nvPr/>
        </p:nvSpPr>
        <p:spPr bwMode="auto">
          <a:xfrm>
            <a:off x="-1219200" y="381000"/>
            <a:ext cx="1143000" cy="99060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287304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4.25532E-7 C 0.07205 -0.01133 0.13576 -0.02243 0.22066 -0.01295 C 0.30538 -0.00347 0.4717 0.02613 0.51788 0.05643 C 0.56406 0.08672 0.51684 0.12303 0.49739 0.16952 C 0.47777 0.21577 0.41996 0.30111 0.39965 0.33557 " pathEditMode="fixed" rAng="0" ptsTypes="aaaaa">
                                      <p:cBhvr>
                                        <p:cTn id="100" dur="500" fill="hold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01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0301 C 0.07048 -0.00833 0.1342 -0.01943 0.21909 -0.00994 C 0.30382 -0.00046 0.47014 0.02914 0.51632 0.05944 C 0.5625 0.08973 0.51527 0.12604 0.49583 0.17253 C 0.47621 0.21878 0.4184 0.30412 0.39809 0.33857 " pathEditMode="fixed" rAng="0" ptsTypes="aaaaa">
                                      <p:cBhvr>
                                        <p:cTn id="121" dur="500" fill="hold"/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2" grpId="0" animBg="1"/>
      <p:bldP spid="1013798" grpId="0" animBg="1"/>
      <p:bldP spid="1013801" grpId="0" animBg="1"/>
      <p:bldP spid="1013793" grpId="0" animBg="1"/>
      <p:bldP spid="1013794" grpId="0" animBg="1"/>
      <p:bldP spid="1013795" grpId="0" build="p"/>
      <p:bldP spid="1013796" grpId="0" animBg="1"/>
      <p:bldP spid="1013797" grpId="0" animBg="1"/>
      <p:bldP spid="1013803" grpId="0"/>
      <p:bldP spid="1013804" grpId="0"/>
      <p:bldP spid="1013805" grpId="0"/>
      <p:bldP spid="1013806" grpId="0"/>
      <p:bldP spid="1013808" grpId="0"/>
      <p:bldP spid="1013809" grpId="0"/>
      <p:bldP spid="1013810" grpId="0"/>
      <p:bldP spid="1013811" grpId="0"/>
      <p:bldP spid="1013812" grpId="0" animBg="1"/>
      <p:bldP spid="10138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Failures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011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server crashes? Can client wait until server comes back up and continue as before?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Any data in server memory but not on disk can be lost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Shared state across RPC: What if server crashes after seek? Then, when client does “read”, it will fail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Message retries: suppose server crashes after it does UNIX “rm foo”, but before acknowledgment?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Message system will retry: send it again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does it know not to delete it again? (could solve with two-phase commit protocol, but NFS takes a more ad hoc approach)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Stateless protocol:</a:t>
            </a:r>
            <a:r>
              <a:rPr lang="en-US" altLang="ko-KR" smtClean="0">
                <a:ea typeface="굴림" panose="020B0600000101010101" pitchFamily="34" charset="-127"/>
              </a:rPr>
              <a:t> A protocol in which all information required to process a request is passed with request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Server keeps no state about client, except as hints to help improve performance (e.g. a cache)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Thus, if server crashes and restarted, requests can continue where left off (in many cases)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client crashes?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Might lose modified data in client cache</a:t>
            </a:r>
          </a:p>
          <a:p>
            <a:pPr lvl="1"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21508" name="Picture 6" descr="MCj039843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0"/>
            <a:ext cx="1306512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8440738" y="61913"/>
            <a:ext cx="703262" cy="1125537"/>
            <a:chOff x="3600" y="720"/>
            <a:chExt cx="528" cy="864"/>
          </a:xfrm>
        </p:grpSpPr>
        <p:sp>
          <p:nvSpPr>
            <p:cNvPr id="21512" name="AutoShape 9"/>
            <p:cNvSpPr>
              <a:spLocks noChangeArrowheads="1"/>
            </p:cNvSpPr>
            <p:nvPr/>
          </p:nvSpPr>
          <p:spPr bwMode="auto">
            <a:xfrm>
              <a:off x="3600" y="720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AutoShape 10"/>
            <p:cNvSpPr>
              <a:spLocks noChangeArrowheads="1"/>
            </p:cNvSpPr>
            <p:nvPr/>
          </p:nvSpPr>
          <p:spPr bwMode="auto">
            <a:xfrm>
              <a:off x="3696" y="912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4" name="AutoShape 11"/>
            <p:cNvSpPr>
              <a:spLocks noChangeArrowheads="1"/>
            </p:cNvSpPr>
            <p:nvPr/>
          </p:nvSpPr>
          <p:spPr bwMode="auto">
            <a:xfrm>
              <a:off x="3792" y="1104"/>
              <a:ext cx="336" cy="480"/>
            </a:xfrm>
            <a:prstGeom prst="can">
              <a:avLst>
                <a:gd name="adj" fmla="val 35714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1510" name="AutoShape 12"/>
          <p:cNvSpPr>
            <a:spLocks noChangeArrowheads="1"/>
          </p:cNvSpPr>
          <p:nvPr/>
        </p:nvSpPr>
        <p:spPr bwMode="auto">
          <a:xfrm>
            <a:off x="7737475" y="436563"/>
            <a:ext cx="574675" cy="438150"/>
          </a:xfrm>
          <a:prstGeom prst="leftRightArrow">
            <a:avLst>
              <a:gd name="adj1" fmla="val 50000"/>
              <a:gd name="adj2" fmla="val 26232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AutoShape 13"/>
          <p:cNvSpPr>
            <a:spLocks noChangeArrowheads="1"/>
          </p:cNvSpPr>
          <p:nvPr/>
        </p:nvSpPr>
        <p:spPr bwMode="auto">
          <a:xfrm>
            <a:off x="6637338" y="0"/>
            <a:ext cx="1143000" cy="990600"/>
          </a:xfrm>
          <a:prstGeom prst="irregularSeal1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3413361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Administrivia</a:t>
            </a:r>
          </a:p>
        </p:txBody>
      </p:sp>
      <p:sp>
        <p:nvSpPr>
          <p:cNvPr id="1076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15400" cy="601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Midterm </a:t>
            </a:r>
            <a:r>
              <a:rPr lang="en-US" altLang="ko-KR" dirty="0" smtClean="0">
                <a:ea typeface="굴림" charset="-127"/>
              </a:rPr>
              <a:t>2 grading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In progress. Hopefully done by end of week.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Solutions have been posted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Final </a:t>
            </a:r>
            <a:r>
              <a:rPr lang="en-US" altLang="ko-KR" dirty="0" smtClean="0">
                <a:ea typeface="굴림" charset="-127"/>
              </a:rPr>
              <a:t>Exam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Friday, May 15</a:t>
            </a:r>
            <a:r>
              <a:rPr lang="en-US" altLang="ko-KR" baseline="30000" dirty="0" smtClean="0">
                <a:ea typeface="굴림" charset="-127"/>
              </a:rPr>
              <a:t>th</a:t>
            </a:r>
            <a:r>
              <a:rPr lang="en-US" altLang="ko-KR" dirty="0" smtClean="0">
                <a:ea typeface="굴림" charset="-127"/>
              </a:rPr>
              <a:t>, 2015.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3-6P, Wheeler Auditorium</a:t>
            </a:r>
          </a:p>
          <a:p>
            <a:pPr lvl="1">
              <a:defRPr/>
            </a:pPr>
            <a:r>
              <a:rPr lang="en-US" dirty="0" smtClean="0"/>
              <a:t>All material from the course</a:t>
            </a:r>
          </a:p>
          <a:p>
            <a:pPr lvl="2">
              <a:defRPr/>
            </a:pPr>
            <a:r>
              <a:rPr lang="en-US" dirty="0" smtClean="0"/>
              <a:t>With slightly more focus on second half, but you are still responsible for all the material</a:t>
            </a:r>
          </a:p>
          <a:p>
            <a:pPr lvl="1">
              <a:defRPr/>
            </a:pPr>
            <a:r>
              <a:rPr lang="en-US" dirty="0" smtClean="0"/>
              <a:t>Two sheets of notes, both sides</a:t>
            </a:r>
          </a:p>
          <a:p>
            <a:pPr lvl="1">
              <a:defRPr/>
            </a:pPr>
            <a:r>
              <a:rPr lang="en-US" dirty="0" smtClean="0"/>
              <a:t>Will need dumb calculator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Should be working on Project </a:t>
            </a:r>
            <a:r>
              <a:rPr lang="en-US" altLang="ko-KR" dirty="0" smtClean="0">
                <a:ea typeface="굴림" charset="-127"/>
              </a:rPr>
              <a:t>3!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Checkpoint 1 this Wednesday</a:t>
            </a: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32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Administrivia (con’t)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Final Lecture topics submitted to me: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Real Time Operating systems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Peer to peer systems and/or Distributed Systems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OS trends in the mobile phone industry (Android, etc)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Differences from traditional OSes?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GPU and ManyCore programming (and/or OSes?)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Virtual Machines and/or Trusted Hardware for security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Systems programming for non-standard computer systems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i.e. Quantum Computers, Biological Computers, …</a:t>
            </a:r>
          </a:p>
          <a:p>
            <a:pPr lvl="1"/>
            <a:r>
              <a:rPr lang="en-US" altLang="en-US" smtClean="0"/>
              <a:t>Net Neutrality and/or making the Internet Faster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Mesh networks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Device drivers</a:t>
            </a:r>
          </a:p>
          <a:p>
            <a:pPr lvl="1"/>
            <a:r>
              <a:rPr lang="en-US" altLang="en-US" smtClean="0"/>
              <a:t>A couple of votes for Dragons…</a:t>
            </a:r>
          </a:p>
          <a:p>
            <a:r>
              <a:rPr lang="en-US" altLang="en-US" smtClean="0"/>
              <a:t>This is a lot of topics…</a:t>
            </a:r>
          </a:p>
        </p:txBody>
      </p:sp>
    </p:spTree>
    <p:extLst>
      <p:ext uri="{BB962C8B-B14F-4D97-AF65-F5344CB8AC3E}">
        <p14:creationId xmlns:p14="http://schemas.microsoft.com/office/powerpoint/2010/main" val="55061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Network File System (NFS)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Three Layers for NFS system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UNIX file-system interface:</a:t>
            </a:r>
            <a:r>
              <a:rPr lang="en-US" altLang="ko-KR" smtClean="0">
                <a:ea typeface="굴림" panose="020B0600000101010101" pitchFamily="34" charset="-127"/>
              </a:rPr>
              <a:t> open, read, write, close calls + file descriptors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VFS layer:</a:t>
            </a:r>
            <a:r>
              <a:rPr lang="en-US" altLang="ko-KR" smtClean="0">
                <a:ea typeface="굴림" panose="020B0600000101010101" pitchFamily="34" charset="-127"/>
              </a:rPr>
              <a:t> distinguishes local from remote files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Calls the NFS protocol procedures for remote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NFS service layer:</a:t>
            </a:r>
            <a:r>
              <a:rPr lang="en-US" altLang="ko-KR" smtClean="0">
                <a:ea typeface="굴림" panose="020B0600000101010101" pitchFamily="34" charset="-127"/>
              </a:rPr>
              <a:t> bottom layer of the architecture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Implements the NFS protocol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NFS Protocol: RPC for file operations on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Reading/searching a directory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manipulating links and directories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accessing file attributes/reading and writing files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Write-through caching:</a:t>
            </a:r>
            <a:r>
              <a:rPr lang="en-US" altLang="ko-KR" smtClean="0">
                <a:ea typeface="굴림" panose="020B0600000101010101" pitchFamily="34" charset="-127"/>
              </a:rPr>
              <a:t> Modified data committed to server’s disk before results are returned to the client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lose some of the advantages of caching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perform write() can be long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some mechanism for readers to eventually notice changes! (more on this later)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609600"/>
            <a:ext cx="8826500" cy="60340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NFS servers are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stateless</a:t>
            </a:r>
            <a:r>
              <a:rPr lang="en-US" altLang="ko-KR" smtClean="0">
                <a:ea typeface="굴림" panose="020B0600000101010101" pitchFamily="34" charset="-127"/>
              </a:rPr>
              <a:t>; each request provides all arguments require for execution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E.g. reads include information for entire operation, such as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ReadAt(inumber,position)</a:t>
            </a:r>
            <a:r>
              <a:rPr lang="en-US" altLang="ko-KR" smtClean="0">
                <a:ea typeface="굴림" panose="020B0600000101010101" pitchFamily="34" charset="-127"/>
              </a:rPr>
              <a:t>, not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Read(openfile)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 need to perform network open() or close() on file – each operation stands on its own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Idempotent:</a:t>
            </a:r>
            <a:r>
              <a:rPr lang="en-US" altLang="ko-KR" smtClean="0">
                <a:ea typeface="굴림" panose="020B0600000101010101" pitchFamily="34" charset="-127"/>
              </a:rPr>
              <a:t> Performing requests multiple times has same effect as performing it exactly once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Server crashes between disk I/O and message send, client resend read, server does operation again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Read and write file blocks: just re-read or re-write file block – no side effects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What about “remove”?  NFS does operation twice and second time returns an advisory error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Failure Model: Transparent to client system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Is this a good idea?  What if you are in the middle of reading a file and server crashes?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Options (NFS Provides both):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Hang until server comes back up (next week?)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Return an error. (Of course, most applications don’t know they are talking over network)</a:t>
            </a:r>
          </a:p>
        </p:txBody>
      </p:sp>
    </p:spTree>
    <p:extLst>
      <p:ext uri="{BB962C8B-B14F-4D97-AF65-F5344CB8AC3E}">
        <p14:creationId xmlns:p14="http://schemas.microsoft.com/office/powerpoint/2010/main" val="1800124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727075"/>
            <a:ext cx="8877300" cy="61309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NFS protocol: weak consistency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Client polls server periodically to check for changes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Polls server if data hasn’t been checked in last 3-30 seconds (exact timeout it tunable parameter).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Thus, when file is changed on one client, server is notified, but other clients use old version of file until timeout.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multiple clients write to same file?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NFS, can get either version (or parts of both)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Completely arbitrary!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1020969" name="Group 41"/>
          <p:cNvGrpSpPr>
            <a:grpSpLocks/>
          </p:cNvGrpSpPr>
          <p:nvPr/>
        </p:nvGrpSpPr>
        <p:grpSpPr bwMode="auto">
          <a:xfrm>
            <a:off x="1295400" y="2595563"/>
            <a:ext cx="6773863" cy="2890837"/>
            <a:chOff x="816" y="1635"/>
            <a:chExt cx="4267" cy="1821"/>
          </a:xfrm>
        </p:grpSpPr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4128" y="2420"/>
              <a:ext cx="528" cy="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cache</a:t>
              </a:r>
            </a:p>
          </p:txBody>
        </p:sp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4163" y="2660"/>
              <a:ext cx="440" cy="232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F1:V2</a:t>
              </a:r>
            </a:p>
          </p:txBody>
        </p:sp>
        <p:grpSp>
          <p:nvGrpSpPr>
            <p:cNvPr id="25614" name="Group 7"/>
            <p:cNvGrpSpPr>
              <a:grpSpLocks/>
            </p:cNvGrpSpPr>
            <p:nvPr/>
          </p:nvGrpSpPr>
          <p:grpSpPr bwMode="auto">
            <a:xfrm>
              <a:off x="3552" y="1796"/>
              <a:ext cx="1531" cy="887"/>
              <a:chOff x="2304" y="672"/>
              <a:chExt cx="1824" cy="1082"/>
            </a:xfrm>
          </p:grpSpPr>
          <p:grpSp>
            <p:nvGrpSpPr>
              <p:cNvPr id="25632" name="Group 8"/>
              <p:cNvGrpSpPr>
                <a:grpSpLocks/>
              </p:cNvGrpSpPr>
              <p:nvPr/>
            </p:nvGrpSpPr>
            <p:grpSpPr bwMode="auto">
              <a:xfrm>
                <a:off x="2304" y="672"/>
                <a:ext cx="981" cy="1082"/>
                <a:chOff x="2043" y="624"/>
                <a:chExt cx="981" cy="1082"/>
              </a:xfrm>
            </p:grpSpPr>
            <p:pic>
              <p:nvPicPr>
                <p:cNvPr id="25638" name="Picture 9" descr="MCj03984350000[1]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3" y="624"/>
                  <a:ext cx="981" cy="8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60" y="1469"/>
                  <a:ext cx="696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Server</a:t>
                  </a:r>
                </a:p>
              </p:txBody>
            </p:sp>
          </p:grpSp>
          <p:grpSp>
            <p:nvGrpSpPr>
              <p:cNvPr id="25633" name="Group 11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25635" name="AutoShape 12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6" name="AutoShape 13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5637" name="AutoShape 14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5634" name="AutoShape 15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432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615" name="Cloud"/>
            <p:cNvSpPr>
              <a:spLocks noChangeAspect="1" noEditPoints="1" noChangeArrowheads="1"/>
            </p:cNvSpPr>
            <p:nvPr/>
          </p:nvSpPr>
          <p:spPr bwMode="auto">
            <a:xfrm>
              <a:off x="2112" y="1652"/>
              <a:ext cx="1440" cy="1632"/>
            </a:xfrm>
            <a:custGeom>
              <a:avLst/>
              <a:gdLst>
                <a:gd name="T0" fmla="*/ 4 w 21600"/>
                <a:gd name="T1" fmla="*/ 816 h 21600"/>
                <a:gd name="T2" fmla="*/ 720 w 21600"/>
                <a:gd name="T3" fmla="*/ 1630 h 21600"/>
                <a:gd name="T4" fmla="*/ 1439 w 21600"/>
                <a:gd name="T5" fmla="*/ 816 h 21600"/>
                <a:gd name="T6" fmla="*/ 720 w 21600"/>
                <a:gd name="T7" fmla="*/ 9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0 w 21600"/>
                <a:gd name="T13" fmla="*/ 3256 h 21600"/>
                <a:gd name="T14" fmla="*/ 17085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5616" name="Group 23"/>
            <p:cNvGrpSpPr>
              <a:grpSpLocks/>
            </p:cNvGrpSpPr>
            <p:nvPr/>
          </p:nvGrpSpPr>
          <p:grpSpPr bwMode="auto">
            <a:xfrm rot="-1562509">
              <a:off x="2292" y="2465"/>
              <a:ext cx="1249" cy="194"/>
              <a:chOff x="2016" y="1341"/>
              <a:chExt cx="1036" cy="194"/>
            </a:xfrm>
          </p:grpSpPr>
          <p:sp>
            <p:nvSpPr>
              <p:cNvPr id="25630" name="Text Box 24"/>
              <p:cNvSpPr txBox="1">
                <a:spLocks noChangeArrowheads="1"/>
              </p:cNvSpPr>
              <p:nvPr/>
            </p:nvSpPr>
            <p:spPr bwMode="auto">
              <a:xfrm>
                <a:off x="2164" y="1341"/>
                <a:ext cx="7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Write (RPC)</a:t>
                </a:r>
              </a:p>
            </p:txBody>
          </p:sp>
          <p:sp>
            <p:nvSpPr>
              <p:cNvPr id="25631" name="Line 25"/>
              <p:cNvSpPr>
                <a:spLocks noChangeShapeType="1"/>
              </p:cNvSpPr>
              <p:nvPr/>
            </p:nvSpPr>
            <p:spPr bwMode="auto">
              <a:xfrm flipV="1">
                <a:off x="2016" y="1533"/>
                <a:ext cx="10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25617" name="Group 26"/>
            <p:cNvGrpSpPr>
              <a:grpSpLocks/>
            </p:cNvGrpSpPr>
            <p:nvPr/>
          </p:nvGrpSpPr>
          <p:grpSpPr bwMode="auto">
            <a:xfrm rot="-1590130">
              <a:off x="2358" y="2748"/>
              <a:ext cx="1279" cy="219"/>
              <a:chOff x="2016" y="1844"/>
              <a:chExt cx="1036" cy="219"/>
            </a:xfrm>
          </p:grpSpPr>
          <p:sp>
            <p:nvSpPr>
              <p:cNvPr id="25628" name="Text Box 27"/>
              <p:cNvSpPr txBox="1">
                <a:spLocks noChangeArrowheads="1"/>
              </p:cNvSpPr>
              <p:nvPr/>
            </p:nvSpPr>
            <p:spPr bwMode="auto">
              <a:xfrm>
                <a:off x="2032" y="1869"/>
                <a:ext cx="100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ACK</a:t>
                </a:r>
              </a:p>
            </p:txBody>
          </p:sp>
          <p:sp>
            <p:nvSpPr>
              <p:cNvPr id="25629" name="Line 28"/>
              <p:cNvSpPr>
                <a:spLocks noChangeShapeType="1"/>
              </p:cNvSpPr>
              <p:nvPr/>
            </p:nvSpPr>
            <p:spPr bwMode="auto">
              <a:xfrm flipH="1" flipV="1">
                <a:off x="2016" y="1844"/>
                <a:ext cx="10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</p:grpSp>
        <p:grpSp>
          <p:nvGrpSpPr>
            <p:cNvPr id="25618" name="Group 29"/>
            <p:cNvGrpSpPr>
              <a:grpSpLocks/>
            </p:cNvGrpSpPr>
            <p:nvPr/>
          </p:nvGrpSpPr>
          <p:grpSpPr bwMode="auto">
            <a:xfrm>
              <a:off x="1344" y="1635"/>
              <a:ext cx="816" cy="844"/>
              <a:chOff x="528" y="768"/>
              <a:chExt cx="973" cy="1030"/>
            </a:xfrm>
          </p:grpSpPr>
          <p:pic>
            <p:nvPicPr>
              <p:cNvPr id="25626" name="Picture 30" descr="MCj0398505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768"/>
                <a:ext cx="973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7" name="Text Box 31"/>
              <p:cNvSpPr txBox="1">
                <a:spLocks noChangeArrowheads="1"/>
              </p:cNvSpPr>
              <p:nvPr/>
            </p:nvSpPr>
            <p:spPr bwMode="auto">
              <a:xfrm>
                <a:off x="627" y="1562"/>
                <a:ext cx="603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Client</a:t>
                </a:r>
              </a:p>
            </p:txBody>
          </p:sp>
        </p:grpSp>
        <p:sp>
          <p:nvSpPr>
            <p:cNvPr id="25619" name="Rectangle 32"/>
            <p:cNvSpPr>
              <a:spLocks noChangeArrowheads="1"/>
            </p:cNvSpPr>
            <p:nvPr/>
          </p:nvSpPr>
          <p:spPr bwMode="auto">
            <a:xfrm>
              <a:off x="816" y="1844"/>
              <a:ext cx="528" cy="528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cache</a:t>
              </a:r>
            </a:p>
          </p:txBody>
        </p:sp>
        <p:grpSp>
          <p:nvGrpSpPr>
            <p:cNvPr id="25620" name="Group 33"/>
            <p:cNvGrpSpPr>
              <a:grpSpLocks/>
            </p:cNvGrpSpPr>
            <p:nvPr/>
          </p:nvGrpSpPr>
          <p:grpSpPr bwMode="auto">
            <a:xfrm>
              <a:off x="1536" y="2612"/>
              <a:ext cx="817" cy="844"/>
              <a:chOff x="528" y="768"/>
              <a:chExt cx="973" cy="1029"/>
            </a:xfrm>
          </p:grpSpPr>
          <p:pic>
            <p:nvPicPr>
              <p:cNvPr id="25624" name="Picture 34" descr="MCj0398505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768"/>
                <a:ext cx="973" cy="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5" name="Text Box 35"/>
              <p:cNvSpPr txBox="1">
                <a:spLocks noChangeArrowheads="1"/>
              </p:cNvSpPr>
              <p:nvPr/>
            </p:nvSpPr>
            <p:spPr bwMode="auto">
              <a:xfrm>
                <a:off x="627" y="1561"/>
                <a:ext cx="602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/>
                  <a:t>Client</a:t>
                </a:r>
              </a:p>
            </p:txBody>
          </p:sp>
        </p:grpSp>
        <p:sp>
          <p:nvSpPr>
            <p:cNvPr id="25621" name="Rectangle 36"/>
            <p:cNvSpPr>
              <a:spLocks noChangeArrowheads="1"/>
            </p:cNvSpPr>
            <p:nvPr/>
          </p:nvSpPr>
          <p:spPr bwMode="auto">
            <a:xfrm>
              <a:off x="1008" y="2900"/>
              <a:ext cx="528" cy="528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cache</a:t>
              </a:r>
            </a:p>
          </p:txBody>
        </p:sp>
        <p:sp>
          <p:nvSpPr>
            <p:cNvPr id="25622" name="Rectangle 37"/>
            <p:cNvSpPr>
              <a:spLocks noChangeArrowheads="1"/>
            </p:cNvSpPr>
            <p:nvPr/>
          </p:nvSpPr>
          <p:spPr bwMode="auto">
            <a:xfrm>
              <a:off x="859" y="2084"/>
              <a:ext cx="440" cy="232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F1:V1</a:t>
              </a:r>
            </a:p>
          </p:txBody>
        </p:sp>
        <p:sp>
          <p:nvSpPr>
            <p:cNvPr id="25623" name="Rectangle 38"/>
            <p:cNvSpPr>
              <a:spLocks noChangeArrowheads="1"/>
            </p:cNvSpPr>
            <p:nvPr/>
          </p:nvSpPr>
          <p:spPr bwMode="auto">
            <a:xfrm>
              <a:off x="1091" y="3140"/>
              <a:ext cx="392" cy="232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F1:V2</a:t>
              </a:r>
            </a:p>
          </p:txBody>
        </p:sp>
      </p:grp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1363663" y="3294063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F1:V2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NFS Cache consistency</a:t>
            </a:r>
          </a:p>
        </p:txBody>
      </p:sp>
      <p:grpSp>
        <p:nvGrpSpPr>
          <p:cNvPr id="1020945" name="Group 17"/>
          <p:cNvGrpSpPr>
            <a:grpSpLocks/>
          </p:cNvGrpSpPr>
          <p:nvPr/>
        </p:nvGrpSpPr>
        <p:grpSpPr bwMode="auto">
          <a:xfrm>
            <a:off x="3497263" y="2924175"/>
            <a:ext cx="2058987" cy="307975"/>
            <a:chOff x="1877" y="446"/>
            <a:chExt cx="1060" cy="194"/>
          </a:xfrm>
        </p:grpSpPr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5611" name="Text Box 19"/>
            <p:cNvSpPr txBox="1">
              <a:spLocks noChangeArrowheads="1"/>
            </p:cNvSpPr>
            <p:nvPr/>
          </p:nvSpPr>
          <p:spPr bwMode="auto">
            <a:xfrm>
              <a:off x="2058" y="446"/>
              <a:ext cx="73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F1 still ok?</a:t>
              </a:r>
            </a:p>
          </p:txBody>
        </p:sp>
      </p:grpSp>
      <p:grpSp>
        <p:nvGrpSpPr>
          <p:cNvPr id="1020948" name="Group 20"/>
          <p:cNvGrpSpPr>
            <a:grpSpLocks/>
          </p:cNvGrpSpPr>
          <p:nvPr/>
        </p:nvGrpSpPr>
        <p:grpSpPr bwMode="auto">
          <a:xfrm>
            <a:off x="3436938" y="3308350"/>
            <a:ext cx="2043112" cy="307975"/>
            <a:chOff x="1877" y="912"/>
            <a:chExt cx="1060" cy="194"/>
          </a:xfrm>
        </p:grpSpPr>
        <p:sp>
          <p:nvSpPr>
            <p:cNvPr id="25608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5609" name="Text Box 22"/>
            <p:cNvSpPr txBox="1">
              <a:spLocks noChangeArrowheads="1"/>
            </p:cNvSpPr>
            <p:nvPr/>
          </p:nvSpPr>
          <p:spPr bwMode="auto">
            <a:xfrm>
              <a:off x="2043" y="912"/>
              <a:ext cx="7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No: (F1:V2)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598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0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0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0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0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0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0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  <p:bldP spid="10209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Recall: Two </a:t>
            </a:r>
            <a:r>
              <a:rPr lang="sv-SE" dirty="0"/>
              <a:t>Phase (2PC) Commit</a:t>
            </a:r>
            <a:endParaRPr lang="en-US" dirty="0">
              <a:ea typeface="MS PGothic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Distributed transaction: Two or more machines agree to do something, or not do it, </a:t>
            </a:r>
            <a:r>
              <a:rPr lang="en-US" altLang="ko-KR" dirty="0">
                <a:solidFill>
                  <a:srgbClr val="FF0000"/>
                </a:solidFill>
              </a:rPr>
              <a:t>atomically </a:t>
            </a:r>
          </a:p>
          <a:p>
            <a:r>
              <a:rPr lang="en-US" dirty="0" smtClean="0">
                <a:latin typeface="+mj-lt"/>
                <a:ea typeface="MS PGothic" charset="0"/>
              </a:rPr>
              <a:t>Two Phase Commit:</a:t>
            </a:r>
          </a:p>
          <a:p>
            <a:pPr lvl="1"/>
            <a:r>
              <a:rPr lang="en-US" dirty="0" smtClean="0">
                <a:latin typeface="+mj-lt"/>
                <a:ea typeface="MS PGothic" charset="0"/>
              </a:rPr>
              <a:t>One </a:t>
            </a:r>
            <a:r>
              <a:rPr lang="en-US" dirty="0">
                <a:latin typeface="+mj-lt"/>
                <a:ea typeface="MS PGothic" charset="0"/>
              </a:rPr>
              <a:t>coordinator </a:t>
            </a:r>
            <a:r>
              <a:rPr lang="en-US" dirty="0" smtClean="0">
                <a:latin typeface="+mj-lt"/>
                <a:ea typeface="MS PGothic" charset="0"/>
              </a:rPr>
              <a:t>	</a:t>
            </a:r>
            <a:endParaRPr lang="en-US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N workers (replicas) </a:t>
            </a:r>
          </a:p>
          <a:p>
            <a:r>
              <a:rPr lang="en-US" dirty="0" smtClean="0">
                <a:latin typeface="+mj-lt"/>
                <a:ea typeface="MS PGothic" charset="0"/>
              </a:rPr>
              <a:t>High </a:t>
            </a:r>
            <a:r>
              <a:rPr lang="en-US" dirty="0">
                <a:latin typeface="+mj-lt"/>
                <a:ea typeface="MS PGothic" charset="0"/>
              </a:rPr>
              <a:t>level algorithm description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Coordinator asks all workers if they can commit</a:t>
            </a:r>
          </a:p>
          <a:p>
            <a:pPr lvl="1"/>
            <a:r>
              <a:rPr lang="en-US" dirty="0">
                <a:latin typeface="+mj-lt"/>
                <a:ea typeface="MS PGothic" charset="0"/>
              </a:rPr>
              <a:t>If all workers reply </a:t>
            </a:r>
            <a:r>
              <a:rPr lang="en-US" sz="2400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MS PGothic" charset="0"/>
              </a:rPr>
              <a:t>VOTE-COMMIT</a:t>
            </a:r>
            <a:r>
              <a:rPr lang="en-US" dirty="0">
                <a:latin typeface="+mj-lt"/>
                <a:ea typeface="MS PGothic" charset="0"/>
              </a:rPr>
              <a:t>”</a:t>
            </a:r>
            <a:r>
              <a:rPr lang="en-US" altLang="ja-JP" dirty="0">
                <a:latin typeface="+mj-lt"/>
                <a:ea typeface="MS PGothic" charset="0"/>
              </a:rPr>
              <a:t>, then coordinator broadcasts </a:t>
            </a:r>
            <a:r>
              <a:rPr lang="en-US" sz="2400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MS PGothic" charset="0"/>
              </a:rPr>
              <a:t>GLOBAL-COMMIT</a:t>
            </a:r>
            <a:r>
              <a:rPr lang="en-US" dirty="0">
                <a:latin typeface="+mj-lt"/>
                <a:ea typeface="MS PGothic" charset="0"/>
              </a:rPr>
              <a:t>”</a:t>
            </a:r>
            <a:r>
              <a:rPr lang="en-US" altLang="ja-JP" dirty="0">
                <a:latin typeface="+mj-lt"/>
                <a:ea typeface="MS PGothic" charset="0"/>
              </a:rPr>
              <a:t>, </a:t>
            </a:r>
          </a:p>
          <a:p>
            <a:pPr lvl="1">
              <a:buFontTx/>
              <a:buNone/>
            </a:pPr>
            <a:r>
              <a:rPr lang="en-US" dirty="0">
                <a:latin typeface="+mj-lt"/>
                <a:ea typeface="MS PGothic" charset="0"/>
              </a:rPr>
              <a:t>	Otherwise coordinator broadcasts </a:t>
            </a:r>
            <a:r>
              <a:rPr lang="en-US" sz="2400" dirty="0">
                <a:latin typeface="+mj-lt"/>
                <a:ea typeface="MS PGothic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MS PGothic" charset="0"/>
              </a:rPr>
              <a:t>GLOBAL-ABORT</a:t>
            </a:r>
            <a:r>
              <a:rPr lang="en-US" dirty="0">
                <a:latin typeface="+mj-lt"/>
                <a:ea typeface="MS PGothic" charset="0"/>
              </a:rPr>
              <a:t>”</a:t>
            </a:r>
            <a:endParaRPr lang="en-US" altLang="ja-JP" dirty="0">
              <a:latin typeface="+mj-lt"/>
              <a:ea typeface="MS PGothic" charset="0"/>
            </a:endParaRPr>
          </a:p>
          <a:p>
            <a:pPr lvl="1"/>
            <a:r>
              <a:rPr lang="en-US" dirty="0">
                <a:latin typeface="+mj-lt"/>
                <a:ea typeface="MS PGothic" charset="0"/>
              </a:rPr>
              <a:t>Workers obey the </a:t>
            </a:r>
            <a:r>
              <a:rPr lang="en-US" dirty="0">
                <a:solidFill>
                  <a:srgbClr val="FF0000"/>
                </a:solidFill>
                <a:latin typeface="+mj-lt"/>
                <a:ea typeface="MS PGothic" charset="0"/>
              </a:rPr>
              <a:t>GLOBAL</a:t>
            </a:r>
            <a:r>
              <a:rPr lang="en-US" dirty="0">
                <a:latin typeface="+mj-lt"/>
                <a:ea typeface="MS PGothic" charset="0"/>
              </a:rPr>
              <a:t> </a:t>
            </a:r>
            <a:r>
              <a:rPr lang="en-US" dirty="0" smtClean="0">
                <a:latin typeface="+mj-lt"/>
                <a:ea typeface="MS PGothic" charset="0"/>
              </a:rPr>
              <a:t>messages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Use </a:t>
            </a:r>
            <a:r>
              <a:rPr lang="en-US" altLang="ko-KR" dirty="0">
                <a:ea typeface="굴림" panose="020B0600000101010101" pitchFamily="34" charset="-127"/>
              </a:rPr>
              <a:t>a persistent, stable log on each machine to keep track of </a:t>
            </a:r>
            <a:r>
              <a:rPr lang="en-US" altLang="ko-KR" dirty="0" smtClean="0">
                <a:ea typeface="굴림" panose="020B0600000101010101" pitchFamily="34" charset="-127"/>
              </a:rPr>
              <a:t>what you are doing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If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 machine crashes, when it wakes up it first checks its log to recover state of world at time of crash</a:t>
            </a:r>
            <a:endParaRPr lang="sv-SE" dirty="0">
              <a:solidFill>
                <a:srgbClr val="FF0000"/>
              </a:solidFill>
            </a:endParaRPr>
          </a:p>
          <a:p>
            <a:endParaRPr lang="en-US" dirty="0"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40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685800"/>
            <a:ext cx="8931275" cy="59896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sort of cache coherence might we expect?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i.e. what if one CPU changes file, and before it’s done, another CPU reads file?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Start with file contents = “A”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would we actually want?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Assume we want distributed system to behave exactly the same as if all processes are running on single system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read finishes before write starts, get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read starts after write finishes, get new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Otherwise, get either new or old copy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NFS: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read starts more than 30 seconds after write, get new copy; otherwise, could get partial update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Sequential Ordering Constraints</a:t>
            </a:r>
          </a:p>
        </p:txBody>
      </p:sp>
      <p:grpSp>
        <p:nvGrpSpPr>
          <p:cNvPr id="1024021" name="Group 21"/>
          <p:cNvGrpSpPr>
            <a:grpSpLocks/>
          </p:cNvGrpSpPr>
          <p:nvPr/>
        </p:nvGrpSpPr>
        <p:grpSpPr bwMode="auto">
          <a:xfrm>
            <a:off x="381000" y="2057400"/>
            <a:ext cx="8531225" cy="1728788"/>
            <a:chOff x="50" y="2016"/>
            <a:chExt cx="5374" cy="1237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008" y="2037"/>
              <a:ext cx="124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2325"/>
              <a:ext cx="1344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 or B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304" y="2037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B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88" y="2325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C</a:t>
              </a: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50" y="2052"/>
              <a:ext cx="8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1: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50" y="2325"/>
              <a:ext cx="85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2: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50" y="2565"/>
              <a:ext cx="85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3:</a:t>
              </a:r>
            </a:p>
          </p:txBody>
        </p:sp>
        <p:sp>
          <p:nvSpPr>
            <p:cNvPr id="26637" name="Rectangle 16"/>
            <p:cNvSpPr>
              <a:spLocks noChangeArrowheads="1"/>
            </p:cNvSpPr>
            <p:nvPr/>
          </p:nvSpPr>
          <p:spPr bwMode="auto">
            <a:xfrm>
              <a:off x="3360" y="2613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grpSp>
          <p:nvGrpSpPr>
            <p:cNvPr id="26638" name="Group 20"/>
            <p:cNvGrpSpPr>
              <a:grpSpLocks/>
            </p:cNvGrpSpPr>
            <p:nvPr/>
          </p:nvGrpSpPr>
          <p:grpSpPr bwMode="auto">
            <a:xfrm>
              <a:off x="1008" y="2949"/>
              <a:ext cx="4128" cy="304"/>
              <a:chOff x="1008" y="3072"/>
              <a:chExt cx="4128" cy="304"/>
            </a:xfrm>
          </p:grpSpPr>
          <p:sp>
            <p:nvSpPr>
              <p:cNvPr id="26639" name="Line 17"/>
              <p:cNvSpPr>
                <a:spLocks noChangeShapeType="1"/>
              </p:cNvSpPr>
              <p:nvPr/>
            </p:nvSpPr>
            <p:spPr bwMode="auto">
              <a:xfrm>
                <a:off x="1008" y="3072"/>
                <a:ext cx="4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664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52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065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762000"/>
            <a:ext cx="8931275" cy="5410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 (AFS, late 80’s)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 DCE DFS (commercial product)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Callbacks: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Server records who has copy of file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On changes, server immediately tells all with old copy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No polling bandwidth (continuous checking) needed</a:t>
            </a:r>
          </a:p>
          <a:p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Write through on close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Changes not propagated to server until close()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Session semantics: updates visible to other clients only after the file is closed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As a result, do not get partial writes: all or nothing!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Although, for processes on local machine, updates visible immediately to other programs who have file open</a:t>
            </a:r>
          </a:p>
          <a:p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 AFS, everyone who has file open sees old version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Don’t get newer versions until reopen file</a:t>
            </a:r>
          </a:p>
        </p:txBody>
      </p:sp>
    </p:spTree>
    <p:extLst>
      <p:ext uri="{BB962C8B-B14F-4D97-AF65-F5344CB8AC3E}">
        <p14:creationId xmlns:p14="http://schemas.microsoft.com/office/powerpoint/2010/main" val="151878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Andrew File System (con’t)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Data cached on local disk of client as well as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open with a cache miss (file not on local disk):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Get file from server, set up callback with server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write followed by close: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Send copy to server; tells all clients with copies to fetch new version from server on next open (using callbacks)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server crashes? Lose all callback state!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Reconstruct callback information from client: go ask everyone “who has which files cached?”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AFS Pro: Relative to NFS, less server load: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Disk as cache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more files can be cached locally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Callbacks  server not involved if file is read-only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For both AFS and NFS: central server is bottleneck!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Performance: all writesserver, cache missesserver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Availability: Server is single point of failure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Cost: server machine’s high cost relative to workstation</a:t>
            </a:r>
          </a:p>
        </p:txBody>
      </p:sp>
    </p:spTree>
    <p:extLst>
      <p:ext uri="{BB962C8B-B14F-4D97-AF65-F5344CB8AC3E}">
        <p14:creationId xmlns:p14="http://schemas.microsoft.com/office/powerpoint/2010/main" val="2126636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Implementation of NFS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914400" y="838200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Enabling </a:t>
            </a:r>
            <a:r>
              <a:rPr lang="en-US" altLang="ko-KR" dirty="0" smtClean="0">
                <a:ea typeface="굴림" charset="-127"/>
              </a:rPr>
              <a:t>Factor: </a:t>
            </a:r>
            <a:r>
              <a:rPr lang="en-US" altLang="ko-KR" dirty="0" smtClean="0">
                <a:ea typeface="굴림" charset="-127"/>
              </a:rPr>
              <a:t>Virtual </a:t>
            </a:r>
            <a:r>
              <a:rPr lang="en-US" altLang="ko-KR" dirty="0" err="1" smtClean="0">
                <a:ea typeface="굴림" charset="-127"/>
              </a:rPr>
              <a:t>Filesystem</a:t>
            </a:r>
            <a:r>
              <a:rPr lang="en-US" altLang="ko-KR" dirty="0" smtClean="0">
                <a:ea typeface="굴림" charset="-127"/>
              </a:rPr>
              <a:t> (VFS)</a:t>
            </a:r>
            <a:endParaRPr lang="en-US" altLang="ko-KR" sz="1800" dirty="0" smtClean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0"/>
            <a:ext cx="8915400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VFS:</a:t>
            </a:r>
            <a:r>
              <a:rPr lang="en-US" altLang="ko-KR" dirty="0" smtClean="0">
                <a:ea typeface="굴림" charset="-127"/>
              </a:rPr>
              <a:t> Virtual abstraction similar to local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Provides virtual superblocks, </a:t>
            </a:r>
            <a:r>
              <a:rPr lang="en-US" altLang="ko-KR" dirty="0" err="1" smtClean="0">
                <a:ea typeface="굴림" charset="-127"/>
              </a:rPr>
              <a:t>inodes</a:t>
            </a:r>
            <a:r>
              <a:rPr lang="en-US" altLang="ko-KR" dirty="0" smtClean="0">
                <a:ea typeface="굴림" charset="-127"/>
              </a:rPr>
              <a:t>, files, </a:t>
            </a:r>
            <a:r>
              <a:rPr lang="en-US" altLang="ko-KR" dirty="0" err="1" smtClean="0">
                <a:ea typeface="굴림" charset="-127"/>
              </a:rPr>
              <a:t>etc</a:t>
            </a: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Compatible with a variety of local and remote file systems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provides object-oriented way of implementing file systems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The API is to the VFS interface, rather than any specific type of file system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In 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linux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, “VFS” stands for “Virtual 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Filesystem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Switch”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2011843" y="85983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9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Common File </a:t>
            </a:r>
            <a:r>
              <a:rPr lang="en-US" dirty="0" smtClean="0"/>
              <a:t>Model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00400"/>
            <a:ext cx="8763000" cy="3514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Four primary object types for VFS:</a:t>
            </a:r>
          </a:p>
          <a:p>
            <a:pPr lvl="1"/>
            <a:r>
              <a:rPr lang="en-US" dirty="0"/>
              <a:t>superblock object: represents a specific mounted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object: represents a specific file</a:t>
            </a:r>
          </a:p>
          <a:p>
            <a:pPr lvl="1"/>
            <a:r>
              <a:rPr lang="en-US" dirty="0" err="1"/>
              <a:t>dentry</a:t>
            </a:r>
            <a:r>
              <a:rPr lang="en-US" dirty="0"/>
              <a:t> object: represents a directory entry 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object: represents </a:t>
            </a:r>
            <a:r>
              <a:rPr lang="en-US" dirty="0" smtClean="0"/>
              <a:t>open </a:t>
            </a:r>
            <a:r>
              <a:rPr lang="en-US" dirty="0"/>
              <a:t>file associated with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There </a:t>
            </a:r>
            <a:r>
              <a:rPr lang="en-US" dirty="0"/>
              <a:t>is no specific directory </a:t>
            </a:r>
            <a:r>
              <a:rPr lang="en-US" dirty="0" smtClean="0"/>
              <a:t>object (VFS treats directories as files)</a:t>
            </a:r>
          </a:p>
          <a:p>
            <a:r>
              <a:rPr lang="en-US" dirty="0" smtClean="0"/>
              <a:t>May need to fit the model by faking it</a:t>
            </a:r>
          </a:p>
          <a:p>
            <a:pPr lvl="1"/>
            <a:r>
              <a:rPr lang="en-US" dirty="0" smtClean="0"/>
              <a:t>Example: make it look like directories are files</a:t>
            </a:r>
          </a:p>
          <a:p>
            <a:pPr lvl="1"/>
            <a:r>
              <a:rPr lang="en-US" dirty="0" smtClean="0"/>
              <a:t>Example: make it look like have </a:t>
            </a:r>
            <a:r>
              <a:rPr lang="en-US" dirty="0" err="1" smtClean="0"/>
              <a:t>inodes</a:t>
            </a:r>
            <a:r>
              <a:rPr lang="en-US" dirty="0" smtClean="0"/>
              <a:t>, superblocks,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7"/>
          <a:stretch/>
        </p:blipFill>
        <p:spPr bwMode="auto">
          <a:xfrm>
            <a:off x="838200" y="533400"/>
            <a:ext cx="5257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433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2590800"/>
            <a:ext cx="91440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operations object is contained within each primary object type to set operations of specific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super_operations</a:t>
            </a:r>
            <a:r>
              <a:rPr lang="en-US" dirty="0" smtClean="0"/>
              <a:t>”: methods that kernel can invoke on a specific </a:t>
            </a:r>
            <a:r>
              <a:rPr lang="en-US" dirty="0" err="1" smtClean="0"/>
              <a:t>filesystem</a:t>
            </a:r>
            <a:r>
              <a:rPr lang="en-US" dirty="0" smtClean="0"/>
              <a:t>, i.e.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write_inode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sync_fs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inode_operations</a:t>
            </a:r>
            <a:r>
              <a:rPr lang="en-US" dirty="0" smtClean="0"/>
              <a:t>”: methods that kernel can invoke on a specific file,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link()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dentry_operations</a:t>
            </a:r>
            <a:r>
              <a:rPr lang="en-US" dirty="0" smtClean="0"/>
              <a:t>”: methods that kernel can invoke on a specific directory entry, such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d_compare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d_delete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“</a:t>
            </a:r>
            <a:r>
              <a:rPr lang="en-US" dirty="0" err="1" smtClean="0">
                <a:latin typeface="+mj-lt"/>
                <a:cs typeface="Courier New" pitchFamily="49" charset="0"/>
              </a:rPr>
              <a:t>file_operations</a:t>
            </a:r>
            <a:r>
              <a:rPr lang="en-US" dirty="0" smtClean="0">
                <a:latin typeface="+mj-lt"/>
                <a:cs typeface="Courier New" pitchFamily="49" charset="0"/>
              </a:rPr>
              <a:t>”: methods that process can invoke on an open file,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write()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There are a lot of operations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688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write()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24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ys_write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360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f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ilesystem’s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lang="en-US" dirty="0" smtClean="0"/>
              <a:t>rite method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369659" y="1066800"/>
            <a:ext cx="783741" cy="762000"/>
          </a:xfrm>
          <a:prstGeom prst="can">
            <a:avLst>
              <a:gd name="adj" fmla="val 35714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27214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auto">
          <a:xfrm>
            <a:off x="48550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988659" y="14605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28194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0866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49530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139677" y="204349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1081" y="20434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VFS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2440" y="204349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39000" y="190500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2319392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Handle huge volumes of data, e.g., PBs</a:t>
            </a:r>
          </a:p>
          <a:p>
            <a:pPr lvl="1"/>
            <a:r>
              <a:rPr lang="en-US" dirty="0" smtClean="0"/>
              <a:t>Store (key, value) tuples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Simple interface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(key, </a:t>
            </a:r>
            <a:r>
              <a:rPr lang="en-US" dirty="0" smtClean="0"/>
              <a:t>value)</a:t>
            </a:r>
            <a:r>
              <a:rPr lang="en-US" dirty="0"/>
              <a:t>; // </a:t>
            </a:r>
            <a:r>
              <a:rPr lang="en-US" dirty="0" smtClean="0"/>
              <a:t>insert/write “value” associated with </a:t>
            </a:r>
            <a:r>
              <a:rPr lang="en-US" dirty="0"/>
              <a:t>“key”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= </a:t>
            </a:r>
            <a:r>
              <a:rPr lang="en-US" b="1" dirty="0"/>
              <a:t>get</a:t>
            </a:r>
            <a:r>
              <a:rPr lang="en-US" dirty="0"/>
              <a:t>(key); // </a:t>
            </a:r>
            <a:r>
              <a:rPr lang="en-US" dirty="0" smtClean="0"/>
              <a:t>get/read </a:t>
            </a:r>
            <a:r>
              <a:rPr lang="en-US" dirty="0"/>
              <a:t>data associated </a:t>
            </a:r>
            <a:r>
              <a:rPr lang="en-US" dirty="0" smtClean="0"/>
              <a:t>with </a:t>
            </a:r>
            <a:r>
              <a:rPr lang="en-US" dirty="0"/>
              <a:t>“key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Used sometimes as a simpler but more scalable “database”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4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Amazon: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 lvl="1"/>
            <a:r>
              <a:rPr lang="en-US" dirty="0" smtClean="0"/>
              <a:t>Value: customer profile (e.g., buying history, credit card, ..)</a:t>
            </a:r>
          </a:p>
          <a:p>
            <a:endParaRPr lang="en-US" dirty="0" smtClean="0"/>
          </a:p>
          <a:p>
            <a:r>
              <a:rPr lang="en-US" dirty="0" smtClean="0"/>
              <a:t>Facebook, Twitter:</a:t>
            </a:r>
          </a:p>
          <a:p>
            <a:pPr lvl="1"/>
            <a:r>
              <a:rPr lang="en-US" dirty="0" smtClean="0"/>
              <a:t>Key: </a:t>
            </a:r>
            <a:r>
              <a:rPr lang="en-US" dirty="0" err="1" smtClean="0"/>
              <a:t>UserID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Value: user profile (e.g., posting history, photos, friends, …)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r>
              <a:rPr lang="en-US" dirty="0" err="1" smtClean="0"/>
              <a:t>iCloud</a:t>
            </a:r>
            <a:r>
              <a:rPr lang="en-US" dirty="0" smtClean="0"/>
              <a:t>/iTunes:</a:t>
            </a:r>
          </a:p>
          <a:p>
            <a:pPr lvl="1"/>
            <a:r>
              <a:rPr lang="en-US" dirty="0" smtClean="0"/>
              <a:t>Key: Movie/song name</a:t>
            </a:r>
          </a:p>
          <a:p>
            <a:pPr lvl="1"/>
            <a:r>
              <a:rPr lang="en-US" dirty="0" smtClean="0"/>
              <a:t>Value: Movie, Song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152400"/>
            <a:ext cx="2209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Values: Examples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76700" y="2234976"/>
            <a:ext cx="2324100" cy="1117824"/>
            <a:chOff x="3619500" y="2234976"/>
            <a:chExt cx="2324100" cy="1117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234976"/>
              <a:ext cx="1143000" cy="11178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9500" y="2247900"/>
              <a:ext cx="1104900" cy="11049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15295" y="3911600"/>
            <a:ext cx="2283905" cy="1041400"/>
            <a:chOff x="3558095" y="3733800"/>
            <a:chExt cx="2283905" cy="1041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8095" y="3797300"/>
              <a:ext cx="1242505" cy="927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3733800"/>
              <a:ext cx="1041400" cy="104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5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220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Amazon</a:t>
            </a:r>
          </a:p>
          <a:p>
            <a:pPr lvl="1"/>
            <a:r>
              <a:rPr lang="en-US" dirty="0" err="1" smtClean="0"/>
              <a:t>DynamoDB</a:t>
            </a:r>
            <a:r>
              <a:rPr lang="en-US" dirty="0" smtClean="0"/>
              <a:t>: internal key value store used to power </a:t>
            </a:r>
            <a:r>
              <a:rPr lang="en-US" dirty="0" err="1" smtClean="0"/>
              <a:t>Amazon.com</a:t>
            </a:r>
            <a:r>
              <a:rPr lang="en-US" dirty="0" smtClean="0"/>
              <a:t> (shopping cart)</a:t>
            </a:r>
          </a:p>
          <a:p>
            <a:pPr lvl="1"/>
            <a:r>
              <a:rPr lang="en-US" dirty="0" smtClean="0"/>
              <a:t>Simple Storage System (S3)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BigTable</a:t>
            </a:r>
            <a:r>
              <a:rPr lang="en-US" b="1" dirty="0" smtClean="0"/>
              <a:t>/</a:t>
            </a:r>
            <a:r>
              <a:rPr lang="en-US" b="1" dirty="0" err="1" smtClean="0"/>
              <a:t>HBase</a:t>
            </a:r>
            <a:r>
              <a:rPr lang="en-US" b="1" dirty="0" smtClean="0"/>
              <a:t>/</a:t>
            </a:r>
            <a:r>
              <a:rPr lang="en-US" b="1" dirty="0" err="1" smtClean="0"/>
              <a:t>Hypertable</a:t>
            </a:r>
            <a:r>
              <a:rPr lang="en-US" b="1" dirty="0" smtClean="0"/>
              <a:t>: </a:t>
            </a:r>
            <a:r>
              <a:rPr lang="en-US" dirty="0" smtClean="0"/>
              <a:t>distributed, </a:t>
            </a:r>
            <a:r>
              <a:rPr lang="en-US" dirty="0"/>
              <a:t>scalable </a:t>
            </a:r>
            <a:r>
              <a:rPr lang="en-US" dirty="0" smtClean="0"/>
              <a:t>data storage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Cassandra</a:t>
            </a:r>
            <a:r>
              <a:rPr lang="en-US" dirty="0"/>
              <a:t>: “distributed data management system” (developed by Facebook</a:t>
            </a:r>
            <a:r>
              <a:rPr lang="en-US" dirty="0" smtClean="0"/>
              <a:t>)</a:t>
            </a:r>
          </a:p>
          <a:p>
            <a:pPr lvl="4"/>
            <a:endParaRPr lang="en-US" dirty="0"/>
          </a:p>
          <a:p>
            <a:r>
              <a:rPr lang="en-US" b="1" dirty="0" err="1" smtClean="0"/>
              <a:t>Memcached</a:t>
            </a:r>
            <a:r>
              <a:rPr lang="en-US" b="1" dirty="0"/>
              <a:t>:</a:t>
            </a:r>
            <a:r>
              <a:rPr lang="en-US" dirty="0"/>
              <a:t> in-memory key-value store for small chunks of arbitrary data (strings, objects) </a:t>
            </a:r>
          </a:p>
          <a:p>
            <a:pPr lvl="3"/>
            <a:endParaRPr lang="en-US" dirty="0" smtClean="0"/>
          </a:p>
          <a:p>
            <a:r>
              <a:rPr lang="en-US" b="1" dirty="0" err="1" smtClean="0"/>
              <a:t>eDonkey</a:t>
            </a:r>
            <a:r>
              <a:rPr lang="en-US" b="1" dirty="0" smtClean="0"/>
              <a:t>/</a:t>
            </a:r>
            <a:r>
              <a:rPr lang="en-US" b="1" dirty="0" err="1" smtClean="0"/>
              <a:t>eMule</a:t>
            </a:r>
            <a:r>
              <a:rPr lang="en-US" b="1" dirty="0" smtClean="0"/>
              <a:t>:</a:t>
            </a:r>
            <a:r>
              <a:rPr lang="en-US" dirty="0" smtClean="0"/>
              <a:t> peer-to-peer sharing system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268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Brief aside: Remote </a:t>
            </a:r>
            <a:r>
              <a:rPr lang="en-US" altLang="ko-KR" dirty="0" smtClean="0">
                <a:ea typeface="굴림" panose="020B0600000101010101" pitchFamily="34" charset="-127"/>
              </a:rPr>
              <a:t>Procedure Call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685800"/>
            <a:ext cx="8677275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Raw messaging is a bit too low-level for programming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wrap up information into message at source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decide what to do with message at destination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need to sit and wait for multiple messages to arrive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option: Remote Procedure Call (RPC)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Calls a procedure on a remote machine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Client calls: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remoteFileSystem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Read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(“rutabaga”);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Translated automatically into call on server: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fileSys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Read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(“rutabaga”);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Implementation: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Request-response message passing (under covers!)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“Stub” provides glue on client/server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Client stub is responsible for “marshalling” arguments and “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unmarshalling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” the return values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Server-side stub is responsible for “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unmarshalling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” arguments and “marshalling” the return values.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Marshalling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involves (depending on system)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Converting values to a canonical form, serializing objects, copying arguments passed by reference, etc. </a:t>
            </a:r>
          </a:p>
        </p:txBody>
      </p:sp>
    </p:spTree>
    <p:extLst>
      <p:ext uri="{BB962C8B-B14F-4D97-AF65-F5344CB8AC3E}">
        <p14:creationId xmlns:p14="http://schemas.microsoft.com/office/powerpoint/2010/main" val="4023528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4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4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4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94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r>
              <a:rPr lang="en-US" dirty="0" smtClean="0"/>
              <a:t>Also called Distributed </a:t>
            </a:r>
            <a:r>
              <a:rPr lang="en-US" dirty="0"/>
              <a:t>H</a:t>
            </a:r>
            <a:r>
              <a:rPr lang="en-US" dirty="0" smtClean="0"/>
              <a:t>ash Tables (DHT)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 idea: partition set of key-values across many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98" name="Group 97"/>
          <p:cNvGrpSpPr/>
          <p:nvPr/>
        </p:nvGrpSpPr>
        <p:grpSpPr>
          <a:xfrm>
            <a:off x="6781800" y="2379821"/>
            <a:ext cx="533400" cy="1753394"/>
            <a:chOff x="7010400" y="1600200"/>
            <a:chExt cx="533400" cy="1753394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42815"/>
            <a:ext cx="68580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742815"/>
            <a:ext cx="685800" cy="685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742815"/>
            <a:ext cx="685800" cy="685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42021"/>
            <a:ext cx="685800" cy="685800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6248400" y="4437221"/>
            <a:ext cx="533400" cy="381794"/>
            <a:chOff x="6477000" y="3657600"/>
            <a:chExt cx="533400" cy="381794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1524000" y="4436427"/>
            <a:ext cx="533400" cy="381000"/>
            <a:chOff x="1752600" y="3656806"/>
            <a:chExt cx="5334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971800" y="4437221"/>
            <a:ext cx="533400" cy="381000"/>
            <a:chOff x="3200400" y="3657600"/>
            <a:chExt cx="5334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4267200" y="4437221"/>
            <a:ext cx="533400" cy="381794"/>
            <a:chOff x="4495800" y="3657600"/>
            <a:chExt cx="533400" cy="3817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Left Brace 87"/>
          <p:cNvSpPr/>
          <p:nvPr/>
        </p:nvSpPr>
        <p:spPr bwMode="auto">
          <a:xfrm>
            <a:off x="6629400" y="2379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 bwMode="auto">
          <a:xfrm>
            <a:off x="6629400" y="2760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 bwMode="auto">
          <a:xfrm>
            <a:off x="6629400" y="31418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 bwMode="auto">
          <a:xfrm>
            <a:off x="6629400" y="3751421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88721" y="2133600"/>
            <a:ext cx="77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/>
                <a:cs typeface="Arial Narrow"/>
              </a:rPr>
              <a:t>key, value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1816100" y="2595721"/>
            <a:ext cx="4762500" cy="1676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 bwMode="auto">
          <a:xfrm>
            <a:off x="3276600" y="2989421"/>
            <a:ext cx="3276600" cy="1295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 bwMode="auto">
          <a:xfrm>
            <a:off x="4572000" y="3370421"/>
            <a:ext cx="1981200" cy="914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 bwMode="auto">
          <a:xfrm>
            <a:off x="6477000" y="3980021"/>
            <a:ext cx="152400" cy="3048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486400" y="4665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2362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Fault Tolerance: </a:t>
            </a:r>
            <a:r>
              <a:rPr lang="en-US" dirty="0" smtClean="0"/>
              <a:t>handle machine failures without losing data  and without degradation in performance</a:t>
            </a:r>
          </a:p>
          <a:p>
            <a:r>
              <a:rPr lang="en-US" b="1" dirty="0" smtClean="0"/>
              <a:t>Scalability: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scale to thousands of machines </a:t>
            </a:r>
          </a:p>
          <a:p>
            <a:pPr lvl="1"/>
            <a:r>
              <a:rPr lang="en-US" dirty="0" smtClean="0"/>
              <a:t>Need to allow easy addition of new machines</a:t>
            </a:r>
          </a:p>
          <a:p>
            <a:r>
              <a:rPr lang="en-US" b="1" dirty="0" smtClean="0"/>
              <a:t>Consistency: </a:t>
            </a:r>
            <a:r>
              <a:rPr lang="en-US" dirty="0" smtClean="0"/>
              <a:t>maintain data consistency in face of node failures and message losses </a:t>
            </a:r>
          </a:p>
          <a:p>
            <a:r>
              <a:rPr lang="en-US" b="1" dirty="0" smtClean="0"/>
              <a:t>Heterogeneity</a:t>
            </a:r>
            <a:r>
              <a:rPr lang="en-US" dirty="0" smtClean="0"/>
              <a:t> 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Bandwidth: 32Kb/s to 100Mb/s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2078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078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2078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994"/>
            <a:ext cx="685800" cy="685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1143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914400"/>
            <a:ext cx="762001" cy="762000"/>
            <a:chOff x="3505199" y="2971800"/>
            <a:chExt cx="762001" cy="76200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9060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458200" cy="5105400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ut(key, value)</a:t>
            </a:r>
            <a:r>
              <a:rPr lang="en-US" dirty="0" smtClean="0"/>
              <a:t>: where do you store a new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key, value) tuple?</a:t>
            </a:r>
            <a:endParaRPr lang="en-US" b="1" dirty="0" smtClean="0"/>
          </a:p>
          <a:p>
            <a:r>
              <a:rPr lang="en-US" b="1" dirty="0"/>
              <a:t>g</a:t>
            </a:r>
            <a:r>
              <a:rPr lang="en-US" b="1" dirty="0" smtClean="0"/>
              <a:t>et(key)</a:t>
            </a:r>
            <a:r>
              <a:rPr lang="en-US" dirty="0" smtClean="0"/>
              <a:t>: where is the value associated with a given “key” stored?</a:t>
            </a:r>
          </a:p>
          <a:p>
            <a:endParaRPr lang="en-US" dirty="0"/>
          </a:p>
          <a:p>
            <a:r>
              <a:rPr lang="en-US" dirty="0" smtClean="0"/>
              <a:t>And, do the above while providing 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51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 node maintain the mapping between </a:t>
            </a:r>
            <a:r>
              <a:rPr lang="en-US" b="1" dirty="0" smtClean="0"/>
              <a:t>keys</a:t>
            </a:r>
            <a:r>
              <a:rPr lang="en-US" dirty="0" smtClean="0"/>
              <a:t> and the </a:t>
            </a:r>
            <a:r>
              <a:rPr lang="en-US" b="1" dirty="0" smtClean="0"/>
              <a:t>machines (nodes) </a:t>
            </a:r>
            <a:r>
              <a:rPr lang="en-US" dirty="0" smtClean="0"/>
              <a:t>that store the </a:t>
            </a:r>
            <a:r>
              <a:rPr lang="en-US" b="1" dirty="0" smtClean="0"/>
              <a:t>values</a:t>
            </a:r>
            <a:r>
              <a:rPr lang="en-US" dirty="0" smtClean="0"/>
              <a:t> associated with the</a:t>
            </a:r>
            <a:r>
              <a:rPr lang="en-US" b="1" dirty="0" smtClean="0"/>
              <a:t> keys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500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6670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78741" y="3025308"/>
            <a:ext cx="764759" cy="1450738"/>
            <a:chOff x="4378741" y="3025308"/>
            <a:chExt cx="764759" cy="1450738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3822649" y="35814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81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06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Have a node maintain the mapping between </a:t>
            </a:r>
            <a:r>
              <a:rPr lang="en-US" b="1" dirty="0"/>
              <a:t>keys</a:t>
            </a:r>
            <a:r>
              <a:rPr lang="en-US" dirty="0"/>
              <a:t> and the </a:t>
            </a:r>
            <a:r>
              <a:rPr lang="en-US" b="1" dirty="0"/>
              <a:t>machines (nodes) </a:t>
            </a:r>
            <a:r>
              <a:rPr lang="en-US" dirty="0"/>
              <a:t>that store the </a:t>
            </a:r>
            <a:r>
              <a:rPr lang="en-US" b="1" dirty="0"/>
              <a:t>values</a:t>
            </a:r>
            <a:r>
              <a:rPr lang="en-US" dirty="0"/>
              <a:t> associated with the</a:t>
            </a:r>
            <a:r>
              <a:rPr lang="en-US" b="1" dirty="0"/>
              <a:t>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667000"/>
            <a:ext cx="3029040" cy="338554"/>
            <a:chOff x="1847760" y="2667000"/>
            <a:chExt cx="302904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343400" y="3264857"/>
            <a:ext cx="574761" cy="1078543"/>
            <a:chOff x="4568739" y="3264857"/>
            <a:chExt cx="574761" cy="1078543"/>
          </a:xfrm>
        </p:grpSpPr>
        <p:cxnSp>
          <p:nvCxnSpPr>
            <p:cNvPr id="99" name="Straight Arrow Connector 98"/>
            <p:cNvCxnSpPr>
              <a:stCxn id="44" idx="2"/>
            </p:cNvCxnSpPr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7781587">
              <a:off x="4252196" y="35814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14800" y="3440743"/>
            <a:ext cx="519200" cy="914400"/>
            <a:chOff x="4624300" y="3429000"/>
            <a:chExt cx="519200" cy="914400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 flipH="1">
              <a:off x="4724400" y="3429000"/>
              <a:ext cx="419100" cy="914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 rot="17781587">
              <a:off x="4518702" y="3688525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193450" y="2938046"/>
            <a:ext cx="2664390" cy="338554"/>
            <a:chOff x="2212410" y="2667000"/>
            <a:chExt cx="2664390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2212410" y="2667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7042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Directory-Based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37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Having the master relay the requests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recursive query</a:t>
            </a:r>
          </a:p>
          <a:p>
            <a:r>
              <a:rPr lang="en-US" dirty="0" smtClean="0">
                <a:sym typeface="Wingdings"/>
              </a:rPr>
              <a:t>Another method: </a:t>
            </a:r>
            <a:r>
              <a:rPr lang="en-US" b="1" dirty="0" smtClean="0">
                <a:sym typeface="Wingdings"/>
              </a:rPr>
              <a:t>iterative query </a:t>
            </a:r>
            <a:r>
              <a:rPr lang="en-US" dirty="0" smtClean="0">
                <a:sym typeface="Wingdings"/>
              </a:rPr>
              <a:t>(this slide)</a:t>
            </a:r>
          </a:p>
          <a:p>
            <a:pPr lvl="1"/>
            <a:r>
              <a:rPr lang="en-US" dirty="0" smtClean="0">
                <a:sym typeface="Wingdings"/>
              </a:rPr>
              <a:t>Return node to requester and let requester contact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89139" y="3556763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96243" y="2861846"/>
            <a:ext cx="2504357" cy="338554"/>
            <a:chOff x="2293305" y="2667000"/>
            <a:chExt cx="2504357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2293305" y="2667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40262" y="2836277"/>
              <a:ext cx="2057400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3538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>
            <a:normAutofit fontScale="92500"/>
          </a:bodyPr>
          <a:lstStyle/>
          <a:p>
            <a:r>
              <a:rPr lang="en-US" dirty="0"/>
              <a:t>Having the master relay the requests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ym typeface="Wingdings"/>
              </a:rPr>
              <a:t>recursive query</a:t>
            </a:r>
          </a:p>
          <a:p>
            <a:r>
              <a:rPr lang="en-US" dirty="0">
                <a:sym typeface="Wingdings"/>
              </a:rPr>
              <a:t>Another method: </a:t>
            </a:r>
            <a:r>
              <a:rPr lang="en-US" b="1" dirty="0">
                <a:sym typeface="Wingdings"/>
              </a:rPr>
              <a:t>iterative query</a:t>
            </a:r>
          </a:p>
          <a:p>
            <a:pPr lvl="1"/>
            <a:r>
              <a:rPr lang="en-US" dirty="0">
                <a:sym typeface="Wingdings"/>
              </a:rPr>
              <a:t>Return node to requester and let requester contact node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0668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980357" cy="338554"/>
            <a:chOff x="5486400" y="3048000"/>
            <a:chExt cx="980357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Helvetica"/>
                  <a:cs typeface="Helvetica"/>
                </a:rPr>
                <a:t>N3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2475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847760" y="2514600"/>
            <a:ext cx="3029040" cy="338554"/>
            <a:chOff x="1847760" y="2667000"/>
            <a:chExt cx="302904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847760" y="2667000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895600" y="3276600"/>
            <a:ext cx="1981200" cy="1066800"/>
            <a:chOff x="2743200" y="3276600"/>
            <a:chExt cx="1981200" cy="1066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743200" y="3276600"/>
              <a:ext cx="19812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883155">
              <a:off x="3293674" y="3466447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193450" y="3090446"/>
            <a:ext cx="2264250" cy="1264697"/>
            <a:chOff x="2002950" y="3078703"/>
            <a:chExt cx="2264250" cy="1264697"/>
          </a:xfrm>
        </p:grpSpPr>
        <p:cxnSp>
          <p:nvCxnSpPr>
            <p:cNvPr id="118" name="Straight Arrow Connector 117"/>
            <p:cNvCxnSpPr/>
            <p:nvPr/>
          </p:nvCxnSpPr>
          <p:spPr bwMode="auto">
            <a:xfrm>
              <a:off x="2552700" y="3417257"/>
              <a:ext cx="1714500" cy="9261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2002950" y="307870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6243" y="2785646"/>
            <a:ext cx="2561597" cy="338554"/>
            <a:chOff x="2315203" y="2667000"/>
            <a:chExt cx="2561597" cy="338554"/>
          </a:xfrm>
        </p:grpSpPr>
        <p:sp>
          <p:nvSpPr>
            <p:cNvPr id="123" name="TextBox 122"/>
            <p:cNvSpPr txBox="1"/>
            <p:nvPr/>
          </p:nvSpPr>
          <p:spPr>
            <a:xfrm>
              <a:off x="2315203" y="2667000"/>
              <a:ext cx="446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N3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800440" y="2836277"/>
              <a:ext cx="2076360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2A40E2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314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33400"/>
          </a:xfrm>
        </p:spPr>
        <p:txBody>
          <a:bodyPr/>
          <a:lstStyle/>
          <a:p>
            <a:r>
              <a:rPr lang="en-US" dirty="0" smtClean="0"/>
              <a:t>Discussion: Iterative vs. Recursive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0772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Recursive Query:</a:t>
            </a:r>
          </a:p>
          <a:p>
            <a:pPr lvl="1"/>
            <a:r>
              <a:rPr lang="en-US" dirty="0" smtClean="0"/>
              <a:t>Advantages: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aster, as typically master/directory closer to nodes</a:t>
            </a:r>
          </a:p>
          <a:p>
            <a:pPr lvl="2"/>
            <a:r>
              <a:rPr lang="en-US" dirty="0" smtClean="0"/>
              <a:t>Easier to maintain consistency, as master/directory can serialize puts()/gets()</a:t>
            </a:r>
          </a:p>
          <a:p>
            <a:pPr lvl="1"/>
            <a:r>
              <a:rPr lang="en-US" dirty="0" smtClean="0"/>
              <a:t>Disadvantages: scalability bottleneck, as all “Values” go through  master/directory</a:t>
            </a:r>
          </a:p>
          <a:p>
            <a:r>
              <a:rPr lang="en-US" dirty="0" smtClean="0"/>
              <a:t>Iterative Query</a:t>
            </a:r>
          </a:p>
          <a:p>
            <a:pPr lvl="1"/>
            <a:r>
              <a:rPr lang="en-US" dirty="0" smtClean="0"/>
              <a:t>Advantages: more scalable</a:t>
            </a:r>
          </a:p>
          <a:p>
            <a:pPr lvl="1"/>
            <a:r>
              <a:rPr lang="en-US" dirty="0" smtClean="0"/>
              <a:t>Disadvantages: slower, harder to enforce data consistency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57200" y="637620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876800" y="609600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457200" y="1504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876800" y="1600200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395339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Replicate value on several nodes</a:t>
            </a:r>
          </a:p>
          <a:p>
            <a:r>
              <a:rPr lang="en-US" dirty="0" smtClean="0"/>
              <a:t>Usually, place replicas on different racks in a datacenter</a:t>
            </a:r>
            <a:r>
              <a:rPr lang="en-US" dirty="0"/>
              <a:t> </a:t>
            </a:r>
            <a:r>
              <a:rPr lang="en-US" dirty="0" smtClean="0"/>
              <a:t>to guard against rack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800987" y="3556763"/>
              <a:ext cx="1827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38554"/>
            <a:chOff x="1902062" y="2667000"/>
            <a:chExt cx="2895600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82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724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Again, we can have 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ecursive</a:t>
            </a:r>
            <a:r>
              <a:rPr lang="en-US" dirty="0" smtClean="0"/>
              <a:t> replication (previous slide)</a:t>
            </a:r>
          </a:p>
          <a:p>
            <a:pPr lvl="1"/>
            <a:r>
              <a:rPr lang="en-US" b="1" dirty="0" smtClean="0"/>
              <a:t>Iterative </a:t>
            </a:r>
            <a:r>
              <a:rPr lang="en-US" dirty="0" smtClean="0"/>
              <a:t>replication (this slide)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960636" y="3556763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38554"/>
            <a:chOff x="1902062" y="2667000"/>
            <a:chExt cx="2895600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82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586786" y="2992557"/>
            <a:ext cx="546814" cy="1507744"/>
            <a:chOff x="1967786" y="2992557"/>
            <a:chExt cx="546814" cy="1507744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352800"/>
              <a:ext cx="5334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18038937">
              <a:off x="1383191" y="3577152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131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63"/>
          <p:cNvSpPr>
            <a:spLocks noChangeShapeType="1"/>
          </p:cNvSpPr>
          <p:nvPr/>
        </p:nvSpPr>
        <p:spPr bwMode="auto">
          <a:xfrm>
            <a:off x="381000" y="34290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30723" name="Cloud"/>
          <p:cNvSpPr>
            <a:spLocks noChangeAspect="1" noEditPoints="1" noChangeArrowheads="1"/>
          </p:cNvSpPr>
          <p:nvPr/>
        </p:nvSpPr>
        <p:spPr bwMode="auto">
          <a:xfrm>
            <a:off x="6781800" y="2590800"/>
            <a:ext cx="1905000" cy="1746250"/>
          </a:xfrm>
          <a:custGeom>
            <a:avLst/>
            <a:gdLst>
              <a:gd name="T0" fmla="*/ 5909 w 21600"/>
              <a:gd name="T1" fmla="*/ 873125 h 21600"/>
              <a:gd name="T2" fmla="*/ 952500 w 21600"/>
              <a:gd name="T3" fmla="*/ 1744391 h 21600"/>
              <a:gd name="T4" fmla="*/ 1903413 w 21600"/>
              <a:gd name="T5" fmla="*/ 873125 h 21600"/>
              <a:gd name="T6" fmla="*/ 952500 w 21600"/>
              <a:gd name="T7" fmla="*/ 998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RPC Information Flow</a:t>
            </a:r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1676400" y="1660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Client</a:t>
            </a:r>
          </a:p>
          <a:p>
            <a:r>
              <a:rPr lang="en-US" altLang="en-US"/>
              <a:t>(caller)</a:t>
            </a: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1676400" y="4327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Server</a:t>
            </a:r>
          </a:p>
          <a:p>
            <a:r>
              <a:rPr lang="en-US" altLang="en-US"/>
              <a:t>(callee)</a:t>
            </a:r>
          </a:p>
        </p:txBody>
      </p:sp>
      <p:sp>
        <p:nvSpPr>
          <p:cNvPr id="996360" name="Rectangle 8"/>
          <p:cNvSpPr>
            <a:spLocks noChangeArrowheads="1"/>
          </p:cNvSpPr>
          <p:nvPr/>
        </p:nvSpPr>
        <p:spPr bwMode="auto">
          <a:xfrm>
            <a:off x="7162800" y="1660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Packet</a:t>
            </a:r>
          </a:p>
          <a:p>
            <a:r>
              <a:rPr lang="en-US" altLang="en-US"/>
              <a:t>Handler</a:t>
            </a:r>
          </a:p>
        </p:txBody>
      </p:sp>
      <p:sp>
        <p:nvSpPr>
          <p:cNvPr id="996362" name="Rectangle 10"/>
          <p:cNvSpPr>
            <a:spLocks noChangeArrowheads="1"/>
          </p:cNvSpPr>
          <p:nvPr/>
        </p:nvSpPr>
        <p:spPr bwMode="auto">
          <a:xfrm>
            <a:off x="7162800" y="4327525"/>
            <a:ext cx="10668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Packet</a:t>
            </a:r>
          </a:p>
          <a:p>
            <a:r>
              <a:rPr lang="en-US" altLang="en-US"/>
              <a:t>Handler</a:t>
            </a:r>
          </a:p>
        </p:txBody>
      </p:sp>
      <p:grpSp>
        <p:nvGrpSpPr>
          <p:cNvPr id="996392" name="Group 40"/>
          <p:cNvGrpSpPr>
            <a:grpSpLocks/>
          </p:cNvGrpSpPr>
          <p:nvPr/>
        </p:nvGrpSpPr>
        <p:grpSpPr bwMode="auto">
          <a:xfrm>
            <a:off x="2743200" y="1584325"/>
            <a:ext cx="1752600" cy="381000"/>
            <a:chOff x="1344" y="960"/>
            <a:chExt cx="1104" cy="240"/>
          </a:xfrm>
        </p:grpSpPr>
        <p:sp>
          <p:nvSpPr>
            <p:cNvPr id="30771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72" name="Text Box 16"/>
            <p:cNvSpPr txBox="1">
              <a:spLocks noChangeArrowheads="1"/>
            </p:cNvSpPr>
            <p:nvPr/>
          </p:nvSpPr>
          <p:spPr bwMode="auto">
            <a:xfrm>
              <a:off x="1680" y="960"/>
              <a:ext cx="39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call</a:t>
              </a:r>
            </a:p>
          </p:txBody>
        </p:sp>
      </p:grpSp>
      <p:grpSp>
        <p:nvGrpSpPr>
          <p:cNvPr id="996403" name="Group 51"/>
          <p:cNvGrpSpPr>
            <a:grpSpLocks/>
          </p:cNvGrpSpPr>
          <p:nvPr/>
        </p:nvGrpSpPr>
        <p:grpSpPr bwMode="auto">
          <a:xfrm>
            <a:off x="2743200" y="2270125"/>
            <a:ext cx="1752600" cy="357188"/>
            <a:chOff x="1344" y="1392"/>
            <a:chExt cx="1104" cy="225"/>
          </a:xfrm>
        </p:grpSpPr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70" name="Text Box 17"/>
            <p:cNvSpPr txBox="1">
              <a:spLocks noChangeArrowheads="1"/>
            </p:cNvSpPr>
            <p:nvPr/>
          </p:nvSpPr>
          <p:spPr bwMode="auto">
            <a:xfrm>
              <a:off x="1555" y="1392"/>
              <a:ext cx="64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return</a:t>
              </a:r>
            </a:p>
          </p:txBody>
        </p:sp>
      </p:grpSp>
      <p:grpSp>
        <p:nvGrpSpPr>
          <p:cNvPr id="996394" name="Group 42"/>
          <p:cNvGrpSpPr>
            <a:grpSpLocks/>
          </p:cNvGrpSpPr>
          <p:nvPr/>
        </p:nvGrpSpPr>
        <p:grpSpPr bwMode="auto">
          <a:xfrm>
            <a:off x="5410200" y="1584325"/>
            <a:ext cx="1752600" cy="381000"/>
            <a:chOff x="3024" y="960"/>
            <a:chExt cx="1104" cy="240"/>
          </a:xfrm>
        </p:grpSpPr>
        <p:sp>
          <p:nvSpPr>
            <p:cNvPr id="30767" name="Line 13"/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68" name="Text Box 18"/>
            <p:cNvSpPr txBox="1">
              <a:spLocks noChangeArrowheads="1"/>
            </p:cNvSpPr>
            <p:nvPr/>
          </p:nvSpPr>
          <p:spPr bwMode="auto">
            <a:xfrm>
              <a:off x="3265" y="960"/>
              <a:ext cx="49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send</a:t>
              </a:r>
            </a:p>
          </p:txBody>
        </p:sp>
      </p:grpSp>
      <p:grpSp>
        <p:nvGrpSpPr>
          <p:cNvPr id="996402" name="Group 50"/>
          <p:cNvGrpSpPr>
            <a:grpSpLocks/>
          </p:cNvGrpSpPr>
          <p:nvPr/>
        </p:nvGrpSpPr>
        <p:grpSpPr bwMode="auto">
          <a:xfrm>
            <a:off x="5410200" y="2270125"/>
            <a:ext cx="1752600" cy="357188"/>
            <a:chOff x="3024" y="1392"/>
            <a:chExt cx="1104" cy="225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66" name="Text Box 19"/>
            <p:cNvSpPr txBox="1">
              <a:spLocks noChangeArrowheads="1"/>
            </p:cNvSpPr>
            <p:nvPr/>
          </p:nvSpPr>
          <p:spPr bwMode="auto">
            <a:xfrm>
              <a:off x="3152" y="1392"/>
              <a:ext cx="71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receive</a:t>
              </a:r>
            </a:p>
          </p:txBody>
        </p:sp>
      </p:grpSp>
      <p:grpSp>
        <p:nvGrpSpPr>
          <p:cNvPr id="996401" name="Group 49"/>
          <p:cNvGrpSpPr>
            <a:grpSpLocks/>
          </p:cNvGrpSpPr>
          <p:nvPr/>
        </p:nvGrpSpPr>
        <p:grpSpPr bwMode="auto">
          <a:xfrm>
            <a:off x="5410200" y="4275138"/>
            <a:ext cx="1752600" cy="381000"/>
            <a:chOff x="3024" y="2415"/>
            <a:chExt cx="1104" cy="240"/>
          </a:xfrm>
        </p:grpSpPr>
        <p:sp>
          <p:nvSpPr>
            <p:cNvPr id="30763" name="Line 22"/>
            <p:cNvSpPr>
              <a:spLocks noChangeShapeType="1"/>
            </p:cNvSpPr>
            <p:nvPr/>
          </p:nvSpPr>
          <p:spPr bwMode="auto">
            <a:xfrm>
              <a:off x="3024" y="2655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3265" y="2415"/>
              <a:ext cx="49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send</a:t>
              </a:r>
            </a:p>
          </p:txBody>
        </p:sp>
      </p:grpSp>
      <p:grpSp>
        <p:nvGrpSpPr>
          <p:cNvPr id="996397" name="Group 45"/>
          <p:cNvGrpSpPr>
            <a:grpSpLocks/>
          </p:cNvGrpSpPr>
          <p:nvPr/>
        </p:nvGrpSpPr>
        <p:grpSpPr bwMode="auto">
          <a:xfrm>
            <a:off x="5410200" y="4960938"/>
            <a:ext cx="1752600" cy="357187"/>
            <a:chOff x="3024" y="2847"/>
            <a:chExt cx="1104" cy="225"/>
          </a:xfrm>
        </p:grpSpPr>
        <p:sp>
          <p:nvSpPr>
            <p:cNvPr id="30761" name="Line 23"/>
            <p:cNvSpPr>
              <a:spLocks noChangeShapeType="1"/>
            </p:cNvSpPr>
            <p:nvPr/>
          </p:nvSpPr>
          <p:spPr bwMode="auto">
            <a:xfrm flipH="1">
              <a:off x="3024" y="2847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62" name="Text Box 25"/>
            <p:cNvSpPr txBox="1">
              <a:spLocks noChangeArrowheads="1"/>
            </p:cNvSpPr>
            <p:nvPr/>
          </p:nvSpPr>
          <p:spPr bwMode="auto">
            <a:xfrm>
              <a:off x="3152" y="2847"/>
              <a:ext cx="71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receive</a:t>
              </a:r>
            </a:p>
          </p:txBody>
        </p:sp>
      </p:grpSp>
      <p:grpSp>
        <p:nvGrpSpPr>
          <p:cNvPr id="996400" name="Group 48"/>
          <p:cNvGrpSpPr>
            <a:grpSpLocks/>
          </p:cNvGrpSpPr>
          <p:nvPr/>
        </p:nvGrpSpPr>
        <p:grpSpPr bwMode="auto">
          <a:xfrm>
            <a:off x="2743200" y="4251325"/>
            <a:ext cx="1752600" cy="381000"/>
            <a:chOff x="1344" y="2400"/>
            <a:chExt cx="1104" cy="240"/>
          </a:xfrm>
        </p:grpSpPr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60" name="Text Box 30"/>
            <p:cNvSpPr txBox="1">
              <a:spLocks noChangeArrowheads="1"/>
            </p:cNvSpPr>
            <p:nvPr/>
          </p:nvSpPr>
          <p:spPr bwMode="auto">
            <a:xfrm>
              <a:off x="1555" y="2400"/>
              <a:ext cx="64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return</a:t>
              </a:r>
            </a:p>
          </p:txBody>
        </p:sp>
      </p:grpSp>
      <p:grpSp>
        <p:nvGrpSpPr>
          <p:cNvPr id="996399" name="Group 47"/>
          <p:cNvGrpSpPr>
            <a:grpSpLocks/>
          </p:cNvGrpSpPr>
          <p:nvPr/>
        </p:nvGrpSpPr>
        <p:grpSpPr bwMode="auto">
          <a:xfrm>
            <a:off x="2743200" y="4937125"/>
            <a:ext cx="1752600" cy="357188"/>
            <a:chOff x="1344" y="2832"/>
            <a:chExt cx="1104" cy="225"/>
          </a:xfrm>
        </p:grpSpPr>
        <p:sp>
          <p:nvSpPr>
            <p:cNvPr id="30757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30758" name="Text Box 31"/>
            <p:cNvSpPr txBox="1">
              <a:spLocks noChangeArrowheads="1"/>
            </p:cNvSpPr>
            <p:nvPr/>
          </p:nvSpPr>
          <p:spPr bwMode="auto">
            <a:xfrm>
              <a:off x="1680" y="2832"/>
              <a:ext cx="39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call</a:t>
              </a:r>
            </a:p>
          </p:txBody>
        </p:sp>
      </p:grpSp>
      <p:grpSp>
        <p:nvGrpSpPr>
          <p:cNvPr id="996395" name="Group 43"/>
          <p:cNvGrpSpPr>
            <a:grpSpLocks/>
          </p:cNvGrpSpPr>
          <p:nvPr/>
        </p:nvGrpSpPr>
        <p:grpSpPr bwMode="auto">
          <a:xfrm>
            <a:off x="7848600" y="2574925"/>
            <a:ext cx="357188" cy="1768475"/>
            <a:chOff x="4560" y="1584"/>
            <a:chExt cx="225" cy="864"/>
          </a:xfrm>
        </p:grpSpPr>
        <p:sp>
          <p:nvSpPr>
            <p:cNvPr id="30755" name="Text Box 34"/>
            <p:cNvSpPr txBox="1">
              <a:spLocks noChangeArrowheads="1"/>
            </p:cNvSpPr>
            <p:nvPr/>
          </p:nvSpPr>
          <p:spPr bwMode="auto">
            <a:xfrm rot="5400000">
              <a:off x="4350" y="1921"/>
              <a:ext cx="64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Network</a:t>
              </a:r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4560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96396" name="Group 44"/>
          <p:cNvGrpSpPr>
            <a:grpSpLocks/>
          </p:cNvGrpSpPr>
          <p:nvPr/>
        </p:nvGrpSpPr>
        <p:grpSpPr bwMode="auto">
          <a:xfrm>
            <a:off x="7188200" y="2574925"/>
            <a:ext cx="357188" cy="1768475"/>
            <a:chOff x="4144" y="1584"/>
            <a:chExt cx="225" cy="864"/>
          </a:xfrm>
        </p:grpSpPr>
        <p:sp>
          <p:nvSpPr>
            <p:cNvPr id="30753" name="Text Box 35"/>
            <p:cNvSpPr txBox="1">
              <a:spLocks noChangeArrowheads="1"/>
            </p:cNvSpPr>
            <p:nvPr/>
          </p:nvSpPr>
          <p:spPr bwMode="auto">
            <a:xfrm rot="-5400000">
              <a:off x="3935" y="1919"/>
              <a:ext cx="64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Network</a:t>
              </a:r>
            </a:p>
          </p:txBody>
        </p:sp>
        <p:sp>
          <p:nvSpPr>
            <p:cNvPr id="30754" name="Line 33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996393" name="Group 41"/>
          <p:cNvGrpSpPr>
            <a:grpSpLocks/>
          </p:cNvGrpSpPr>
          <p:nvPr/>
        </p:nvGrpSpPr>
        <p:grpSpPr bwMode="auto">
          <a:xfrm>
            <a:off x="4376738" y="920750"/>
            <a:ext cx="1033462" cy="1654175"/>
            <a:chOff x="2373" y="542"/>
            <a:chExt cx="651" cy="1042"/>
          </a:xfrm>
        </p:grpSpPr>
        <p:sp>
          <p:nvSpPr>
            <p:cNvPr id="30751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</a:t>
              </a:r>
            </a:p>
            <a:p>
              <a:r>
                <a:rPr lang="en-US" altLang="en-US"/>
                <a:t>Stub</a:t>
              </a:r>
            </a:p>
          </p:txBody>
        </p:sp>
        <p:sp>
          <p:nvSpPr>
            <p:cNvPr id="30752" name="Text Box 36"/>
            <p:cNvSpPr txBox="1">
              <a:spLocks noChangeArrowheads="1"/>
            </p:cNvSpPr>
            <p:nvPr/>
          </p:nvSpPr>
          <p:spPr bwMode="auto">
            <a:xfrm>
              <a:off x="2373" y="542"/>
              <a:ext cx="651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dirty="0"/>
                <a:t>bundle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 err="1"/>
                <a:t>args</a:t>
              </a:r>
              <a:endParaRPr lang="en-US" altLang="en-US" dirty="0"/>
            </a:p>
          </p:txBody>
        </p:sp>
      </p:grpSp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4323160" y="3605213"/>
            <a:ext cx="12287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bundle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ret </a:t>
            </a:r>
            <a:r>
              <a:rPr lang="en-US" altLang="en-US" dirty="0" err="1"/>
              <a:t>vals</a:t>
            </a:r>
            <a:endParaRPr lang="en-US" altLang="en-US" dirty="0"/>
          </a:p>
        </p:txBody>
      </p:sp>
      <p:sp>
        <p:nvSpPr>
          <p:cNvPr id="996390" name="Text Box 38"/>
          <p:cNvSpPr txBox="1">
            <a:spLocks noChangeArrowheads="1"/>
          </p:cNvSpPr>
          <p:nvPr/>
        </p:nvSpPr>
        <p:spPr bwMode="auto">
          <a:xfrm>
            <a:off x="4298156" y="2562225"/>
            <a:ext cx="13255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unbundle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ret </a:t>
            </a:r>
            <a:r>
              <a:rPr lang="en-US" altLang="en-US" dirty="0" err="1"/>
              <a:t>vals</a:t>
            </a:r>
            <a:endParaRPr lang="en-US" altLang="en-US" dirty="0"/>
          </a:p>
        </p:txBody>
      </p:sp>
      <p:grpSp>
        <p:nvGrpSpPr>
          <p:cNvPr id="996398" name="Group 46"/>
          <p:cNvGrpSpPr>
            <a:grpSpLocks/>
          </p:cNvGrpSpPr>
          <p:nvPr/>
        </p:nvGrpSpPr>
        <p:grpSpPr bwMode="auto">
          <a:xfrm>
            <a:off x="4322763" y="4327525"/>
            <a:ext cx="1325563" cy="1549400"/>
            <a:chOff x="2339" y="2448"/>
            <a:chExt cx="835" cy="976"/>
          </a:xfrm>
        </p:grpSpPr>
        <p:sp>
          <p:nvSpPr>
            <p:cNvPr id="30749" name="Rectangle 7"/>
            <p:cNvSpPr>
              <a:spLocks noChangeArrowheads="1"/>
            </p:cNvSpPr>
            <p:nvPr/>
          </p:nvSpPr>
          <p:spPr bwMode="auto">
            <a:xfrm>
              <a:off x="2448" y="2448"/>
              <a:ext cx="576" cy="576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Server</a:t>
              </a:r>
            </a:p>
            <a:p>
              <a:r>
                <a:rPr lang="en-US" altLang="en-US"/>
                <a:t>Stub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339" y="3030"/>
              <a:ext cx="835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dirty="0"/>
                <a:t>unbundle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 err="1"/>
                <a:t>args</a:t>
              </a:r>
              <a:endParaRPr lang="en-US" altLang="en-US" dirty="0"/>
            </a:p>
          </p:txBody>
        </p:sp>
      </p:grpSp>
      <p:pic>
        <p:nvPicPr>
          <p:cNvPr id="30743" name="Picture 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4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5" name="Text Box 64"/>
          <p:cNvSpPr txBox="1">
            <a:spLocks noChangeArrowheads="1"/>
          </p:cNvSpPr>
          <p:nvPr/>
        </p:nvSpPr>
        <p:spPr bwMode="auto">
          <a:xfrm>
            <a:off x="312738" y="2971800"/>
            <a:ext cx="15922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Machine A</a:t>
            </a:r>
          </a:p>
        </p:txBody>
      </p:sp>
      <p:sp>
        <p:nvSpPr>
          <p:cNvPr id="30746" name="Text Box 65"/>
          <p:cNvSpPr txBox="1">
            <a:spLocks noChangeArrowheads="1"/>
          </p:cNvSpPr>
          <p:nvPr/>
        </p:nvSpPr>
        <p:spPr bwMode="auto">
          <a:xfrm>
            <a:off x="341313" y="3505200"/>
            <a:ext cx="156368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Machine B</a:t>
            </a:r>
          </a:p>
        </p:txBody>
      </p:sp>
      <p:sp>
        <p:nvSpPr>
          <p:cNvPr id="996418" name="Text Box 66"/>
          <p:cNvSpPr txBox="1">
            <a:spLocks noChangeArrowheads="1"/>
          </p:cNvSpPr>
          <p:nvPr/>
        </p:nvSpPr>
        <p:spPr bwMode="auto">
          <a:xfrm>
            <a:off x="8077200" y="4038600"/>
            <a:ext cx="8096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</a:rPr>
              <a:t>mbox1</a:t>
            </a:r>
          </a:p>
        </p:txBody>
      </p:sp>
      <p:sp>
        <p:nvSpPr>
          <p:cNvPr id="996419" name="Text Box 67"/>
          <p:cNvSpPr txBox="1">
            <a:spLocks noChangeArrowheads="1"/>
          </p:cNvSpPr>
          <p:nvPr/>
        </p:nvSpPr>
        <p:spPr bwMode="auto">
          <a:xfrm>
            <a:off x="6553200" y="2590800"/>
            <a:ext cx="8096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solidFill>
                  <a:schemeClr val="hlink"/>
                </a:solidFill>
              </a:rPr>
              <a:t>mbox2</a:t>
            </a:r>
          </a:p>
        </p:txBody>
      </p:sp>
    </p:spTree>
    <p:extLst>
      <p:ext uri="{BB962C8B-B14F-4D97-AF65-F5344CB8AC3E}">
        <p14:creationId xmlns:p14="http://schemas.microsoft.com/office/powerpoint/2010/main" val="3062752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9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9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9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9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9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9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6" grpId="0" animBg="1"/>
      <p:bldP spid="996357" grpId="0" animBg="1"/>
      <p:bldP spid="996360" grpId="0" animBg="1"/>
      <p:bldP spid="996362" grpId="0" animBg="1"/>
      <p:bldP spid="996389" grpId="0"/>
      <p:bldP spid="996390" grpId="0"/>
      <p:bldP spid="996418" grpId="0"/>
      <p:bldP spid="9964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Or we can use </a:t>
            </a:r>
            <a:r>
              <a:rPr lang="en-US" b="1" dirty="0" smtClean="0"/>
              <a:t>recursive</a:t>
            </a:r>
            <a:r>
              <a:rPr lang="en-US" dirty="0" smtClean="0"/>
              <a:t> query and </a:t>
            </a:r>
            <a:r>
              <a:rPr lang="en-US" b="1" dirty="0" smtClean="0"/>
              <a:t>iterative </a:t>
            </a:r>
            <a:r>
              <a:rPr lang="en-US" dirty="0" smtClean="0"/>
              <a:t>replication…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505108" y="3657600"/>
            <a:ext cx="1507744" cy="685800"/>
            <a:chOff x="4505108" y="3657600"/>
            <a:chExt cx="1507744" cy="6858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 flipH="1">
              <a:off x="4724400" y="3657600"/>
              <a:ext cx="12192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9942600">
              <a:off x="4505108" y="3674603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00200" y="3505200"/>
            <a:ext cx="3733800" cy="838200"/>
            <a:chOff x="1981200" y="3505200"/>
            <a:chExt cx="3733800" cy="838200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H="1">
              <a:off x="1981200" y="3505200"/>
              <a:ext cx="3733800" cy="838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 rot="20794730">
              <a:off x="2894348" y="3577152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082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Storage: use more nodes</a:t>
            </a:r>
          </a:p>
          <a:p>
            <a:endParaRPr lang="en-US" dirty="0" smtClean="0"/>
          </a:p>
          <a:p>
            <a:r>
              <a:rPr lang="en-US" dirty="0" smtClean="0"/>
              <a:t>Number of requests: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serve requests from all nodes on which a value is stored in parallel</a:t>
            </a:r>
          </a:p>
          <a:p>
            <a:pPr lvl="1"/>
            <a:r>
              <a:rPr lang="en-US" dirty="0" smtClean="0"/>
              <a:t>Master can replicate a popular value on more nodes</a:t>
            </a:r>
          </a:p>
          <a:p>
            <a:pPr lvl="1"/>
            <a:endParaRPr lang="en-US" dirty="0"/>
          </a:p>
          <a:p>
            <a:r>
              <a:rPr lang="en-US" dirty="0" smtClean="0"/>
              <a:t>Master/directory scalability:</a:t>
            </a:r>
          </a:p>
          <a:p>
            <a:pPr lvl="1"/>
            <a:r>
              <a:rPr lang="en-US" dirty="0" smtClean="0"/>
              <a:t>Replicate it</a:t>
            </a:r>
          </a:p>
          <a:p>
            <a:pPr lvl="1"/>
            <a:r>
              <a:rPr lang="en-US" dirty="0" smtClean="0"/>
              <a:t>Partition it, so different keys are served by different masters/directories</a:t>
            </a:r>
          </a:p>
          <a:p>
            <a:pPr lvl="2"/>
            <a:r>
              <a:rPr lang="en-US" dirty="0" smtClean="0"/>
              <a:t>How do you partition? </a:t>
            </a:r>
          </a:p>
        </p:txBody>
      </p:sp>
    </p:spTree>
    <p:extLst>
      <p:ext uri="{BB962C8B-B14F-4D97-AF65-F5344CB8AC3E}">
        <p14:creationId xmlns:p14="http://schemas.microsoft.com/office/powerpoint/2010/main" val="1238327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Scalability: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181600"/>
          </a:xfrm>
        </p:spPr>
        <p:txBody>
          <a:bodyPr/>
          <a:lstStyle/>
          <a:p>
            <a:r>
              <a:rPr lang="en-US" dirty="0" smtClean="0"/>
              <a:t>Directory keeps track of the storage availability at each node</a:t>
            </a:r>
          </a:p>
          <a:p>
            <a:pPr lvl="1"/>
            <a:r>
              <a:rPr lang="en-US" dirty="0" smtClean="0"/>
              <a:t>Preferentially insert new values on nodes with more storage available</a:t>
            </a:r>
            <a:endParaRPr lang="en-US" dirty="0"/>
          </a:p>
          <a:p>
            <a:r>
              <a:rPr lang="en-US" dirty="0" smtClean="0"/>
              <a:t>What happens when a new node is added?</a:t>
            </a:r>
          </a:p>
          <a:p>
            <a:pPr lvl="1"/>
            <a:r>
              <a:rPr lang="en-US" dirty="0" smtClean="0"/>
              <a:t>Cannot insert only new values on new node. Why?</a:t>
            </a:r>
          </a:p>
          <a:p>
            <a:pPr lvl="1"/>
            <a:r>
              <a:rPr lang="en-US" dirty="0" smtClean="0"/>
              <a:t>Move values from the heavy loaded nodes to the new node</a:t>
            </a:r>
            <a:endParaRPr lang="en-US" dirty="0"/>
          </a:p>
          <a:p>
            <a:r>
              <a:rPr lang="en-US" dirty="0" smtClean="0"/>
              <a:t>What happens when a node fails?</a:t>
            </a:r>
          </a:p>
          <a:p>
            <a:pPr lvl="1"/>
            <a:r>
              <a:rPr lang="en-US" dirty="0" smtClean="0"/>
              <a:t>Need to replicate values from fail node to other nodes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00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Need to make sure that a value is replicated correctly</a:t>
            </a:r>
          </a:p>
          <a:p>
            <a:r>
              <a:rPr lang="en-US" dirty="0" smtClean="0"/>
              <a:t>How do you know a value has been replicated on every node? </a:t>
            </a:r>
          </a:p>
          <a:p>
            <a:pPr lvl="1"/>
            <a:r>
              <a:rPr lang="en-US" dirty="0" smtClean="0"/>
              <a:t>Wait for acknowledgements from every node</a:t>
            </a:r>
          </a:p>
          <a:p>
            <a:r>
              <a:rPr lang="en-US" dirty="0" smtClean="0"/>
              <a:t>What happens if a node fails during replication?</a:t>
            </a:r>
          </a:p>
          <a:p>
            <a:pPr lvl="1"/>
            <a:r>
              <a:rPr lang="en-US" dirty="0" smtClean="0"/>
              <a:t>Pick another node and try again</a:t>
            </a:r>
          </a:p>
          <a:p>
            <a:r>
              <a:rPr lang="en-US" dirty="0" smtClean="0"/>
              <a:t>What happens if a node is slow?</a:t>
            </a:r>
          </a:p>
          <a:p>
            <a:pPr lvl="1"/>
            <a:r>
              <a:rPr lang="en-US" dirty="0" smtClean="0"/>
              <a:t>Slow down the entire put()? Pick another node?</a:t>
            </a:r>
          </a:p>
          <a:p>
            <a:r>
              <a:rPr lang="en-US" dirty="0" smtClean="0"/>
              <a:t>In general, with multiple replicas</a:t>
            </a:r>
          </a:p>
          <a:p>
            <a:pPr lvl="1"/>
            <a:r>
              <a:rPr lang="en-US" dirty="0" smtClean="0"/>
              <a:t>Slow puts and fast gets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460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concurrent updates (i.e., puts to same key) may need to make sure that updates happen in the same order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15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715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715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714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7620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257800" y="5638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2667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09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36576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5638800" y="4876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1704471" y="6336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4200" y="6324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671" y="6324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52671" y="6324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59254" y="5147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581400" y="5147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62600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117936" y="5147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089308" y="2514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089308" y="26332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38762" y="26332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089308" y="2819400"/>
            <a:ext cx="1299655" cy="338554"/>
            <a:chOff x="5486400" y="3048000"/>
            <a:chExt cx="1299655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35044" y="3166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595037" y="31666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362200" y="21336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304800" y="2362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489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3733800" y="3371229"/>
            <a:ext cx="596455" cy="1507744"/>
            <a:chOff x="4352708" y="2914029"/>
            <a:chExt cx="596455" cy="1507744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4026014" y="3498624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85800" y="5147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" y="3505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861183" y="3508633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4800" y="2819400"/>
            <a:ext cx="2209800" cy="338554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958" y="2836277"/>
              <a:ext cx="674304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1524000" y="3505200"/>
            <a:ext cx="2133600" cy="1295400"/>
            <a:chOff x="1752600" y="3352800"/>
            <a:chExt cx="2209800" cy="1066800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 rot="19645509">
              <a:off x="1952397" y="3684716"/>
              <a:ext cx="1549763" cy="27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114800" y="3338924"/>
            <a:ext cx="609600" cy="1535496"/>
            <a:chOff x="4339563" y="2900153"/>
            <a:chExt cx="609600" cy="1535496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9D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 rot="4538305">
              <a:off x="4012138" y="3498624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2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581400" y="5147846"/>
            <a:ext cx="1190375" cy="338554"/>
            <a:chOff x="4114800" y="4766846"/>
            <a:chExt cx="1190375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40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85800" y="5147846"/>
            <a:ext cx="1144789" cy="338554"/>
            <a:chOff x="4114800" y="4766846"/>
            <a:chExt cx="1144789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4608520" y="1845089"/>
            <a:ext cx="445996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Helvetica"/>
                <a:cs typeface="Helvetica"/>
              </a:rPr>
              <a:t>p</a:t>
            </a:r>
            <a:r>
              <a:rPr lang="en-US" sz="2000" b="0" dirty="0" smtClean="0">
                <a:latin typeface="Helvetica"/>
                <a:cs typeface="Helvetica"/>
              </a:rPr>
              <a:t>ut(K14, V14’) and put(K14, V14’’) reach N1 and N3 in reverse  order</a:t>
            </a:r>
            <a:endParaRPr lang="en-US" sz="2000" b="0" dirty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Undefined!</a:t>
            </a:r>
          </a:p>
        </p:txBody>
      </p:sp>
    </p:spTree>
    <p:extLst>
      <p:ext uri="{BB962C8B-B14F-4D97-AF65-F5344CB8AC3E}">
        <p14:creationId xmlns:p14="http://schemas.microsoft.com/office/powerpoint/2010/main" val="1935592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Large variety of consistency models: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Atomic </a:t>
            </a:r>
            <a:r>
              <a:rPr lang="en-US" dirty="0"/>
              <a:t>consistency (</a:t>
            </a:r>
            <a:r>
              <a:rPr lang="en-US" dirty="0" err="1"/>
              <a:t>linearizability</a:t>
            </a:r>
            <a:r>
              <a:rPr lang="en-US" dirty="0"/>
              <a:t>): </a:t>
            </a:r>
            <a:r>
              <a:rPr lang="en-US" dirty="0" smtClean="0"/>
              <a:t>reads</a:t>
            </a:r>
            <a:r>
              <a:rPr lang="en-US" dirty="0"/>
              <a:t>/</a:t>
            </a:r>
            <a:r>
              <a:rPr lang="en-US" dirty="0" smtClean="0"/>
              <a:t>writes (gets/puts) </a:t>
            </a:r>
            <a:r>
              <a:rPr lang="en-US" dirty="0"/>
              <a:t>to replicas </a:t>
            </a:r>
            <a:r>
              <a:rPr lang="en-US" dirty="0" smtClean="0"/>
              <a:t>appear as </a:t>
            </a:r>
            <a:r>
              <a:rPr lang="en-US" dirty="0"/>
              <a:t>if there was a single underlying replica (single system image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Think “one updated at a time”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Transactions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One of the weakest form of consistency; used by many systems in practice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32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Quorum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Improve put() and get() operation performance</a:t>
            </a:r>
          </a:p>
          <a:p>
            <a:endParaRPr lang="en-US" dirty="0" smtClean="0"/>
          </a:p>
          <a:p>
            <a:r>
              <a:rPr lang="en-US" dirty="0" smtClean="0"/>
              <a:t>Define a replica set of size 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ut() waits for acknowledgements from at least W replicas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et() waits for responses from at least R replicas</a:t>
            </a:r>
          </a:p>
          <a:p>
            <a:pPr lvl="1"/>
            <a:r>
              <a:rPr lang="en-US" dirty="0" smtClean="0"/>
              <a:t>W+R &gt; N</a:t>
            </a:r>
          </a:p>
          <a:p>
            <a:pPr lvl="1"/>
            <a:endParaRPr lang="en-US" dirty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There is at least one node that contains the update</a:t>
            </a:r>
          </a:p>
          <a:p>
            <a:pPr lvl="1"/>
            <a:endParaRPr lang="en-US" dirty="0"/>
          </a:p>
          <a:p>
            <a:r>
              <a:rPr lang="en-US" dirty="0" smtClean="0"/>
              <a:t>Why might you use W+R &gt; N+1?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730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N=3, W=2, R=2</a:t>
            </a:r>
          </a:p>
          <a:p>
            <a:r>
              <a:rPr lang="en-US" dirty="0" smtClean="0"/>
              <a:t>Replica set for K14: {N1, N2, N4}</a:t>
            </a:r>
          </a:p>
          <a:p>
            <a:r>
              <a:rPr lang="en-US" dirty="0" smtClean="0"/>
              <a:t>Assume put() on N3 fails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5045" y="2800723"/>
            <a:ext cx="1722634" cy="1648291"/>
            <a:chOff x="1595045" y="2800723"/>
            <a:chExt cx="1722634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595045" y="3409110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397563" y="3512263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38800" y="2784893"/>
            <a:ext cx="838200" cy="1682798"/>
            <a:chOff x="5638800" y="2784893"/>
            <a:chExt cx="838200" cy="1682798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5638800" y="2819400"/>
              <a:ext cx="83820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3841361">
              <a:off x="5433896" y="3380183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14800" y="2667001"/>
            <a:ext cx="317163" cy="1600199"/>
            <a:chOff x="4114800" y="2667001"/>
            <a:chExt cx="317163" cy="1600199"/>
          </a:xfrm>
        </p:grpSpPr>
        <p:cxnSp>
          <p:nvCxnSpPr>
            <p:cNvPr id="121" name="Straight Arrow Connector 120"/>
            <p:cNvCxnSpPr/>
            <p:nvPr/>
          </p:nvCxnSpPr>
          <p:spPr bwMode="auto">
            <a:xfrm>
              <a:off x="4419600" y="2819400"/>
              <a:ext cx="0" cy="1447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 rot="16200000">
              <a:off x="3519510" y="3262291"/>
              <a:ext cx="1507744" cy="31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1600" y="2819400"/>
            <a:ext cx="838200" cy="1648295"/>
            <a:chOff x="5181600" y="2819400"/>
            <a:chExt cx="838200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5181600" y="2819400"/>
              <a:ext cx="8382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3824197">
              <a:off x="5469125" y="3377999"/>
              <a:ext cx="606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ACK</a:t>
              </a: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4267200" y="4191000"/>
            <a:ext cx="304800" cy="304800"/>
            <a:chOff x="7391400" y="3581400"/>
            <a:chExt cx="304800" cy="30480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H="1" flipV="1">
              <a:off x="7391400" y="3581400"/>
              <a:ext cx="304800" cy="304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131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Consensus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Now, issuing get() to any two nodes out of three will return the answer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715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8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>
                <a:latin typeface="Helvetica"/>
                <a:cs typeface="Helvetica"/>
              </a:rPr>
              <a:t>4</a:t>
            </a:r>
            <a:endParaRPr lang="en-US" sz="1800" b="0" baseline="-25000" dirty="0" smtClean="0">
              <a:latin typeface="Helvetica"/>
              <a:cs typeface="Helvetic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8650" y="4766846"/>
            <a:ext cx="1099500" cy="338554"/>
            <a:chOff x="5698650" y="4766846"/>
            <a:chExt cx="1099500" cy="338554"/>
          </a:xfrm>
        </p:grpSpPr>
        <p:sp>
          <p:nvSpPr>
            <p:cNvPr id="77" name="TextBox 76"/>
            <p:cNvSpPr txBox="1"/>
            <p:nvPr/>
          </p:nvSpPr>
          <p:spPr>
            <a:xfrm>
              <a:off x="569865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484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20687" y="2800723"/>
            <a:ext cx="1696992" cy="1648291"/>
            <a:chOff x="1620687" y="2800723"/>
            <a:chExt cx="1696992" cy="164829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 flipH="1">
              <a:off x="1620687" y="2800723"/>
              <a:ext cx="1696992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 rot="18916584">
              <a:off x="1863096" y="3398415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81200" y="2819400"/>
            <a:ext cx="1752600" cy="1648295"/>
            <a:chOff x="2057400" y="2819400"/>
            <a:chExt cx="1752600" cy="1648295"/>
          </a:xfrm>
        </p:grpSpPr>
        <p:cxnSp>
          <p:nvCxnSpPr>
            <p:cNvPr id="113" name="Straight Arrow Connector 112"/>
            <p:cNvCxnSpPr/>
            <p:nvPr/>
          </p:nvCxnSpPr>
          <p:spPr bwMode="auto">
            <a:xfrm flipH="1">
              <a:off x="2057400" y="2819400"/>
              <a:ext cx="175260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 rot="19079691">
              <a:off x="2425966" y="3512263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32704" y="2819400"/>
            <a:ext cx="338554" cy="1648291"/>
            <a:chOff x="4408904" y="2819400"/>
            <a:chExt cx="338554" cy="1648291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4419600" y="2819400"/>
              <a:ext cx="0" cy="16482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 rot="5400000">
              <a:off x="4092361" y="3496451"/>
              <a:ext cx="971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get(K14)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2819400"/>
            <a:ext cx="381001" cy="1648295"/>
            <a:chOff x="6019800" y="2819400"/>
            <a:chExt cx="381001" cy="1648295"/>
          </a:xfrm>
        </p:grpSpPr>
        <p:cxnSp>
          <p:nvCxnSpPr>
            <p:cNvPr id="124" name="Straight Arrow Connector 123"/>
            <p:cNvCxnSpPr/>
            <p:nvPr/>
          </p:nvCxnSpPr>
          <p:spPr bwMode="auto">
            <a:xfrm>
              <a:off x="6019800" y="2819400"/>
              <a:ext cx="0" cy="164829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6013756" y="3499155"/>
              <a:ext cx="435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nill</a:t>
              </a:r>
              <a:endParaRPr lang="en-US" sz="1600" b="0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7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4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 dirty="0" smtClean="0"/>
              <a:t>Scaling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Directory contains a number of entries equal to number of (key, value) tuples in the system</a:t>
            </a:r>
          </a:p>
          <a:p>
            <a:pPr lvl="1"/>
            <a:r>
              <a:rPr lang="en-US" dirty="0" smtClean="0"/>
              <a:t>Can be tens or hundreds of billions of entries in the system!</a:t>
            </a:r>
          </a:p>
          <a:p>
            <a:pPr lvl="2"/>
            <a:endParaRPr lang="en-US" dirty="0"/>
          </a:p>
          <a:p>
            <a:r>
              <a:rPr lang="en-US" dirty="0" smtClean="0"/>
              <a:t>Solution: </a:t>
            </a:r>
            <a:r>
              <a:rPr lang="en-US" b="1" dirty="0" smtClean="0"/>
              <a:t>consistent hashing</a:t>
            </a:r>
            <a:endParaRPr lang="en-US" b="1" dirty="0"/>
          </a:p>
          <a:p>
            <a:r>
              <a:rPr lang="en-US" dirty="0"/>
              <a:t>Associate to each node </a:t>
            </a:r>
            <a:r>
              <a:rPr lang="en-US" dirty="0" smtClean="0"/>
              <a:t>a </a:t>
            </a:r>
            <a:r>
              <a:rPr lang="en-US" dirty="0"/>
              <a:t>unique </a:t>
            </a:r>
            <a:r>
              <a:rPr lang="en-US" i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in an </a:t>
            </a:r>
            <a:r>
              <a:rPr lang="en-US" i="1" dirty="0" err="1"/>
              <a:t>uni</a:t>
            </a:r>
            <a:r>
              <a:rPr lang="en-US" i="1" dirty="0"/>
              <a:t>-</a:t>
            </a:r>
            <a:r>
              <a:rPr lang="en-US" dirty="0"/>
              <a:t>dimensional space 0..2</a:t>
            </a:r>
            <a:r>
              <a:rPr lang="en-US" baseline="30000" dirty="0"/>
              <a:t>m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/>
              <a:t>this space </a:t>
            </a:r>
            <a:r>
              <a:rPr lang="en-US" dirty="0" smtClean="0"/>
              <a:t>across </a:t>
            </a:r>
            <a:r>
              <a:rPr lang="en-US" i="1" dirty="0" smtClean="0"/>
              <a:t>m</a:t>
            </a:r>
            <a:r>
              <a:rPr lang="en-US" dirty="0" smtClean="0"/>
              <a:t> machines</a:t>
            </a:r>
          </a:p>
          <a:p>
            <a:pPr lvl="1"/>
            <a:r>
              <a:rPr lang="en-US" dirty="0" smtClean="0"/>
              <a:t>Assume keys are in same </a:t>
            </a:r>
            <a:r>
              <a:rPr lang="en-US" dirty="0" err="1" smtClean="0"/>
              <a:t>uni</a:t>
            </a:r>
            <a:r>
              <a:rPr lang="en-US" dirty="0" smtClean="0"/>
              <a:t>-dimensional space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(Key, Value) </a:t>
            </a:r>
            <a:r>
              <a:rPr lang="en-US" dirty="0"/>
              <a:t>is </a:t>
            </a:r>
            <a:r>
              <a:rPr lang="en-US" dirty="0" smtClean="0"/>
              <a:t>stored at </a:t>
            </a:r>
            <a:r>
              <a:rPr lang="en-US" dirty="0"/>
              <a:t>the node with the smallest </a:t>
            </a:r>
            <a:r>
              <a:rPr lang="en-US" dirty="0" smtClean="0"/>
              <a:t>ID larger than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31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RPC Details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763588"/>
            <a:ext cx="8651875" cy="578961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Equivalence with regular procedure call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Parameters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 Request Message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Result  Reply message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Name of Procedure: Passed in request message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Return Address: mbox2 (client return mail box)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Stub generator: Compiler that generates stubs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Input: interface definitions in an “interface definition language (IDL)”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Contains, among other things, types of arguments/return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Output: stub code in the appropriate source language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Code for client to pack message, send it off, wait for result, unpack result and return to caller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Code for server to unpack message, call procedure, pack results, send them off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Cross-platform issues: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client/server machines are different architectures or in different languages?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Convert everything to/from some canonical form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Tag every item with an indication of how it is encoded (avoids unnecessary conversions).</a:t>
            </a:r>
          </a:p>
        </p:txBody>
      </p:sp>
    </p:spTree>
    <p:extLst>
      <p:ext uri="{BB962C8B-B14F-4D97-AF65-F5344CB8AC3E}">
        <p14:creationId xmlns:p14="http://schemas.microsoft.com/office/powerpoint/2010/main" val="3353105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8382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to Node Mapping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88" y="898079"/>
            <a:ext cx="4205289" cy="4724400"/>
          </a:xfrm>
        </p:spPr>
        <p:txBody>
          <a:bodyPr/>
          <a:lstStyle/>
          <a:p>
            <a:pPr marL="342900" indent="-342900"/>
            <a:r>
              <a:rPr lang="en-US" sz="2000" dirty="0"/>
              <a:t>m</a:t>
            </a:r>
            <a:r>
              <a:rPr lang="en-US" sz="2000" dirty="0" smtClean="0"/>
              <a:t> = </a:t>
            </a:r>
            <a:r>
              <a:rPr lang="en-US" sz="2000" dirty="0" smtClean="0"/>
              <a:t>6 </a:t>
            </a:r>
            <a:r>
              <a:rPr lang="en-US" sz="2000" dirty="0" smtClean="0">
                <a:sym typeface="Wingdings"/>
              </a:rPr>
              <a:t> ID space: 0..63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Node  </a:t>
            </a:r>
            <a:r>
              <a:rPr lang="en-US" sz="2000" dirty="0"/>
              <a:t>8 maps </a:t>
            </a:r>
            <a:r>
              <a:rPr lang="en-US" sz="2000" dirty="0" smtClean="0"/>
              <a:t>keys [</a:t>
            </a:r>
            <a:r>
              <a:rPr lang="en-US" sz="2000" dirty="0"/>
              <a:t>5,8]</a:t>
            </a:r>
          </a:p>
          <a:p>
            <a:pPr marL="342900" indent="-342900"/>
            <a:r>
              <a:rPr lang="en-US" sz="2000" dirty="0"/>
              <a:t>Node 15 maps </a:t>
            </a:r>
            <a:r>
              <a:rPr lang="en-US" sz="2000" dirty="0" smtClean="0"/>
              <a:t>keys [</a:t>
            </a:r>
            <a:r>
              <a:rPr lang="en-US" sz="2000" dirty="0"/>
              <a:t>9,15]</a:t>
            </a:r>
          </a:p>
          <a:p>
            <a:pPr marL="342900" indent="-342900"/>
            <a:r>
              <a:rPr lang="en-US" sz="2000" dirty="0"/>
              <a:t>Node 20 </a:t>
            </a:r>
            <a:r>
              <a:rPr lang="en-US" sz="2000" dirty="0" smtClean="0"/>
              <a:t>maps keys </a:t>
            </a:r>
            <a:r>
              <a:rPr lang="en-US" sz="2000" dirty="0"/>
              <a:t>[16, 20]</a:t>
            </a:r>
          </a:p>
          <a:p>
            <a:pPr marL="342900" indent="-342900"/>
            <a:r>
              <a:rPr lang="en-US" sz="2000" dirty="0"/>
              <a:t>…</a:t>
            </a:r>
          </a:p>
          <a:p>
            <a:pPr marL="342900" indent="-342900"/>
            <a:r>
              <a:rPr lang="en-US" sz="2000" dirty="0"/>
              <a:t>Node 4 </a:t>
            </a:r>
            <a:r>
              <a:rPr lang="en-US" sz="2000" dirty="0" smtClean="0"/>
              <a:t>maps keys [</a:t>
            </a:r>
            <a:r>
              <a:rPr lang="en-US" sz="2000" dirty="0"/>
              <a:t>59, 4]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  <p:sp>
        <p:nvSpPr>
          <p:cNvPr id="1351684" name="Oval 4"/>
          <p:cNvSpPr>
            <a:spLocks noChangeArrowheads="1"/>
          </p:cNvSpPr>
          <p:nvPr/>
        </p:nvSpPr>
        <p:spPr bwMode="auto">
          <a:xfrm>
            <a:off x="4076700" y="1371600"/>
            <a:ext cx="4648200" cy="457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685" name="Text Box 5"/>
          <p:cNvSpPr txBox="1">
            <a:spLocks noChangeArrowheads="1"/>
          </p:cNvSpPr>
          <p:nvPr/>
        </p:nvSpPr>
        <p:spPr bwMode="auto">
          <a:xfrm>
            <a:off x="6923087" y="1538288"/>
            <a:ext cx="312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</a:t>
            </a:r>
          </a:p>
        </p:txBody>
      </p:sp>
      <p:pic>
        <p:nvPicPr>
          <p:cNvPr id="1351686" name="Picture 6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990600"/>
            <a:ext cx="266700" cy="438150"/>
          </a:xfrm>
          <a:prstGeom prst="rect">
            <a:avLst/>
          </a:prstGeom>
          <a:noFill/>
        </p:spPr>
      </p:pic>
      <p:pic>
        <p:nvPicPr>
          <p:cNvPr id="1351687" name="Picture 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6800" y="4514850"/>
            <a:ext cx="266700" cy="438150"/>
          </a:xfrm>
          <a:prstGeom prst="rect">
            <a:avLst/>
          </a:prstGeom>
          <a:noFill/>
        </p:spPr>
      </p:pic>
      <p:sp>
        <p:nvSpPr>
          <p:cNvPr id="1351688" name="Text Box 8"/>
          <p:cNvSpPr txBox="1">
            <a:spLocks noChangeArrowheads="1"/>
          </p:cNvSpPr>
          <p:nvPr/>
        </p:nvSpPr>
        <p:spPr bwMode="auto">
          <a:xfrm>
            <a:off x="7999412" y="43434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20</a:t>
            </a:r>
          </a:p>
        </p:txBody>
      </p:sp>
      <p:pic>
        <p:nvPicPr>
          <p:cNvPr id="1351689" name="Picture 9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6038850"/>
            <a:ext cx="266700" cy="438150"/>
          </a:xfrm>
          <a:prstGeom prst="rect">
            <a:avLst/>
          </a:prstGeom>
          <a:noFill/>
        </p:spPr>
      </p:pic>
      <p:sp>
        <p:nvSpPr>
          <p:cNvPr id="1351690" name="Text Box 10"/>
          <p:cNvSpPr txBox="1">
            <a:spLocks noChangeArrowheads="1"/>
          </p:cNvSpPr>
          <p:nvPr/>
        </p:nvSpPr>
        <p:spPr bwMode="auto">
          <a:xfrm>
            <a:off x="6153150" y="5486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32</a:t>
            </a:r>
          </a:p>
        </p:txBody>
      </p:sp>
      <p:sp>
        <p:nvSpPr>
          <p:cNvPr id="1351691" name="Text Box 11"/>
          <p:cNvSpPr txBox="1">
            <a:spLocks noChangeArrowheads="1"/>
          </p:cNvSpPr>
          <p:nvPr/>
        </p:nvSpPr>
        <p:spPr bwMode="auto">
          <a:xfrm>
            <a:off x="5143500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35</a:t>
            </a:r>
          </a:p>
        </p:txBody>
      </p:sp>
      <p:pic>
        <p:nvPicPr>
          <p:cNvPr id="1351692" name="Picture 12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5900" y="5886450"/>
            <a:ext cx="266700" cy="438150"/>
          </a:xfrm>
          <a:prstGeom prst="rect">
            <a:avLst/>
          </a:prstGeom>
          <a:noFill/>
        </p:spPr>
      </p:pic>
      <p:sp>
        <p:nvSpPr>
          <p:cNvPr id="1351693" name="Text Box 13"/>
          <p:cNvSpPr txBox="1">
            <a:spLocks noChangeArrowheads="1"/>
          </p:cNvSpPr>
          <p:nvPr/>
        </p:nvSpPr>
        <p:spPr bwMode="auto">
          <a:xfrm>
            <a:off x="7658100" y="1995488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8</a:t>
            </a:r>
          </a:p>
        </p:txBody>
      </p:sp>
      <p:sp>
        <p:nvSpPr>
          <p:cNvPr id="1351694" name="Text Box 14"/>
          <p:cNvSpPr txBox="1">
            <a:spLocks noChangeArrowheads="1"/>
          </p:cNvSpPr>
          <p:nvPr/>
        </p:nvSpPr>
        <p:spPr bwMode="auto">
          <a:xfrm>
            <a:off x="8267700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15</a:t>
            </a:r>
          </a:p>
        </p:txBody>
      </p:sp>
      <p:sp>
        <p:nvSpPr>
          <p:cNvPr id="1351695" name="Text Box 15"/>
          <p:cNvSpPr txBox="1">
            <a:spLocks noChangeArrowheads="1"/>
          </p:cNvSpPr>
          <p:nvPr/>
        </p:nvSpPr>
        <p:spPr bwMode="auto">
          <a:xfrm>
            <a:off x="4305300" y="42672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44</a:t>
            </a:r>
          </a:p>
        </p:txBody>
      </p:sp>
      <p:sp>
        <p:nvSpPr>
          <p:cNvPr id="1351696" name="Text Box 16"/>
          <p:cNvSpPr txBox="1">
            <a:spLocks noChangeArrowheads="1"/>
          </p:cNvSpPr>
          <p:nvPr/>
        </p:nvSpPr>
        <p:spPr bwMode="auto">
          <a:xfrm>
            <a:off x="5086350" y="1828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Key"/>
                <a:cs typeface="Key"/>
              </a:rPr>
              <a:t>58</a:t>
            </a:r>
          </a:p>
        </p:txBody>
      </p:sp>
      <p:pic>
        <p:nvPicPr>
          <p:cNvPr id="1351697" name="Picture 1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419600"/>
            <a:ext cx="266700" cy="438150"/>
          </a:xfrm>
          <a:prstGeom prst="rect">
            <a:avLst/>
          </a:prstGeom>
          <a:noFill/>
        </p:spPr>
      </p:pic>
      <p:pic>
        <p:nvPicPr>
          <p:cNvPr id="1351698" name="Picture 18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266700" cy="438150"/>
          </a:xfrm>
          <a:prstGeom prst="rect">
            <a:avLst/>
          </a:prstGeom>
          <a:noFill/>
        </p:spPr>
      </p:pic>
      <p:sp>
        <p:nvSpPr>
          <p:cNvPr id="1351699" name="Line 19"/>
          <p:cNvSpPr>
            <a:spLocks noChangeShapeType="1"/>
          </p:cNvSpPr>
          <p:nvPr/>
        </p:nvSpPr>
        <p:spPr bwMode="auto">
          <a:xfrm flipV="1">
            <a:off x="4229100" y="44958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0" name="Line 20"/>
          <p:cNvSpPr>
            <a:spLocks noChangeShapeType="1"/>
          </p:cNvSpPr>
          <p:nvPr/>
        </p:nvSpPr>
        <p:spPr bwMode="auto">
          <a:xfrm>
            <a:off x="5057775" y="1735138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1" name="Picture 21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3276600"/>
            <a:ext cx="266700" cy="438150"/>
          </a:xfrm>
          <a:prstGeom prst="rect">
            <a:avLst/>
          </a:prstGeom>
          <a:noFill/>
        </p:spPr>
      </p:pic>
      <p:sp>
        <p:nvSpPr>
          <p:cNvPr id="1351702" name="Line 22"/>
          <p:cNvSpPr>
            <a:spLocks noChangeShapeType="1"/>
          </p:cNvSpPr>
          <p:nvPr/>
        </p:nvSpPr>
        <p:spPr bwMode="auto">
          <a:xfrm flipV="1">
            <a:off x="5448300" y="56388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 flipV="1">
            <a:off x="6362700" y="5867400"/>
            <a:ext cx="1587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 flipH="1" flipV="1">
            <a:off x="8420100" y="4572000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 flipH="1">
            <a:off x="8648700" y="3505200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 flipV="1">
            <a:off x="7934325" y="1971675"/>
            <a:ext cx="1127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pic>
        <p:nvPicPr>
          <p:cNvPr id="1351707" name="Picture 27" descr="j02303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3712" y="1676400"/>
            <a:ext cx="268288" cy="438150"/>
          </a:xfrm>
          <a:prstGeom prst="rect">
            <a:avLst/>
          </a:prstGeom>
          <a:noFill/>
        </p:spPr>
      </p:pic>
      <p:sp>
        <p:nvSpPr>
          <p:cNvPr id="1351708" name="Line 28"/>
          <p:cNvSpPr>
            <a:spLocks noChangeShapeType="1"/>
          </p:cNvSpPr>
          <p:nvPr/>
        </p:nvSpPr>
        <p:spPr bwMode="auto">
          <a:xfrm rot="3575902">
            <a:off x="7123112" y="1433513"/>
            <a:ext cx="9207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1587" y="1108075"/>
            <a:ext cx="5089525" cy="5133975"/>
            <a:chOff x="1930" y="844"/>
            <a:chExt cx="3210" cy="3240"/>
          </a:xfrm>
        </p:grpSpPr>
        <p:sp>
          <p:nvSpPr>
            <p:cNvPr id="1351710" name="Freeform 30"/>
            <p:cNvSpPr>
              <a:spLocks/>
            </p:cNvSpPr>
            <p:nvPr/>
          </p:nvSpPr>
          <p:spPr bwMode="auto">
            <a:xfrm>
              <a:off x="2788" y="844"/>
              <a:ext cx="1200" cy="168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432" y="24"/>
                </a:cxn>
                <a:cxn ang="0">
                  <a:pos x="960" y="24"/>
                </a:cxn>
                <a:cxn ang="0">
                  <a:pos x="1200" y="72"/>
                </a:cxn>
              </a:cxnLst>
              <a:rect l="0" t="0" r="r" b="b"/>
              <a:pathLst>
                <a:path w="1200" h="168">
                  <a:moveTo>
                    <a:pt x="0" y="168"/>
                  </a:moveTo>
                  <a:cubicBezTo>
                    <a:pt x="136" y="108"/>
                    <a:pt x="272" y="48"/>
                    <a:pt x="432" y="24"/>
                  </a:cubicBezTo>
                  <a:cubicBezTo>
                    <a:pt x="592" y="0"/>
                    <a:pt x="832" y="16"/>
                    <a:pt x="960" y="24"/>
                  </a:cubicBezTo>
                  <a:cubicBezTo>
                    <a:pt x="1088" y="32"/>
                    <a:pt x="1144" y="52"/>
                    <a:pt x="120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1" name="Freeform 31"/>
            <p:cNvSpPr>
              <a:spLocks/>
            </p:cNvSpPr>
            <p:nvPr/>
          </p:nvSpPr>
          <p:spPr bwMode="auto">
            <a:xfrm>
              <a:off x="4276" y="964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240"/>
                </a:cxn>
              </a:cxnLst>
              <a:rect l="0" t="0" r="r" b="b"/>
              <a:pathLst>
                <a:path w="336" h="240">
                  <a:moveTo>
                    <a:pt x="0" y="0"/>
                  </a:moveTo>
                  <a:cubicBezTo>
                    <a:pt x="68" y="28"/>
                    <a:pt x="136" y="56"/>
                    <a:pt x="192" y="96"/>
                  </a:cubicBezTo>
                  <a:cubicBezTo>
                    <a:pt x="248" y="136"/>
                    <a:pt x="292" y="188"/>
                    <a:pt x="336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2" name="Freeform 32"/>
            <p:cNvSpPr>
              <a:spLocks/>
            </p:cNvSpPr>
            <p:nvPr/>
          </p:nvSpPr>
          <p:spPr bwMode="auto">
            <a:xfrm>
              <a:off x="4852" y="1492"/>
              <a:ext cx="28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40"/>
                </a:cxn>
                <a:cxn ang="0">
                  <a:pos x="288" y="624"/>
                </a:cxn>
              </a:cxnLst>
              <a:rect l="0" t="0" r="r" b="b"/>
              <a:pathLst>
                <a:path w="288" h="624">
                  <a:moveTo>
                    <a:pt x="0" y="0"/>
                  </a:moveTo>
                  <a:cubicBezTo>
                    <a:pt x="72" y="68"/>
                    <a:pt x="144" y="136"/>
                    <a:pt x="192" y="240"/>
                  </a:cubicBezTo>
                  <a:cubicBezTo>
                    <a:pt x="240" y="344"/>
                    <a:pt x="264" y="484"/>
                    <a:pt x="288" y="6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3" name="Freeform 33"/>
            <p:cNvSpPr>
              <a:spLocks/>
            </p:cNvSpPr>
            <p:nvPr/>
          </p:nvSpPr>
          <p:spPr bwMode="auto">
            <a:xfrm>
              <a:off x="5072" y="2596"/>
              <a:ext cx="68" cy="34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40" y="204"/>
                </a:cxn>
                <a:cxn ang="0">
                  <a:pos x="0" y="340"/>
                </a:cxn>
              </a:cxnLst>
              <a:rect l="0" t="0" r="r" b="b"/>
              <a:pathLst>
                <a:path w="68" h="340">
                  <a:moveTo>
                    <a:pt x="68" y="0"/>
                  </a:moveTo>
                  <a:cubicBezTo>
                    <a:pt x="59" y="73"/>
                    <a:pt x="51" y="147"/>
                    <a:pt x="40" y="204"/>
                  </a:cubicBezTo>
                  <a:cubicBezTo>
                    <a:pt x="29" y="261"/>
                    <a:pt x="14" y="300"/>
                    <a:pt x="0" y="3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4" name="Freeform 34"/>
            <p:cNvSpPr>
              <a:spLocks/>
            </p:cNvSpPr>
            <p:nvPr/>
          </p:nvSpPr>
          <p:spPr bwMode="auto">
            <a:xfrm>
              <a:off x="3760" y="3268"/>
              <a:ext cx="1188" cy="767"/>
            </a:xfrm>
            <a:custGeom>
              <a:avLst/>
              <a:gdLst/>
              <a:ahLst/>
              <a:cxnLst>
                <a:cxn ang="0">
                  <a:pos x="1188" y="0"/>
                </a:cxn>
                <a:cxn ang="0">
                  <a:pos x="824" y="460"/>
                </a:cxn>
                <a:cxn ang="0">
                  <a:pos x="320" y="716"/>
                </a:cxn>
                <a:cxn ang="0">
                  <a:pos x="0" y="764"/>
                </a:cxn>
              </a:cxnLst>
              <a:rect l="0" t="0" r="r" b="b"/>
              <a:pathLst>
                <a:path w="1188" h="767">
                  <a:moveTo>
                    <a:pt x="1188" y="0"/>
                  </a:moveTo>
                  <a:cubicBezTo>
                    <a:pt x="1078" y="170"/>
                    <a:pt x="969" y="341"/>
                    <a:pt x="824" y="460"/>
                  </a:cubicBezTo>
                  <a:cubicBezTo>
                    <a:pt x="679" y="579"/>
                    <a:pt x="457" y="665"/>
                    <a:pt x="320" y="716"/>
                  </a:cubicBezTo>
                  <a:cubicBezTo>
                    <a:pt x="183" y="767"/>
                    <a:pt x="91" y="765"/>
                    <a:pt x="0" y="76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5" name="Freeform 35"/>
            <p:cNvSpPr>
              <a:spLocks/>
            </p:cNvSpPr>
            <p:nvPr/>
          </p:nvSpPr>
          <p:spPr bwMode="auto">
            <a:xfrm>
              <a:off x="1930" y="1216"/>
              <a:ext cx="542" cy="1620"/>
            </a:xfrm>
            <a:custGeom>
              <a:avLst/>
              <a:gdLst/>
              <a:ahLst/>
              <a:cxnLst>
                <a:cxn ang="0">
                  <a:pos x="90" y="1620"/>
                </a:cxn>
                <a:cxn ang="0">
                  <a:pos x="6" y="1136"/>
                </a:cxn>
                <a:cxn ang="0">
                  <a:pos x="126" y="520"/>
                </a:cxn>
                <a:cxn ang="0">
                  <a:pos x="542" y="0"/>
                </a:cxn>
              </a:cxnLst>
              <a:rect l="0" t="0" r="r" b="b"/>
              <a:pathLst>
                <a:path w="542" h="1620">
                  <a:moveTo>
                    <a:pt x="90" y="1620"/>
                  </a:moveTo>
                  <a:cubicBezTo>
                    <a:pt x="45" y="1469"/>
                    <a:pt x="0" y="1319"/>
                    <a:pt x="6" y="1136"/>
                  </a:cubicBezTo>
                  <a:cubicBezTo>
                    <a:pt x="12" y="953"/>
                    <a:pt x="37" y="709"/>
                    <a:pt x="126" y="520"/>
                  </a:cubicBezTo>
                  <a:cubicBezTo>
                    <a:pt x="215" y="331"/>
                    <a:pt x="378" y="165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6" name="Freeform 36"/>
            <p:cNvSpPr>
              <a:spLocks/>
            </p:cNvSpPr>
            <p:nvPr/>
          </p:nvSpPr>
          <p:spPr bwMode="auto">
            <a:xfrm>
              <a:off x="2164" y="3268"/>
              <a:ext cx="624" cy="624"/>
            </a:xfrm>
            <a:custGeom>
              <a:avLst/>
              <a:gdLst/>
              <a:ahLst/>
              <a:cxnLst>
                <a:cxn ang="0">
                  <a:pos x="624" y="624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624" h="624">
                  <a:moveTo>
                    <a:pt x="624" y="624"/>
                  </a:moveTo>
                  <a:cubicBezTo>
                    <a:pt x="508" y="556"/>
                    <a:pt x="392" y="488"/>
                    <a:pt x="288" y="384"/>
                  </a:cubicBezTo>
                  <a:cubicBezTo>
                    <a:pt x="184" y="280"/>
                    <a:pt x="92" y="14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  <p:sp>
          <p:nvSpPr>
            <p:cNvPr id="1351717" name="Line 37"/>
            <p:cNvSpPr>
              <a:spLocks noChangeShapeType="1"/>
            </p:cNvSpPr>
            <p:nvPr/>
          </p:nvSpPr>
          <p:spPr bwMode="auto">
            <a:xfrm flipH="1" flipV="1">
              <a:off x="3076" y="3988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>
                <a:latin typeface="Key"/>
                <a:cs typeface="Key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11062" y="2785646"/>
            <a:ext cx="1437638" cy="644942"/>
            <a:chOff x="6672900" y="2785646"/>
            <a:chExt cx="1437638" cy="644942"/>
          </a:xfrm>
        </p:grpSpPr>
        <p:grpSp>
          <p:nvGrpSpPr>
            <p:cNvPr id="38" name="Group 37"/>
            <p:cNvGrpSpPr/>
            <p:nvPr/>
          </p:nvGrpSpPr>
          <p:grpSpPr>
            <a:xfrm>
              <a:off x="6689250" y="2861846"/>
              <a:ext cx="1066800" cy="228600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9" name="Rectangle 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40" name="Straight Connector 39"/>
              <p:cNvCxnSpPr>
                <a:stCxn id="39" idx="0"/>
                <a:endCxn id="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6" name="Group 45"/>
            <p:cNvGrpSpPr/>
            <p:nvPr/>
          </p:nvGrpSpPr>
          <p:grpSpPr>
            <a:xfrm>
              <a:off x="6672900" y="2785646"/>
              <a:ext cx="1099500" cy="338554"/>
              <a:chOff x="5698650" y="4766846"/>
              <a:chExt cx="1099500" cy="33855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698650" y="4766846"/>
                <a:ext cx="41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48400" y="4766846"/>
                <a:ext cx="549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latin typeface="Helvetica"/>
                    <a:cs typeface="Helvetica"/>
                  </a:rPr>
                  <a:t>V14</a:t>
                </a:r>
              </a:p>
            </p:txBody>
          </p:sp>
        </p:grpSp>
        <p:cxnSp>
          <p:nvCxnSpPr>
            <p:cNvPr id="4" name="Straight Arrow Connector 3"/>
            <p:cNvCxnSpPr>
              <a:stCxn id="39" idx="2"/>
              <a:endCxn id="1351705" idx="1"/>
            </p:cNvCxnSpPr>
            <p:nvPr/>
          </p:nvCxnSpPr>
          <p:spPr bwMode="auto">
            <a:xfrm>
              <a:off x="7222650" y="3089971"/>
              <a:ext cx="887888" cy="34061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6116560" y="1371600"/>
            <a:ext cx="441402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63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6473538" y="1371600"/>
            <a:ext cx="313024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Key"/>
                <a:cs typeface="Key"/>
              </a:rPr>
              <a:t>0</a:t>
            </a:r>
            <a:endParaRPr lang="en-US" sz="1800" b="1" dirty="0">
              <a:latin typeface="Key"/>
              <a:cs typeface="Key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6329362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6557961" y="1295400"/>
            <a:ext cx="1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Key"/>
              <a:cs typeface="Key"/>
            </a:endParaRPr>
          </a:p>
        </p:txBody>
      </p:sp>
    </p:spTree>
    <p:extLst>
      <p:ext uri="{BB962C8B-B14F-4D97-AF65-F5344CB8AC3E}">
        <p14:creationId xmlns:p14="http://schemas.microsoft.com/office/powerpoint/2010/main" val="18323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159" y="171503"/>
            <a:ext cx="7772400" cy="609600"/>
          </a:xfrm>
        </p:spPr>
        <p:txBody>
          <a:bodyPr/>
          <a:lstStyle/>
          <a:p>
            <a:r>
              <a:rPr lang="en-US" dirty="0" smtClean="0"/>
              <a:t>Lookup in Chord-like system (with </a:t>
            </a:r>
            <a:r>
              <a:rPr lang="en-US" dirty="0" smtClean="0"/>
              <a:t>Leaf </a:t>
            </a:r>
            <a:r>
              <a:rPr lang="en-US" dirty="0" smtClean="0"/>
              <a:t>Set)</a:t>
            </a:r>
            <a:endParaRPr lang="en-US" dirty="0" smtClean="0"/>
          </a:p>
        </p:txBody>
      </p:sp>
      <p:grpSp>
        <p:nvGrpSpPr>
          <p:cNvPr id="9318" name="Group 102"/>
          <p:cNvGrpSpPr>
            <a:grpSpLocks/>
          </p:cNvGrpSpPr>
          <p:nvPr/>
        </p:nvGrpSpPr>
        <p:grpSpPr bwMode="auto">
          <a:xfrm>
            <a:off x="4705350" y="1957388"/>
            <a:ext cx="3240088" cy="3870325"/>
            <a:chOff x="1584" y="819"/>
            <a:chExt cx="2650" cy="3165"/>
          </a:xfrm>
        </p:grpSpPr>
        <p:sp>
          <p:nvSpPr>
            <p:cNvPr id="27711" name="Freeform 4"/>
            <p:cNvSpPr>
              <a:spLocks/>
            </p:cNvSpPr>
            <p:nvPr/>
          </p:nvSpPr>
          <p:spPr bwMode="auto">
            <a:xfrm>
              <a:off x="2505" y="926"/>
              <a:ext cx="318" cy="245"/>
            </a:xfrm>
            <a:custGeom>
              <a:avLst/>
              <a:gdLst>
                <a:gd name="T0" fmla="*/ 0 w 288"/>
                <a:gd name="T1" fmla="*/ 245 h 222"/>
                <a:gd name="T2" fmla="*/ 13 w 288"/>
                <a:gd name="T3" fmla="*/ 86 h 222"/>
                <a:gd name="T4" fmla="*/ 73 w 288"/>
                <a:gd name="T5" fmla="*/ 13 h 222"/>
                <a:gd name="T6" fmla="*/ 179 w 288"/>
                <a:gd name="T7" fmla="*/ 0 h 222"/>
                <a:gd name="T8" fmla="*/ 272 w 288"/>
                <a:gd name="T9" fmla="*/ 20 h 222"/>
                <a:gd name="T10" fmla="*/ 318 w 288"/>
                <a:gd name="T11" fmla="*/ 113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222">
                  <a:moveTo>
                    <a:pt x="0" y="222"/>
                  </a:moveTo>
                  <a:lnTo>
                    <a:pt x="12" y="78"/>
                  </a:lnTo>
                  <a:lnTo>
                    <a:pt x="66" y="12"/>
                  </a:lnTo>
                  <a:lnTo>
                    <a:pt x="162" y="0"/>
                  </a:lnTo>
                  <a:lnTo>
                    <a:pt x="246" y="18"/>
                  </a:lnTo>
                  <a:lnTo>
                    <a:pt x="288" y="102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2" name="Freeform 6"/>
            <p:cNvSpPr>
              <a:spLocks/>
            </p:cNvSpPr>
            <p:nvPr/>
          </p:nvSpPr>
          <p:spPr bwMode="auto">
            <a:xfrm>
              <a:off x="1584" y="2533"/>
              <a:ext cx="1431" cy="3"/>
            </a:xfrm>
            <a:custGeom>
              <a:avLst/>
              <a:gdLst>
                <a:gd name="T0" fmla="*/ 0 w 1296"/>
                <a:gd name="T1" fmla="*/ 3 h 2"/>
                <a:gd name="T2" fmla="*/ 1431 w 1296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96" h="2">
                  <a:moveTo>
                    <a:pt x="0" y="2"/>
                  </a:move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Line 7"/>
            <p:cNvSpPr>
              <a:spLocks noChangeShapeType="1"/>
            </p:cNvSpPr>
            <p:nvPr/>
          </p:nvSpPr>
          <p:spPr bwMode="auto">
            <a:xfrm flipH="1" flipV="1">
              <a:off x="2007" y="1529"/>
              <a:ext cx="1008" cy="10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Freeform 11"/>
            <p:cNvSpPr>
              <a:spLocks/>
            </p:cNvSpPr>
            <p:nvPr/>
          </p:nvSpPr>
          <p:spPr bwMode="auto">
            <a:xfrm>
              <a:off x="2041" y="1084"/>
              <a:ext cx="444" cy="318"/>
            </a:xfrm>
            <a:custGeom>
              <a:avLst/>
              <a:gdLst>
                <a:gd name="T0" fmla="*/ 444 w 402"/>
                <a:gd name="T1" fmla="*/ 73 h 288"/>
                <a:gd name="T2" fmla="*/ 278 w 402"/>
                <a:gd name="T3" fmla="*/ 0 h 288"/>
                <a:gd name="T4" fmla="*/ 113 w 402"/>
                <a:gd name="T5" fmla="*/ 46 h 288"/>
                <a:gd name="T6" fmla="*/ 0 w 402"/>
                <a:gd name="T7" fmla="*/ 166 h 288"/>
                <a:gd name="T8" fmla="*/ 7 w 402"/>
                <a:gd name="T9" fmla="*/ 31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288">
                  <a:moveTo>
                    <a:pt x="402" y="66"/>
                  </a:moveTo>
                  <a:lnTo>
                    <a:pt x="252" y="0"/>
                  </a:lnTo>
                  <a:lnTo>
                    <a:pt x="102" y="42"/>
                  </a:lnTo>
                  <a:lnTo>
                    <a:pt x="0" y="150"/>
                  </a:lnTo>
                  <a:lnTo>
                    <a:pt x="6" y="288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Line 8"/>
            <p:cNvSpPr>
              <a:spLocks noChangeShapeType="1"/>
            </p:cNvSpPr>
            <p:nvPr/>
          </p:nvSpPr>
          <p:spPr bwMode="auto">
            <a:xfrm>
              <a:off x="2538" y="1210"/>
              <a:ext cx="1696" cy="6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Line 9"/>
            <p:cNvSpPr>
              <a:spLocks noChangeShapeType="1"/>
            </p:cNvSpPr>
            <p:nvPr/>
          </p:nvSpPr>
          <p:spPr bwMode="auto">
            <a:xfrm flipH="1">
              <a:off x="2007" y="1210"/>
              <a:ext cx="531" cy="22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10"/>
            <p:cNvSpPr>
              <a:spLocks noChangeShapeType="1"/>
            </p:cNvSpPr>
            <p:nvPr/>
          </p:nvSpPr>
          <p:spPr bwMode="auto">
            <a:xfrm flipH="1">
              <a:off x="1742" y="1210"/>
              <a:ext cx="796" cy="7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Line 51"/>
            <p:cNvSpPr>
              <a:spLocks noChangeShapeType="1"/>
            </p:cNvSpPr>
            <p:nvPr/>
          </p:nvSpPr>
          <p:spPr bwMode="auto">
            <a:xfrm>
              <a:off x="3017" y="1104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9" name="Freeform 100"/>
            <p:cNvSpPr>
              <a:spLocks/>
            </p:cNvSpPr>
            <p:nvPr/>
          </p:nvSpPr>
          <p:spPr bwMode="auto">
            <a:xfrm>
              <a:off x="1749" y="1074"/>
              <a:ext cx="747" cy="684"/>
            </a:xfrm>
            <a:custGeom>
              <a:avLst/>
              <a:gdLst>
                <a:gd name="T0" fmla="*/ 747 w 747"/>
                <a:gd name="T1" fmla="*/ 73 h 684"/>
                <a:gd name="T2" fmla="*/ 581 w 747"/>
                <a:gd name="T3" fmla="*/ 0 h 684"/>
                <a:gd name="T4" fmla="*/ 307 w 747"/>
                <a:gd name="T5" fmla="*/ 5 h 684"/>
                <a:gd name="T6" fmla="*/ 83 w 747"/>
                <a:gd name="T7" fmla="*/ 247 h 684"/>
                <a:gd name="T8" fmla="*/ 0 w 747"/>
                <a:gd name="T9" fmla="*/ 684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7" h="684">
                  <a:moveTo>
                    <a:pt x="747" y="73"/>
                  </a:moveTo>
                  <a:lnTo>
                    <a:pt x="581" y="0"/>
                  </a:lnTo>
                  <a:lnTo>
                    <a:pt x="307" y="5"/>
                  </a:lnTo>
                  <a:lnTo>
                    <a:pt x="83" y="247"/>
                  </a:lnTo>
                  <a:lnTo>
                    <a:pt x="0" y="684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Freeform 101"/>
            <p:cNvSpPr>
              <a:spLocks/>
            </p:cNvSpPr>
            <p:nvPr/>
          </p:nvSpPr>
          <p:spPr bwMode="auto">
            <a:xfrm>
              <a:off x="2493" y="819"/>
              <a:ext cx="511" cy="338"/>
            </a:xfrm>
            <a:custGeom>
              <a:avLst/>
              <a:gdLst>
                <a:gd name="T0" fmla="*/ 21 w 511"/>
                <a:gd name="T1" fmla="*/ 338 h 338"/>
                <a:gd name="T2" fmla="*/ 0 w 511"/>
                <a:gd name="T3" fmla="*/ 167 h 338"/>
                <a:gd name="T4" fmla="*/ 28 w 511"/>
                <a:gd name="T5" fmla="*/ 46 h 338"/>
                <a:gd name="T6" fmla="*/ 158 w 511"/>
                <a:gd name="T7" fmla="*/ 0 h 338"/>
                <a:gd name="T8" fmla="*/ 363 w 511"/>
                <a:gd name="T9" fmla="*/ 37 h 338"/>
                <a:gd name="T10" fmla="*/ 511 w 511"/>
                <a:gd name="T11" fmla="*/ 195 h 3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1" h="338">
                  <a:moveTo>
                    <a:pt x="21" y="338"/>
                  </a:moveTo>
                  <a:lnTo>
                    <a:pt x="0" y="167"/>
                  </a:lnTo>
                  <a:lnTo>
                    <a:pt x="28" y="46"/>
                  </a:lnTo>
                  <a:lnTo>
                    <a:pt x="158" y="0"/>
                  </a:lnTo>
                  <a:lnTo>
                    <a:pt x="363" y="37"/>
                  </a:lnTo>
                  <a:lnTo>
                    <a:pt x="511" y="195"/>
                  </a:ln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91" name="Group 75"/>
          <p:cNvGrpSpPr>
            <a:grpSpLocks/>
          </p:cNvGrpSpPr>
          <p:nvPr/>
        </p:nvGrpSpPr>
        <p:grpSpPr bwMode="auto">
          <a:xfrm>
            <a:off x="4705350" y="2424113"/>
            <a:ext cx="3584575" cy="3403600"/>
            <a:chOff x="1584" y="1200"/>
            <a:chExt cx="2931" cy="2784"/>
          </a:xfrm>
        </p:grpSpPr>
        <p:sp>
          <p:nvSpPr>
            <p:cNvPr id="27703" name="Line 64"/>
            <p:cNvSpPr>
              <a:spLocks noChangeShapeType="1"/>
            </p:cNvSpPr>
            <p:nvPr/>
          </p:nvSpPr>
          <p:spPr bwMode="auto">
            <a:xfrm flipH="1" flipV="1">
              <a:off x="1728" y="2832"/>
              <a:ext cx="235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4" name="Line 65"/>
            <p:cNvSpPr>
              <a:spLocks noChangeShapeType="1"/>
            </p:cNvSpPr>
            <p:nvPr/>
          </p:nvSpPr>
          <p:spPr bwMode="auto">
            <a:xfrm flipH="1" flipV="1">
              <a:off x="2880" y="1200"/>
              <a:ext cx="1200" cy="2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Line 66"/>
            <p:cNvSpPr>
              <a:spLocks noChangeShapeType="1"/>
            </p:cNvSpPr>
            <p:nvPr/>
          </p:nvSpPr>
          <p:spPr bwMode="auto">
            <a:xfrm flipH="1">
              <a:off x="3408" y="3456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6" name="Freeform 67"/>
            <p:cNvSpPr>
              <a:spLocks/>
            </p:cNvSpPr>
            <p:nvPr/>
          </p:nvSpPr>
          <p:spPr bwMode="auto">
            <a:xfrm>
              <a:off x="3810" y="3456"/>
              <a:ext cx="419" cy="353"/>
            </a:xfrm>
            <a:custGeom>
              <a:avLst/>
              <a:gdLst>
                <a:gd name="T0" fmla="*/ 270 w 419"/>
                <a:gd name="T1" fmla="*/ 0 h 353"/>
                <a:gd name="T2" fmla="*/ 419 w 419"/>
                <a:gd name="T3" fmla="*/ 163 h 353"/>
                <a:gd name="T4" fmla="*/ 305 w 419"/>
                <a:gd name="T5" fmla="*/ 353 h 353"/>
                <a:gd name="T6" fmla="*/ 0 w 419"/>
                <a:gd name="T7" fmla="*/ 353 h 3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9" h="353">
                  <a:moveTo>
                    <a:pt x="270" y="0"/>
                  </a:moveTo>
                  <a:lnTo>
                    <a:pt x="419" y="163"/>
                  </a:lnTo>
                  <a:lnTo>
                    <a:pt x="305" y="353"/>
                  </a:lnTo>
                  <a:lnTo>
                    <a:pt x="0" y="353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Freeform 68"/>
            <p:cNvSpPr>
              <a:spLocks/>
            </p:cNvSpPr>
            <p:nvPr/>
          </p:nvSpPr>
          <p:spPr bwMode="auto">
            <a:xfrm>
              <a:off x="4067" y="3274"/>
              <a:ext cx="448" cy="278"/>
            </a:xfrm>
            <a:custGeom>
              <a:avLst/>
              <a:gdLst>
                <a:gd name="T0" fmla="*/ 0 w 448"/>
                <a:gd name="T1" fmla="*/ 202 h 278"/>
                <a:gd name="T2" fmla="*/ 295 w 448"/>
                <a:gd name="T3" fmla="*/ 278 h 278"/>
                <a:gd name="T4" fmla="*/ 448 w 448"/>
                <a:gd name="T5" fmla="*/ 192 h 278"/>
                <a:gd name="T6" fmla="*/ 438 w 448"/>
                <a:gd name="T7" fmla="*/ 78 h 278"/>
                <a:gd name="T8" fmla="*/ 253 w 448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278">
                  <a:moveTo>
                    <a:pt x="0" y="202"/>
                  </a:moveTo>
                  <a:lnTo>
                    <a:pt x="295" y="278"/>
                  </a:lnTo>
                  <a:lnTo>
                    <a:pt x="448" y="192"/>
                  </a:lnTo>
                  <a:lnTo>
                    <a:pt x="438" y="78"/>
                  </a:lnTo>
                  <a:lnTo>
                    <a:pt x="253" y="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Line 72"/>
            <p:cNvSpPr>
              <a:spLocks noChangeShapeType="1"/>
            </p:cNvSpPr>
            <p:nvPr/>
          </p:nvSpPr>
          <p:spPr bwMode="auto">
            <a:xfrm>
              <a:off x="3024" y="2544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9" name="Line 73"/>
            <p:cNvSpPr>
              <a:spLocks noChangeShapeType="1"/>
            </p:cNvSpPr>
            <p:nvPr/>
          </p:nvSpPr>
          <p:spPr bwMode="auto">
            <a:xfrm>
              <a:off x="3024" y="254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74"/>
            <p:cNvSpPr>
              <a:spLocks noChangeShapeType="1"/>
            </p:cNvSpPr>
            <p:nvPr/>
          </p:nvSpPr>
          <p:spPr bwMode="auto">
            <a:xfrm>
              <a:off x="1584" y="25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78" name="Group 62"/>
          <p:cNvGrpSpPr>
            <a:grpSpLocks/>
          </p:cNvGrpSpPr>
          <p:nvPr/>
        </p:nvGrpSpPr>
        <p:grpSpPr bwMode="auto">
          <a:xfrm>
            <a:off x="4940300" y="2308225"/>
            <a:ext cx="3611563" cy="3498850"/>
            <a:chOff x="1776" y="1105"/>
            <a:chExt cx="2954" cy="2863"/>
          </a:xfrm>
        </p:grpSpPr>
        <p:sp>
          <p:nvSpPr>
            <p:cNvPr id="27695" name="Line 53"/>
            <p:cNvSpPr>
              <a:spLocks noChangeShapeType="1"/>
            </p:cNvSpPr>
            <p:nvPr/>
          </p:nvSpPr>
          <p:spPr bwMode="auto">
            <a:xfrm flipH="1">
              <a:off x="4080" y="1920"/>
              <a:ext cx="24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55"/>
            <p:cNvSpPr>
              <a:spLocks noChangeShapeType="1"/>
            </p:cNvSpPr>
            <p:nvPr/>
          </p:nvSpPr>
          <p:spPr bwMode="auto">
            <a:xfrm flipH="1">
              <a:off x="1776" y="1920"/>
              <a:ext cx="2544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Line 56"/>
            <p:cNvSpPr>
              <a:spLocks noChangeShapeType="1"/>
            </p:cNvSpPr>
            <p:nvPr/>
          </p:nvSpPr>
          <p:spPr bwMode="auto">
            <a:xfrm flipH="1" flipV="1">
              <a:off x="3504" y="1248"/>
              <a:ext cx="816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Freeform 57"/>
            <p:cNvSpPr>
              <a:spLocks/>
            </p:cNvSpPr>
            <p:nvPr/>
          </p:nvSpPr>
          <p:spPr bwMode="auto">
            <a:xfrm>
              <a:off x="4320" y="1920"/>
              <a:ext cx="410" cy="672"/>
            </a:xfrm>
            <a:custGeom>
              <a:avLst/>
              <a:gdLst>
                <a:gd name="T0" fmla="*/ 0 w 410"/>
                <a:gd name="T1" fmla="*/ 0 h 672"/>
                <a:gd name="T2" fmla="*/ 359 w 410"/>
                <a:gd name="T3" fmla="*/ 146 h 672"/>
                <a:gd name="T4" fmla="*/ 410 w 410"/>
                <a:gd name="T5" fmla="*/ 409 h 672"/>
                <a:gd name="T6" fmla="*/ 207 w 410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0" h="672">
                  <a:moveTo>
                    <a:pt x="0" y="0"/>
                  </a:moveTo>
                  <a:lnTo>
                    <a:pt x="359" y="146"/>
                  </a:lnTo>
                  <a:lnTo>
                    <a:pt x="410" y="409"/>
                  </a:lnTo>
                  <a:lnTo>
                    <a:pt x="207" y="672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Freeform 58"/>
            <p:cNvSpPr>
              <a:spLocks/>
            </p:cNvSpPr>
            <p:nvPr/>
          </p:nvSpPr>
          <p:spPr bwMode="auto">
            <a:xfrm>
              <a:off x="4112" y="1499"/>
              <a:ext cx="425" cy="425"/>
            </a:xfrm>
            <a:custGeom>
              <a:avLst/>
              <a:gdLst>
                <a:gd name="T0" fmla="*/ 223 w 425"/>
                <a:gd name="T1" fmla="*/ 425 h 425"/>
                <a:gd name="T2" fmla="*/ 425 w 425"/>
                <a:gd name="T3" fmla="*/ 293 h 425"/>
                <a:gd name="T4" fmla="*/ 425 w 425"/>
                <a:gd name="T5" fmla="*/ 71 h 425"/>
                <a:gd name="T6" fmla="*/ 243 w 425"/>
                <a:gd name="T7" fmla="*/ 0 h 425"/>
                <a:gd name="T8" fmla="*/ 0 w 425"/>
                <a:gd name="T9" fmla="*/ 1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" h="425">
                  <a:moveTo>
                    <a:pt x="223" y="425"/>
                  </a:moveTo>
                  <a:lnTo>
                    <a:pt x="425" y="293"/>
                  </a:lnTo>
                  <a:lnTo>
                    <a:pt x="425" y="71"/>
                  </a:lnTo>
                  <a:lnTo>
                    <a:pt x="243" y="0"/>
                  </a:lnTo>
                  <a:lnTo>
                    <a:pt x="0" y="1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5"/>
            <p:cNvSpPr>
              <a:spLocks noChangeShapeType="1"/>
            </p:cNvSpPr>
            <p:nvPr/>
          </p:nvSpPr>
          <p:spPr bwMode="auto">
            <a:xfrm>
              <a:off x="3022" y="1105"/>
              <a:ext cx="0" cy="2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50"/>
            <p:cNvSpPr>
              <a:spLocks noChangeShapeType="1"/>
            </p:cNvSpPr>
            <p:nvPr/>
          </p:nvSpPr>
          <p:spPr bwMode="auto">
            <a:xfrm>
              <a:off x="3024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Line 52"/>
            <p:cNvSpPr>
              <a:spLocks noChangeShapeType="1"/>
            </p:cNvSpPr>
            <p:nvPr/>
          </p:nvSpPr>
          <p:spPr bwMode="auto">
            <a:xfrm flipV="1">
              <a:off x="3024" y="1536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4" name="Group 42"/>
          <p:cNvGrpSpPr>
            <a:grpSpLocks/>
          </p:cNvGrpSpPr>
          <p:nvPr/>
        </p:nvGrpSpPr>
        <p:grpSpPr bwMode="auto">
          <a:xfrm>
            <a:off x="4679950" y="2243138"/>
            <a:ext cx="3606800" cy="3629025"/>
            <a:chOff x="1553" y="1052"/>
            <a:chExt cx="2949" cy="2969"/>
          </a:xfrm>
        </p:grpSpPr>
        <p:sp>
          <p:nvSpPr>
            <p:cNvPr id="27672" name="Oval 13"/>
            <p:cNvSpPr>
              <a:spLocks noChangeArrowheads="1"/>
            </p:cNvSpPr>
            <p:nvPr/>
          </p:nvSpPr>
          <p:spPr bwMode="auto">
            <a:xfrm>
              <a:off x="1593" y="1105"/>
              <a:ext cx="2863" cy="28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14"/>
            <p:cNvSpPr>
              <a:spLocks noChangeArrowheads="1"/>
            </p:cNvSpPr>
            <p:nvPr/>
          </p:nvSpPr>
          <p:spPr bwMode="auto">
            <a:xfrm>
              <a:off x="1553" y="2278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15"/>
            <p:cNvSpPr>
              <a:spLocks noChangeArrowheads="1"/>
            </p:cNvSpPr>
            <p:nvPr/>
          </p:nvSpPr>
          <p:spPr bwMode="auto">
            <a:xfrm>
              <a:off x="1645" y="1954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16"/>
            <p:cNvSpPr>
              <a:spLocks noChangeArrowheads="1"/>
            </p:cNvSpPr>
            <p:nvPr/>
          </p:nvSpPr>
          <p:spPr bwMode="auto">
            <a:xfrm>
              <a:off x="1559" y="2748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17"/>
            <p:cNvSpPr>
              <a:spLocks noChangeArrowheads="1"/>
            </p:cNvSpPr>
            <p:nvPr/>
          </p:nvSpPr>
          <p:spPr bwMode="auto">
            <a:xfrm>
              <a:off x="1665" y="3067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Oval 18"/>
            <p:cNvSpPr>
              <a:spLocks noChangeArrowheads="1"/>
            </p:cNvSpPr>
            <p:nvPr/>
          </p:nvSpPr>
          <p:spPr bwMode="auto">
            <a:xfrm>
              <a:off x="1970" y="3504"/>
              <a:ext cx="107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19"/>
            <p:cNvSpPr>
              <a:spLocks noChangeArrowheads="1"/>
            </p:cNvSpPr>
            <p:nvPr/>
          </p:nvSpPr>
          <p:spPr bwMode="auto">
            <a:xfrm>
              <a:off x="2760" y="3895"/>
              <a:ext cx="105" cy="1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Oval 20"/>
            <p:cNvSpPr>
              <a:spLocks noChangeArrowheads="1"/>
            </p:cNvSpPr>
            <p:nvPr/>
          </p:nvSpPr>
          <p:spPr bwMode="auto">
            <a:xfrm>
              <a:off x="2958" y="3915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21"/>
            <p:cNvSpPr>
              <a:spLocks noChangeArrowheads="1"/>
            </p:cNvSpPr>
            <p:nvPr/>
          </p:nvSpPr>
          <p:spPr bwMode="auto">
            <a:xfrm>
              <a:off x="3362" y="3869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22"/>
            <p:cNvSpPr>
              <a:spLocks noChangeArrowheads="1"/>
            </p:cNvSpPr>
            <p:nvPr/>
          </p:nvSpPr>
          <p:spPr bwMode="auto">
            <a:xfrm>
              <a:off x="1712" y="1788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23"/>
            <p:cNvSpPr>
              <a:spLocks noChangeArrowheads="1"/>
            </p:cNvSpPr>
            <p:nvPr/>
          </p:nvSpPr>
          <p:spPr bwMode="auto">
            <a:xfrm>
              <a:off x="2010" y="1417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24"/>
            <p:cNvSpPr>
              <a:spLocks noChangeArrowheads="1"/>
            </p:cNvSpPr>
            <p:nvPr/>
          </p:nvSpPr>
          <p:spPr bwMode="auto">
            <a:xfrm>
              <a:off x="2812" y="1058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25"/>
            <p:cNvSpPr>
              <a:spLocks noChangeArrowheads="1"/>
            </p:cNvSpPr>
            <p:nvPr/>
          </p:nvSpPr>
          <p:spPr bwMode="auto">
            <a:xfrm>
              <a:off x="2939" y="1052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Oval 26"/>
            <p:cNvSpPr>
              <a:spLocks noChangeArrowheads="1"/>
            </p:cNvSpPr>
            <p:nvPr/>
          </p:nvSpPr>
          <p:spPr bwMode="auto">
            <a:xfrm>
              <a:off x="3415" y="1132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Oval 27"/>
            <p:cNvSpPr>
              <a:spLocks noChangeArrowheads="1"/>
            </p:cNvSpPr>
            <p:nvPr/>
          </p:nvSpPr>
          <p:spPr bwMode="auto">
            <a:xfrm>
              <a:off x="3773" y="1297"/>
              <a:ext cx="106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28"/>
            <p:cNvSpPr>
              <a:spLocks noChangeArrowheads="1"/>
            </p:cNvSpPr>
            <p:nvPr/>
          </p:nvSpPr>
          <p:spPr bwMode="auto">
            <a:xfrm>
              <a:off x="3999" y="1496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Oval 29"/>
            <p:cNvSpPr>
              <a:spLocks noChangeArrowheads="1"/>
            </p:cNvSpPr>
            <p:nvPr/>
          </p:nvSpPr>
          <p:spPr bwMode="auto">
            <a:xfrm>
              <a:off x="4271" y="1887"/>
              <a:ext cx="105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Oval 30"/>
            <p:cNvSpPr>
              <a:spLocks noChangeArrowheads="1"/>
            </p:cNvSpPr>
            <p:nvPr/>
          </p:nvSpPr>
          <p:spPr bwMode="auto">
            <a:xfrm>
              <a:off x="4397" y="2544"/>
              <a:ext cx="105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Oval 31"/>
            <p:cNvSpPr>
              <a:spLocks noChangeArrowheads="1"/>
            </p:cNvSpPr>
            <p:nvPr/>
          </p:nvSpPr>
          <p:spPr bwMode="auto">
            <a:xfrm>
              <a:off x="4376" y="2736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Oval 32"/>
            <p:cNvSpPr>
              <a:spLocks noChangeArrowheads="1"/>
            </p:cNvSpPr>
            <p:nvPr/>
          </p:nvSpPr>
          <p:spPr bwMode="auto">
            <a:xfrm>
              <a:off x="4204" y="3212"/>
              <a:ext cx="106" cy="1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Oval 33"/>
            <p:cNvSpPr>
              <a:spLocks noChangeArrowheads="1"/>
            </p:cNvSpPr>
            <p:nvPr/>
          </p:nvSpPr>
          <p:spPr bwMode="auto">
            <a:xfrm>
              <a:off x="4032" y="3431"/>
              <a:ext cx="106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Oval 34"/>
            <p:cNvSpPr>
              <a:spLocks noChangeArrowheads="1"/>
            </p:cNvSpPr>
            <p:nvPr/>
          </p:nvSpPr>
          <p:spPr bwMode="auto">
            <a:xfrm>
              <a:off x="3721" y="3696"/>
              <a:ext cx="105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Oval 35"/>
            <p:cNvSpPr>
              <a:spLocks noChangeArrowheads="1"/>
            </p:cNvSpPr>
            <p:nvPr/>
          </p:nvSpPr>
          <p:spPr bwMode="auto">
            <a:xfrm>
              <a:off x="2474" y="1145"/>
              <a:ext cx="10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5" name="Group 60"/>
          <p:cNvGrpSpPr>
            <a:grpSpLocks/>
          </p:cNvGrpSpPr>
          <p:nvPr/>
        </p:nvGrpSpPr>
        <p:grpSpPr bwMode="auto">
          <a:xfrm>
            <a:off x="4064000" y="2012950"/>
            <a:ext cx="4462463" cy="3541713"/>
            <a:chOff x="1059" y="864"/>
            <a:chExt cx="3650" cy="2897"/>
          </a:xfrm>
        </p:grpSpPr>
        <p:sp>
          <p:nvSpPr>
            <p:cNvPr id="27668" name="Text Box 36"/>
            <p:cNvSpPr txBox="1">
              <a:spLocks noChangeArrowheads="1"/>
            </p:cNvSpPr>
            <p:nvPr/>
          </p:nvSpPr>
          <p:spPr bwMode="auto">
            <a:xfrm>
              <a:off x="4267" y="1607"/>
              <a:ext cx="44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0…</a:t>
              </a:r>
            </a:p>
          </p:txBody>
        </p:sp>
        <p:sp>
          <p:nvSpPr>
            <p:cNvPr id="27669" name="Text Box 37"/>
            <p:cNvSpPr txBox="1">
              <a:spLocks noChangeArrowheads="1"/>
            </p:cNvSpPr>
            <p:nvPr/>
          </p:nvSpPr>
          <p:spPr bwMode="auto">
            <a:xfrm>
              <a:off x="1429" y="3461"/>
              <a:ext cx="54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10…</a:t>
              </a:r>
            </a:p>
          </p:txBody>
        </p:sp>
        <p:sp>
          <p:nvSpPr>
            <p:cNvPr id="27670" name="Text Box 38"/>
            <p:cNvSpPr txBox="1">
              <a:spLocks noChangeArrowheads="1"/>
            </p:cNvSpPr>
            <p:nvPr/>
          </p:nvSpPr>
          <p:spPr bwMode="auto">
            <a:xfrm>
              <a:off x="1059" y="1791"/>
              <a:ext cx="64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110…</a:t>
              </a:r>
            </a:p>
          </p:txBody>
        </p:sp>
        <p:sp>
          <p:nvSpPr>
            <p:cNvPr id="27671" name="Text Box 39"/>
            <p:cNvSpPr txBox="1">
              <a:spLocks noChangeArrowheads="1"/>
            </p:cNvSpPr>
            <p:nvPr/>
          </p:nvSpPr>
          <p:spPr bwMode="auto">
            <a:xfrm>
              <a:off x="2047" y="864"/>
              <a:ext cx="64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111…</a:t>
              </a:r>
            </a:p>
          </p:txBody>
        </p:sp>
      </p:grpSp>
      <p:grpSp>
        <p:nvGrpSpPr>
          <p:cNvPr id="9323" name="Group 107"/>
          <p:cNvGrpSpPr>
            <a:grpSpLocks/>
          </p:cNvGrpSpPr>
          <p:nvPr/>
        </p:nvGrpSpPr>
        <p:grpSpPr bwMode="auto">
          <a:xfrm>
            <a:off x="4479925" y="1112838"/>
            <a:ext cx="4359275" cy="5440362"/>
            <a:chOff x="2822" y="701"/>
            <a:chExt cx="2746" cy="3427"/>
          </a:xfrm>
        </p:grpSpPr>
        <p:sp>
          <p:nvSpPr>
            <p:cNvPr id="27664" name="Text Box 77"/>
            <p:cNvSpPr txBox="1">
              <a:spLocks noChangeArrowheads="1"/>
            </p:cNvSpPr>
            <p:nvPr/>
          </p:nvSpPr>
          <p:spPr bwMode="auto">
            <a:xfrm>
              <a:off x="4550" y="3840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010BFF"/>
                  </a:solidFill>
                </a:rPr>
                <a:t>Lookup ID</a:t>
              </a:r>
            </a:p>
          </p:txBody>
        </p:sp>
        <p:sp>
          <p:nvSpPr>
            <p:cNvPr id="27665" name="Text Box 78"/>
            <p:cNvSpPr txBox="1">
              <a:spLocks noChangeArrowheads="1"/>
            </p:cNvSpPr>
            <p:nvPr/>
          </p:nvSpPr>
          <p:spPr bwMode="auto">
            <a:xfrm>
              <a:off x="2822" y="701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010BFF"/>
                  </a:solidFill>
                </a:rPr>
                <a:t>Source</a:t>
              </a:r>
            </a:p>
          </p:txBody>
        </p:sp>
        <p:sp>
          <p:nvSpPr>
            <p:cNvPr id="27666" name="Line 79"/>
            <p:cNvSpPr>
              <a:spLocks noChangeShapeType="1"/>
            </p:cNvSpPr>
            <p:nvPr/>
          </p:nvSpPr>
          <p:spPr bwMode="auto">
            <a:xfrm flipH="1" flipV="1">
              <a:off x="3206" y="960"/>
              <a:ext cx="240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82"/>
            <p:cNvSpPr>
              <a:spLocks noChangeShapeType="1"/>
            </p:cNvSpPr>
            <p:nvPr/>
          </p:nvSpPr>
          <p:spPr bwMode="auto">
            <a:xfrm>
              <a:off x="4776" y="3449"/>
              <a:ext cx="206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9" name="Freeform 83"/>
          <p:cNvSpPr>
            <a:spLocks/>
          </p:cNvSpPr>
          <p:nvPr/>
        </p:nvSpPr>
        <p:spPr bwMode="auto">
          <a:xfrm>
            <a:off x="5880100" y="2424113"/>
            <a:ext cx="2171700" cy="879475"/>
          </a:xfrm>
          <a:custGeom>
            <a:avLst/>
            <a:gdLst>
              <a:gd name="T0" fmla="*/ 2171700 w 1776"/>
              <a:gd name="T1" fmla="*/ 879475 h 720"/>
              <a:gd name="T2" fmla="*/ 1360981 w 1776"/>
              <a:gd name="T3" fmla="*/ 743889 h 720"/>
              <a:gd name="T4" fmla="*/ 685993 w 1776"/>
              <a:gd name="T5" fmla="*/ 442180 h 720"/>
              <a:gd name="T6" fmla="*/ 0 w 177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720">
                <a:moveTo>
                  <a:pt x="1776" y="720"/>
                </a:moveTo>
                <a:lnTo>
                  <a:pt x="1113" y="609"/>
                </a:lnTo>
                <a:lnTo>
                  <a:pt x="561" y="362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0" name="Freeform 84"/>
          <p:cNvSpPr>
            <a:spLocks/>
          </p:cNvSpPr>
          <p:nvPr/>
        </p:nvSpPr>
        <p:spPr bwMode="auto">
          <a:xfrm>
            <a:off x="7742238" y="3303588"/>
            <a:ext cx="309562" cy="1819275"/>
          </a:xfrm>
          <a:custGeom>
            <a:avLst/>
            <a:gdLst>
              <a:gd name="T0" fmla="*/ 15906 w 253"/>
              <a:gd name="T1" fmla="*/ 1819275 h 1488"/>
              <a:gd name="T2" fmla="*/ 0 w 253"/>
              <a:gd name="T3" fmla="*/ 1122375 h 1488"/>
              <a:gd name="T4" fmla="*/ 116239 w 253"/>
              <a:gd name="T5" fmla="*/ 504947 h 1488"/>
              <a:gd name="T6" fmla="*/ 309562 w 253"/>
              <a:gd name="T7" fmla="*/ 0 h 14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1488">
                <a:moveTo>
                  <a:pt x="13" y="1488"/>
                </a:moveTo>
                <a:lnTo>
                  <a:pt x="0" y="918"/>
                </a:lnTo>
                <a:lnTo>
                  <a:pt x="95" y="413"/>
                </a:lnTo>
                <a:lnTo>
                  <a:pt x="253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1" name="Freeform 85"/>
          <p:cNvSpPr>
            <a:spLocks/>
          </p:cNvSpPr>
          <p:nvPr/>
        </p:nvSpPr>
        <p:spPr bwMode="auto">
          <a:xfrm>
            <a:off x="7405688" y="5122863"/>
            <a:ext cx="352425" cy="352425"/>
          </a:xfrm>
          <a:custGeom>
            <a:avLst/>
            <a:gdLst>
              <a:gd name="T0" fmla="*/ 0 w 288"/>
              <a:gd name="T1" fmla="*/ 352425 h 288"/>
              <a:gd name="T2" fmla="*/ 22027 w 288"/>
              <a:gd name="T3" fmla="*/ 118699 h 288"/>
              <a:gd name="T4" fmla="*/ 150515 w 288"/>
              <a:gd name="T5" fmla="*/ 24474 h 288"/>
              <a:gd name="T6" fmla="*/ 352425 w 28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288">
                <a:moveTo>
                  <a:pt x="0" y="288"/>
                </a:moveTo>
                <a:lnTo>
                  <a:pt x="18" y="97"/>
                </a:lnTo>
                <a:lnTo>
                  <a:pt x="123" y="2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05" name="Group 89"/>
          <p:cNvGrpSpPr>
            <a:grpSpLocks/>
          </p:cNvGrpSpPr>
          <p:nvPr/>
        </p:nvGrpSpPr>
        <p:grpSpPr bwMode="auto">
          <a:xfrm>
            <a:off x="5880100" y="2541588"/>
            <a:ext cx="1466850" cy="2933700"/>
            <a:chOff x="2544" y="1296"/>
            <a:chExt cx="1200" cy="2400"/>
          </a:xfrm>
        </p:grpSpPr>
        <p:sp>
          <p:nvSpPr>
            <p:cNvPr id="27662" name="Line 86"/>
            <p:cNvSpPr>
              <a:spLocks noChangeShapeType="1"/>
            </p:cNvSpPr>
            <p:nvPr/>
          </p:nvSpPr>
          <p:spPr bwMode="auto">
            <a:xfrm>
              <a:off x="2544" y="1296"/>
              <a:ext cx="1200" cy="2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88"/>
            <p:cNvSpPr txBox="1">
              <a:spLocks noChangeArrowheads="1"/>
            </p:cNvSpPr>
            <p:nvPr/>
          </p:nvSpPr>
          <p:spPr bwMode="auto">
            <a:xfrm rot="3737544">
              <a:off x="2373" y="2504"/>
              <a:ext cx="11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010BFF"/>
                  </a:solidFill>
                </a:rPr>
                <a:t>Response</a:t>
              </a:r>
            </a:p>
          </p:txBody>
        </p:sp>
      </p:grpSp>
      <p:sp>
        <p:nvSpPr>
          <p:cNvPr id="9322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152400" y="1036637"/>
            <a:ext cx="4114800" cy="5673651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Assign IDs to nodes</a:t>
            </a:r>
          </a:p>
          <a:p>
            <a:pPr lvl="1"/>
            <a:r>
              <a:rPr lang="en-US" sz="2400" dirty="0" smtClean="0"/>
              <a:t>Map hash values to node with closest ID</a:t>
            </a:r>
          </a:p>
          <a:p>
            <a:r>
              <a:rPr lang="en-US" sz="2800" dirty="0" smtClean="0"/>
              <a:t>Leaf set is successors and predecessors</a:t>
            </a:r>
          </a:p>
          <a:p>
            <a:pPr lvl="1"/>
            <a:r>
              <a:rPr lang="en-US" sz="2400" dirty="0" smtClean="0"/>
              <a:t>All that’s needed for correctness</a:t>
            </a:r>
          </a:p>
          <a:p>
            <a:r>
              <a:rPr lang="en-US" sz="2800" dirty="0" smtClean="0"/>
              <a:t>Routing table matches successively longer prefixes</a:t>
            </a:r>
          </a:p>
          <a:p>
            <a:pPr lvl="1"/>
            <a:r>
              <a:rPr lang="en-US" sz="2400" dirty="0" smtClean="0"/>
              <a:t>Allows efficient lookups</a:t>
            </a:r>
          </a:p>
          <a:p>
            <a:r>
              <a:rPr lang="en-US" sz="2800" dirty="0" smtClean="0"/>
              <a:t>Data Replication:</a:t>
            </a:r>
          </a:p>
          <a:p>
            <a:pPr lvl="1"/>
            <a:r>
              <a:rPr lang="en-US" dirty="0" smtClean="0"/>
              <a:t>On leaf set</a:t>
            </a:r>
          </a:p>
        </p:txBody>
      </p:sp>
    </p:spTree>
    <p:extLst>
      <p:ext uri="{BB962C8B-B14F-4D97-AF65-F5344CB8AC3E}">
        <p14:creationId xmlns:p14="http://schemas.microsoft.com/office/powerpoint/2010/main" val="310583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9" grpId="0" animBg="1"/>
      <p:bldP spid="9300" grpId="0" animBg="1"/>
      <p:bldP spid="9301" grpId="0" animBg="1"/>
      <p:bldP spid="932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176" y="152400"/>
            <a:ext cx="8555648" cy="533400"/>
          </a:xfrm>
        </p:spPr>
        <p:txBody>
          <a:bodyPr/>
          <a:lstStyle/>
          <a:p>
            <a:r>
              <a:rPr lang="en-US" dirty="0" err="1" smtClean="0"/>
              <a:t>DynamoD</a:t>
            </a:r>
            <a:r>
              <a:rPr lang="en-US" dirty="0" err="1" smtClean="0"/>
              <a:t>B</a:t>
            </a:r>
            <a:r>
              <a:rPr lang="en-US" dirty="0"/>
              <a:t> </a:t>
            </a:r>
            <a:r>
              <a:rPr lang="en-US" dirty="0" smtClean="0"/>
              <a:t>Example: </a:t>
            </a:r>
            <a:r>
              <a:rPr lang="en-US" dirty="0" smtClean="0"/>
              <a:t>Service </a:t>
            </a:r>
            <a:r>
              <a:rPr lang="en-US" dirty="0" smtClean="0"/>
              <a:t>Level Agreements (SLA)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534" y="900113"/>
            <a:ext cx="4684542" cy="4927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 can deliver its functionality in a bounded time: </a:t>
            </a:r>
          </a:p>
          <a:p>
            <a:pPr lvl="1"/>
            <a:r>
              <a:rPr lang="en-US" dirty="0" smtClean="0"/>
              <a:t>Every dependency in the platform needs to deliver its functionality with even tighter bounds.</a:t>
            </a:r>
          </a:p>
          <a:p>
            <a:r>
              <a:rPr lang="en-US" dirty="0" smtClean="0"/>
              <a:t>Example: service guaranteeing that it will provide a response within 300ms for 99.9% of its requests for a peak client load of 500 requests per second</a:t>
            </a:r>
          </a:p>
          <a:p>
            <a:r>
              <a:rPr lang="en-US" dirty="0" smtClean="0"/>
              <a:t>Contrast to services which focus on mean response time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089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31300" y="1178286"/>
            <a:ext cx="3618524" cy="4649427"/>
          </a:xfrm>
        </p:spPr>
      </p:pic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5699125" y="5827713"/>
            <a:ext cx="2682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5073650" y="5911850"/>
            <a:ext cx="391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Service-oriented architecture of </a:t>
            </a:r>
          </a:p>
          <a:p>
            <a:pPr algn="ctr"/>
            <a:r>
              <a:rPr lang="en-US" b="1" dirty="0"/>
              <a:t>Amazon’s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50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Computer Security Today?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Computing in the presence of an adversary!</a:t>
            </a:r>
          </a:p>
          <a:p>
            <a:pPr lvl="1"/>
            <a:r>
              <a:rPr lang="en-US" altLang="en-US" smtClean="0"/>
              <a:t>Adversary is the security field’</a:t>
            </a:r>
            <a:r>
              <a:rPr lang="en-US" altLang="ja-JP" smtClean="0"/>
              <a:t>s defining characteristic</a:t>
            </a:r>
          </a:p>
          <a:p>
            <a:r>
              <a:rPr lang="en-US" altLang="en-US" smtClean="0"/>
              <a:t>Reliability, robustness, and fault tolerance</a:t>
            </a:r>
          </a:p>
          <a:p>
            <a:pPr lvl="1"/>
            <a:r>
              <a:rPr lang="en-US" altLang="en-US" smtClean="0"/>
              <a:t>Dealing with Mother Nature (random failures)</a:t>
            </a:r>
          </a:p>
          <a:p>
            <a:r>
              <a:rPr lang="en-US" altLang="en-US" smtClean="0"/>
              <a:t>Security</a:t>
            </a:r>
          </a:p>
          <a:p>
            <a:pPr lvl="1"/>
            <a:r>
              <a:rPr lang="en-US" altLang="en-US" smtClean="0"/>
              <a:t>Dealing with actions of a knowledgeable attacker dedicated to causing harm</a:t>
            </a:r>
          </a:p>
          <a:p>
            <a:pPr lvl="1"/>
            <a:r>
              <a:rPr lang="en-US" altLang="en-US" smtClean="0"/>
              <a:t>Surviving malice, and not just mischance</a:t>
            </a:r>
          </a:p>
          <a:p>
            <a:r>
              <a:rPr lang="en-US" altLang="en-US" smtClean="0"/>
              <a:t>Wherever there is an adversary, there is a computer security problem!</a:t>
            </a:r>
          </a:p>
        </p:txBody>
      </p:sp>
    </p:spTree>
    <p:extLst>
      <p:ext uri="{BB962C8B-B14F-4D97-AF65-F5344CB8AC3E}">
        <p14:creationId xmlns:p14="http://schemas.microsoft.com/office/powerpoint/2010/main" val="4055308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Protection vs. Security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610600" cy="5638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Protection</a:t>
            </a:r>
            <a:r>
              <a:rPr lang="en-US" altLang="ko-KR" dirty="0" smtClean="0"/>
              <a:t>: mechanisms for controlling access of programs, processes, or users to resources</a:t>
            </a:r>
          </a:p>
          <a:p>
            <a:pPr lvl="1"/>
            <a:r>
              <a:rPr lang="en-US" altLang="ko-KR" dirty="0" smtClean="0"/>
              <a:t>Page table mechanism</a:t>
            </a:r>
          </a:p>
          <a:p>
            <a:pPr lvl="1"/>
            <a:r>
              <a:rPr lang="en-US" altLang="ko-KR" dirty="0" smtClean="0"/>
              <a:t>Round-robin schedule</a:t>
            </a:r>
          </a:p>
          <a:p>
            <a:pPr lvl="1"/>
            <a:r>
              <a:rPr lang="en-US" altLang="ko-KR" dirty="0" smtClean="0"/>
              <a:t>Data encryption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Security</a:t>
            </a:r>
            <a:r>
              <a:rPr lang="en-US" altLang="ko-KR" dirty="0" smtClean="0"/>
              <a:t>: use of protection mech. to prevent misuse of resources</a:t>
            </a:r>
          </a:p>
          <a:p>
            <a:pPr lvl="1"/>
            <a:r>
              <a:rPr lang="en-US" altLang="ko-KR" dirty="0" smtClean="0"/>
              <a:t>Misuse defined with respect to policy</a:t>
            </a:r>
          </a:p>
          <a:p>
            <a:pPr lvl="2"/>
            <a:r>
              <a:rPr lang="en-US" altLang="ko-KR" dirty="0" smtClean="0"/>
              <a:t>E.g.: prevent exposure of certain sensitive information</a:t>
            </a:r>
          </a:p>
          <a:p>
            <a:pPr lvl="2"/>
            <a:r>
              <a:rPr lang="en-US" altLang="ko-KR" dirty="0" smtClean="0"/>
              <a:t>E.g.: prevent unauthorized modification/deletion of data</a:t>
            </a:r>
          </a:p>
          <a:p>
            <a:pPr lvl="1"/>
            <a:r>
              <a:rPr lang="en-US" altLang="ko-KR" dirty="0" smtClean="0"/>
              <a:t>Need to consider external environment the system operates in</a:t>
            </a:r>
          </a:p>
          <a:p>
            <a:pPr lvl="2"/>
            <a:r>
              <a:rPr lang="en-US" altLang="ko-KR" dirty="0" smtClean="0"/>
              <a:t>Most well-constructed system cannot protect information if user accidentally reveals password – social engineering challenge</a:t>
            </a:r>
          </a:p>
        </p:txBody>
      </p:sp>
    </p:spTree>
    <p:extLst>
      <p:ext uri="{BB962C8B-B14F-4D97-AF65-F5344CB8AC3E}">
        <p14:creationId xmlns:p14="http://schemas.microsoft.com/office/powerpoint/2010/main" val="1426263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Requirements</a:t>
            </a:r>
          </a:p>
        </p:txBody>
      </p:sp>
      <p:sp>
        <p:nvSpPr>
          <p:cNvPr id="294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562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Authentication </a:t>
            </a:r>
          </a:p>
          <a:p>
            <a:pPr lvl="1"/>
            <a:r>
              <a:rPr lang="en-US" altLang="en-US" dirty="0" smtClean="0"/>
              <a:t>Ensures that a user is who is claiming to be</a:t>
            </a:r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Data integrity </a:t>
            </a:r>
          </a:p>
          <a:p>
            <a:pPr lvl="1"/>
            <a:r>
              <a:rPr lang="en-US" altLang="en-US" dirty="0" smtClean="0"/>
              <a:t>Ensure that data is not changed from source to destination or after being written on a storage device </a:t>
            </a:r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Confidentiality </a:t>
            </a:r>
          </a:p>
          <a:p>
            <a:pPr lvl="1"/>
            <a:r>
              <a:rPr lang="en-US" altLang="en-US" dirty="0" smtClean="0"/>
              <a:t>Ensures that data is read only by authorized users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Non-repudiation</a:t>
            </a:r>
          </a:p>
          <a:p>
            <a:pPr lvl="1"/>
            <a:r>
              <a:rPr lang="en-US" altLang="en-US" dirty="0" smtClean="0"/>
              <a:t>Sender/client can’</a:t>
            </a:r>
            <a:r>
              <a:rPr lang="en-US" altLang="ja-JP" dirty="0" smtClean="0"/>
              <a:t>t later claim didn’t send/write data</a:t>
            </a:r>
          </a:p>
          <a:p>
            <a:pPr lvl="1"/>
            <a:r>
              <a:rPr lang="en-US" altLang="en-US" dirty="0" smtClean="0"/>
              <a:t>Receiver/server can’</a:t>
            </a:r>
            <a:r>
              <a:rPr lang="en-US" altLang="ja-JP" dirty="0" smtClean="0"/>
              <a:t>t claim didn’t receive/write data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9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502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76200"/>
            <a:ext cx="15509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Authentication: Identifying Users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762000"/>
            <a:ext cx="8943975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to identify users to the system?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Passwords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Shared secret between two parties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Since only user knows password, someone types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correct password  must be user typing 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Very common technique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Smart Cards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Electronics embedded in card capable of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providing long passwords or satisfying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challenge  response queries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May have display to allow reading of password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Or can be plugged in directly; several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credit cards now in this category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Biometrics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Use of one or more intrinsic physical or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behavioral traits to identify someone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Examples: fingerprint reader,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palm reader, retinal scan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Becoming quite a bit more common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pic>
        <p:nvPicPr>
          <p:cNvPr id="10321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13275"/>
            <a:ext cx="23622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2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52763"/>
            <a:ext cx="166211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24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2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2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2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2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2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2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2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2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Passwords: Secrecy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System must keep copy of secret to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check against passwords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malicious user gains access to list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of passwords?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Need to obscure information somehow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Mechanism: utilize a transformation that is difficult to reverse without the right key (e.g. encryption)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UNIX /etc/passwd file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passwd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one way transform(hash)encrypted passwd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System stores only encrypted version, so OK even if someone reads the file!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When you type in your password, system compares encrypted version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Problem: Can you trust encryption algorithm?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Example: one algorithm thought safe had back door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Governments want back door so they can snoop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Also, security through obscurity doesn’t work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GSM encryption algorithm was secret; accidentally released; Berkeley grad students cracked in a few hours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0"/>
            <a:ext cx="120491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6172200" y="609600"/>
            <a:ext cx="2209800" cy="609600"/>
          </a:xfrm>
          <a:prstGeom prst="wedgeEllipseCallout">
            <a:avLst>
              <a:gd name="adj1" fmla="val 45389"/>
              <a:gd name="adj2" fmla="val -50000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ko-KR" altLang="en-US" sz="2200" dirty="0">
                <a:ea typeface="굴림" panose="020B0600000101010101" pitchFamily="34" charset="-127"/>
              </a:rPr>
              <a:t>“</a:t>
            </a:r>
            <a:r>
              <a:rPr lang="en-US" altLang="ko-KR" sz="2200" dirty="0">
                <a:ea typeface="굴림" panose="020B0600000101010101" pitchFamily="34" charset="-127"/>
              </a:rPr>
              <a:t>eggplant”</a:t>
            </a:r>
          </a:p>
        </p:txBody>
      </p:sp>
    </p:spTree>
    <p:extLst>
      <p:ext uri="{BB962C8B-B14F-4D97-AF65-F5344CB8AC3E}">
        <p14:creationId xmlns:p14="http://schemas.microsoft.com/office/powerpoint/2010/main" val="2424083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Passwords: How easy to guess?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685800"/>
            <a:ext cx="8747125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Ways of Compromising Passwords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Password Guessing: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Often people use obvious information like birthday, favorite color, girlfriend’s name, etc…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Dictionary Attack: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Work way through dictionary and compare encrypted version of dictionary words with entries in /etc/passwd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Dumpster Diving: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Find pieces of paper with passwords written on them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(Also used to get social-security numbers, etc)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Paradox: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Short passwords are easy to crack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Long ones, people write down!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Technology means we have to use longer passwords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UNIX initially required lowercase, 5-letter passwords: total of 26</a:t>
            </a:r>
            <a:r>
              <a:rPr lang="en-US" altLang="ko-KR" baseline="30000" smtClean="0">
                <a:ea typeface="굴림" panose="020B0600000101010101" pitchFamily="34" charset="-127"/>
                <a:sym typeface="Symbol" panose="05050102010706020507" pitchFamily="18" charset="2"/>
              </a:rPr>
              <a:t>5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=10million passwords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 1975, 10ms to check a password1 day to crack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 2005, .01</a:t>
            </a:r>
            <a:r>
              <a:rPr lang="el-GR" altLang="en-US" smtClean="0">
                <a:sym typeface="Symbol" panose="05050102010706020507" pitchFamily="18" charset="2"/>
              </a:rPr>
              <a:t>μ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 to check a password0.1 seconds to crack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Even faster today (use multiple processors)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Takes less time to check for all words in the dictionary!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20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529513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2" name="TextBox 5"/>
          <p:cNvSpPr txBox="1">
            <a:spLocks noChangeArrowheads="1"/>
          </p:cNvSpPr>
          <p:nvPr/>
        </p:nvSpPr>
        <p:spPr bwMode="auto">
          <a:xfrm>
            <a:off x="6858000" y="6096000"/>
            <a:ext cx="2146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https://xkcd.com/936/</a:t>
            </a:r>
            <a:r>
              <a:rPr lang="en-US" altLang="en-US" sz="1600" b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46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RPC Details (continued)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28088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does client know which </a:t>
            </a:r>
            <a:r>
              <a:rPr lang="en-US" altLang="ko-KR" dirty="0" err="1" smtClean="0">
                <a:ea typeface="굴림" panose="020B0600000101010101" pitchFamily="34" charset="-127"/>
              </a:rPr>
              <a:t>mbox</a:t>
            </a:r>
            <a:r>
              <a:rPr lang="en-US" altLang="ko-KR" dirty="0" smtClean="0">
                <a:ea typeface="굴림" panose="020B0600000101010101" pitchFamily="34" charset="-127"/>
              </a:rPr>
              <a:t> to send to?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translate name of remote service into network endpoint (Remote machine, port, possibly other info)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Binding:</a:t>
            </a:r>
            <a:r>
              <a:rPr lang="en-US" altLang="ko-KR" dirty="0" smtClean="0">
                <a:ea typeface="굴림" panose="020B0600000101010101" pitchFamily="34" charset="-127"/>
              </a:rPr>
              <a:t> the process of converting a user-visible name into a network endpoint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another word for “naming” at network level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Static: fixed at compile time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Dynamic: performed at runtime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Dynamic Binding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Most RPC systems use dynamic binding via name service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Name service provides dynamic translation of </a:t>
            </a:r>
            <a:r>
              <a:rPr lang="en-US" altLang="ko-KR" dirty="0" err="1" smtClean="0">
                <a:ea typeface="굴림" panose="020B0600000101010101" pitchFamily="34" charset="-127"/>
              </a:rPr>
              <a:t>service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mbox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Why dynamic binding?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Access control: check who is permitted to access service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Fail-over: If server fails, use a different one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What if there are multiple servers?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Could give flexibility at binding time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Choose unloaded server for each new client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Could provide same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mbox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(router level redirect)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Choose unloaded server for each new request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Only works if no state carried from one call to next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What if multiple clients?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Pass pointer to client-specific return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mbox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in request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19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9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9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9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99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9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9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9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94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94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Communication: Cryptography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Cryptography: communication in the presence of adversaries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Studied for thousands of years</a:t>
            </a:r>
          </a:p>
          <a:p>
            <a:pPr lvl="1"/>
            <a:r>
              <a:rPr lang="en-US" altLang="en-US" dirty="0" smtClean="0"/>
              <a:t>See the Simon Singh’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FF0000"/>
                </a:solidFill>
              </a:rPr>
              <a:t>The Code Book </a:t>
            </a:r>
            <a:r>
              <a:rPr lang="en-US" altLang="ja-JP" dirty="0" smtClean="0"/>
              <a:t>for an excellent, highly readable history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Central goal: confidentiality</a:t>
            </a:r>
          </a:p>
          <a:p>
            <a:pPr lvl="1"/>
            <a:r>
              <a:rPr lang="en-US" altLang="en-US" dirty="0" smtClean="0"/>
              <a:t>How to encode information so that an adversary can’</a:t>
            </a:r>
            <a:r>
              <a:rPr lang="en-US" altLang="ja-JP" dirty="0" smtClean="0"/>
              <a:t>t extract it, but a friend can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General premise: there is a key, possession of which allows decoding, but without which decoding is infeasible</a:t>
            </a:r>
          </a:p>
          <a:p>
            <a:pPr lvl="1"/>
            <a:r>
              <a:rPr lang="en-US" altLang="en-US" dirty="0" smtClean="0"/>
              <a:t>Thus, key must be kept secret and not guessable</a:t>
            </a:r>
          </a:p>
        </p:txBody>
      </p:sp>
    </p:spTree>
    <p:extLst>
      <p:ext uri="{BB962C8B-B14F-4D97-AF65-F5344CB8AC3E}">
        <p14:creationId xmlns:p14="http://schemas.microsoft.com/office/powerpoint/2010/main" val="30107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Symmetric Keys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Same key for encryption and decryption</a:t>
            </a:r>
          </a:p>
          <a:p>
            <a:r>
              <a:rPr lang="en-US" altLang="en-US" smtClean="0"/>
              <a:t>Achieves confidentiality</a:t>
            </a:r>
          </a:p>
          <a:p>
            <a:r>
              <a:rPr lang="en-US" altLang="en-US" smtClean="0"/>
              <a:t>Vulnerable to tampering and replay attacks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990600" y="2819400"/>
            <a:ext cx="7315200" cy="2881313"/>
            <a:chOff x="720" y="1584"/>
            <a:chExt cx="4320" cy="1527"/>
          </a:xfrm>
        </p:grpSpPr>
        <p:sp>
          <p:nvSpPr>
            <p:cNvPr id="28676" name="Oval 5"/>
            <p:cNvSpPr>
              <a:spLocks noChangeArrowheads="1"/>
            </p:cNvSpPr>
            <p:nvPr/>
          </p:nvSpPr>
          <p:spPr bwMode="auto">
            <a:xfrm>
              <a:off x="720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968" y="2151"/>
              <a:ext cx="1920" cy="960"/>
              <a:chOff x="1719" y="1709"/>
              <a:chExt cx="1775" cy="1123"/>
            </a:xfrm>
          </p:grpSpPr>
          <p:sp>
            <p:nvSpPr>
              <p:cNvPr id="28688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89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0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1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2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3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4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5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8" name="Text Box 15"/>
            <p:cNvSpPr txBox="1">
              <a:spLocks noChangeArrowheads="1"/>
            </p:cNvSpPr>
            <p:nvPr/>
          </p:nvSpPr>
          <p:spPr bwMode="auto">
            <a:xfrm>
              <a:off x="2499" y="2199"/>
              <a:ext cx="71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28679" name="Text Box 16"/>
            <p:cNvSpPr txBox="1">
              <a:spLocks noChangeArrowheads="1"/>
            </p:cNvSpPr>
            <p:nvPr/>
          </p:nvSpPr>
          <p:spPr bwMode="auto">
            <a:xfrm>
              <a:off x="796" y="2319"/>
              <a:ext cx="8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0" name="Oval 17"/>
            <p:cNvSpPr>
              <a:spLocks noChangeArrowheads="1"/>
            </p:cNvSpPr>
            <p:nvPr/>
          </p:nvSpPr>
          <p:spPr bwMode="auto">
            <a:xfrm>
              <a:off x="4032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4104" y="2319"/>
              <a:ext cx="85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885" y="1586"/>
              <a:ext cx="112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4230" y="1584"/>
              <a:ext cx="4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 m</a:t>
              </a:r>
            </a:p>
          </p:txBody>
        </p:sp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1200" y="18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5" name="Freeform 22"/>
            <p:cNvSpPr>
              <a:spLocks/>
            </p:cNvSpPr>
            <p:nvPr/>
          </p:nvSpPr>
          <p:spPr bwMode="auto">
            <a:xfrm>
              <a:off x="1200" y="2775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 flipV="1">
              <a:off x="4560" y="176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2439" y="2703"/>
              <a:ext cx="7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838200"/>
            <a:ext cx="5956300" cy="5791200"/>
          </a:xfrm>
        </p:spPr>
        <p:txBody>
          <a:bodyPr/>
          <a:lstStyle/>
          <a:p>
            <a:r>
              <a:rPr lang="en-US" altLang="en-US" dirty="0" smtClean="0"/>
              <a:t>Can just XOR plaintext with the key</a:t>
            </a:r>
          </a:p>
          <a:p>
            <a:pPr lvl="1"/>
            <a:r>
              <a:rPr lang="en-US" altLang="en-US" dirty="0" smtClean="0"/>
              <a:t>Easy to implement, but easy to break using frequency analysis</a:t>
            </a:r>
          </a:p>
          <a:p>
            <a:pPr lvl="1"/>
            <a:r>
              <a:rPr lang="en-US" altLang="en-US" dirty="0" smtClean="0"/>
              <a:t>Unbreakable alternative: XOR with one-time pad</a:t>
            </a:r>
          </a:p>
          <a:p>
            <a:pPr lvl="2"/>
            <a:r>
              <a:rPr lang="en-US" altLang="en-US" dirty="0" smtClean="0"/>
              <a:t>Use a different key for each message</a:t>
            </a:r>
          </a:p>
        </p:txBody>
      </p:sp>
      <p:pic>
        <p:nvPicPr>
          <p:cNvPr id="3072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57263"/>
            <a:ext cx="384810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2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105400"/>
          </a:xfrm>
        </p:spPr>
        <p:txBody>
          <a:bodyPr/>
          <a:lstStyle/>
          <a:p>
            <a:r>
              <a:rPr lang="en-US" altLang="en-US" dirty="0" smtClean="0"/>
              <a:t>More sophisticated (e.g., block cipher) algorithms </a:t>
            </a:r>
          </a:p>
          <a:p>
            <a:pPr lvl="1"/>
            <a:r>
              <a:rPr lang="en-US" altLang="en-US" dirty="0" smtClean="0"/>
              <a:t>Works with a block size (e.g., 64 bits)</a:t>
            </a:r>
          </a:p>
          <a:p>
            <a:pPr lvl="2"/>
            <a:r>
              <a:rPr lang="en-US" altLang="en-US" dirty="0" smtClean="0"/>
              <a:t>To encrypt a stream, can encrypt blocks separately, or link them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425"/>
            <a:ext cx="4038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39975"/>
            <a:ext cx="37338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reeform 6"/>
          <p:cNvSpPr>
            <a:spLocks noChangeArrowheads="1"/>
          </p:cNvSpPr>
          <p:nvPr/>
        </p:nvSpPr>
        <p:spPr bwMode="auto">
          <a:xfrm>
            <a:off x="2641600" y="2108200"/>
            <a:ext cx="4368800" cy="4140200"/>
          </a:xfrm>
          <a:custGeom>
            <a:avLst/>
            <a:gdLst>
              <a:gd name="T0" fmla="*/ 0 w 3124200"/>
              <a:gd name="T1" fmla="*/ 3733800 h 4140200"/>
              <a:gd name="T2" fmla="*/ 0 w 3124200"/>
              <a:gd name="T3" fmla="*/ 4140200 h 4140200"/>
              <a:gd name="T4" fmla="*/ 20797369 w 3124200"/>
              <a:gd name="T5" fmla="*/ 4140200 h 4140200"/>
              <a:gd name="T6" fmla="*/ 20983071 w 3124200"/>
              <a:gd name="T7" fmla="*/ 12700 h 4140200"/>
              <a:gd name="T8" fmla="*/ 45679940 w 3124200"/>
              <a:gd name="T9" fmla="*/ 0 h 4140200"/>
              <a:gd name="T10" fmla="*/ 45679940 w 3124200"/>
              <a:gd name="T11" fmla="*/ 228600 h 4140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24200"/>
              <a:gd name="T19" fmla="*/ 0 h 4140200"/>
              <a:gd name="T20" fmla="*/ 3124200 w 3124200"/>
              <a:gd name="T21" fmla="*/ 4140200 h 4140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24200" h="4140200">
                <a:moveTo>
                  <a:pt x="0" y="3733800"/>
                </a:moveTo>
                <a:lnTo>
                  <a:pt x="0" y="4140200"/>
                </a:lnTo>
                <a:lnTo>
                  <a:pt x="1422400" y="4140200"/>
                </a:lnTo>
                <a:cubicBezTo>
                  <a:pt x="1426633" y="2764367"/>
                  <a:pt x="1435100" y="12700"/>
                  <a:pt x="1435100" y="12700"/>
                </a:cubicBezTo>
                <a:lnTo>
                  <a:pt x="3124200" y="0"/>
                </a:lnTo>
                <a:lnTo>
                  <a:pt x="3124200" y="22860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4199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Symmetric Key Ciphers - DES &amp; AES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486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Data Encryption Standard (DES)</a:t>
            </a:r>
          </a:p>
          <a:p>
            <a:pPr lvl="1"/>
            <a:r>
              <a:rPr lang="en-US" altLang="en-US" dirty="0" smtClean="0"/>
              <a:t>Developed by IBM in 1970s, standardized by NBS/NIST</a:t>
            </a:r>
          </a:p>
          <a:p>
            <a:pPr lvl="1"/>
            <a:r>
              <a:rPr lang="en-US" altLang="en-US" dirty="0" smtClean="0"/>
              <a:t>56-bit key (decreased from 64 bits at NSA’</a:t>
            </a:r>
            <a:r>
              <a:rPr lang="en-US" altLang="ja-JP" dirty="0" smtClean="0"/>
              <a:t>s request)</a:t>
            </a:r>
          </a:p>
          <a:p>
            <a:pPr lvl="1"/>
            <a:r>
              <a:rPr lang="en-US" altLang="en-US" dirty="0" smtClean="0"/>
              <a:t>Still fairly strong other than brute-forcing the key space</a:t>
            </a:r>
          </a:p>
          <a:p>
            <a:pPr lvl="2"/>
            <a:r>
              <a:rPr lang="en-US" altLang="en-US" dirty="0" smtClean="0"/>
              <a:t>But custom hardware can crack a key in &lt; 24 hours</a:t>
            </a:r>
          </a:p>
          <a:p>
            <a:pPr lvl="1"/>
            <a:r>
              <a:rPr lang="en-US" altLang="en-US" dirty="0" smtClean="0"/>
              <a:t>Today many financial institutions use Triple DES</a:t>
            </a:r>
          </a:p>
          <a:p>
            <a:pPr lvl="2"/>
            <a:r>
              <a:rPr lang="en-US" altLang="en-US" dirty="0" smtClean="0"/>
              <a:t>DES applied 3 times, with 3 keys totaling 168 bits</a:t>
            </a:r>
          </a:p>
          <a:p>
            <a:r>
              <a:rPr lang="en-US" altLang="en-US" dirty="0" smtClean="0"/>
              <a:t>Advanced Encryption Standard (AES)</a:t>
            </a:r>
          </a:p>
          <a:p>
            <a:pPr lvl="1"/>
            <a:r>
              <a:rPr lang="en-US" altLang="en-US" dirty="0" smtClean="0"/>
              <a:t>Replacement for DES standardized in 2002</a:t>
            </a:r>
          </a:p>
          <a:p>
            <a:pPr lvl="1"/>
            <a:r>
              <a:rPr lang="en-US" altLang="en-US" dirty="0" smtClean="0"/>
              <a:t>Key size: 128, 192 or 256 bits</a:t>
            </a:r>
          </a:p>
          <a:p>
            <a:r>
              <a:rPr lang="en-US" altLang="en-US" dirty="0" smtClean="0"/>
              <a:t>How fundamentally strong are they?</a:t>
            </a:r>
          </a:p>
          <a:p>
            <a:pPr lvl="1"/>
            <a:r>
              <a:rPr lang="en-US" altLang="en-US" dirty="0" smtClean="0"/>
              <a:t>No one knows (no proofs exist)</a:t>
            </a:r>
          </a:p>
        </p:txBody>
      </p:sp>
    </p:spTree>
    <p:extLst>
      <p:ext uri="{BB962C8B-B14F-4D97-AF65-F5344CB8AC3E}">
        <p14:creationId xmlns:p14="http://schemas.microsoft.com/office/powerpoint/2010/main" val="25362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Authentication via Secret Key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41300" y="774700"/>
            <a:ext cx="8674100" cy="5105400"/>
          </a:xfrm>
        </p:spPr>
        <p:txBody>
          <a:bodyPr/>
          <a:lstStyle/>
          <a:p>
            <a:r>
              <a:rPr lang="en-US" altLang="en-US" dirty="0" smtClean="0"/>
              <a:t>Main idea: entity proves identity by decrypting a secret encrypted with its own key</a:t>
            </a:r>
          </a:p>
          <a:p>
            <a:pPr lvl="1"/>
            <a:r>
              <a:rPr lang="en-US" altLang="en-US" dirty="0" smtClean="0"/>
              <a:t>K – secret key shared only by A and B</a:t>
            </a:r>
          </a:p>
          <a:p>
            <a:r>
              <a:rPr lang="en-US" altLang="en-US" dirty="0" smtClean="0"/>
              <a:t>A can asks B to authenticate itself by decrypting a nonce, i.e., random value, x</a:t>
            </a:r>
          </a:p>
          <a:p>
            <a:pPr lvl="1"/>
            <a:r>
              <a:rPr lang="en-US" altLang="en-US" dirty="0" smtClean="0"/>
              <a:t>Avoid replay attacks (attacker impersonating client or server)</a:t>
            </a:r>
          </a:p>
          <a:p>
            <a:r>
              <a:rPr lang="en-US" altLang="en-US" dirty="0" smtClean="0"/>
              <a:t>Vulnerable to man-in-the middle attack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 flipH="1">
            <a:off x="2906713" y="41910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 flipH="1">
            <a:off x="5497513" y="41910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08300" y="4298950"/>
            <a:ext cx="2590800" cy="730250"/>
            <a:chOff x="3072" y="1220"/>
            <a:chExt cx="1632" cy="460"/>
          </a:xfrm>
        </p:grpSpPr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6877" name="Text Box 8"/>
            <p:cNvSpPr txBox="1">
              <a:spLocks noChangeArrowheads="1"/>
            </p:cNvSpPr>
            <p:nvPr/>
          </p:nvSpPr>
          <p:spPr bwMode="auto">
            <a:xfrm rot="765608">
              <a:off x="3425" y="1220"/>
              <a:ext cx="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E(x, K)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78125" y="5029200"/>
            <a:ext cx="2720975" cy="762000"/>
            <a:chOff x="2990" y="1680"/>
            <a:chExt cx="1714" cy="480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 rot="-934980">
              <a:off x="2990" y="182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                  x</a:t>
              </a:r>
            </a:p>
          </p:txBody>
        </p:sp>
      </p:grp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2743200" y="38433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72" name="Text Box 13"/>
          <p:cNvSpPr txBox="1">
            <a:spLocks noChangeArrowheads="1"/>
          </p:cNvSpPr>
          <p:nvPr/>
        </p:nvSpPr>
        <p:spPr bwMode="auto">
          <a:xfrm>
            <a:off x="5334000" y="38576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5867400" y="4953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000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8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87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Integrity: Cryptographic Hashes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838200"/>
            <a:ext cx="89154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Basic building block for integrity: cryptographic hashing</a:t>
            </a:r>
          </a:p>
          <a:p>
            <a:pPr lvl="1"/>
            <a:r>
              <a:rPr lang="en-US" altLang="en-US" dirty="0" smtClean="0"/>
              <a:t>Associate hash with byte-stream, receiver verifies match</a:t>
            </a:r>
          </a:p>
          <a:p>
            <a:pPr lvl="2"/>
            <a:r>
              <a:rPr lang="en-US" altLang="en-US" dirty="0" smtClean="0"/>
              <a:t>Assures data hasn’</a:t>
            </a:r>
            <a:r>
              <a:rPr lang="en-US" altLang="ja-JP" dirty="0" smtClean="0"/>
              <a:t>t been modified, either accidentally – or maliciously</a:t>
            </a:r>
          </a:p>
          <a:p>
            <a:r>
              <a:rPr lang="en-US" altLang="en-US" dirty="0" smtClean="0"/>
              <a:t>Approach: </a:t>
            </a:r>
          </a:p>
          <a:p>
            <a:pPr lvl="1"/>
            <a:r>
              <a:rPr lang="en-US" altLang="en-US" dirty="0" smtClean="0"/>
              <a:t>Sender computes a secure digest of message m using H(x)</a:t>
            </a:r>
          </a:p>
          <a:p>
            <a:pPr lvl="2"/>
            <a:r>
              <a:rPr lang="en-US" altLang="en-US" dirty="0" smtClean="0"/>
              <a:t>H(x) is a publicly known hash function</a:t>
            </a:r>
          </a:p>
          <a:p>
            <a:pPr lvl="2"/>
            <a:r>
              <a:rPr lang="en-US" altLang="en-US" dirty="0" smtClean="0"/>
              <a:t>Digest d = </a:t>
            </a:r>
            <a:r>
              <a:rPr lang="cs-CZ" altLang="en-US" dirty="0" smtClean="0"/>
              <a:t>HMAC (K, m) = H (K  |  H (K  |  m)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HMAC(K, m) is a hash-based message authentication function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Send digest d and message m to receiver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Upon receiving m and d, receiver uses shared secret key, K, to </a:t>
            </a:r>
            <a:r>
              <a:rPr lang="en-US" altLang="en-US" dirty="0" err="1" smtClean="0"/>
              <a:t>recompute</a:t>
            </a:r>
            <a:r>
              <a:rPr lang="en-US" altLang="en-US" dirty="0" smtClean="0"/>
              <a:t> HMAC(K, m) and see whether result agrees with d</a:t>
            </a:r>
          </a:p>
        </p:txBody>
      </p:sp>
    </p:spTree>
    <p:extLst>
      <p:ext uri="{BB962C8B-B14F-4D97-AF65-F5344CB8AC3E}">
        <p14:creationId xmlns:p14="http://schemas.microsoft.com/office/powerpoint/2010/main" val="16218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Hashing for Integrity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304800" y="1676400"/>
            <a:ext cx="8248650" cy="3429000"/>
            <a:chOff x="96" y="1728"/>
            <a:chExt cx="5196" cy="216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1488" y="2544"/>
              <a:ext cx="2448" cy="1344"/>
              <a:chOff x="1719" y="1709"/>
              <a:chExt cx="1775" cy="1123"/>
            </a:xfrm>
          </p:grpSpPr>
          <p:sp>
            <p:nvSpPr>
              <p:cNvPr id="39961" name="Oval 5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2" name="Oval 6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3" name="Oval 7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4" name="Oval 8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5" name="Oval 9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6" name="Oval 10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7" name="Oval 11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8" name="Freeform 12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2" name="Oval 13"/>
            <p:cNvSpPr>
              <a:spLocks noChangeArrowheads="1"/>
            </p:cNvSpPr>
            <p:nvPr/>
          </p:nvSpPr>
          <p:spPr bwMode="auto">
            <a:xfrm>
              <a:off x="576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3" name="Text Box 14"/>
            <p:cNvSpPr txBox="1">
              <a:spLocks noChangeArrowheads="1"/>
            </p:cNvSpPr>
            <p:nvPr/>
          </p:nvSpPr>
          <p:spPr bwMode="auto">
            <a:xfrm>
              <a:off x="2211" y="2640"/>
              <a:ext cx="77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547" y="2736"/>
              <a:ext cx="72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algn="ctr"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5" name="Text Box 16"/>
            <p:cNvSpPr txBox="1">
              <a:spLocks noChangeArrowheads="1"/>
            </p:cNvSpPr>
            <p:nvPr/>
          </p:nvSpPr>
          <p:spPr bwMode="auto">
            <a:xfrm>
              <a:off x="96" y="1787"/>
              <a:ext cx="118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6" name="Line 17"/>
            <p:cNvSpPr>
              <a:spLocks noChangeShapeType="1"/>
            </p:cNvSpPr>
            <p:nvPr/>
          </p:nvSpPr>
          <p:spPr bwMode="auto">
            <a:xfrm flipV="1">
              <a:off x="4368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7" name="Text Box 18"/>
            <p:cNvSpPr txBox="1">
              <a:spLocks noChangeArrowheads="1"/>
            </p:cNvSpPr>
            <p:nvPr/>
          </p:nvSpPr>
          <p:spPr bwMode="auto">
            <a:xfrm>
              <a:off x="1764" y="3144"/>
              <a:ext cx="1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Encrypted Digest</a:t>
              </a:r>
            </a:p>
          </p:txBody>
        </p:sp>
        <p:sp>
          <p:nvSpPr>
            <p:cNvPr id="39948" name="Freeform 19"/>
            <p:cNvSpPr>
              <a:spLocks/>
            </p:cNvSpPr>
            <p:nvPr/>
          </p:nvSpPr>
          <p:spPr bwMode="auto">
            <a:xfrm>
              <a:off x="432" y="2016"/>
              <a:ext cx="3936" cy="1584"/>
            </a:xfrm>
            <a:custGeom>
              <a:avLst/>
              <a:gdLst>
                <a:gd name="T0" fmla="*/ 0 w 3936"/>
                <a:gd name="T1" fmla="*/ 0 h 1344"/>
                <a:gd name="T2" fmla="*/ 0 w 3936"/>
                <a:gd name="T3" fmla="*/ 25871 h 1344"/>
                <a:gd name="T4" fmla="*/ 3936 w 3936"/>
                <a:gd name="T5" fmla="*/ 25871 h 1344"/>
                <a:gd name="T6" fmla="*/ 3936 w 3936"/>
                <a:gd name="T7" fmla="*/ 18474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344"/>
                <a:gd name="T14" fmla="*/ 3936 w 393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344">
                  <a:moveTo>
                    <a:pt x="0" y="0"/>
                  </a:moveTo>
                  <a:lnTo>
                    <a:pt x="0" y="1344"/>
                  </a:lnTo>
                  <a:lnTo>
                    <a:pt x="3936" y="1344"/>
                  </a:lnTo>
                  <a:lnTo>
                    <a:pt x="3936" y="9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49" name="Oval 20"/>
            <p:cNvSpPr>
              <a:spLocks noChangeArrowheads="1"/>
            </p:cNvSpPr>
            <p:nvPr/>
          </p:nvSpPr>
          <p:spPr bwMode="auto">
            <a:xfrm>
              <a:off x="4032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0" name="Text Box 21"/>
            <p:cNvSpPr txBox="1">
              <a:spLocks noChangeArrowheads="1"/>
            </p:cNvSpPr>
            <p:nvPr/>
          </p:nvSpPr>
          <p:spPr bwMode="auto">
            <a:xfrm>
              <a:off x="4010" y="2736"/>
              <a:ext cx="72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eaLnBrk="1" hangingPunct="1"/>
              <a:r>
                <a:rPr lang="en-US" altLang="en-US" sz="1400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11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eaLnBrk="1" hangingPunct="1"/>
              <a:endParaRPr lang="en-US" altLang="en-US" sz="14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1" name="Freeform 22"/>
            <p:cNvSpPr>
              <a:spLocks/>
            </p:cNvSpPr>
            <p:nvPr/>
          </p:nvSpPr>
          <p:spPr bwMode="auto">
            <a:xfrm>
              <a:off x="432" y="2496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480 w 480"/>
                <a:gd name="T3" fmla="*/ 0 h 192"/>
                <a:gd name="T4" fmla="*/ 480 w 480"/>
                <a:gd name="T5" fmla="*/ 192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0"/>
                  </a:moveTo>
                  <a:lnTo>
                    <a:pt x="480" y="0"/>
                  </a:lnTo>
                  <a:lnTo>
                    <a:pt x="480" y="1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2" name="AutoShape 23"/>
            <p:cNvSpPr>
              <a:spLocks noChangeArrowheads="1"/>
            </p:cNvSpPr>
            <p:nvPr/>
          </p:nvSpPr>
          <p:spPr bwMode="auto">
            <a:xfrm>
              <a:off x="4080" y="2208"/>
              <a:ext cx="576" cy="288"/>
            </a:xfrm>
            <a:prstGeom prst="diamond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4263" y="223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=</a:t>
              </a:r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4368" y="2496"/>
              <a:ext cx="5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  <a:r>
                <a:rPr lang="ja-JP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’</a:t>
              </a:r>
              <a:endParaRPr lang="en-US" altLang="en-US" sz="18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5" name="Freeform 26"/>
            <p:cNvSpPr>
              <a:spLocks/>
            </p:cNvSpPr>
            <p:nvPr/>
          </p:nvSpPr>
          <p:spPr bwMode="auto">
            <a:xfrm>
              <a:off x="912" y="2352"/>
              <a:ext cx="3168" cy="1008"/>
            </a:xfrm>
            <a:custGeom>
              <a:avLst/>
              <a:gdLst>
                <a:gd name="T0" fmla="*/ 0 w 3168"/>
                <a:gd name="T1" fmla="*/ 864 h 1008"/>
                <a:gd name="T2" fmla="*/ 0 w 3168"/>
                <a:gd name="T3" fmla="*/ 1008 h 1008"/>
                <a:gd name="T4" fmla="*/ 3072 w 3168"/>
                <a:gd name="T5" fmla="*/ 1008 h 1008"/>
                <a:gd name="T6" fmla="*/ 3072 w 3168"/>
                <a:gd name="T7" fmla="*/ 0 h 1008"/>
                <a:gd name="T8" fmla="*/ 3168 w 316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1008"/>
                <a:gd name="T17" fmla="*/ 3168 w 31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1008">
                  <a:moveTo>
                    <a:pt x="0" y="864"/>
                  </a:moveTo>
                  <a:lnTo>
                    <a:pt x="0" y="1008"/>
                  </a:lnTo>
                  <a:lnTo>
                    <a:pt x="3072" y="1008"/>
                  </a:lnTo>
                  <a:lnTo>
                    <a:pt x="3072" y="0"/>
                  </a:lnTo>
                  <a:lnTo>
                    <a:pt x="316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6" name="Line 27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57" name="Text Box 28"/>
            <p:cNvSpPr txBox="1">
              <a:spLocks noChangeArrowheads="1"/>
            </p:cNvSpPr>
            <p:nvPr/>
          </p:nvSpPr>
          <p:spPr bwMode="auto">
            <a:xfrm>
              <a:off x="4359" y="199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39958" name="Text Box 29"/>
            <p:cNvSpPr txBox="1">
              <a:spLocks noChangeArrowheads="1"/>
            </p:cNvSpPr>
            <p:nvPr/>
          </p:nvSpPr>
          <p:spPr bwMode="auto">
            <a:xfrm>
              <a:off x="3830" y="1739"/>
              <a:ext cx="10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corrupted msg</a:t>
              </a:r>
            </a:p>
          </p:txBody>
        </p:sp>
        <p:sp>
          <p:nvSpPr>
            <p:cNvPr id="39959" name="Freeform 30"/>
            <p:cNvSpPr>
              <a:spLocks/>
            </p:cNvSpPr>
            <p:nvPr/>
          </p:nvSpPr>
          <p:spPr bwMode="auto">
            <a:xfrm>
              <a:off x="4368" y="1968"/>
              <a:ext cx="816" cy="1632"/>
            </a:xfrm>
            <a:custGeom>
              <a:avLst/>
              <a:gdLst>
                <a:gd name="T0" fmla="*/ 0 w 816"/>
                <a:gd name="T1" fmla="*/ 1632 h 1632"/>
                <a:gd name="T2" fmla="*/ 816 w 816"/>
                <a:gd name="T3" fmla="*/ 1632 h 1632"/>
                <a:gd name="T4" fmla="*/ 816 w 816"/>
                <a:gd name="T5" fmla="*/ 0 h 1632"/>
                <a:gd name="T6" fmla="*/ 0 60000 65536"/>
                <a:gd name="T7" fmla="*/ 0 60000 65536"/>
                <a:gd name="T8" fmla="*/ 0 60000 65536"/>
                <a:gd name="T9" fmla="*/ 0 w 816"/>
                <a:gd name="T10" fmla="*/ 0 h 1632"/>
                <a:gd name="T11" fmla="*/ 816 w 81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32">
                  <a:moveTo>
                    <a:pt x="0" y="1632"/>
                  </a:moveTo>
                  <a:lnTo>
                    <a:pt x="816" y="1632"/>
                  </a:lnTo>
                  <a:lnTo>
                    <a:pt x="81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9960" name="Text Box 31"/>
            <p:cNvSpPr txBox="1">
              <a:spLocks noChangeArrowheads="1"/>
            </p:cNvSpPr>
            <p:nvPr/>
          </p:nvSpPr>
          <p:spPr bwMode="auto">
            <a:xfrm>
              <a:off x="4854" y="1728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  <a:cs typeface="Helvetica" panose="020B0604020202020204" pitchFamily="34" charset="0"/>
                </a:rPr>
                <a:t>     m</a:t>
              </a:r>
            </a:p>
          </p:txBody>
        </p:sp>
      </p:grp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3886200" y="426720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Helvetica" panose="020B0604020202020204" pitchFamily="34" charset="0"/>
                <a:cs typeface="Helvetica" panose="020B0604020202020204" pitchFamily="34" charset="0"/>
              </a:rPr>
              <a:t>Unencrypted Message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19400" y="5486400"/>
            <a:ext cx="386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Can encrypt m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8787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Cryptographic Hash Functions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MD5 (Message Digest version 5)</a:t>
            </a:r>
          </a:p>
          <a:p>
            <a:pPr lvl="1"/>
            <a:r>
              <a:rPr lang="en-US" altLang="en-US" dirty="0" smtClean="0"/>
              <a:t>Developed in 1991 (</a:t>
            </a:r>
            <a:r>
              <a:rPr lang="en-US" altLang="en-US" dirty="0" err="1" smtClean="0"/>
              <a:t>Rivest</a:t>
            </a:r>
            <a:r>
              <a:rPr lang="en-US" altLang="en-US" dirty="0" smtClean="0"/>
              <a:t>), produces 128 bit hashes</a:t>
            </a:r>
          </a:p>
          <a:p>
            <a:pPr lvl="1"/>
            <a:r>
              <a:rPr lang="en-US" altLang="en-US" dirty="0" smtClean="0"/>
              <a:t>Widely used (RFC 1321)</a:t>
            </a:r>
          </a:p>
          <a:p>
            <a:pPr lvl="1"/>
            <a:r>
              <a:rPr lang="en-US" altLang="en-US" dirty="0" smtClean="0"/>
              <a:t>Broken (1996-2008): attacks that find collisions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SHA-1 (Secure Hash Algorithm)</a:t>
            </a:r>
          </a:p>
          <a:p>
            <a:pPr lvl="1"/>
            <a:r>
              <a:rPr lang="en-US" altLang="en-US" dirty="0" smtClean="0"/>
              <a:t>Developed in 1995 (NSA) as MD5 successor with 160 bit hashes</a:t>
            </a:r>
          </a:p>
          <a:p>
            <a:pPr lvl="1"/>
            <a:r>
              <a:rPr lang="en-US" altLang="en-US" dirty="0" smtClean="0"/>
              <a:t>Widely used (SSL/TLS, SSH, PGP, IPSEC)</a:t>
            </a:r>
          </a:p>
          <a:p>
            <a:pPr lvl="1"/>
            <a:r>
              <a:rPr lang="en-US" altLang="en-US" dirty="0" smtClean="0"/>
              <a:t>Broken in 2005, government use discontinued in 2010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SHA-2 (2001) </a:t>
            </a:r>
          </a:p>
          <a:p>
            <a:pPr lvl="1"/>
            <a:r>
              <a:rPr lang="en-US" altLang="en-US" dirty="0" smtClean="0"/>
              <a:t>Family of SHA-224, SHA-256, SHA-384, SHA-512 functions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HMAC’s are secure even with older “insecure” hash functions</a:t>
            </a:r>
          </a:p>
          <a:p>
            <a:pPr lvl="1"/>
            <a:r>
              <a:rPr lang="en-US" altLang="en-US" dirty="0" smtClean="0"/>
              <a:t>	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9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Asymmetric Encryption (Public Key)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5105400"/>
          </a:xfrm>
        </p:spPr>
        <p:txBody>
          <a:bodyPr/>
          <a:lstStyle/>
          <a:p>
            <a:r>
              <a:rPr lang="en-US" altLang="en-US" dirty="0" smtClean="0"/>
              <a:t>Idea: use two different keys, one to encrypt (e) and one to decrypt (d)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key pair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Crucial property: knowing e does not give away d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Therefore e can be public: everyone knows it!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If Alice wants to send to Bob, she fetches Bob’</a:t>
            </a:r>
            <a:r>
              <a:rPr lang="en-US" altLang="ja-JP" dirty="0" smtClean="0"/>
              <a:t>s public key (say from Bob’s home page) and encrypts with it</a:t>
            </a:r>
          </a:p>
          <a:p>
            <a:pPr lvl="1"/>
            <a:r>
              <a:rPr lang="en-US" altLang="en-US" dirty="0" smtClean="0"/>
              <a:t>Alice can’</a:t>
            </a:r>
            <a:r>
              <a:rPr lang="en-US" altLang="ja-JP" dirty="0" smtClean="0"/>
              <a:t>t decrypt what she’s sending to Bob …</a:t>
            </a:r>
          </a:p>
          <a:p>
            <a:pPr lvl="1"/>
            <a:r>
              <a:rPr lang="en-US" altLang="en-US" dirty="0" smtClean="0"/>
              <a:t>…  but then, neither can anyone else (except Bob)</a:t>
            </a:r>
          </a:p>
        </p:txBody>
      </p:sp>
    </p:spTree>
    <p:extLst>
      <p:ext uri="{BB962C8B-B14F-4D97-AF65-F5344CB8AC3E}">
        <p14:creationId xmlns:p14="http://schemas.microsoft.com/office/powerpoint/2010/main" val="1469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RPC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01675"/>
            <a:ext cx="8947150" cy="58515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Non-Atomic failures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Different failure modes in distributed system than on a single machine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Consider many different types of failures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User-level bug causes address space to crash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Machine failure, kernel bug causes all processes on same machine to fail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machine is compromised by malicious party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Before RPC: whole system would crash/die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After RPC: One machine crashes/compromised while others keep working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easily result in inconsistent view of the world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Did my cached data get written back or not?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Did server do what I requested or not?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Answer? Distributed transactions/Byzantine Commit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Cost of Procedure call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« same-machine RPC « network RPC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Means programmers must be aware that RPC is not free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Caching can help, but may make failure handling complex</a:t>
            </a:r>
          </a:p>
        </p:txBody>
      </p:sp>
    </p:spTree>
    <p:extLst>
      <p:ext uri="{BB962C8B-B14F-4D97-AF65-F5344CB8AC3E}">
        <p14:creationId xmlns:p14="http://schemas.microsoft.com/office/powerpoint/2010/main" val="2057927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0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0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0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0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 Key / Asymmetric Encryption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Sender uses receiver’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FF0000"/>
                </a:solidFill>
              </a:rPr>
              <a:t>public</a:t>
            </a:r>
            <a:r>
              <a:rPr lang="en-US" altLang="ja-JP" dirty="0" smtClean="0"/>
              <a:t> key</a:t>
            </a:r>
          </a:p>
          <a:p>
            <a:pPr lvl="1"/>
            <a:r>
              <a:rPr lang="en-US" altLang="en-US" dirty="0" smtClean="0"/>
              <a:t>Advertised to everyone</a:t>
            </a:r>
          </a:p>
          <a:p>
            <a:r>
              <a:rPr lang="en-US" altLang="en-US" dirty="0" smtClean="0"/>
              <a:t>Receiver uses complementary </a:t>
            </a:r>
            <a:r>
              <a:rPr lang="en-US" altLang="en-US" dirty="0" smtClean="0">
                <a:solidFill>
                  <a:srgbClr val="FF0000"/>
                </a:solidFill>
              </a:rPr>
              <a:t>private</a:t>
            </a:r>
            <a:r>
              <a:rPr lang="en-US" altLang="en-US" dirty="0" smtClean="0"/>
              <a:t> key</a:t>
            </a:r>
          </a:p>
          <a:p>
            <a:pPr lvl="1"/>
            <a:r>
              <a:rPr lang="en-US" altLang="en-US" dirty="0" smtClean="0"/>
              <a:t>Must be kept secret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914400" y="2833688"/>
            <a:ext cx="7315200" cy="3033712"/>
            <a:chOff x="720" y="1929"/>
            <a:chExt cx="4320" cy="1527"/>
          </a:xfrm>
        </p:grpSpPr>
        <p:sp>
          <p:nvSpPr>
            <p:cNvPr id="46084" name="Oval 5"/>
            <p:cNvSpPr>
              <a:spLocks noChangeArrowheads="1"/>
            </p:cNvSpPr>
            <p:nvPr/>
          </p:nvSpPr>
          <p:spPr bwMode="auto">
            <a:xfrm>
              <a:off x="720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085" name="Group 6"/>
            <p:cNvGrpSpPr>
              <a:grpSpLocks/>
            </p:cNvGrpSpPr>
            <p:nvPr/>
          </p:nvGrpSpPr>
          <p:grpSpPr bwMode="auto">
            <a:xfrm>
              <a:off x="1968" y="2496"/>
              <a:ext cx="1920" cy="960"/>
              <a:chOff x="1719" y="1709"/>
              <a:chExt cx="1775" cy="1123"/>
            </a:xfrm>
          </p:grpSpPr>
          <p:sp>
            <p:nvSpPr>
              <p:cNvPr id="46096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7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8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099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6" name="Text Box 15"/>
            <p:cNvSpPr txBox="1">
              <a:spLocks noChangeArrowheads="1"/>
            </p:cNvSpPr>
            <p:nvPr/>
          </p:nvSpPr>
          <p:spPr bwMode="auto">
            <a:xfrm>
              <a:off x="2499" y="2544"/>
              <a:ext cx="7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46087" name="Text Box 16"/>
            <p:cNvSpPr txBox="1">
              <a:spLocks noChangeArrowheads="1"/>
            </p:cNvSpPr>
            <p:nvPr/>
          </p:nvSpPr>
          <p:spPr bwMode="auto">
            <a:xfrm>
              <a:off x="792" y="2664"/>
              <a:ext cx="85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public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88" name="Oval 17"/>
            <p:cNvSpPr>
              <a:spLocks noChangeArrowheads="1"/>
            </p:cNvSpPr>
            <p:nvPr/>
          </p:nvSpPr>
          <p:spPr bwMode="auto">
            <a:xfrm>
              <a:off x="4032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9" name="Text Box 18"/>
            <p:cNvSpPr txBox="1">
              <a:spLocks noChangeArrowheads="1"/>
            </p:cNvSpPr>
            <p:nvPr/>
          </p:nvSpPr>
          <p:spPr bwMode="auto">
            <a:xfrm>
              <a:off x="4104" y="2664"/>
              <a:ext cx="85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private</a:t>
              </a:r>
              <a:r>
                <a:rPr lang="en-US" altLang="en-US" sz="18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90" name="Text Box 19"/>
            <p:cNvSpPr txBox="1">
              <a:spLocks noChangeArrowheads="1"/>
            </p:cNvSpPr>
            <p:nvPr/>
          </p:nvSpPr>
          <p:spPr bwMode="auto">
            <a:xfrm>
              <a:off x="885" y="1931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4230" y="1929"/>
              <a:ext cx="62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2" name="Line 21"/>
            <p:cNvSpPr>
              <a:spLocks noChangeShapeType="1"/>
            </p:cNvSpPr>
            <p:nvPr/>
          </p:nvSpPr>
          <p:spPr bwMode="auto">
            <a:xfrm>
              <a:off x="1200" y="21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3" name="Freeform 22"/>
            <p:cNvSpPr>
              <a:spLocks/>
            </p:cNvSpPr>
            <p:nvPr/>
          </p:nvSpPr>
          <p:spPr bwMode="auto">
            <a:xfrm>
              <a:off x="1200" y="3120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4" name="Line 23"/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6095" name="Text Box 24"/>
            <p:cNvSpPr txBox="1">
              <a:spLocks noChangeArrowheads="1"/>
            </p:cNvSpPr>
            <p:nvPr/>
          </p:nvSpPr>
          <p:spPr bwMode="auto">
            <a:xfrm>
              <a:off x="2439" y="3048"/>
              <a:ext cx="72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Ciphertext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4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 Key Cryptography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562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Invented in the 1970s</a:t>
            </a:r>
          </a:p>
          <a:p>
            <a:pPr lvl="1"/>
            <a:r>
              <a:rPr lang="en-US" altLang="en-US" dirty="0" smtClean="0"/>
              <a:t>Revolutionized cryptography</a:t>
            </a:r>
          </a:p>
          <a:p>
            <a:pPr lvl="1"/>
            <a:r>
              <a:rPr lang="en-US" altLang="en-US" dirty="0" smtClean="0"/>
              <a:t>(Was actually invented earlier by British intelligence)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can we construct an encryption/decryption algorithm using a key pair with the public/private properties? </a:t>
            </a:r>
          </a:p>
          <a:p>
            <a:pPr lvl="1"/>
            <a:r>
              <a:rPr lang="en-US" altLang="en-US" dirty="0" smtClean="0"/>
              <a:t>Answer: Number Theory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Most fully developed approach: RSA</a:t>
            </a:r>
          </a:p>
          <a:p>
            <a:pPr lvl="1"/>
            <a:r>
              <a:rPr lang="en-US" altLang="en-US" dirty="0" err="1" smtClean="0"/>
              <a:t>Rivest</a:t>
            </a:r>
            <a:r>
              <a:rPr lang="en-US" altLang="en-US" dirty="0" smtClean="0"/>
              <a:t> / Shamir / </a:t>
            </a:r>
            <a:r>
              <a:rPr lang="en-US" altLang="en-US" dirty="0" err="1" smtClean="0"/>
              <a:t>Adleman</a:t>
            </a:r>
            <a:r>
              <a:rPr lang="en-US" altLang="en-US" dirty="0" smtClean="0"/>
              <a:t>, 1977; RFC 3447</a:t>
            </a:r>
          </a:p>
          <a:p>
            <a:pPr lvl="1"/>
            <a:r>
              <a:rPr lang="en-US" altLang="en-US" dirty="0" smtClean="0"/>
              <a:t>Based on modular multiplication of very large integers</a:t>
            </a:r>
          </a:p>
          <a:p>
            <a:pPr lvl="1"/>
            <a:r>
              <a:rPr lang="en-US" altLang="en-US" dirty="0" smtClean="0"/>
              <a:t>Very widely used (e.g.,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, SSL/TLS for https)</a:t>
            </a:r>
          </a:p>
        </p:txBody>
      </p:sp>
    </p:spTree>
    <p:extLst>
      <p:ext uri="{BB962C8B-B14F-4D97-AF65-F5344CB8AC3E}">
        <p14:creationId xmlns:p14="http://schemas.microsoft.com/office/powerpoint/2010/main" val="12391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RSA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7150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Requires generating large, random prime numbers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Algorithms exist for quickly finding these (probabilistic!)</a:t>
            </a:r>
            <a:endParaRPr lang="en-US" altLang="en-US" dirty="0" smtClean="0"/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Requires </a:t>
            </a:r>
            <a:r>
              <a:rPr lang="en-US" altLang="en-US" dirty="0" err="1" smtClean="0"/>
              <a:t>exponentiating</a:t>
            </a:r>
            <a:r>
              <a:rPr lang="en-US" altLang="en-US" dirty="0" smtClean="0"/>
              <a:t> very large numbers</a:t>
            </a:r>
          </a:p>
          <a:p>
            <a:pPr lvl="1"/>
            <a:r>
              <a:rPr lang="en-US" altLang="en-US" dirty="0" smtClean="0"/>
              <a:t>Again, fairly fast algorithms exist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Overall, much slower than symmetric key crypto</a:t>
            </a:r>
          </a:p>
          <a:p>
            <a:pPr lvl="1"/>
            <a:r>
              <a:rPr lang="en-US" altLang="en-US" dirty="0" smtClean="0"/>
              <a:t>One general strategy: use public key crypto to exchange a (short) symmetric session key </a:t>
            </a:r>
          </a:p>
          <a:p>
            <a:pPr lvl="2"/>
            <a:r>
              <a:rPr lang="en-US" altLang="en-US" dirty="0" smtClean="0"/>
              <a:t>Use that key then with AES or such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How difficult is recovering d, the private key? </a:t>
            </a:r>
          </a:p>
          <a:p>
            <a:pPr lvl="1"/>
            <a:r>
              <a:rPr lang="en-US" altLang="en-US" dirty="0" smtClean="0"/>
              <a:t>Equivalent to finding prime factors of a large number</a:t>
            </a:r>
          </a:p>
          <a:p>
            <a:pPr lvl="2"/>
            <a:r>
              <a:rPr lang="en-US" altLang="en-US" dirty="0" smtClean="0"/>
              <a:t>Many have tried - believed to be very hard </a:t>
            </a:r>
            <a:br>
              <a:rPr lang="en-US" altLang="en-US" dirty="0" smtClean="0"/>
            </a:br>
            <a:r>
              <a:rPr lang="en-US" altLang="en-US" dirty="0" smtClean="0"/>
              <a:t>(= brute force only)</a:t>
            </a:r>
          </a:p>
          <a:p>
            <a:pPr lvl="2"/>
            <a:r>
              <a:rPr lang="en-US" altLang="en-US" dirty="0" smtClean="0"/>
              <a:t>(Though quantum computers can do so in polynomial time!)</a:t>
            </a:r>
          </a:p>
        </p:txBody>
      </p:sp>
    </p:spTree>
    <p:extLst>
      <p:ext uri="{BB962C8B-B14F-4D97-AF65-F5344CB8AC3E}">
        <p14:creationId xmlns:p14="http://schemas.microsoft.com/office/powerpoint/2010/main" val="289468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162800" cy="838200"/>
          </a:xfrm>
        </p:spPr>
        <p:txBody>
          <a:bodyPr/>
          <a:lstStyle/>
          <a:p>
            <a:r>
              <a:rPr lang="en-US" altLang="en-US" smtClean="0"/>
              <a:t>Simple Public Key Authentication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5638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+mj-lt"/>
              </a:rPr>
              <a:t>Each side need only to know the other side’</a:t>
            </a:r>
            <a:r>
              <a:rPr lang="en-US" altLang="ja-JP" dirty="0" smtClean="0">
                <a:latin typeface="+mj-lt"/>
              </a:rPr>
              <a:t>s public key</a:t>
            </a:r>
          </a:p>
          <a:p>
            <a:pPr lvl="1"/>
            <a:r>
              <a:rPr lang="en-US" altLang="en-US" dirty="0" smtClean="0">
                <a:latin typeface="+mj-lt"/>
              </a:rPr>
              <a:t>No secret key need be shared</a:t>
            </a:r>
          </a:p>
          <a:p>
            <a:pPr lvl="3"/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A encrypts a nonce (random num.) x</a:t>
            </a:r>
          </a:p>
          <a:p>
            <a:pPr lvl="1"/>
            <a:r>
              <a:rPr lang="en-US" altLang="en-US" sz="2400" dirty="0" smtClean="0">
                <a:latin typeface="+mj-lt"/>
              </a:rPr>
              <a:t>Avoid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replay attacks</a:t>
            </a:r>
            <a:r>
              <a:rPr lang="en-US" altLang="en-US" sz="2400" dirty="0" smtClean="0">
                <a:latin typeface="+mj-lt"/>
              </a:rPr>
              <a:t>, e.g., attacker impersonating client or server</a:t>
            </a:r>
          </a:p>
          <a:p>
            <a:pPr lvl="3"/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B proves it can recover x</a:t>
            </a:r>
          </a:p>
          <a:p>
            <a:pPr lvl="3"/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A can authenticate itself to B in the same way</a:t>
            </a:r>
          </a:p>
          <a:p>
            <a:pPr lvl="3"/>
            <a:endParaRPr lang="en-US" altLang="en-US" dirty="0" smtClean="0">
              <a:latin typeface="+mj-lt"/>
            </a:endParaRPr>
          </a:p>
          <a:p>
            <a:r>
              <a:rPr lang="en-US" altLang="en-US" i="1" dirty="0" smtClean="0">
                <a:latin typeface="+mj-lt"/>
              </a:rPr>
              <a:t>Many more details to make this work securely in practice!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 flipH="1">
            <a:off x="5942013" y="19812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8532813" y="19812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3600" y="2089150"/>
            <a:ext cx="2590800" cy="730250"/>
            <a:chOff x="3072" y="1220"/>
            <a:chExt cx="1632" cy="460"/>
          </a:xfrm>
        </p:grpSpPr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239" name="Text Box 8"/>
            <p:cNvSpPr txBox="1">
              <a:spLocks noChangeArrowheads="1"/>
            </p:cNvSpPr>
            <p:nvPr/>
          </p:nvSpPr>
          <p:spPr bwMode="auto">
            <a:xfrm rot="765608">
              <a:off x="3076" y="1220"/>
              <a:ext cx="1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E({x, A}, Public</a:t>
              </a:r>
              <a:r>
                <a:rPr lang="en-US" altLang="en-US" sz="2000" b="0" baseline="-25000">
                  <a:latin typeface="Arial" panose="020B0604020202020204" pitchFamily="34" charset="0"/>
                </a:rPr>
                <a:t>B</a:t>
              </a:r>
              <a:r>
                <a:rPr lang="en-US" altLang="en-US" sz="2000" b="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19613" y="2819400"/>
            <a:ext cx="4014787" cy="762000"/>
            <a:chOff x="2175" y="1680"/>
            <a:chExt cx="2529" cy="480"/>
          </a:xfrm>
        </p:grpSpPr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237" name="Text Box 11"/>
            <p:cNvSpPr txBox="1">
              <a:spLocks noChangeArrowheads="1"/>
            </p:cNvSpPr>
            <p:nvPr/>
          </p:nvSpPr>
          <p:spPr bwMode="auto">
            <a:xfrm rot="-934980">
              <a:off x="2175" y="1837"/>
              <a:ext cx="2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                  E({x, y, B}, Public</a:t>
              </a:r>
              <a:r>
                <a:rPr lang="en-US" altLang="en-US" sz="2000" b="0" baseline="-25000">
                  <a:latin typeface="Arial" panose="020B0604020202020204" pitchFamily="34" charset="0"/>
                </a:rPr>
                <a:t>A</a:t>
              </a:r>
              <a:r>
                <a:rPr lang="en-US" altLang="en-US" sz="2000" b="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2231" name="Text Box 12"/>
          <p:cNvSpPr txBox="1">
            <a:spLocks noChangeArrowheads="1"/>
          </p:cNvSpPr>
          <p:nvPr/>
        </p:nvSpPr>
        <p:spPr bwMode="auto">
          <a:xfrm>
            <a:off x="5778500" y="16335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8369300" y="16478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2233" name="TextBox 3"/>
          <p:cNvSpPr txBox="1">
            <a:spLocks noChangeArrowheads="1"/>
          </p:cNvSpPr>
          <p:nvPr/>
        </p:nvSpPr>
        <p:spPr bwMode="auto">
          <a:xfrm>
            <a:off x="5867400" y="4572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2000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8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 rot="765608">
            <a:off x="6111875" y="3721100"/>
            <a:ext cx="20589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E({y, A}, Public</a:t>
            </a:r>
            <a:r>
              <a:rPr lang="en-US" altLang="en-US" sz="2000" b="0" baseline="-25000">
                <a:latin typeface="Arial" panose="020B0604020202020204" pitchFamily="34" charset="0"/>
              </a:rPr>
              <a:t>B</a:t>
            </a:r>
            <a:r>
              <a:rPr lang="en-US" altLang="en-US" sz="2000" b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943600" y="38100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15" grpId="0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15400" cy="6096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Distributed File System: </a:t>
            </a:r>
          </a:p>
          <a:p>
            <a:pPr lvl="1">
              <a:defRPr/>
            </a:pPr>
            <a:r>
              <a:rPr lang="en-US" altLang="ko-KR" dirty="0"/>
              <a:t>Transparent access to files stored on a remote disk</a:t>
            </a:r>
          </a:p>
          <a:p>
            <a:pPr lvl="1">
              <a:defRPr/>
            </a:pPr>
            <a:r>
              <a:rPr lang="en-US" altLang="ko-KR" dirty="0"/>
              <a:t>Caching for performance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Cache Consistency: </a:t>
            </a:r>
            <a:r>
              <a:rPr lang="en-US" altLang="ko-KR" dirty="0"/>
              <a:t>Keeping client caches consistent with one another</a:t>
            </a:r>
          </a:p>
          <a:p>
            <a:pPr lvl="1">
              <a:defRPr/>
            </a:pPr>
            <a:r>
              <a:rPr lang="en-US" altLang="ko-KR" dirty="0"/>
              <a:t>If multiple clients, some reading and some writing, how do stale cached copies get updated?</a:t>
            </a:r>
          </a:p>
          <a:p>
            <a:pPr lvl="1">
              <a:defRPr/>
            </a:pPr>
            <a:r>
              <a:rPr lang="en-US" altLang="ko-KR" dirty="0"/>
              <a:t>NFS: check periodically for changes</a:t>
            </a:r>
          </a:p>
          <a:p>
            <a:pPr lvl="1">
              <a:defRPr/>
            </a:pPr>
            <a:r>
              <a:rPr lang="en-US" altLang="ko-KR" dirty="0"/>
              <a:t>AFS: clients register callbacks to be notified by server of changes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Remote Procedure Call (RPC): </a:t>
            </a:r>
            <a:r>
              <a:rPr lang="en-US" altLang="ko-KR" dirty="0" smtClean="0"/>
              <a:t>Call procedure on remote machine</a:t>
            </a:r>
          </a:p>
          <a:p>
            <a:pPr lvl="1">
              <a:defRPr/>
            </a:pPr>
            <a:r>
              <a:rPr lang="en-US" altLang="ko-KR" dirty="0" smtClean="0"/>
              <a:t>Provides same interface as procedure</a:t>
            </a:r>
          </a:p>
          <a:p>
            <a:pPr lvl="1">
              <a:defRPr/>
            </a:pPr>
            <a:r>
              <a:rPr lang="en-US" altLang="ko-KR" dirty="0" smtClean="0"/>
              <a:t>Automatic packing and unpacking of arguments (in stub)</a:t>
            </a:r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VFS: </a:t>
            </a:r>
            <a:r>
              <a:rPr lang="en-US" altLang="ko-KR" dirty="0" smtClean="0"/>
              <a:t>Virtual File System layer</a:t>
            </a:r>
          </a:p>
          <a:p>
            <a:pPr lvl="1">
              <a:defRPr/>
            </a:pPr>
            <a:r>
              <a:rPr lang="en-US" altLang="ko-KR" dirty="0" smtClean="0"/>
              <a:t>Provides mechanism which gives same system call interface for different types of file systems</a:t>
            </a:r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81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9028113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Key-Value Store: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Two operations</a:t>
            </a:r>
          </a:p>
          <a:p>
            <a:pPr lvl="2"/>
            <a:r>
              <a:rPr lang="en-US" dirty="0">
                <a:latin typeface="+mj-lt"/>
              </a:rPr>
              <a:t>put(key, value)</a:t>
            </a:r>
          </a:p>
          <a:p>
            <a:pPr lvl="2"/>
            <a:r>
              <a:rPr lang="en-US" dirty="0">
                <a:latin typeface="+mj-lt"/>
              </a:rPr>
              <a:t>value = get(key)</a:t>
            </a:r>
          </a:p>
          <a:p>
            <a:pPr lvl="1"/>
            <a:r>
              <a:rPr lang="en-US" dirty="0">
                <a:latin typeface="+mj-lt"/>
              </a:rPr>
              <a:t>Challenges</a:t>
            </a:r>
          </a:p>
          <a:p>
            <a:pPr lvl="2"/>
            <a:r>
              <a:rPr lang="en-US" dirty="0">
                <a:latin typeface="+mj-lt"/>
              </a:rPr>
              <a:t>Fault Tolerance </a:t>
            </a:r>
            <a:r>
              <a:rPr lang="en-US" dirty="0">
                <a:latin typeface="+mj-lt"/>
                <a:sym typeface="Wingdings"/>
              </a:rPr>
              <a:t> replication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Scalability </a:t>
            </a:r>
            <a:r>
              <a:rPr lang="en-US" dirty="0">
                <a:latin typeface="+mj-lt"/>
                <a:sym typeface="Wingdings"/>
              </a:rPr>
              <a:t> serve get()’s in parallel; replicate/cache hot tuples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Consistency </a:t>
            </a:r>
            <a:r>
              <a:rPr lang="en-US" dirty="0">
                <a:latin typeface="+mj-lt"/>
                <a:sym typeface="Wingdings"/>
              </a:rPr>
              <a:t> quorum consensus to improve put() performance</a:t>
            </a:r>
            <a:endParaRPr lang="en-US" dirty="0">
              <a:latin typeface="+mj-lt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+mj-lt"/>
                <a:ea typeface="굴림" panose="020B0600000101010101" pitchFamily="34" charset="-127"/>
              </a:rPr>
              <a:t>Distributed identity:</a:t>
            </a:r>
            <a:r>
              <a:rPr lang="en-US" altLang="ko-KR" dirty="0" smtClean="0">
                <a:latin typeface="+mj-lt"/>
                <a:ea typeface="굴림" panose="020B0600000101010101" pitchFamily="34" charset="-127"/>
              </a:rPr>
              <a:t> Use cryptography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+mj-lt"/>
                <a:ea typeface="굴림" panose="020B0600000101010101" pitchFamily="34" charset="-127"/>
              </a:rPr>
              <a:t>Symmetrical (or Private Key) Encryption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Single Key used to encode and decode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Introduces key-distribution problem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+mj-lt"/>
                <a:ea typeface="굴림" panose="020B0600000101010101" pitchFamily="34" charset="-127"/>
              </a:rPr>
              <a:t>Public-Key Encryption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Two keys: a public key and a private key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Slower than private key, but simplifies key-distribution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+mj-lt"/>
                <a:ea typeface="굴림" panose="020B0600000101010101" pitchFamily="34" charset="-127"/>
              </a:rPr>
              <a:t>Secure Hash Function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Used to summarize data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smtClean="0">
                <a:latin typeface="+mj-lt"/>
                <a:ea typeface="굴림" panose="020B0600000101010101" pitchFamily="34" charset="-127"/>
              </a:rPr>
              <a:t>Hard to find another block of data with same hash</a:t>
            </a:r>
          </a:p>
        </p:txBody>
      </p:sp>
    </p:spTree>
    <p:extLst>
      <p:ext uri="{BB962C8B-B14F-4D97-AF65-F5344CB8AC3E}">
        <p14:creationId xmlns:p14="http://schemas.microsoft.com/office/powerpoint/2010/main" val="3629737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Cross-Domain Communication/Location Transparency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685800"/>
            <a:ext cx="88265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address spaces communicate with one another?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Shared Memory with Semaphores, monitors, etc…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File System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Pipes (1-way communication)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“Remote” procedure call (2-way communication)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RPC’s can be used to communicate between address spaces on different machines or the same machine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Services can be run wherever it’s most appropriate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Access to local and remote services looks the same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Examples of modern RPC systems: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CORBA (Common Object Request Broker Architecture)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DCOM (Distributed COM)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RMI (Java Remote Method Invocation)</a:t>
            </a:r>
          </a:p>
        </p:txBody>
      </p:sp>
    </p:spTree>
    <p:extLst>
      <p:ext uri="{BB962C8B-B14F-4D97-AF65-F5344CB8AC3E}">
        <p14:creationId xmlns:p14="http://schemas.microsoft.com/office/powerpoint/2010/main" val="777195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Microkernel operating systems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8" y="701675"/>
            <a:ext cx="8924925" cy="59277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split kernel into application-level servers.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File system looks remote, even though on same machine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Why split the OS into separate domains?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Fault isolation: bugs are more isolated (build a firewall)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Enforces modularity: allows incremental upgrades of pieces of software (client or server)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Location transparent: service can be local or remote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example in the X windowing system: Each X client can be on a separate machine from X server; Neither has to run on the machine with the frame buffer.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</p:txBody>
      </p:sp>
      <p:grpSp>
        <p:nvGrpSpPr>
          <p:cNvPr id="1005572" name="Group 4"/>
          <p:cNvGrpSpPr>
            <a:grpSpLocks/>
          </p:cNvGrpSpPr>
          <p:nvPr/>
        </p:nvGrpSpPr>
        <p:grpSpPr bwMode="auto">
          <a:xfrm>
            <a:off x="1066800" y="1524000"/>
            <a:ext cx="6629400" cy="2338388"/>
            <a:chOff x="720" y="2592"/>
            <a:chExt cx="4176" cy="1473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720" y="2592"/>
              <a:ext cx="1874" cy="1473"/>
              <a:chOff x="766" y="2640"/>
              <a:chExt cx="1874" cy="1473"/>
            </a:xfrm>
          </p:grpSpPr>
          <p:grpSp>
            <p:nvGrpSpPr>
              <p:cNvPr id="35856" name="Group 6"/>
              <p:cNvGrpSpPr>
                <a:grpSpLocks/>
              </p:cNvGrpSpPr>
              <p:nvPr/>
            </p:nvGrpSpPr>
            <p:grpSpPr bwMode="auto">
              <a:xfrm>
                <a:off x="826" y="2640"/>
                <a:ext cx="1753" cy="1248"/>
                <a:chOff x="200" y="2784"/>
                <a:chExt cx="1753" cy="1248"/>
              </a:xfrm>
            </p:grpSpPr>
            <p:sp>
              <p:nvSpPr>
                <p:cNvPr id="35858" name="Rectangle 7"/>
                <p:cNvSpPr>
                  <a:spLocks noChangeArrowheads="1"/>
                </p:cNvSpPr>
                <p:nvPr/>
              </p:nvSpPr>
              <p:spPr bwMode="auto">
                <a:xfrm>
                  <a:off x="344" y="2784"/>
                  <a:ext cx="432" cy="432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App</a:t>
                  </a:r>
                </a:p>
              </p:txBody>
            </p:sp>
            <p:sp>
              <p:nvSpPr>
                <p:cNvPr id="35859" name="Rectangle 8"/>
                <p:cNvSpPr>
                  <a:spLocks noChangeArrowheads="1"/>
                </p:cNvSpPr>
                <p:nvPr/>
              </p:nvSpPr>
              <p:spPr bwMode="auto">
                <a:xfrm>
                  <a:off x="872" y="2784"/>
                  <a:ext cx="432" cy="432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App</a:t>
                  </a:r>
                </a:p>
              </p:txBody>
            </p:sp>
            <p:grpSp>
              <p:nvGrpSpPr>
                <p:cNvPr id="35860" name="Group 9"/>
                <p:cNvGrpSpPr>
                  <a:grpSpLocks/>
                </p:cNvGrpSpPr>
                <p:nvPr/>
              </p:nvGrpSpPr>
              <p:grpSpPr bwMode="auto">
                <a:xfrm>
                  <a:off x="200" y="3264"/>
                  <a:ext cx="1753" cy="768"/>
                  <a:chOff x="200" y="3264"/>
                  <a:chExt cx="1753" cy="768"/>
                </a:xfrm>
              </p:grpSpPr>
              <p:sp>
                <p:nvSpPr>
                  <p:cNvPr id="358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00" y="3264"/>
                    <a:ext cx="1728" cy="768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586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" y="3312"/>
                    <a:ext cx="890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file system</a:t>
                    </a:r>
                  </a:p>
                </p:txBody>
              </p:sp>
              <p:sp>
                <p:nvSpPr>
                  <p:cNvPr id="3586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3" y="3360"/>
                    <a:ext cx="830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Windowing</a:t>
                    </a:r>
                  </a:p>
                </p:txBody>
              </p:sp>
              <p:sp>
                <p:nvSpPr>
                  <p:cNvPr id="3586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7" y="3600"/>
                    <a:ext cx="893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Networking</a:t>
                    </a:r>
                  </a:p>
                </p:txBody>
              </p:sp>
              <p:sp>
                <p:nvSpPr>
                  <p:cNvPr id="3586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" y="3552"/>
                    <a:ext cx="338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VM</a:t>
                    </a:r>
                  </a:p>
                </p:txBody>
              </p:sp>
              <p:sp>
                <p:nvSpPr>
                  <p:cNvPr id="3586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3792"/>
                    <a:ext cx="682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>
                    <a:spAutoFit/>
                  </a:bodyPr>
                  <a:lstStyle>
                    <a:lvl1pPr marL="2286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2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/>
                      <a:t>Threads</a:t>
                    </a:r>
                  </a:p>
                </p:txBody>
              </p:sp>
            </p:grpSp>
            <p:sp>
              <p:nvSpPr>
                <p:cNvPr id="35861" name="Rectangle 16"/>
                <p:cNvSpPr>
                  <a:spLocks noChangeArrowheads="1"/>
                </p:cNvSpPr>
                <p:nvPr/>
              </p:nvSpPr>
              <p:spPr bwMode="auto">
                <a:xfrm>
                  <a:off x="1400" y="2784"/>
                  <a:ext cx="432" cy="432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App</a:t>
                  </a:r>
                </a:p>
              </p:txBody>
            </p:sp>
          </p:grpSp>
          <p:sp>
            <p:nvSpPr>
              <p:cNvPr id="35857" name="Text Box 17"/>
              <p:cNvSpPr txBox="1">
                <a:spLocks noChangeArrowheads="1"/>
              </p:cNvSpPr>
              <p:nvPr/>
            </p:nvSpPr>
            <p:spPr bwMode="auto">
              <a:xfrm>
                <a:off x="766" y="3888"/>
                <a:ext cx="1874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Monolithic Structure</a:t>
                </a:r>
              </a:p>
            </p:txBody>
          </p:sp>
        </p:grpSp>
        <p:grpSp>
          <p:nvGrpSpPr>
            <p:cNvPr id="35846" name="Group 18"/>
            <p:cNvGrpSpPr>
              <a:grpSpLocks/>
            </p:cNvGrpSpPr>
            <p:nvPr/>
          </p:nvGrpSpPr>
          <p:grpSpPr bwMode="auto">
            <a:xfrm>
              <a:off x="2888" y="2655"/>
              <a:ext cx="2008" cy="1329"/>
              <a:chOff x="2863" y="2736"/>
              <a:chExt cx="2008" cy="1329"/>
            </a:xfrm>
          </p:grpSpPr>
          <p:grpSp>
            <p:nvGrpSpPr>
              <p:cNvPr id="35847" name="Group 19"/>
              <p:cNvGrpSpPr>
                <a:grpSpLocks/>
              </p:cNvGrpSpPr>
              <p:nvPr/>
            </p:nvGrpSpPr>
            <p:grpSpPr bwMode="auto">
              <a:xfrm>
                <a:off x="2979" y="2736"/>
                <a:ext cx="1776" cy="1104"/>
                <a:chOff x="2696" y="2784"/>
                <a:chExt cx="1776" cy="1104"/>
              </a:xfrm>
            </p:grpSpPr>
            <p:sp>
              <p:nvSpPr>
                <p:cNvPr id="35849" name="Rectangle 20"/>
                <p:cNvSpPr>
                  <a:spLocks noChangeArrowheads="1"/>
                </p:cNvSpPr>
                <p:nvPr/>
              </p:nvSpPr>
              <p:spPr bwMode="auto">
                <a:xfrm>
                  <a:off x="2696" y="2784"/>
                  <a:ext cx="432" cy="432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App</a:t>
                  </a:r>
                </a:p>
              </p:txBody>
            </p:sp>
            <p:sp>
              <p:nvSpPr>
                <p:cNvPr id="35850" name="Rectangle 21"/>
                <p:cNvSpPr>
                  <a:spLocks noChangeArrowheads="1"/>
                </p:cNvSpPr>
                <p:nvPr/>
              </p:nvSpPr>
              <p:spPr bwMode="auto">
                <a:xfrm>
                  <a:off x="3224" y="2784"/>
                  <a:ext cx="432" cy="432"/>
                </a:xfrm>
                <a:prstGeom prst="rect">
                  <a:avLst/>
                </a:prstGeom>
                <a:solidFill>
                  <a:srgbClr val="53FB25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en-US"/>
                    <a:t>File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en-US"/>
                    <a:t>sys</a:t>
                  </a:r>
                </a:p>
              </p:txBody>
            </p:sp>
            <p:sp>
              <p:nvSpPr>
                <p:cNvPr id="35851" name="Rectangle 22"/>
                <p:cNvSpPr>
                  <a:spLocks noChangeArrowheads="1"/>
                </p:cNvSpPr>
                <p:nvPr/>
              </p:nvSpPr>
              <p:spPr bwMode="auto">
                <a:xfrm>
                  <a:off x="3752" y="2784"/>
                  <a:ext cx="720" cy="432"/>
                </a:xfrm>
                <a:prstGeom prst="rect">
                  <a:avLst/>
                </a:prstGeom>
                <a:solidFill>
                  <a:srgbClr val="FFFF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/>
                    <a:t>windows</a:t>
                  </a:r>
                </a:p>
              </p:txBody>
            </p:sp>
            <p:sp>
              <p:nvSpPr>
                <p:cNvPr id="35852" name="Rectangle 23"/>
                <p:cNvSpPr>
                  <a:spLocks noChangeArrowheads="1"/>
                </p:cNvSpPr>
                <p:nvPr/>
              </p:nvSpPr>
              <p:spPr bwMode="auto">
                <a:xfrm>
                  <a:off x="2840" y="3264"/>
                  <a:ext cx="1440" cy="624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85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26" y="3360"/>
                  <a:ext cx="372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RPC</a:t>
                  </a:r>
                </a:p>
              </p:txBody>
            </p:sp>
            <p:sp>
              <p:nvSpPr>
                <p:cNvPr id="3585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512" y="3312"/>
                  <a:ext cx="654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en-US" sz="1800"/>
                    <a:t>address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en-US" sz="1800"/>
                    <a:t>spaces</a:t>
                  </a:r>
                </a:p>
              </p:txBody>
            </p:sp>
            <p:sp>
              <p:nvSpPr>
                <p:cNvPr id="3585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224" y="3648"/>
                  <a:ext cx="65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/>
                    <a:t>threads</a:t>
                  </a:r>
                </a:p>
              </p:txBody>
            </p:sp>
          </p:grpSp>
          <p:sp>
            <p:nvSpPr>
              <p:cNvPr id="35848" name="Text Box 27"/>
              <p:cNvSpPr txBox="1">
                <a:spLocks noChangeArrowheads="1"/>
              </p:cNvSpPr>
              <p:nvPr/>
            </p:nvSpPr>
            <p:spPr bwMode="auto">
              <a:xfrm>
                <a:off x="2863" y="3840"/>
                <a:ext cx="2008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Microkernel Structure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921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77167</TotalTime>
  <Pages>60</Pages>
  <Words>5956</Words>
  <Application>Microsoft Office PowerPoint</Application>
  <PresentationFormat>On-screen Show (4:3)</PresentationFormat>
  <Paragraphs>1200</Paragraphs>
  <Slides>75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굴림</vt:lpstr>
      <vt:lpstr>MS PGothic</vt:lpstr>
      <vt:lpstr>MS PGothic</vt:lpstr>
      <vt:lpstr>Arial</vt:lpstr>
      <vt:lpstr>Arial Narrow</vt:lpstr>
      <vt:lpstr>Comic Sans MS</vt:lpstr>
      <vt:lpstr>Courier New</vt:lpstr>
      <vt:lpstr>Helvetica</vt:lpstr>
      <vt:lpstr>Key</vt:lpstr>
      <vt:lpstr>Symbol</vt:lpstr>
      <vt:lpstr>Wingdings</vt:lpstr>
      <vt:lpstr>Office</vt:lpstr>
      <vt:lpstr>CS162 Operating Systems and Systems Programming Lecture 23   Distributed Storage, Key-Value Stores, Security</vt:lpstr>
      <vt:lpstr>Recall: Two Phase (2PC) Commit</vt:lpstr>
      <vt:lpstr>Brief aside: Remote Procedure Call</vt:lpstr>
      <vt:lpstr>RPC Information Flow</vt:lpstr>
      <vt:lpstr>RPC Details</vt:lpstr>
      <vt:lpstr>RPC Details (continued)</vt:lpstr>
      <vt:lpstr>Problems with RPC</vt:lpstr>
      <vt:lpstr>Cross-Domain Communication/Location Transparency</vt:lpstr>
      <vt:lpstr>Microkernel operating systems</vt:lpstr>
      <vt:lpstr>Network-Attached Storage and the CAP Theorem</vt:lpstr>
      <vt:lpstr>Distributed File Systems</vt:lpstr>
      <vt:lpstr>Simple Distributed File System</vt:lpstr>
      <vt:lpstr>Use of caching to reduce network load</vt:lpstr>
      <vt:lpstr>Failures</vt:lpstr>
      <vt:lpstr>Administrivia</vt:lpstr>
      <vt:lpstr>Administrivia (con’t)</vt:lpstr>
      <vt:lpstr>Network File System (NFS)</vt:lpstr>
      <vt:lpstr>NFS Continued</vt:lpstr>
      <vt:lpstr>NFS Cache consistency</vt:lpstr>
      <vt:lpstr>Sequential Ordering Constraints</vt:lpstr>
      <vt:lpstr>Andrew File System</vt:lpstr>
      <vt:lpstr>Andrew File System (con’t)</vt:lpstr>
      <vt:lpstr>Implementation of NFS</vt:lpstr>
      <vt:lpstr>Enabling Factor: Virtual Filesystem (VFS)</vt:lpstr>
      <vt:lpstr>VFS Common File Model in Linux</vt:lpstr>
      <vt:lpstr>Linux VFS</vt:lpstr>
      <vt:lpstr>Key Value Storage</vt:lpstr>
      <vt:lpstr>Key Values: Examples </vt:lpstr>
      <vt:lpstr>Examples</vt:lpstr>
      <vt:lpstr>Key Value Store</vt:lpstr>
      <vt:lpstr>Challenges</vt:lpstr>
      <vt:lpstr>Key Questions</vt:lpstr>
      <vt:lpstr>Directory-Based Architecture</vt:lpstr>
      <vt:lpstr>Directory-Based Architecture</vt:lpstr>
      <vt:lpstr>Directory-Based Architecture</vt:lpstr>
      <vt:lpstr>Directory-Based Architecture</vt:lpstr>
      <vt:lpstr>Discussion: Iterative vs. Recursive Query</vt:lpstr>
      <vt:lpstr>Fault Tolerance</vt:lpstr>
      <vt:lpstr>Fault Tolerance</vt:lpstr>
      <vt:lpstr>Fault Tolerance</vt:lpstr>
      <vt:lpstr>Scalability</vt:lpstr>
      <vt:lpstr>Scalability: Load Balancing</vt:lpstr>
      <vt:lpstr>Consistency</vt:lpstr>
      <vt:lpstr>Consistency (cont’d)</vt:lpstr>
      <vt:lpstr>Consistency (cont’d)</vt:lpstr>
      <vt:lpstr>Quorum Consensus</vt:lpstr>
      <vt:lpstr>Quorum Consensus Example</vt:lpstr>
      <vt:lpstr>Quorum Consensus Example</vt:lpstr>
      <vt:lpstr>Scaling Up Directory</vt:lpstr>
      <vt:lpstr>Key to Node Mapping Example</vt:lpstr>
      <vt:lpstr>Lookup in Chord-like system (with Leaf Set)</vt:lpstr>
      <vt:lpstr>DynamoDB Example: Service Level Agreements (SLA)</vt:lpstr>
      <vt:lpstr>What is Computer Security Today?</vt:lpstr>
      <vt:lpstr>Protection vs. Security</vt:lpstr>
      <vt:lpstr>Security Requirements</vt:lpstr>
      <vt:lpstr>Authentication: Identifying Users</vt:lpstr>
      <vt:lpstr>Passwords: Secrecy</vt:lpstr>
      <vt:lpstr>Passwords: How easy to guess?</vt:lpstr>
      <vt:lpstr>PowerPoint Presentation</vt:lpstr>
      <vt:lpstr>Securing Communication: Cryptography </vt:lpstr>
      <vt:lpstr>Using Symmetric Keys </vt:lpstr>
      <vt:lpstr>Symmetric Keys</vt:lpstr>
      <vt:lpstr>Symmetric Keys</vt:lpstr>
      <vt:lpstr>Symmetric Key Ciphers - DES &amp; AES</vt:lpstr>
      <vt:lpstr>Authentication via Secret Key</vt:lpstr>
      <vt:lpstr>Integrity: Cryptographic Hashes</vt:lpstr>
      <vt:lpstr>Using Hashing for Integrity</vt:lpstr>
      <vt:lpstr>Standard Cryptographic Hash Functions</vt:lpstr>
      <vt:lpstr>Asymmetric Encryption (Public Key)</vt:lpstr>
      <vt:lpstr>Public Key / Asymmetric Encryption</vt:lpstr>
      <vt:lpstr>Public Key Cryptography</vt:lpstr>
      <vt:lpstr>Properties of RSA</vt:lpstr>
      <vt:lpstr>Simple Public Key Authentication</vt:lpstr>
      <vt:lpstr>Summary (1/2)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921</cp:revision>
  <cp:lastPrinted>2015-04-15T23:38:33Z</cp:lastPrinted>
  <dcterms:created xsi:type="dcterms:W3CDTF">1995-08-12T11:37:26Z</dcterms:created>
  <dcterms:modified xsi:type="dcterms:W3CDTF">2015-04-27T22:58:25Z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