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9"/>
  </p:notesMasterIdLst>
  <p:handoutMasterIdLst>
    <p:handoutMasterId r:id="rId60"/>
  </p:handoutMasterIdLst>
  <p:sldIdLst>
    <p:sldId id="256" r:id="rId2"/>
    <p:sldId id="1696" r:id="rId3"/>
    <p:sldId id="1697" r:id="rId4"/>
    <p:sldId id="1698" r:id="rId5"/>
    <p:sldId id="1699" r:id="rId6"/>
    <p:sldId id="1700" r:id="rId7"/>
    <p:sldId id="1701" r:id="rId8"/>
    <p:sldId id="1702" r:id="rId9"/>
    <p:sldId id="1703" r:id="rId10"/>
    <p:sldId id="1704" r:id="rId11"/>
    <p:sldId id="1705" r:id="rId12"/>
    <p:sldId id="1706" r:id="rId13"/>
    <p:sldId id="1707" r:id="rId14"/>
    <p:sldId id="1708" r:id="rId15"/>
    <p:sldId id="1709" r:id="rId16"/>
    <p:sldId id="1710" r:id="rId17"/>
    <p:sldId id="1711" r:id="rId18"/>
    <p:sldId id="1712" r:id="rId19"/>
    <p:sldId id="1724" r:id="rId20"/>
    <p:sldId id="1725" r:id="rId21"/>
    <p:sldId id="1726" r:id="rId22"/>
    <p:sldId id="1727" r:id="rId23"/>
    <p:sldId id="1728" r:id="rId24"/>
    <p:sldId id="1729" r:id="rId25"/>
    <p:sldId id="1730" r:id="rId26"/>
    <p:sldId id="1731" r:id="rId27"/>
    <p:sldId id="1732" r:id="rId28"/>
    <p:sldId id="1733" r:id="rId29"/>
    <p:sldId id="1772" r:id="rId30"/>
    <p:sldId id="1773" r:id="rId31"/>
    <p:sldId id="1746" r:id="rId32"/>
    <p:sldId id="1747" r:id="rId33"/>
    <p:sldId id="1748" r:id="rId34"/>
    <p:sldId id="1749" r:id="rId35"/>
    <p:sldId id="1750" r:id="rId36"/>
    <p:sldId id="1751" r:id="rId37"/>
    <p:sldId id="1752" r:id="rId38"/>
    <p:sldId id="1753" r:id="rId39"/>
    <p:sldId id="1754" r:id="rId40"/>
    <p:sldId id="1755" r:id="rId41"/>
    <p:sldId id="1756" r:id="rId42"/>
    <p:sldId id="1757" r:id="rId43"/>
    <p:sldId id="1758" r:id="rId44"/>
    <p:sldId id="1774" r:id="rId45"/>
    <p:sldId id="1775" r:id="rId46"/>
    <p:sldId id="1759" r:id="rId47"/>
    <p:sldId id="1760" r:id="rId48"/>
    <p:sldId id="1761" r:id="rId49"/>
    <p:sldId id="1762" r:id="rId50"/>
    <p:sldId id="1766" r:id="rId51"/>
    <p:sldId id="1767" r:id="rId52"/>
    <p:sldId id="1770" r:id="rId53"/>
    <p:sldId id="1768" r:id="rId54"/>
    <p:sldId id="1769" r:id="rId55"/>
    <p:sldId id="1763" r:id="rId56"/>
    <p:sldId id="1764" r:id="rId57"/>
    <p:sldId id="1744" r:id="rId58"/>
  </p:sldIdLst>
  <p:sldSz cx="9144000" cy="6858000" type="screen4x3"/>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1pPr>
    <a:lvl2pPr marL="4572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2pPr>
    <a:lvl3pPr marL="9144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3pPr>
    <a:lvl4pPr marL="13716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4pPr>
    <a:lvl5pPr marL="18288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5pPr>
    <a:lvl6pPr marL="2286000" algn="l" defTabSz="914400" rtl="0" eaLnBrk="1" latinLnBrk="0" hangingPunct="1">
      <a:defRPr b="1" kern="1200">
        <a:solidFill>
          <a:schemeClr val="tx1"/>
        </a:solidFill>
        <a:latin typeface="Comic Sans MS" panose="030F0702030302020204" pitchFamily="66" charset="0"/>
        <a:ea typeface="+mn-ea"/>
        <a:cs typeface="+mn-cs"/>
      </a:defRPr>
    </a:lvl6pPr>
    <a:lvl7pPr marL="2743200" algn="l" defTabSz="914400" rtl="0" eaLnBrk="1" latinLnBrk="0" hangingPunct="1">
      <a:defRPr b="1" kern="1200">
        <a:solidFill>
          <a:schemeClr val="tx1"/>
        </a:solidFill>
        <a:latin typeface="Comic Sans MS" panose="030F0702030302020204" pitchFamily="66" charset="0"/>
        <a:ea typeface="+mn-ea"/>
        <a:cs typeface="+mn-cs"/>
      </a:defRPr>
    </a:lvl7pPr>
    <a:lvl8pPr marL="3200400" algn="l" defTabSz="914400" rtl="0" eaLnBrk="1" latinLnBrk="0" hangingPunct="1">
      <a:defRPr b="1" kern="1200">
        <a:solidFill>
          <a:schemeClr val="tx1"/>
        </a:solidFill>
        <a:latin typeface="Comic Sans MS" panose="030F0702030302020204" pitchFamily="66" charset="0"/>
        <a:ea typeface="+mn-ea"/>
        <a:cs typeface="+mn-cs"/>
      </a:defRPr>
    </a:lvl8pPr>
    <a:lvl9pPr marL="3657600" algn="l" defTabSz="914400" rtl="0" eaLnBrk="1" latinLnBrk="0" hangingPunct="1">
      <a:defRPr b="1" kern="1200">
        <a:solidFill>
          <a:schemeClr val="tx1"/>
        </a:solidFill>
        <a:latin typeface="Comic Sans MS" panose="030F0702030302020204" pitchFamily="6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79DC"/>
    <a:srgbClr val="FFFFBD"/>
    <a:srgbClr val="9933FF"/>
    <a:srgbClr val="FFC5F0"/>
    <a:srgbClr val="FF33CC"/>
    <a:srgbClr val="FF99FF"/>
    <a:srgbClr val="29C6D7"/>
    <a:srgbClr val="FC230C"/>
    <a:srgbClr val="ECE21C"/>
    <a:srgbClr val="618F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82" autoAdjust="0"/>
    <p:restoredTop sz="94799" autoAdjust="0"/>
  </p:normalViewPr>
  <p:slideViewPr>
    <p:cSldViewPr>
      <p:cViewPr varScale="1">
        <p:scale>
          <a:sx n="76" d="100"/>
          <a:sy n="76" d="100"/>
        </p:scale>
        <p:origin x="498"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0" d="100"/>
        <a:sy n="90" d="100"/>
      </p:scale>
      <p:origin x="0" y="0"/>
    </p:cViewPr>
  </p:sorterViewPr>
  <p:notesViewPr>
    <p:cSldViewPr>
      <p:cViewPr varScale="1">
        <p:scale>
          <a:sx n="72" d="100"/>
          <a:sy n="72" d="100"/>
        </p:scale>
        <p:origin x="1794"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2" Type="http://schemas.openxmlformats.org/officeDocument/2006/relationships/oleObject" Target="Macintosh%20HD:Users:istoica:slides:2013:xdata-jan29-31:error-moore-law.xlsx" TargetMode="External"/><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lineChart>
        <c:grouping val="standard"/>
        <c:varyColors val="0"/>
        <c:ser>
          <c:idx val="1"/>
          <c:order val="0"/>
          <c:tx>
            <c:strRef>
              <c:f>'[error-moore-law.xlsx]Sheet1'!$H$1</c:f>
              <c:strCache>
                <c:ptCount val="1"/>
                <c:pt idx="0">
                  <c:v>Moore's Law</c:v>
                </c:pt>
              </c:strCache>
            </c:strRef>
          </c:tx>
          <c:spPr>
            <a:ln>
              <a:solidFill>
                <a:schemeClr val="bg1">
                  <a:lumMod val="50000"/>
                </a:schemeClr>
              </a:solidFill>
            </a:ln>
          </c:spPr>
          <c:marker>
            <c:symbol val="none"/>
          </c:marker>
          <c:cat>
            <c:numRef>
              <c:f>'[error-moore-law.xlsx]Sheet1'!$G$2:$G$7</c:f>
              <c:numCache>
                <c:formatCode>General</c:formatCode>
                <c:ptCount val="6"/>
                <c:pt idx="0">
                  <c:v>2010</c:v>
                </c:pt>
                <c:pt idx="1">
                  <c:v>2011</c:v>
                </c:pt>
                <c:pt idx="2">
                  <c:v>2012</c:v>
                </c:pt>
                <c:pt idx="3">
                  <c:v>2013</c:v>
                </c:pt>
                <c:pt idx="4">
                  <c:v>2014</c:v>
                </c:pt>
                <c:pt idx="5">
                  <c:v>2015</c:v>
                </c:pt>
              </c:numCache>
            </c:numRef>
          </c:cat>
          <c:val>
            <c:numRef>
              <c:f>'[error-moore-law.xlsx]Sheet1'!$H$2:$H$7</c:f>
              <c:numCache>
                <c:formatCode>General</c:formatCode>
                <c:ptCount val="6"/>
                <c:pt idx="0">
                  <c:v>1</c:v>
                </c:pt>
                <c:pt idx="1">
                  <c:v>1.58</c:v>
                </c:pt>
                <c:pt idx="2">
                  <c:v>2.5</c:v>
                </c:pt>
                <c:pt idx="3">
                  <c:v>4</c:v>
                </c:pt>
                <c:pt idx="4">
                  <c:v>6.34</c:v>
                </c:pt>
                <c:pt idx="5">
                  <c:v>10</c:v>
                </c:pt>
              </c:numCache>
            </c:numRef>
          </c:val>
          <c:smooth val="0"/>
        </c:ser>
        <c:ser>
          <c:idx val="3"/>
          <c:order val="1"/>
          <c:tx>
            <c:strRef>
              <c:f>'[error-moore-law.xlsx]Sheet1'!$J$1</c:f>
              <c:strCache>
                <c:ptCount val="1"/>
                <c:pt idx="0">
                  <c:v>Particle Accel.</c:v>
                </c:pt>
              </c:strCache>
            </c:strRef>
          </c:tx>
          <c:spPr>
            <a:ln>
              <a:solidFill>
                <a:srgbClr val="0000FF"/>
              </a:solidFill>
            </a:ln>
          </c:spPr>
          <c:marker>
            <c:symbol val="none"/>
          </c:marker>
          <c:cat>
            <c:numRef>
              <c:f>'[error-moore-law.xlsx]Sheet1'!$G$2:$G$7</c:f>
              <c:numCache>
                <c:formatCode>General</c:formatCode>
                <c:ptCount val="6"/>
                <c:pt idx="0">
                  <c:v>2010</c:v>
                </c:pt>
                <c:pt idx="1">
                  <c:v>2011</c:v>
                </c:pt>
                <c:pt idx="2">
                  <c:v>2012</c:v>
                </c:pt>
                <c:pt idx="3">
                  <c:v>2013</c:v>
                </c:pt>
                <c:pt idx="4">
                  <c:v>2014</c:v>
                </c:pt>
                <c:pt idx="5">
                  <c:v>2015</c:v>
                </c:pt>
              </c:numCache>
            </c:numRef>
          </c:cat>
          <c:val>
            <c:numRef>
              <c:f>'[error-moore-law.xlsx]Sheet1'!$J$2:$J$7</c:f>
              <c:numCache>
                <c:formatCode>General</c:formatCode>
                <c:ptCount val="6"/>
                <c:pt idx="0">
                  <c:v>1</c:v>
                </c:pt>
                <c:pt idx="1">
                  <c:v>1.8</c:v>
                </c:pt>
                <c:pt idx="2">
                  <c:v>3.24</c:v>
                </c:pt>
                <c:pt idx="3">
                  <c:v>5.83</c:v>
                </c:pt>
                <c:pt idx="4">
                  <c:v>10.5</c:v>
                </c:pt>
                <c:pt idx="5">
                  <c:v>18.899999999999999</c:v>
                </c:pt>
              </c:numCache>
            </c:numRef>
          </c:val>
          <c:smooth val="0"/>
        </c:ser>
        <c:ser>
          <c:idx val="4"/>
          <c:order val="2"/>
          <c:tx>
            <c:strRef>
              <c:f>'[error-moore-law.xlsx]Sheet1'!$K$1</c:f>
              <c:strCache>
                <c:ptCount val="1"/>
                <c:pt idx="0">
                  <c:v>DNA Sequencers</c:v>
                </c:pt>
              </c:strCache>
            </c:strRef>
          </c:tx>
          <c:spPr>
            <a:ln>
              <a:solidFill>
                <a:srgbClr val="FF0000"/>
              </a:solidFill>
            </a:ln>
          </c:spPr>
          <c:marker>
            <c:symbol val="none"/>
          </c:marker>
          <c:cat>
            <c:numRef>
              <c:f>'[error-moore-law.xlsx]Sheet1'!$G$2:$G$7</c:f>
              <c:numCache>
                <c:formatCode>General</c:formatCode>
                <c:ptCount val="6"/>
                <c:pt idx="0">
                  <c:v>2010</c:v>
                </c:pt>
                <c:pt idx="1">
                  <c:v>2011</c:v>
                </c:pt>
                <c:pt idx="2">
                  <c:v>2012</c:v>
                </c:pt>
                <c:pt idx="3">
                  <c:v>2013</c:v>
                </c:pt>
                <c:pt idx="4">
                  <c:v>2014</c:v>
                </c:pt>
                <c:pt idx="5">
                  <c:v>2015</c:v>
                </c:pt>
              </c:numCache>
            </c:numRef>
          </c:cat>
          <c:val>
            <c:numRef>
              <c:f>'[error-moore-law.xlsx]Sheet1'!$K$2:$K$7</c:f>
              <c:numCache>
                <c:formatCode>General</c:formatCode>
                <c:ptCount val="6"/>
                <c:pt idx="0">
                  <c:v>1</c:v>
                </c:pt>
                <c:pt idx="1">
                  <c:v>2.2000000000000002</c:v>
                </c:pt>
                <c:pt idx="2">
                  <c:v>4.84</c:v>
                </c:pt>
                <c:pt idx="3">
                  <c:v>10.6</c:v>
                </c:pt>
                <c:pt idx="4">
                  <c:v>23.4</c:v>
                </c:pt>
                <c:pt idx="5">
                  <c:v>51</c:v>
                </c:pt>
              </c:numCache>
            </c:numRef>
          </c:val>
          <c:smooth val="0"/>
        </c:ser>
        <c:dLbls>
          <c:showLegendKey val="0"/>
          <c:showVal val="0"/>
          <c:showCatName val="0"/>
          <c:showSerName val="0"/>
          <c:showPercent val="0"/>
          <c:showBubbleSize val="0"/>
        </c:dLbls>
        <c:smooth val="0"/>
        <c:axId val="410378288"/>
        <c:axId val="410376608"/>
      </c:lineChart>
      <c:catAx>
        <c:axId val="410378288"/>
        <c:scaling>
          <c:orientation val="minMax"/>
        </c:scaling>
        <c:delete val="0"/>
        <c:axPos val="b"/>
        <c:numFmt formatCode="General" sourceLinked="1"/>
        <c:majorTickMark val="out"/>
        <c:minorTickMark val="none"/>
        <c:tickLblPos val="nextTo"/>
        <c:txPr>
          <a:bodyPr/>
          <a:lstStyle/>
          <a:p>
            <a:pPr>
              <a:defRPr sz="1800"/>
            </a:pPr>
            <a:endParaRPr lang="en-US"/>
          </a:p>
        </c:txPr>
        <c:crossAx val="410376608"/>
        <c:crosses val="autoZero"/>
        <c:auto val="1"/>
        <c:lblAlgn val="ctr"/>
        <c:lblOffset val="100"/>
        <c:noMultiLvlLbl val="0"/>
      </c:catAx>
      <c:valAx>
        <c:axId val="410376608"/>
        <c:scaling>
          <c:orientation val="minMax"/>
          <c:min val="0"/>
        </c:scaling>
        <c:delete val="0"/>
        <c:axPos val="l"/>
        <c:majorGridlines/>
        <c:numFmt formatCode="General" sourceLinked="1"/>
        <c:majorTickMark val="out"/>
        <c:minorTickMark val="none"/>
        <c:tickLblPos val="nextTo"/>
        <c:txPr>
          <a:bodyPr/>
          <a:lstStyle/>
          <a:p>
            <a:pPr>
              <a:defRPr sz="1800"/>
            </a:pPr>
            <a:endParaRPr lang="en-US"/>
          </a:p>
        </c:txPr>
        <c:crossAx val="410378288"/>
        <c:crosses val="autoZero"/>
        <c:crossBetween val="between"/>
      </c:valAx>
    </c:plotArea>
    <c:legend>
      <c:legendPos val="r"/>
      <c:layout>
        <c:manualLayout>
          <c:xMode val="edge"/>
          <c:yMode val="edge"/>
          <c:x val="0.103385277102142"/>
          <c:y val="0.186590604745835"/>
          <c:w val="0.35253054101221598"/>
          <c:h val="0.38769189565590001"/>
        </c:manualLayout>
      </c:layout>
      <c:overlay val="0"/>
      <c:txPr>
        <a:bodyPr/>
        <a:lstStyle/>
        <a:p>
          <a:pPr>
            <a:defRPr sz="1800">
              <a:latin typeface="Helvetica"/>
              <a:cs typeface="Helvetica"/>
            </a:defRPr>
          </a:pPr>
          <a:endParaRPr lang="en-US"/>
        </a:p>
      </c:txPr>
    </c:legend>
    <c:plotVisOnly val="1"/>
    <c:dispBlanksAs val="gap"/>
    <c:showDLblsOverMax val="0"/>
  </c:chart>
  <c:externalData r:id="rId2">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2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4405313" y="6956425"/>
            <a:ext cx="792162" cy="2714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315" tIns="46997" rIns="92315" bIns="46997">
            <a:spAutoFit/>
          </a:bodyPr>
          <a:lstStyle>
            <a:lvl1pPr defTabSz="917575">
              <a:defRPr b="1">
                <a:solidFill>
                  <a:schemeClr val="tx1"/>
                </a:solidFill>
                <a:latin typeface="Comic Sans MS" panose="030F0702030302020204" pitchFamily="66" charset="0"/>
              </a:defRPr>
            </a:lvl1pPr>
            <a:lvl2pPr marL="742950" indent="-285750" defTabSz="917575">
              <a:defRPr b="1">
                <a:solidFill>
                  <a:schemeClr val="tx1"/>
                </a:solidFill>
                <a:latin typeface="Comic Sans MS" panose="030F0702030302020204" pitchFamily="66" charset="0"/>
              </a:defRPr>
            </a:lvl2pPr>
            <a:lvl3pPr marL="1143000" indent="-228600" defTabSz="917575">
              <a:defRPr b="1">
                <a:solidFill>
                  <a:schemeClr val="tx1"/>
                </a:solidFill>
                <a:latin typeface="Comic Sans MS" panose="030F0702030302020204" pitchFamily="66" charset="0"/>
              </a:defRPr>
            </a:lvl3pPr>
            <a:lvl4pPr marL="1600200" indent="-228600" defTabSz="917575">
              <a:defRPr b="1">
                <a:solidFill>
                  <a:schemeClr val="tx1"/>
                </a:solidFill>
                <a:latin typeface="Comic Sans MS" panose="030F0702030302020204" pitchFamily="66" charset="0"/>
              </a:defRPr>
            </a:lvl4pPr>
            <a:lvl5pPr marL="2057400" indent="-228600" defTabSz="917575">
              <a:defRPr b="1">
                <a:solidFill>
                  <a:schemeClr val="tx1"/>
                </a:solidFill>
                <a:latin typeface="Comic Sans MS" panose="030F0702030302020204" pitchFamily="66" charset="0"/>
              </a:defRPr>
            </a:lvl5pPr>
            <a:lvl6pPr marL="2514600" indent="-228600" defTabSz="917575" eaLnBrk="0" fontAlgn="base" hangingPunct="0">
              <a:spcBef>
                <a:spcPct val="0"/>
              </a:spcBef>
              <a:spcAft>
                <a:spcPct val="0"/>
              </a:spcAft>
              <a:defRPr b="1">
                <a:solidFill>
                  <a:schemeClr val="tx1"/>
                </a:solidFill>
                <a:latin typeface="Comic Sans MS" panose="030F0702030302020204" pitchFamily="66" charset="0"/>
              </a:defRPr>
            </a:lvl6pPr>
            <a:lvl7pPr marL="2971800" indent="-228600" defTabSz="917575" eaLnBrk="0" fontAlgn="base" hangingPunct="0">
              <a:spcBef>
                <a:spcPct val="0"/>
              </a:spcBef>
              <a:spcAft>
                <a:spcPct val="0"/>
              </a:spcAft>
              <a:defRPr b="1">
                <a:solidFill>
                  <a:schemeClr val="tx1"/>
                </a:solidFill>
                <a:latin typeface="Comic Sans MS" panose="030F0702030302020204" pitchFamily="66" charset="0"/>
              </a:defRPr>
            </a:lvl7pPr>
            <a:lvl8pPr marL="3429000" indent="-228600" defTabSz="917575" eaLnBrk="0" fontAlgn="base" hangingPunct="0">
              <a:spcBef>
                <a:spcPct val="0"/>
              </a:spcBef>
              <a:spcAft>
                <a:spcPct val="0"/>
              </a:spcAft>
              <a:defRPr b="1">
                <a:solidFill>
                  <a:schemeClr val="tx1"/>
                </a:solidFill>
                <a:latin typeface="Comic Sans MS" panose="030F0702030302020204" pitchFamily="66" charset="0"/>
              </a:defRPr>
            </a:lvl8pPr>
            <a:lvl9pPr marL="3886200" indent="-228600" defTabSz="917575"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pPr>
            <a:r>
              <a:rPr lang="en-US" altLang="en-US" sz="1300" b="0"/>
              <a:t>Page </a:t>
            </a:r>
            <a:fld id="{FD2DE7E3-8D7A-4526-A176-8CFA392503A6}" type="slidenum">
              <a:rPr lang="en-US" altLang="en-US" sz="1300" b="0"/>
              <a:pPr algn="ctr">
                <a:lnSpc>
                  <a:spcPct val="90000"/>
                </a:lnSpc>
              </a:pPr>
              <a:t>‹#›</a:t>
            </a:fld>
            <a:endParaRPr lang="en-US" altLang="en-US" sz="1300" b="0"/>
          </a:p>
        </p:txBody>
      </p:sp>
    </p:spTree>
    <p:extLst>
      <p:ext uri="{BB962C8B-B14F-4D97-AF65-F5344CB8AC3E}">
        <p14:creationId xmlns:p14="http://schemas.microsoft.com/office/powerpoint/2010/main" val="14770525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4405313" y="6956425"/>
            <a:ext cx="792162" cy="2714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315" tIns="46997" rIns="92315" bIns="46997">
            <a:spAutoFit/>
          </a:bodyPr>
          <a:lstStyle>
            <a:lvl1pPr defTabSz="917575">
              <a:defRPr b="1">
                <a:solidFill>
                  <a:schemeClr val="tx1"/>
                </a:solidFill>
                <a:latin typeface="Comic Sans MS" panose="030F0702030302020204" pitchFamily="66" charset="0"/>
              </a:defRPr>
            </a:lvl1pPr>
            <a:lvl2pPr marL="742950" indent="-285750" defTabSz="917575">
              <a:defRPr b="1">
                <a:solidFill>
                  <a:schemeClr val="tx1"/>
                </a:solidFill>
                <a:latin typeface="Comic Sans MS" panose="030F0702030302020204" pitchFamily="66" charset="0"/>
              </a:defRPr>
            </a:lvl2pPr>
            <a:lvl3pPr marL="1143000" indent="-228600" defTabSz="917575">
              <a:defRPr b="1">
                <a:solidFill>
                  <a:schemeClr val="tx1"/>
                </a:solidFill>
                <a:latin typeface="Comic Sans MS" panose="030F0702030302020204" pitchFamily="66" charset="0"/>
              </a:defRPr>
            </a:lvl3pPr>
            <a:lvl4pPr marL="1600200" indent="-228600" defTabSz="917575">
              <a:defRPr b="1">
                <a:solidFill>
                  <a:schemeClr val="tx1"/>
                </a:solidFill>
                <a:latin typeface="Comic Sans MS" panose="030F0702030302020204" pitchFamily="66" charset="0"/>
              </a:defRPr>
            </a:lvl4pPr>
            <a:lvl5pPr marL="2057400" indent="-228600" defTabSz="917575">
              <a:defRPr b="1">
                <a:solidFill>
                  <a:schemeClr val="tx1"/>
                </a:solidFill>
                <a:latin typeface="Comic Sans MS" panose="030F0702030302020204" pitchFamily="66" charset="0"/>
              </a:defRPr>
            </a:lvl5pPr>
            <a:lvl6pPr marL="2514600" indent="-228600" defTabSz="917575" eaLnBrk="0" fontAlgn="base" hangingPunct="0">
              <a:spcBef>
                <a:spcPct val="0"/>
              </a:spcBef>
              <a:spcAft>
                <a:spcPct val="0"/>
              </a:spcAft>
              <a:defRPr b="1">
                <a:solidFill>
                  <a:schemeClr val="tx1"/>
                </a:solidFill>
                <a:latin typeface="Comic Sans MS" panose="030F0702030302020204" pitchFamily="66" charset="0"/>
              </a:defRPr>
            </a:lvl6pPr>
            <a:lvl7pPr marL="2971800" indent="-228600" defTabSz="917575" eaLnBrk="0" fontAlgn="base" hangingPunct="0">
              <a:spcBef>
                <a:spcPct val="0"/>
              </a:spcBef>
              <a:spcAft>
                <a:spcPct val="0"/>
              </a:spcAft>
              <a:defRPr b="1">
                <a:solidFill>
                  <a:schemeClr val="tx1"/>
                </a:solidFill>
                <a:latin typeface="Comic Sans MS" panose="030F0702030302020204" pitchFamily="66" charset="0"/>
              </a:defRPr>
            </a:lvl7pPr>
            <a:lvl8pPr marL="3429000" indent="-228600" defTabSz="917575" eaLnBrk="0" fontAlgn="base" hangingPunct="0">
              <a:spcBef>
                <a:spcPct val="0"/>
              </a:spcBef>
              <a:spcAft>
                <a:spcPct val="0"/>
              </a:spcAft>
              <a:defRPr b="1">
                <a:solidFill>
                  <a:schemeClr val="tx1"/>
                </a:solidFill>
                <a:latin typeface="Comic Sans MS" panose="030F0702030302020204" pitchFamily="66" charset="0"/>
              </a:defRPr>
            </a:lvl8pPr>
            <a:lvl9pPr marL="3886200" indent="-228600" defTabSz="917575"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pPr>
            <a:r>
              <a:rPr lang="en-US" altLang="en-US" sz="1300" b="0"/>
              <a:t>Page </a:t>
            </a:r>
            <a:fld id="{0E64EEA1-AFA6-4CAA-BE2D-4997FDEED64A}" type="slidenum">
              <a:rPr lang="en-US" altLang="en-US" sz="1300" b="0"/>
              <a:pPr algn="ctr">
                <a:lnSpc>
                  <a:spcPct val="90000"/>
                </a:lnSpc>
              </a:pPr>
              <a:t>‹#›</a:t>
            </a:fld>
            <a:endParaRPr lang="en-US" altLang="en-US" sz="1300" b="0"/>
          </a:p>
        </p:txBody>
      </p:sp>
      <p:sp>
        <p:nvSpPr>
          <p:cNvPr id="51203" name="Rectangle 3"/>
          <p:cNvSpPr>
            <a:spLocks noGrp="1" noRot="1" noChangeAspect="1" noChangeArrowheads="1" noTextEdit="1"/>
          </p:cNvSpPr>
          <p:nvPr>
            <p:ph type="sldImg" idx="2"/>
          </p:nvPr>
        </p:nvSpPr>
        <p:spPr bwMode="auto">
          <a:xfrm>
            <a:off x="2971800" y="547688"/>
            <a:ext cx="3659188" cy="274478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2" name="Rectangle 4"/>
          <p:cNvSpPr>
            <a:spLocks noGrp="1" noChangeArrowheads="1"/>
          </p:cNvSpPr>
          <p:nvPr>
            <p:ph type="body" sz="quarter" idx="3"/>
          </p:nvPr>
        </p:nvSpPr>
        <p:spPr bwMode="auto">
          <a:xfrm>
            <a:off x="1281113" y="3475038"/>
            <a:ext cx="7038975" cy="3292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672" tIns="46997" rIns="95672" bIns="46997"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3154531450"/>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en.wikipedia.org/wiki/Certificate_authority" TargetMode="External"/><Relationship Id="rId2" Type="http://schemas.openxmlformats.org/officeDocument/2006/relationships/slide" Target="../slides/slide26.xml"/><Relationship Id="rId1" Type="http://schemas.openxmlformats.org/officeDocument/2006/relationships/notesMaster" Target="../notesMasters/notesMaster1.xml"/><Relationship Id="rId6" Type="http://schemas.openxmlformats.org/officeDocument/2006/relationships/hyperlink" Target="http://en.wikipedia.org/wiki/DigiNotar%23cite_note-gc1-1" TargetMode="External"/><Relationship Id="rId5" Type="http://schemas.openxmlformats.org/officeDocument/2006/relationships/hyperlink" Target="http://en.wikipedia.org/wiki/DigiNotar%23cite_note-vasco-acquisition-0" TargetMode="External"/><Relationship Id="rId4" Type="http://schemas.openxmlformats.org/officeDocument/2006/relationships/hyperlink" Target="http://en.wikipedia.org/wiki/VASCO_Data_Security_International"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897595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4294967295"/>
          </p:nvPr>
        </p:nvSpPr>
        <p:spPr bwMode="auto">
          <a:xfrm>
            <a:off x="5438775" y="6948488"/>
            <a:ext cx="4160838"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fld id="{584C0F99-46AB-4A75-8E12-1099C0EA776A}" type="slidenum">
              <a:rPr lang="en-US" altLang="en-US"/>
              <a:pPr eaLnBrk="1" hangingPunct="1"/>
              <a:t>11</a:t>
            </a:fld>
            <a:endParaRPr lang="en-US" altLang="en-US"/>
          </a:p>
        </p:txBody>
      </p:sp>
      <p:sp>
        <p:nvSpPr>
          <p:cNvPr id="38914" name="Rectangle 2"/>
          <p:cNvSpPr>
            <a:spLocks noGrp="1" noRot="1" noChangeAspect="1" noChangeArrowheads="1"/>
          </p:cNvSpPr>
          <p:nvPr>
            <p:ph type="sldImg"/>
          </p:nvPr>
        </p:nvSpPr>
        <p:spPr>
          <a:xfrm>
            <a:off x="2971800" y="549275"/>
            <a:ext cx="3657600" cy="2743200"/>
          </a:xfrm>
          <a:solidFill>
            <a:srgbClr val="FFFFFF"/>
          </a:solidFill>
          <a:ln/>
        </p:spPr>
      </p:sp>
      <p:sp>
        <p:nvSpPr>
          <p:cNvPr id="38915" name="Rectangle 3"/>
          <p:cNvSpPr>
            <a:spLocks noGrp="1" noChangeArrowheads="1"/>
          </p:cNvSpPr>
          <p:nvPr>
            <p:ph type="body" idx="1"/>
          </p:nvPr>
        </p:nvSpPr>
        <p:spPr>
          <a:xfrm>
            <a:off x="960438" y="3475038"/>
            <a:ext cx="7680325" cy="3290887"/>
          </a:xfrm>
          <a:solidFill>
            <a:srgbClr val="FFFFFF"/>
          </a:solidFill>
          <a:ln>
            <a:solidFill>
              <a:srgbClr val="000000"/>
            </a:solidFill>
          </a:ln>
        </p:spPr>
        <p:txBody>
          <a:bodyPr/>
          <a:lstStyle/>
          <a:p>
            <a:endParaRPr lang="en-US" altLang="en-US" smtClean="0">
              <a:latin typeface="Comic Sans MS" panose="030F0702030302020204" pitchFamily="66" charset="0"/>
            </a:endParaRPr>
          </a:p>
        </p:txBody>
      </p:sp>
    </p:spTree>
    <p:extLst>
      <p:ext uri="{BB962C8B-B14F-4D97-AF65-F5344CB8AC3E}">
        <p14:creationId xmlns:p14="http://schemas.microsoft.com/office/powerpoint/2010/main" val="4289731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4294967295"/>
          </p:nvPr>
        </p:nvSpPr>
        <p:spPr bwMode="auto">
          <a:xfrm>
            <a:off x="5438775" y="6948488"/>
            <a:ext cx="4160838"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fld id="{E643D244-262A-48AE-A2AD-B526F1D650AC}" type="slidenum">
              <a:rPr lang="en-US" altLang="en-US"/>
              <a:pPr eaLnBrk="1" hangingPunct="1"/>
              <a:t>12</a:t>
            </a:fld>
            <a:endParaRPr lang="en-US" altLang="en-US"/>
          </a:p>
        </p:txBody>
      </p:sp>
      <p:sp>
        <p:nvSpPr>
          <p:cNvPr id="40962" name="Rectangle 2"/>
          <p:cNvSpPr>
            <a:spLocks noGrp="1" noRot="1" noChangeAspect="1" noChangeArrowheads="1" noTextEdit="1"/>
          </p:cNvSpPr>
          <p:nvPr>
            <p:ph type="sldImg"/>
          </p:nvPr>
        </p:nvSpPr>
        <p:spPr>
          <a:xfrm>
            <a:off x="2973388" y="549275"/>
            <a:ext cx="3659187" cy="2743200"/>
          </a:xfrm>
          <a:solidFill>
            <a:srgbClr val="FFFFFF"/>
          </a:solidFill>
          <a:ln/>
        </p:spPr>
      </p:sp>
      <p:sp>
        <p:nvSpPr>
          <p:cNvPr id="40963" name="Rectangle 3"/>
          <p:cNvSpPr>
            <a:spLocks noGrp="1" noChangeArrowheads="1"/>
          </p:cNvSpPr>
          <p:nvPr>
            <p:ph type="body" idx="1"/>
          </p:nvPr>
        </p:nvSpPr>
        <p:spPr>
          <a:xfrm>
            <a:off x="1279525" y="3473450"/>
            <a:ext cx="7042150" cy="3292475"/>
          </a:xfrm>
          <a:solidFill>
            <a:srgbClr val="FFFFFF"/>
          </a:solidFill>
          <a:ln>
            <a:solidFill>
              <a:srgbClr val="000000"/>
            </a:solidFill>
          </a:ln>
        </p:spPr>
        <p:txBody>
          <a:bodyPr lIns="95235" tIns="47617" rIns="95235" bIns="47617"/>
          <a:lstStyle/>
          <a:p>
            <a:endParaRPr lang="en-US" altLang="en-US" smtClean="0">
              <a:latin typeface="Comic Sans MS" panose="030F0702030302020204" pitchFamily="66" charset="0"/>
            </a:endParaRPr>
          </a:p>
        </p:txBody>
      </p:sp>
    </p:spTree>
    <p:extLst>
      <p:ext uri="{BB962C8B-B14F-4D97-AF65-F5344CB8AC3E}">
        <p14:creationId xmlns:p14="http://schemas.microsoft.com/office/powerpoint/2010/main" val="27757461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4294967295"/>
          </p:nvPr>
        </p:nvSpPr>
        <p:spPr bwMode="auto">
          <a:xfrm>
            <a:off x="5438775" y="6948488"/>
            <a:ext cx="4160838"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fld id="{1CB68B82-ECB8-40B8-A7E9-98F4317A887B}" type="slidenum">
              <a:rPr lang="en-US" altLang="en-US"/>
              <a:pPr eaLnBrk="1" hangingPunct="1"/>
              <a:t>13</a:t>
            </a:fld>
            <a:endParaRPr lang="en-US" altLang="en-US"/>
          </a:p>
        </p:txBody>
      </p:sp>
      <p:sp>
        <p:nvSpPr>
          <p:cNvPr id="43010" name="Rectangle 2"/>
          <p:cNvSpPr>
            <a:spLocks noGrp="1" noRot="1" noChangeAspect="1" noChangeArrowheads="1"/>
          </p:cNvSpPr>
          <p:nvPr>
            <p:ph type="sldImg"/>
          </p:nvPr>
        </p:nvSpPr>
        <p:spPr>
          <a:xfrm>
            <a:off x="2971800" y="549275"/>
            <a:ext cx="3657600" cy="2743200"/>
          </a:xfrm>
          <a:solidFill>
            <a:srgbClr val="FFFFFF"/>
          </a:solidFill>
          <a:ln/>
        </p:spPr>
      </p:sp>
      <p:sp>
        <p:nvSpPr>
          <p:cNvPr id="43011" name="Rectangle 3"/>
          <p:cNvSpPr>
            <a:spLocks noGrp="1" noChangeArrowheads="1"/>
          </p:cNvSpPr>
          <p:nvPr>
            <p:ph type="body" idx="1"/>
          </p:nvPr>
        </p:nvSpPr>
        <p:spPr>
          <a:xfrm>
            <a:off x="960438" y="3475038"/>
            <a:ext cx="7680325" cy="3290887"/>
          </a:xfrm>
          <a:solidFill>
            <a:srgbClr val="FFFFFF"/>
          </a:solidFill>
          <a:ln>
            <a:solidFill>
              <a:srgbClr val="000000"/>
            </a:solidFill>
          </a:ln>
        </p:spPr>
        <p:txBody>
          <a:bodyPr/>
          <a:lstStyle/>
          <a:p>
            <a:endParaRPr lang="en-US" altLang="en-US" smtClean="0">
              <a:latin typeface="Comic Sans MS" panose="030F0702030302020204" pitchFamily="66" charset="0"/>
            </a:endParaRPr>
          </a:p>
        </p:txBody>
      </p:sp>
    </p:spTree>
    <p:extLst>
      <p:ext uri="{BB962C8B-B14F-4D97-AF65-F5344CB8AC3E}">
        <p14:creationId xmlns:p14="http://schemas.microsoft.com/office/powerpoint/2010/main" val="893189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a:spLocks noGrp="1" noChangeArrowheads="1"/>
          </p:cNvSpPr>
          <p:nvPr>
            <p:ph type="sldNum" sz="quarter" idx="4294967295"/>
          </p:nvPr>
        </p:nvSpPr>
        <p:spPr bwMode="auto">
          <a:xfrm>
            <a:off x="5438775" y="6948488"/>
            <a:ext cx="4160838"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fld id="{C57B6D22-95AC-4AA2-A7C6-A5047A050B1E}" type="slidenum">
              <a:rPr lang="en-US" altLang="en-US"/>
              <a:pPr eaLnBrk="1" hangingPunct="1"/>
              <a:t>14</a:t>
            </a:fld>
            <a:endParaRPr lang="en-US" altLang="en-US"/>
          </a:p>
        </p:txBody>
      </p:sp>
      <p:sp>
        <p:nvSpPr>
          <p:cNvPr id="45058" name="Rectangle 2"/>
          <p:cNvSpPr>
            <a:spLocks noGrp="1" noRot="1" noChangeAspect="1" noChangeArrowheads="1"/>
          </p:cNvSpPr>
          <p:nvPr>
            <p:ph type="sldImg"/>
          </p:nvPr>
        </p:nvSpPr>
        <p:spPr>
          <a:xfrm>
            <a:off x="2971800" y="549275"/>
            <a:ext cx="3657600" cy="2743200"/>
          </a:xfrm>
          <a:solidFill>
            <a:srgbClr val="FFFFFF"/>
          </a:solidFill>
          <a:ln/>
        </p:spPr>
      </p:sp>
      <p:sp>
        <p:nvSpPr>
          <p:cNvPr id="45059" name="Rectangle 3"/>
          <p:cNvSpPr>
            <a:spLocks noGrp="1" noChangeArrowheads="1"/>
          </p:cNvSpPr>
          <p:nvPr>
            <p:ph type="body" idx="1"/>
          </p:nvPr>
        </p:nvSpPr>
        <p:spPr>
          <a:xfrm>
            <a:off x="960438" y="3475038"/>
            <a:ext cx="7680325" cy="3290887"/>
          </a:xfrm>
          <a:solidFill>
            <a:srgbClr val="FFFFFF"/>
          </a:solidFill>
          <a:ln>
            <a:solidFill>
              <a:srgbClr val="000000"/>
            </a:solidFill>
          </a:ln>
        </p:spPr>
        <p:txBody>
          <a:bodyPr/>
          <a:lstStyle/>
          <a:p>
            <a:endParaRPr lang="en-US" altLang="en-US" smtClean="0">
              <a:latin typeface="Comic Sans MS" panose="030F0702030302020204" pitchFamily="66" charset="0"/>
            </a:endParaRPr>
          </a:p>
        </p:txBody>
      </p:sp>
    </p:spTree>
    <p:extLst>
      <p:ext uri="{BB962C8B-B14F-4D97-AF65-F5344CB8AC3E}">
        <p14:creationId xmlns:p14="http://schemas.microsoft.com/office/powerpoint/2010/main" val="7015845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a:spLocks noGrp="1" noChangeArrowheads="1"/>
          </p:cNvSpPr>
          <p:nvPr>
            <p:ph type="sldNum" sz="quarter" idx="4294967295"/>
          </p:nvPr>
        </p:nvSpPr>
        <p:spPr bwMode="auto">
          <a:xfrm>
            <a:off x="5438775" y="6948488"/>
            <a:ext cx="4160838"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fld id="{8249F49C-8DE0-4578-BA55-A95161281DFF}" type="slidenum">
              <a:rPr lang="en-US" altLang="en-US"/>
              <a:pPr eaLnBrk="1" hangingPunct="1"/>
              <a:t>15</a:t>
            </a:fld>
            <a:endParaRPr lang="en-US" altLang="en-US"/>
          </a:p>
        </p:txBody>
      </p:sp>
      <p:sp>
        <p:nvSpPr>
          <p:cNvPr id="47106" name="Rectangle 2"/>
          <p:cNvSpPr>
            <a:spLocks noGrp="1" noRot="1" noChangeAspect="1" noChangeArrowheads="1" noTextEdit="1"/>
          </p:cNvSpPr>
          <p:nvPr>
            <p:ph type="sldImg"/>
          </p:nvPr>
        </p:nvSpPr>
        <p:spPr>
          <a:xfrm>
            <a:off x="2973388" y="549275"/>
            <a:ext cx="3659187" cy="2743200"/>
          </a:xfrm>
          <a:solidFill>
            <a:srgbClr val="FFFFFF"/>
          </a:solidFill>
          <a:ln/>
        </p:spPr>
      </p:sp>
      <p:sp>
        <p:nvSpPr>
          <p:cNvPr id="47107" name="Rectangle 3"/>
          <p:cNvSpPr>
            <a:spLocks noGrp="1" noChangeArrowheads="1"/>
          </p:cNvSpPr>
          <p:nvPr>
            <p:ph type="body" idx="1"/>
          </p:nvPr>
        </p:nvSpPr>
        <p:spPr>
          <a:xfrm>
            <a:off x="1279525" y="3473450"/>
            <a:ext cx="7042150" cy="3292475"/>
          </a:xfrm>
          <a:solidFill>
            <a:srgbClr val="FFFFFF"/>
          </a:solidFill>
          <a:ln>
            <a:solidFill>
              <a:srgbClr val="000000"/>
            </a:solidFill>
          </a:ln>
        </p:spPr>
        <p:txBody>
          <a:bodyPr lIns="95235" tIns="47617" rIns="95235" bIns="47617"/>
          <a:lstStyle/>
          <a:p>
            <a:endParaRPr lang="en-US" altLang="en-US" smtClean="0">
              <a:latin typeface="Comic Sans MS" panose="030F0702030302020204" pitchFamily="66" charset="0"/>
            </a:endParaRPr>
          </a:p>
        </p:txBody>
      </p:sp>
    </p:spTree>
    <p:extLst>
      <p:ext uri="{BB962C8B-B14F-4D97-AF65-F5344CB8AC3E}">
        <p14:creationId xmlns:p14="http://schemas.microsoft.com/office/powerpoint/2010/main" val="29006314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4294967295"/>
          </p:nvPr>
        </p:nvSpPr>
        <p:spPr bwMode="auto">
          <a:xfrm>
            <a:off x="5438775" y="6948488"/>
            <a:ext cx="4160838"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fld id="{217B6F8A-55BF-4395-A8EE-D66226F57700}" type="slidenum">
              <a:rPr lang="en-US" altLang="en-US"/>
              <a:pPr eaLnBrk="1" hangingPunct="1"/>
              <a:t>16</a:t>
            </a:fld>
            <a:endParaRPr lang="en-US" altLang="en-US"/>
          </a:p>
        </p:txBody>
      </p:sp>
      <p:sp>
        <p:nvSpPr>
          <p:cNvPr id="49154" name="Rectangle 2"/>
          <p:cNvSpPr>
            <a:spLocks noGrp="1" noRot="1" noChangeAspect="1" noChangeArrowheads="1" noTextEdit="1"/>
          </p:cNvSpPr>
          <p:nvPr>
            <p:ph type="sldImg"/>
          </p:nvPr>
        </p:nvSpPr>
        <p:spPr>
          <a:xfrm>
            <a:off x="2973388" y="549275"/>
            <a:ext cx="3659187" cy="2743200"/>
          </a:xfrm>
          <a:solidFill>
            <a:srgbClr val="FFFFFF"/>
          </a:solidFill>
          <a:ln/>
        </p:spPr>
      </p:sp>
      <p:sp>
        <p:nvSpPr>
          <p:cNvPr id="49155" name="Rectangle 3"/>
          <p:cNvSpPr>
            <a:spLocks noGrp="1" noChangeArrowheads="1"/>
          </p:cNvSpPr>
          <p:nvPr>
            <p:ph type="body" idx="1"/>
          </p:nvPr>
        </p:nvSpPr>
        <p:spPr>
          <a:xfrm>
            <a:off x="1279525" y="3473450"/>
            <a:ext cx="7042150" cy="3292475"/>
          </a:xfrm>
          <a:solidFill>
            <a:srgbClr val="FFFFFF"/>
          </a:solidFill>
          <a:ln>
            <a:solidFill>
              <a:srgbClr val="000000"/>
            </a:solidFill>
          </a:ln>
        </p:spPr>
        <p:txBody>
          <a:bodyPr lIns="95235" tIns="47617" rIns="95235" bIns="47617"/>
          <a:lstStyle/>
          <a:p>
            <a:endParaRPr lang="en-US" altLang="en-US" smtClean="0">
              <a:latin typeface="Comic Sans MS" panose="030F0702030302020204" pitchFamily="66" charset="0"/>
            </a:endParaRPr>
          </a:p>
        </p:txBody>
      </p:sp>
    </p:spTree>
    <p:extLst>
      <p:ext uri="{BB962C8B-B14F-4D97-AF65-F5344CB8AC3E}">
        <p14:creationId xmlns:p14="http://schemas.microsoft.com/office/powerpoint/2010/main" val="16413182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4294967295"/>
          </p:nvPr>
        </p:nvSpPr>
        <p:spPr bwMode="auto">
          <a:xfrm>
            <a:off x="5438775" y="6948488"/>
            <a:ext cx="4160838"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fld id="{A2DB9D40-10E7-4054-A75C-4EA0D290729F}" type="slidenum">
              <a:rPr lang="en-US" altLang="en-US"/>
              <a:pPr eaLnBrk="1" hangingPunct="1"/>
              <a:t>17</a:t>
            </a:fld>
            <a:endParaRPr lang="en-US" altLang="en-US"/>
          </a:p>
        </p:txBody>
      </p:sp>
      <p:sp>
        <p:nvSpPr>
          <p:cNvPr id="51202" name="Rectangle 2"/>
          <p:cNvSpPr>
            <a:spLocks noGrp="1" noRot="1" noChangeAspect="1" noChangeArrowheads="1" noTextEdit="1"/>
          </p:cNvSpPr>
          <p:nvPr>
            <p:ph type="sldImg"/>
          </p:nvPr>
        </p:nvSpPr>
        <p:spPr>
          <a:xfrm>
            <a:off x="2973388" y="549275"/>
            <a:ext cx="3659187" cy="2743200"/>
          </a:xfrm>
          <a:solidFill>
            <a:srgbClr val="FFFFFF"/>
          </a:solidFill>
          <a:ln/>
        </p:spPr>
      </p:sp>
      <p:sp>
        <p:nvSpPr>
          <p:cNvPr id="51203" name="Rectangle 3"/>
          <p:cNvSpPr>
            <a:spLocks noGrp="1" noChangeArrowheads="1"/>
          </p:cNvSpPr>
          <p:nvPr>
            <p:ph type="body" idx="1"/>
          </p:nvPr>
        </p:nvSpPr>
        <p:spPr>
          <a:xfrm>
            <a:off x="1279525" y="3473450"/>
            <a:ext cx="7042150" cy="3292475"/>
          </a:xfrm>
          <a:solidFill>
            <a:srgbClr val="FFFFFF"/>
          </a:solidFill>
          <a:ln>
            <a:solidFill>
              <a:srgbClr val="000000"/>
            </a:solidFill>
          </a:ln>
        </p:spPr>
        <p:txBody>
          <a:bodyPr lIns="95235" tIns="47617" rIns="95235" bIns="47617"/>
          <a:lstStyle/>
          <a:p>
            <a:r>
              <a:rPr lang="en-US" altLang="en-US" smtClean="0">
                <a:latin typeface="Comic Sans MS" panose="030F0702030302020204" pitchFamily="66" charset="0"/>
              </a:rPr>
              <a:t>Shor</a:t>
            </a:r>
            <a:r>
              <a:rPr lang="ja-JP" altLang="en-US" smtClean="0">
                <a:latin typeface="Comic Sans MS" panose="030F0702030302020204" pitchFamily="66" charset="0"/>
              </a:rPr>
              <a:t>’</a:t>
            </a:r>
            <a:r>
              <a:rPr lang="en-US" altLang="ja-JP" smtClean="0">
                <a:latin typeface="Comic Sans MS" panose="030F0702030302020204" pitchFamily="66" charset="0"/>
              </a:rPr>
              <a:t>s algorithm is polynomial in log N</a:t>
            </a:r>
            <a:endParaRPr lang="en-US" altLang="en-US" smtClean="0">
              <a:latin typeface="Comic Sans MS" panose="030F0702030302020204" pitchFamily="66" charset="0"/>
            </a:endParaRPr>
          </a:p>
        </p:txBody>
      </p:sp>
    </p:spTree>
    <p:extLst>
      <p:ext uri="{BB962C8B-B14F-4D97-AF65-F5344CB8AC3E}">
        <p14:creationId xmlns:p14="http://schemas.microsoft.com/office/powerpoint/2010/main" val="8691727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noChangeArrowheads="1"/>
          </p:cNvSpPr>
          <p:nvPr>
            <p:ph type="sldNum" sz="quarter" idx="4294967295"/>
          </p:nvPr>
        </p:nvSpPr>
        <p:spPr bwMode="auto">
          <a:xfrm>
            <a:off x="5438775" y="6948488"/>
            <a:ext cx="4160838"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fld id="{4CA657C6-D4E5-449B-A0BB-267007232C46}" type="slidenum">
              <a:rPr lang="en-US" altLang="en-US"/>
              <a:pPr eaLnBrk="1" hangingPunct="1"/>
              <a:t>18</a:t>
            </a:fld>
            <a:endParaRPr lang="en-US" altLang="en-US"/>
          </a:p>
        </p:txBody>
      </p:sp>
      <p:sp>
        <p:nvSpPr>
          <p:cNvPr id="53250" name="Rectangle 2"/>
          <p:cNvSpPr>
            <a:spLocks noGrp="1" noRot="1" noChangeAspect="1" noChangeArrowheads="1" noTextEdit="1"/>
          </p:cNvSpPr>
          <p:nvPr>
            <p:ph type="sldImg"/>
          </p:nvPr>
        </p:nvSpPr>
        <p:spPr>
          <a:xfrm>
            <a:off x="2973388" y="549275"/>
            <a:ext cx="3659187" cy="2743200"/>
          </a:xfrm>
          <a:solidFill>
            <a:srgbClr val="FFFFFF"/>
          </a:solidFill>
          <a:ln/>
        </p:spPr>
      </p:sp>
      <p:sp>
        <p:nvSpPr>
          <p:cNvPr id="53251" name="Rectangle 3"/>
          <p:cNvSpPr>
            <a:spLocks noGrp="1" noChangeArrowheads="1"/>
          </p:cNvSpPr>
          <p:nvPr>
            <p:ph type="body" idx="1"/>
          </p:nvPr>
        </p:nvSpPr>
        <p:spPr>
          <a:xfrm>
            <a:off x="1279525" y="3473450"/>
            <a:ext cx="7042150" cy="3292475"/>
          </a:xfrm>
          <a:solidFill>
            <a:srgbClr val="FFFFFF"/>
          </a:solidFill>
          <a:ln>
            <a:solidFill>
              <a:srgbClr val="000000"/>
            </a:solidFill>
          </a:ln>
        </p:spPr>
        <p:txBody>
          <a:bodyPr lIns="95235" tIns="47617" rIns="95235" bIns="47617"/>
          <a:lstStyle/>
          <a:p>
            <a:endParaRPr lang="en-US" altLang="en-US" smtClean="0">
              <a:latin typeface="Comic Sans MS" panose="030F0702030302020204" pitchFamily="66" charset="0"/>
            </a:endParaRPr>
          </a:p>
        </p:txBody>
      </p:sp>
    </p:spTree>
    <p:extLst>
      <p:ext uri="{BB962C8B-B14F-4D97-AF65-F5344CB8AC3E}">
        <p14:creationId xmlns:p14="http://schemas.microsoft.com/office/powerpoint/2010/main" val="24458663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a:spLocks noGrp="1" noChangeArrowheads="1"/>
          </p:cNvSpPr>
          <p:nvPr>
            <p:ph type="sldNum" sz="quarter" idx="4294967295"/>
          </p:nvPr>
        </p:nvSpPr>
        <p:spPr bwMode="auto">
          <a:xfrm>
            <a:off x="5438775" y="6948488"/>
            <a:ext cx="4160838"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9pPr>
          </a:lstStyle>
          <a:p>
            <a:pPr eaLnBrk="1" hangingPunct="1"/>
            <a:fld id="{DF8529D1-F497-40A0-86E4-3EE10CE36E20}" type="slidenum">
              <a:rPr lang="en-US" altLang="en-US"/>
              <a:pPr eaLnBrk="1" hangingPunct="1"/>
              <a:t>19</a:t>
            </a:fld>
            <a:endParaRPr lang="en-US" altLang="en-US"/>
          </a:p>
        </p:txBody>
      </p:sp>
      <p:sp>
        <p:nvSpPr>
          <p:cNvPr id="62466" name="Rectangle 2"/>
          <p:cNvSpPr>
            <a:spLocks noGrp="1" noRot="1" noChangeAspect="1" noChangeArrowheads="1" noTextEdit="1"/>
          </p:cNvSpPr>
          <p:nvPr>
            <p:ph type="sldImg"/>
          </p:nvPr>
        </p:nvSpPr>
        <p:spPr>
          <a:xfrm>
            <a:off x="2973388" y="549275"/>
            <a:ext cx="3659187" cy="2743200"/>
          </a:xfrm>
          <a:solidFill>
            <a:srgbClr val="FFFFFF"/>
          </a:solidFill>
          <a:ln/>
        </p:spPr>
      </p:sp>
      <p:sp>
        <p:nvSpPr>
          <p:cNvPr id="62467" name="Rectangle 3"/>
          <p:cNvSpPr>
            <a:spLocks noGrp="1" noChangeArrowheads="1"/>
          </p:cNvSpPr>
          <p:nvPr>
            <p:ph type="body" idx="1"/>
          </p:nvPr>
        </p:nvSpPr>
        <p:spPr>
          <a:xfrm>
            <a:off x="1279525" y="3473450"/>
            <a:ext cx="7042150" cy="3292475"/>
          </a:xfrm>
          <a:solidFill>
            <a:srgbClr val="FFFFFF"/>
          </a:solidFill>
          <a:ln>
            <a:solidFill>
              <a:srgbClr val="000000"/>
            </a:solidFill>
          </a:ln>
        </p:spPr>
        <p:txBody>
          <a:bodyPr lIns="95235" tIns="47617" rIns="95235" bIns="47617"/>
          <a:lstStyle/>
          <a:p>
            <a:endParaRPr lang="en-US" altLang="en-US" smtClean="0">
              <a:latin typeface="Comic Sans MS" panose="030F0702030302020204" pitchFamily="66" charset="0"/>
              <a:ea typeface="ＭＳ Ｐゴシック" panose="020B0600070205080204" pitchFamily="34" charset="-128"/>
            </a:endParaRPr>
          </a:p>
        </p:txBody>
      </p:sp>
    </p:spTree>
    <p:extLst>
      <p:ext uri="{BB962C8B-B14F-4D97-AF65-F5344CB8AC3E}">
        <p14:creationId xmlns:p14="http://schemas.microsoft.com/office/powerpoint/2010/main" val="27855406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p:cNvSpPr>
            <a:spLocks noGrp="1" noChangeArrowheads="1"/>
          </p:cNvSpPr>
          <p:nvPr>
            <p:ph type="sldNum" sz="quarter" idx="4294967295"/>
          </p:nvPr>
        </p:nvSpPr>
        <p:spPr bwMode="auto">
          <a:xfrm>
            <a:off x="5438775" y="6948488"/>
            <a:ext cx="4160838"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9pPr>
          </a:lstStyle>
          <a:p>
            <a:pPr eaLnBrk="1" hangingPunct="1"/>
            <a:fld id="{3CF678A9-9E88-4EA2-AAED-04CD6B3CDC79}" type="slidenum">
              <a:rPr lang="en-US" altLang="en-US"/>
              <a:pPr eaLnBrk="1" hangingPunct="1"/>
              <a:t>20</a:t>
            </a:fld>
            <a:endParaRPr lang="en-US" altLang="en-US"/>
          </a:p>
        </p:txBody>
      </p:sp>
      <p:sp>
        <p:nvSpPr>
          <p:cNvPr id="64514" name="Rectangle 2"/>
          <p:cNvSpPr>
            <a:spLocks noGrp="1" noRot="1" noChangeAspect="1" noChangeArrowheads="1" noTextEdit="1"/>
          </p:cNvSpPr>
          <p:nvPr>
            <p:ph type="sldImg"/>
          </p:nvPr>
        </p:nvSpPr>
        <p:spPr>
          <a:xfrm>
            <a:off x="2973388" y="549275"/>
            <a:ext cx="3659187" cy="2743200"/>
          </a:xfrm>
          <a:solidFill>
            <a:srgbClr val="FFFFFF"/>
          </a:solidFill>
          <a:ln/>
        </p:spPr>
      </p:sp>
      <p:sp>
        <p:nvSpPr>
          <p:cNvPr id="64515" name="Rectangle 3"/>
          <p:cNvSpPr>
            <a:spLocks noGrp="1" noChangeArrowheads="1"/>
          </p:cNvSpPr>
          <p:nvPr>
            <p:ph type="body" idx="1"/>
          </p:nvPr>
        </p:nvSpPr>
        <p:spPr>
          <a:xfrm>
            <a:off x="1279525" y="3473450"/>
            <a:ext cx="7042150" cy="3292475"/>
          </a:xfrm>
          <a:solidFill>
            <a:srgbClr val="FFFFFF"/>
          </a:solidFill>
          <a:ln>
            <a:solidFill>
              <a:srgbClr val="000000"/>
            </a:solidFill>
          </a:ln>
        </p:spPr>
        <p:txBody>
          <a:bodyPr lIns="95235" tIns="47617" rIns="95235" bIns="47617"/>
          <a:lstStyle/>
          <a:p>
            <a:endParaRPr lang="en-US" altLang="en-US" smtClean="0">
              <a:latin typeface="Comic Sans MS" panose="030F0702030302020204" pitchFamily="66" charset="0"/>
              <a:ea typeface="ＭＳ Ｐゴシック" panose="020B0600070205080204" pitchFamily="34" charset="-128"/>
            </a:endParaRPr>
          </a:p>
        </p:txBody>
      </p:sp>
    </p:spTree>
    <p:extLst>
      <p:ext uri="{BB962C8B-B14F-4D97-AF65-F5344CB8AC3E}">
        <p14:creationId xmlns:p14="http://schemas.microsoft.com/office/powerpoint/2010/main" val="46868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Rot="1" noChangeAspect="1" noChangeArrowheads="1" noTextEdit="1"/>
          </p:cNvSpPr>
          <p:nvPr>
            <p:ph type="sldImg"/>
          </p:nvPr>
        </p:nvSpPr>
        <p:spPr>
          <a:ln/>
        </p:spPr>
      </p:sp>
      <p:sp>
        <p:nvSpPr>
          <p:cNvPr id="2150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Comic Sans MS" panose="030F0702030302020204" pitchFamily="66" charset="0"/>
            </a:endParaRPr>
          </a:p>
        </p:txBody>
      </p:sp>
    </p:spTree>
    <p:extLst>
      <p:ext uri="{BB962C8B-B14F-4D97-AF65-F5344CB8AC3E}">
        <p14:creationId xmlns:p14="http://schemas.microsoft.com/office/powerpoint/2010/main" val="32015603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4294967295"/>
          </p:nvPr>
        </p:nvSpPr>
        <p:spPr bwMode="auto">
          <a:xfrm>
            <a:off x="5438775" y="6948488"/>
            <a:ext cx="4160838"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9pPr>
          </a:lstStyle>
          <a:p>
            <a:pPr eaLnBrk="1" hangingPunct="1"/>
            <a:fld id="{251E062E-FCE4-48EE-9ABB-D606DCE0BF3E}" type="slidenum">
              <a:rPr lang="en-US" altLang="en-US"/>
              <a:pPr eaLnBrk="1" hangingPunct="1"/>
              <a:t>22</a:t>
            </a:fld>
            <a:endParaRPr lang="en-US" altLang="en-US"/>
          </a:p>
        </p:txBody>
      </p:sp>
      <p:sp>
        <p:nvSpPr>
          <p:cNvPr id="67586" name="Rectangle 2"/>
          <p:cNvSpPr>
            <a:spLocks noGrp="1" noRot="1" noChangeAspect="1" noChangeArrowheads="1" noTextEdit="1"/>
          </p:cNvSpPr>
          <p:nvPr>
            <p:ph type="sldImg"/>
          </p:nvPr>
        </p:nvSpPr>
        <p:spPr>
          <a:xfrm>
            <a:off x="2973388" y="549275"/>
            <a:ext cx="3659187" cy="2743200"/>
          </a:xfrm>
          <a:solidFill>
            <a:srgbClr val="FFFFFF"/>
          </a:solidFill>
          <a:ln/>
        </p:spPr>
      </p:sp>
      <p:sp>
        <p:nvSpPr>
          <p:cNvPr id="67587" name="Rectangle 3"/>
          <p:cNvSpPr>
            <a:spLocks noGrp="1" noChangeArrowheads="1"/>
          </p:cNvSpPr>
          <p:nvPr>
            <p:ph type="body" idx="1"/>
          </p:nvPr>
        </p:nvSpPr>
        <p:spPr>
          <a:xfrm>
            <a:off x="1279525" y="3473450"/>
            <a:ext cx="7042150" cy="3292475"/>
          </a:xfrm>
          <a:solidFill>
            <a:srgbClr val="FFFFFF"/>
          </a:solidFill>
          <a:ln>
            <a:solidFill>
              <a:srgbClr val="000000"/>
            </a:solidFill>
          </a:ln>
        </p:spPr>
        <p:txBody>
          <a:bodyPr lIns="95235" tIns="47617" rIns="95235" bIns="47617"/>
          <a:lstStyle/>
          <a:p>
            <a:endParaRPr lang="en-US" altLang="en-US" smtClean="0">
              <a:latin typeface="Comic Sans MS" panose="030F0702030302020204" pitchFamily="66" charset="0"/>
              <a:ea typeface="ＭＳ Ｐゴシック" panose="020B0600070205080204" pitchFamily="34" charset="-128"/>
            </a:endParaRPr>
          </a:p>
        </p:txBody>
      </p:sp>
    </p:spTree>
    <p:extLst>
      <p:ext uri="{BB962C8B-B14F-4D97-AF65-F5344CB8AC3E}">
        <p14:creationId xmlns:p14="http://schemas.microsoft.com/office/powerpoint/2010/main" val="17216401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p:cNvSpPr>
            <a:spLocks noGrp="1" noChangeArrowheads="1"/>
          </p:cNvSpPr>
          <p:nvPr>
            <p:ph type="sldNum" sz="quarter" idx="4294967295"/>
          </p:nvPr>
        </p:nvSpPr>
        <p:spPr bwMode="auto">
          <a:xfrm>
            <a:off x="5438775" y="6948488"/>
            <a:ext cx="4160838"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9pPr>
          </a:lstStyle>
          <a:p>
            <a:pPr eaLnBrk="1" hangingPunct="1"/>
            <a:fld id="{C5B6A68F-6304-4455-A19B-9DAAA45C898F}" type="slidenum">
              <a:rPr lang="en-US" altLang="en-US"/>
              <a:pPr eaLnBrk="1" hangingPunct="1"/>
              <a:t>24</a:t>
            </a:fld>
            <a:endParaRPr lang="en-US" altLang="en-US"/>
          </a:p>
        </p:txBody>
      </p:sp>
      <p:sp>
        <p:nvSpPr>
          <p:cNvPr id="70658" name="Rectangle 2"/>
          <p:cNvSpPr>
            <a:spLocks noGrp="1" noRot="1" noChangeAspect="1" noChangeArrowheads="1"/>
          </p:cNvSpPr>
          <p:nvPr>
            <p:ph type="sldImg"/>
          </p:nvPr>
        </p:nvSpPr>
        <p:spPr>
          <a:xfrm>
            <a:off x="2971800" y="549275"/>
            <a:ext cx="3657600" cy="2743200"/>
          </a:xfrm>
          <a:solidFill>
            <a:srgbClr val="FFFFFF"/>
          </a:solidFill>
          <a:ln/>
        </p:spPr>
      </p:sp>
      <p:sp>
        <p:nvSpPr>
          <p:cNvPr id="70659" name="Rectangle 3"/>
          <p:cNvSpPr>
            <a:spLocks noGrp="1" noChangeArrowheads="1"/>
          </p:cNvSpPr>
          <p:nvPr>
            <p:ph type="body" idx="1"/>
          </p:nvPr>
        </p:nvSpPr>
        <p:spPr>
          <a:xfrm>
            <a:off x="960438" y="3475038"/>
            <a:ext cx="7680325" cy="3290887"/>
          </a:xfrm>
          <a:solidFill>
            <a:srgbClr val="FFFFFF"/>
          </a:solidFill>
          <a:ln>
            <a:solidFill>
              <a:srgbClr val="000000"/>
            </a:solidFill>
          </a:ln>
        </p:spPr>
        <p:txBody>
          <a:bodyPr/>
          <a:lstStyle/>
          <a:p>
            <a:endParaRPr lang="en-US" altLang="en-US" smtClean="0">
              <a:latin typeface="Comic Sans MS" panose="030F0702030302020204" pitchFamily="66" charset="0"/>
              <a:ea typeface="ＭＳ Ｐゴシック" panose="020B0600070205080204" pitchFamily="34" charset="-128"/>
            </a:endParaRPr>
          </a:p>
        </p:txBody>
      </p:sp>
    </p:spTree>
    <p:extLst>
      <p:ext uri="{BB962C8B-B14F-4D97-AF65-F5344CB8AC3E}">
        <p14:creationId xmlns:p14="http://schemas.microsoft.com/office/powerpoint/2010/main" val="22781204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p:cNvSpPr>
            <a:spLocks noGrp="1" noChangeArrowheads="1"/>
          </p:cNvSpPr>
          <p:nvPr>
            <p:ph type="sldNum" sz="quarter" idx="4294967295"/>
          </p:nvPr>
        </p:nvSpPr>
        <p:spPr bwMode="auto">
          <a:xfrm>
            <a:off x="5438775" y="6948488"/>
            <a:ext cx="4160838"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9pPr>
          </a:lstStyle>
          <a:p>
            <a:pPr eaLnBrk="1" hangingPunct="1"/>
            <a:fld id="{D8D130E2-C0BD-4046-A4FF-3F06E0B4D12B}" type="slidenum">
              <a:rPr lang="en-US" altLang="en-US"/>
              <a:pPr eaLnBrk="1" hangingPunct="1"/>
              <a:t>25</a:t>
            </a:fld>
            <a:endParaRPr lang="en-US" altLang="en-US"/>
          </a:p>
        </p:txBody>
      </p:sp>
      <p:sp>
        <p:nvSpPr>
          <p:cNvPr id="72706" name="Rectangle 2"/>
          <p:cNvSpPr>
            <a:spLocks noGrp="1" noRot="1" noChangeAspect="1" noChangeArrowheads="1"/>
          </p:cNvSpPr>
          <p:nvPr>
            <p:ph type="sldImg"/>
          </p:nvPr>
        </p:nvSpPr>
        <p:spPr>
          <a:xfrm>
            <a:off x="2971800" y="549275"/>
            <a:ext cx="3657600" cy="2743200"/>
          </a:xfrm>
          <a:solidFill>
            <a:srgbClr val="FFFFFF"/>
          </a:solidFill>
          <a:ln/>
        </p:spPr>
      </p:sp>
      <p:sp>
        <p:nvSpPr>
          <p:cNvPr id="72707" name="Rectangle 3"/>
          <p:cNvSpPr>
            <a:spLocks noGrp="1" noChangeArrowheads="1"/>
          </p:cNvSpPr>
          <p:nvPr>
            <p:ph type="body" idx="1"/>
          </p:nvPr>
        </p:nvSpPr>
        <p:spPr>
          <a:xfrm>
            <a:off x="960438" y="3475038"/>
            <a:ext cx="7680325" cy="3290887"/>
          </a:xfrm>
          <a:solidFill>
            <a:srgbClr val="FFFFFF"/>
          </a:solidFill>
          <a:ln>
            <a:solidFill>
              <a:srgbClr val="000000"/>
            </a:solidFill>
          </a:ln>
        </p:spPr>
        <p:txBody>
          <a:bodyPr/>
          <a:lstStyle/>
          <a:p>
            <a:endParaRPr lang="en-US" altLang="en-US" smtClean="0">
              <a:latin typeface="Comic Sans MS" panose="030F0702030302020204" pitchFamily="66" charset="0"/>
              <a:ea typeface="ＭＳ Ｐゴシック" panose="020B0600070205080204" pitchFamily="34" charset="-128"/>
            </a:endParaRPr>
          </a:p>
        </p:txBody>
      </p:sp>
    </p:spTree>
    <p:extLst>
      <p:ext uri="{BB962C8B-B14F-4D97-AF65-F5344CB8AC3E}">
        <p14:creationId xmlns:p14="http://schemas.microsoft.com/office/powerpoint/2010/main" val="38581558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p:cNvSpPr>
            <a:spLocks noGrp="1" noChangeArrowheads="1"/>
          </p:cNvSpPr>
          <p:nvPr>
            <p:ph type="sldNum" sz="quarter" idx="4294967295"/>
          </p:nvPr>
        </p:nvSpPr>
        <p:spPr bwMode="auto">
          <a:xfrm>
            <a:off x="5438775" y="6948488"/>
            <a:ext cx="4160838"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9pPr>
          </a:lstStyle>
          <a:p>
            <a:pPr eaLnBrk="1" hangingPunct="1"/>
            <a:fld id="{B65D93EE-A462-4EA3-BE04-6406EC552B96}" type="slidenum">
              <a:rPr lang="en-US" altLang="en-US"/>
              <a:pPr eaLnBrk="1" hangingPunct="1"/>
              <a:t>26</a:t>
            </a:fld>
            <a:endParaRPr lang="en-US" altLang="en-US"/>
          </a:p>
        </p:txBody>
      </p:sp>
      <p:sp>
        <p:nvSpPr>
          <p:cNvPr id="74754" name="Rectangle 2"/>
          <p:cNvSpPr>
            <a:spLocks noGrp="1" noRot="1" noChangeAspect="1" noChangeArrowheads="1"/>
          </p:cNvSpPr>
          <p:nvPr>
            <p:ph type="sldImg"/>
          </p:nvPr>
        </p:nvSpPr>
        <p:spPr>
          <a:xfrm>
            <a:off x="2971800" y="549275"/>
            <a:ext cx="3657600" cy="2743200"/>
          </a:xfrm>
          <a:solidFill>
            <a:srgbClr val="FFFFFF"/>
          </a:solidFill>
          <a:ln/>
        </p:spPr>
      </p:sp>
      <p:sp>
        <p:nvSpPr>
          <p:cNvPr id="74755" name="Rectangle 3"/>
          <p:cNvSpPr>
            <a:spLocks noGrp="1" noChangeArrowheads="1"/>
          </p:cNvSpPr>
          <p:nvPr>
            <p:ph type="body" idx="1"/>
          </p:nvPr>
        </p:nvSpPr>
        <p:spPr>
          <a:xfrm>
            <a:off x="960438" y="3475038"/>
            <a:ext cx="7680325" cy="3290887"/>
          </a:xfrm>
          <a:solidFill>
            <a:srgbClr val="FFFFFF"/>
          </a:solidFill>
          <a:ln>
            <a:solidFill>
              <a:srgbClr val="000000"/>
            </a:solidFill>
          </a:ln>
        </p:spPr>
        <p:txBody>
          <a:bodyPr/>
          <a:lstStyle/>
          <a:p>
            <a:r>
              <a:rPr lang="en-US" altLang="en-US" b="1" smtClean="0">
                <a:latin typeface="Comic Sans MS" panose="030F0702030302020204" pitchFamily="66" charset="0"/>
                <a:ea typeface="ＭＳ Ｐゴシック" panose="020B0600070205080204" pitchFamily="34" charset="-128"/>
              </a:rPr>
              <a:t>Wikipedia: DigiNotar</a:t>
            </a:r>
            <a:r>
              <a:rPr lang="en-US" altLang="en-US" smtClean="0">
                <a:latin typeface="Comic Sans MS" panose="030F0702030302020204" pitchFamily="66" charset="0"/>
                <a:ea typeface="ＭＳ Ｐゴシック" panose="020B0600070205080204" pitchFamily="34" charset="-128"/>
              </a:rPr>
              <a:t> was a Dutch </a:t>
            </a:r>
            <a:r>
              <a:rPr lang="en-US" altLang="en-US" smtClean="0">
                <a:latin typeface="Comic Sans MS" panose="030F0702030302020204" pitchFamily="66" charset="0"/>
                <a:ea typeface="ＭＳ Ｐゴシック" panose="020B0600070205080204" pitchFamily="34" charset="-128"/>
                <a:hlinkClick r:id="rId3" tooltip="Certificate authority"/>
              </a:rPr>
              <a:t>certificate authority</a:t>
            </a:r>
            <a:r>
              <a:rPr lang="en-US" altLang="en-US" smtClean="0">
                <a:latin typeface="Comic Sans MS" panose="030F0702030302020204" pitchFamily="66" charset="0"/>
                <a:ea typeface="ＭＳ Ｐゴシック" panose="020B0600070205080204" pitchFamily="34" charset="-128"/>
              </a:rPr>
              <a:t> owned by </a:t>
            </a:r>
            <a:r>
              <a:rPr lang="en-US" altLang="en-US" smtClean="0">
                <a:latin typeface="Comic Sans MS" panose="030F0702030302020204" pitchFamily="66" charset="0"/>
                <a:ea typeface="ＭＳ Ｐゴシック" panose="020B0600070205080204" pitchFamily="34" charset="-128"/>
                <a:hlinkClick r:id="rId4" tooltip="VASCO Data Security International"/>
              </a:rPr>
              <a:t>VASCO Data Security International</a:t>
            </a:r>
            <a:r>
              <a:rPr lang="en-US" altLang="en-US" smtClean="0">
                <a:latin typeface="Comic Sans MS" panose="030F0702030302020204" pitchFamily="66" charset="0"/>
                <a:ea typeface="ＭＳ Ｐゴシック" panose="020B0600070205080204" pitchFamily="34" charset="-128"/>
              </a:rPr>
              <a:t>.</a:t>
            </a:r>
            <a:r>
              <a:rPr lang="en-US" altLang="en-US" baseline="30000" smtClean="0">
                <a:latin typeface="Comic Sans MS" panose="030F0702030302020204" pitchFamily="66" charset="0"/>
                <a:ea typeface="ＭＳ Ｐゴシック" panose="020B0600070205080204" pitchFamily="34" charset="-128"/>
                <a:hlinkClick r:id="rId5"/>
              </a:rPr>
              <a:t>[1]</a:t>
            </a:r>
            <a:r>
              <a:rPr lang="en-US" altLang="en-US" smtClean="0">
                <a:latin typeface="Comic Sans MS" panose="030F0702030302020204" pitchFamily="66" charset="0"/>
                <a:ea typeface="ＭＳ Ｐゴシック" panose="020B0600070205080204" pitchFamily="34" charset="-128"/>
              </a:rPr>
              <a:t> On September 3, 2011, after it had become clear that a security breach had resulted in the fraudulent issuing of certificates, the Dutch government took over operational management of DigiNotar's systems.</a:t>
            </a:r>
            <a:r>
              <a:rPr lang="en-US" altLang="en-US" baseline="30000" smtClean="0">
                <a:latin typeface="Comic Sans MS" panose="030F0702030302020204" pitchFamily="66" charset="0"/>
                <a:ea typeface="ＭＳ Ｐゴシック" panose="020B0600070205080204" pitchFamily="34" charset="-128"/>
                <a:hlinkClick r:id="rId6"/>
              </a:rPr>
              <a:t>[2]</a:t>
            </a:r>
            <a:r>
              <a:rPr lang="en-US" altLang="en-US" smtClean="0">
                <a:latin typeface="Comic Sans MS" panose="030F0702030302020204" pitchFamily="66" charset="0"/>
                <a:ea typeface="ＭＳ Ｐゴシック" panose="020B0600070205080204" pitchFamily="34" charset="-128"/>
              </a:rPr>
              <a:t> That same month, the company was declared bankrupt. (Wikipedia)</a:t>
            </a:r>
          </a:p>
        </p:txBody>
      </p:sp>
    </p:spTree>
    <p:extLst>
      <p:ext uri="{BB962C8B-B14F-4D97-AF65-F5344CB8AC3E}">
        <p14:creationId xmlns:p14="http://schemas.microsoft.com/office/powerpoint/2010/main" val="35236312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p:cNvSpPr>
            <a:spLocks noGrp="1" noChangeArrowheads="1"/>
          </p:cNvSpPr>
          <p:nvPr>
            <p:ph type="sldNum" sz="quarter" idx="4294967295"/>
          </p:nvPr>
        </p:nvSpPr>
        <p:spPr bwMode="auto">
          <a:xfrm>
            <a:off x="5438775" y="6948488"/>
            <a:ext cx="4160838"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9pPr>
          </a:lstStyle>
          <a:p>
            <a:pPr eaLnBrk="1" hangingPunct="1"/>
            <a:fld id="{F2B85270-6C85-4F46-8358-1D2E785226D9}" type="slidenum">
              <a:rPr lang="en-US" altLang="en-US"/>
              <a:pPr eaLnBrk="1" hangingPunct="1"/>
              <a:t>28</a:t>
            </a:fld>
            <a:endParaRPr lang="en-US" altLang="en-US"/>
          </a:p>
        </p:txBody>
      </p:sp>
      <p:sp>
        <p:nvSpPr>
          <p:cNvPr id="77826" name="Rectangle 2"/>
          <p:cNvSpPr>
            <a:spLocks noGrp="1" noRot="1" noChangeAspect="1" noChangeArrowheads="1"/>
          </p:cNvSpPr>
          <p:nvPr>
            <p:ph type="sldImg"/>
          </p:nvPr>
        </p:nvSpPr>
        <p:spPr>
          <a:xfrm>
            <a:off x="2971800" y="549275"/>
            <a:ext cx="3657600" cy="2743200"/>
          </a:xfrm>
          <a:solidFill>
            <a:srgbClr val="FFFFFF"/>
          </a:solidFill>
          <a:ln/>
        </p:spPr>
      </p:sp>
      <p:sp>
        <p:nvSpPr>
          <p:cNvPr id="77827" name="Rectangle 3"/>
          <p:cNvSpPr>
            <a:spLocks noGrp="1" noChangeArrowheads="1"/>
          </p:cNvSpPr>
          <p:nvPr>
            <p:ph type="body" idx="1"/>
          </p:nvPr>
        </p:nvSpPr>
        <p:spPr>
          <a:xfrm>
            <a:off x="960438" y="3475038"/>
            <a:ext cx="7680325" cy="3290887"/>
          </a:xfrm>
          <a:solidFill>
            <a:srgbClr val="FFFFFF"/>
          </a:solidFill>
          <a:ln>
            <a:solidFill>
              <a:srgbClr val="000000"/>
            </a:solidFill>
          </a:ln>
        </p:spPr>
        <p:txBody>
          <a:bodyPr/>
          <a:lstStyle/>
          <a:p>
            <a:endParaRPr lang="en-US" altLang="en-US" smtClean="0">
              <a:latin typeface="Comic Sans MS" panose="030F0702030302020204" pitchFamily="66" charset="0"/>
              <a:ea typeface="ＭＳ Ｐゴシック" panose="020B0600070205080204" pitchFamily="34" charset="-128"/>
            </a:endParaRPr>
          </a:p>
        </p:txBody>
      </p:sp>
    </p:spTree>
    <p:extLst>
      <p:ext uri="{BB962C8B-B14F-4D97-AF65-F5344CB8AC3E}">
        <p14:creationId xmlns:p14="http://schemas.microsoft.com/office/powerpoint/2010/main" val="33751239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18864124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p:cNvSpPr>
          <p:nvPr>
            <p:ph type="sldImg"/>
          </p:nvPr>
        </p:nvSpPr>
        <p:spPr>
          <a:ln/>
        </p:spPr>
      </p:sp>
      <p:sp>
        <p:nvSpPr>
          <p:cNvPr id="56322"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smtClean="0">
              <a:latin typeface="Comic Sans MS" panose="030F0702030302020204" pitchFamily="66" charset="0"/>
              <a:ea typeface="ＭＳ Ｐゴシック" panose="020B0600070205080204" pitchFamily="34" charset="-128"/>
            </a:endParaRPr>
          </a:p>
        </p:txBody>
      </p:sp>
      <p:sp>
        <p:nvSpPr>
          <p:cNvPr id="56323" name="Slide Number Placeholder 3"/>
          <p:cNvSpPr>
            <a:spLocks noGrp="1"/>
          </p:cNvSpPr>
          <p:nvPr>
            <p:ph type="sldNum" sz="quarter" idx="4294967295"/>
          </p:nvPr>
        </p:nvSpPr>
        <p:spPr bwMode="auto">
          <a:xfrm>
            <a:off x="5438775" y="6948488"/>
            <a:ext cx="4160838"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9pPr>
          </a:lstStyle>
          <a:p>
            <a:pPr eaLnBrk="1" hangingPunct="1"/>
            <a:fld id="{1E3F2B0F-D698-4782-80D2-31BC1C3C1DB9}" type="slidenum">
              <a:rPr lang="en-US" altLang="en-US"/>
              <a:pPr eaLnBrk="1" hangingPunct="1"/>
              <a:t>32</a:t>
            </a:fld>
            <a:endParaRPr lang="en-US" altLang="en-US"/>
          </a:p>
        </p:txBody>
      </p:sp>
    </p:spTree>
    <p:extLst>
      <p:ext uri="{BB962C8B-B14F-4D97-AF65-F5344CB8AC3E}">
        <p14:creationId xmlns:p14="http://schemas.microsoft.com/office/powerpoint/2010/main" val="15476321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p:cNvSpPr>
          <p:nvPr>
            <p:ph type="sldImg"/>
          </p:nvPr>
        </p:nvSpPr>
        <p:spPr>
          <a:ln/>
        </p:spPr>
      </p:sp>
      <p:sp>
        <p:nvSpPr>
          <p:cNvPr id="57346"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smtClean="0">
              <a:latin typeface="Comic Sans MS" panose="030F0702030302020204" pitchFamily="66" charset="0"/>
              <a:ea typeface="ＭＳ Ｐゴシック" panose="020B0600070205080204" pitchFamily="34" charset="-128"/>
            </a:endParaRPr>
          </a:p>
        </p:txBody>
      </p:sp>
      <p:sp>
        <p:nvSpPr>
          <p:cNvPr id="57347" name="Slide Number Placeholder 3"/>
          <p:cNvSpPr>
            <a:spLocks noGrp="1"/>
          </p:cNvSpPr>
          <p:nvPr>
            <p:ph type="sldNum" sz="quarter" idx="4294967295"/>
          </p:nvPr>
        </p:nvSpPr>
        <p:spPr bwMode="auto">
          <a:xfrm>
            <a:off x="5438775" y="6948488"/>
            <a:ext cx="4160838"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9pPr>
          </a:lstStyle>
          <a:p>
            <a:pPr eaLnBrk="1" hangingPunct="1"/>
            <a:fld id="{4F6B571B-D0AA-48E9-824E-21CFB9BF2C7A}" type="slidenum">
              <a:rPr lang="en-US" altLang="en-US"/>
              <a:pPr eaLnBrk="1" hangingPunct="1"/>
              <a:t>34</a:t>
            </a:fld>
            <a:endParaRPr lang="en-US" altLang="en-US"/>
          </a:p>
        </p:txBody>
      </p:sp>
    </p:spTree>
    <p:extLst>
      <p:ext uri="{BB962C8B-B14F-4D97-AF65-F5344CB8AC3E}">
        <p14:creationId xmlns:p14="http://schemas.microsoft.com/office/powerpoint/2010/main" val="24785859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p:cNvSpPr>
          <p:nvPr>
            <p:ph type="sldImg"/>
          </p:nvPr>
        </p:nvSpPr>
        <p:spPr>
          <a:ln/>
        </p:spPr>
      </p:sp>
      <p:sp>
        <p:nvSpPr>
          <p:cNvPr id="58370"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smtClean="0">
                <a:latin typeface="Comic Sans MS" panose="030F0702030302020204" pitchFamily="66" charset="0"/>
                <a:ea typeface="ＭＳ Ｐゴシック" panose="020B0600070205080204" pitchFamily="34" charset="-128"/>
              </a:rPr>
              <a:t>Partial failures, network and computers</a:t>
            </a:r>
          </a:p>
          <a:p>
            <a:r>
              <a:rPr lang="en-US" altLang="en-US" smtClean="0">
                <a:latin typeface="Comic Sans MS" panose="030F0702030302020204" pitchFamily="66" charset="0"/>
                <a:ea typeface="ＭＳ Ｐゴシック" panose="020B0600070205080204" pitchFamily="34" charset="-128"/>
              </a:rPr>
              <a:t>Asynchrony, network, computers, </a:t>
            </a:r>
          </a:p>
        </p:txBody>
      </p:sp>
      <p:sp>
        <p:nvSpPr>
          <p:cNvPr id="58371" name="Slide Number Placeholder 3"/>
          <p:cNvSpPr>
            <a:spLocks noGrp="1"/>
          </p:cNvSpPr>
          <p:nvPr>
            <p:ph type="sldNum" sz="quarter" idx="4294967295"/>
          </p:nvPr>
        </p:nvSpPr>
        <p:spPr bwMode="auto">
          <a:xfrm>
            <a:off x="5438775" y="6948488"/>
            <a:ext cx="4160838"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9pPr>
          </a:lstStyle>
          <a:p>
            <a:pPr eaLnBrk="1" hangingPunct="1"/>
            <a:fld id="{EE0B5F68-7BF9-4A71-9A08-AE66E8BBF0A6}" type="slidenum">
              <a:rPr lang="en-US" altLang="en-US"/>
              <a:pPr eaLnBrk="1" hangingPunct="1"/>
              <a:t>36</a:t>
            </a:fld>
            <a:endParaRPr lang="en-US" altLang="en-US"/>
          </a:p>
        </p:txBody>
      </p:sp>
    </p:spTree>
    <p:extLst>
      <p:ext uri="{BB962C8B-B14F-4D97-AF65-F5344CB8AC3E}">
        <p14:creationId xmlns:p14="http://schemas.microsoft.com/office/powerpoint/2010/main" val="17822991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p:cNvSpPr>
          <p:nvPr>
            <p:ph type="sldImg"/>
          </p:nvPr>
        </p:nvSpPr>
        <p:spPr>
          <a:ln/>
        </p:spPr>
      </p:sp>
      <p:sp>
        <p:nvSpPr>
          <p:cNvPr id="59394"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smtClean="0">
                <a:latin typeface="Comic Sans MS" panose="030F0702030302020204" pitchFamily="66" charset="0"/>
                <a:ea typeface="ＭＳ Ｐゴシック" panose="020B0600070205080204" pitchFamily="34" charset="-128"/>
              </a:rPr>
              <a:t>During the last few years many have claimed that the datacenter is the new computer. This transformation is still in its infancy. </a:t>
            </a:r>
          </a:p>
        </p:txBody>
      </p:sp>
      <p:sp>
        <p:nvSpPr>
          <p:cNvPr id="59395" name="Date Placeholder 3"/>
          <p:cNvSpPr>
            <a:spLocks noGrp="1"/>
          </p:cNvSpPr>
          <p:nvPr>
            <p:ph type="dt" sz="quarter" idx="4294967295"/>
          </p:nvPr>
        </p:nvSpPr>
        <p:spPr bwMode="auto">
          <a:xfrm>
            <a:off x="5438775" y="0"/>
            <a:ext cx="4160838"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9pPr>
          </a:lstStyle>
          <a:p>
            <a:pPr eaLnBrk="1" hangingPunct="1"/>
            <a:fld id="{DB39CBAD-95EB-41E0-9B36-3DB189732A2D}" type="datetime1">
              <a:rPr lang="en-US" altLang="en-US"/>
              <a:pPr eaLnBrk="1" hangingPunct="1"/>
              <a:t>4/29/2015</a:t>
            </a:fld>
            <a:endParaRPr lang="en-US" altLang="en-US"/>
          </a:p>
        </p:txBody>
      </p:sp>
      <p:sp>
        <p:nvSpPr>
          <p:cNvPr id="59396" name="Footer Placeholder 4"/>
          <p:cNvSpPr>
            <a:spLocks noGrp="1"/>
          </p:cNvSpPr>
          <p:nvPr>
            <p:ph type="ftr" sz="quarter" idx="4294967295"/>
          </p:nvPr>
        </p:nvSpPr>
        <p:spPr bwMode="auto">
          <a:xfrm>
            <a:off x="0" y="6948488"/>
            <a:ext cx="4160838"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9pPr>
          </a:lstStyle>
          <a:p>
            <a:pPr eaLnBrk="1" hangingPunct="1"/>
            <a:r>
              <a:rPr lang="en-US" altLang="en-US"/>
              <a:t>AMPLab Overview - franklin@cs.berkeley.edu</a:t>
            </a:r>
          </a:p>
        </p:txBody>
      </p:sp>
      <p:sp>
        <p:nvSpPr>
          <p:cNvPr id="59397" name="Slide Number Placeholder 5"/>
          <p:cNvSpPr>
            <a:spLocks noGrp="1"/>
          </p:cNvSpPr>
          <p:nvPr>
            <p:ph type="sldNum" sz="quarter" idx="4294967295"/>
          </p:nvPr>
        </p:nvSpPr>
        <p:spPr bwMode="auto">
          <a:xfrm>
            <a:off x="5438775" y="6948488"/>
            <a:ext cx="4160838"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9pPr>
          </a:lstStyle>
          <a:p>
            <a:pPr eaLnBrk="1" hangingPunct="1"/>
            <a:fld id="{8001ECC4-2B91-42E8-9477-22FA65BFF6AC}" type="slidenum">
              <a:rPr lang="en-US" altLang="en-US"/>
              <a:pPr eaLnBrk="1" hangingPunct="1"/>
              <a:t>37</a:t>
            </a:fld>
            <a:endParaRPr lang="en-US" altLang="en-US"/>
          </a:p>
        </p:txBody>
      </p:sp>
    </p:spTree>
    <p:extLst>
      <p:ext uri="{BB962C8B-B14F-4D97-AF65-F5344CB8AC3E}">
        <p14:creationId xmlns:p14="http://schemas.microsoft.com/office/powerpoint/2010/main" val="3043461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Rot="1" noChangeAspect="1" noChangeArrowheads="1" noTextEdit="1"/>
          </p:cNvSpPr>
          <p:nvPr>
            <p:ph type="sldImg"/>
          </p:nvPr>
        </p:nvSpPr>
        <p:spPr>
          <a:ln/>
        </p:spPr>
      </p:sp>
      <p:sp>
        <p:nvSpPr>
          <p:cNvPr id="2355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smtClean="0">
              <a:latin typeface="Comic Sans MS" panose="030F0702030302020204" pitchFamily="66" charset="0"/>
              <a:ea typeface="굴림" panose="020B0600000101010101" pitchFamily="34" charset="-127"/>
            </a:endParaRPr>
          </a:p>
        </p:txBody>
      </p:sp>
    </p:spTree>
    <p:extLst>
      <p:ext uri="{BB962C8B-B14F-4D97-AF65-F5344CB8AC3E}">
        <p14:creationId xmlns:p14="http://schemas.microsoft.com/office/powerpoint/2010/main" val="17121709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p:cNvSpPr>
          <p:nvPr>
            <p:ph type="sldImg"/>
          </p:nvPr>
        </p:nvSpPr>
        <p:spPr>
          <a:ln/>
        </p:spPr>
      </p:sp>
      <p:sp>
        <p:nvSpPr>
          <p:cNvPr id="60418"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smtClean="0">
                <a:latin typeface="Comic Sans MS" panose="030F0702030302020204" pitchFamily="66" charset="0"/>
                <a:ea typeface="ＭＳ Ｐゴシック" panose="020B0600070205080204" pitchFamily="34" charset="-128"/>
              </a:rPr>
              <a:t>Large block: throughput, smaller metadata to central</a:t>
            </a:r>
          </a:p>
          <a:p>
            <a:r>
              <a:rPr lang="en-US" altLang="en-US" smtClean="0">
                <a:latin typeface="Comic Sans MS" panose="030F0702030302020204" pitchFamily="66" charset="0"/>
                <a:ea typeface="ＭＳ Ｐゴシック" panose="020B0600070205080204" pitchFamily="34" charset="-128"/>
              </a:rPr>
              <a:t>Stripe: would take forever to read</a:t>
            </a:r>
          </a:p>
          <a:p>
            <a:endParaRPr lang="en-US" altLang="en-US" smtClean="0">
              <a:latin typeface="Comic Sans MS" panose="030F0702030302020204" pitchFamily="66" charset="0"/>
              <a:ea typeface="ＭＳ Ｐゴシック" panose="020B0600070205080204" pitchFamily="34" charset="-128"/>
            </a:endParaRPr>
          </a:p>
        </p:txBody>
      </p:sp>
      <p:sp>
        <p:nvSpPr>
          <p:cNvPr id="60419" name="Slide Number Placeholder 3"/>
          <p:cNvSpPr>
            <a:spLocks noGrp="1"/>
          </p:cNvSpPr>
          <p:nvPr>
            <p:ph type="sldNum" sz="quarter" idx="4294967295"/>
          </p:nvPr>
        </p:nvSpPr>
        <p:spPr bwMode="auto">
          <a:xfrm>
            <a:off x="5438775" y="6948488"/>
            <a:ext cx="4160838"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9pPr>
          </a:lstStyle>
          <a:p>
            <a:pPr eaLnBrk="1" hangingPunct="1"/>
            <a:fld id="{6E95FD63-E0CE-4D55-A11B-07444BAF1E6C}" type="slidenum">
              <a:rPr lang="en-US" altLang="en-US"/>
              <a:pPr eaLnBrk="1" hangingPunct="1"/>
              <a:t>42</a:t>
            </a:fld>
            <a:endParaRPr lang="en-US" altLang="en-US"/>
          </a:p>
        </p:txBody>
      </p:sp>
    </p:spTree>
    <p:extLst>
      <p:ext uri="{BB962C8B-B14F-4D97-AF65-F5344CB8AC3E}">
        <p14:creationId xmlns:p14="http://schemas.microsoft.com/office/powerpoint/2010/main" val="36414250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p:cNvSpPr>
          <p:nvPr>
            <p:ph type="sldImg"/>
          </p:nvPr>
        </p:nvSpPr>
        <p:spPr>
          <a:ln/>
        </p:spPr>
      </p:sp>
      <p:sp>
        <p:nvSpPr>
          <p:cNvPr id="61442"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smtClean="0">
                <a:latin typeface="Comic Sans MS" panose="030F0702030302020204" pitchFamily="66" charset="0"/>
                <a:ea typeface="ＭＳ Ｐゴシック" panose="020B0600070205080204" pitchFamily="34" charset="-128"/>
              </a:rPr>
              <a:t>Large block: throughput, smaller metadata to central</a:t>
            </a:r>
          </a:p>
          <a:p>
            <a:r>
              <a:rPr lang="en-US" altLang="en-US" smtClean="0">
                <a:latin typeface="Comic Sans MS" panose="030F0702030302020204" pitchFamily="66" charset="0"/>
                <a:ea typeface="ＭＳ Ｐゴシック" panose="020B0600070205080204" pitchFamily="34" charset="-128"/>
              </a:rPr>
              <a:t>Stripe: would take forever to read</a:t>
            </a:r>
          </a:p>
          <a:p>
            <a:endParaRPr lang="en-US" altLang="en-US" smtClean="0">
              <a:latin typeface="Comic Sans MS" panose="030F0702030302020204" pitchFamily="66" charset="0"/>
              <a:ea typeface="ＭＳ Ｐゴシック" panose="020B0600070205080204" pitchFamily="34" charset="-128"/>
            </a:endParaRPr>
          </a:p>
        </p:txBody>
      </p:sp>
      <p:sp>
        <p:nvSpPr>
          <p:cNvPr id="61443" name="Slide Number Placeholder 3"/>
          <p:cNvSpPr>
            <a:spLocks noGrp="1"/>
          </p:cNvSpPr>
          <p:nvPr>
            <p:ph type="sldNum" sz="quarter" idx="4294967295"/>
          </p:nvPr>
        </p:nvSpPr>
        <p:spPr bwMode="auto">
          <a:xfrm>
            <a:off x="5438775" y="6948488"/>
            <a:ext cx="4160838"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9pPr>
          </a:lstStyle>
          <a:p>
            <a:pPr eaLnBrk="1" hangingPunct="1"/>
            <a:fld id="{68186075-0747-4CC2-A46C-B05602D9E69A}" type="slidenum">
              <a:rPr lang="en-US" altLang="en-US"/>
              <a:pPr eaLnBrk="1" hangingPunct="1"/>
              <a:t>43</a:t>
            </a:fld>
            <a:endParaRPr lang="en-US" altLang="en-US"/>
          </a:p>
        </p:txBody>
      </p:sp>
    </p:spTree>
    <p:extLst>
      <p:ext uri="{BB962C8B-B14F-4D97-AF65-F5344CB8AC3E}">
        <p14:creationId xmlns:p14="http://schemas.microsoft.com/office/powerpoint/2010/main" val="33048329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noTextEdit="1"/>
          </p:cNvSpPr>
          <p:nvPr>
            <p:ph type="sldImg"/>
          </p:nvPr>
        </p:nvSpPr>
        <p:spPr>
          <a:ln/>
        </p:spPr>
      </p:sp>
      <p:sp>
        <p:nvSpPr>
          <p:cNvPr id="26626"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a typeface="ＭＳ Ｐゴシック" charset="0"/>
              <a:cs typeface="ＭＳ Ｐゴシック" charset="0"/>
            </a:endParaRPr>
          </a:p>
        </p:txBody>
      </p:sp>
      <p:sp>
        <p:nvSpPr>
          <p:cNvPr id="26627" name="Slide Number Placeholder 3"/>
          <p:cNvSpPr>
            <a:spLocks noGrp="1"/>
          </p:cNvSpPr>
          <p:nvPr>
            <p:ph type="sldNum" sz="quarter" idx="5"/>
          </p:nvPr>
        </p:nvSpPr>
        <p:spPr>
          <a:xfrm>
            <a:off x="4162425" y="9150350"/>
            <a:ext cx="3176588" cy="427038"/>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500">
                <a:solidFill>
                  <a:schemeClr val="tx1"/>
                </a:solidFill>
                <a:latin typeface="Arial" charset="0"/>
                <a:ea typeface="ＭＳ Ｐゴシック" charset="0"/>
                <a:cs typeface="ＭＳ Ｐゴシック" charset="0"/>
              </a:defRPr>
            </a:lvl1pPr>
            <a:lvl2pPr marL="785372" indent="-302066" eaLnBrk="0" hangingPunct="0">
              <a:defRPr sz="2500">
                <a:solidFill>
                  <a:schemeClr val="tx1"/>
                </a:solidFill>
                <a:latin typeface="Arial" charset="0"/>
                <a:ea typeface="ＭＳ Ｐゴシック" charset="0"/>
              </a:defRPr>
            </a:lvl2pPr>
            <a:lvl3pPr marL="1208265" indent="-241653" eaLnBrk="0" hangingPunct="0">
              <a:defRPr sz="2500">
                <a:solidFill>
                  <a:schemeClr val="tx1"/>
                </a:solidFill>
                <a:latin typeface="Arial" charset="0"/>
                <a:ea typeface="ＭＳ Ｐゴシック" charset="0"/>
              </a:defRPr>
            </a:lvl3pPr>
            <a:lvl4pPr marL="1691571" indent="-241653" eaLnBrk="0" hangingPunct="0">
              <a:defRPr sz="2500">
                <a:solidFill>
                  <a:schemeClr val="tx1"/>
                </a:solidFill>
                <a:latin typeface="Arial" charset="0"/>
                <a:ea typeface="ＭＳ Ｐゴシック" charset="0"/>
              </a:defRPr>
            </a:lvl4pPr>
            <a:lvl5pPr marL="2174878" indent="-241653" eaLnBrk="0" hangingPunct="0">
              <a:defRPr sz="2500">
                <a:solidFill>
                  <a:schemeClr val="tx1"/>
                </a:solidFill>
                <a:latin typeface="Arial" charset="0"/>
                <a:ea typeface="ＭＳ Ｐゴシック" charset="0"/>
              </a:defRPr>
            </a:lvl5pPr>
            <a:lvl6pPr marL="2658184" indent="-241653" eaLnBrk="0" fontAlgn="base" hangingPunct="0">
              <a:spcBef>
                <a:spcPct val="0"/>
              </a:spcBef>
              <a:spcAft>
                <a:spcPct val="0"/>
              </a:spcAft>
              <a:defRPr sz="2500">
                <a:solidFill>
                  <a:schemeClr val="tx1"/>
                </a:solidFill>
                <a:latin typeface="Arial" charset="0"/>
                <a:ea typeface="ＭＳ Ｐゴシック" charset="0"/>
              </a:defRPr>
            </a:lvl6pPr>
            <a:lvl7pPr marL="3141490" indent="-241653" eaLnBrk="0" fontAlgn="base" hangingPunct="0">
              <a:spcBef>
                <a:spcPct val="0"/>
              </a:spcBef>
              <a:spcAft>
                <a:spcPct val="0"/>
              </a:spcAft>
              <a:defRPr sz="2500">
                <a:solidFill>
                  <a:schemeClr val="tx1"/>
                </a:solidFill>
                <a:latin typeface="Arial" charset="0"/>
                <a:ea typeface="ＭＳ Ｐゴシック" charset="0"/>
              </a:defRPr>
            </a:lvl7pPr>
            <a:lvl8pPr marL="3624796" indent="-241653" eaLnBrk="0" fontAlgn="base" hangingPunct="0">
              <a:spcBef>
                <a:spcPct val="0"/>
              </a:spcBef>
              <a:spcAft>
                <a:spcPct val="0"/>
              </a:spcAft>
              <a:defRPr sz="2500">
                <a:solidFill>
                  <a:schemeClr val="tx1"/>
                </a:solidFill>
                <a:latin typeface="Arial" charset="0"/>
                <a:ea typeface="ＭＳ Ｐゴシック" charset="0"/>
              </a:defRPr>
            </a:lvl8pPr>
            <a:lvl9pPr marL="4108102" indent="-241653" eaLnBrk="0" fontAlgn="base" hangingPunct="0">
              <a:spcBef>
                <a:spcPct val="0"/>
              </a:spcBef>
              <a:spcAft>
                <a:spcPct val="0"/>
              </a:spcAft>
              <a:defRPr sz="2500">
                <a:solidFill>
                  <a:schemeClr val="tx1"/>
                </a:solidFill>
                <a:latin typeface="Arial" charset="0"/>
                <a:ea typeface="ＭＳ Ｐゴシック" charset="0"/>
              </a:defRPr>
            </a:lvl9pPr>
          </a:lstStyle>
          <a:p>
            <a:pPr eaLnBrk="1" hangingPunct="1"/>
            <a:fld id="{73CBB3E4-ABB2-6649-902A-2BB425892DE4}" type="slidenum">
              <a:rPr lang="en-US" sz="1300"/>
              <a:pPr eaLnBrk="1" hangingPunct="1"/>
              <a:t>45</a:t>
            </a:fld>
            <a:endParaRPr lang="en-US" sz="1300"/>
          </a:p>
        </p:txBody>
      </p:sp>
    </p:spTree>
    <p:extLst>
      <p:ext uri="{BB962C8B-B14F-4D97-AF65-F5344CB8AC3E}">
        <p14:creationId xmlns:p14="http://schemas.microsoft.com/office/powerpoint/2010/main" val="24695507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p:cNvSpPr>
          <p:nvPr>
            <p:ph type="sldImg"/>
          </p:nvPr>
        </p:nvSpPr>
        <p:spPr>
          <a:ln/>
        </p:spPr>
      </p:sp>
      <p:sp>
        <p:nvSpPr>
          <p:cNvPr id="62466"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smtClean="0">
                <a:latin typeface="Comic Sans MS" panose="030F0702030302020204" pitchFamily="66" charset="0"/>
                <a:ea typeface="ＭＳ Ｐゴシック" panose="020B0600070205080204" pitchFamily="34" charset="-128"/>
              </a:rPr>
              <a:t>Transparent: not a single line of code</a:t>
            </a:r>
          </a:p>
        </p:txBody>
      </p:sp>
      <p:sp>
        <p:nvSpPr>
          <p:cNvPr id="62467" name="Slide Number Placeholder 3"/>
          <p:cNvSpPr>
            <a:spLocks noGrp="1"/>
          </p:cNvSpPr>
          <p:nvPr>
            <p:ph type="sldNum" sz="quarter" idx="4294967295"/>
          </p:nvPr>
        </p:nvSpPr>
        <p:spPr bwMode="auto">
          <a:xfrm>
            <a:off x="5438775" y="6948488"/>
            <a:ext cx="4160838"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9pPr>
          </a:lstStyle>
          <a:p>
            <a:pPr eaLnBrk="1" hangingPunct="1"/>
            <a:fld id="{E224C98C-8D70-4825-9068-359E5CC35A9D}" type="slidenum">
              <a:rPr lang="en-US" altLang="en-US"/>
              <a:pPr eaLnBrk="1" hangingPunct="1"/>
              <a:t>48</a:t>
            </a:fld>
            <a:endParaRPr lang="en-US" altLang="en-US"/>
          </a:p>
        </p:txBody>
      </p:sp>
    </p:spTree>
    <p:extLst>
      <p:ext uri="{BB962C8B-B14F-4D97-AF65-F5344CB8AC3E}">
        <p14:creationId xmlns:p14="http://schemas.microsoft.com/office/powerpoint/2010/main" val="34178294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p:cNvSpPr>
            <a:spLocks noGrp="1" noRot="1" noChangeAspect="1"/>
          </p:cNvSpPr>
          <p:nvPr>
            <p:ph type="sldImg"/>
          </p:nvPr>
        </p:nvSpPr>
        <p:spPr>
          <a:ln/>
        </p:spPr>
      </p:sp>
      <p:sp>
        <p:nvSpPr>
          <p:cNvPr id="63490"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smtClean="0">
                <a:latin typeface="Comic Sans MS" panose="030F0702030302020204" pitchFamily="66" charset="0"/>
                <a:ea typeface="ＭＳ Ｐゴシック" panose="020B0600070205080204" pitchFamily="34" charset="-128"/>
              </a:rPr>
              <a:t>Expressitivity; can however do graph algos, even simulate other parallel models (PRAM and BSP</a:t>
            </a:r>
          </a:p>
        </p:txBody>
      </p:sp>
      <p:sp>
        <p:nvSpPr>
          <p:cNvPr id="63491" name="Slide Number Placeholder 3"/>
          <p:cNvSpPr>
            <a:spLocks noGrp="1"/>
          </p:cNvSpPr>
          <p:nvPr>
            <p:ph type="sldNum" sz="quarter" idx="4294967295"/>
          </p:nvPr>
        </p:nvSpPr>
        <p:spPr bwMode="auto">
          <a:xfrm>
            <a:off x="5438775" y="6948488"/>
            <a:ext cx="4160838"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9pPr>
          </a:lstStyle>
          <a:p>
            <a:pPr eaLnBrk="1" hangingPunct="1"/>
            <a:fld id="{FC59A0F9-2323-423A-911D-764C158FE774}" type="slidenum">
              <a:rPr lang="en-US" altLang="en-US"/>
              <a:pPr eaLnBrk="1" hangingPunct="1"/>
              <a:t>49</a:t>
            </a:fld>
            <a:endParaRPr lang="en-US" altLang="en-US"/>
          </a:p>
        </p:txBody>
      </p:sp>
    </p:spTree>
    <p:extLst>
      <p:ext uri="{BB962C8B-B14F-4D97-AF65-F5344CB8AC3E}">
        <p14:creationId xmlns:p14="http://schemas.microsoft.com/office/powerpoint/2010/main" val="34735604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a:spLocks noGrp="1" noChangeArrowheads="1"/>
          </p:cNvSpPr>
          <p:nvPr>
            <p:ph type="sldNum" sz="quarter" idx="4294967295"/>
          </p:nvPr>
        </p:nvSpPr>
        <p:spPr bwMode="auto">
          <a:xfrm>
            <a:off x="5438775" y="6948488"/>
            <a:ext cx="4160838"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9pPr>
          </a:lstStyle>
          <a:p>
            <a:pPr eaLnBrk="1" hangingPunct="1"/>
            <a:fld id="{DE9B2353-B10C-46A0-93F9-57E2ED304BF4}" type="slidenum">
              <a:rPr lang="en-US" altLang="en-US" sz="1200">
                <a:latin typeface="Arial" panose="020B0604020202020204" pitchFamily="34" charset="0"/>
              </a:rPr>
              <a:pPr eaLnBrk="1" hangingPunct="1"/>
              <a:t>50</a:t>
            </a:fld>
            <a:endParaRPr lang="en-US" altLang="en-US" sz="1200">
              <a:latin typeface="Arial" panose="020B0604020202020204" pitchFamily="34" charset="0"/>
            </a:endParaRPr>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3499966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4294967295"/>
          </p:nvPr>
        </p:nvSpPr>
        <p:spPr bwMode="auto">
          <a:xfrm>
            <a:off x="5438775" y="6948488"/>
            <a:ext cx="4160838"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9pPr>
          </a:lstStyle>
          <a:p>
            <a:pPr eaLnBrk="1" hangingPunct="1"/>
            <a:fld id="{83773F9A-AECC-4CF3-8977-C2F377D9356C}" type="slidenum">
              <a:rPr lang="en-US" altLang="en-US" sz="1200">
                <a:latin typeface="Arial" panose="020B0604020202020204" pitchFamily="34" charset="0"/>
              </a:rPr>
              <a:pPr eaLnBrk="1" hangingPunct="1"/>
              <a:t>51</a:t>
            </a:fld>
            <a:endParaRPr lang="en-US" altLang="en-US" sz="1200">
              <a:latin typeface="Arial" panose="020B0604020202020204" pitchFamily="34" charset="0"/>
            </a:endParaRPr>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ea typeface="ＭＳ Ｐゴシック" panose="020B0600070205080204" pitchFamily="34" charset="-128"/>
              </a:rPr>
              <a:t>My point in putting in the java code isn</a:t>
            </a:r>
            <a:r>
              <a:rPr lang="ja-JP" altLang="en-US" smtClean="0">
                <a:latin typeface="Arial" panose="020B0604020202020204" pitchFamily="34" charset="0"/>
                <a:ea typeface="ＭＳ Ｐゴシック" panose="020B0600070205080204" pitchFamily="34" charset="-128"/>
              </a:rPr>
              <a:t>’</a:t>
            </a:r>
            <a:r>
              <a:rPr lang="en-US" altLang="ja-JP" smtClean="0">
                <a:latin typeface="Arial" panose="020B0604020202020204" pitchFamily="34" charset="0"/>
                <a:ea typeface="ＭＳ Ｐゴシック" panose="020B0600070205080204" pitchFamily="34" charset="-128"/>
              </a:rPr>
              <a:t>t too actually walk through it.  It</a:t>
            </a:r>
            <a:r>
              <a:rPr lang="ja-JP" altLang="en-US" smtClean="0">
                <a:latin typeface="Arial" panose="020B0604020202020204" pitchFamily="34" charset="0"/>
                <a:ea typeface="ＭＳ Ｐゴシック" panose="020B0600070205080204" pitchFamily="34" charset="-128"/>
              </a:rPr>
              <a:t>’</a:t>
            </a:r>
            <a:r>
              <a:rPr lang="en-US" altLang="ja-JP" smtClean="0">
                <a:latin typeface="Arial" panose="020B0604020202020204" pitchFamily="34" charset="0"/>
                <a:ea typeface="ＭＳ Ｐゴシック" panose="020B0600070205080204" pitchFamily="34" charset="-128"/>
              </a:rPr>
              <a:t>s just to show that you have to hand code a fair amount of java</a:t>
            </a:r>
            <a:r>
              <a:rPr lang="en-US" altLang="ja-JP" smtClean="0">
                <a:latin typeface="ヒラギノ角ゴ Pro W3" pitchFamily="2" charset="-128"/>
                <a:ea typeface="ＭＳ Ｐゴシック" panose="020B0600070205080204" pitchFamily="34" charset="-128"/>
              </a:rPr>
              <a:t>.  </a:t>
            </a:r>
            <a:r>
              <a:rPr lang="en-US" altLang="ja-JP" smtClean="0">
                <a:latin typeface="Arial" panose="020B0604020202020204" pitchFamily="34" charset="0"/>
                <a:ea typeface="ＭＳ Ｐゴシック" panose="020B0600070205080204" pitchFamily="34" charset="-128"/>
              </a:rPr>
              <a:t>That way I can just point and say </a:t>
            </a:r>
            <a:r>
              <a:rPr lang="ja-JP" altLang="en-US" smtClean="0">
                <a:latin typeface="Arial" panose="020B0604020202020204" pitchFamily="34" charset="0"/>
                <a:ea typeface="ＭＳ Ｐゴシック" panose="020B0600070205080204" pitchFamily="34" charset="-128"/>
              </a:rPr>
              <a:t>“</a:t>
            </a:r>
            <a:r>
              <a:rPr lang="en-US" altLang="ja-JP" smtClean="0">
                <a:latin typeface="Arial" panose="020B0604020202020204" pitchFamily="34" charset="0"/>
                <a:ea typeface="ＭＳ Ｐゴシック" panose="020B0600070205080204" pitchFamily="34" charset="-128"/>
              </a:rPr>
              <a:t>look how much java you</a:t>
            </a:r>
            <a:r>
              <a:rPr lang="ja-JP" altLang="en-US" smtClean="0">
                <a:latin typeface="Arial" panose="020B0604020202020204" pitchFamily="34" charset="0"/>
                <a:ea typeface="ＭＳ Ｐゴシック" panose="020B0600070205080204" pitchFamily="34" charset="-128"/>
              </a:rPr>
              <a:t>’</a:t>
            </a:r>
            <a:r>
              <a:rPr lang="en-US" altLang="ja-JP" smtClean="0">
                <a:latin typeface="Arial" panose="020B0604020202020204" pitchFamily="34" charset="0"/>
                <a:ea typeface="ＭＳ Ｐゴシック" panose="020B0600070205080204" pitchFamily="34" charset="-128"/>
              </a:rPr>
              <a:t>d have to write to accomplish this</a:t>
            </a:r>
            <a:r>
              <a:rPr lang="ja-JP" altLang="en-US" smtClean="0">
                <a:latin typeface="Arial" panose="020B0604020202020204" pitchFamily="34" charset="0"/>
                <a:ea typeface="ＭＳ Ｐゴシック" panose="020B0600070205080204" pitchFamily="34" charset="-128"/>
              </a:rPr>
              <a:t>”</a:t>
            </a:r>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9198990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4294967295"/>
          </p:nvPr>
        </p:nvSpPr>
        <p:spPr bwMode="auto">
          <a:xfrm>
            <a:off x="5438775" y="6948488"/>
            <a:ext cx="4160838"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9pPr>
          </a:lstStyle>
          <a:p>
            <a:pPr eaLnBrk="1" hangingPunct="1"/>
            <a:fld id="{4089903A-1093-42A9-BFB8-AB05E3828084}" type="slidenum">
              <a:rPr lang="en-US" altLang="en-US" sz="1200">
                <a:latin typeface="Arial" panose="020B0604020202020204" pitchFamily="34" charset="0"/>
              </a:rPr>
              <a:pPr eaLnBrk="1" hangingPunct="1"/>
              <a:t>53</a:t>
            </a:fld>
            <a:endParaRPr lang="en-US" altLang="en-US" sz="1200">
              <a:latin typeface="Arial" panose="020B0604020202020204" pitchFamily="34" charset="0"/>
            </a:endParaRPr>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ea typeface="ＭＳ Ｐゴシック" panose="020B0600070205080204" pitchFamily="34" charset="-128"/>
              </a:rPr>
              <a:t>Rather than using capital letters, which makes Pig Latin look like SQL, I added Eclipse style highlighting instead.  Hopefully this makes clear what are the key words without making it look like a Matisse painting.</a:t>
            </a:r>
          </a:p>
        </p:txBody>
      </p:sp>
    </p:spTree>
    <p:extLst>
      <p:ext uri="{BB962C8B-B14F-4D97-AF65-F5344CB8AC3E}">
        <p14:creationId xmlns:p14="http://schemas.microsoft.com/office/powerpoint/2010/main" val="10130339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p:cNvSpPr>
            <a:spLocks noGrp="1" noChangeArrowheads="1"/>
          </p:cNvSpPr>
          <p:nvPr>
            <p:ph type="sldNum" sz="quarter" idx="4294967295"/>
          </p:nvPr>
        </p:nvSpPr>
        <p:spPr bwMode="auto">
          <a:xfrm>
            <a:off x="5438775" y="6948488"/>
            <a:ext cx="4160838"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9pPr>
          </a:lstStyle>
          <a:p>
            <a:pPr eaLnBrk="1" hangingPunct="1"/>
            <a:fld id="{F4774F8D-FA35-499C-8E23-B54AE72EF6E4}" type="slidenum">
              <a:rPr lang="en-US" altLang="en-US" sz="1200">
                <a:latin typeface="Arial" panose="020B0604020202020204" pitchFamily="34" charset="0"/>
              </a:rPr>
              <a:pPr eaLnBrk="1" hangingPunct="1"/>
              <a:t>54</a:t>
            </a:fld>
            <a:endParaRPr lang="en-US" altLang="en-US" sz="1200">
              <a:latin typeface="Arial" panose="020B0604020202020204" pitchFamily="34" charset="0"/>
            </a:endParaRPr>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ea typeface="ＭＳ Ｐゴシック" panose="020B0600070205080204" pitchFamily="34" charset="-128"/>
              </a:rPr>
              <a:t>No need to think about how many map reduce jobs this decomposes into, or connecting data flows between map reduces jobs, or even that this is taking place on top of map reduce at all.</a:t>
            </a:r>
          </a:p>
        </p:txBody>
      </p:sp>
    </p:spTree>
    <p:extLst>
      <p:ext uri="{BB962C8B-B14F-4D97-AF65-F5344CB8AC3E}">
        <p14:creationId xmlns:p14="http://schemas.microsoft.com/office/powerpoint/2010/main" val="39985706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4294967295"/>
          </p:nvPr>
        </p:nvSpPr>
        <p:spPr bwMode="auto">
          <a:xfrm>
            <a:off x="5438775" y="6948488"/>
            <a:ext cx="4160838"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fld id="{0E930610-01B1-4E78-8841-95CB4C06A0BA}" type="slidenum">
              <a:rPr lang="en-US" altLang="en-US"/>
              <a:pPr eaLnBrk="1" hangingPunct="1"/>
              <a:t>4</a:t>
            </a:fld>
            <a:endParaRPr lang="en-US" altLang="en-US"/>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Comic Sans MS" panose="030F0702030302020204" pitchFamily="66" charset="0"/>
            </a:endParaRPr>
          </a:p>
        </p:txBody>
      </p:sp>
    </p:spTree>
    <p:extLst>
      <p:ext uri="{BB962C8B-B14F-4D97-AF65-F5344CB8AC3E}">
        <p14:creationId xmlns:p14="http://schemas.microsoft.com/office/powerpoint/2010/main" val="27691476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4294967295"/>
          </p:nvPr>
        </p:nvSpPr>
        <p:spPr bwMode="auto">
          <a:xfrm>
            <a:off x="5438775" y="6948488"/>
            <a:ext cx="4160838"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fld id="{130B333F-F504-496C-ACD4-0B68A770F940}" type="slidenum">
              <a:rPr lang="en-US" altLang="en-US"/>
              <a:pPr eaLnBrk="1" hangingPunct="1"/>
              <a:t>5</a:t>
            </a:fld>
            <a:endParaRPr lang="en-US" altLang="en-US"/>
          </a:p>
        </p:txBody>
      </p:sp>
      <p:sp>
        <p:nvSpPr>
          <p:cNvPr id="27650" name="Rectangle 2"/>
          <p:cNvSpPr>
            <a:spLocks noGrp="1" noRot="1" noChangeAspect="1" noChangeArrowheads="1" noTextEdit="1"/>
          </p:cNvSpPr>
          <p:nvPr>
            <p:ph type="sldImg"/>
          </p:nvPr>
        </p:nvSpPr>
        <p:spPr>
          <a:xfrm>
            <a:off x="2973388" y="549275"/>
            <a:ext cx="3659187" cy="2743200"/>
          </a:xfrm>
          <a:solidFill>
            <a:srgbClr val="FFFFFF"/>
          </a:solidFill>
          <a:ln/>
        </p:spPr>
      </p:sp>
      <p:sp>
        <p:nvSpPr>
          <p:cNvPr id="27651" name="Rectangle 3"/>
          <p:cNvSpPr>
            <a:spLocks noGrp="1" noChangeArrowheads="1"/>
          </p:cNvSpPr>
          <p:nvPr>
            <p:ph type="body" idx="1"/>
          </p:nvPr>
        </p:nvSpPr>
        <p:spPr>
          <a:xfrm>
            <a:off x="1279525" y="3473450"/>
            <a:ext cx="7042150" cy="3292475"/>
          </a:xfrm>
          <a:solidFill>
            <a:srgbClr val="FFFFFF"/>
          </a:solidFill>
          <a:ln>
            <a:solidFill>
              <a:srgbClr val="000000"/>
            </a:solidFill>
          </a:ln>
        </p:spPr>
        <p:txBody>
          <a:bodyPr lIns="95235" tIns="47617" rIns="95235" bIns="47617"/>
          <a:lstStyle/>
          <a:p>
            <a:endParaRPr lang="en-US" altLang="en-US" smtClean="0">
              <a:latin typeface="Comic Sans MS" panose="030F0702030302020204" pitchFamily="66" charset="0"/>
            </a:endParaRPr>
          </a:p>
        </p:txBody>
      </p:sp>
    </p:spTree>
    <p:extLst>
      <p:ext uri="{BB962C8B-B14F-4D97-AF65-F5344CB8AC3E}">
        <p14:creationId xmlns:p14="http://schemas.microsoft.com/office/powerpoint/2010/main" val="36812679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4294967295"/>
          </p:nvPr>
        </p:nvSpPr>
        <p:spPr bwMode="auto">
          <a:xfrm>
            <a:off x="5438775" y="6948488"/>
            <a:ext cx="4160838"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fld id="{EA4F3478-D8C3-40B2-B914-2ED3CCD4E64D}" type="slidenum">
              <a:rPr lang="en-US" altLang="en-US"/>
              <a:pPr eaLnBrk="1" hangingPunct="1"/>
              <a:t>6</a:t>
            </a:fld>
            <a:endParaRPr lang="en-US" altLang="en-US"/>
          </a:p>
        </p:txBody>
      </p:sp>
      <p:sp>
        <p:nvSpPr>
          <p:cNvPr id="29698" name="Rectangle 2"/>
          <p:cNvSpPr>
            <a:spLocks noGrp="1" noRot="1" noChangeAspect="1" noChangeArrowheads="1" noTextEdit="1"/>
          </p:cNvSpPr>
          <p:nvPr>
            <p:ph type="sldImg"/>
          </p:nvPr>
        </p:nvSpPr>
        <p:spPr>
          <a:xfrm>
            <a:off x="2973388" y="549275"/>
            <a:ext cx="3659187" cy="2743200"/>
          </a:xfrm>
          <a:solidFill>
            <a:srgbClr val="FFFFFF"/>
          </a:solidFill>
          <a:ln/>
        </p:spPr>
      </p:sp>
      <p:sp>
        <p:nvSpPr>
          <p:cNvPr id="29699" name="Rectangle 3"/>
          <p:cNvSpPr>
            <a:spLocks noGrp="1" noChangeArrowheads="1"/>
          </p:cNvSpPr>
          <p:nvPr>
            <p:ph type="body" idx="1"/>
          </p:nvPr>
        </p:nvSpPr>
        <p:spPr>
          <a:xfrm>
            <a:off x="1279525" y="3473450"/>
            <a:ext cx="7042150" cy="3292475"/>
          </a:xfrm>
          <a:solidFill>
            <a:srgbClr val="FFFFFF"/>
          </a:solidFill>
          <a:ln>
            <a:solidFill>
              <a:srgbClr val="000000"/>
            </a:solidFill>
          </a:ln>
        </p:spPr>
        <p:txBody>
          <a:bodyPr lIns="95235" tIns="47617" rIns="95235" bIns="47617"/>
          <a:lstStyle/>
          <a:p>
            <a:endParaRPr lang="en-US" altLang="en-US" smtClean="0">
              <a:latin typeface="Comic Sans MS" panose="030F0702030302020204" pitchFamily="66" charset="0"/>
            </a:endParaRPr>
          </a:p>
        </p:txBody>
      </p:sp>
    </p:spTree>
    <p:extLst>
      <p:ext uri="{BB962C8B-B14F-4D97-AF65-F5344CB8AC3E}">
        <p14:creationId xmlns:p14="http://schemas.microsoft.com/office/powerpoint/2010/main" val="3372781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4294967295"/>
          </p:nvPr>
        </p:nvSpPr>
        <p:spPr bwMode="auto">
          <a:xfrm>
            <a:off x="5438775" y="6948488"/>
            <a:ext cx="4160838"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fld id="{D7FA9825-D102-4301-9B7A-69725CE6999C}" type="slidenum">
              <a:rPr lang="en-US" altLang="en-US"/>
              <a:pPr eaLnBrk="1" hangingPunct="1"/>
              <a:t>7</a:t>
            </a:fld>
            <a:endParaRPr lang="en-US" altLang="en-US"/>
          </a:p>
        </p:txBody>
      </p:sp>
      <p:sp>
        <p:nvSpPr>
          <p:cNvPr id="31746" name="Rectangle 2"/>
          <p:cNvSpPr>
            <a:spLocks noGrp="1" noRot="1" noChangeAspect="1" noChangeArrowheads="1"/>
          </p:cNvSpPr>
          <p:nvPr>
            <p:ph type="sldImg"/>
          </p:nvPr>
        </p:nvSpPr>
        <p:spPr>
          <a:xfrm>
            <a:off x="2971800" y="549275"/>
            <a:ext cx="3657600" cy="2743200"/>
          </a:xfrm>
          <a:solidFill>
            <a:srgbClr val="FFFFFF"/>
          </a:solidFill>
          <a:ln/>
        </p:spPr>
      </p:sp>
      <p:sp>
        <p:nvSpPr>
          <p:cNvPr id="31747" name="Rectangle 3"/>
          <p:cNvSpPr>
            <a:spLocks noGrp="1" noChangeArrowheads="1"/>
          </p:cNvSpPr>
          <p:nvPr>
            <p:ph type="body" idx="1"/>
          </p:nvPr>
        </p:nvSpPr>
        <p:spPr>
          <a:xfrm>
            <a:off x="960438" y="3475038"/>
            <a:ext cx="7680325" cy="3290887"/>
          </a:xfrm>
          <a:solidFill>
            <a:srgbClr val="FFFFFF"/>
          </a:solidFill>
          <a:ln>
            <a:solidFill>
              <a:srgbClr val="000000"/>
            </a:solidFill>
          </a:ln>
        </p:spPr>
        <p:txBody>
          <a:bodyPr/>
          <a:lstStyle/>
          <a:p>
            <a:endParaRPr lang="en-US" altLang="en-US" smtClean="0">
              <a:latin typeface="Comic Sans MS" panose="030F0702030302020204" pitchFamily="66" charset="0"/>
            </a:endParaRPr>
          </a:p>
        </p:txBody>
      </p:sp>
    </p:spTree>
    <p:extLst>
      <p:ext uri="{BB962C8B-B14F-4D97-AF65-F5344CB8AC3E}">
        <p14:creationId xmlns:p14="http://schemas.microsoft.com/office/powerpoint/2010/main" val="21019410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4294967295"/>
          </p:nvPr>
        </p:nvSpPr>
        <p:spPr bwMode="auto">
          <a:xfrm>
            <a:off x="5438775" y="6948488"/>
            <a:ext cx="4160838"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fld id="{ED225E23-0599-472C-8D59-27DDCD4AB111}" type="slidenum">
              <a:rPr lang="en-US" altLang="en-US"/>
              <a:pPr eaLnBrk="1" hangingPunct="1"/>
              <a:t>8</a:t>
            </a:fld>
            <a:endParaRPr lang="en-US" altLang="en-US"/>
          </a:p>
        </p:txBody>
      </p:sp>
      <p:sp>
        <p:nvSpPr>
          <p:cNvPr id="33794" name="Rectangle 2"/>
          <p:cNvSpPr>
            <a:spLocks noGrp="1" noRot="1" noChangeAspect="1" noChangeArrowheads="1"/>
          </p:cNvSpPr>
          <p:nvPr>
            <p:ph type="sldImg"/>
          </p:nvPr>
        </p:nvSpPr>
        <p:spPr>
          <a:xfrm>
            <a:off x="2971800" y="549275"/>
            <a:ext cx="3657600" cy="2743200"/>
          </a:xfrm>
          <a:solidFill>
            <a:srgbClr val="FFFFFF"/>
          </a:solidFill>
          <a:ln/>
        </p:spPr>
      </p:sp>
      <p:sp>
        <p:nvSpPr>
          <p:cNvPr id="33795" name="Rectangle 3"/>
          <p:cNvSpPr>
            <a:spLocks noGrp="1" noChangeArrowheads="1"/>
          </p:cNvSpPr>
          <p:nvPr>
            <p:ph type="body" idx="1"/>
          </p:nvPr>
        </p:nvSpPr>
        <p:spPr>
          <a:xfrm>
            <a:off x="960438" y="3475038"/>
            <a:ext cx="7680325" cy="3290887"/>
          </a:xfrm>
          <a:solidFill>
            <a:srgbClr val="FFFFFF"/>
          </a:solidFill>
          <a:ln>
            <a:solidFill>
              <a:srgbClr val="000000"/>
            </a:solidFill>
          </a:ln>
        </p:spPr>
        <p:txBody>
          <a:bodyPr/>
          <a:lstStyle/>
          <a:p>
            <a:endParaRPr lang="en-US" altLang="en-US" smtClean="0">
              <a:latin typeface="Comic Sans MS" panose="030F0702030302020204" pitchFamily="66" charset="0"/>
            </a:endParaRPr>
          </a:p>
        </p:txBody>
      </p:sp>
    </p:spTree>
    <p:extLst>
      <p:ext uri="{BB962C8B-B14F-4D97-AF65-F5344CB8AC3E}">
        <p14:creationId xmlns:p14="http://schemas.microsoft.com/office/powerpoint/2010/main" val="3839693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4294967295"/>
          </p:nvPr>
        </p:nvSpPr>
        <p:spPr bwMode="auto">
          <a:xfrm>
            <a:off x="5438775" y="6948488"/>
            <a:ext cx="4160838"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fld id="{D44AC5EC-61CA-44A9-ADF7-8EE9F9AEAC08}" type="slidenum">
              <a:rPr lang="en-US" altLang="en-US"/>
              <a:pPr eaLnBrk="1" hangingPunct="1"/>
              <a:t>9</a:t>
            </a:fld>
            <a:endParaRPr lang="en-US" altLang="en-US"/>
          </a:p>
        </p:txBody>
      </p:sp>
      <p:sp>
        <p:nvSpPr>
          <p:cNvPr id="35842" name="Rectangle 2"/>
          <p:cNvSpPr>
            <a:spLocks noGrp="1" noRot="1" noChangeAspect="1" noChangeArrowheads="1"/>
          </p:cNvSpPr>
          <p:nvPr>
            <p:ph type="sldImg"/>
          </p:nvPr>
        </p:nvSpPr>
        <p:spPr>
          <a:xfrm>
            <a:off x="2971800" y="549275"/>
            <a:ext cx="3657600" cy="2743200"/>
          </a:xfrm>
          <a:solidFill>
            <a:srgbClr val="FFFFFF"/>
          </a:solidFill>
          <a:ln/>
        </p:spPr>
      </p:sp>
      <p:sp>
        <p:nvSpPr>
          <p:cNvPr id="35843" name="Rectangle 3"/>
          <p:cNvSpPr>
            <a:spLocks noGrp="1" noChangeArrowheads="1"/>
          </p:cNvSpPr>
          <p:nvPr>
            <p:ph type="body" idx="1"/>
          </p:nvPr>
        </p:nvSpPr>
        <p:spPr>
          <a:xfrm>
            <a:off x="960438" y="3475038"/>
            <a:ext cx="7680325" cy="3290887"/>
          </a:xfrm>
          <a:solidFill>
            <a:srgbClr val="FFFFFF"/>
          </a:solidFill>
          <a:ln>
            <a:solidFill>
              <a:srgbClr val="000000"/>
            </a:solidFill>
          </a:ln>
        </p:spPr>
        <p:txBody>
          <a:bodyPr/>
          <a:lstStyle/>
          <a:p>
            <a:endParaRPr lang="en-US" altLang="en-US" smtClean="0">
              <a:latin typeface="Comic Sans MS" panose="030F0702030302020204" pitchFamily="66" charset="0"/>
            </a:endParaRPr>
          </a:p>
        </p:txBody>
      </p:sp>
    </p:spTree>
    <p:extLst>
      <p:ext uri="{BB962C8B-B14F-4D97-AF65-F5344CB8AC3E}">
        <p14:creationId xmlns:p14="http://schemas.microsoft.com/office/powerpoint/2010/main" val="1322484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685800" y="2130425"/>
            <a:ext cx="7772400" cy="1470025"/>
          </a:xfrm>
        </p:spPr>
        <p:txBody>
          <a:bodyPr/>
          <a:lstStyle>
            <a:lvl1pPr>
              <a:defRPr sz="3600"/>
            </a:lvl1pPr>
          </a:lstStyle>
          <a:p>
            <a:pPr lvl="0"/>
            <a:r>
              <a:rPr lang="en-US" noProof="0" smtClean="0"/>
              <a:t>Click to edit Master title style</a:t>
            </a:r>
          </a:p>
        </p:txBody>
      </p:sp>
      <p:sp>
        <p:nvSpPr>
          <p:cNvPr id="128003"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noProof="0" smtClean="0"/>
              <a:t>Click to edit Master subtitle style</a:t>
            </a:r>
          </a:p>
        </p:txBody>
      </p:sp>
    </p:spTree>
    <p:extLst>
      <p:ext uri="{BB962C8B-B14F-4D97-AF65-F5344CB8AC3E}">
        <p14:creationId xmlns:p14="http://schemas.microsoft.com/office/powerpoint/2010/main" val="158155956"/>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3469731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152400"/>
            <a:ext cx="19812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52400"/>
            <a:ext cx="57912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25116457"/>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162800" cy="533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914400"/>
            <a:ext cx="38862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14400"/>
            <a:ext cx="38862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6036376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66978015"/>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63356615"/>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914400"/>
            <a:ext cx="38862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14400"/>
            <a:ext cx="38862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52099607"/>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72388191"/>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6076949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2639877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0753463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8445497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90600" y="152400"/>
            <a:ext cx="7162800" cy="533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dirty="0" smtClean="0"/>
              <a:t>Slide Title</a:t>
            </a:r>
          </a:p>
        </p:txBody>
      </p:sp>
      <p:sp>
        <p:nvSpPr>
          <p:cNvPr id="1027" name="Rectangle 3"/>
          <p:cNvSpPr>
            <a:spLocks noGrp="1" noChangeArrowheads="1"/>
          </p:cNvSpPr>
          <p:nvPr>
            <p:ph type="body" idx="1"/>
          </p:nvPr>
        </p:nvSpPr>
        <p:spPr bwMode="auto">
          <a:xfrm>
            <a:off x="609600" y="914400"/>
            <a:ext cx="7924800" cy="5105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78" tIns="44445" rIns="90478" bIns="44445" numCol="1" anchor="t" anchorCtr="0" compatLnSpc="1">
            <a:prstTxWarp prst="textNoShape">
              <a:avLst/>
            </a:prstTxWarp>
            <a:normAutofit/>
          </a:bodyPr>
          <a:lstStyle/>
          <a:p>
            <a:pPr lvl="0"/>
            <a:r>
              <a:rPr lang="en-US" altLang="en-US" smtClean="0"/>
              <a:t>Body Text</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ChangeArrowheads="1"/>
          </p:cNvSpPr>
          <p:nvPr userDrawn="1"/>
        </p:nvSpPr>
        <p:spPr bwMode="auto">
          <a:xfrm>
            <a:off x="7831599" y="6551613"/>
            <a:ext cx="1219867" cy="30520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r>
              <a:rPr lang="en-US" altLang="en-US" sz="1400" dirty="0" err="1">
                <a:solidFill>
                  <a:srgbClr val="2A40E2"/>
                </a:solidFill>
              </a:rPr>
              <a:t>Lec</a:t>
            </a:r>
            <a:r>
              <a:rPr lang="en-US" altLang="en-US" sz="1400" dirty="0">
                <a:solidFill>
                  <a:srgbClr val="2A40E2"/>
                </a:solidFill>
              </a:rPr>
              <a:t> </a:t>
            </a:r>
            <a:r>
              <a:rPr lang="en-US" altLang="en-US" sz="1400" dirty="0" smtClean="0">
                <a:solidFill>
                  <a:srgbClr val="2A40E2"/>
                </a:solidFill>
              </a:rPr>
              <a:t>24.</a:t>
            </a:r>
            <a:fld id="{6456B83E-17D0-4CDF-84AD-C8A97BEB5271}" type="slidenum">
              <a:rPr lang="en-US" altLang="en-US" sz="1400" smtClean="0">
                <a:solidFill>
                  <a:srgbClr val="2A40E2"/>
                </a:solidFill>
              </a:rPr>
              <a:pPr algn="ctr"/>
              <a:t>‹#›</a:t>
            </a:fld>
            <a:endParaRPr lang="en-US" altLang="en-US" sz="1400" b="0" i="1" dirty="0">
              <a:solidFill>
                <a:srgbClr val="2A40E2"/>
              </a:solidFill>
            </a:endParaRPr>
          </a:p>
        </p:txBody>
      </p:sp>
      <p:sp>
        <p:nvSpPr>
          <p:cNvPr id="1029" name="Text Box 5"/>
          <p:cNvSpPr txBox="1">
            <a:spLocks noChangeArrowheads="1"/>
          </p:cNvSpPr>
          <p:nvPr/>
        </p:nvSpPr>
        <p:spPr bwMode="auto">
          <a:xfrm>
            <a:off x="0" y="6550025"/>
            <a:ext cx="912407" cy="3077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pPr>
              <a:defRPr/>
            </a:pPr>
            <a:r>
              <a:rPr lang="en-US" sz="1400" dirty="0" smtClean="0">
                <a:solidFill>
                  <a:srgbClr val="2A40E2"/>
                </a:solidFill>
              </a:rPr>
              <a:t>4/29/15</a:t>
            </a:r>
            <a:endParaRPr lang="en-US" sz="1400" dirty="0" smtClean="0">
              <a:solidFill>
                <a:srgbClr val="2A40E2"/>
              </a:solidFill>
            </a:endParaRPr>
          </a:p>
        </p:txBody>
      </p:sp>
      <p:sp>
        <p:nvSpPr>
          <p:cNvPr id="1030" name="Line 6"/>
          <p:cNvSpPr>
            <a:spLocks noChangeShapeType="1"/>
          </p:cNvSpPr>
          <p:nvPr userDrawn="1"/>
        </p:nvSpPr>
        <p:spPr bwMode="auto">
          <a:xfrm>
            <a:off x="990600" y="685800"/>
            <a:ext cx="716280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1" name="Text Box 7"/>
          <p:cNvSpPr txBox="1">
            <a:spLocks noChangeArrowheads="1"/>
          </p:cNvSpPr>
          <p:nvPr userDrawn="1"/>
        </p:nvSpPr>
        <p:spPr bwMode="auto">
          <a:xfrm>
            <a:off x="2935288" y="6550025"/>
            <a:ext cx="3542935" cy="3077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pPr>
              <a:defRPr/>
            </a:pPr>
            <a:r>
              <a:rPr lang="en-US" sz="1400" dirty="0" err="1" smtClean="0">
                <a:solidFill>
                  <a:srgbClr val="2A40E2"/>
                </a:solidFill>
              </a:rPr>
              <a:t>Kubiatowicz</a:t>
            </a:r>
            <a:r>
              <a:rPr lang="en-US" sz="1400" dirty="0" smtClean="0">
                <a:solidFill>
                  <a:srgbClr val="2A40E2"/>
                </a:solidFill>
              </a:rPr>
              <a:t> CS162 ©UCB Spring 2015</a:t>
            </a:r>
          </a:p>
        </p:txBody>
      </p:sp>
    </p:spTree>
  </p:cSld>
  <p:clrMap bg1="lt1" tx1="dk1" bg2="lt2" tx2="dk2" accent1="accent1" accent2="accent2" accent3="accent3" accent4="accent4" accent5="accent5" accent6="accent6" hlink="hlink" folHlink="folHlink"/>
  <p:sldLayoutIdLst>
    <p:sldLayoutId id="2147483686"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27">
                                            <p:txEl>
                                              <p:pRg st="0" end="0"/>
                                            </p:txEl>
                                          </p:spTgt>
                                        </p:tgtEl>
                                        <p:attrNameLst>
                                          <p:attrName>style.visibility</p:attrName>
                                        </p:attrNameLst>
                                      </p:cBhvr>
                                      <p:to>
                                        <p:strVal val="visible"/>
                                      </p:to>
                                    </p:set>
                                    <p:anim calcmode="lin" valueType="num">
                                      <p:cBhvr additive="base">
                                        <p:cTn id="7" dur="500" fill="hold"/>
                                        <p:tgtEl>
                                          <p:spTgt spid="102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2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27">
                                            <p:txEl>
                                              <p:pRg st="1" end="1"/>
                                            </p:txEl>
                                          </p:spTgt>
                                        </p:tgtEl>
                                        <p:attrNameLst>
                                          <p:attrName>style.visibility</p:attrName>
                                        </p:attrNameLst>
                                      </p:cBhvr>
                                      <p:to>
                                        <p:strVal val="visible"/>
                                      </p:to>
                                    </p:set>
                                    <p:anim calcmode="lin" valueType="num">
                                      <p:cBhvr additive="base">
                                        <p:cTn id="11" dur="500" fill="hold"/>
                                        <p:tgtEl>
                                          <p:spTgt spid="1027">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027">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027">
                                            <p:txEl>
                                              <p:pRg st="2" end="2"/>
                                            </p:txEl>
                                          </p:spTgt>
                                        </p:tgtEl>
                                        <p:attrNameLst>
                                          <p:attrName>style.visibility</p:attrName>
                                        </p:attrNameLst>
                                      </p:cBhvr>
                                      <p:to>
                                        <p:strVal val="visible"/>
                                      </p:to>
                                    </p:set>
                                    <p:anim calcmode="lin" valueType="num">
                                      <p:cBhvr additive="base">
                                        <p:cTn id="15" dur="500" fill="hold"/>
                                        <p:tgtEl>
                                          <p:spTgt spid="1027">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027">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027">
                                            <p:txEl>
                                              <p:pRg st="3" end="3"/>
                                            </p:txEl>
                                          </p:spTgt>
                                        </p:tgtEl>
                                        <p:attrNameLst>
                                          <p:attrName>style.visibility</p:attrName>
                                        </p:attrNameLst>
                                      </p:cBhvr>
                                      <p:to>
                                        <p:strVal val="visible"/>
                                      </p:to>
                                    </p:set>
                                    <p:anim calcmode="lin" valueType="num">
                                      <p:cBhvr additive="base">
                                        <p:cTn id="19" dur="500" fill="hold"/>
                                        <p:tgtEl>
                                          <p:spTgt spid="1027">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027">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027">
                                            <p:txEl>
                                              <p:pRg st="4" end="4"/>
                                            </p:txEl>
                                          </p:spTgt>
                                        </p:tgtEl>
                                        <p:attrNameLst>
                                          <p:attrName>style.visibility</p:attrName>
                                        </p:attrNameLst>
                                      </p:cBhvr>
                                      <p:to>
                                        <p:strVal val="visible"/>
                                      </p:to>
                                    </p:set>
                                    <p:anim calcmode="lin" valueType="num">
                                      <p:cBhvr additive="base">
                                        <p:cTn id="23" dur="500" fill="hold"/>
                                        <p:tgtEl>
                                          <p:spTgt spid="1027">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02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build="p">
        <p:tmplLst>
          <p:tmpl lvl="2">
            <p:tnLst>
              <p:par>
                <p:cTn presetID="2" presetClass="entr" presetSubtype="2"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 calcmode="lin" valueType="num">
                      <p:cBhvr additive="base">
                        <p:cTn dur="500" fill="hold"/>
                        <p:tgtEl>
                          <p:spTgt spid="1027"/>
                        </p:tgtEl>
                        <p:attrNameLst>
                          <p:attrName>ppt_x</p:attrName>
                        </p:attrNameLst>
                      </p:cBhvr>
                      <p:tavLst>
                        <p:tav tm="0">
                          <p:val>
                            <p:strVal val="1+#ppt_w/2"/>
                          </p:val>
                        </p:tav>
                        <p:tav tm="100000">
                          <p:val>
                            <p:strVal val="#ppt_x"/>
                          </p:val>
                        </p:tav>
                      </p:tavLst>
                    </p:anim>
                    <p:anim calcmode="lin" valueType="num">
                      <p:cBhvr additive="base">
                        <p:cTn dur="500" fill="hold"/>
                        <p:tgtEl>
                          <p:spTgt spid="1027"/>
                        </p:tgtEl>
                        <p:attrNameLst>
                          <p:attrName>ppt_y</p:attrName>
                        </p:attrNameLst>
                      </p:cBhvr>
                      <p:tavLst>
                        <p:tav tm="0">
                          <p:val>
                            <p:strVal val="#ppt_y"/>
                          </p:val>
                        </p:tav>
                        <p:tav tm="100000">
                          <p:val>
                            <p:strVal val="#ppt_y"/>
                          </p:val>
                        </p:tav>
                      </p:tavLst>
                    </p:anim>
                  </p:childTnLst>
                </p:cTn>
              </p:par>
            </p:tnLst>
          </p:tmpl>
          <p:tmpl lvl="3">
            <p:tnLst>
              <p:par>
                <p:cTn presetID="2" presetClass="entr" presetSubtype="2"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 calcmode="lin" valueType="num">
                      <p:cBhvr additive="base">
                        <p:cTn dur="500" fill="hold"/>
                        <p:tgtEl>
                          <p:spTgt spid="1027"/>
                        </p:tgtEl>
                        <p:attrNameLst>
                          <p:attrName>ppt_x</p:attrName>
                        </p:attrNameLst>
                      </p:cBhvr>
                      <p:tavLst>
                        <p:tav tm="0">
                          <p:val>
                            <p:strVal val="1+#ppt_w/2"/>
                          </p:val>
                        </p:tav>
                        <p:tav tm="100000">
                          <p:val>
                            <p:strVal val="#ppt_x"/>
                          </p:val>
                        </p:tav>
                      </p:tavLst>
                    </p:anim>
                    <p:anim calcmode="lin" valueType="num">
                      <p:cBhvr additive="base">
                        <p:cTn dur="500" fill="hold"/>
                        <p:tgtEl>
                          <p:spTgt spid="1027"/>
                        </p:tgtEl>
                        <p:attrNameLst>
                          <p:attrName>ppt_y</p:attrName>
                        </p:attrNameLst>
                      </p:cBhvr>
                      <p:tavLst>
                        <p:tav tm="0">
                          <p:val>
                            <p:strVal val="#ppt_y"/>
                          </p:val>
                        </p:tav>
                        <p:tav tm="100000">
                          <p:val>
                            <p:strVal val="#ppt_y"/>
                          </p:val>
                        </p:tav>
                      </p:tavLst>
                    </p:anim>
                  </p:childTnLst>
                </p:cTn>
              </p:par>
            </p:tnLst>
          </p:tmpl>
          <p:tmpl lvl="4">
            <p:tnLst>
              <p:par>
                <p:cTn presetID="2" presetClass="entr" presetSubtype="2"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 calcmode="lin" valueType="num">
                      <p:cBhvr additive="base">
                        <p:cTn dur="500" fill="hold"/>
                        <p:tgtEl>
                          <p:spTgt spid="1027"/>
                        </p:tgtEl>
                        <p:attrNameLst>
                          <p:attrName>ppt_x</p:attrName>
                        </p:attrNameLst>
                      </p:cBhvr>
                      <p:tavLst>
                        <p:tav tm="0">
                          <p:val>
                            <p:strVal val="1+#ppt_w/2"/>
                          </p:val>
                        </p:tav>
                        <p:tav tm="100000">
                          <p:val>
                            <p:strVal val="#ppt_x"/>
                          </p:val>
                        </p:tav>
                      </p:tavLst>
                    </p:anim>
                    <p:anim calcmode="lin" valueType="num">
                      <p:cBhvr additive="base">
                        <p:cTn dur="500" fill="hold"/>
                        <p:tgtEl>
                          <p:spTgt spid="1027"/>
                        </p:tgtEl>
                        <p:attrNameLst>
                          <p:attrName>ppt_y</p:attrName>
                        </p:attrNameLst>
                      </p:cBhvr>
                      <p:tavLst>
                        <p:tav tm="0">
                          <p:val>
                            <p:strVal val="#ppt_y"/>
                          </p:val>
                        </p:tav>
                        <p:tav tm="100000">
                          <p:val>
                            <p:strVal val="#ppt_y"/>
                          </p:val>
                        </p:tav>
                      </p:tavLst>
                    </p:anim>
                  </p:childTnLst>
                </p:cTn>
              </p:par>
            </p:tnLst>
          </p:tmpl>
          <p:tmpl lvl="5">
            <p:tnLst>
              <p:par>
                <p:cTn presetID="2" presetClass="entr" presetSubtype="2"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 calcmode="lin" valueType="num">
                      <p:cBhvr additive="base">
                        <p:cTn dur="500" fill="hold"/>
                        <p:tgtEl>
                          <p:spTgt spid="1027"/>
                        </p:tgtEl>
                        <p:attrNameLst>
                          <p:attrName>ppt_x</p:attrName>
                        </p:attrNameLst>
                      </p:cBhvr>
                      <p:tavLst>
                        <p:tav tm="0">
                          <p:val>
                            <p:strVal val="1+#ppt_w/2"/>
                          </p:val>
                        </p:tav>
                        <p:tav tm="100000">
                          <p:val>
                            <p:strVal val="#ppt_x"/>
                          </p:val>
                        </p:tav>
                      </p:tavLst>
                    </p:anim>
                    <p:anim calcmode="lin" valueType="num">
                      <p:cBhvr additive="base">
                        <p:cTn dur="500" fill="hold"/>
                        <p:tgtEl>
                          <p:spTgt spid="1027"/>
                        </p:tgtEl>
                        <p:attrNameLst>
                          <p:attrName>ppt_y</p:attrName>
                        </p:attrNameLst>
                      </p:cBhvr>
                      <p:tavLst>
                        <p:tav tm="0">
                          <p:val>
                            <p:strVal val="#ppt_y"/>
                          </p:val>
                        </p:tav>
                        <p:tav tm="100000">
                          <p:val>
                            <p:strVal val="#ppt_y"/>
                          </p:val>
                        </p:tav>
                      </p:tavLst>
                    </p:anim>
                  </p:childTnLst>
                </p:cTn>
              </p:par>
            </p:tnLst>
          </p:tmpl>
          <p:tmpl lvl="1">
            <p:tnLst>
              <p:par>
                <p:cTn presetID="2" presetClass="entr" presetSubtype="2"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 calcmode="lin" valueType="num">
                      <p:cBhvr additive="base">
                        <p:cTn dur="500" fill="hold"/>
                        <p:tgtEl>
                          <p:spTgt spid="1027"/>
                        </p:tgtEl>
                        <p:attrNameLst>
                          <p:attrName>ppt_x</p:attrName>
                        </p:attrNameLst>
                      </p:cBhvr>
                      <p:tavLst>
                        <p:tav tm="0">
                          <p:val>
                            <p:strVal val="1+#ppt_w/2"/>
                          </p:val>
                        </p:tav>
                        <p:tav tm="100000">
                          <p:val>
                            <p:strVal val="#ppt_x"/>
                          </p:val>
                        </p:tav>
                      </p:tavLst>
                    </p:anim>
                    <p:anim calcmode="lin" valueType="num">
                      <p:cBhvr additive="base">
                        <p:cTn dur="500" fill="hold"/>
                        <p:tgtEl>
                          <p:spTgt spid="1027"/>
                        </p:tgtEl>
                        <p:attrNameLst>
                          <p:attrName>ppt_y</p:attrName>
                        </p:attrNameLst>
                      </p:cBhvr>
                      <p:tavLst>
                        <p:tav tm="0">
                          <p:val>
                            <p:strVal val="#ppt_y"/>
                          </p:val>
                        </p:tav>
                        <p:tav tm="100000">
                          <p:val>
                            <p:strVal val="#ppt_y"/>
                          </p:val>
                        </p:tav>
                      </p:tavLst>
                    </p:anim>
                  </p:childTnLst>
                </p:cTn>
              </p:par>
            </p:tnLst>
          </p:tmpl>
        </p:tmplLst>
      </p:bldP>
    </p:bldLst>
  </p:timing>
  <p:txStyles>
    <p:titleStyle>
      <a:lvl1pPr algn="ctr" rtl="0" eaLnBrk="0" fontAlgn="base" hangingPunct="0">
        <a:lnSpc>
          <a:spcPct val="90000"/>
        </a:lnSpc>
        <a:spcBef>
          <a:spcPct val="0"/>
        </a:spcBef>
        <a:spcAft>
          <a:spcPct val="0"/>
        </a:spcAft>
        <a:defRPr sz="2400" b="1">
          <a:solidFill>
            <a:srgbClr val="2A40E2"/>
          </a:solidFill>
          <a:latin typeface="+mj-lt"/>
          <a:ea typeface="+mj-ea"/>
          <a:cs typeface="+mj-cs"/>
        </a:defRPr>
      </a:lvl1pPr>
      <a:lvl2pPr algn="ctr" rtl="0" eaLnBrk="0" fontAlgn="base" hangingPunct="0">
        <a:lnSpc>
          <a:spcPct val="90000"/>
        </a:lnSpc>
        <a:spcBef>
          <a:spcPct val="0"/>
        </a:spcBef>
        <a:spcAft>
          <a:spcPct val="0"/>
        </a:spcAft>
        <a:defRPr sz="2400" b="1">
          <a:solidFill>
            <a:srgbClr val="2A40E2"/>
          </a:solidFill>
          <a:latin typeface="Comic Sans MS" pitchFamily="66" charset="0"/>
        </a:defRPr>
      </a:lvl2pPr>
      <a:lvl3pPr algn="ctr" rtl="0" eaLnBrk="0" fontAlgn="base" hangingPunct="0">
        <a:lnSpc>
          <a:spcPct val="90000"/>
        </a:lnSpc>
        <a:spcBef>
          <a:spcPct val="0"/>
        </a:spcBef>
        <a:spcAft>
          <a:spcPct val="0"/>
        </a:spcAft>
        <a:defRPr sz="2400" b="1">
          <a:solidFill>
            <a:srgbClr val="2A40E2"/>
          </a:solidFill>
          <a:latin typeface="Comic Sans MS" pitchFamily="66" charset="0"/>
        </a:defRPr>
      </a:lvl3pPr>
      <a:lvl4pPr algn="ctr" rtl="0" eaLnBrk="0" fontAlgn="base" hangingPunct="0">
        <a:lnSpc>
          <a:spcPct val="90000"/>
        </a:lnSpc>
        <a:spcBef>
          <a:spcPct val="0"/>
        </a:spcBef>
        <a:spcAft>
          <a:spcPct val="0"/>
        </a:spcAft>
        <a:defRPr sz="2400" b="1">
          <a:solidFill>
            <a:srgbClr val="2A40E2"/>
          </a:solidFill>
          <a:latin typeface="Comic Sans MS" pitchFamily="66" charset="0"/>
        </a:defRPr>
      </a:lvl4pPr>
      <a:lvl5pPr algn="ctr" rtl="0" eaLnBrk="0" fontAlgn="base" hangingPunct="0">
        <a:lnSpc>
          <a:spcPct val="90000"/>
        </a:lnSpc>
        <a:spcBef>
          <a:spcPct val="0"/>
        </a:spcBef>
        <a:spcAft>
          <a:spcPct val="0"/>
        </a:spcAft>
        <a:defRPr sz="2400" b="1">
          <a:solidFill>
            <a:srgbClr val="2A40E2"/>
          </a:solidFill>
          <a:latin typeface="Comic Sans MS" pitchFamily="66"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SzPct val="100000"/>
        <a:buChar char="–"/>
        <a:defRPr sz="2200" b="1">
          <a:solidFill>
            <a:schemeClr val="tx1"/>
          </a:solidFill>
          <a:latin typeface="+mn-lt"/>
        </a:defRPr>
      </a:lvl2pPr>
      <a:lvl3pPr marL="1143000" indent="-228600" algn="l" rtl="0" eaLnBrk="0" fontAlgn="base" hangingPunct="0">
        <a:lnSpc>
          <a:spcPct val="90000"/>
        </a:lnSpc>
        <a:spcBef>
          <a:spcPct val="30000"/>
        </a:spcBef>
        <a:spcAft>
          <a:spcPct val="0"/>
        </a:spcAft>
        <a:buSzPct val="100000"/>
        <a:buChar char="»"/>
        <a:defRPr sz="2000" b="1">
          <a:solidFill>
            <a:schemeClr val="tx1"/>
          </a:solidFill>
          <a:latin typeface="+mn-lt"/>
        </a:defRPr>
      </a:lvl3pPr>
      <a:lvl4pPr marL="1543050" indent="-171450" algn="l" rtl="0" eaLnBrk="0" fontAlgn="base" hangingPunct="0">
        <a:lnSpc>
          <a:spcPct val="90000"/>
        </a:lnSpc>
        <a:spcBef>
          <a:spcPct val="30000"/>
        </a:spcBef>
        <a:spcAft>
          <a:spcPct val="0"/>
        </a:spcAft>
        <a:buSzPct val="100000"/>
        <a:buChar char="•"/>
        <a:defRPr sz="2000" b="1">
          <a:solidFill>
            <a:schemeClr val="tx1"/>
          </a:solidFill>
          <a:latin typeface="+mn-lt"/>
        </a:defRPr>
      </a:lvl4pPr>
      <a:lvl5pPr marL="2000250" indent="-171450" algn="l" rtl="0" eaLnBrk="0" fontAlgn="base" hangingPunct="0">
        <a:lnSpc>
          <a:spcPct val="90000"/>
        </a:lnSpc>
        <a:spcBef>
          <a:spcPct val="30000"/>
        </a:spcBef>
        <a:spcAft>
          <a:spcPct val="0"/>
        </a:spcAft>
        <a:buSzPct val="100000"/>
        <a:buChar char="–"/>
        <a:defRPr sz="2000" b="1">
          <a:solidFill>
            <a:schemeClr val="tx1"/>
          </a:solidFill>
          <a:latin typeface="+mn-lt"/>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amazon.com"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amazon.com"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eff.org/observatory" TargetMode="External"/><Relationship Id="rId2" Type="http://schemas.openxmlformats.org/officeDocument/2006/relationships/hyperlink" Target="http://www.amazon.com"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6.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jpeg"/><Relationship Id="rId4" Type="http://schemas.openxmlformats.org/officeDocument/2006/relationships/image" Target="../media/image8.jpeg"/><Relationship Id="rId9" Type="http://schemas.openxmlformats.org/officeDocument/2006/relationships/image" Target="../media/image13.jpeg"/></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chart" Target="../charts/chart1.xml"/><Relationship Id="rId5" Type="http://schemas.openxmlformats.org/officeDocument/2006/relationships/image" Target="../media/image19.png"/><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pig.apache.org/" TargetMode="External"/><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8.png"/><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7.wmf"/><Relationship Id="rId4" Type="http://schemas.openxmlformats.org/officeDocument/2006/relationships/oleObject" Target="../embeddings/oleObject1.bin"/></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09600" y="1066800"/>
            <a:ext cx="7848600" cy="2286000"/>
          </a:xfrm>
          <a:noFill/>
        </p:spPr>
        <p:txBody>
          <a:bodyPr/>
          <a:lstStyle/>
          <a:p>
            <a:r>
              <a:rPr lang="en-US" altLang="en-US" sz="3000" dirty="0" smtClean="0"/>
              <a:t>CS162</a:t>
            </a:r>
            <a:br>
              <a:rPr lang="en-US" altLang="en-US" sz="3000" dirty="0" smtClean="0"/>
            </a:br>
            <a:r>
              <a:rPr lang="en-US" altLang="en-US" sz="3000" dirty="0" smtClean="0"/>
              <a:t>Operating Systems and</a:t>
            </a:r>
            <a:br>
              <a:rPr lang="en-US" altLang="en-US" sz="3000" dirty="0" smtClean="0"/>
            </a:br>
            <a:r>
              <a:rPr lang="en-US" altLang="en-US" sz="3000" dirty="0" smtClean="0"/>
              <a:t>Systems Programming</a:t>
            </a:r>
            <a:br>
              <a:rPr lang="en-US" altLang="en-US" sz="3000" dirty="0" smtClean="0"/>
            </a:br>
            <a:r>
              <a:rPr lang="en-US" altLang="en-US" sz="3000" dirty="0" smtClean="0"/>
              <a:t>Lecture </a:t>
            </a:r>
            <a:r>
              <a:rPr lang="en-US" altLang="en-US" sz="3000" dirty="0" smtClean="0"/>
              <a:t>24</a:t>
            </a:r>
            <a:r>
              <a:rPr lang="en-US" altLang="en-US" sz="3000" dirty="0" smtClean="0"/>
              <a:t/>
            </a:r>
            <a:br>
              <a:rPr lang="en-US" altLang="en-US" sz="3000" dirty="0" smtClean="0"/>
            </a:br>
            <a:r>
              <a:rPr lang="en-US" altLang="en-US" sz="3000" dirty="0" smtClean="0"/>
              <a:t> </a:t>
            </a:r>
            <a:br>
              <a:rPr lang="en-US" altLang="en-US" sz="3000" dirty="0" smtClean="0"/>
            </a:br>
            <a:r>
              <a:rPr lang="en-US" altLang="en-US" sz="3000" dirty="0" smtClean="0"/>
              <a:t>Security</a:t>
            </a:r>
            <a:br>
              <a:rPr lang="en-US" altLang="en-US" sz="3000" dirty="0" smtClean="0"/>
            </a:br>
            <a:r>
              <a:rPr lang="en-US" altLang="en-US" sz="3000" dirty="0" smtClean="0"/>
              <a:t>Cloud Computing</a:t>
            </a:r>
            <a:endParaRPr lang="en-US" altLang="en-US" sz="3000" dirty="0" smtClean="0"/>
          </a:p>
        </p:txBody>
      </p:sp>
      <p:sp>
        <p:nvSpPr>
          <p:cNvPr id="3075" name="Rectangle 3"/>
          <p:cNvSpPr>
            <a:spLocks noGrp="1" noChangeArrowheads="1"/>
          </p:cNvSpPr>
          <p:nvPr>
            <p:ph type="subTitle" idx="1"/>
          </p:nvPr>
        </p:nvSpPr>
        <p:spPr>
          <a:xfrm>
            <a:off x="609600" y="4191000"/>
            <a:ext cx="8001000" cy="1447800"/>
          </a:xfrm>
          <a:noFill/>
        </p:spPr>
        <p:txBody>
          <a:bodyPr/>
          <a:lstStyle/>
          <a:p>
            <a:pPr marL="285750" indent="-285750"/>
            <a:r>
              <a:rPr lang="en-US" altLang="en-US" dirty="0" smtClean="0"/>
              <a:t>April </a:t>
            </a:r>
            <a:r>
              <a:rPr lang="en-US" altLang="en-US" dirty="0" smtClean="0"/>
              <a:t>29</a:t>
            </a:r>
            <a:r>
              <a:rPr lang="en-US" altLang="en-US" baseline="30000" dirty="0" smtClean="0"/>
              <a:t>th</a:t>
            </a:r>
            <a:r>
              <a:rPr lang="en-US" altLang="en-US" dirty="0" smtClean="0"/>
              <a:t>, 2015</a:t>
            </a:r>
          </a:p>
          <a:p>
            <a:pPr marL="285750" indent="-285750"/>
            <a:r>
              <a:rPr lang="en-US" altLang="en-US" dirty="0" smtClean="0"/>
              <a:t>Prof. John </a:t>
            </a:r>
            <a:r>
              <a:rPr lang="en-US" altLang="en-US" dirty="0" err="1" smtClean="0"/>
              <a:t>Kubiatowicz</a:t>
            </a:r>
            <a:endParaRPr lang="en-US" altLang="en-US" dirty="0" smtClean="0"/>
          </a:p>
          <a:p>
            <a:pPr marL="285750" indent="-285750"/>
            <a:r>
              <a:rPr lang="en-US" altLang="en-US" dirty="0" smtClean="0"/>
              <a:t>http://cs162.eecs.Berkeley.edu</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r>
              <a:rPr lang="en-US" altLang="en-US" smtClean="0"/>
              <a:t>Authentication via Secret Key</a:t>
            </a:r>
          </a:p>
        </p:txBody>
      </p:sp>
      <p:sp>
        <p:nvSpPr>
          <p:cNvPr id="12290" name="Content Placeholder 2"/>
          <p:cNvSpPr>
            <a:spLocks noGrp="1"/>
          </p:cNvSpPr>
          <p:nvPr>
            <p:ph idx="1"/>
          </p:nvPr>
        </p:nvSpPr>
        <p:spPr>
          <a:xfrm>
            <a:off x="241300" y="774700"/>
            <a:ext cx="8674100" cy="5105400"/>
          </a:xfrm>
        </p:spPr>
        <p:txBody>
          <a:bodyPr/>
          <a:lstStyle/>
          <a:p>
            <a:r>
              <a:rPr lang="en-US" altLang="en-US" dirty="0" smtClean="0"/>
              <a:t>Main idea: entity proves identity by decrypting a secret encrypted with its own key</a:t>
            </a:r>
          </a:p>
          <a:p>
            <a:pPr lvl="1"/>
            <a:r>
              <a:rPr lang="en-US" altLang="en-US" dirty="0" smtClean="0"/>
              <a:t>K – secret key shared only by A and B</a:t>
            </a:r>
          </a:p>
          <a:p>
            <a:r>
              <a:rPr lang="en-US" altLang="en-US" dirty="0" smtClean="0"/>
              <a:t>A can asks B to authenticate itself by decrypting a nonce, i.e., random value, x</a:t>
            </a:r>
          </a:p>
          <a:p>
            <a:pPr lvl="1"/>
            <a:r>
              <a:rPr lang="en-US" altLang="en-US" dirty="0" smtClean="0"/>
              <a:t>Avoid replay attacks (attacker impersonating client or server)</a:t>
            </a:r>
          </a:p>
          <a:p>
            <a:r>
              <a:rPr lang="en-US" altLang="en-US" dirty="0" smtClean="0"/>
              <a:t>Vulnerable to man-in-the middle attack</a:t>
            </a:r>
          </a:p>
        </p:txBody>
      </p:sp>
      <p:sp>
        <p:nvSpPr>
          <p:cNvPr id="36867" name="Line 4"/>
          <p:cNvSpPr>
            <a:spLocks noChangeShapeType="1"/>
          </p:cNvSpPr>
          <p:nvPr/>
        </p:nvSpPr>
        <p:spPr bwMode="auto">
          <a:xfrm flipH="1">
            <a:off x="2906713" y="4191000"/>
            <a:ext cx="1587" cy="2209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n-US"/>
          </a:p>
        </p:txBody>
      </p:sp>
      <p:sp>
        <p:nvSpPr>
          <p:cNvPr id="36868" name="Line 5"/>
          <p:cNvSpPr>
            <a:spLocks noChangeShapeType="1"/>
          </p:cNvSpPr>
          <p:nvPr/>
        </p:nvSpPr>
        <p:spPr bwMode="auto">
          <a:xfrm flipH="1">
            <a:off x="5497513" y="4191000"/>
            <a:ext cx="1587" cy="2438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n-US"/>
          </a:p>
        </p:txBody>
      </p:sp>
      <p:grpSp>
        <p:nvGrpSpPr>
          <p:cNvPr id="2" name="Group 6"/>
          <p:cNvGrpSpPr>
            <a:grpSpLocks/>
          </p:cNvGrpSpPr>
          <p:nvPr/>
        </p:nvGrpSpPr>
        <p:grpSpPr bwMode="auto">
          <a:xfrm>
            <a:off x="2908300" y="4298950"/>
            <a:ext cx="2590800" cy="730250"/>
            <a:chOff x="3072" y="1220"/>
            <a:chExt cx="1632" cy="460"/>
          </a:xfrm>
        </p:grpSpPr>
        <p:sp>
          <p:nvSpPr>
            <p:cNvPr id="36876" name="Line 7"/>
            <p:cNvSpPr>
              <a:spLocks noChangeShapeType="1"/>
            </p:cNvSpPr>
            <p:nvPr/>
          </p:nvSpPr>
          <p:spPr bwMode="auto">
            <a:xfrm>
              <a:off x="3072" y="1296"/>
              <a:ext cx="1632" cy="38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p>
          </p:txBody>
        </p:sp>
        <p:sp>
          <p:nvSpPr>
            <p:cNvPr id="36877" name="Text Box 8"/>
            <p:cNvSpPr txBox="1">
              <a:spLocks noChangeArrowheads="1"/>
            </p:cNvSpPr>
            <p:nvPr/>
          </p:nvSpPr>
          <p:spPr bwMode="auto">
            <a:xfrm rot="765608">
              <a:off x="3425" y="1220"/>
              <a:ext cx="6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latin typeface="Arial" panose="020B0604020202020204" pitchFamily="34" charset="0"/>
                </a:rPr>
                <a:t>E(x, K)</a:t>
              </a:r>
            </a:p>
          </p:txBody>
        </p:sp>
      </p:grpSp>
      <p:grpSp>
        <p:nvGrpSpPr>
          <p:cNvPr id="3" name="Group 9"/>
          <p:cNvGrpSpPr>
            <a:grpSpLocks/>
          </p:cNvGrpSpPr>
          <p:nvPr/>
        </p:nvGrpSpPr>
        <p:grpSpPr bwMode="auto">
          <a:xfrm>
            <a:off x="2778125" y="5029200"/>
            <a:ext cx="2720975" cy="762000"/>
            <a:chOff x="2990" y="1680"/>
            <a:chExt cx="1714" cy="480"/>
          </a:xfrm>
        </p:grpSpPr>
        <p:sp>
          <p:nvSpPr>
            <p:cNvPr id="36874" name="Line 10"/>
            <p:cNvSpPr>
              <a:spLocks noChangeShapeType="1"/>
            </p:cNvSpPr>
            <p:nvPr/>
          </p:nvSpPr>
          <p:spPr bwMode="auto">
            <a:xfrm flipH="1">
              <a:off x="3072" y="1680"/>
              <a:ext cx="1632" cy="48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p>
          </p:txBody>
        </p:sp>
        <p:sp>
          <p:nvSpPr>
            <p:cNvPr id="36875" name="Text Box 11"/>
            <p:cNvSpPr txBox="1">
              <a:spLocks noChangeArrowheads="1"/>
            </p:cNvSpPr>
            <p:nvPr/>
          </p:nvSpPr>
          <p:spPr bwMode="auto">
            <a:xfrm rot="-934980">
              <a:off x="2990" y="1821"/>
              <a:ext cx="10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latin typeface="Arial" panose="020B0604020202020204" pitchFamily="34" charset="0"/>
                </a:rPr>
                <a:t>                  x</a:t>
              </a:r>
            </a:p>
          </p:txBody>
        </p:sp>
      </p:grpSp>
      <p:sp>
        <p:nvSpPr>
          <p:cNvPr id="36871" name="Text Box 12"/>
          <p:cNvSpPr txBox="1">
            <a:spLocks noChangeArrowheads="1"/>
          </p:cNvSpPr>
          <p:nvPr/>
        </p:nvSpPr>
        <p:spPr bwMode="auto">
          <a:xfrm>
            <a:off x="2743200" y="3843338"/>
            <a:ext cx="31591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b="0">
                <a:latin typeface="Arial" panose="020B0604020202020204" pitchFamily="34" charset="0"/>
              </a:rPr>
              <a:t>A</a:t>
            </a:r>
          </a:p>
        </p:txBody>
      </p:sp>
      <p:sp>
        <p:nvSpPr>
          <p:cNvPr id="36872" name="Text Box 13"/>
          <p:cNvSpPr txBox="1">
            <a:spLocks noChangeArrowheads="1"/>
          </p:cNvSpPr>
          <p:nvPr/>
        </p:nvSpPr>
        <p:spPr bwMode="auto">
          <a:xfrm>
            <a:off x="5334000" y="3857625"/>
            <a:ext cx="31591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b="0">
                <a:latin typeface="Arial" panose="020B0604020202020204" pitchFamily="34" charset="0"/>
              </a:rPr>
              <a:t>B</a:t>
            </a:r>
          </a:p>
        </p:txBody>
      </p:sp>
      <p:sp>
        <p:nvSpPr>
          <p:cNvPr id="36873" name="TextBox 13"/>
          <p:cNvSpPr txBox="1">
            <a:spLocks noChangeArrowheads="1"/>
          </p:cNvSpPr>
          <p:nvPr/>
        </p:nvSpPr>
        <p:spPr bwMode="auto">
          <a:xfrm>
            <a:off x="5867400" y="4953000"/>
            <a:ext cx="27432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lvl="1" eaLnBrk="1" hangingPunct="1"/>
            <a:r>
              <a:rPr lang="en-US" altLang="en-US" sz="2000" b="0">
                <a:latin typeface="Helvetica" panose="020B0604020202020204" pitchFamily="34" charset="0"/>
              </a:rPr>
              <a:t>Notation: E(m,k) – encrypt message m with key k</a:t>
            </a:r>
          </a:p>
          <a:p>
            <a:pPr eaLnBrk="1" hangingPunct="1"/>
            <a:endParaRPr lang="en-US" altLang="en-US" sz="1800" b="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30498792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29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90">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2"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right)">
                                      <p:cBhvr>
                                        <p:cTn id="18" dur="500"/>
                                        <p:tgtEl>
                                          <p:spTgt spid="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229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p:txBody>
          <a:bodyPr/>
          <a:lstStyle/>
          <a:p>
            <a:r>
              <a:rPr lang="en-US" altLang="en-US" smtClean="0"/>
              <a:t>Integrity: Cryptographic Hashes</a:t>
            </a:r>
          </a:p>
        </p:txBody>
      </p:sp>
      <p:sp>
        <p:nvSpPr>
          <p:cNvPr id="945155" name="Rectangle 3"/>
          <p:cNvSpPr>
            <a:spLocks noGrp="1" noChangeArrowheads="1"/>
          </p:cNvSpPr>
          <p:nvPr>
            <p:ph type="body" idx="1"/>
          </p:nvPr>
        </p:nvSpPr>
        <p:spPr>
          <a:xfrm>
            <a:off x="114300" y="838200"/>
            <a:ext cx="8915400" cy="5638800"/>
          </a:xfrm>
        </p:spPr>
        <p:txBody>
          <a:bodyPr>
            <a:normAutofit lnSpcReduction="10000"/>
          </a:bodyPr>
          <a:lstStyle/>
          <a:p>
            <a:r>
              <a:rPr lang="en-US" altLang="en-US" dirty="0" smtClean="0"/>
              <a:t>Basic building block for integrity: cryptographic hashing</a:t>
            </a:r>
          </a:p>
          <a:p>
            <a:pPr lvl="1"/>
            <a:r>
              <a:rPr lang="en-US" altLang="en-US" dirty="0" smtClean="0"/>
              <a:t>Associate hash with byte-stream, receiver verifies match</a:t>
            </a:r>
          </a:p>
          <a:p>
            <a:pPr lvl="2"/>
            <a:r>
              <a:rPr lang="en-US" altLang="en-US" dirty="0" smtClean="0"/>
              <a:t>Assures data hasn’</a:t>
            </a:r>
            <a:r>
              <a:rPr lang="en-US" altLang="ja-JP" dirty="0" smtClean="0"/>
              <a:t>t been modified, either accidentally – or maliciously</a:t>
            </a:r>
          </a:p>
          <a:p>
            <a:r>
              <a:rPr lang="en-US" altLang="en-US" dirty="0" smtClean="0"/>
              <a:t>Approach: </a:t>
            </a:r>
          </a:p>
          <a:p>
            <a:pPr lvl="1"/>
            <a:r>
              <a:rPr lang="en-US" altLang="en-US" dirty="0" smtClean="0"/>
              <a:t>Sender computes a secure digest of message m using H(x)</a:t>
            </a:r>
          </a:p>
          <a:p>
            <a:pPr lvl="2"/>
            <a:r>
              <a:rPr lang="en-US" altLang="en-US" dirty="0" smtClean="0"/>
              <a:t>H(x) is a publicly known hash function</a:t>
            </a:r>
          </a:p>
          <a:p>
            <a:pPr lvl="2"/>
            <a:r>
              <a:rPr lang="en-US" altLang="en-US" dirty="0" smtClean="0"/>
              <a:t>Digest d = </a:t>
            </a:r>
            <a:r>
              <a:rPr lang="cs-CZ" altLang="en-US" dirty="0" smtClean="0"/>
              <a:t>HMAC (K, m) = H (K  |  H (K  |  m)</a:t>
            </a:r>
            <a:r>
              <a:rPr lang="en-US" altLang="en-US" dirty="0" smtClean="0"/>
              <a:t>)</a:t>
            </a:r>
          </a:p>
          <a:p>
            <a:pPr lvl="2"/>
            <a:r>
              <a:rPr lang="en-US" altLang="en-US" dirty="0" smtClean="0"/>
              <a:t>HMAC(K, m) is a hash-based message authentication function</a:t>
            </a:r>
          </a:p>
          <a:p>
            <a:pPr lvl="2"/>
            <a:endParaRPr lang="en-US" altLang="en-US" dirty="0" smtClean="0"/>
          </a:p>
          <a:p>
            <a:pPr lvl="1"/>
            <a:r>
              <a:rPr lang="en-US" altLang="en-US" dirty="0" smtClean="0"/>
              <a:t>Send digest d and message m to receiver</a:t>
            </a:r>
          </a:p>
          <a:p>
            <a:pPr lvl="2"/>
            <a:endParaRPr lang="en-US" altLang="en-US" dirty="0" smtClean="0"/>
          </a:p>
          <a:p>
            <a:pPr lvl="1"/>
            <a:r>
              <a:rPr lang="en-US" altLang="en-US" dirty="0" smtClean="0"/>
              <a:t>Upon receiving m and d, receiver uses shared secret key, K, to </a:t>
            </a:r>
            <a:r>
              <a:rPr lang="en-US" altLang="en-US" dirty="0" err="1" smtClean="0"/>
              <a:t>recompute</a:t>
            </a:r>
            <a:r>
              <a:rPr lang="en-US" altLang="en-US" dirty="0" smtClean="0"/>
              <a:t> HMAC(K, m) and see whether result agrees with d</a:t>
            </a:r>
          </a:p>
        </p:txBody>
      </p:sp>
    </p:spTree>
    <p:extLst>
      <p:ext uri="{BB962C8B-B14F-4D97-AF65-F5344CB8AC3E}">
        <p14:creationId xmlns:p14="http://schemas.microsoft.com/office/powerpoint/2010/main" val="16218957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51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4515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4515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4515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4515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4515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4515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45155">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45155">
                                            <p:txEl>
                                              <p:pRg st="9" end="9"/>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4515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515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r>
              <a:rPr lang="en-US" altLang="en-US" smtClean="0"/>
              <a:t>Using Hashing for Integrity</a:t>
            </a:r>
          </a:p>
        </p:txBody>
      </p:sp>
      <p:grpSp>
        <p:nvGrpSpPr>
          <p:cNvPr id="39938" name="Group 3"/>
          <p:cNvGrpSpPr>
            <a:grpSpLocks/>
          </p:cNvGrpSpPr>
          <p:nvPr/>
        </p:nvGrpSpPr>
        <p:grpSpPr bwMode="auto">
          <a:xfrm>
            <a:off x="304800" y="1676400"/>
            <a:ext cx="8248650" cy="3429000"/>
            <a:chOff x="96" y="1728"/>
            <a:chExt cx="5196" cy="2160"/>
          </a:xfrm>
        </p:grpSpPr>
        <p:grpSp>
          <p:nvGrpSpPr>
            <p:cNvPr id="39941" name="Group 4"/>
            <p:cNvGrpSpPr>
              <a:grpSpLocks/>
            </p:cNvGrpSpPr>
            <p:nvPr/>
          </p:nvGrpSpPr>
          <p:grpSpPr bwMode="auto">
            <a:xfrm>
              <a:off x="1488" y="2544"/>
              <a:ext cx="2448" cy="1344"/>
              <a:chOff x="1719" y="1709"/>
              <a:chExt cx="1775" cy="1123"/>
            </a:xfrm>
          </p:grpSpPr>
          <p:sp>
            <p:nvSpPr>
              <p:cNvPr id="39961" name="Oval 5"/>
              <p:cNvSpPr>
                <a:spLocks noChangeArrowheads="1"/>
              </p:cNvSpPr>
              <p:nvPr/>
            </p:nvSpPr>
            <p:spPr bwMode="auto">
              <a:xfrm>
                <a:off x="2109" y="1709"/>
                <a:ext cx="736" cy="345"/>
              </a:xfrm>
              <a:prstGeom prst="ellipse">
                <a:avLst/>
              </a:prstGeom>
              <a:solidFill>
                <a:srgbClr val="CCFFFF"/>
              </a:solidFill>
              <a:ln w="9525">
                <a:solidFill>
                  <a:srgbClr val="00CCFF"/>
                </a:solidFill>
                <a:round/>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a:latin typeface="Helvetica" panose="020B0604020202020204" pitchFamily="34" charset="0"/>
                  <a:cs typeface="Helvetica" panose="020B0604020202020204" pitchFamily="34" charset="0"/>
                </a:endParaRPr>
              </a:p>
            </p:txBody>
          </p:sp>
          <p:sp>
            <p:nvSpPr>
              <p:cNvPr id="39962" name="Oval 6"/>
              <p:cNvSpPr>
                <a:spLocks noChangeArrowheads="1"/>
              </p:cNvSpPr>
              <p:nvPr/>
            </p:nvSpPr>
            <p:spPr bwMode="auto">
              <a:xfrm>
                <a:off x="2542" y="1752"/>
                <a:ext cx="692" cy="346"/>
              </a:xfrm>
              <a:prstGeom prst="ellipse">
                <a:avLst/>
              </a:prstGeom>
              <a:solidFill>
                <a:srgbClr val="CCFFFF"/>
              </a:solidFill>
              <a:ln w="9525">
                <a:solidFill>
                  <a:srgbClr val="00CCFF"/>
                </a:solidFill>
                <a:round/>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a:latin typeface="Helvetica" panose="020B0604020202020204" pitchFamily="34" charset="0"/>
                  <a:cs typeface="Helvetica" panose="020B0604020202020204" pitchFamily="34" charset="0"/>
                </a:endParaRPr>
              </a:p>
            </p:txBody>
          </p:sp>
          <p:sp>
            <p:nvSpPr>
              <p:cNvPr id="39963" name="Oval 7"/>
              <p:cNvSpPr>
                <a:spLocks noChangeArrowheads="1"/>
              </p:cNvSpPr>
              <p:nvPr/>
            </p:nvSpPr>
            <p:spPr bwMode="auto">
              <a:xfrm>
                <a:off x="2715" y="1925"/>
                <a:ext cx="692" cy="345"/>
              </a:xfrm>
              <a:prstGeom prst="ellipse">
                <a:avLst/>
              </a:prstGeom>
              <a:solidFill>
                <a:srgbClr val="CCFFFF"/>
              </a:solidFill>
              <a:ln w="9525">
                <a:solidFill>
                  <a:srgbClr val="00CCFF"/>
                </a:solidFill>
                <a:round/>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Helvetica" panose="020B0604020202020204" pitchFamily="34" charset="0"/>
                  <a:cs typeface="Helvetica" panose="020B0604020202020204" pitchFamily="34" charset="0"/>
                </a:endParaRPr>
              </a:p>
            </p:txBody>
          </p:sp>
          <p:sp>
            <p:nvSpPr>
              <p:cNvPr id="39964" name="Oval 8"/>
              <p:cNvSpPr>
                <a:spLocks noChangeArrowheads="1"/>
              </p:cNvSpPr>
              <p:nvPr/>
            </p:nvSpPr>
            <p:spPr bwMode="auto">
              <a:xfrm>
                <a:off x="2801" y="2141"/>
                <a:ext cx="693" cy="518"/>
              </a:xfrm>
              <a:prstGeom prst="ellipse">
                <a:avLst/>
              </a:prstGeom>
              <a:solidFill>
                <a:srgbClr val="CCFFFF"/>
              </a:solidFill>
              <a:ln w="9525">
                <a:solidFill>
                  <a:srgbClr val="00CCFF"/>
                </a:solidFill>
                <a:round/>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Helvetica" panose="020B0604020202020204" pitchFamily="34" charset="0"/>
                  <a:cs typeface="Helvetica" panose="020B0604020202020204" pitchFamily="34" charset="0"/>
                </a:endParaRPr>
              </a:p>
            </p:txBody>
          </p:sp>
          <p:sp>
            <p:nvSpPr>
              <p:cNvPr id="39965" name="Oval 9"/>
              <p:cNvSpPr>
                <a:spLocks noChangeArrowheads="1"/>
              </p:cNvSpPr>
              <p:nvPr/>
            </p:nvSpPr>
            <p:spPr bwMode="auto">
              <a:xfrm>
                <a:off x="2412" y="2270"/>
                <a:ext cx="692" cy="562"/>
              </a:xfrm>
              <a:prstGeom prst="ellipse">
                <a:avLst/>
              </a:prstGeom>
              <a:solidFill>
                <a:srgbClr val="CCFFFF"/>
              </a:solidFill>
              <a:ln w="9525">
                <a:solidFill>
                  <a:srgbClr val="00CCFF"/>
                </a:solidFill>
                <a:round/>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Helvetica" panose="020B0604020202020204" pitchFamily="34" charset="0"/>
                  <a:cs typeface="Helvetica" panose="020B0604020202020204" pitchFamily="34" charset="0"/>
                </a:endParaRPr>
              </a:p>
            </p:txBody>
          </p:sp>
          <p:sp>
            <p:nvSpPr>
              <p:cNvPr id="39966" name="Oval 10"/>
              <p:cNvSpPr>
                <a:spLocks noChangeArrowheads="1"/>
              </p:cNvSpPr>
              <p:nvPr/>
            </p:nvSpPr>
            <p:spPr bwMode="auto">
              <a:xfrm>
                <a:off x="1935" y="2141"/>
                <a:ext cx="693" cy="648"/>
              </a:xfrm>
              <a:prstGeom prst="ellipse">
                <a:avLst/>
              </a:prstGeom>
              <a:solidFill>
                <a:srgbClr val="CCFFFF"/>
              </a:solidFill>
              <a:ln w="9525">
                <a:solidFill>
                  <a:srgbClr val="00CCFF"/>
                </a:solidFill>
                <a:round/>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Helvetica" panose="020B0604020202020204" pitchFamily="34" charset="0"/>
                  <a:cs typeface="Helvetica" panose="020B0604020202020204" pitchFamily="34" charset="0"/>
                </a:endParaRPr>
              </a:p>
            </p:txBody>
          </p:sp>
          <p:sp>
            <p:nvSpPr>
              <p:cNvPr id="39967" name="Oval 11"/>
              <p:cNvSpPr>
                <a:spLocks noChangeArrowheads="1"/>
              </p:cNvSpPr>
              <p:nvPr/>
            </p:nvSpPr>
            <p:spPr bwMode="auto">
              <a:xfrm>
                <a:off x="1719" y="1838"/>
                <a:ext cx="693" cy="605"/>
              </a:xfrm>
              <a:prstGeom prst="ellipse">
                <a:avLst/>
              </a:prstGeom>
              <a:solidFill>
                <a:srgbClr val="CCFFFF"/>
              </a:solidFill>
              <a:ln w="9525">
                <a:solidFill>
                  <a:srgbClr val="00CCFF"/>
                </a:solidFill>
                <a:round/>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Helvetica" panose="020B0604020202020204" pitchFamily="34" charset="0"/>
                  <a:cs typeface="Helvetica" panose="020B0604020202020204" pitchFamily="34" charset="0"/>
                </a:endParaRPr>
              </a:p>
            </p:txBody>
          </p:sp>
          <p:sp>
            <p:nvSpPr>
              <p:cNvPr id="39968" name="Freeform 12"/>
              <p:cNvSpPr>
                <a:spLocks/>
              </p:cNvSpPr>
              <p:nvPr/>
            </p:nvSpPr>
            <p:spPr bwMode="auto">
              <a:xfrm>
                <a:off x="1893" y="1753"/>
                <a:ext cx="1470" cy="1037"/>
              </a:xfrm>
              <a:custGeom>
                <a:avLst/>
                <a:gdLst>
                  <a:gd name="T0" fmla="*/ 8 w 1632"/>
                  <a:gd name="T1" fmla="*/ 30 h 1152"/>
                  <a:gd name="T2" fmla="*/ 59 w 1632"/>
                  <a:gd name="T3" fmla="*/ 8 h 1152"/>
                  <a:gd name="T4" fmla="*/ 102 w 1632"/>
                  <a:gd name="T5" fmla="*/ 0 h 1152"/>
                  <a:gd name="T6" fmla="*/ 190 w 1632"/>
                  <a:gd name="T7" fmla="*/ 8 h 1152"/>
                  <a:gd name="T8" fmla="*/ 219 w 1632"/>
                  <a:gd name="T9" fmla="*/ 22 h 1152"/>
                  <a:gd name="T10" fmla="*/ 234 w 1632"/>
                  <a:gd name="T11" fmla="*/ 50 h 1152"/>
                  <a:gd name="T12" fmla="*/ 249 w 1632"/>
                  <a:gd name="T13" fmla="*/ 58 h 1152"/>
                  <a:gd name="T14" fmla="*/ 234 w 1632"/>
                  <a:gd name="T15" fmla="*/ 137 h 1152"/>
                  <a:gd name="T16" fmla="*/ 139 w 1632"/>
                  <a:gd name="T17" fmla="*/ 174 h 1152"/>
                  <a:gd name="T18" fmla="*/ 44 w 1632"/>
                  <a:gd name="T19" fmla="*/ 145 h 1152"/>
                  <a:gd name="T20" fmla="*/ 14 w 1632"/>
                  <a:gd name="T21" fmla="*/ 115 h 1152"/>
                  <a:gd name="T22" fmla="*/ 0 w 1632"/>
                  <a:gd name="T23" fmla="*/ 109 h 1152"/>
                  <a:gd name="T24" fmla="*/ 8 w 1632"/>
                  <a:gd name="T25" fmla="*/ 30 h 115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32"/>
                  <a:gd name="T40" fmla="*/ 0 h 1152"/>
                  <a:gd name="T41" fmla="*/ 1632 w 1632"/>
                  <a:gd name="T42" fmla="*/ 1152 h 115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32" h="1152">
                    <a:moveTo>
                      <a:pt x="48" y="192"/>
                    </a:moveTo>
                    <a:lnTo>
                      <a:pt x="384" y="48"/>
                    </a:lnTo>
                    <a:lnTo>
                      <a:pt x="672" y="0"/>
                    </a:lnTo>
                    <a:lnTo>
                      <a:pt x="1248" y="48"/>
                    </a:lnTo>
                    <a:lnTo>
                      <a:pt x="1440" y="144"/>
                    </a:lnTo>
                    <a:lnTo>
                      <a:pt x="1536" y="336"/>
                    </a:lnTo>
                    <a:lnTo>
                      <a:pt x="1632" y="384"/>
                    </a:lnTo>
                    <a:lnTo>
                      <a:pt x="1536" y="912"/>
                    </a:lnTo>
                    <a:lnTo>
                      <a:pt x="912" y="1152"/>
                    </a:lnTo>
                    <a:lnTo>
                      <a:pt x="288" y="960"/>
                    </a:lnTo>
                    <a:lnTo>
                      <a:pt x="96" y="768"/>
                    </a:lnTo>
                    <a:lnTo>
                      <a:pt x="0" y="720"/>
                    </a:lnTo>
                    <a:lnTo>
                      <a:pt x="48" y="192"/>
                    </a:ln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9942" name="Oval 13"/>
            <p:cNvSpPr>
              <a:spLocks noChangeArrowheads="1"/>
            </p:cNvSpPr>
            <p:nvPr/>
          </p:nvSpPr>
          <p:spPr bwMode="auto">
            <a:xfrm>
              <a:off x="576" y="2688"/>
              <a:ext cx="672" cy="528"/>
            </a:xfrm>
            <a:prstGeom prst="ellipse">
              <a:avLst/>
            </a:prstGeom>
            <a:solidFill>
              <a:srgbClr val="FFFF99"/>
            </a:solidFill>
            <a:ln w="12700">
              <a:solidFill>
                <a:schemeClr val="tx1"/>
              </a:solidFill>
              <a:round/>
              <a:headEnd/>
              <a:tailEnd/>
            </a:ln>
          </p:spPr>
          <p:txBody>
            <a:bodyPr wrap="none" lIns="90488" tIns="44450" rIns="90488" bIns="44450"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a:latin typeface="Helvetica" panose="020B0604020202020204" pitchFamily="34" charset="0"/>
                <a:cs typeface="Helvetica" panose="020B0604020202020204" pitchFamily="34" charset="0"/>
              </a:endParaRPr>
            </a:p>
          </p:txBody>
        </p:sp>
        <p:sp>
          <p:nvSpPr>
            <p:cNvPr id="39943" name="Text Box 14"/>
            <p:cNvSpPr txBox="1">
              <a:spLocks noChangeArrowheads="1"/>
            </p:cNvSpPr>
            <p:nvPr/>
          </p:nvSpPr>
          <p:spPr bwMode="auto">
            <a:xfrm>
              <a:off x="2211" y="2640"/>
              <a:ext cx="773"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b="0">
                  <a:latin typeface="Helvetica" panose="020B0604020202020204" pitchFamily="34" charset="0"/>
                  <a:cs typeface="Helvetica" panose="020B0604020202020204" pitchFamily="34" charset="0"/>
                </a:rPr>
                <a:t>Internet</a:t>
              </a:r>
            </a:p>
          </p:txBody>
        </p:sp>
        <p:sp>
          <p:nvSpPr>
            <p:cNvPr id="39944" name="Text Box 15"/>
            <p:cNvSpPr txBox="1">
              <a:spLocks noChangeArrowheads="1"/>
            </p:cNvSpPr>
            <p:nvPr/>
          </p:nvSpPr>
          <p:spPr bwMode="auto">
            <a:xfrm>
              <a:off x="547" y="2736"/>
              <a:ext cx="724"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1400" b="0">
                  <a:latin typeface="Helvetica" panose="020B0604020202020204" pitchFamily="34" charset="0"/>
                  <a:cs typeface="Helvetica" panose="020B0604020202020204" pitchFamily="34" charset="0"/>
                </a:rPr>
                <a:t>Digest</a:t>
              </a:r>
            </a:p>
            <a:p>
              <a:pPr algn="ctr" eaLnBrk="1" hangingPunct="1"/>
              <a:r>
                <a:rPr lang="en-US" altLang="en-US" sz="1400" b="0">
                  <a:latin typeface="Helvetica" panose="020B0604020202020204" pitchFamily="34" charset="0"/>
                  <a:cs typeface="Helvetica" panose="020B0604020202020204" pitchFamily="34" charset="0"/>
                </a:rPr>
                <a:t>HMAC(K,m)</a:t>
              </a:r>
              <a:endParaRPr lang="en-US" altLang="en-US" sz="1100" b="0">
                <a:latin typeface="Helvetica" panose="020B0604020202020204" pitchFamily="34" charset="0"/>
                <a:cs typeface="Helvetica" panose="020B0604020202020204" pitchFamily="34" charset="0"/>
              </a:endParaRPr>
            </a:p>
          </p:txBody>
        </p:sp>
        <p:sp>
          <p:nvSpPr>
            <p:cNvPr id="39945" name="Text Box 16"/>
            <p:cNvSpPr txBox="1">
              <a:spLocks noChangeArrowheads="1"/>
            </p:cNvSpPr>
            <p:nvPr/>
          </p:nvSpPr>
          <p:spPr bwMode="auto">
            <a:xfrm>
              <a:off x="96" y="1787"/>
              <a:ext cx="1182"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b="0">
                  <a:latin typeface="Helvetica" panose="020B0604020202020204" pitchFamily="34" charset="0"/>
                  <a:cs typeface="Helvetica" panose="020B0604020202020204" pitchFamily="34" charset="0"/>
                </a:rPr>
                <a:t>plaintext (m)</a:t>
              </a:r>
              <a:endParaRPr lang="en-US" altLang="en-US" sz="1800" b="0">
                <a:latin typeface="Helvetica" panose="020B0604020202020204" pitchFamily="34" charset="0"/>
                <a:cs typeface="Helvetica" panose="020B0604020202020204" pitchFamily="34" charset="0"/>
              </a:endParaRPr>
            </a:p>
          </p:txBody>
        </p:sp>
        <p:sp>
          <p:nvSpPr>
            <p:cNvPr id="39946" name="Line 17"/>
            <p:cNvSpPr>
              <a:spLocks noChangeShapeType="1"/>
            </p:cNvSpPr>
            <p:nvPr/>
          </p:nvSpPr>
          <p:spPr bwMode="auto">
            <a:xfrm flipV="1">
              <a:off x="4368" y="2496"/>
              <a:ext cx="0"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p>
          </p:txBody>
        </p:sp>
        <p:sp>
          <p:nvSpPr>
            <p:cNvPr id="39947" name="Text Box 18"/>
            <p:cNvSpPr txBox="1">
              <a:spLocks noChangeArrowheads="1"/>
            </p:cNvSpPr>
            <p:nvPr/>
          </p:nvSpPr>
          <p:spPr bwMode="auto">
            <a:xfrm>
              <a:off x="1764" y="3144"/>
              <a:ext cx="122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Helvetica" panose="020B0604020202020204" pitchFamily="34" charset="0"/>
                  <a:cs typeface="Helvetica" panose="020B0604020202020204" pitchFamily="34" charset="0"/>
                </a:rPr>
                <a:t>Encrypted Digest</a:t>
              </a:r>
            </a:p>
          </p:txBody>
        </p:sp>
        <p:sp>
          <p:nvSpPr>
            <p:cNvPr id="39948" name="Freeform 19"/>
            <p:cNvSpPr>
              <a:spLocks/>
            </p:cNvSpPr>
            <p:nvPr/>
          </p:nvSpPr>
          <p:spPr bwMode="auto">
            <a:xfrm>
              <a:off x="432" y="2016"/>
              <a:ext cx="3936" cy="1584"/>
            </a:xfrm>
            <a:custGeom>
              <a:avLst/>
              <a:gdLst>
                <a:gd name="T0" fmla="*/ 0 w 3936"/>
                <a:gd name="T1" fmla="*/ 0 h 1344"/>
                <a:gd name="T2" fmla="*/ 0 w 3936"/>
                <a:gd name="T3" fmla="*/ 25871 h 1344"/>
                <a:gd name="T4" fmla="*/ 3936 w 3936"/>
                <a:gd name="T5" fmla="*/ 25871 h 1344"/>
                <a:gd name="T6" fmla="*/ 3936 w 3936"/>
                <a:gd name="T7" fmla="*/ 18474 h 1344"/>
                <a:gd name="T8" fmla="*/ 0 60000 65536"/>
                <a:gd name="T9" fmla="*/ 0 60000 65536"/>
                <a:gd name="T10" fmla="*/ 0 60000 65536"/>
                <a:gd name="T11" fmla="*/ 0 60000 65536"/>
                <a:gd name="T12" fmla="*/ 0 w 3936"/>
                <a:gd name="T13" fmla="*/ 0 h 1344"/>
                <a:gd name="T14" fmla="*/ 3936 w 3936"/>
                <a:gd name="T15" fmla="*/ 1344 h 1344"/>
              </a:gdLst>
              <a:ahLst/>
              <a:cxnLst>
                <a:cxn ang="T8">
                  <a:pos x="T0" y="T1"/>
                </a:cxn>
                <a:cxn ang="T9">
                  <a:pos x="T2" y="T3"/>
                </a:cxn>
                <a:cxn ang="T10">
                  <a:pos x="T4" y="T5"/>
                </a:cxn>
                <a:cxn ang="T11">
                  <a:pos x="T6" y="T7"/>
                </a:cxn>
              </a:cxnLst>
              <a:rect l="T12" t="T13" r="T14" b="T15"/>
              <a:pathLst>
                <a:path w="3936" h="1344">
                  <a:moveTo>
                    <a:pt x="0" y="0"/>
                  </a:moveTo>
                  <a:lnTo>
                    <a:pt x="0" y="1344"/>
                  </a:lnTo>
                  <a:lnTo>
                    <a:pt x="3936" y="1344"/>
                  </a:lnTo>
                  <a:lnTo>
                    <a:pt x="3936" y="960"/>
                  </a:lnTo>
                </a:path>
              </a:pathLst>
            </a:custGeom>
            <a:noFill/>
            <a:ln w="127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lIns="90488" tIns="44450" rIns="90488" bIns="44450"/>
            <a:lstStyle/>
            <a:p>
              <a:endParaRPr lang="en-US"/>
            </a:p>
          </p:txBody>
        </p:sp>
        <p:sp>
          <p:nvSpPr>
            <p:cNvPr id="39949" name="Oval 20"/>
            <p:cNvSpPr>
              <a:spLocks noChangeArrowheads="1"/>
            </p:cNvSpPr>
            <p:nvPr/>
          </p:nvSpPr>
          <p:spPr bwMode="auto">
            <a:xfrm>
              <a:off x="4032" y="2688"/>
              <a:ext cx="672" cy="528"/>
            </a:xfrm>
            <a:prstGeom prst="ellipse">
              <a:avLst/>
            </a:prstGeom>
            <a:solidFill>
              <a:srgbClr val="FFFF99"/>
            </a:solidFill>
            <a:ln w="12700">
              <a:solidFill>
                <a:schemeClr val="tx1"/>
              </a:solidFill>
              <a:round/>
              <a:headEnd/>
              <a:tailEnd/>
            </a:ln>
          </p:spPr>
          <p:txBody>
            <a:bodyPr wrap="none" lIns="90488" tIns="44450" rIns="90488" bIns="44450"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a:latin typeface="Helvetica" panose="020B0604020202020204" pitchFamily="34" charset="0"/>
                <a:cs typeface="Helvetica" panose="020B0604020202020204" pitchFamily="34" charset="0"/>
              </a:endParaRPr>
            </a:p>
          </p:txBody>
        </p:sp>
        <p:sp>
          <p:nvSpPr>
            <p:cNvPr id="39950" name="Text Box 21"/>
            <p:cNvSpPr txBox="1">
              <a:spLocks noChangeArrowheads="1"/>
            </p:cNvSpPr>
            <p:nvPr/>
          </p:nvSpPr>
          <p:spPr bwMode="auto">
            <a:xfrm>
              <a:off x="4010" y="2736"/>
              <a:ext cx="724" cy="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400" b="0">
                  <a:latin typeface="Helvetica" panose="020B0604020202020204" pitchFamily="34" charset="0"/>
                  <a:cs typeface="Helvetica" panose="020B0604020202020204" pitchFamily="34" charset="0"/>
                </a:rPr>
                <a:t>Digest</a:t>
              </a:r>
            </a:p>
            <a:p>
              <a:pPr eaLnBrk="1" hangingPunct="1"/>
              <a:r>
                <a:rPr lang="en-US" altLang="en-US" sz="1400" b="0">
                  <a:latin typeface="Helvetica" panose="020B0604020202020204" pitchFamily="34" charset="0"/>
                  <a:cs typeface="Helvetica" panose="020B0604020202020204" pitchFamily="34" charset="0"/>
                </a:rPr>
                <a:t>HMAC(K,m)</a:t>
              </a:r>
              <a:endParaRPr lang="en-US" altLang="en-US" sz="1100" b="0">
                <a:latin typeface="Helvetica" panose="020B0604020202020204" pitchFamily="34" charset="0"/>
                <a:cs typeface="Helvetica" panose="020B0604020202020204" pitchFamily="34" charset="0"/>
              </a:endParaRPr>
            </a:p>
            <a:p>
              <a:pPr eaLnBrk="1" hangingPunct="1"/>
              <a:endParaRPr lang="en-US" altLang="en-US" sz="1400" b="0">
                <a:latin typeface="Helvetica" panose="020B0604020202020204" pitchFamily="34" charset="0"/>
                <a:cs typeface="Helvetica" panose="020B0604020202020204" pitchFamily="34" charset="0"/>
              </a:endParaRPr>
            </a:p>
          </p:txBody>
        </p:sp>
        <p:sp>
          <p:nvSpPr>
            <p:cNvPr id="39951" name="Freeform 22"/>
            <p:cNvSpPr>
              <a:spLocks/>
            </p:cNvSpPr>
            <p:nvPr/>
          </p:nvSpPr>
          <p:spPr bwMode="auto">
            <a:xfrm>
              <a:off x="432" y="2496"/>
              <a:ext cx="480" cy="192"/>
            </a:xfrm>
            <a:custGeom>
              <a:avLst/>
              <a:gdLst>
                <a:gd name="T0" fmla="*/ 0 w 480"/>
                <a:gd name="T1" fmla="*/ 0 h 192"/>
                <a:gd name="T2" fmla="*/ 480 w 480"/>
                <a:gd name="T3" fmla="*/ 0 h 192"/>
                <a:gd name="T4" fmla="*/ 480 w 480"/>
                <a:gd name="T5" fmla="*/ 192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0"/>
                  </a:moveTo>
                  <a:lnTo>
                    <a:pt x="480" y="0"/>
                  </a:lnTo>
                  <a:lnTo>
                    <a:pt x="480" y="192"/>
                  </a:lnTo>
                </a:path>
              </a:pathLst>
            </a:custGeom>
            <a:noFill/>
            <a:ln w="127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lIns="90488" tIns="44450" rIns="90488" bIns="44450"/>
            <a:lstStyle/>
            <a:p>
              <a:endParaRPr lang="en-US"/>
            </a:p>
          </p:txBody>
        </p:sp>
        <p:sp>
          <p:nvSpPr>
            <p:cNvPr id="39952" name="AutoShape 23"/>
            <p:cNvSpPr>
              <a:spLocks noChangeArrowheads="1"/>
            </p:cNvSpPr>
            <p:nvPr/>
          </p:nvSpPr>
          <p:spPr bwMode="auto">
            <a:xfrm>
              <a:off x="4080" y="2208"/>
              <a:ext cx="576" cy="288"/>
            </a:xfrm>
            <a:prstGeom prst="diamond">
              <a:avLst/>
            </a:prstGeom>
            <a:solidFill>
              <a:srgbClr val="FFFF99"/>
            </a:solidFill>
            <a:ln w="12700">
              <a:solidFill>
                <a:schemeClr val="tx1"/>
              </a:solidFill>
              <a:miter lim="800000"/>
              <a:headEnd/>
              <a:tailEnd/>
            </a:ln>
          </p:spPr>
          <p:txBody>
            <a:bodyPr wrap="none" lIns="90488" tIns="44450" rIns="90488" bIns="44450"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a:latin typeface="Helvetica" panose="020B0604020202020204" pitchFamily="34" charset="0"/>
                <a:cs typeface="Helvetica" panose="020B0604020202020204" pitchFamily="34" charset="0"/>
              </a:endParaRPr>
            </a:p>
          </p:txBody>
        </p:sp>
        <p:sp>
          <p:nvSpPr>
            <p:cNvPr id="39953" name="Text Box 24"/>
            <p:cNvSpPr txBox="1">
              <a:spLocks noChangeArrowheads="1"/>
            </p:cNvSpPr>
            <p:nvPr/>
          </p:nvSpPr>
          <p:spPr bwMode="auto">
            <a:xfrm>
              <a:off x="4263" y="2232"/>
              <a:ext cx="2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Helvetica" panose="020B0604020202020204" pitchFamily="34" charset="0"/>
                  <a:cs typeface="Helvetica" panose="020B0604020202020204" pitchFamily="34" charset="0"/>
                </a:rPr>
                <a:t>=</a:t>
              </a:r>
            </a:p>
          </p:txBody>
        </p:sp>
        <p:sp>
          <p:nvSpPr>
            <p:cNvPr id="39954" name="Text Box 25"/>
            <p:cNvSpPr txBox="1">
              <a:spLocks noChangeArrowheads="1"/>
            </p:cNvSpPr>
            <p:nvPr/>
          </p:nvSpPr>
          <p:spPr bwMode="auto">
            <a:xfrm>
              <a:off x="4368" y="2496"/>
              <a:ext cx="53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Helvetica" panose="020B0604020202020204" pitchFamily="34" charset="0"/>
                  <a:cs typeface="Helvetica" panose="020B0604020202020204" pitchFamily="34" charset="0"/>
                </a:rPr>
                <a:t>digest</a:t>
              </a:r>
              <a:r>
                <a:rPr lang="ja-JP" altLang="en-US" sz="1800" b="0">
                  <a:latin typeface="Helvetica" panose="020B0604020202020204" pitchFamily="34" charset="0"/>
                  <a:cs typeface="Helvetica" panose="020B0604020202020204" pitchFamily="34" charset="0"/>
                </a:rPr>
                <a:t>’</a:t>
              </a:r>
              <a:endParaRPr lang="en-US" altLang="en-US" sz="1800" b="0">
                <a:latin typeface="Helvetica" panose="020B0604020202020204" pitchFamily="34" charset="0"/>
                <a:cs typeface="Helvetica" panose="020B0604020202020204" pitchFamily="34" charset="0"/>
              </a:endParaRPr>
            </a:p>
          </p:txBody>
        </p:sp>
        <p:sp>
          <p:nvSpPr>
            <p:cNvPr id="39955" name="Freeform 26"/>
            <p:cNvSpPr>
              <a:spLocks/>
            </p:cNvSpPr>
            <p:nvPr/>
          </p:nvSpPr>
          <p:spPr bwMode="auto">
            <a:xfrm>
              <a:off x="912" y="2352"/>
              <a:ext cx="3168" cy="1008"/>
            </a:xfrm>
            <a:custGeom>
              <a:avLst/>
              <a:gdLst>
                <a:gd name="T0" fmla="*/ 0 w 3168"/>
                <a:gd name="T1" fmla="*/ 864 h 1008"/>
                <a:gd name="T2" fmla="*/ 0 w 3168"/>
                <a:gd name="T3" fmla="*/ 1008 h 1008"/>
                <a:gd name="T4" fmla="*/ 3072 w 3168"/>
                <a:gd name="T5" fmla="*/ 1008 h 1008"/>
                <a:gd name="T6" fmla="*/ 3072 w 3168"/>
                <a:gd name="T7" fmla="*/ 0 h 1008"/>
                <a:gd name="T8" fmla="*/ 3168 w 3168"/>
                <a:gd name="T9" fmla="*/ 0 h 1008"/>
                <a:gd name="T10" fmla="*/ 0 60000 65536"/>
                <a:gd name="T11" fmla="*/ 0 60000 65536"/>
                <a:gd name="T12" fmla="*/ 0 60000 65536"/>
                <a:gd name="T13" fmla="*/ 0 60000 65536"/>
                <a:gd name="T14" fmla="*/ 0 60000 65536"/>
                <a:gd name="T15" fmla="*/ 0 w 3168"/>
                <a:gd name="T16" fmla="*/ 0 h 1008"/>
                <a:gd name="T17" fmla="*/ 3168 w 3168"/>
                <a:gd name="T18" fmla="*/ 1008 h 1008"/>
              </a:gdLst>
              <a:ahLst/>
              <a:cxnLst>
                <a:cxn ang="T10">
                  <a:pos x="T0" y="T1"/>
                </a:cxn>
                <a:cxn ang="T11">
                  <a:pos x="T2" y="T3"/>
                </a:cxn>
                <a:cxn ang="T12">
                  <a:pos x="T4" y="T5"/>
                </a:cxn>
                <a:cxn ang="T13">
                  <a:pos x="T6" y="T7"/>
                </a:cxn>
                <a:cxn ang="T14">
                  <a:pos x="T8" y="T9"/>
                </a:cxn>
              </a:cxnLst>
              <a:rect l="T15" t="T16" r="T17" b="T18"/>
              <a:pathLst>
                <a:path w="3168" h="1008">
                  <a:moveTo>
                    <a:pt x="0" y="864"/>
                  </a:moveTo>
                  <a:lnTo>
                    <a:pt x="0" y="1008"/>
                  </a:lnTo>
                  <a:lnTo>
                    <a:pt x="3072" y="1008"/>
                  </a:lnTo>
                  <a:lnTo>
                    <a:pt x="3072" y="0"/>
                  </a:lnTo>
                  <a:lnTo>
                    <a:pt x="3168" y="0"/>
                  </a:lnTo>
                </a:path>
              </a:pathLst>
            </a:custGeom>
            <a:noFill/>
            <a:ln w="127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lIns="90488" tIns="44450" rIns="90488" bIns="44450"/>
            <a:lstStyle/>
            <a:p>
              <a:endParaRPr lang="en-US"/>
            </a:p>
          </p:txBody>
        </p:sp>
        <p:sp>
          <p:nvSpPr>
            <p:cNvPr id="39956" name="Line 27"/>
            <p:cNvSpPr>
              <a:spLocks noChangeShapeType="1"/>
            </p:cNvSpPr>
            <p:nvPr/>
          </p:nvSpPr>
          <p:spPr bwMode="auto">
            <a:xfrm flipV="1">
              <a:off x="4368" y="1968"/>
              <a:ext cx="0" cy="24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p>
          </p:txBody>
        </p:sp>
        <p:sp>
          <p:nvSpPr>
            <p:cNvPr id="39957" name="Text Box 28"/>
            <p:cNvSpPr txBox="1">
              <a:spLocks noChangeArrowheads="1"/>
            </p:cNvSpPr>
            <p:nvPr/>
          </p:nvSpPr>
          <p:spPr bwMode="auto">
            <a:xfrm>
              <a:off x="4359" y="1992"/>
              <a:ext cx="33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Helvetica" panose="020B0604020202020204" pitchFamily="34" charset="0"/>
                  <a:cs typeface="Helvetica" panose="020B0604020202020204" pitchFamily="34" charset="0"/>
                </a:rPr>
                <a:t>NO</a:t>
              </a:r>
            </a:p>
          </p:txBody>
        </p:sp>
        <p:sp>
          <p:nvSpPr>
            <p:cNvPr id="39958" name="Text Box 29"/>
            <p:cNvSpPr txBox="1">
              <a:spLocks noChangeArrowheads="1"/>
            </p:cNvSpPr>
            <p:nvPr/>
          </p:nvSpPr>
          <p:spPr bwMode="auto">
            <a:xfrm>
              <a:off x="3830" y="1739"/>
              <a:ext cx="10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solidFill>
                    <a:srgbClr val="FF0000"/>
                  </a:solidFill>
                  <a:latin typeface="Helvetica" panose="020B0604020202020204" pitchFamily="34" charset="0"/>
                  <a:cs typeface="Helvetica" panose="020B0604020202020204" pitchFamily="34" charset="0"/>
                </a:rPr>
                <a:t>corrupted msg</a:t>
              </a:r>
            </a:p>
          </p:txBody>
        </p:sp>
        <p:sp>
          <p:nvSpPr>
            <p:cNvPr id="39959" name="Freeform 30"/>
            <p:cNvSpPr>
              <a:spLocks/>
            </p:cNvSpPr>
            <p:nvPr/>
          </p:nvSpPr>
          <p:spPr bwMode="auto">
            <a:xfrm>
              <a:off x="4368" y="1968"/>
              <a:ext cx="816" cy="1632"/>
            </a:xfrm>
            <a:custGeom>
              <a:avLst/>
              <a:gdLst>
                <a:gd name="T0" fmla="*/ 0 w 816"/>
                <a:gd name="T1" fmla="*/ 1632 h 1632"/>
                <a:gd name="T2" fmla="*/ 816 w 816"/>
                <a:gd name="T3" fmla="*/ 1632 h 1632"/>
                <a:gd name="T4" fmla="*/ 816 w 816"/>
                <a:gd name="T5" fmla="*/ 0 h 1632"/>
                <a:gd name="T6" fmla="*/ 0 60000 65536"/>
                <a:gd name="T7" fmla="*/ 0 60000 65536"/>
                <a:gd name="T8" fmla="*/ 0 60000 65536"/>
                <a:gd name="T9" fmla="*/ 0 w 816"/>
                <a:gd name="T10" fmla="*/ 0 h 1632"/>
                <a:gd name="T11" fmla="*/ 816 w 816"/>
                <a:gd name="T12" fmla="*/ 1632 h 1632"/>
              </a:gdLst>
              <a:ahLst/>
              <a:cxnLst>
                <a:cxn ang="T6">
                  <a:pos x="T0" y="T1"/>
                </a:cxn>
                <a:cxn ang="T7">
                  <a:pos x="T2" y="T3"/>
                </a:cxn>
                <a:cxn ang="T8">
                  <a:pos x="T4" y="T5"/>
                </a:cxn>
              </a:cxnLst>
              <a:rect l="T9" t="T10" r="T11" b="T12"/>
              <a:pathLst>
                <a:path w="816" h="1632">
                  <a:moveTo>
                    <a:pt x="0" y="1632"/>
                  </a:moveTo>
                  <a:lnTo>
                    <a:pt x="816" y="1632"/>
                  </a:lnTo>
                  <a:lnTo>
                    <a:pt x="816" y="0"/>
                  </a:lnTo>
                </a:path>
              </a:pathLst>
            </a:custGeom>
            <a:noFill/>
            <a:ln w="127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lIns="90488" tIns="44450" rIns="90488" bIns="44450"/>
            <a:lstStyle/>
            <a:p>
              <a:endParaRPr lang="en-US"/>
            </a:p>
          </p:txBody>
        </p:sp>
        <p:sp>
          <p:nvSpPr>
            <p:cNvPr id="39960" name="Text Box 31"/>
            <p:cNvSpPr txBox="1">
              <a:spLocks noChangeArrowheads="1"/>
            </p:cNvSpPr>
            <p:nvPr/>
          </p:nvSpPr>
          <p:spPr bwMode="auto">
            <a:xfrm>
              <a:off x="4854" y="1728"/>
              <a:ext cx="43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Helvetica" panose="020B0604020202020204" pitchFamily="34" charset="0"/>
                  <a:cs typeface="Helvetica" panose="020B0604020202020204" pitchFamily="34" charset="0"/>
                </a:rPr>
                <a:t>     m</a:t>
              </a:r>
            </a:p>
          </p:txBody>
        </p:sp>
      </p:grpSp>
      <p:sp>
        <p:nvSpPr>
          <p:cNvPr id="39939" name="Text Box 18"/>
          <p:cNvSpPr txBox="1">
            <a:spLocks noChangeArrowheads="1"/>
          </p:cNvSpPr>
          <p:nvPr/>
        </p:nvSpPr>
        <p:spPr bwMode="auto">
          <a:xfrm>
            <a:off x="3886200" y="4267200"/>
            <a:ext cx="24923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Helvetica" panose="020B0604020202020204" pitchFamily="34" charset="0"/>
                <a:cs typeface="Helvetica" panose="020B0604020202020204" pitchFamily="34" charset="0"/>
              </a:rPr>
              <a:t>Unencrypted Message</a:t>
            </a:r>
          </a:p>
        </p:txBody>
      </p:sp>
      <p:sp>
        <p:nvSpPr>
          <p:cNvPr id="2" name="TextBox 1"/>
          <p:cNvSpPr txBox="1">
            <a:spLocks noChangeArrowheads="1"/>
          </p:cNvSpPr>
          <p:nvPr/>
        </p:nvSpPr>
        <p:spPr bwMode="auto">
          <a:xfrm>
            <a:off x="2080473" y="5575493"/>
            <a:ext cx="496802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b="0" dirty="0">
                <a:solidFill>
                  <a:srgbClr val="FF0000"/>
                </a:solidFill>
                <a:latin typeface="+mj-lt"/>
                <a:cs typeface="Helvetica" panose="020B0604020202020204" pitchFamily="34" charset="0"/>
              </a:rPr>
              <a:t>Can encrypt m for confidentiality</a:t>
            </a:r>
          </a:p>
        </p:txBody>
      </p:sp>
    </p:spTree>
    <p:extLst>
      <p:ext uri="{BB962C8B-B14F-4D97-AF65-F5344CB8AC3E}">
        <p14:creationId xmlns:p14="http://schemas.microsoft.com/office/powerpoint/2010/main" val="38787626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p:txBody>
          <a:bodyPr/>
          <a:lstStyle/>
          <a:p>
            <a:r>
              <a:rPr lang="en-US" altLang="en-US" smtClean="0"/>
              <a:t>Standard Cryptographic Hash Functions</a:t>
            </a:r>
          </a:p>
        </p:txBody>
      </p:sp>
      <p:sp>
        <p:nvSpPr>
          <p:cNvPr id="953347" name="Rectangle 3"/>
          <p:cNvSpPr>
            <a:spLocks noGrp="1" noChangeArrowheads="1"/>
          </p:cNvSpPr>
          <p:nvPr>
            <p:ph type="body" idx="1"/>
          </p:nvPr>
        </p:nvSpPr>
        <p:spPr>
          <a:xfrm>
            <a:off x="228600" y="838200"/>
            <a:ext cx="8763000" cy="5715000"/>
          </a:xfrm>
        </p:spPr>
        <p:txBody>
          <a:bodyPr>
            <a:normAutofit fontScale="92500" lnSpcReduction="10000"/>
          </a:bodyPr>
          <a:lstStyle/>
          <a:p>
            <a:r>
              <a:rPr lang="en-US" altLang="en-US" dirty="0" smtClean="0"/>
              <a:t>MD5 (Message Digest version 5)</a:t>
            </a:r>
          </a:p>
          <a:p>
            <a:pPr lvl="1"/>
            <a:r>
              <a:rPr lang="en-US" altLang="en-US" dirty="0" smtClean="0"/>
              <a:t>Developed in 1991 (</a:t>
            </a:r>
            <a:r>
              <a:rPr lang="en-US" altLang="en-US" dirty="0" err="1" smtClean="0"/>
              <a:t>Rivest</a:t>
            </a:r>
            <a:r>
              <a:rPr lang="en-US" altLang="en-US" dirty="0" smtClean="0"/>
              <a:t>), produces 128 bit hashes</a:t>
            </a:r>
          </a:p>
          <a:p>
            <a:pPr lvl="1"/>
            <a:r>
              <a:rPr lang="en-US" altLang="en-US" dirty="0" smtClean="0"/>
              <a:t>Widely used (RFC 1321)</a:t>
            </a:r>
          </a:p>
          <a:p>
            <a:pPr lvl="1"/>
            <a:r>
              <a:rPr lang="en-US" altLang="en-US" dirty="0" smtClean="0"/>
              <a:t>Broken (1996-2008): attacks that find collisions</a:t>
            </a:r>
          </a:p>
          <a:p>
            <a:pPr lvl="2"/>
            <a:endParaRPr lang="en-US" altLang="en-US" dirty="0" smtClean="0"/>
          </a:p>
          <a:p>
            <a:r>
              <a:rPr lang="en-US" altLang="en-US" dirty="0" smtClean="0"/>
              <a:t>SHA-1 (Secure Hash Algorithm)</a:t>
            </a:r>
          </a:p>
          <a:p>
            <a:pPr lvl="1"/>
            <a:r>
              <a:rPr lang="en-US" altLang="en-US" dirty="0" smtClean="0"/>
              <a:t>Developed in 1995 (NSA) as MD5 successor with 160 bit hashes</a:t>
            </a:r>
          </a:p>
          <a:p>
            <a:pPr lvl="1"/>
            <a:r>
              <a:rPr lang="en-US" altLang="en-US" dirty="0" smtClean="0"/>
              <a:t>Widely used (SSL/TLS, SSH, PGP, IPSEC)</a:t>
            </a:r>
          </a:p>
          <a:p>
            <a:pPr lvl="1"/>
            <a:r>
              <a:rPr lang="en-US" altLang="en-US" dirty="0" smtClean="0"/>
              <a:t>Broken in 2005, government use discontinued in 2010</a:t>
            </a:r>
          </a:p>
          <a:p>
            <a:pPr lvl="2"/>
            <a:endParaRPr lang="en-US" altLang="en-US" dirty="0" smtClean="0"/>
          </a:p>
          <a:p>
            <a:r>
              <a:rPr lang="en-US" altLang="en-US" dirty="0" smtClean="0"/>
              <a:t>SHA-2 (2001) </a:t>
            </a:r>
          </a:p>
          <a:p>
            <a:pPr lvl="1"/>
            <a:r>
              <a:rPr lang="en-US" altLang="en-US" dirty="0" smtClean="0"/>
              <a:t>Family of SHA-224, SHA-256, SHA-384, SHA-512 functions</a:t>
            </a:r>
          </a:p>
          <a:p>
            <a:endParaRPr lang="en-US" altLang="en-US" dirty="0" smtClean="0"/>
          </a:p>
          <a:p>
            <a:r>
              <a:rPr lang="en-US" altLang="en-US" dirty="0" smtClean="0"/>
              <a:t>HMAC’s are secure even with older “insecure” hash functions</a:t>
            </a:r>
          </a:p>
          <a:p>
            <a:pPr lvl="1"/>
            <a:r>
              <a:rPr lang="en-US" altLang="en-US" dirty="0" smtClean="0"/>
              <a:t>	</a:t>
            </a:r>
          </a:p>
          <a:p>
            <a:pPr lvl="1"/>
            <a:endParaRPr lang="en-US" altLang="en-US" dirty="0" smtClean="0"/>
          </a:p>
        </p:txBody>
      </p:sp>
    </p:spTree>
    <p:extLst>
      <p:ext uri="{BB962C8B-B14F-4D97-AF65-F5344CB8AC3E}">
        <p14:creationId xmlns:p14="http://schemas.microsoft.com/office/powerpoint/2010/main" val="39229117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p:txBody>
          <a:bodyPr/>
          <a:lstStyle/>
          <a:p>
            <a:r>
              <a:rPr lang="en-US" altLang="en-US" smtClean="0"/>
              <a:t>Asymmetric Encryption (Public Key)</a:t>
            </a:r>
          </a:p>
        </p:txBody>
      </p:sp>
      <p:sp>
        <p:nvSpPr>
          <p:cNvPr id="955395" name="Rectangle 3"/>
          <p:cNvSpPr>
            <a:spLocks noGrp="1" noChangeArrowheads="1"/>
          </p:cNvSpPr>
          <p:nvPr>
            <p:ph type="body" idx="1"/>
          </p:nvPr>
        </p:nvSpPr>
        <p:spPr>
          <a:xfrm>
            <a:off x="304800" y="914400"/>
            <a:ext cx="8229600" cy="5105400"/>
          </a:xfrm>
        </p:spPr>
        <p:txBody>
          <a:bodyPr/>
          <a:lstStyle/>
          <a:p>
            <a:r>
              <a:rPr lang="en-US" altLang="en-US" dirty="0" smtClean="0"/>
              <a:t>Idea: use two different keys, one to encrypt (e) and one to decrypt (d)</a:t>
            </a:r>
          </a:p>
          <a:p>
            <a:pPr lvl="1"/>
            <a:r>
              <a:rPr lang="en-US" altLang="en-US" dirty="0" smtClean="0"/>
              <a:t>A </a:t>
            </a:r>
            <a:r>
              <a:rPr lang="en-US" altLang="en-US" dirty="0" smtClean="0">
                <a:solidFill>
                  <a:srgbClr val="FF0000"/>
                </a:solidFill>
              </a:rPr>
              <a:t>key pair</a:t>
            </a:r>
          </a:p>
          <a:p>
            <a:pPr lvl="2"/>
            <a:endParaRPr lang="en-US" altLang="en-US" dirty="0" smtClean="0"/>
          </a:p>
          <a:p>
            <a:r>
              <a:rPr lang="en-US" altLang="en-US" dirty="0" smtClean="0"/>
              <a:t>Crucial property: knowing e does not give away d</a:t>
            </a:r>
          </a:p>
          <a:p>
            <a:pPr lvl="2"/>
            <a:endParaRPr lang="en-US" altLang="en-US" dirty="0" smtClean="0"/>
          </a:p>
          <a:p>
            <a:r>
              <a:rPr lang="en-US" altLang="en-US" dirty="0" smtClean="0"/>
              <a:t>Therefore e can be public: everyone knows it!</a:t>
            </a:r>
          </a:p>
          <a:p>
            <a:pPr lvl="2"/>
            <a:endParaRPr lang="en-US" altLang="en-US" dirty="0" smtClean="0"/>
          </a:p>
          <a:p>
            <a:r>
              <a:rPr lang="en-US" altLang="en-US" dirty="0" smtClean="0"/>
              <a:t>If Alice wants to send to Bob, she fetches Bob’</a:t>
            </a:r>
            <a:r>
              <a:rPr lang="en-US" altLang="ja-JP" dirty="0" smtClean="0"/>
              <a:t>s public key (say from Bob’s home page) and encrypts with it</a:t>
            </a:r>
          </a:p>
          <a:p>
            <a:pPr lvl="1"/>
            <a:r>
              <a:rPr lang="en-US" altLang="en-US" dirty="0" smtClean="0"/>
              <a:t>Alice can’</a:t>
            </a:r>
            <a:r>
              <a:rPr lang="en-US" altLang="ja-JP" dirty="0" smtClean="0"/>
              <a:t>t decrypt what she’s sending to Bob …</a:t>
            </a:r>
          </a:p>
          <a:p>
            <a:pPr lvl="1"/>
            <a:r>
              <a:rPr lang="en-US" altLang="en-US" dirty="0" smtClean="0"/>
              <a:t>…  but then, neither can anyone else (except Bob)</a:t>
            </a:r>
          </a:p>
        </p:txBody>
      </p:sp>
    </p:spTree>
    <p:extLst>
      <p:ext uri="{BB962C8B-B14F-4D97-AF65-F5344CB8AC3E}">
        <p14:creationId xmlns:p14="http://schemas.microsoft.com/office/powerpoint/2010/main" val="1469849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p:txBody>
          <a:bodyPr/>
          <a:lstStyle/>
          <a:p>
            <a:r>
              <a:rPr lang="en-US" altLang="en-US" smtClean="0"/>
              <a:t>Public Key / Asymmetric Encryption</a:t>
            </a:r>
          </a:p>
        </p:txBody>
      </p:sp>
      <p:sp>
        <p:nvSpPr>
          <p:cNvPr id="46082" name="Rectangle 3"/>
          <p:cNvSpPr>
            <a:spLocks noGrp="1" noChangeArrowheads="1"/>
          </p:cNvSpPr>
          <p:nvPr>
            <p:ph type="body" idx="1"/>
          </p:nvPr>
        </p:nvSpPr>
        <p:spPr/>
        <p:txBody>
          <a:bodyPr/>
          <a:lstStyle/>
          <a:p>
            <a:r>
              <a:rPr lang="en-US" altLang="en-US" dirty="0" smtClean="0"/>
              <a:t>Sender uses receiver’</a:t>
            </a:r>
            <a:r>
              <a:rPr lang="en-US" altLang="ja-JP" dirty="0" smtClean="0"/>
              <a:t>s </a:t>
            </a:r>
            <a:r>
              <a:rPr lang="en-US" altLang="ja-JP" dirty="0" smtClean="0">
                <a:solidFill>
                  <a:srgbClr val="FF0000"/>
                </a:solidFill>
              </a:rPr>
              <a:t>public</a:t>
            </a:r>
            <a:r>
              <a:rPr lang="en-US" altLang="ja-JP" dirty="0" smtClean="0"/>
              <a:t> key</a:t>
            </a:r>
          </a:p>
          <a:p>
            <a:pPr lvl="1"/>
            <a:r>
              <a:rPr lang="en-US" altLang="en-US" dirty="0" smtClean="0"/>
              <a:t>Advertised to everyone</a:t>
            </a:r>
          </a:p>
          <a:p>
            <a:r>
              <a:rPr lang="en-US" altLang="en-US" dirty="0" smtClean="0"/>
              <a:t>Receiver uses complementary </a:t>
            </a:r>
            <a:r>
              <a:rPr lang="en-US" altLang="en-US" dirty="0" smtClean="0">
                <a:solidFill>
                  <a:srgbClr val="FF0000"/>
                </a:solidFill>
              </a:rPr>
              <a:t>private</a:t>
            </a:r>
            <a:r>
              <a:rPr lang="en-US" altLang="en-US" dirty="0" smtClean="0"/>
              <a:t> key</a:t>
            </a:r>
          </a:p>
          <a:p>
            <a:pPr lvl="1"/>
            <a:r>
              <a:rPr lang="en-US" altLang="en-US" dirty="0" smtClean="0"/>
              <a:t>Must be kept secret</a:t>
            </a:r>
          </a:p>
        </p:txBody>
      </p:sp>
      <p:grpSp>
        <p:nvGrpSpPr>
          <p:cNvPr id="46083" name="Group 4"/>
          <p:cNvGrpSpPr>
            <a:grpSpLocks/>
          </p:cNvGrpSpPr>
          <p:nvPr/>
        </p:nvGrpSpPr>
        <p:grpSpPr bwMode="auto">
          <a:xfrm>
            <a:off x="914400" y="2833688"/>
            <a:ext cx="7315200" cy="3033712"/>
            <a:chOff x="720" y="1929"/>
            <a:chExt cx="4320" cy="1527"/>
          </a:xfrm>
        </p:grpSpPr>
        <p:sp>
          <p:nvSpPr>
            <p:cNvPr id="46084" name="Oval 5"/>
            <p:cNvSpPr>
              <a:spLocks noChangeArrowheads="1"/>
            </p:cNvSpPr>
            <p:nvPr/>
          </p:nvSpPr>
          <p:spPr bwMode="auto">
            <a:xfrm>
              <a:off x="720" y="2592"/>
              <a:ext cx="1008" cy="528"/>
            </a:xfrm>
            <a:prstGeom prst="ellipse">
              <a:avLst/>
            </a:prstGeom>
            <a:solidFill>
              <a:srgbClr val="FFFF99"/>
            </a:solidFill>
            <a:ln w="12700">
              <a:solidFill>
                <a:schemeClr val="tx1"/>
              </a:solidFill>
              <a:round/>
              <a:headEnd/>
              <a:tailEnd/>
            </a:ln>
          </p:spPr>
          <p:txBody>
            <a:bodyPr wrap="none" lIns="90488" tIns="44450" rIns="90488" bIns="44450"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a:p>
          </p:txBody>
        </p:sp>
        <p:grpSp>
          <p:nvGrpSpPr>
            <p:cNvPr id="46085" name="Group 6"/>
            <p:cNvGrpSpPr>
              <a:grpSpLocks/>
            </p:cNvGrpSpPr>
            <p:nvPr/>
          </p:nvGrpSpPr>
          <p:grpSpPr bwMode="auto">
            <a:xfrm>
              <a:off x="1968" y="2496"/>
              <a:ext cx="1920" cy="960"/>
              <a:chOff x="1719" y="1709"/>
              <a:chExt cx="1775" cy="1123"/>
            </a:xfrm>
          </p:grpSpPr>
          <p:sp>
            <p:nvSpPr>
              <p:cNvPr id="46096" name="Oval 7"/>
              <p:cNvSpPr>
                <a:spLocks noChangeArrowheads="1"/>
              </p:cNvSpPr>
              <p:nvPr/>
            </p:nvSpPr>
            <p:spPr bwMode="auto">
              <a:xfrm>
                <a:off x="2109" y="1709"/>
                <a:ext cx="736" cy="345"/>
              </a:xfrm>
              <a:prstGeom prst="ellipse">
                <a:avLst/>
              </a:prstGeom>
              <a:solidFill>
                <a:srgbClr val="CCFFFF"/>
              </a:solidFill>
              <a:ln w="9525">
                <a:solidFill>
                  <a:srgbClr val="00CCFF"/>
                </a:solidFill>
                <a:round/>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a:p>
            </p:txBody>
          </p:sp>
          <p:sp>
            <p:nvSpPr>
              <p:cNvPr id="46097" name="Oval 8"/>
              <p:cNvSpPr>
                <a:spLocks noChangeArrowheads="1"/>
              </p:cNvSpPr>
              <p:nvPr/>
            </p:nvSpPr>
            <p:spPr bwMode="auto">
              <a:xfrm>
                <a:off x="2542" y="1752"/>
                <a:ext cx="692" cy="346"/>
              </a:xfrm>
              <a:prstGeom prst="ellipse">
                <a:avLst/>
              </a:prstGeom>
              <a:solidFill>
                <a:srgbClr val="CCFFFF"/>
              </a:solidFill>
              <a:ln w="9525">
                <a:solidFill>
                  <a:srgbClr val="00CCFF"/>
                </a:solidFill>
                <a:round/>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a:p>
            </p:txBody>
          </p:sp>
          <p:sp>
            <p:nvSpPr>
              <p:cNvPr id="46098" name="Oval 9"/>
              <p:cNvSpPr>
                <a:spLocks noChangeArrowheads="1"/>
              </p:cNvSpPr>
              <p:nvPr/>
            </p:nvSpPr>
            <p:spPr bwMode="auto">
              <a:xfrm>
                <a:off x="2715" y="1925"/>
                <a:ext cx="692" cy="345"/>
              </a:xfrm>
              <a:prstGeom prst="ellipse">
                <a:avLst/>
              </a:prstGeom>
              <a:solidFill>
                <a:srgbClr val="CCFFFF"/>
              </a:solidFill>
              <a:ln w="9525">
                <a:solidFill>
                  <a:srgbClr val="00CCFF"/>
                </a:solidFill>
                <a:round/>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Arial" panose="020B0604020202020204" pitchFamily="34" charset="0"/>
                </a:endParaRPr>
              </a:p>
            </p:txBody>
          </p:sp>
          <p:sp>
            <p:nvSpPr>
              <p:cNvPr id="46099" name="Oval 10"/>
              <p:cNvSpPr>
                <a:spLocks noChangeArrowheads="1"/>
              </p:cNvSpPr>
              <p:nvPr/>
            </p:nvSpPr>
            <p:spPr bwMode="auto">
              <a:xfrm>
                <a:off x="2801" y="2141"/>
                <a:ext cx="693" cy="518"/>
              </a:xfrm>
              <a:prstGeom prst="ellipse">
                <a:avLst/>
              </a:prstGeom>
              <a:solidFill>
                <a:srgbClr val="CCFFFF"/>
              </a:solidFill>
              <a:ln w="9525">
                <a:solidFill>
                  <a:srgbClr val="00CCFF"/>
                </a:solidFill>
                <a:round/>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Arial" panose="020B0604020202020204" pitchFamily="34" charset="0"/>
                </a:endParaRPr>
              </a:p>
            </p:txBody>
          </p:sp>
          <p:sp>
            <p:nvSpPr>
              <p:cNvPr id="46100" name="Oval 11"/>
              <p:cNvSpPr>
                <a:spLocks noChangeArrowheads="1"/>
              </p:cNvSpPr>
              <p:nvPr/>
            </p:nvSpPr>
            <p:spPr bwMode="auto">
              <a:xfrm>
                <a:off x="2412" y="2270"/>
                <a:ext cx="692" cy="562"/>
              </a:xfrm>
              <a:prstGeom prst="ellipse">
                <a:avLst/>
              </a:prstGeom>
              <a:solidFill>
                <a:srgbClr val="CCFFFF"/>
              </a:solidFill>
              <a:ln w="9525">
                <a:solidFill>
                  <a:srgbClr val="00CCFF"/>
                </a:solidFill>
                <a:round/>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Arial" panose="020B0604020202020204" pitchFamily="34" charset="0"/>
                </a:endParaRPr>
              </a:p>
            </p:txBody>
          </p:sp>
          <p:sp>
            <p:nvSpPr>
              <p:cNvPr id="46101" name="Oval 12"/>
              <p:cNvSpPr>
                <a:spLocks noChangeArrowheads="1"/>
              </p:cNvSpPr>
              <p:nvPr/>
            </p:nvSpPr>
            <p:spPr bwMode="auto">
              <a:xfrm>
                <a:off x="1935" y="2141"/>
                <a:ext cx="693" cy="648"/>
              </a:xfrm>
              <a:prstGeom prst="ellipse">
                <a:avLst/>
              </a:prstGeom>
              <a:solidFill>
                <a:srgbClr val="CCFFFF"/>
              </a:solidFill>
              <a:ln w="9525">
                <a:solidFill>
                  <a:srgbClr val="00CCFF"/>
                </a:solidFill>
                <a:round/>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Arial" panose="020B0604020202020204" pitchFamily="34" charset="0"/>
                </a:endParaRPr>
              </a:p>
            </p:txBody>
          </p:sp>
          <p:sp>
            <p:nvSpPr>
              <p:cNvPr id="46102" name="Oval 13"/>
              <p:cNvSpPr>
                <a:spLocks noChangeArrowheads="1"/>
              </p:cNvSpPr>
              <p:nvPr/>
            </p:nvSpPr>
            <p:spPr bwMode="auto">
              <a:xfrm>
                <a:off x="1719" y="1838"/>
                <a:ext cx="693" cy="605"/>
              </a:xfrm>
              <a:prstGeom prst="ellipse">
                <a:avLst/>
              </a:prstGeom>
              <a:solidFill>
                <a:srgbClr val="CCFFFF"/>
              </a:solidFill>
              <a:ln w="9525">
                <a:solidFill>
                  <a:srgbClr val="00CCFF"/>
                </a:solidFill>
                <a:round/>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Arial" panose="020B0604020202020204" pitchFamily="34" charset="0"/>
                </a:endParaRPr>
              </a:p>
            </p:txBody>
          </p:sp>
          <p:sp>
            <p:nvSpPr>
              <p:cNvPr id="46103" name="Freeform 14"/>
              <p:cNvSpPr>
                <a:spLocks/>
              </p:cNvSpPr>
              <p:nvPr/>
            </p:nvSpPr>
            <p:spPr bwMode="auto">
              <a:xfrm>
                <a:off x="1893" y="1753"/>
                <a:ext cx="1470" cy="1037"/>
              </a:xfrm>
              <a:custGeom>
                <a:avLst/>
                <a:gdLst>
                  <a:gd name="T0" fmla="*/ 8 w 1632"/>
                  <a:gd name="T1" fmla="*/ 30 h 1152"/>
                  <a:gd name="T2" fmla="*/ 59 w 1632"/>
                  <a:gd name="T3" fmla="*/ 8 h 1152"/>
                  <a:gd name="T4" fmla="*/ 102 w 1632"/>
                  <a:gd name="T5" fmla="*/ 0 h 1152"/>
                  <a:gd name="T6" fmla="*/ 190 w 1632"/>
                  <a:gd name="T7" fmla="*/ 8 h 1152"/>
                  <a:gd name="T8" fmla="*/ 219 w 1632"/>
                  <a:gd name="T9" fmla="*/ 22 h 1152"/>
                  <a:gd name="T10" fmla="*/ 234 w 1632"/>
                  <a:gd name="T11" fmla="*/ 50 h 1152"/>
                  <a:gd name="T12" fmla="*/ 249 w 1632"/>
                  <a:gd name="T13" fmla="*/ 58 h 1152"/>
                  <a:gd name="T14" fmla="*/ 234 w 1632"/>
                  <a:gd name="T15" fmla="*/ 137 h 1152"/>
                  <a:gd name="T16" fmla="*/ 139 w 1632"/>
                  <a:gd name="T17" fmla="*/ 174 h 1152"/>
                  <a:gd name="T18" fmla="*/ 44 w 1632"/>
                  <a:gd name="T19" fmla="*/ 145 h 1152"/>
                  <a:gd name="T20" fmla="*/ 14 w 1632"/>
                  <a:gd name="T21" fmla="*/ 115 h 1152"/>
                  <a:gd name="T22" fmla="*/ 0 w 1632"/>
                  <a:gd name="T23" fmla="*/ 109 h 1152"/>
                  <a:gd name="T24" fmla="*/ 8 w 1632"/>
                  <a:gd name="T25" fmla="*/ 30 h 115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32"/>
                  <a:gd name="T40" fmla="*/ 0 h 1152"/>
                  <a:gd name="T41" fmla="*/ 1632 w 1632"/>
                  <a:gd name="T42" fmla="*/ 1152 h 115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32" h="1152">
                    <a:moveTo>
                      <a:pt x="48" y="192"/>
                    </a:moveTo>
                    <a:lnTo>
                      <a:pt x="384" y="48"/>
                    </a:lnTo>
                    <a:lnTo>
                      <a:pt x="672" y="0"/>
                    </a:lnTo>
                    <a:lnTo>
                      <a:pt x="1248" y="48"/>
                    </a:lnTo>
                    <a:lnTo>
                      <a:pt x="1440" y="144"/>
                    </a:lnTo>
                    <a:lnTo>
                      <a:pt x="1536" y="336"/>
                    </a:lnTo>
                    <a:lnTo>
                      <a:pt x="1632" y="384"/>
                    </a:lnTo>
                    <a:lnTo>
                      <a:pt x="1536" y="912"/>
                    </a:lnTo>
                    <a:lnTo>
                      <a:pt x="912" y="1152"/>
                    </a:lnTo>
                    <a:lnTo>
                      <a:pt x="288" y="960"/>
                    </a:lnTo>
                    <a:lnTo>
                      <a:pt x="96" y="768"/>
                    </a:lnTo>
                    <a:lnTo>
                      <a:pt x="0" y="720"/>
                    </a:lnTo>
                    <a:lnTo>
                      <a:pt x="48" y="192"/>
                    </a:ln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6086" name="Text Box 15"/>
            <p:cNvSpPr txBox="1">
              <a:spLocks noChangeArrowheads="1"/>
            </p:cNvSpPr>
            <p:nvPr/>
          </p:nvSpPr>
          <p:spPr bwMode="auto">
            <a:xfrm>
              <a:off x="2499" y="2544"/>
              <a:ext cx="71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b="0">
                  <a:latin typeface="Arial" panose="020B0604020202020204" pitchFamily="34" charset="0"/>
                </a:rPr>
                <a:t>Internet</a:t>
              </a:r>
            </a:p>
          </p:txBody>
        </p:sp>
        <p:sp>
          <p:nvSpPr>
            <p:cNvPr id="46087" name="Text Box 16"/>
            <p:cNvSpPr txBox="1">
              <a:spLocks noChangeArrowheads="1"/>
            </p:cNvSpPr>
            <p:nvPr/>
          </p:nvSpPr>
          <p:spPr bwMode="auto">
            <a:xfrm>
              <a:off x="792" y="2664"/>
              <a:ext cx="850"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Arial" panose="020B0604020202020204" pitchFamily="34" charset="0"/>
                </a:rPr>
                <a:t>Encrypt with</a:t>
              </a:r>
            </a:p>
            <a:p>
              <a:pPr eaLnBrk="1" hangingPunct="1"/>
              <a:r>
                <a:rPr lang="en-US" altLang="en-US" sz="1800">
                  <a:solidFill>
                    <a:srgbClr val="FF0000"/>
                  </a:solidFill>
                  <a:latin typeface="Arial" panose="020B0604020202020204" pitchFamily="34" charset="0"/>
                </a:rPr>
                <a:t>public</a:t>
              </a:r>
              <a:r>
                <a:rPr lang="en-US" altLang="en-US" sz="1800" b="0">
                  <a:latin typeface="Arial" panose="020B0604020202020204" pitchFamily="34" charset="0"/>
                </a:rPr>
                <a:t> key</a:t>
              </a:r>
            </a:p>
          </p:txBody>
        </p:sp>
        <p:sp>
          <p:nvSpPr>
            <p:cNvPr id="46088" name="Oval 17"/>
            <p:cNvSpPr>
              <a:spLocks noChangeArrowheads="1"/>
            </p:cNvSpPr>
            <p:nvPr/>
          </p:nvSpPr>
          <p:spPr bwMode="auto">
            <a:xfrm>
              <a:off x="4032" y="2592"/>
              <a:ext cx="1008" cy="528"/>
            </a:xfrm>
            <a:prstGeom prst="ellipse">
              <a:avLst/>
            </a:prstGeom>
            <a:solidFill>
              <a:srgbClr val="FFFF99"/>
            </a:solidFill>
            <a:ln w="12700">
              <a:solidFill>
                <a:schemeClr val="tx1"/>
              </a:solidFill>
              <a:round/>
              <a:headEnd/>
              <a:tailEnd/>
            </a:ln>
          </p:spPr>
          <p:txBody>
            <a:bodyPr wrap="none" lIns="90488" tIns="44450" rIns="90488" bIns="44450"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a:p>
          </p:txBody>
        </p:sp>
        <p:sp>
          <p:nvSpPr>
            <p:cNvPr id="46089" name="Text Box 18"/>
            <p:cNvSpPr txBox="1">
              <a:spLocks noChangeArrowheads="1"/>
            </p:cNvSpPr>
            <p:nvPr/>
          </p:nvSpPr>
          <p:spPr bwMode="auto">
            <a:xfrm>
              <a:off x="4104" y="2664"/>
              <a:ext cx="850"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Arial" panose="020B0604020202020204" pitchFamily="34" charset="0"/>
                </a:rPr>
                <a:t>Decrypt with</a:t>
              </a:r>
            </a:p>
            <a:p>
              <a:pPr eaLnBrk="1" hangingPunct="1"/>
              <a:r>
                <a:rPr lang="en-US" altLang="en-US" sz="1800">
                  <a:solidFill>
                    <a:srgbClr val="FF0000"/>
                  </a:solidFill>
                  <a:latin typeface="Arial" panose="020B0604020202020204" pitchFamily="34" charset="0"/>
                </a:rPr>
                <a:t>private</a:t>
              </a:r>
              <a:r>
                <a:rPr lang="en-US" altLang="en-US" sz="1800" b="0">
                  <a:latin typeface="Arial" panose="020B0604020202020204" pitchFamily="34" charset="0"/>
                </a:rPr>
                <a:t> key</a:t>
              </a:r>
            </a:p>
          </p:txBody>
        </p:sp>
        <p:sp>
          <p:nvSpPr>
            <p:cNvPr id="46090" name="Text Box 19"/>
            <p:cNvSpPr txBox="1">
              <a:spLocks noChangeArrowheads="1"/>
            </p:cNvSpPr>
            <p:nvPr/>
          </p:nvSpPr>
          <p:spPr bwMode="auto">
            <a:xfrm>
              <a:off x="885" y="1931"/>
              <a:ext cx="624"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Arial" panose="020B0604020202020204" pitchFamily="34" charset="0"/>
                </a:rPr>
                <a:t>Plaintext</a:t>
              </a:r>
            </a:p>
          </p:txBody>
        </p:sp>
        <p:sp>
          <p:nvSpPr>
            <p:cNvPr id="46091" name="Text Box 20"/>
            <p:cNvSpPr txBox="1">
              <a:spLocks noChangeArrowheads="1"/>
            </p:cNvSpPr>
            <p:nvPr/>
          </p:nvSpPr>
          <p:spPr bwMode="auto">
            <a:xfrm>
              <a:off x="4230" y="1929"/>
              <a:ext cx="624"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Arial" panose="020B0604020202020204" pitchFamily="34" charset="0"/>
                </a:rPr>
                <a:t>Plaintext</a:t>
              </a:r>
            </a:p>
          </p:txBody>
        </p:sp>
        <p:sp>
          <p:nvSpPr>
            <p:cNvPr id="46092" name="Line 21"/>
            <p:cNvSpPr>
              <a:spLocks noChangeShapeType="1"/>
            </p:cNvSpPr>
            <p:nvPr/>
          </p:nvSpPr>
          <p:spPr bwMode="auto">
            <a:xfrm>
              <a:off x="1200" y="2160"/>
              <a:ext cx="0" cy="43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p>
          </p:txBody>
        </p:sp>
        <p:sp>
          <p:nvSpPr>
            <p:cNvPr id="46093" name="Freeform 22"/>
            <p:cNvSpPr>
              <a:spLocks/>
            </p:cNvSpPr>
            <p:nvPr/>
          </p:nvSpPr>
          <p:spPr bwMode="auto">
            <a:xfrm>
              <a:off x="1200" y="3120"/>
              <a:ext cx="3360" cy="144"/>
            </a:xfrm>
            <a:custGeom>
              <a:avLst/>
              <a:gdLst>
                <a:gd name="T0" fmla="*/ 0 w 3360"/>
                <a:gd name="T1" fmla="*/ 0 h 144"/>
                <a:gd name="T2" fmla="*/ 0 w 3360"/>
                <a:gd name="T3" fmla="*/ 144 h 144"/>
                <a:gd name="T4" fmla="*/ 3360 w 3360"/>
                <a:gd name="T5" fmla="*/ 144 h 144"/>
                <a:gd name="T6" fmla="*/ 3360 w 3360"/>
                <a:gd name="T7" fmla="*/ 0 h 144"/>
                <a:gd name="T8" fmla="*/ 0 60000 65536"/>
                <a:gd name="T9" fmla="*/ 0 60000 65536"/>
                <a:gd name="T10" fmla="*/ 0 60000 65536"/>
                <a:gd name="T11" fmla="*/ 0 60000 65536"/>
                <a:gd name="T12" fmla="*/ 0 w 3360"/>
                <a:gd name="T13" fmla="*/ 0 h 144"/>
                <a:gd name="T14" fmla="*/ 3360 w 3360"/>
                <a:gd name="T15" fmla="*/ 144 h 144"/>
              </a:gdLst>
              <a:ahLst/>
              <a:cxnLst>
                <a:cxn ang="T8">
                  <a:pos x="T0" y="T1"/>
                </a:cxn>
                <a:cxn ang="T9">
                  <a:pos x="T2" y="T3"/>
                </a:cxn>
                <a:cxn ang="T10">
                  <a:pos x="T4" y="T5"/>
                </a:cxn>
                <a:cxn ang="T11">
                  <a:pos x="T6" y="T7"/>
                </a:cxn>
              </a:cxnLst>
              <a:rect l="T12" t="T13" r="T14" b="T15"/>
              <a:pathLst>
                <a:path w="3360" h="144">
                  <a:moveTo>
                    <a:pt x="0" y="0"/>
                  </a:moveTo>
                  <a:lnTo>
                    <a:pt x="0" y="144"/>
                  </a:lnTo>
                  <a:lnTo>
                    <a:pt x="3360" y="144"/>
                  </a:lnTo>
                  <a:lnTo>
                    <a:pt x="3360" y="0"/>
                  </a:lnTo>
                </a:path>
              </a:pathLst>
            </a:custGeom>
            <a:noFill/>
            <a:ln w="127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lIns="90488" tIns="44450" rIns="90488" bIns="44450"/>
            <a:lstStyle/>
            <a:p>
              <a:endParaRPr lang="en-US"/>
            </a:p>
          </p:txBody>
        </p:sp>
        <p:sp>
          <p:nvSpPr>
            <p:cNvPr id="46094" name="Line 23"/>
            <p:cNvSpPr>
              <a:spLocks noChangeShapeType="1"/>
            </p:cNvSpPr>
            <p:nvPr/>
          </p:nvSpPr>
          <p:spPr bwMode="auto">
            <a:xfrm flipV="1">
              <a:off x="4560" y="2112"/>
              <a:ext cx="0" cy="48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p>
          </p:txBody>
        </p:sp>
        <p:sp>
          <p:nvSpPr>
            <p:cNvPr id="46095" name="Text Box 24"/>
            <p:cNvSpPr txBox="1">
              <a:spLocks noChangeArrowheads="1"/>
            </p:cNvSpPr>
            <p:nvPr/>
          </p:nvSpPr>
          <p:spPr bwMode="auto">
            <a:xfrm>
              <a:off x="2439" y="3048"/>
              <a:ext cx="722"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Arial" panose="020B0604020202020204" pitchFamily="34" charset="0"/>
                </a:rPr>
                <a:t>Ciphertext</a:t>
              </a:r>
            </a:p>
          </p:txBody>
        </p:sp>
      </p:grpSp>
    </p:spTree>
    <p:extLst>
      <p:ext uri="{BB962C8B-B14F-4D97-AF65-F5344CB8AC3E}">
        <p14:creationId xmlns:p14="http://schemas.microsoft.com/office/powerpoint/2010/main" val="7944785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p:txBody>
          <a:bodyPr/>
          <a:lstStyle/>
          <a:p>
            <a:r>
              <a:rPr lang="en-US" altLang="en-US" smtClean="0"/>
              <a:t>Public Key Cryptography</a:t>
            </a:r>
          </a:p>
        </p:txBody>
      </p:sp>
      <p:sp>
        <p:nvSpPr>
          <p:cNvPr id="959491" name="Rectangle 3"/>
          <p:cNvSpPr>
            <a:spLocks noGrp="1" noChangeArrowheads="1"/>
          </p:cNvSpPr>
          <p:nvPr>
            <p:ph type="body" idx="1"/>
          </p:nvPr>
        </p:nvSpPr>
        <p:spPr>
          <a:xfrm>
            <a:off x="228600" y="838200"/>
            <a:ext cx="8839200" cy="5562600"/>
          </a:xfrm>
        </p:spPr>
        <p:txBody>
          <a:bodyPr>
            <a:normAutofit lnSpcReduction="10000"/>
          </a:bodyPr>
          <a:lstStyle/>
          <a:p>
            <a:r>
              <a:rPr lang="en-US" altLang="en-US" dirty="0" smtClean="0"/>
              <a:t>Invented in the 1970s</a:t>
            </a:r>
          </a:p>
          <a:p>
            <a:pPr lvl="1"/>
            <a:r>
              <a:rPr lang="en-US" altLang="en-US" dirty="0" smtClean="0"/>
              <a:t>Revolutionized cryptography</a:t>
            </a:r>
          </a:p>
          <a:p>
            <a:pPr lvl="1"/>
            <a:r>
              <a:rPr lang="en-US" altLang="en-US" dirty="0" smtClean="0"/>
              <a:t>(Was actually invented earlier by British intelligence)</a:t>
            </a:r>
          </a:p>
          <a:p>
            <a:r>
              <a:rPr lang="en-US" altLang="en-US" dirty="0" smtClean="0"/>
              <a:t>How </a:t>
            </a:r>
            <a:r>
              <a:rPr lang="en-US" altLang="en-US" dirty="0" smtClean="0"/>
              <a:t>can we construct an encryption/decryption algorithm using a key pair with the public/private properties? </a:t>
            </a:r>
          </a:p>
          <a:p>
            <a:pPr lvl="1"/>
            <a:r>
              <a:rPr lang="en-US" altLang="en-US" dirty="0" smtClean="0"/>
              <a:t>Answer: Number Theory</a:t>
            </a:r>
          </a:p>
          <a:p>
            <a:r>
              <a:rPr lang="en-US" altLang="en-US" dirty="0" smtClean="0"/>
              <a:t>Most </a:t>
            </a:r>
            <a:r>
              <a:rPr lang="en-US" altLang="en-US" dirty="0" smtClean="0"/>
              <a:t>fully developed approach: RSA</a:t>
            </a:r>
          </a:p>
          <a:p>
            <a:pPr lvl="1"/>
            <a:r>
              <a:rPr lang="en-US" altLang="en-US" dirty="0" err="1" smtClean="0"/>
              <a:t>Rivest</a:t>
            </a:r>
            <a:r>
              <a:rPr lang="en-US" altLang="en-US" dirty="0" smtClean="0"/>
              <a:t> / Shamir / </a:t>
            </a:r>
            <a:r>
              <a:rPr lang="en-US" altLang="en-US" dirty="0" err="1" smtClean="0"/>
              <a:t>Adleman</a:t>
            </a:r>
            <a:r>
              <a:rPr lang="en-US" altLang="en-US" dirty="0" smtClean="0"/>
              <a:t>, 1977; RFC 3447</a:t>
            </a:r>
          </a:p>
          <a:p>
            <a:pPr lvl="1"/>
            <a:r>
              <a:rPr lang="en-US" altLang="en-US" dirty="0" smtClean="0"/>
              <a:t>Based on modular multiplication of very large integers</a:t>
            </a:r>
          </a:p>
          <a:p>
            <a:pPr lvl="1"/>
            <a:r>
              <a:rPr lang="en-US" altLang="en-US" dirty="0" smtClean="0"/>
              <a:t>Very widely used (e.g., </a:t>
            </a:r>
            <a:r>
              <a:rPr lang="en-US" altLang="en-US" dirty="0" err="1" smtClean="0"/>
              <a:t>ssh</a:t>
            </a:r>
            <a:r>
              <a:rPr lang="en-US" altLang="en-US" dirty="0" smtClean="0"/>
              <a:t>, SSL/TLS for https</a:t>
            </a:r>
            <a:r>
              <a:rPr lang="en-US" altLang="en-US" dirty="0" smtClean="0"/>
              <a:t>)</a:t>
            </a:r>
          </a:p>
          <a:p>
            <a:r>
              <a:rPr lang="en-US" altLang="en-US" dirty="0" smtClean="0"/>
              <a:t>Also mature approach: </a:t>
            </a:r>
            <a:r>
              <a:rPr lang="en-US" altLang="en-US" dirty="0" err="1" smtClean="0"/>
              <a:t>Eliptic</a:t>
            </a:r>
            <a:r>
              <a:rPr lang="en-US" altLang="en-US" dirty="0" smtClean="0"/>
              <a:t> Curve Cryptography (ECC)</a:t>
            </a:r>
          </a:p>
          <a:p>
            <a:pPr lvl="1"/>
            <a:r>
              <a:rPr lang="en-US" altLang="en-US" dirty="0" smtClean="0"/>
              <a:t>Based on curves in a Galois-field space</a:t>
            </a:r>
          </a:p>
          <a:p>
            <a:pPr lvl="1"/>
            <a:r>
              <a:rPr lang="en-US" altLang="en-US" dirty="0" smtClean="0"/>
              <a:t>Shorter keys and signatures than RSA</a:t>
            </a:r>
            <a:endParaRPr lang="en-US" altLang="en-US" dirty="0" smtClean="0"/>
          </a:p>
        </p:txBody>
      </p:sp>
    </p:spTree>
    <p:extLst>
      <p:ext uri="{BB962C8B-B14F-4D97-AF65-F5344CB8AC3E}">
        <p14:creationId xmlns:p14="http://schemas.microsoft.com/office/powerpoint/2010/main" val="12391289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9491">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959491">
                                            <p:txEl>
                                              <p:pRg st="0" end="0"/>
                                            </p:txEl>
                                          </p:spTgt>
                                        </p:tgtEl>
                                        <p:attrNameLst>
                                          <p:attrName>ppt_c</p:attrName>
                                        </p:attrNameLst>
                                      </p:cBhvr>
                                      <p:to>
                                        <a:schemeClr val="bg2"/>
                                      </p:to>
                                    </p:animClr>
                                  </p:subTnLst>
                                </p:cTn>
                              </p:par>
                              <p:par>
                                <p:cTn id="7" presetID="1" presetClass="entr" presetSubtype="0" fill="hold" grpId="0" nodeType="withEffect">
                                  <p:stCondLst>
                                    <p:cond delay="0"/>
                                  </p:stCondLst>
                                  <p:childTnLst>
                                    <p:set>
                                      <p:cBhvr>
                                        <p:cTn id="8" dur="1" fill="hold">
                                          <p:stCondLst>
                                            <p:cond delay="0"/>
                                          </p:stCondLst>
                                        </p:cTn>
                                        <p:tgtEl>
                                          <p:spTgt spid="959491">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959491">
                                            <p:txEl>
                                              <p:pRg st="1" end="1"/>
                                            </p:txEl>
                                          </p:spTgt>
                                        </p:tgtEl>
                                        <p:attrNameLst>
                                          <p:attrName>ppt_c</p:attrName>
                                        </p:attrNameLst>
                                      </p:cBhvr>
                                      <p:to>
                                        <a:schemeClr val="bg2"/>
                                      </p:to>
                                    </p:animClr>
                                  </p:subTnLst>
                                </p:cTn>
                              </p:par>
                              <p:par>
                                <p:cTn id="9" presetID="1" presetClass="entr" presetSubtype="0" fill="hold" grpId="0" nodeType="withEffect">
                                  <p:stCondLst>
                                    <p:cond delay="0"/>
                                  </p:stCondLst>
                                  <p:childTnLst>
                                    <p:set>
                                      <p:cBhvr>
                                        <p:cTn id="10" dur="1" fill="hold">
                                          <p:stCondLst>
                                            <p:cond delay="0"/>
                                          </p:stCondLst>
                                        </p:cTn>
                                        <p:tgtEl>
                                          <p:spTgt spid="959491">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959491">
                                            <p:txEl>
                                              <p:pRg st="2" end="2"/>
                                            </p:txEl>
                                          </p:spTgt>
                                        </p:tgtEl>
                                        <p:attrNameLst>
                                          <p:attrName>ppt_c</p:attrName>
                                        </p:attrNameLst>
                                      </p:cBhvr>
                                      <p:to>
                                        <a:schemeClr val="bg2"/>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59491">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959491">
                                            <p:txEl>
                                              <p:pRg st="3" end="3"/>
                                            </p:txEl>
                                          </p:spTgt>
                                        </p:tgtEl>
                                        <p:attrNameLst>
                                          <p:attrName>ppt_c</p:attrName>
                                        </p:attrNameLst>
                                      </p:cBhvr>
                                      <p:to>
                                        <a:schemeClr val="bg2"/>
                                      </p:to>
                                    </p:animClr>
                                  </p:subTnLst>
                                </p:cTn>
                              </p:par>
                              <p:par>
                                <p:cTn id="15" presetID="1" presetClass="entr" presetSubtype="0" fill="hold" grpId="0" nodeType="withEffect">
                                  <p:stCondLst>
                                    <p:cond delay="0"/>
                                  </p:stCondLst>
                                  <p:childTnLst>
                                    <p:set>
                                      <p:cBhvr>
                                        <p:cTn id="16" dur="1" fill="hold">
                                          <p:stCondLst>
                                            <p:cond delay="0"/>
                                          </p:stCondLst>
                                        </p:cTn>
                                        <p:tgtEl>
                                          <p:spTgt spid="959491">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959491">
                                            <p:txEl>
                                              <p:pRg st="4" end="4"/>
                                            </p:txEl>
                                          </p:spTgt>
                                        </p:tgtEl>
                                        <p:attrNameLst>
                                          <p:attrName>ppt_c</p:attrName>
                                        </p:attrNameLst>
                                      </p:cBhvr>
                                      <p:to>
                                        <a:schemeClr val="bg2"/>
                                      </p:to>
                                    </p:animClr>
                                  </p:sub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5949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5949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5949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59491">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59491">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59491">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5949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949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r>
              <a:rPr lang="en-US" altLang="en-US" smtClean="0"/>
              <a:t>Properties of RSA</a:t>
            </a:r>
          </a:p>
        </p:txBody>
      </p:sp>
      <p:sp>
        <p:nvSpPr>
          <p:cNvPr id="971779" name="Rectangle 3"/>
          <p:cNvSpPr>
            <a:spLocks noGrp="1" noChangeArrowheads="1"/>
          </p:cNvSpPr>
          <p:nvPr>
            <p:ph type="body" idx="1"/>
          </p:nvPr>
        </p:nvSpPr>
        <p:spPr>
          <a:xfrm>
            <a:off x="381000" y="838200"/>
            <a:ext cx="8534400" cy="5715000"/>
          </a:xfrm>
        </p:spPr>
        <p:txBody>
          <a:bodyPr>
            <a:normAutofit fontScale="92500"/>
          </a:bodyPr>
          <a:lstStyle/>
          <a:p>
            <a:r>
              <a:rPr lang="en-US" altLang="en-US" dirty="0" smtClean="0">
                <a:sym typeface="Wingdings" panose="05000000000000000000" pitchFamily="2" charset="2"/>
              </a:rPr>
              <a:t>Requires generating large, random prime numbers</a:t>
            </a:r>
          </a:p>
          <a:p>
            <a:pPr lvl="1"/>
            <a:r>
              <a:rPr lang="en-US" altLang="en-US" dirty="0" smtClean="0">
                <a:sym typeface="Wingdings" panose="05000000000000000000" pitchFamily="2" charset="2"/>
              </a:rPr>
              <a:t>Algorithms exist for quickly finding these (probabilistic!)</a:t>
            </a:r>
            <a:endParaRPr lang="en-US" altLang="en-US" dirty="0" smtClean="0"/>
          </a:p>
          <a:p>
            <a:pPr lvl="3"/>
            <a:endParaRPr lang="en-US" altLang="en-US" dirty="0" smtClean="0"/>
          </a:p>
          <a:p>
            <a:r>
              <a:rPr lang="en-US" altLang="en-US" dirty="0" smtClean="0"/>
              <a:t>Requires </a:t>
            </a:r>
            <a:r>
              <a:rPr lang="en-US" altLang="en-US" dirty="0" err="1" smtClean="0"/>
              <a:t>exponentiating</a:t>
            </a:r>
            <a:r>
              <a:rPr lang="en-US" altLang="en-US" dirty="0" smtClean="0"/>
              <a:t> very large numbers</a:t>
            </a:r>
          </a:p>
          <a:p>
            <a:pPr lvl="1"/>
            <a:r>
              <a:rPr lang="en-US" altLang="en-US" dirty="0" smtClean="0"/>
              <a:t>Again, fairly fast algorithms exist</a:t>
            </a:r>
          </a:p>
          <a:p>
            <a:pPr lvl="4"/>
            <a:endParaRPr lang="en-US" altLang="en-US" dirty="0" smtClean="0"/>
          </a:p>
          <a:p>
            <a:r>
              <a:rPr lang="en-US" altLang="en-US" dirty="0" smtClean="0"/>
              <a:t>Overall, much slower than symmetric key crypto</a:t>
            </a:r>
          </a:p>
          <a:p>
            <a:pPr lvl="1"/>
            <a:r>
              <a:rPr lang="en-US" altLang="en-US" dirty="0" smtClean="0">
                <a:solidFill>
                  <a:srgbClr val="FF0000"/>
                </a:solidFill>
              </a:rPr>
              <a:t>One general strategy: use public key crypto to exchange a (short) symmetric session key </a:t>
            </a:r>
          </a:p>
          <a:p>
            <a:pPr lvl="2"/>
            <a:r>
              <a:rPr lang="en-US" altLang="en-US" dirty="0" smtClean="0">
                <a:solidFill>
                  <a:srgbClr val="FF0000"/>
                </a:solidFill>
              </a:rPr>
              <a:t>Use that key then with AES or such</a:t>
            </a:r>
          </a:p>
          <a:p>
            <a:pPr lvl="4"/>
            <a:endParaRPr lang="en-US" altLang="en-US" dirty="0" smtClean="0"/>
          </a:p>
          <a:p>
            <a:r>
              <a:rPr lang="en-US" altLang="en-US" dirty="0" smtClean="0"/>
              <a:t>How difficult is recovering d, the private key? </a:t>
            </a:r>
          </a:p>
          <a:p>
            <a:pPr lvl="1"/>
            <a:r>
              <a:rPr lang="en-US" altLang="en-US" dirty="0" smtClean="0"/>
              <a:t>Equivalent to finding prime factors of a large number</a:t>
            </a:r>
          </a:p>
          <a:p>
            <a:pPr lvl="2"/>
            <a:r>
              <a:rPr lang="en-US" altLang="en-US" dirty="0" smtClean="0"/>
              <a:t>Many have tried - believed to be very hard </a:t>
            </a:r>
            <a:br>
              <a:rPr lang="en-US" altLang="en-US" dirty="0" smtClean="0"/>
            </a:br>
            <a:r>
              <a:rPr lang="en-US" altLang="en-US" dirty="0" smtClean="0"/>
              <a:t>(= brute force only)</a:t>
            </a:r>
          </a:p>
          <a:p>
            <a:pPr lvl="2"/>
            <a:r>
              <a:rPr lang="en-US" altLang="en-US" dirty="0" smtClean="0"/>
              <a:t>(Though quantum computers </a:t>
            </a:r>
            <a:r>
              <a:rPr lang="en-US" altLang="en-US" dirty="0" smtClean="0"/>
              <a:t>could </a:t>
            </a:r>
            <a:r>
              <a:rPr lang="en-US" altLang="en-US" dirty="0" smtClean="0"/>
              <a:t>do so in polynomial time!)</a:t>
            </a:r>
          </a:p>
        </p:txBody>
      </p:sp>
    </p:spTree>
    <p:extLst>
      <p:ext uri="{BB962C8B-B14F-4D97-AF65-F5344CB8AC3E}">
        <p14:creationId xmlns:p14="http://schemas.microsoft.com/office/powerpoint/2010/main" val="28946835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a:xfrm>
            <a:off x="914400" y="-76200"/>
            <a:ext cx="7162800" cy="838200"/>
          </a:xfrm>
        </p:spPr>
        <p:txBody>
          <a:bodyPr/>
          <a:lstStyle/>
          <a:p>
            <a:r>
              <a:rPr lang="en-US" altLang="en-US" smtClean="0"/>
              <a:t>Simple Public Key Authentication</a:t>
            </a:r>
          </a:p>
        </p:txBody>
      </p:sp>
      <p:sp>
        <p:nvSpPr>
          <p:cNvPr id="973827" name="Rectangle 3"/>
          <p:cNvSpPr>
            <a:spLocks noGrp="1" noChangeArrowheads="1"/>
          </p:cNvSpPr>
          <p:nvPr>
            <p:ph type="body" idx="1"/>
          </p:nvPr>
        </p:nvSpPr>
        <p:spPr>
          <a:xfrm>
            <a:off x="152400" y="762000"/>
            <a:ext cx="5638800" cy="5867400"/>
          </a:xfrm>
        </p:spPr>
        <p:txBody>
          <a:bodyPr>
            <a:normAutofit fontScale="92500" lnSpcReduction="10000"/>
          </a:bodyPr>
          <a:lstStyle/>
          <a:p>
            <a:r>
              <a:rPr lang="en-US" altLang="en-US" dirty="0" smtClean="0">
                <a:latin typeface="+mj-lt"/>
              </a:rPr>
              <a:t>Each side need only to know the other side’</a:t>
            </a:r>
            <a:r>
              <a:rPr lang="en-US" altLang="ja-JP" dirty="0" smtClean="0">
                <a:latin typeface="+mj-lt"/>
              </a:rPr>
              <a:t>s public key</a:t>
            </a:r>
          </a:p>
          <a:p>
            <a:pPr lvl="1"/>
            <a:r>
              <a:rPr lang="en-US" altLang="en-US" dirty="0" smtClean="0">
                <a:latin typeface="+mj-lt"/>
              </a:rPr>
              <a:t>No secret key need be shared</a:t>
            </a:r>
          </a:p>
          <a:p>
            <a:pPr lvl="3"/>
            <a:endParaRPr lang="en-US" altLang="en-US" dirty="0" smtClean="0">
              <a:latin typeface="+mj-lt"/>
            </a:endParaRPr>
          </a:p>
          <a:p>
            <a:r>
              <a:rPr lang="en-US" altLang="en-US" dirty="0" smtClean="0">
                <a:latin typeface="+mj-lt"/>
              </a:rPr>
              <a:t>A encrypts a nonce (random num.) x</a:t>
            </a:r>
          </a:p>
          <a:p>
            <a:pPr lvl="1"/>
            <a:r>
              <a:rPr lang="en-US" altLang="en-US" sz="2400" dirty="0" smtClean="0">
                <a:latin typeface="+mj-lt"/>
              </a:rPr>
              <a:t>Avoid </a:t>
            </a:r>
            <a:r>
              <a:rPr lang="en-US" altLang="en-US" sz="2400" dirty="0" smtClean="0">
                <a:solidFill>
                  <a:srgbClr val="FF0000"/>
                </a:solidFill>
                <a:latin typeface="+mj-lt"/>
              </a:rPr>
              <a:t>replay attacks</a:t>
            </a:r>
            <a:r>
              <a:rPr lang="en-US" altLang="en-US" sz="2400" dirty="0" smtClean="0">
                <a:latin typeface="+mj-lt"/>
              </a:rPr>
              <a:t>, e.g., attacker impersonating client or server</a:t>
            </a:r>
          </a:p>
          <a:p>
            <a:pPr lvl="3"/>
            <a:endParaRPr lang="en-US" altLang="en-US" dirty="0" smtClean="0">
              <a:latin typeface="+mj-lt"/>
            </a:endParaRPr>
          </a:p>
          <a:p>
            <a:r>
              <a:rPr lang="en-US" altLang="en-US" dirty="0" smtClean="0">
                <a:latin typeface="+mj-lt"/>
              </a:rPr>
              <a:t>B proves it can recover </a:t>
            </a:r>
            <a:r>
              <a:rPr lang="en-US" altLang="en-US" dirty="0" smtClean="0">
                <a:latin typeface="+mj-lt"/>
              </a:rPr>
              <a:t>x, generates second nonce y</a:t>
            </a:r>
            <a:endParaRPr lang="en-US" altLang="en-US" dirty="0" smtClean="0">
              <a:latin typeface="+mj-lt"/>
            </a:endParaRPr>
          </a:p>
          <a:p>
            <a:pPr lvl="3"/>
            <a:endParaRPr lang="en-US" altLang="en-US" dirty="0" smtClean="0">
              <a:latin typeface="+mj-lt"/>
            </a:endParaRPr>
          </a:p>
          <a:p>
            <a:r>
              <a:rPr lang="en-US" altLang="en-US" dirty="0" smtClean="0">
                <a:latin typeface="+mj-lt"/>
              </a:rPr>
              <a:t>A can authenticate itself to B in the same way</a:t>
            </a:r>
          </a:p>
          <a:p>
            <a:pPr lvl="3"/>
            <a:endParaRPr lang="en-US" altLang="en-US" dirty="0" smtClean="0">
              <a:latin typeface="+mj-lt"/>
            </a:endParaRPr>
          </a:p>
          <a:p>
            <a:r>
              <a:rPr lang="en-US" altLang="en-US" i="1" dirty="0" smtClean="0">
                <a:latin typeface="+mj-lt"/>
              </a:rPr>
              <a:t>Many more details to make this work securely in practice!</a:t>
            </a:r>
          </a:p>
        </p:txBody>
      </p:sp>
      <p:sp>
        <p:nvSpPr>
          <p:cNvPr id="52227" name="Line 4"/>
          <p:cNvSpPr>
            <a:spLocks noChangeShapeType="1"/>
          </p:cNvSpPr>
          <p:nvPr/>
        </p:nvSpPr>
        <p:spPr bwMode="auto">
          <a:xfrm flipH="1">
            <a:off x="5942013" y="1981200"/>
            <a:ext cx="1587" cy="2209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n-US"/>
          </a:p>
        </p:txBody>
      </p:sp>
      <p:sp>
        <p:nvSpPr>
          <p:cNvPr id="52228" name="Line 5"/>
          <p:cNvSpPr>
            <a:spLocks noChangeShapeType="1"/>
          </p:cNvSpPr>
          <p:nvPr/>
        </p:nvSpPr>
        <p:spPr bwMode="auto">
          <a:xfrm flipH="1">
            <a:off x="8532813" y="1981200"/>
            <a:ext cx="1587" cy="2438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n-US"/>
          </a:p>
        </p:txBody>
      </p:sp>
      <p:grpSp>
        <p:nvGrpSpPr>
          <p:cNvPr id="2" name="Group 6"/>
          <p:cNvGrpSpPr>
            <a:grpSpLocks/>
          </p:cNvGrpSpPr>
          <p:nvPr/>
        </p:nvGrpSpPr>
        <p:grpSpPr bwMode="auto">
          <a:xfrm>
            <a:off x="5943600" y="2089150"/>
            <a:ext cx="2590800" cy="730250"/>
            <a:chOff x="3072" y="1220"/>
            <a:chExt cx="1632" cy="460"/>
          </a:xfrm>
        </p:grpSpPr>
        <p:sp>
          <p:nvSpPr>
            <p:cNvPr id="52238" name="Line 7"/>
            <p:cNvSpPr>
              <a:spLocks noChangeShapeType="1"/>
            </p:cNvSpPr>
            <p:nvPr/>
          </p:nvSpPr>
          <p:spPr bwMode="auto">
            <a:xfrm>
              <a:off x="3072" y="1296"/>
              <a:ext cx="1632" cy="38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p>
          </p:txBody>
        </p:sp>
        <p:sp>
          <p:nvSpPr>
            <p:cNvPr id="52239" name="Text Box 8"/>
            <p:cNvSpPr txBox="1">
              <a:spLocks noChangeArrowheads="1"/>
            </p:cNvSpPr>
            <p:nvPr/>
          </p:nvSpPr>
          <p:spPr bwMode="auto">
            <a:xfrm rot="765608">
              <a:off x="3076" y="1220"/>
              <a:ext cx="13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latin typeface="Arial" panose="020B0604020202020204" pitchFamily="34" charset="0"/>
                </a:rPr>
                <a:t>E({x, A}, Public</a:t>
              </a:r>
              <a:r>
                <a:rPr lang="en-US" altLang="en-US" sz="2000" b="0" baseline="-25000">
                  <a:latin typeface="Arial" panose="020B0604020202020204" pitchFamily="34" charset="0"/>
                </a:rPr>
                <a:t>B</a:t>
              </a:r>
              <a:r>
                <a:rPr lang="en-US" altLang="en-US" sz="2000" b="0">
                  <a:latin typeface="Arial" panose="020B0604020202020204" pitchFamily="34" charset="0"/>
                </a:rPr>
                <a:t>)</a:t>
              </a:r>
            </a:p>
          </p:txBody>
        </p:sp>
      </p:grpSp>
      <p:grpSp>
        <p:nvGrpSpPr>
          <p:cNvPr id="3" name="Group 9"/>
          <p:cNvGrpSpPr>
            <a:grpSpLocks/>
          </p:cNvGrpSpPr>
          <p:nvPr/>
        </p:nvGrpSpPr>
        <p:grpSpPr bwMode="auto">
          <a:xfrm>
            <a:off x="4519613" y="2819400"/>
            <a:ext cx="4014787" cy="762000"/>
            <a:chOff x="2175" y="1680"/>
            <a:chExt cx="2529" cy="480"/>
          </a:xfrm>
        </p:grpSpPr>
        <p:sp>
          <p:nvSpPr>
            <p:cNvPr id="52236" name="Line 10"/>
            <p:cNvSpPr>
              <a:spLocks noChangeShapeType="1"/>
            </p:cNvSpPr>
            <p:nvPr/>
          </p:nvSpPr>
          <p:spPr bwMode="auto">
            <a:xfrm flipH="1">
              <a:off x="3072" y="1680"/>
              <a:ext cx="1632" cy="48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p>
          </p:txBody>
        </p:sp>
        <p:sp>
          <p:nvSpPr>
            <p:cNvPr id="52237" name="Text Box 11"/>
            <p:cNvSpPr txBox="1">
              <a:spLocks noChangeArrowheads="1"/>
            </p:cNvSpPr>
            <p:nvPr/>
          </p:nvSpPr>
          <p:spPr bwMode="auto">
            <a:xfrm rot="-934980">
              <a:off x="2175" y="1837"/>
              <a:ext cx="22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latin typeface="Arial" panose="020B0604020202020204" pitchFamily="34" charset="0"/>
                </a:rPr>
                <a:t>                  E({x, y, B}, Public</a:t>
              </a:r>
              <a:r>
                <a:rPr lang="en-US" altLang="en-US" sz="2000" b="0" baseline="-25000">
                  <a:latin typeface="Arial" panose="020B0604020202020204" pitchFamily="34" charset="0"/>
                </a:rPr>
                <a:t>A</a:t>
              </a:r>
              <a:r>
                <a:rPr lang="en-US" altLang="en-US" sz="2000" b="0">
                  <a:latin typeface="Arial" panose="020B0604020202020204" pitchFamily="34" charset="0"/>
                </a:rPr>
                <a:t>)</a:t>
              </a:r>
            </a:p>
          </p:txBody>
        </p:sp>
      </p:grpSp>
      <p:sp>
        <p:nvSpPr>
          <p:cNvPr id="52231" name="Text Box 12"/>
          <p:cNvSpPr txBox="1">
            <a:spLocks noChangeArrowheads="1"/>
          </p:cNvSpPr>
          <p:nvPr/>
        </p:nvSpPr>
        <p:spPr bwMode="auto">
          <a:xfrm>
            <a:off x="5778500" y="1633538"/>
            <a:ext cx="31591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b="0">
                <a:latin typeface="Arial" panose="020B0604020202020204" pitchFamily="34" charset="0"/>
              </a:rPr>
              <a:t>A</a:t>
            </a:r>
          </a:p>
        </p:txBody>
      </p:sp>
      <p:sp>
        <p:nvSpPr>
          <p:cNvPr id="52232" name="Text Box 13"/>
          <p:cNvSpPr txBox="1">
            <a:spLocks noChangeArrowheads="1"/>
          </p:cNvSpPr>
          <p:nvPr/>
        </p:nvSpPr>
        <p:spPr bwMode="auto">
          <a:xfrm>
            <a:off x="8369300" y="1647825"/>
            <a:ext cx="31591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b="0">
                <a:latin typeface="Arial" panose="020B0604020202020204" pitchFamily="34" charset="0"/>
              </a:rPr>
              <a:t>B</a:t>
            </a:r>
          </a:p>
        </p:txBody>
      </p:sp>
      <p:sp>
        <p:nvSpPr>
          <p:cNvPr id="52233" name="TextBox 3"/>
          <p:cNvSpPr txBox="1">
            <a:spLocks noChangeArrowheads="1"/>
          </p:cNvSpPr>
          <p:nvPr/>
        </p:nvSpPr>
        <p:spPr bwMode="auto">
          <a:xfrm>
            <a:off x="5867400" y="4572000"/>
            <a:ext cx="27432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lvl="1" eaLnBrk="1" hangingPunct="1"/>
            <a:r>
              <a:rPr lang="en-US" altLang="en-US" sz="2000" b="0">
                <a:latin typeface="Helvetica" panose="020B0604020202020204" pitchFamily="34" charset="0"/>
              </a:rPr>
              <a:t>Notation: E(m,k) – encrypt message m with key k</a:t>
            </a:r>
          </a:p>
          <a:p>
            <a:pPr eaLnBrk="1" hangingPunct="1"/>
            <a:endParaRPr lang="en-US" altLang="en-US" sz="1800" b="0">
              <a:latin typeface="Helvetica" panose="020B0604020202020204" pitchFamily="34" charset="0"/>
              <a:cs typeface="Helvetica" panose="020B0604020202020204" pitchFamily="34" charset="0"/>
            </a:endParaRPr>
          </a:p>
        </p:txBody>
      </p:sp>
      <p:sp>
        <p:nvSpPr>
          <p:cNvPr id="15" name="Text Box 8"/>
          <p:cNvSpPr txBox="1">
            <a:spLocks noChangeArrowheads="1"/>
          </p:cNvSpPr>
          <p:nvPr/>
        </p:nvSpPr>
        <p:spPr bwMode="auto">
          <a:xfrm rot="765608">
            <a:off x="6111875" y="3721100"/>
            <a:ext cx="2058988"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latin typeface="Arial" panose="020B0604020202020204" pitchFamily="34" charset="0"/>
              </a:rPr>
              <a:t>E({y, A}, Public</a:t>
            </a:r>
            <a:r>
              <a:rPr lang="en-US" altLang="en-US" sz="2000" b="0" baseline="-25000">
                <a:latin typeface="Arial" panose="020B0604020202020204" pitchFamily="34" charset="0"/>
              </a:rPr>
              <a:t>B</a:t>
            </a:r>
            <a:r>
              <a:rPr lang="en-US" altLang="en-US" sz="2000" b="0">
                <a:latin typeface="Arial" panose="020B0604020202020204" pitchFamily="34" charset="0"/>
              </a:rPr>
              <a:t>)</a:t>
            </a:r>
          </a:p>
        </p:txBody>
      </p:sp>
      <p:sp>
        <p:nvSpPr>
          <p:cNvPr id="17" name="Line 7"/>
          <p:cNvSpPr>
            <a:spLocks noChangeShapeType="1"/>
          </p:cNvSpPr>
          <p:nvPr/>
        </p:nvSpPr>
        <p:spPr bwMode="auto">
          <a:xfrm>
            <a:off x="5943600" y="3810000"/>
            <a:ext cx="2590800" cy="609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p>
        </p:txBody>
      </p:sp>
    </p:spTree>
    <p:extLst>
      <p:ext uri="{BB962C8B-B14F-4D97-AF65-F5344CB8AC3E}">
        <p14:creationId xmlns:p14="http://schemas.microsoft.com/office/powerpoint/2010/main" val="40956103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73827">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73827">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73827">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73827">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7382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3827" grpId="0" build="p"/>
      <p:bldP spid="15" grpId="0"/>
      <p:bldP spid="1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ChangeArrowheads="1"/>
          </p:cNvSpPr>
          <p:nvPr>
            <p:ph type="title"/>
          </p:nvPr>
        </p:nvSpPr>
        <p:spPr/>
        <p:txBody>
          <a:bodyPr/>
          <a:lstStyle/>
          <a:p>
            <a:r>
              <a:rPr lang="en-US" altLang="en-US" smtClean="0"/>
              <a:t>Non-Repudiation: RSA Crypto &amp; Signatures</a:t>
            </a:r>
            <a:endParaRPr lang="en-US" altLang="en-US" smtClean="0"/>
          </a:p>
        </p:txBody>
      </p:sp>
      <p:sp>
        <p:nvSpPr>
          <p:cNvPr id="975875" name="Rectangle 3"/>
          <p:cNvSpPr>
            <a:spLocks noGrp="1" noChangeArrowheads="1"/>
          </p:cNvSpPr>
          <p:nvPr>
            <p:ph type="body" idx="1"/>
          </p:nvPr>
        </p:nvSpPr>
        <p:spPr>
          <a:xfrm>
            <a:off x="304800" y="914400"/>
            <a:ext cx="8458200" cy="5562600"/>
          </a:xfrm>
        </p:spPr>
        <p:txBody>
          <a:bodyPr>
            <a:normAutofit/>
          </a:bodyPr>
          <a:lstStyle/>
          <a:p>
            <a:r>
              <a:rPr lang="en-US" altLang="en-US" dirty="0" smtClean="0">
                <a:sym typeface="Wingdings" panose="05000000000000000000" pitchFamily="2" charset="2"/>
              </a:rPr>
              <a:t>Suppose Alice has published public key KE</a:t>
            </a:r>
          </a:p>
          <a:p>
            <a:r>
              <a:rPr lang="en-US" altLang="en-US" dirty="0" smtClean="0"/>
              <a:t>If she wishes to prove who she is, she can send a message x encrypted with her private key KD (i.e., she sends E(x, KD))</a:t>
            </a:r>
          </a:p>
          <a:p>
            <a:pPr lvl="1"/>
            <a:r>
              <a:rPr lang="en-US" altLang="en-US" dirty="0" smtClean="0"/>
              <a:t>Anyone knowing Alice’</a:t>
            </a:r>
            <a:r>
              <a:rPr lang="en-US" altLang="ja-JP" dirty="0" smtClean="0"/>
              <a:t>s public key KE can recover x, verify that Alice must have sent the message</a:t>
            </a:r>
          </a:p>
          <a:p>
            <a:pPr lvl="2"/>
            <a:r>
              <a:rPr lang="en-US" altLang="en-US" dirty="0" smtClean="0"/>
              <a:t>It provides a </a:t>
            </a:r>
            <a:r>
              <a:rPr lang="en-US" altLang="en-US" dirty="0" smtClean="0">
                <a:solidFill>
                  <a:srgbClr val="FF0000"/>
                </a:solidFill>
              </a:rPr>
              <a:t>signature</a:t>
            </a:r>
          </a:p>
          <a:p>
            <a:pPr lvl="1"/>
            <a:r>
              <a:rPr lang="en-US" altLang="en-US" dirty="0" smtClean="0"/>
              <a:t>Alice can’</a:t>
            </a:r>
            <a:r>
              <a:rPr lang="en-US" altLang="ja-JP" dirty="0" smtClean="0"/>
              <a:t>t deny it </a:t>
            </a:r>
            <a:r>
              <a:rPr lang="en-US" altLang="ja-JP" dirty="0" smtClean="0">
                <a:sym typeface="Symbol" panose="05050102010706020507" pitchFamily="18" charset="2"/>
              </a:rPr>
              <a:t> </a:t>
            </a:r>
            <a:r>
              <a:rPr lang="en-US" altLang="ja-JP" dirty="0" smtClean="0">
                <a:solidFill>
                  <a:srgbClr val="FF0000"/>
                </a:solidFill>
                <a:sym typeface="Symbol" panose="05050102010706020507" pitchFamily="18" charset="2"/>
              </a:rPr>
              <a:t>non-repudiation</a:t>
            </a:r>
          </a:p>
          <a:p>
            <a:r>
              <a:rPr lang="en-US" altLang="en-US" dirty="0" smtClean="0">
                <a:sym typeface="Symbol" panose="05050102010706020507" pitchFamily="18" charset="2"/>
              </a:rPr>
              <a:t>Could simply encrypt a hash of the data to sign a document that you wanted to be in clear text </a:t>
            </a:r>
          </a:p>
          <a:p>
            <a:r>
              <a:rPr lang="en-US" altLang="en-US" dirty="0" smtClean="0">
                <a:sym typeface="Symbol" panose="05050102010706020507" pitchFamily="18" charset="2"/>
              </a:rPr>
              <a:t>Note that either of these signature techniques work perfectly well with any data (not just messages)</a:t>
            </a:r>
          </a:p>
          <a:p>
            <a:pPr lvl="1"/>
            <a:r>
              <a:rPr lang="en-US" altLang="en-US" dirty="0" smtClean="0">
                <a:sym typeface="Symbol" panose="05050102010706020507" pitchFamily="18" charset="2"/>
              </a:rPr>
              <a:t>Could sign every datum in a database, for instance</a:t>
            </a:r>
            <a:endParaRPr lang="en-US" altLang="en-US" dirty="0" smtClean="0">
              <a:sym typeface="Symbol" panose="05050102010706020507" pitchFamily="18" charset="2"/>
            </a:endParaRPr>
          </a:p>
        </p:txBody>
      </p:sp>
    </p:spTree>
    <p:extLst>
      <p:ext uri="{BB962C8B-B14F-4D97-AF65-F5344CB8AC3E}">
        <p14:creationId xmlns:p14="http://schemas.microsoft.com/office/powerpoint/2010/main" val="10891553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1" name="Rectangle 4"/>
          <p:cNvSpPr>
            <a:spLocks noGrp="1" noChangeArrowheads="1"/>
          </p:cNvSpPr>
          <p:nvPr>
            <p:ph type="title"/>
          </p:nvPr>
        </p:nvSpPr>
        <p:spPr/>
        <p:txBody>
          <a:bodyPr/>
          <a:lstStyle/>
          <a:p>
            <a:r>
              <a:rPr lang="en-US" altLang="en-US" smtClean="0"/>
              <a:t>What is Computer Security Today?</a:t>
            </a:r>
          </a:p>
        </p:txBody>
      </p:sp>
      <p:sp>
        <p:nvSpPr>
          <p:cNvPr id="8195" name="Rectangle 5"/>
          <p:cNvSpPr>
            <a:spLocks noGrp="1" noChangeArrowheads="1"/>
          </p:cNvSpPr>
          <p:nvPr>
            <p:ph type="body" idx="1"/>
          </p:nvPr>
        </p:nvSpPr>
        <p:spPr/>
        <p:txBody>
          <a:bodyPr/>
          <a:lstStyle/>
          <a:p>
            <a:r>
              <a:rPr lang="en-US" altLang="en-US" smtClean="0"/>
              <a:t>Computing in the presence of an adversary!</a:t>
            </a:r>
          </a:p>
          <a:p>
            <a:pPr lvl="1"/>
            <a:r>
              <a:rPr lang="en-US" altLang="en-US" smtClean="0"/>
              <a:t>Adversary is the security field’</a:t>
            </a:r>
            <a:r>
              <a:rPr lang="en-US" altLang="ja-JP" smtClean="0"/>
              <a:t>s defining characteristic</a:t>
            </a:r>
          </a:p>
          <a:p>
            <a:r>
              <a:rPr lang="en-US" altLang="en-US" smtClean="0"/>
              <a:t>Reliability, robustness, and fault tolerance</a:t>
            </a:r>
          </a:p>
          <a:p>
            <a:pPr lvl="1"/>
            <a:r>
              <a:rPr lang="en-US" altLang="en-US" smtClean="0"/>
              <a:t>Dealing with Mother Nature (random failures)</a:t>
            </a:r>
          </a:p>
          <a:p>
            <a:r>
              <a:rPr lang="en-US" altLang="en-US" smtClean="0"/>
              <a:t>Security</a:t>
            </a:r>
          </a:p>
          <a:p>
            <a:pPr lvl="1"/>
            <a:r>
              <a:rPr lang="en-US" altLang="en-US" smtClean="0"/>
              <a:t>Dealing with actions of a knowledgeable attacker dedicated to causing harm</a:t>
            </a:r>
          </a:p>
          <a:p>
            <a:pPr lvl="1"/>
            <a:r>
              <a:rPr lang="en-US" altLang="en-US" smtClean="0"/>
              <a:t>Surviving malice, and not just mischance</a:t>
            </a:r>
          </a:p>
          <a:p>
            <a:r>
              <a:rPr lang="en-US" altLang="en-US" smtClean="0"/>
              <a:t>Wherever there is an adversary, there is a computer security problem!</a:t>
            </a:r>
          </a:p>
        </p:txBody>
      </p:sp>
    </p:spTree>
    <p:extLst>
      <p:ext uri="{BB962C8B-B14F-4D97-AF65-F5344CB8AC3E}">
        <p14:creationId xmlns:p14="http://schemas.microsoft.com/office/powerpoint/2010/main" val="40553086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819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19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19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195">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81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ChangeArrowheads="1"/>
          </p:cNvSpPr>
          <p:nvPr>
            <p:ph type="title"/>
          </p:nvPr>
        </p:nvSpPr>
        <p:spPr/>
        <p:txBody>
          <a:bodyPr/>
          <a:lstStyle/>
          <a:p>
            <a:r>
              <a:rPr lang="en-US" altLang="en-US" smtClean="0"/>
              <a:t>RSA Crypto &amp; Signatures (cont’</a:t>
            </a:r>
            <a:r>
              <a:rPr lang="en-US" altLang="ja-JP" smtClean="0"/>
              <a:t>d)</a:t>
            </a:r>
            <a:endParaRPr lang="en-US" altLang="en-US" smtClean="0"/>
          </a:p>
        </p:txBody>
      </p:sp>
      <p:pic>
        <p:nvPicPr>
          <p:cNvPr id="6349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925513"/>
            <a:ext cx="6096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1" name="Rectangle 2"/>
          <p:cNvSpPr>
            <a:spLocks noChangeArrowheads="1"/>
          </p:cNvSpPr>
          <p:nvPr/>
        </p:nvSpPr>
        <p:spPr bwMode="auto">
          <a:xfrm>
            <a:off x="1752600" y="1752600"/>
            <a:ext cx="1371600" cy="914400"/>
          </a:xfrm>
          <a:prstGeom prst="rect">
            <a:avLst/>
          </a:prstGeom>
          <a:solidFill>
            <a:srgbClr val="00FFFF"/>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9pPr>
          </a:lstStyle>
          <a:p>
            <a:pPr algn="ctr" eaLnBrk="1" hangingPunct="1"/>
            <a:r>
              <a:rPr lang="en-US" altLang="en-US" sz="2000">
                <a:latin typeface="Helvetica" panose="020B0604020202020204" pitchFamily="34" charset="0"/>
              </a:rPr>
              <a:t>I will pay Bob $500</a:t>
            </a:r>
          </a:p>
        </p:txBody>
      </p:sp>
      <p:sp>
        <p:nvSpPr>
          <p:cNvPr id="63492" name="Rectangle 5"/>
          <p:cNvSpPr>
            <a:spLocks noChangeArrowheads="1"/>
          </p:cNvSpPr>
          <p:nvPr/>
        </p:nvSpPr>
        <p:spPr bwMode="auto">
          <a:xfrm>
            <a:off x="1752600" y="5105400"/>
            <a:ext cx="1371600" cy="914400"/>
          </a:xfrm>
          <a:prstGeom prst="rect">
            <a:avLst/>
          </a:prstGeom>
          <a:solidFill>
            <a:srgbClr val="00FFFF"/>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9pPr>
          </a:lstStyle>
          <a:p>
            <a:pPr algn="ctr" eaLnBrk="1" hangingPunct="1"/>
            <a:r>
              <a:rPr lang="en-US" altLang="en-US" sz="2000">
                <a:latin typeface="Helvetica" panose="020B0604020202020204" pitchFamily="34" charset="0"/>
              </a:rPr>
              <a:t>I will pay Bob $500</a:t>
            </a:r>
          </a:p>
        </p:txBody>
      </p:sp>
    </p:spTree>
    <p:extLst>
      <p:ext uri="{BB962C8B-B14F-4D97-AF65-F5344CB8AC3E}">
        <p14:creationId xmlns:p14="http://schemas.microsoft.com/office/powerpoint/2010/main" val="17144369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p:cNvSpPr>
          <p:nvPr>
            <p:ph type="title"/>
          </p:nvPr>
        </p:nvSpPr>
        <p:spPr>
          <a:xfrm>
            <a:off x="381000" y="122237"/>
            <a:ext cx="8229600" cy="639763"/>
          </a:xfrm>
        </p:spPr>
        <p:txBody>
          <a:bodyPr/>
          <a:lstStyle/>
          <a:p>
            <a:r>
              <a:rPr lang="en-US" altLang="en-US" dirty="0" smtClean="0">
                <a:ea typeface="ＭＳ Ｐゴシック" panose="020B0600070205080204" pitchFamily="34" charset="-128"/>
              </a:rPr>
              <a:t>Digital Certificates</a:t>
            </a:r>
          </a:p>
        </p:txBody>
      </p:sp>
      <p:sp>
        <p:nvSpPr>
          <p:cNvPr id="60418" name="Content Placeholder 2"/>
          <p:cNvSpPr>
            <a:spLocks noGrp="1"/>
          </p:cNvSpPr>
          <p:nvPr>
            <p:ph idx="1"/>
          </p:nvPr>
        </p:nvSpPr>
        <p:spPr>
          <a:xfrm>
            <a:off x="304800" y="990600"/>
            <a:ext cx="8534400" cy="5029200"/>
          </a:xfrm>
        </p:spPr>
        <p:txBody>
          <a:bodyPr>
            <a:normAutofit lnSpcReduction="10000"/>
          </a:bodyPr>
          <a:lstStyle/>
          <a:p>
            <a:r>
              <a:rPr lang="en-US" altLang="en-US" dirty="0" smtClean="0">
                <a:latin typeface="+mj-lt"/>
                <a:ea typeface="ＭＳ Ｐゴシック" panose="020B0600070205080204" pitchFamily="34" charset="-128"/>
              </a:rPr>
              <a:t>How do you know K</a:t>
            </a:r>
            <a:r>
              <a:rPr lang="en-US" altLang="en-US" baseline="-25000" dirty="0" smtClean="0">
                <a:latin typeface="+mj-lt"/>
                <a:ea typeface="ＭＳ Ｐゴシック" panose="020B0600070205080204" pitchFamily="34" charset="-128"/>
              </a:rPr>
              <a:t>E</a:t>
            </a:r>
            <a:r>
              <a:rPr lang="en-US" altLang="en-US" dirty="0" smtClean="0">
                <a:latin typeface="+mj-lt"/>
                <a:ea typeface="ＭＳ Ｐゴシック" panose="020B0600070205080204" pitchFamily="34" charset="-128"/>
              </a:rPr>
              <a:t> is Alice’</a:t>
            </a:r>
            <a:r>
              <a:rPr lang="en-US" altLang="ja-JP" dirty="0" smtClean="0">
                <a:latin typeface="+mj-lt"/>
                <a:ea typeface="ＭＳ Ｐゴシック" panose="020B0600070205080204" pitchFamily="34" charset="-128"/>
              </a:rPr>
              <a:t>s public key?</a:t>
            </a:r>
          </a:p>
          <a:p>
            <a:endParaRPr lang="en-US" altLang="en-US" dirty="0" smtClean="0">
              <a:latin typeface="+mj-lt"/>
              <a:ea typeface="ＭＳ Ｐゴシック" panose="020B0600070205080204" pitchFamily="34" charset="-128"/>
            </a:endParaRPr>
          </a:p>
          <a:p>
            <a:r>
              <a:rPr lang="en-US" altLang="en-US" dirty="0" smtClean="0">
                <a:latin typeface="+mj-lt"/>
                <a:ea typeface="ＭＳ Ｐゴシック" panose="020B0600070205080204" pitchFamily="34" charset="-128"/>
              </a:rPr>
              <a:t>Trusted authority (e.g., Verisign) signs binding between Alice and K</a:t>
            </a:r>
            <a:r>
              <a:rPr lang="en-US" altLang="en-US" baseline="-25000" dirty="0" smtClean="0">
                <a:latin typeface="+mj-lt"/>
                <a:ea typeface="ＭＳ Ｐゴシック" panose="020B0600070205080204" pitchFamily="34" charset="-128"/>
              </a:rPr>
              <a:t>E</a:t>
            </a:r>
            <a:r>
              <a:rPr lang="en-US" altLang="en-US" dirty="0" smtClean="0">
                <a:latin typeface="+mj-lt"/>
                <a:ea typeface="ＭＳ Ｐゴシック" panose="020B0600070205080204" pitchFamily="34" charset="-128"/>
              </a:rPr>
              <a:t> with its private key </a:t>
            </a:r>
            <a:r>
              <a:rPr lang="en-US" altLang="en-US" dirty="0" err="1" smtClean="0">
                <a:latin typeface="+mj-lt"/>
                <a:ea typeface="ＭＳ Ｐゴシック" panose="020B0600070205080204" pitchFamily="34" charset="-128"/>
              </a:rPr>
              <a:t>KV</a:t>
            </a:r>
            <a:r>
              <a:rPr lang="en-US" altLang="en-US" baseline="-25000" dirty="0" err="1" smtClean="0">
                <a:latin typeface="+mj-lt"/>
                <a:ea typeface="ＭＳ Ｐゴシック" panose="020B0600070205080204" pitchFamily="34" charset="-128"/>
              </a:rPr>
              <a:t>private</a:t>
            </a:r>
            <a:endParaRPr lang="en-US" altLang="en-US" baseline="-25000" dirty="0" smtClean="0">
              <a:latin typeface="+mj-lt"/>
              <a:ea typeface="ＭＳ Ｐゴシック" panose="020B0600070205080204" pitchFamily="34" charset="-128"/>
            </a:endParaRPr>
          </a:p>
          <a:p>
            <a:pPr lvl="1"/>
            <a:r>
              <a:rPr lang="en-US" altLang="en-US" dirty="0" smtClean="0">
                <a:latin typeface="+mj-lt"/>
                <a:ea typeface="ＭＳ Ｐゴシック" panose="020B0600070205080204" pitchFamily="34" charset="-128"/>
              </a:rPr>
              <a:t>C = E({Alice, K</a:t>
            </a:r>
            <a:r>
              <a:rPr lang="en-US" altLang="en-US" baseline="-25000" dirty="0" smtClean="0">
                <a:latin typeface="+mj-lt"/>
                <a:ea typeface="ＭＳ Ｐゴシック" panose="020B0600070205080204" pitchFamily="34" charset="-128"/>
              </a:rPr>
              <a:t>E</a:t>
            </a:r>
            <a:r>
              <a:rPr lang="en-US" altLang="en-US" dirty="0" smtClean="0">
                <a:latin typeface="+mj-lt"/>
                <a:ea typeface="ＭＳ Ｐゴシック" panose="020B0600070205080204" pitchFamily="34" charset="-128"/>
              </a:rPr>
              <a:t>}, </a:t>
            </a:r>
            <a:r>
              <a:rPr lang="en-US" altLang="en-US" dirty="0" err="1" smtClean="0">
                <a:latin typeface="+mj-lt"/>
                <a:ea typeface="ＭＳ Ｐゴシック" panose="020B0600070205080204" pitchFamily="34" charset="-128"/>
              </a:rPr>
              <a:t>KV</a:t>
            </a:r>
            <a:r>
              <a:rPr lang="en-US" altLang="en-US" baseline="-25000" dirty="0" err="1" smtClean="0">
                <a:latin typeface="+mj-lt"/>
                <a:ea typeface="ＭＳ Ｐゴシック" panose="020B0600070205080204" pitchFamily="34" charset="-128"/>
              </a:rPr>
              <a:t>private</a:t>
            </a:r>
            <a:r>
              <a:rPr lang="en-US" altLang="en-US" dirty="0" smtClean="0">
                <a:latin typeface="+mj-lt"/>
                <a:ea typeface="ＭＳ Ｐゴシック" panose="020B0600070205080204" pitchFamily="34" charset="-128"/>
              </a:rPr>
              <a:t>)</a:t>
            </a:r>
          </a:p>
          <a:p>
            <a:pPr lvl="1"/>
            <a:r>
              <a:rPr lang="en-US" altLang="en-US" dirty="0" smtClean="0">
                <a:latin typeface="+mj-lt"/>
                <a:ea typeface="ＭＳ Ｐゴシック" panose="020B0600070205080204" pitchFamily="34" charset="-128"/>
              </a:rPr>
              <a:t>C: digital certificate </a:t>
            </a:r>
          </a:p>
          <a:p>
            <a:endParaRPr lang="en-US" altLang="en-US" dirty="0" smtClean="0">
              <a:latin typeface="+mj-lt"/>
              <a:ea typeface="ＭＳ Ｐゴシック" panose="020B0600070205080204" pitchFamily="34" charset="-128"/>
            </a:endParaRPr>
          </a:p>
          <a:p>
            <a:r>
              <a:rPr lang="en-US" altLang="en-US" dirty="0" smtClean="0">
                <a:latin typeface="+mj-lt"/>
                <a:ea typeface="ＭＳ Ｐゴシック" panose="020B0600070205080204" pitchFamily="34" charset="-128"/>
              </a:rPr>
              <a:t>Alice: distribute her digital certificate, C</a:t>
            </a:r>
            <a:endParaRPr lang="en-US" altLang="en-US" baseline="-25000" dirty="0" smtClean="0">
              <a:latin typeface="+mj-lt"/>
              <a:ea typeface="ＭＳ Ｐゴシック" panose="020B0600070205080204" pitchFamily="34" charset="-128"/>
            </a:endParaRPr>
          </a:p>
          <a:p>
            <a:endParaRPr lang="en-US" altLang="en-US" dirty="0" smtClean="0">
              <a:latin typeface="+mj-lt"/>
              <a:ea typeface="ＭＳ Ｐゴシック" panose="020B0600070205080204" pitchFamily="34" charset="-128"/>
            </a:endParaRPr>
          </a:p>
          <a:p>
            <a:r>
              <a:rPr lang="en-US" altLang="en-US" dirty="0" smtClean="0">
                <a:latin typeface="+mj-lt"/>
                <a:ea typeface="ＭＳ Ｐゴシック" panose="020B0600070205080204" pitchFamily="34" charset="-128"/>
              </a:rPr>
              <a:t>Anyone: use trusted authority’</a:t>
            </a:r>
            <a:r>
              <a:rPr lang="en-US" altLang="ja-JP" dirty="0" smtClean="0">
                <a:latin typeface="+mj-lt"/>
                <a:ea typeface="ＭＳ Ｐゴシック" panose="020B0600070205080204" pitchFamily="34" charset="-128"/>
              </a:rPr>
              <a:t>s </a:t>
            </a:r>
            <a:r>
              <a:rPr lang="en-US" altLang="ja-JP" dirty="0" err="1" smtClean="0">
                <a:latin typeface="+mj-lt"/>
                <a:ea typeface="ＭＳ Ｐゴシック" panose="020B0600070205080204" pitchFamily="34" charset="-128"/>
              </a:rPr>
              <a:t>KV</a:t>
            </a:r>
            <a:r>
              <a:rPr lang="en-US" altLang="ja-JP" baseline="-25000" dirty="0" err="1" smtClean="0">
                <a:latin typeface="+mj-lt"/>
                <a:ea typeface="ＭＳ Ｐゴシック" panose="020B0600070205080204" pitchFamily="34" charset="-128"/>
              </a:rPr>
              <a:t>public</a:t>
            </a:r>
            <a:r>
              <a:rPr lang="en-US" altLang="ja-JP" dirty="0" smtClean="0">
                <a:latin typeface="+mj-lt"/>
                <a:ea typeface="ＭＳ Ｐゴシック" panose="020B0600070205080204" pitchFamily="34" charset="-128"/>
              </a:rPr>
              <a:t>, to extract Alice’s public key from C</a:t>
            </a:r>
          </a:p>
          <a:p>
            <a:pPr lvl="1"/>
            <a:r>
              <a:rPr lang="en-US" altLang="en-US" dirty="0" smtClean="0">
                <a:latin typeface="+mj-lt"/>
                <a:ea typeface="ＭＳ Ｐゴシック" panose="020B0600070205080204" pitchFamily="34" charset="-128"/>
              </a:rPr>
              <a:t>D(</a:t>
            </a:r>
            <a:r>
              <a:rPr lang="en-US" altLang="en-US" dirty="0" smtClean="0">
                <a:solidFill>
                  <a:srgbClr val="4B71FD"/>
                </a:solidFill>
                <a:latin typeface="+mj-lt"/>
                <a:ea typeface="ＭＳ Ｐゴシック" panose="020B0600070205080204" pitchFamily="34" charset="-128"/>
              </a:rPr>
              <a:t>C</a:t>
            </a:r>
            <a:r>
              <a:rPr lang="en-US" altLang="en-US" dirty="0" smtClean="0">
                <a:latin typeface="+mj-lt"/>
                <a:ea typeface="ＭＳ Ｐゴシック" panose="020B0600070205080204" pitchFamily="34" charset="-128"/>
              </a:rPr>
              <a:t>, </a:t>
            </a:r>
            <a:r>
              <a:rPr lang="en-US" altLang="en-US" dirty="0" err="1" smtClean="0">
                <a:latin typeface="+mj-lt"/>
                <a:ea typeface="ＭＳ Ｐゴシック" panose="020B0600070205080204" pitchFamily="34" charset="-128"/>
              </a:rPr>
              <a:t>KV</a:t>
            </a:r>
            <a:r>
              <a:rPr lang="en-US" altLang="en-US" baseline="-25000" dirty="0" err="1" smtClean="0">
                <a:latin typeface="+mj-lt"/>
                <a:ea typeface="ＭＳ Ｐゴシック" panose="020B0600070205080204" pitchFamily="34" charset="-128"/>
              </a:rPr>
              <a:t>public</a:t>
            </a:r>
            <a:r>
              <a:rPr lang="en-US" altLang="en-US" dirty="0" smtClean="0">
                <a:latin typeface="+mj-lt"/>
                <a:ea typeface="ＭＳ Ｐゴシック" panose="020B0600070205080204" pitchFamily="34" charset="-128"/>
              </a:rPr>
              <a:t>) = </a:t>
            </a:r>
            <a:r>
              <a:rPr lang="en-US" altLang="en-US" dirty="0">
                <a:latin typeface="+mj-lt"/>
                <a:ea typeface="ＭＳ Ｐゴシック" panose="020B0600070205080204" pitchFamily="34" charset="-128"/>
              </a:rPr>
              <a:t/>
            </a:r>
            <a:br>
              <a:rPr lang="en-US" altLang="en-US" dirty="0">
                <a:latin typeface="+mj-lt"/>
                <a:ea typeface="ＭＳ Ｐゴシック" panose="020B0600070205080204" pitchFamily="34" charset="-128"/>
              </a:rPr>
            </a:br>
            <a:r>
              <a:rPr lang="en-US" altLang="en-US" dirty="0" smtClean="0">
                <a:latin typeface="+mj-lt"/>
                <a:ea typeface="ＭＳ Ｐゴシック" panose="020B0600070205080204" pitchFamily="34" charset="-128"/>
              </a:rPr>
              <a:t>D(</a:t>
            </a:r>
            <a:r>
              <a:rPr lang="en-US" altLang="en-US" dirty="0" smtClean="0">
                <a:solidFill>
                  <a:srgbClr val="4B71FD"/>
                </a:solidFill>
                <a:latin typeface="+mj-lt"/>
                <a:ea typeface="ＭＳ Ｐゴシック" panose="020B0600070205080204" pitchFamily="34" charset="-128"/>
              </a:rPr>
              <a:t>E</a:t>
            </a:r>
            <a:r>
              <a:rPr lang="en-US" altLang="en-US" dirty="0" smtClean="0">
                <a:solidFill>
                  <a:srgbClr val="4B71FD"/>
                </a:solidFill>
                <a:latin typeface="+mj-lt"/>
                <a:ea typeface="ＭＳ Ｐゴシック" panose="020B0600070205080204" pitchFamily="34" charset="-128"/>
              </a:rPr>
              <a:t>({Alice, K</a:t>
            </a:r>
            <a:r>
              <a:rPr lang="en-US" altLang="en-US" baseline="-25000" dirty="0" smtClean="0">
                <a:solidFill>
                  <a:srgbClr val="4B71FD"/>
                </a:solidFill>
                <a:latin typeface="+mj-lt"/>
                <a:ea typeface="ＭＳ Ｐゴシック" panose="020B0600070205080204" pitchFamily="34" charset="-128"/>
              </a:rPr>
              <a:t>E</a:t>
            </a:r>
            <a:r>
              <a:rPr lang="en-US" altLang="en-US" dirty="0" smtClean="0">
                <a:solidFill>
                  <a:srgbClr val="4B71FD"/>
                </a:solidFill>
                <a:latin typeface="+mj-lt"/>
                <a:ea typeface="ＭＳ Ｐゴシック" panose="020B0600070205080204" pitchFamily="34" charset="-128"/>
              </a:rPr>
              <a:t>}, </a:t>
            </a:r>
            <a:r>
              <a:rPr lang="en-US" altLang="en-US" dirty="0" err="1" smtClean="0">
                <a:solidFill>
                  <a:srgbClr val="4B71FD"/>
                </a:solidFill>
                <a:latin typeface="+mj-lt"/>
                <a:ea typeface="ＭＳ Ｐゴシック" panose="020B0600070205080204" pitchFamily="34" charset="-128"/>
              </a:rPr>
              <a:t>KV</a:t>
            </a:r>
            <a:r>
              <a:rPr lang="en-US" altLang="en-US" baseline="-25000" dirty="0" err="1" smtClean="0">
                <a:solidFill>
                  <a:srgbClr val="4B71FD"/>
                </a:solidFill>
                <a:latin typeface="+mj-lt"/>
                <a:ea typeface="ＭＳ Ｐゴシック" panose="020B0600070205080204" pitchFamily="34" charset="-128"/>
              </a:rPr>
              <a:t>private</a:t>
            </a:r>
            <a:r>
              <a:rPr lang="en-US" altLang="en-US" dirty="0" smtClean="0">
                <a:solidFill>
                  <a:srgbClr val="4B71FD"/>
                </a:solidFill>
                <a:latin typeface="+mj-lt"/>
                <a:ea typeface="ＭＳ Ｐゴシック" panose="020B0600070205080204" pitchFamily="34" charset="-128"/>
              </a:rPr>
              <a:t>)</a:t>
            </a:r>
            <a:r>
              <a:rPr lang="en-US" altLang="en-US" dirty="0" smtClean="0">
                <a:latin typeface="+mj-lt"/>
                <a:ea typeface="ＭＳ Ｐゴシック" panose="020B0600070205080204" pitchFamily="34" charset="-128"/>
              </a:rPr>
              <a:t>, </a:t>
            </a:r>
            <a:r>
              <a:rPr lang="en-US" altLang="en-US" dirty="0" err="1" smtClean="0">
                <a:latin typeface="+mj-lt"/>
                <a:ea typeface="ＭＳ Ｐゴシック" panose="020B0600070205080204" pitchFamily="34" charset="-128"/>
              </a:rPr>
              <a:t>KV</a:t>
            </a:r>
            <a:r>
              <a:rPr lang="en-US" altLang="en-US" baseline="-25000" dirty="0" err="1" smtClean="0">
                <a:latin typeface="+mj-lt"/>
                <a:ea typeface="ＭＳ Ｐゴシック" panose="020B0600070205080204" pitchFamily="34" charset="-128"/>
              </a:rPr>
              <a:t>public</a:t>
            </a:r>
            <a:r>
              <a:rPr lang="en-US" altLang="en-US" dirty="0" smtClean="0">
                <a:latin typeface="+mj-lt"/>
                <a:ea typeface="ＭＳ Ｐゴシック" panose="020B0600070205080204" pitchFamily="34" charset="-128"/>
              </a:rPr>
              <a:t>) = {Alice, K</a:t>
            </a:r>
            <a:r>
              <a:rPr lang="en-US" altLang="en-US" baseline="-25000" dirty="0" smtClean="0">
                <a:latin typeface="+mj-lt"/>
                <a:ea typeface="ＭＳ Ｐゴシック" panose="020B0600070205080204" pitchFamily="34" charset="-128"/>
              </a:rPr>
              <a:t>E</a:t>
            </a:r>
            <a:r>
              <a:rPr lang="en-US" altLang="en-US" dirty="0" smtClean="0">
                <a:latin typeface="+mj-lt"/>
                <a:ea typeface="ＭＳ Ｐゴシック" panose="020B0600070205080204" pitchFamily="34" charset="-128"/>
              </a:rPr>
              <a:t>}</a:t>
            </a:r>
          </a:p>
        </p:txBody>
      </p:sp>
    </p:spTree>
    <p:extLst>
      <p:ext uri="{BB962C8B-B14F-4D97-AF65-F5344CB8AC3E}">
        <p14:creationId xmlns:p14="http://schemas.microsoft.com/office/powerpoint/2010/main" val="39153294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41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41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041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0418">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0418">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0418">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041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p:txBody>
          <a:bodyPr/>
          <a:lstStyle/>
          <a:p>
            <a:r>
              <a:rPr lang="en-US" altLang="en-US" dirty="0" smtClean="0"/>
              <a:t>Summary of Our Crypto Toolkit</a:t>
            </a:r>
            <a:endParaRPr lang="en-US" altLang="en-US" dirty="0" smtClean="0"/>
          </a:p>
        </p:txBody>
      </p:sp>
      <p:sp>
        <p:nvSpPr>
          <p:cNvPr id="982019" name="Rectangle 3"/>
          <p:cNvSpPr>
            <a:spLocks noGrp="1" noChangeArrowheads="1"/>
          </p:cNvSpPr>
          <p:nvPr>
            <p:ph type="body" idx="1"/>
          </p:nvPr>
        </p:nvSpPr>
        <p:spPr/>
        <p:txBody>
          <a:bodyPr/>
          <a:lstStyle/>
          <a:p>
            <a:r>
              <a:rPr lang="en-US" altLang="en-US" dirty="0" smtClean="0">
                <a:sym typeface="Wingdings" panose="05000000000000000000" pitchFamily="2" charset="2"/>
              </a:rPr>
              <a:t>If we can securely distribute a key, then</a:t>
            </a:r>
          </a:p>
          <a:p>
            <a:pPr lvl="1"/>
            <a:r>
              <a:rPr lang="en-US" altLang="en-US" dirty="0" smtClean="0"/>
              <a:t>Symmetric ciphers (e.g., AES) offer fast, presumably strong confidentiality</a:t>
            </a:r>
          </a:p>
          <a:p>
            <a:endParaRPr lang="en-US" altLang="en-US" dirty="0" smtClean="0"/>
          </a:p>
          <a:p>
            <a:r>
              <a:rPr lang="en-US" altLang="en-US" dirty="0" smtClean="0"/>
              <a:t>Public key cryptography does away with (potentially major) problem of secure key distribution</a:t>
            </a:r>
          </a:p>
          <a:p>
            <a:pPr lvl="1"/>
            <a:r>
              <a:rPr lang="en-US" altLang="en-US" dirty="0" smtClean="0"/>
              <a:t>But: not as computationally efficient</a:t>
            </a:r>
          </a:p>
          <a:p>
            <a:pPr lvl="2"/>
            <a:r>
              <a:rPr lang="en-US" altLang="en-US" dirty="0" smtClean="0"/>
              <a:t>Often addressed by using public key crypto to exchange a </a:t>
            </a:r>
            <a:r>
              <a:rPr lang="en-US" altLang="en-US" dirty="0" smtClean="0">
                <a:solidFill>
                  <a:schemeClr val="accent1">
                    <a:lumMod val="75000"/>
                  </a:schemeClr>
                </a:solidFill>
              </a:rPr>
              <a:t>session key</a:t>
            </a:r>
          </a:p>
          <a:p>
            <a:endParaRPr lang="en-US" altLang="en-US" dirty="0" smtClean="0"/>
          </a:p>
          <a:p>
            <a:r>
              <a:rPr lang="en-US" altLang="en-US" dirty="0" smtClean="0"/>
              <a:t>Digital signature binds the public key to an entity</a:t>
            </a:r>
            <a:endParaRPr lang="en-US" altLang="en-US" dirty="0" smtClean="0"/>
          </a:p>
        </p:txBody>
      </p:sp>
    </p:spTree>
    <p:extLst>
      <p:ext uri="{BB962C8B-B14F-4D97-AF65-F5344CB8AC3E}">
        <p14:creationId xmlns:p14="http://schemas.microsoft.com/office/powerpoint/2010/main" val="13383835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20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8201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82019">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8201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82019">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820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2019"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p:txBody>
          <a:bodyPr/>
          <a:lstStyle/>
          <a:p>
            <a:r>
              <a:rPr lang="en-US" altLang="en-US" dirty="0" smtClean="0">
                <a:ea typeface="ＭＳ Ｐゴシック" panose="020B0600070205080204" pitchFamily="34" charset="-128"/>
              </a:rPr>
              <a:t>Putting It All Together - </a:t>
            </a:r>
            <a:r>
              <a:rPr lang="en-US" altLang="en-US" sz="4000" dirty="0" smtClean="0">
                <a:latin typeface="Courier New" panose="02070309020205020404" pitchFamily="49" charset="0"/>
                <a:ea typeface="ＭＳ Ｐゴシック" panose="020B0600070205080204" pitchFamily="34" charset="-128"/>
                <a:cs typeface="Courier New" panose="02070309020205020404" pitchFamily="49" charset="0"/>
              </a:rPr>
              <a:t>HTTPS</a:t>
            </a:r>
            <a:endParaRPr lang="en-US" altLang="en-US" b="0" dirty="0" smtClean="0">
              <a:latin typeface="Courier New" panose="02070309020205020404" pitchFamily="49" charset="0"/>
              <a:ea typeface="ＭＳ Ｐゴシック" panose="020B0600070205080204" pitchFamily="34" charset="-128"/>
              <a:cs typeface="Courier New" panose="02070309020205020404" pitchFamily="49" charset="0"/>
            </a:endParaRPr>
          </a:p>
        </p:txBody>
      </p:sp>
      <p:sp>
        <p:nvSpPr>
          <p:cNvPr id="63490" name="Content Placeholder 2"/>
          <p:cNvSpPr>
            <a:spLocks noGrp="1"/>
          </p:cNvSpPr>
          <p:nvPr>
            <p:ph idx="1"/>
          </p:nvPr>
        </p:nvSpPr>
        <p:spPr>
          <a:xfrm>
            <a:off x="533400" y="838200"/>
            <a:ext cx="7924800" cy="5334000"/>
          </a:xfrm>
        </p:spPr>
        <p:txBody>
          <a:bodyPr/>
          <a:lstStyle/>
          <a:p>
            <a:r>
              <a:rPr lang="en-US" altLang="en-US" dirty="0" smtClean="0">
                <a:latin typeface="+mj-lt"/>
                <a:ea typeface="ＭＳ Ｐゴシック" panose="020B0600070205080204" pitchFamily="34" charset="-128"/>
              </a:rPr>
              <a:t>What happens when you click on </a:t>
            </a:r>
            <a:r>
              <a:rPr lang="en-US" altLang="en-US" dirty="0" smtClean="0">
                <a:latin typeface="Courier New" panose="02070309020205020404" pitchFamily="49" charset="0"/>
                <a:ea typeface="ＭＳ Ｐゴシック" panose="020B0600070205080204" pitchFamily="34" charset="-128"/>
                <a:hlinkClick r:id="rId2"/>
              </a:rPr>
              <a:t>https://www.amazon.com</a:t>
            </a:r>
            <a:r>
              <a:rPr lang="en-US" altLang="en-US" dirty="0" smtClean="0">
                <a:latin typeface="Helvetica" panose="020B0604020202020204" pitchFamily="34" charset="0"/>
                <a:ea typeface="ＭＳ Ｐゴシック" panose="020B0600070205080204" pitchFamily="34" charset="-128"/>
              </a:rPr>
              <a:t>?</a:t>
            </a:r>
          </a:p>
          <a:p>
            <a:endParaRPr lang="en-US" altLang="en-US" dirty="0" smtClean="0">
              <a:latin typeface="Courier New" panose="02070309020205020404" pitchFamily="49" charset="0"/>
              <a:ea typeface="ＭＳ Ｐゴシック" panose="020B0600070205080204" pitchFamily="34" charset="-128"/>
            </a:endParaRPr>
          </a:p>
          <a:p>
            <a:r>
              <a:rPr lang="en-US" altLang="en-US" dirty="0" smtClean="0">
                <a:latin typeface="Courier New" panose="02070309020205020404" pitchFamily="49" charset="0"/>
                <a:ea typeface="ＭＳ Ｐゴシック" panose="020B0600070205080204" pitchFamily="34" charset="-128"/>
              </a:rPr>
              <a:t>https</a:t>
            </a:r>
            <a:r>
              <a:rPr lang="en-US" altLang="en-US" dirty="0" smtClean="0">
                <a:latin typeface="Helvetica" panose="020B0604020202020204" pitchFamily="34" charset="0"/>
                <a:ea typeface="ＭＳ Ｐゴシック" panose="020B0600070205080204" pitchFamily="34" charset="-128"/>
              </a:rPr>
              <a:t> = </a:t>
            </a:r>
            <a:r>
              <a:rPr lang="ja-JP" altLang="en-US" dirty="0" smtClean="0">
                <a:latin typeface="+mj-lt"/>
                <a:ea typeface="ＭＳ Ｐゴシック" panose="020B0600070205080204" pitchFamily="34" charset="-128"/>
              </a:rPr>
              <a:t>“</a:t>
            </a:r>
            <a:r>
              <a:rPr lang="en-US" altLang="ja-JP" dirty="0" smtClean="0">
                <a:latin typeface="+mj-lt"/>
                <a:ea typeface="ＭＳ Ｐゴシック" panose="020B0600070205080204" pitchFamily="34" charset="-128"/>
              </a:rPr>
              <a:t>Use HTTP over SSL/TLS</a:t>
            </a:r>
            <a:r>
              <a:rPr lang="ja-JP" altLang="en-US" dirty="0" smtClean="0">
                <a:latin typeface="+mj-lt"/>
                <a:ea typeface="ＭＳ Ｐゴシック" panose="020B0600070205080204" pitchFamily="34" charset="-128"/>
              </a:rPr>
              <a:t>”</a:t>
            </a:r>
            <a:endParaRPr lang="en-US" altLang="ja-JP" dirty="0" smtClean="0">
              <a:latin typeface="+mj-lt"/>
              <a:ea typeface="ＭＳ Ｐゴシック" panose="020B0600070205080204" pitchFamily="34" charset="-128"/>
            </a:endParaRPr>
          </a:p>
          <a:p>
            <a:pPr lvl="1"/>
            <a:r>
              <a:rPr lang="en-US" altLang="en-US" dirty="0" smtClean="0">
                <a:latin typeface="+mj-lt"/>
                <a:ea typeface="ＭＳ Ｐゴシック" panose="020B0600070205080204" pitchFamily="34" charset="-128"/>
              </a:rPr>
              <a:t>SSL = Secure Socket Layer</a:t>
            </a:r>
          </a:p>
          <a:p>
            <a:pPr lvl="1"/>
            <a:r>
              <a:rPr lang="en-US" altLang="en-US" dirty="0" smtClean="0">
                <a:latin typeface="+mj-lt"/>
                <a:ea typeface="ＭＳ Ｐゴシック" panose="020B0600070205080204" pitchFamily="34" charset="-128"/>
              </a:rPr>
              <a:t>TSL = Transport Layer Security</a:t>
            </a:r>
          </a:p>
          <a:p>
            <a:pPr lvl="2"/>
            <a:r>
              <a:rPr lang="en-US" altLang="en-US" dirty="0" smtClean="0">
                <a:latin typeface="+mj-lt"/>
                <a:ea typeface="ＭＳ Ｐゴシック" panose="020B0600070205080204" pitchFamily="34" charset="-128"/>
              </a:rPr>
              <a:t>Successor to SSL</a:t>
            </a:r>
          </a:p>
          <a:p>
            <a:pPr lvl="1"/>
            <a:r>
              <a:rPr lang="en-US" altLang="en-US" dirty="0" smtClean="0">
                <a:latin typeface="+mj-lt"/>
                <a:ea typeface="ＭＳ Ｐゴシック" panose="020B0600070205080204" pitchFamily="34" charset="-128"/>
              </a:rPr>
              <a:t>Provides security layer (authentication, encryption) on top of TCP</a:t>
            </a:r>
          </a:p>
          <a:p>
            <a:pPr lvl="2"/>
            <a:r>
              <a:rPr lang="en-US" altLang="en-US" dirty="0" smtClean="0">
                <a:latin typeface="+mj-lt"/>
                <a:ea typeface="ＭＳ Ｐゴシック" panose="020B0600070205080204" pitchFamily="34" charset="-128"/>
              </a:rPr>
              <a:t>Fairly transparent to applications</a:t>
            </a:r>
          </a:p>
          <a:p>
            <a:pPr lvl="1"/>
            <a:endParaRPr lang="en-US" altLang="en-US" dirty="0" smtClean="0">
              <a:latin typeface="Helvetica" panose="020B0604020202020204" pitchFamily="34" charset="0"/>
              <a:ea typeface="ＭＳ Ｐゴシック" panose="020B0600070205080204" pitchFamily="34" charset="-128"/>
            </a:endParaRPr>
          </a:p>
          <a:p>
            <a:endParaRPr lang="en-US" altLang="en-US" dirty="0" smtClean="0">
              <a:latin typeface="Helvetica"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84184728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490">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3490">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490">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3490">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3490">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349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0"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3" name="Rectangle 2"/>
          <p:cNvSpPr>
            <a:spLocks noGrp="1" noChangeArrowheads="1"/>
          </p:cNvSpPr>
          <p:nvPr>
            <p:ph type="title"/>
          </p:nvPr>
        </p:nvSpPr>
        <p:spPr>
          <a:xfrm>
            <a:off x="609600" y="152400"/>
            <a:ext cx="8229600" cy="533400"/>
          </a:xfrm>
        </p:spPr>
        <p:txBody>
          <a:bodyPr/>
          <a:lstStyle/>
          <a:p>
            <a:r>
              <a:rPr lang="en-US" altLang="en-US" sz="4000" dirty="0" smtClean="0">
                <a:latin typeface="Courier New" panose="02070309020205020404" pitchFamily="49" charset="0"/>
                <a:ea typeface="ＭＳ Ｐゴシック" panose="020B0600070205080204" pitchFamily="34" charset="-128"/>
              </a:rPr>
              <a:t>HTTPS</a:t>
            </a:r>
            <a:r>
              <a:rPr lang="en-US" altLang="en-US" dirty="0" smtClean="0">
                <a:latin typeface="Helvetica" panose="020B0604020202020204" pitchFamily="34" charset="0"/>
                <a:ea typeface="ＭＳ Ｐゴシック" panose="020B0600070205080204" pitchFamily="34" charset="-128"/>
              </a:rPr>
              <a:t> </a:t>
            </a:r>
            <a:r>
              <a:rPr lang="en-US" altLang="en-US" dirty="0" smtClean="0">
                <a:ea typeface="ＭＳ Ｐゴシック" panose="020B0600070205080204" pitchFamily="34" charset="-128"/>
              </a:rPr>
              <a:t>Connection (SSL/TLS) (cont’</a:t>
            </a:r>
            <a:r>
              <a:rPr lang="en-US" altLang="ja-JP" dirty="0" smtClean="0">
                <a:ea typeface="ＭＳ Ｐゴシック" panose="020B0600070205080204" pitchFamily="34" charset="-128"/>
              </a:rPr>
              <a:t>d)</a:t>
            </a:r>
            <a:endParaRPr lang="en-US" altLang="en-US" dirty="0" smtClean="0">
              <a:ea typeface="ＭＳ Ｐゴシック" panose="020B0600070205080204" pitchFamily="34" charset="-128"/>
            </a:endParaRPr>
          </a:p>
        </p:txBody>
      </p:sp>
      <p:sp>
        <p:nvSpPr>
          <p:cNvPr id="943107" name="Rectangle 3"/>
          <p:cNvSpPr>
            <a:spLocks noGrp="1" noChangeArrowheads="1"/>
          </p:cNvSpPr>
          <p:nvPr>
            <p:ph type="body" idx="1"/>
          </p:nvPr>
        </p:nvSpPr>
        <p:spPr>
          <a:xfrm>
            <a:off x="410427" y="836613"/>
            <a:ext cx="4419600" cy="5105400"/>
          </a:xfrm>
        </p:spPr>
        <p:txBody>
          <a:bodyPr/>
          <a:lstStyle/>
          <a:p>
            <a:r>
              <a:rPr lang="en-US" altLang="en-US" dirty="0" smtClean="0">
                <a:latin typeface="+mj-lt"/>
                <a:ea typeface="ＭＳ Ｐゴシック" panose="020B0600070205080204" pitchFamily="34" charset="-128"/>
                <a:cs typeface="Courier New" panose="02070309020205020404" pitchFamily="49" charset="0"/>
              </a:rPr>
              <a:t>Browser (client) connects via TCP to Amazon’</a:t>
            </a:r>
            <a:r>
              <a:rPr lang="en-US" altLang="ja-JP" dirty="0" smtClean="0">
                <a:latin typeface="+mj-lt"/>
                <a:ea typeface="ＭＳ Ｐゴシック" panose="020B0600070205080204" pitchFamily="34" charset="-128"/>
                <a:cs typeface="Courier New" panose="02070309020205020404" pitchFamily="49" charset="0"/>
              </a:rPr>
              <a:t>s </a:t>
            </a:r>
            <a:r>
              <a:rPr lang="en-US" altLang="ja-JP" dirty="0" smtClean="0">
                <a:latin typeface="Courier New" panose="02070309020205020404" pitchFamily="49" charset="0"/>
                <a:ea typeface="ＭＳ Ｐゴシック" panose="020B0600070205080204" pitchFamily="34" charset="-128"/>
                <a:cs typeface="Courier New" panose="02070309020205020404" pitchFamily="49" charset="0"/>
              </a:rPr>
              <a:t>HTTPS</a:t>
            </a:r>
            <a:r>
              <a:rPr lang="en-US" altLang="ja-JP" dirty="0" smtClean="0">
                <a:latin typeface="+mj-lt"/>
                <a:ea typeface="ＭＳ Ｐゴシック" panose="020B0600070205080204" pitchFamily="34" charset="-128"/>
                <a:cs typeface="Courier New" panose="02070309020205020404" pitchFamily="49" charset="0"/>
              </a:rPr>
              <a:t> server</a:t>
            </a:r>
          </a:p>
          <a:p>
            <a:r>
              <a:rPr lang="en-US" altLang="en-US" dirty="0" smtClean="0">
                <a:latin typeface="+mj-lt"/>
                <a:ea typeface="ＭＳ Ｐゴシック" panose="020B0600070205080204" pitchFamily="34" charset="-128"/>
                <a:cs typeface="Courier New" panose="02070309020205020404" pitchFamily="49" charset="0"/>
              </a:rPr>
              <a:t>Client sends over list of crypto protocols it supports</a:t>
            </a:r>
          </a:p>
          <a:p>
            <a:r>
              <a:rPr lang="en-US" altLang="en-US" dirty="0" smtClean="0">
                <a:latin typeface="+mj-lt"/>
                <a:ea typeface="ＭＳ Ｐゴシック" panose="020B0600070205080204" pitchFamily="34" charset="-128"/>
                <a:cs typeface="Courier New" panose="02070309020205020404" pitchFamily="49" charset="0"/>
              </a:rPr>
              <a:t>Server picks protocols to use for this session</a:t>
            </a:r>
          </a:p>
          <a:p>
            <a:r>
              <a:rPr lang="en-US" altLang="en-US" dirty="0" smtClean="0">
                <a:latin typeface="+mj-lt"/>
                <a:ea typeface="ＭＳ Ｐゴシック" panose="020B0600070205080204" pitchFamily="34" charset="-128"/>
                <a:cs typeface="Courier New" panose="02070309020205020404" pitchFamily="49" charset="0"/>
              </a:rPr>
              <a:t>Server sends over its certificate</a:t>
            </a:r>
          </a:p>
          <a:p>
            <a:r>
              <a:rPr lang="en-US" altLang="en-US" dirty="0" smtClean="0">
                <a:latin typeface="+mj-lt"/>
                <a:ea typeface="ＭＳ Ｐゴシック" panose="020B0600070205080204" pitchFamily="34" charset="-128"/>
                <a:cs typeface="Courier New" panose="02070309020205020404" pitchFamily="49" charset="0"/>
              </a:rPr>
              <a:t>(all of this is in the clear)</a:t>
            </a:r>
          </a:p>
        </p:txBody>
      </p:sp>
      <p:sp>
        <p:nvSpPr>
          <p:cNvPr id="69635" name="Line 13"/>
          <p:cNvSpPr>
            <a:spLocks noChangeShapeType="1"/>
          </p:cNvSpPr>
          <p:nvPr/>
        </p:nvSpPr>
        <p:spPr bwMode="auto">
          <a:xfrm rot="16200000" flipH="1">
            <a:off x="6047582" y="3706018"/>
            <a:ext cx="4730750" cy="61913"/>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636" name="Line 14"/>
          <p:cNvSpPr>
            <a:spLocks noChangeShapeType="1"/>
          </p:cNvSpPr>
          <p:nvPr/>
        </p:nvSpPr>
        <p:spPr bwMode="auto">
          <a:xfrm rot="5400000">
            <a:off x="3144837" y="3646488"/>
            <a:ext cx="4714875" cy="3175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637" name="Text Box 15"/>
          <p:cNvSpPr txBox="1">
            <a:spLocks noChangeArrowheads="1"/>
          </p:cNvSpPr>
          <p:nvPr/>
        </p:nvSpPr>
        <p:spPr bwMode="auto">
          <a:xfrm>
            <a:off x="4930775" y="836613"/>
            <a:ext cx="13128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9pPr>
          </a:lstStyle>
          <a:p>
            <a:pPr eaLnBrk="1" hangingPunct="1"/>
            <a:r>
              <a:rPr lang="en-US" altLang="en-US" b="0" dirty="0">
                <a:solidFill>
                  <a:srgbClr val="0000FF"/>
                </a:solidFill>
                <a:latin typeface="Helvetica" panose="020B0604020202020204" pitchFamily="34" charset="0"/>
              </a:rPr>
              <a:t>Browser</a:t>
            </a:r>
          </a:p>
        </p:txBody>
      </p:sp>
      <p:sp>
        <p:nvSpPr>
          <p:cNvPr id="69638" name="Text Box 16"/>
          <p:cNvSpPr txBox="1">
            <a:spLocks noChangeArrowheads="1"/>
          </p:cNvSpPr>
          <p:nvPr/>
        </p:nvSpPr>
        <p:spPr bwMode="auto">
          <a:xfrm>
            <a:off x="7666038" y="836613"/>
            <a:ext cx="13144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9pPr>
          </a:lstStyle>
          <a:p>
            <a:pPr eaLnBrk="1" hangingPunct="1"/>
            <a:r>
              <a:rPr lang="en-US" altLang="en-US" b="0" dirty="0">
                <a:solidFill>
                  <a:srgbClr val="FF3300"/>
                </a:solidFill>
                <a:latin typeface="Helvetica" panose="020B0604020202020204" pitchFamily="34" charset="0"/>
              </a:rPr>
              <a:t>Amazon</a:t>
            </a:r>
          </a:p>
        </p:txBody>
      </p:sp>
      <p:grpSp>
        <p:nvGrpSpPr>
          <p:cNvPr id="2" name="Group 17"/>
          <p:cNvGrpSpPr>
            <a:grpSpLocks/>
          </p:cNvGrpSpPr>
          <p:nvPr/>
        </p:nvGrpSpPr>
        <p:grpSpPr bwMode="auto">
          <a:xfrm>
            <a:off x="5402263" y="1989139"/>
            <a:ext cx="3294063" cy="1668463"/>
            <a:chOff x="3547" y="2261"/>
            <a:chExt cx="2075" cy="1051"/>
          </a:xfrm>
        </p:grpSpPr>
        <p:sp>
          <p:nvSpPr>
            <p:cNvPr id="69649" name="Line 18"/>
            <p:cNvSpPr>
              <a:spLocks noChangeShapeType="1"/>
            </p:cNvSpPr>
            <p:nvPr/>
          </p:nvSpPr>
          <p:spPr bwMode="auto">
            <a:xfrm rot="5400000" flipV="1">
              <a:off x="4224" y="2112"/>
              <a:ext cx="576" cy="1824"/>
            </a:xfrm>
            <a:prstGeom prst="line">
              <a:avLst/>
            </a:prstGeom>
            <a:noFill/>
            <a:ln w="19050">
              <a:solidFill>
                <a:srgbClr val="0066FF"/>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9650" name="Text Box 19"/>
            <p:cNvSpPr txBox="1">
              <a:spLocks noChangeArrowheads="1"/>
            </p:cNvSpPr>
            <p:nvPr/>
          </p:nvSpPr>
          <p:spPr bwMode="auto">
            <a:xfrm rot="1003808">
              <a:off x="3547" y="2261"/>
              <a:ext cx="2075" cy="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400" b="1">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9pPr>
            </a:lstStyle>
            <a:p>
              <a:pPr eaLnBrk="1" hangingPunct="1"/>
              <a:r>
                <a:rPr lang="en-US" altLang="en-US" sz="1800" dirty="0">
                  <a:solidFill>
                    <a:srgbClr val="0000FF"/>
                  </a:solidFill>
                  <a:latin typeface="Helvetica" panose="020B0604020202020204" pitchFamily="34" charset="0"/>
                </a:rPr>
                <a:t>Hello.  I support</a:t>
              </a:r>
              <a:endParaRPr lang="en-US" altLang="en-US" sz="1800" b="0" dirty="0">
                <a:solidFill>
                  <a:srgbClr val="0000FF"/>
                </a:solidFill>
                <a:latin typeface="Helvetica" panose="020B0604020202020204" pitchFamily="34" charset="0"/>
              </a:endParaRPr>
            </a:p>
            <a:p>
              <a:pPr eaLnBrk="1" hangingPunct="1"/>
              <a:r>
                <a:rPr lang="en-US" altLang="en-US" sz="1800" dirty="0">
                  <a:solidFill>
                    <a:srgbClr val="0000FF"/>
                  </a:solidFill>
                  <a:latin typeface="Helvetica" panose="020B0604020202020204" pitchFamily="34" charset="0"/>
                </a:rPr>
                <a:t>(TLS+RSA+AES128+SHA2)</a:t>
              </a:r>
              <a:r>
                <a:rPr lang="en-US" altLang="en-US" sz="1800" b="0" dirty="0">
                  <a:solidFill>
                    <a:srgbClr val="0000FF"/>
                  </a:solidFill>
                  <a:latin typeface="Helvetica" panose="020B0604020202020204" pitchFamily="34" charset="0"/>
                </a:rPr>
                <a:t> or</a:t>
              </a:r>
            </a:p>
            <a:p>
              <a:pPr eaLnBrk="1" hangingPunct="1"/>
              <a:r>
                <a:rPr lang="en-US" altLang="en-US" sz="1800" dirty="0">
                  <a:solidFill>
                    <a:srgbClr val="0000FF"/>
                  </a:solidFill>
                  <a:latin typeface="Helvetica" panose="020B0604020202020204" pitchFamily="34" charset="0"/>
                </a:rPr>
                <a:t>(SSL+RSA+3DES+MD5) </a:t>
              </a:r>
              <a:r>
                <a:rPr lang="en-US" altLang="en-US" sz="1800" b="0" dirty="0">
                  <a:solidFill>
                    <a:srgbClr val="0000FF"/>
                  </a:solidFill>
                  <a:latin typeface="Helvetica" panose="020B0604020202020204" pitchFamily="34" charset="0"/>
                </a:rPr>
                <a:t>or  …</a:t>
              </a:r>
            </a:p>
          </p:txBody>
        </p:sp>
      </p:grpSp>
      <p:grpSp>
        <p:nvGrpSpPr>
          <p:cNvPr id="3" name="Group 20"/>
          <p:cNvGrpSpPr>
            <a:grpSpLocks/>
          </p:cNvGrpSpPr>
          <p:nvPr/>
        </p:nvGrpSpPr>
        <p:grpSpPr bwMode="auto">
          <a:xfrm>
            <a:off x="5451475" y="3757613"/>
            <a:ext cx="3006725" cy="976313"/>
            <a:chOff x="3578" y="3208"/>
            <a:chExt cx="1894" cy="615"/>
          </a:xfrm>
        </p:grpSpPr>
        <p:sp>
          <p:nvSpPr>
            <p:cNvPr id="69647" name="Line 21"/>
            <p:cNvSpPr>
              <a:spLocks noChangeShapeType="1"/>
            </p:cNvSpPr>
            <p:nvPr/>
          </p:nvSpPr>
          <p:spPr bwMode="auto">
            <a:xfrm rot="5400000">
              <a:off x="4352" y="2704"/>
              <a:ext cx="367" cy="1872"/>
            </a:xfrm>
            <a:prstGeom prst="line">
              <a:avLst/>
            </a:prstGeom>
            <a:noFill/>
            <a:ln w="19050">
              <a:solidFill>
                <a:srgbClr val="FF33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9648" name="Text Box 22"/>
            <p:cNvSpPr txBox="1">
              <a:spLocks noChangeArrowheads="1"/>
            </p:cNvSpPr>
            <p:nvPr/>
          </p:nvSpPr>
          <p:spPr bwMode="auto">
            <a:xfrm rot="10146980" flipH="1" flipV="1">
              <a:off x="3578" y="3208"/>
              <a:ext cx="1881"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400" b="1">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9pPr>
            </a:lstStyle>
            <a:p>
              <a:pPr eaLnBrk="1" hangingPunct="1"/>
              <a:r>
                <a:rPr lang="en-US" altLang="en-US" sz="1800" dirty="0">
                  <a:solidFill>
                    <a:srgbClr val="FF0000"/>
                  </a:solidFill>
                  <a:latin typeface="Helvetica" panose="020B0604020202020204" pitchFamily="34" charset="0"/>
                </a:rPr>
                <a:t>Let’</a:t>
              </a:r>
              <a:r>
                <a:rPr lang="en-US" altLang="ja-JP" sz="1800" dirty="0">
                  <a:solidFill>
                    <a:srgbClr val="FF0000"/>
                  </a:solidFill>
                  <a:latin typeface="Helvetica" panose="020B0604020202020204" pitchFamily="34" charset="0"/>
                </a:rPr>
                <a:t>s use</a:t>
              </a:r>
              <a:endParaRPr lang="en-US" altLang="ja-JP" sz="1800" b="0" dirty="0">
                <a:solidFill>
                  <a:srgbClr val="FF0000"/>
                </a:solidFill>
                <a:latin typeface="Helvetica" panose="020B0604020202020204" pitchFamily="34" charset="0"/>
              </a:endParaRPr>
            </a:p>
            <a:p>
              <a:pPr eaLnBrk="1" hangingPunct="1"/>
              <a:r>
                <a:rPr lang="en-US" altLang="en-US" sz="1800" dirty="0">
                  <a:solidFill>
                    <a:srgbClr val="FF0000"/>
                  </a:solidFill>
                  <a:latin typeface="Helvetica" panose="020B0604020202020204" pitchFamily="34" charset="0"/>
                </a:rPr>
                <a:t>TLS+RSA+AES128+SHA2</a:t>
              </a:r>
            </a:p>
          </p:txBody>
        </p:sp>
      </p:grpSp>
      <p:grpSp>
        <p:nvGrpSpPr>
          <p:cNvPr id="4" name="Group 23"/>
          <p:cNvGrpSpPr>
            <a:grpSpLocks/>
          </p:cNvGrpSpPr>
          <p:nvPr/>
        </p:nvGrpSpPr>
        <p:grpSpPr bwMode="auto">
          <a:xfrm>
            <a:off x="5486400" y="4395787"/>
            <a:ext cx="2971800" cy="652463"/>
            <a:chOff x="3600" y="3748"/>
            <a:chExt cx="1872" cy="411"/>
          </a:xfrm>
        </p:grpSpPr>
        <p:sp>
          <p:nvSpPr>
            <p:cNvPr id="69645" name="Line 24"/>
            <p:cNvSpPr>
              <a:spLocks noChangeShapeType="1"/>
            </p:cNvSpPr>
            <p:nvPr/>
          </p:nvSpPr>
          <p:spPr bwMode="auto">
            <a:xfrm rot="5400000">
              <a:off x="4352" y="3040"/>
              <a:ext cx="367" cy="1872"/>
            </a:xfrm>
            <a:prstGeom prst="line">
              <a:avLst/>
            </a:prstGeom>
            <a:noFill/>
            <a:ln w="19050">
              <a:solidFill>
                <a:srgbClr val="FF33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9646" name="Text Box 25"/>
            <p:cNvSpPr txBox="1">
              <a:spLocks noChangeArrowheads="1"/>
            </p:cNvSpPr>
            <p:nvPr/>
          </p:nvSpPr>
          <p:spPr bwMode="auto">
            <a:xfrm rot="10146980" flipH="1" flipV="1">
              <a:off x="3982" y="3748"/>
              <a:ext cx="130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b="1">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9pPr>
            </a:lstStyle>
            <a:p>
              <a:pPr eaLnBrk="1" hangingPunct="1"/>
              <a:r>
                <a:rPr lang="en-US" altLang="en-US" sz="2000">
                  <a:solidFill>
                    <a:srgbClr val="FF0000"/>
                  </a:solidFill>
                  <a:latin typeface="Helvetica" panose="020B0604020202020204" pitchFamily="34" charset="0"/>
                </a:rPr>
                <a:t>Here’</a:t>
              </a:r>
              <a:r>
                <a:rPr lang="en-US" altLang="ja-JP" sz="2000">
                  <a:solidFill>
                    <a:srgbClr val="FF0000"/>
                  </a:solidFill>
                  <a:latin typeface="Helvetica" panose="020B0604020202020204" pitchFamily="34" charset="0"/>
                </a:rPr>
                <a:t>s my cert</a:t>
              </a:r>
              <a:endParaRPr lang="en-US" altLang="en-US" sz="2000">
                <a:solidFill>
                  <a:srgbClr val="FF0000"/>
                </a:solidFill>
                <a:latin typeface="Helvetica" panose="020B0604020202020204" pitchFamily="34" charset="0"/>
              </a:endParaRPr>
            </a:p>
          </p:txBody>
        </p:sp>
      </p:grpSp>
      <p:grpSp>
        <p:nvGrpSpPr>
          <p:cNvPr id="5" name="Group 26"/>
          <p:cNvGrpSpPr>
            <a:grpSpLocks/>
          </p:cNvGrpSpPr>
          <p:nvPr/>
        </p:nvGrpSpPr>
        <p:grpSpPr bwMode="auto">
          <a:xfrm>
            <a:off x="5867400" y="4846637"/>
            <a:ext cx="2362200" cy="487363"/>
            <a:chOff x="3696" y="3888"/>
            <a:chExt cx="1488" cy="244"/>
          </a:xfrm>
        </p:grpSpPr>
        <p:sp>
          <p:nvSpPr>
            <p:cNvPr id="69643" name="Rectangle 27"/>
            <p:cNvSpPr>
              <a:spLocks noChangeArrowheads="1"/>
            </p:cNvSpPr>
            <p:nvPr/>
          </p:nvSpPr>
          <p:spPr bwMode="auto">
            <a:xfrm rot="-646924">
              <a:off x="3696" y="3888"/>
              <a:ext cx="1488" cy="201"/>
            </a:xfrm>
            <a:prstGeom prst="rect">
              <a:avLst/>
            </a:prstGeom>
            <a:solidFill>
              <a:srgbClr val="339966">
                <a:alpha val="65097"/>
              </a:srgbClr>
            </a:solidFill>
            <a:ln w="9525">
              <a:solidFill>
                <a:srgbClr val="339966"/>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9pPr>
            </a:lstStyle>
            <a:p>
              <a:pPr eaLnBrk="1" hangingPunct="1"/>
              <a:endParaRPr lang="en-US" altLang="en-US" sz="2000">
                <a:latin typeface="Helvetica" panose="020B0604020202020204" pitchFamily="34" charset="0"/>
              </a:endParaRPr>
            </a:p>
          </p:txBody>
        </p:sp>
        <p:sp>
          <p:nvSpPr>
            <p:cNvPr id="69644" name="Text Box 28"/>
            <p:cNvSpPr txBox="1">
              <a:spLocks noChangeArrowheads="1"/>
            </p:cNvSpPr>
            <p:nvPr/>
          </p:nvSpPr>
          <p:spPr bwMode="auto">
            <a:xfrm rot="-660000">
              <a:off x="3839" y="3932"/>
              <a:ext cx="1153"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b="1">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9pPr>
            </a:lstStyle>
            <a:p>
              <a:pPr eaLnBrk="1" hangingPunct="1">
                <a:spcBef>
                  <a:spcPct val="50000"/>
                </a:spcBef>
              </a:pPr>
              <a:r>
                <a:rPr lang="en-US" altLang="en-US" sz="2000">
                  <a:latin typeface="Helvetica" panose="020B0604020202020204" pitchFamily="34" charset="0"/>
                </a:rPr>
                <a:t>~1 KB of data</a:t>
              </a:r>
            </a:p>
          </p:txBody>
        </p:sp>
      </p:grpSp>
    </p:spTree>
    <p:extLst>
      <p:ext uri="{BB962C8B-B14F-4D97-AF65-F5344CB8AC3E}">
        <p14:creationId xmlns:p14="http://schemas.microsoft.com/office/powerpoint/2010/main" val="3995497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431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43107">
                                            <p:txEl>
                                              <p:pRg st="1" end="1"/>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43107">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43107">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3107">
                                            <p:txEl>
                                              <p:pRg st="4" end="4"/>
                                            </p:txEl>
                                          </p:spTgt>
                                        </p:tgtEl>
                                        <p:attrNameLst>
                                          <p:attrName>style.visibility</p:attrName>
                                        </p:attrNameLst>
                                      </p:cBhvr>
                                      <p:to>
                                        <p:strVal val="visible"/>
                                      </p:to>
                                    </p:set>
                                  </p:childTnLst>
                                </p:cTn>
                              </p:par>
                              <p:par>
                                <p:cTn id="27" presetID="31" presetClass="entr" presetSubtype="0" fill="hold" nodeType="withEffect">
                                  <p:stCondLst>
                                    <p:cond delay="0"/>
                                  </p:stCondLst>
                                  <p:iterate type="lt">
                                    <p:tmPct val="5000"/>
                                  </p:iterate>
                                  <p:childTnLst>
                                    <p:set>
                                      <p:cBhvr>
                                        <p:cTn id="28" dur="1" fill="hold">
                                          <p:stCondLst>
                                            <p:cond delay="0"/>
                                          </p:stCondLst>
                                        </p:cTn>
                                        <p:tgtEl>
                                          <p:spTgt spid="5"/>
                                        </p:tgtEl>
                                        <p:attrNameLst>
                                          <p:attrName>style.visibility</p:attrName>
                                        </p:attrNameLst>
                                      </p:cBhvr>
                                      <p:to>
                                        <p:strVal val="visible"/>
                                      </p:to>
                                    </p:set>
                                    <p:anim calcmode="lin" valueType="num">
                                      <p:cBhvr>
                                        <p:cTn id="29" dur="1000" fill="hold"/>
                                        <p:tgtEl>
                                          <p:spTgt spid="5"/>
                                        </p:tgtEl>
                                        <p:attrNameLst>
                                          <p:attrName>ppt_w</p:attrName>
                                        </p:attrNameLst>
                                      </p:cBhvr>
                                      <p:tavLst>
                                        <p:tav tm="0">
                                          <p:val>
                                            <p:fltVal val="0"/>
                                          </p:val>
                                        </p:tav>
                                        <p:tav tm="100000">
                                          <p:val>
                                            <p:strVal val="#ppt_w"/>
                                          </p:val>
                                        </p:tav>
                                      </p:tavLst>
                                    </p:anim>
                                    <p:anim calcmode="lin" valueType="num">
                                      <p:cBhvr>
                                        <p:cTn id="30" dur="1000" fill="hold"/>
                                        <p:tgtEl>
                                          <p:spTgt spid="5"/>
                                        </p:tgtEl>
                                        <p:attrNameLst>
                                          <p:attrName>ppt_h</p:attrName>
                                        </p:attrNameLst>
                                      </p:cBhvr>
                                      <p:tavLst>
                                        <p:tav tm="0">
                                          <p:val>
                                            <p:fltVal val="0"/>
                                          </p:val>
                                        </p:tav>
                                        <p:tav tm="100000">
                                          <p:val>
                                            <p:strVal val="#ppt_h"/>
                                          </p:val>
                                        </p:tav>
                                      </p:tavLst>
                                    </p:anim>
                                    <p:anim calcmode="lin" valueType="num">
                                      <p:cBhvr>
                                        <p:cTn id="31" dur="1000" fill="hold"/>
                                        <p:tgtEl>
                                          <p:spTgt spid="5"/>
                                        </p:tgtEl>
                                        <p:attrNameLst>
                                          <p:attrName>style.rotation</p:attrName>
                                        </p:attrNameLst>
                                      </p:cBhvr>
                                      <p:tavLst>
                                        <p:tav tm="0">
                                          <p:val>
                                            <p:fltVal val="90"/>
                                          </p:val>
                                        </p:tav>
                                        <p:tav tm="100000">
                                          <p:val>
                                            <p:fltVal val="0"/>
                                          </p:val>
                                        </p:tav>
                                      </p:tavLst>
                                    </p:anim>
                                    <p:animEffect transition="in" filter="fade">
                                      <p:cBhvr>
                                        <p:cTn id="3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310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ChangeArrowheads="1"/>
          </p:cNvSpPr>
          <p:nvPr>
            <p:ph type="title"/>
          </p:nvPr>
        </p:nvSpPr>
        <p:spPr>
          <a:xfrm>
            <a:off x="457200" y="76200"/>
            <a:ext cx="8229600" cy="792163"/>
          </a:xfrm>
        </p:spPr>
        <p:txBody>
          <a:bodyPr/>
          <a:lstStyle/>
          <a:p>
            <a:r>
              <a:rPr lang="en-US" altLang="en-US" dirty="0" smtClean="0">
                <a:ea typeface="ＭＳ Ｐゴシック" panose="020B0600070205080204" pitchFamily="34" charset="-128"/>
              </a:rPr>
              <a:t>Inside the Server’</a:t>
            </a:r>
            <a:r>
              <a:rPr lang="en-US" altLang="ja-JP" dirty="0" smtClean="0">
                <a:ea typeface="ＭＳ Ｐゴシック" panose="020B0600070205080204" pitchFamily="34" charset="-128"/>
              </a:rPr>
              <a:t>s Certificate</a:t>
            </a:r>
            <a:endParaRPr lang="en-US" altLang="en-US" dirty="0" smtClean="0">
              <a:ea typeface="ＭＳ Ｐゴシック" panose="020B0600070205080204" pitchFamily="34" charset="-128"/>
            </a:endParaRPr>
          </a:p>
        </p:txBody>
      </p:sp>
      <p:sp>
        <p:nvSpPr>
          <p:cNvPr id="945155" name="Rectangle 3"/>
          <p:cNvSpPr>
            <a:spLocks noGrp="1" noChangeArrowheads="1"/>
          </p:cNvSpPr>
          <p:nvPr>
            <p:ph type="body" idx="1"/>
          </p:nvPr>
        </p:nvSpPr>
        <p:spPr>
          <a:xfrm>
            <a:off x="190500" y="868363"/>
            <a:ext cx="8763000" cy="5486400"/>
          </a:xfrm>
        </p:spPr>
        <p:txBody>
          <a:bodyPr/>
          <a:lstStyle/>
          <a:p>
            <a:r>
              <a:rPr lang="en-US" altLang="en-US" dirty="0" smtClean="0">
                <a:latin typeface="+mj-lt"/>
                <a:ea typeface="ＭＳ Ｐゴシック" panose="020B0600070205080204" pitchFamily="34" charset="-128"/>
              </a:rPr>
              <a:t>Name associated with cert (e.g., Amazon)</a:t>
            </a:r>
          </a:p>
          <a:p>
            <a:r>
              <a:rPr lang="en-US" altLang="en-US" dirty="0" smtClean="0">
                <a:latin typeface="+mj-lt"/>
                <a:ea typeface="ＭＳ Ｐゴシック" panose="020B0600070205080204" pitchFamily="34" charset="-128"/>
              </a:rPr>
              <a:t>Amazon’</a:t>
            </a:r>
            <a:r>
              <a:rPr lang="en-US" altLang="ja-JP" dirty="0" smtClean="0">
                <a:latin typeface="+mj-lt"/>
                <a:ea typeface="ＭＳ Ｐゴシック" panose="020B0600070205080204" pitchFamily="34" charset="-128"/>
              </a:rPr>
              <a:t>s </a:t>
            </a:r>
            <a:r>
              <a:rPr lang="en-US" altLang="ja-JP" dirty="0" smtClean="0">
                <a:solidFill>
                  <a:srgbClr val="0000FF"/>
                </a:solidFill>
                <a:latin typeface="+mj-lt"/>
                <a:ea typeface="ＭＳ Ｐゴシック" panose="020B0600070205080204" pitchFamily="34" charset="-128"/>
              </a:rPr>
              <a:t>RSA </a:t>
            </a:r>
            <a:r>
              <a:rPr lang="en-US" altLang="ja-JP" dirty="0" smtClean="0">
                <a:latin typeface="+mj-lt"/>
                <a:ea typeface="ＭＳ Ｐゴシック" panose="020B0600070205080204" pitchFamily="34" charset="-128"/>
              </a:rPr>
              <a:t>public key</a:t>
            </a:r>
          </a:p>
          <a:p>
            <a:r>
              <a:rPr lang="en-US" altLang="en-US" dirty="0" smtClean="0">
                <a:latin typeface="+mj-lt"/>
                <a:ea typeface="ＭＳ Ｐゴシック" panose="020B0600070205080204" pitchFamily="34" charset="-128"/>
              </a:rPr>
              <a:t>A bunch of auxiliary info (physical address, type of cert, expiration time)</a:t>
            </a:r>
          </a:p>
          <a:p>
            <a:r>
              <a:rPr lang="en-US" altLang="en-US" dirty="0" smtClean="0">
                <a:latin typeface="+mj-lt"/>
                <a:ea typeface="ＭＳ Ｐゴシック" panose="020B0600070205080204" pitchFamily="34" charset="-128"/>
              </a:rPr>
              <a:t>Name of certificate’</a:t>
            </a:r>
            <a:r>
              <a:rPr lang="en-US" altLang="ja-JP" dirty="0" smtClean="0">
                <a:latin typeface="+mj-lt"/>
                <a:ea typeface="ＭＳ Ｐゴシック" panose="020B0600070205080204" pitchFamily="34" charset="-128"/>
              </a:rPr>
              <a:t>s signatory (who signed it)</a:t>
            </a:r>
          </a:p>
          <a:p>
            <a:r>
              <a:rPr lang="en-US" altLang="en-US" dirty="0" smtClean="0">
                <a:latin typeface="+mj-lt"/>
                <a:ea typeface="ＭＳ Ｐゴシック" panose="020B0600070205080204" pitchFamily="34" charset="-128"/>
              </a:rPr>
              <a:t>A public-key signature of a hash (</a:t>
            </a:r>
            <a:r>
              <a:rPr lang="en-US" altLang="en-US" dirty="0" smtClean="0">
                <a:solidFill>
                  <a:srgbClr val="0000FF"/>
                </a:solidFill>
                <a:latin typeface="+mj-lt"/>
                <a:ea typeface="ＭＳ Ｐゴシック" panose="020B0600070205080204" pitchFamily="34" charset="-128"/>
              </a:rPr>
              <a:t>SHA-256</a:t>
            </a:r>
            <a:r>
              <a:rPr lang="en-US" altLang="en-US" dirty="0" smtClean="0">
                <a:latin typeface="+mj-lt"/>
                <a:ea typeface="ＭＳ Ｐゴシック" panose="020B0600070205080204" pitchFamily="34" charset="-128"/>
              </a:rPr>
              <a:t>) of all this</a:t>
            </a:r>
          </a:p>
          <a:p>
            <a:pPr lvl="1"/>
            <a:r>
              <a:rPr lang="en-US" altLang="en-US" dirty="0" smtClean="0">
                <a:latin typeface="+mj-lt"/>
                <a:ea typeface="ＭＳ Ｐゴシック" panose="020B0600070205080204" pitchFamily="34" charset="-128"/>
              </a:rPr>
              <a:t>Constructed using the signatory’</a:t>
            </a:r>
            <a:r>
              <a:rPr lang="en-US" altLang="ja-JP" dirty="0" smtClean="0">
                <a:latin typeface="+mj-lt"/>
                <a:ea typeface="ＭＳ Ｐゴシック" panose="020B0600070205080204" pitchFamily="34" charset="-128"/>
              </a:rPr>
              <a:t>s private RSA key, i.e.,</a:t>
            </a:r>
          </a:p>
          <a:p>
            <a:pPr lvl="1"/>
            <a:r>
              <a:rPr lang="en-US" altLang="en-US" dirty="0" smtClean="0">
                <a:latin typeface="+mj-lt"/>
                <a:ea typeface="ＭＳ Ｐゴシック" panose="020B0600070205080204" pitchFamily="34" charset="-128"/>
              </a:rPr>
              <a:t>Cert = E(H</a:t>
            </a:r>
            <a:r>
              <a:rPr lang="en-US" altLang="en-US" baseline="-25000" dirty="0" smtClean="0">
                <a:latin typeface="+mj-lt"/>
                <a:ea typeface="ＭＳ Ｐゴシック" panose="020B0600070205080204" pitchFamily="34" charset="-128"/>
              </a:rPr>
              <a:t>SHA256</a:t>
            </a:r>
            <a:r>
              <a:rPr lang="en-US" altLang="en-US" dirty="0" smtClean="0">
                <a:latin typeface="+mj-lt"/>
                <a:ea typeface="ＭＳ Ｐゴシック" panose="020B0600070205080204" pitchFamily="34" charset="-128"/>
              </a:rPr>
              <a:t>(</a:t>
            </a:r>
            <a:r>
              <a:rPr lang="en-US" altLang="en-US" dirty="0" err="1" smtClean="0">
                <a:latin typeface="+mj-lt"/>
                <a:ea typeface="ＭＳ Ｐゴシック" panose="020B0600070205080204" pitchFamily="34" charset="-128"/>
              </a:rPr>
              <a:t>KA</a:t>
            </a:r>
            <a:r>
              <a:rPr lang="en-US" altLang="en-US" baseline="-25000" dirty="0" err="1" smtClean="0">
                <a:latin typeface="+mj-lt"/>
                <a:ea typeface="ＭＳ Ｐゴシック" panose="020B0600070205080204" pitchFamily="34" charset="-128"/>
              </a:rPr>
              <a:t>public</a:t>
            </a:r>
            <a:r>
              <a:rPr lang="en-US" altLang="en-US" dirty="0" smtClean="0">
                <a:latin typeface="+mj-lt"/>
                <a:ea typeface="ＭＳ Ｐゴシック" panose="020B0600070205080204" pitchFamily="34" charset="-128"/>
              </a:rPr>
              <a:t>, </a:t>
            </a:r>
            <a:r>
              <a:rPr lang="en-US" altLang="en-US" dirty="0" smtClean="0">
                <a:latin typeface="+mj-lt"/>
                <a:ea typeface="ＭＳ Ｐゴシック" panose="020B0600070205080204" pitchFamily="34" charset="-128"/>
                <a:hlinkClick r:id="rId3"/>
              </a:rPr>
              <a:t>www.amazon.com</a:t>
            </a:r>
            <a:r>
              <a:rPr lang="en-US" altLang="en-US" dirty="0" smtClean="0">
                <a:latin typeface="+mj-lt"/>
                <a:ea typeface="ＭＳ Ｐゴシック" panose="020B0600070205080204" pitchFamily="34" charset="-128"/>
              </a:rPr>
              <a:t>, …), </a:t>
            </a:r>
            <a:r>
              <a:rPr lang="en-US" altLang="en-US" dirty="0" err="1" smtClean="0">
                <a:latin typeface="+mj-lt"/>
                <a:ea typeface="ＭＳ Ｐゴシック" panose="020B0600070205080204" pitchFamily="34" charset="-128"/>
              </a:rPr>
              <a:t>KS</a:t>
            </a:r>
            <a:r>
              <a:rPr lang="en-US" altLang="en-US" baseline="-25000" dirty="0" err="1" smtClean="0">
                <a:latin typeface="+mj-lt"/>
                <a:ea typeface="ＭＳ Ｐゴシック" panose="020B0600070205080204" pitchFamily="34" charset="-128"/>
              </a:rPr>
              <a:t>private</a:t>
            </a:r>
            <a:r>
              <a:rPr lang="en-US" altLang="en-US" dirty="0" smtClean="0">
                <a:latin typeface="+mj-lt"/>
                <a:ea typeface="ＭＳ Ｐゴシック" panose="020B0600070205080204" pitchFamily="34" charset="-128"/>
              </a:rPr>
              <a:t>))</a:t>
            </a:r>
          </a:p>
          <a:p>
            <a:pPr lvl="2"/>
            <a:r>
              <a:rPr lang="en-US" altLang="en-US" dirty="0" err="1" smtClean="0">
                <a:latin typeface="+mj-lt"/>
                <a:ea typeface="ＭＳ Ｐゴシック" panose="020B0600070205080204" pitchFamily="34" charset="-128"/>
              </a:rPr>
              <a:t>KA</a:t>
            </a:r>
            <a:r>
              <a:rPr lang="en-US" altLang="en-US" baseline="-25000" dirty="0" err="1" smtClean="0">
                <a:latin typeface="+mj-lt"/>
                <a:ea typeface="ＭＳ Ｐゴシック" panose="020B0600070205080204" pitchFamily="34" charset="-128"/>
              </a:rPr>
              <a:t>public</a:t>
            </a:r>
            <a:r>
              <a:rPr lang="en-US" altLang="en-US" dirty="0" smtClean="0">
                <a:latin typeface="+mj-lt"/>
                <a:ea typeface="ＭＳ Ｐゴシック" panose="020B0600070205080204" pitchFamily="34" charset="-128"/>
              </a:rPr>
              <a:t>: Amazon’</a:t>
            </a:r>
            <a:r>
              <a:rPr lang="en-US" altLang="ja-JP" dirty="0" smtClean="0">
                <a:latin typeface="+mj-lt"/>
                <a:ea typeface="ＭＳ Ｐゴシック" panose="020B0600070205080204" pitchFamily="34" charset="-128"/>
              </a:rPr>
              <a:t>s public key</a:t>
            </a:r>
          </a:p>
          <a:p>
            <a:pPr lvl="2"/>
            <a:r>
              <a:rPr lang="en-US" altLang="en-US" dirty="0" err="1" smtClean="0">
                <a:latin typeface="+mj-lt"/>
                <a:ea typeface="ＭＳ Ｐゴシック" panose="020B0600070205080204" pitchFamily="34" charset="-128"/>
              </a:rPr>
              <a:t>KS</a:t>
            </a:r>
            <a:r>
              <a:rPr lang="en-US" altLang="en-US" baseline="-25000" dirty="0" err="1" smtClean="0">
                <a:latin typeface="+mj-lt"/>
                <a:ea typeface="ＭＳ Ｐゴシック" panose="020B0600070205080204" pitchFamily="34" charset="-128"/>
              </a:rPr>
              <a:t>private</a:t>
            </a:r>
            <a:r>
              <a:rPr lang="en-US" altLang="en-US" dirty="0" smtClean="0">
                <a:latin typeface="+mj-lt"/>
                <a:ea typeface="ＭＳ Ｐゴシック" panose="020B0600070205080204" pitchFamily="34" charset="-128"/>
              </a:rPr>
              <a:t>: signatory (certificate authority) private key </a:t>
            </a:r>
          </a:p>
          <a:p>
            <a:r>
              <a:rPr lang="en-US" altLang="en-US" dirty="0" smtClean="0">
                <a:latin typeface="+mj-lt"/>
                <a:ea typeface="ＭＳ Ｐゴシック" panose="020B0600070205080204" pitchFamily="34" charset="-128"/>
              </a:rPr>
              <a:t>…</a:t>
            </a:r>
          </a:p>
        </p:txBody>
      </p:sp>
    </p:spTree>
    <p:extLst>
      <p:ext uri="{BB962C8B-B14F-4D97-AF65-F5344CB8AC3E}">
        <p14:creationId xmlns:p14="http://schemas.microsoft.com/office/powerpoint/2010/main" val="12284662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5155">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945155">
                                            <p:txEl>
                                              <p:pRg st="0" end="0"/>
                                            </p:txEl>
                                          </p:spTgt>
                                        </p:tgtEl>
                                        <p:attrNameLst>
                                          <p:attrName>ppt_c</p:attrName>
                                        </p:attrNameLst>
                                      </p:cBhvr>
                                      <p:to>
                                        <a:schemeClr val="bg2"/>
                                      </p:to>
                                    </p:animClr>
                                  </p:subTnLst>
                                </p:cTn>
                              </p:par>
                              <p:par>
                                <p:cTn id="7" presetID="1" presetClass="entr" presetSubtype="0" fill="hold" grpId="0" nodeType="withEffect">
                                  <p:stCondLst>
                                    <p:cond delay="0"/>
                                  </p:stCondLst>
                                  <p:childTnLst>
                                    <p:set>
                                      <p:cBhvr>
                                        <p:cTn id="8" dur="1" fill="hold">
                                          <p:stCondLst>
                                            <p:cond delay="0"/>
                                          </p:stCondLst>
                                        </p:cTn>
                                        <p:tgtEl>
                                          <p:spTgt spid="945155">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945155">
                                            <p:txEl>
                                              <p:pRg st="1" end="1"/>
                                            </p:txEl>
                                          </p:spTgt>
                                        </p:tgtEl>
                                        <p:attrNameLst>
                                          <p:attrName>ppt_c</p:attrName>
                                        </p:attrNameLst>
                                      </p:cBhvr>
                                      <p:to>
                                        <a:schemeClr val="bg2"/>
                                      </p:to>
                                    </p:animClr>
                                  </p:subTnLst>
                                </p:cTn>
                              </p:par>
                              <p:par>
                                <p:cTn id="9" presetID="1" presetClass="entr" presetSubtype="0" fill="hold" grpId="0" nodeType="withEffect">
                                  <p:stCondLst>
                                    <p:cond delay="0"/>
                                  </p:stCondLst>
                                  <p:childTnLst>
                                    <p:set>
                                      <p:cBhvr>
                                        <p:cTn id="10" dur="1" fill="hold">
                                          <p:stCondLst>
                                            <p:cond delay="0"/>
                                          </p:stCondLst>
                                        </p:cTn>
                                        <p:tgtEl>
                                          <p:spTgt spid="945155">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945155">
                                            <p:txEl>
                                              <p:pRg st="2" end="2"/>
                                            </p:txEl>
                                          </p:spTgt>
                                        </p:tgtEl>
                                        <p:attrNameLst>
                                          <p:attrName>ppt_c</p:attrName>
                                        </p:attrNameLst>
                                      </p:cBhvr>
                                      <p:to>
                                        <a:schemeClr val="bg2"/>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45155">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945155">
                                            <p:txEl>
                                              <p:pRg st="3" end="3"/>
                                            </p:txEl>
                                          </p:spTgt>
                                        </p:tgtEl>
                                        <p:attrNameLst>
                                          <p:attrName>ppt_c</p:attrName>
                                        </p:attrNameLst>
                                      </p:cBhvr>
                                      <p:to>
                                        <a:schemeClr val="bg2"/>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4515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4515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4515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4515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5155">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4515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5155"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noChangeArrowheads="1"/>
          </p:cNvSpPr>
          <p:nvPr>
            <p:ph type="title"/>
          </p:nvPr>
        </p:nvSpPr>
        <p:spPr/>
        <p:txBody>
          <a:bodyPr/>
          <a:lstStyle/>
          <a:p>
            <a:r>
              <a:rPr lang="en-US" altLang="en-US" smtClean="0">
                <a:ea typeface="ＭＳ Ｐゴシック" panose="020B0600070205080204" pitchFamily="34" charset="-128"/>
              </a:rPr>
              <a:t>Validating Amazon’</a:t>
            </a:r>
            <a:r>
              <a:rPr lang="en-US" altLang="ja-JP" smtClean="0">
                <a:ea typeface="ＭＳ Ｐゴシック" panose="020B0600070205080204" pitchFamily="34" charset="-128"/>
              </a:rPr>
              <a:t>s Identity</a:t>
            </a:r>
            <a:endParaRPr lang="en-US" altLang="en-US" smtClean="0">
              <a:ea typeface="ＭＳ Ｐゴシック" panose="020B0600070205080204" pitchFamily="34" charset="-128"/>
            </a:endParaRPr>
          </a:p>
        </p:txBody>
      </p:sp>
      <p:sp>
        <p:nvSpPr>
          <p:cNvPr id="947203" name="Rectangle 3"/>
          <p:cNvSpPr>
            <a:spLocks noGrp="1" noChangeArrowheads="1"/>
          </p:cNvSpPr>
          <p:nvPr>
            <p:ph type="body" idx="1"/>
          </p:nvPr>
        </p:nvSpPr>
        <p:spPr>
          <a:xfrm>
            <a:off x="304800" y="762000"/>
            <a:ext cx="8686800" cy="5486400"/>
          </a:xfrm>
        </p:spPr>
        <p:txBody>
          <a:bodyPr>
            <a:normAutofit fontScale="92500"/>
          </a:bodyPr>
          <a:lstStyle/>
          <a:p>
            <a:r>
              <a:rPr lang="en-US" altLang="en-US" dirty="0" smtClean="0">
                <a:latin typeface="+mj-lt"/>
                <a:ea typeface="ＭＳ Ｐゴシック" panose="020B0600070205080204" pitchFamily="34" charset="-128"/>
              </a:rPr>
              <a:t>How does the browser authenticate certificate signatory?</a:t>
            </a:r>
          </a:p>
          <a:p>
            <a:pPr lvl="1"/>
            <a:r>
              <a:rPr lang="en-US" altLang="en-US" dirty="0" smtClean="0">
                <a:latin typeface="+mj-lt"/>
                <a:ea typeface="ＭＳ Ｐゴシック" panose="020B0600070205080204" pitchFamily="34" charset="-128"/>
              </a:rPr>
              <a:t>Certificates of several certificate authorities (e.g., Verisign) are </a:t>
            </a:r>
            <a:r>
              <a:rPr lang="en-US" altLang="en-US" dirty="0" smtClean="0">
                <a:solidFill>
                  <a:srgbClr val="0000FF"/>
                </a:solidFill>
                <a:latin typeface="+mj-lt"/>
                <a:ea typeface="ＭＳ Ｐゴシック" panose="020B0600070205080204" pitchFamily="34" charset="-128"/>
              </a:rPr>
              <a:t>hardwired into the browser (or OS)</a:t>
            </a:r>
          </a:p>
          <a:p>
            <a:r>
              <a:rPr lang="en-US" altLang="en-US" dirty="0" smtClean="0">
                <a:latin typeface="+mj-lt"/>
                <a:ea typeface="ＭＳ Ｐゴシック" panose="020B0600070205080204" pitchFamily="34" charset="-128"/>
              </a:rPr>
              <a:t>If can’</a:t>
            </a:r>
            <a:r>
              <a:rPr lang="en-US" altLang="ja-JP" dirty="0" smtClean="0">
                <a:latin typeface="+mj-lt"/>
                <a:ea typeface="ＭＳ Ｐゴシック" panose="020B0600070205080204" pitchFamily="34" charset="-128"/>
              </a:rPr>
              <a:t>t find cert, warn user that site has not been verified</a:t>
            </a:r>
          </a:p>
          <a:p>
            <a:pPr lvl="1"/>
            <a:r>
              <a:rPr lang="en-US" altLang="en-US" dirty="0" smtClean="0">
                <a:latin typeface="+mj-lt"/>
                <a:ea typeface="ＭＳ Ｐゴシック" panose="020B0600070205080204" pitchFamily="34" charset="-128"/>
              </a:rPr>
              <a:t>And may ask whether to continue</a:t>
            </a:r>
          </a:p>
          <a:p>
            <a:pPr lvl="1"/>
            <a:r>
              <a:rPr lang="en-US" altLang="en-US" dirty="0" smtClean="0">
                <a:latin typeface="+mj-lt"/>
                <a:ea typeface="ＭＳ Ｐゴシック" panose="020B0600070205080204" pitchFamily="34" charset="-128"/>
              </a:rPr>
              <a:t>Note, can still proceed, just </a:t>
            </a:r>
            <a:r>
              <a:rPr lang="en-US" altLang="en-US" dirty="0" smtClean="0">
                <a:solidFill>
                  <a:srgbClr val="FF0000"/>
                </a:solidFill>
                <a:latin typeface="+mj-lt"/>
                <a:ea typeface="ＭＳ Ｐゴシック" panose="020B0600070205080204" pitchFamily="34" charset="-128"/>
              </a:rPr>
              <a:t>without authentication</a:t>
            </a:r>
            <a:endParaRPr lang="en-US" altLang="en-US" dirty="0" smtClean="0">
              <a:latin typeface="+mj-lt"/>
              <a:ea typeface="ＭＳ Ｐゴシック" panose="020B0600070205080204" pitchFamily="34" charset="-128"/>
            </a:endParaRPr>
          </a:p>
          <a:p>
            <a:r>
              <a:rPr lang="en-US" altLang="en-US" dirty="0" smtClean="0">
                <a:latin typeface="+mj-lt"/>
                <a:ea typeface="ＭＳ Ｐゴシック" panose="020B0600070205080204" pitchFamily="34" charset="-128"/>
              </a:rPr>
              <a:t>Browser uses public key in signatory’</a:t>
            </a:r>
            <a:r>
              <a:rPr lang="en-US" altLang="ja-JP" dirty="0" smtClean="0">
                <a:latin typeface="+mj-lt"/>
                <a:ea typeface="ＭＳ Ｐゴシック" panose="020B0600070205080204" pitchFamily="34" charset="-128"/>
              </a:rPr>
              <a:t>s cert to decrypt signature</a:t>
            </a:r>
          </a:p>
          <a:p>
            <a:pPr lvl="1"/>
            <a:r>
              <a:rPr lang="en-US" altLang="en-US" dirty="0" smtClean="0">
                <a:latin typeface="+mj-lt"/>
                <a:ea typeface="ＭＳ Ｐゴシック" panose="020B0600070205080204" pitchFamily="34" charset="-128"/>
              </a:rPr>
              <a:t>Compares with its own </a:t>
            </a:r>
            <a:r>
              <a:rPr lang="en-US" altLang="en-US" dirty="0" smtClean="0">
                <a:solidFill>
                  <a:srgbClr val="0000FF"/>
                </a:solidFill>
                <a:latin typeface="+mj-lt"/>
                <a:ea typeface="ＭＳ Ｐゴシック" panose="020B0600070205080204" pitchFamily="34" charset="-128"/>
              </a:rPr>
              <a:t>SHA-256 </a:t>
            </a:r>
            <a:r>
              <a:rPr lang="en-US" altLang="en-US" dirty="0" smtClean="0">
                <a:latin typeface="+mj-lt"/>
                <a:ea typeface="ＭＳ Ｐゴシック" panose="020B0600070205080204" pitchFamily="34" charset="-128"/>
              </a:rPr>
              <a:t>hash of Amazon’</a:t>
            </a:r>
            <a:r>
              <a:rPr lang="en-US" altLang="ja-JP" dirty="0" smtClean="0">
                <a:latin typeface="+mj-lt"/>
                <a:ea typeface="ＭＳ Ｐゴシック" panose="020B0600070205080204" pitchFamily="34" charset="-128"/>
              </a:rPr>
              <a:t>s cert</a:t>
            </a:r>
          </a:p>
          <a:p>
            <a:r>
              <a:rPr lang="en-US" altLang="en-US" dirty="0" smtClean="0">
                <a:latin typeface="+mj-lt"/>
                <a:ea typeface="ＭＳ Ｐゴシック" panose="020B0600070205080204" pitchFamily="34" charset="-128"/>
              </a:rPr>
              <a:t>Assuming signature matches, now have high confidence it’</a:t>
            </a:r>
            <a:r>
              <a:rPr lang="en-US" altLang="ja-JP" dirty="0" smtClean="0">
                <a:latin typeface="+mj-lt"/>
                <a:ea typeface="ＭＳ Ｐゴシック" panose="020B0600070205080204" pitchFamily="34" charset="-128"/>
              </a:rPr>
              <a:t>s indeed Amazon …</a:t>
            </a:r>
          </a:p>
          <a:p>
            <a:pPr lvl="1"/>
            <a:r>
              <a:rPr lang="en-US" altLang="en-US" dirty="0" smtClean="0">
                <a:latin typeface="+mj-lt"/>
                <a:ea typeface="ＭＳ Ｐゴシック" panose="020B0600070205080204" pitchFamily="34" charset="-128"/>
              </a:rPr>
              <a:t>… </a:t>
            </a:r>
            <a:r>
              <a:rPr lang="en-US" altLang="en-US" u="sng" dirty="0" smtClean="0">
                <a:latin typeface="+mj-lt"/>
                <a:ea typeface="ＭＳ Ｐゴシック" panose="020B0600070205080204" pitchFamily="34" charset="-128"/>
              </a:rPr>
              <a:t>assuming signatory is trustworthy</a:t>
            </a:r>
          </a:p>
          <a:p>
            <a:pPr lvl="1"/>
            <a:r>
              <a:rPr lang="en-US" altLang="en-US" i="1" dirty="0" err="1" smtClean="0">
                <a:latin typeface="+mj-lt"/>
                <a:ea typeface="ＭＳ Ｐゴシック" panose="020B0600070205080204" pitchFamily="34" charset="-128"/>
              </a:rPr>
              <a:t>DigiNotar</a:t>
            </a:r>
            <a:r>
              <a:rPr lang="en-US" altLang="en-US" i="1" dirty="0" smtClean="0">
                <a:latin typeface="+mj-lt"/>
                <a:ea typeface="ＭＳ Ｐゴシック" panose="020B0600070205080204" pitchFamily="34" charset="-128"/>
              </a:rPr>
              <a:t> CA breach (July-Sept 2011): Google, Yahoo!, Mozilla, Tor project, </a:t>
            </a:r>
            <a:r>
              <a:rPr lang="en-US" altLang="en-US" i="1" dirty="0" err="1" smtClean="0">
                <a:latin typeface="+mj-lt"/>
                <a:ea typeface="ＭＳ Ｐゴシック" panose="020B0600070205080204" pitchFamily="34" charset="-128"/>
              </a:rPr>
              <a:t>Wordpress</a:t>
            </a:r>
            <a:r>
              <a:rPr lang="en-US" altLang="en-US" i="1" dirty="0" smtClean="0">
                <a:latin typeface="+mj-lt"/>
                <a:ea typeface="ＭＳ Ｐゴシック" panose="020B0600070205080204" pitchFamily="34" charset="-128"/>
              </a:rPr>
              <a:t>, … (</a:t>
            </a:r>
            <a:r>
              <a:rPr lang="en-US" altLang="en-US" i="1" dirty="0" smtClean="0">
                <a:solidFill>
                  <a:srgbClr val="FF0000"/>
                </a:solidFill>
                <a:latin typeface="+mj-lt"/>
                <a:ea typeface="ＭＳ Ｐゴシック" panose="020B0600070205080204" pitchFamily="34" charset="-128"/>
              </a:rPr>
              <a:t>531 total certificates</a:t>
            </a:r>
            <a:r>
              <a:rPr lang="en-US" altLang="en-US" i="1" dirty="0" smtClean="0">
                <a:latin typeface="+mj-lt"/>
                <a:ea typeface="ＭＳ Ｐゴシック" panose="020B0600070205080204" pitchFamily="34" charset="-128"/>
              </a:rPr>
              <a:t>)</a:t>
            </a:r>
          </a:p>
        </p:txBody>
      </p:sp>
    </p:spTree>
    <p:extLst>
      <p:ext uri="{BB962C8B-B14F-4D97-AF65-F5344CB8AC3E}">
        <p14:creationId xmlns:p14="http://schemas.microsoft.com/office/powerpoint/2010/main" val="23708820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4720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4720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94720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4720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47203">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94720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47203">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94720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47203">
                                            <p:txEl>
                                              <p:pRg st="8" end="8"/>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94720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7" name="Title 1"/>
          <p:cNvSpPr>
            <a:spLocks noGrp="1"/>
          </p:cNvSpPr>
          <p:nvPr>
            <p:ph type="title"/>
          </p:nvPr>
        </p:nvSpPr>
        <p:spPr/>
        <p:txBody>
          <a:bodyPr/>
          <a:lstStyle/>
          <a:p>
            <a:r>
              <a:rPr lang="en-US" altLang="en-US" dirty="0" smtClean="0">
                <a:ea typeface="ＭＳ Ｐゴシック" panose="020B0600070205080204" pitchFamily="34" charset="-128"/>
              </a:rPr>
              <a:t>Certificate Validation</a:t>
            </a:r>
          </a:p>
        </p:txBody>
      </p:sp>
      <p:sp>
        <p:nvSpPr>
          <p:cNvPr id="75778" name="Rectangle 3"/>
          <p:cNvSpPr>
            <a:spLocks noChangeArrowheads="1"/>
          </p:cNvSpPr>
          <p:nvPr/>
        </p:nvSpPr>
        <p:spPr bwMode="auto">
          <a:xfrm>
            <a:off x="1066800" y="1143000"/>
            <a:ext cx="6629400" cy="914400"/>
          </a:xfrm>
          <a:prstGeom prst="rect">
            <a:avLst/>
          </a:prstGeom>
          <a:solidFill>
            <a:srgbClr val="FFFFC8"/>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9pPr>
          </a:lstStyle>
          <a:p>
            <a:pPr eaLnBrk="1" hangingPunct="1"/>
            <a:r>
              <a:rPr lang="en-US" altLang="en-US" sz="1800" b="0">
                <a:latin typeface="Helvetica" panose="020B0604020202020204" pitchFamily="34" charset="0"/>
              </a:rPr>
              <a:t>E(H</a:t>
            </a:r>
            <a:r>
              <a:rPr lang="en-US" altLang="en-US" sz="1800" b="0" baseline="-25000">
                <a:latin typeface="Helvetica" panose="020B0604020202020204" pitchFamily="34" charset="0"/>
              </a:rPr>
              <a:t>SHA256</a:t>
            </a:r>
            <a:r>
              <a:rPr lang="en-US" altLang="en-US" sz="1800" b="0">
                <a:latin typeface="Helvetica" panose="020B0604020202020204" pitchFamily="34" charset="0"/>
              </a:rPr>
              <a:t>(KA</a:t>
            </a:r>
            <a:r>
              <a:rPr lang="en-US" altLang="en-US" sz="1800" b="0" baseline="-25000">
                <a:latin typeface="Helvetica" panose="020B0604020202020204" pitchFamily="34" charset="0"/>
              </a:rPr>
              <a:t>public</a:t>
            </a:r>
            <a:r>
              <a:rPr lang="en-US" altLang="en-US" sz="1800" b="0">
                <a:latin typeface="Helvetica" panose="020B0604020202020204" pitchFamily="34" charset="0"/>
              </a:rPr>
              <a:t>, </a:t>
            </a:r>
            <a:r>
              <a:rPr lang="en-US" altLang="en-US" sz="1800" b="0">
                <a:latin typeface="Helvetica" panose="020B0604020202020204" pitchFamily="34" charset="0"/>
                <a:hlinkClick r:id="rId2"/>
              </a:rPr>
              <a:t>www.amazon.com</a:t>
            </a:r>
            <a:r>
              <a:rPr lang="en-US" altLang="en-US" sz="1800" b="0">
                <a:latin typeface="Helvetica" panose="020B0604020202020204" pitchFamily="34" charset="0"/>
              </a:rPr>
              <a:t>, …), KS</a:t>
            </a:r>
            <a:r>
              <a:rPr lang="en-US" altLang="en-US" sz="1800" b="0" baseline="-25000">
                <a:latin typeface="Helvetica" panose="020B0604020202020204" pitchFamily="34" charset="0"/>
              </a:rPr>
              <a:t>private</a:t>
            </a:r>
            <a:r>
              <a:rPr lang="en-US" altLang="en-US" sz="1800" b="0">
                <a:latin typeface="Helvetica" panose="020B0604020202020204" pitchFamily="34" charset="0"/>
              </a:rPr>
              <a:t>)), </a:t>
            </a:r>
          </a:p>
          <a:p>
            <a:pPr eaLnBrk="1" hangingPunct="1"/>
            <a:r>
              <a:rPr lang="en-US" altLang="en-US" sz="1800" b="0">
                <a:latin typeface="Helvetica" panose="020B0604020202020204" pitchFamily="34" charset="0"/>
              </a:rPr>
              <a:t>KA</a:t>
            </a:r>
            <a:r>
              <a:rPr lang="en-US" altLang="en-US" sz="1800" b="0" baseline="-25000">
                <a:latin typeface="Helvetica" panose="020B0604020202020204" pitchFamily="34" charset="0"/>
              </a:rPr>
              <a:t>public</a:t>
            </a:r>
            <a:r>
              <a:rPr lang="en-US" altLang="en-US" sz="1800" b="0">
                <a:latin typeface="Helvetica" panose="020B0604020202020204" pitchFamily="34" charset="0"/>
              </a:rPr>
              <a:t>, </a:t>
            </a:r>
            <a:r>
              <a:rPr lang="en-US" altLang="en-US" sz="1800" b="0">
                <a:latin typeface="Helvetica" panose="020B0604020202020204" pitchFamily="34" charset="0"/>
                <a:hlinkClick r:id="rId2"/>
              </a:rPr>
              <a:t>www.amazon.com</a:t>
            </a:r>
            <a:r>
              <a:rPr lang="en-US" altLang="en-US" sz="1800" b="0">
                <a:latin typeface="Helvetica" panose="020B0604020202020204" pitchFamily="34" charset="0"/>
              </a:rPr>
              <a:t>, …</a:t>
            </a:r>
          </a:p>
        </p:txBody>
      </p:sp>
      <p:grpSp>
        <p:nvGrpSpPr>
          <p:cNvPr id="2" name="Group 43"/>
          <p:cNvGrpSpPr>
            <a:grpSpLocks/>
          </p:cNvGrpSpPr>
          <p:nvPr/>
        </p:nvGrpSpPr>
        <p:grpSpPr bwMode="auto">
          <a:xfrm>
            <a:off x="228600" y="2057400"/>
            <a:ext cx="4406900" cy="1752600"/>
            <a:chOff x="685118" y="2286000"/>
            <a:chExt cx="4406941" cy="1752600"/>
          </a:xfrm>
        </p:grpSpPr>
        <p:cxnSp>
          <p:nvCxnSpPr>
            <p:cNvPr id="75796" name="Straight Arrow Connector 8"/>
            <p:cNvCxnSpPr>
              <a:cxnSpLocks noChangeShapeType="1"/>
            </p:cNvCxnSpPr>
            <p:nvPr/>
          </p:nvCxnSpPr>
          <p:spPr bwMode="auto">
            <a:xfrm rot="5400000">
              <a:off x="1562100" y="2933700"/>
              <a:ext cx="1296194" cy="794"/>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sp>
          <p:nvSpPr>
            <p:cNvPr id="75797" name="Rectangle 9"/>
            <p:cNvSpPr>
              <a:spLocks noChangeArrowheads="1"/>
            </p:cNvSpPr>
            <p:nvPr/>
          </p:nvSpPr>
          <p:spPr bwMode="auto">
            <a:xfrm>
              <a:off x="685118" y="3581400"/>
              <a:ext cx="4343450" cy="457200"/>
            </a:xfrm>
            <a:prstGeom prst="rect">
              <a:avLst/>
            </a:prstGeom>
            <a:solidFill>
              <a:srgbClr val="FFFFC8"/>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9pPr>
            </a:lstStyle>
            <a:p>
              <a:pPr algn="ctr" eaLnBrk="1" hangingPunct="1"/>
              <a:r>
                <a:rPr lang="en-US" altLang="en-US" sz="1800" b="0">
                  <a:latin typeface="Helvetica" panose="020B0604020202020204" pitchFamily="34" charset="0"/>
                </a:rPr>
                <a:t>H</a:t>
              </a:r>
              <a:r>
                <a:rPr lang="en-US" altLang="en-US" sz="1800" b="0" baseline="-25000">
                  <a:latin typeface="Helvetica" panose="020B0604020202020204" pitchFamily="34" charset="0"/>
                </a:rPr>
                <a:t>SHA256</a:t>
              </a:r>
              <a:r>
                <a:rPr lang="en-US" altLang="en-US" sz="1800" b="0">
                  <a:latin typeface="Helvetica" panose="020B0604020202020204" pitchFamily="34" charset="0"/>
                </a:rPr>
                <a:t>(KA</a:t>
              </a:r>
              <a:r>
                <a:rPr lang="en-US" altLang="en-US" sz="1800" b="0" baseline="-25000">
                  <a:latin typeface="Helvetica" panose="020B0604020202020204" pitchFamily="34" charset="0"/>
                </a:rPr>
                <a:t>public</a:t>
              </a:r>
              <a:r>
                <a:rPr lang="en-US" altLang="en-US" sz="1800" b="0">
                  <a:latin typeface="Helvetica" panose="020B0604020202020204" pitchFamily="34" charset="0"/>
                </a:rPr>
                <a:t>, </a:t>
              </a:r>
              <a:r>
                <a:rPr lang="en-US" altLang="en-US" sz="1800" b="0">
                  <a:latin typeface="Helvetica" panose="020B0604020202020204" pitchFamily="34" charset="0"/>
                  <a:hlinkClick r:id="rId2"/>
                </a:rPr>
                <a:t>www.amazon.com</a:t>
              </a:r>
              <a:r>
                <a:rPr lang="en-US" altLang="en-US" sz="1800" b="0">
                  <a:latin typeface="Helvetica" panose="020B0604020202020204" pitchFamily="34" charset="0"/>
                </a:rPr>
                <a:t>, …)</a:t>
              </a:r>
            </a:p>
          </p:txBody>
        </p:sp>
        <p:sp>
          <p:nvSpPr>
            <p:cNvPr id="75798" name="TextBox 11"/>
            <p:cNvSpPr txBox="1">
              <a:spLocks noChangeArrowheads="1"/>
            </p:cNvSpPr>
            <p:nvPr/>
          </p:nvSpPr>
          <p:spPr bwMode="auto">
            <a:xfrm>
              <a:off x="2286000" y="2667000"/>
              <a:ext cx="280605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9pPr>
            </a:lstStyle>
            <a:p>
              <a:pPr eaLnBrk="1" hangingPunct="1"/>
              <a:r>
                <a:rPr lang="en-US" altLang="en-US" sz="1800" b="0">
                  <a:latin typeface="Helvetica" panose="020B0604020202020204" pitchFamily="34" charset="0"/>
                </a:rPr>
                <a:t>E(H</a:t>
              </a:r>
              <a:r>
                <a:rPr lang="en-US" altLang="en-US" sz="1800" b="0" baseline="-25000">
                  <a:latin typeface="Helvetica" panose="020B0604020202020204" pitchFamily="34" charset="0"/>
                </a:rPr>
                <a:t>SHA256</a:t>
              </a:r>
              <a:r>
                <a:rPr lang="en-US" altLang="en-US" sz="1800" b="0">
                  <a:latin typeface="Helvetica" panose="020B0604020202020204" pitchFamily="34" charset="0"/>
                </a:rPr>
                <a:t>(…), KS</a:t>
              </a:r>
              <a:r>
                <a:rPr lang="en-US" altLang="en-US" sz="1800" b="0" baseline="-25000">
                  <a:latin typeface="Helvetica" panose="020B0604020202020204" pitchFamily="34" charset="0"/>
                </a:rPr>
                <a:t>public</a:t>
              </a:r>
              <a:r>
                <a:rPr lang="en-US" altLang="en-US" sz="1800" b="0">
                  <a:latin typeface="Helvetica" panose="020B0604020202020204" pitchFamily="34" charset="0"/>
                </a:rPr>
                <a:t>))</a:t>
              </a:r>
            </a:p>
            <a:p>
              <a:pPr eaLnBrk="1" hangingPunct="1"/>
              <a:r>
                <a:rPr lang="en-US" altLang="en-US" sz="1800" b="0">
                  <a:latin typeface="Helvetica" panose="020B0604020202020204" pitchFamily="34" charset="0"/>
                </a:rPr>
                <a:t>(</a:t>
              </a:r>
              <a:r>
                <a:rPr lang="en-US" altLang="en-US" sz="1800" b="0" i="1">
                  <a:latin typeface="Helvetica" panose="020B0604020202020204" pitchFamily="34" charset="0"/>
                </a:rPr>
                <a:t>recall, KS</a:t>
              </a:r>
              <a:r>
                <a:rPr lang="en-US" altLang="en-US" sz="1800" b="0" i="1" baseline="-25000">
                  <a:latin typeface="Helvetica" panose="020B0604020202020204" pitchFamily="34" charset="0"/>
                </a:rPr>
                <a:t>public</a:t>
              </a:r>
              <a:r>
                <a:rPr lang="en-US" altLang="en-US" sz="1800" b="0" i="1">
                  <a:latin typeface="Helvetica" panose="020B0604020202020204" pitchFamily="34" charset="0"/>
                </a:rPr>
                <a:t> hardwired</a:t>
              </a:r>
              <a:r>
                <a:rPr lang="en-US" altLang="en-US" sz="1800" b="0">
                  <a:latin typeface="Helvetica" panose="020B0604020202020204" pitchFamily="34" charset="0"/>
                </a:rPr>
                <a:t>)</a:t>
              </a:r>
            </a:p>
          </p:txBody>
        </p:sp>
      </p:grpSp>
      <p:grpSp>
        <p:nvGrpSpPr>
          <p:cNvPr id="3" name="Group 45"/>
          <p:cNvGrpSpPr>
            <a:grpSpLocks/>
          </p:cNvGrpSpPr>
          <p:nvPr/>
        </p:nvGrpSpPr>
        <p:grpSpPr bwMode="auto">
          <a:xfrm>
            <a:off x="2459038" y="3835400"/>
            <a:ext cx="4932362" cy="2078038"/>
            <a:chOff x="2915713" y="4063580"/>
            <a:chExt cx="4932348" cy="2078665"/>
          </a:xfrm>
        </p:grpSpPr>
        <p:sp>
          <p:nvSpPr>
            <p:cNvPr id="75787" name="AutoShape 23"/>
            <p:cNvSpPr>
              <a:spLocks noChangeArrowheads="1"/>
            </p:cNvSpPr>
            <p:nvPr/>
          </p:nvSpPr>
          <p:spPr bwMode="auto">
            <a:xfrm>
              <a:off x="4572000" y="4724400"/>
              <a:ext cx="914400" cy="457200"/>
            </a:xfrm>
            <a:prstGeom prst="diamond">
              <a:avLst/>
            </a:prstGeom>
            <a:solidFill>
              <a:srgbClr val="FFFF99"/>
            </a:solidFill>
            <a:ln w="25400">
              <a:solidFill>
                <a:schemeClr val="tx1"/>
              </a:solidFill>
              <a:miter lim="800000"/>
              <a:headEnd/>
              <a:tailEnd/>
            </a:ln>
          </p:spPr>
          <p:txBody>
            <a:bodyPr wrap="none" lIns="90488" tIns="44450" rIns="90488" bIns="44450" anchor="ctr"/>
            <a:lstStyle>
              <a:lvl1pPr eaLnBrk="0" hangingPunct="0">
                <a:defRPr sz="2400" b="1">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9pPr>
            </a:lstStyle>
            <a:p>
              <a:pPr eaLnBrk="1" hangingPunct="1"/>
              <a:r>
                <a:rPr lang="en-US" altLang="en-US" sz="1800" b="0">
                  <a:latin typeface="Helvetica" panose="020B0604020202020204" pitchFamily="34" charset="0"/>
                </a:rPr>
                <a:t>=</a:t>
              </a:r>
            </a:p>
          </p:txBody>
        </p:sp>
        <p:sp>
          <p:nvSpPr>
            <p:cNvPr id="75788" name="Freeform 17"/>
            <p:cNvSpPr>
              <a:spLocks noChangeArrowheads="1"/>
            </p:cNvSpPr>
            <p:nvPr/>
          </p:nvSpPr>
          <p:spPr bwMode="auto">
            <a:xfrm>
              <a:off x="2915713" y="4063580"/>
              <a:ext cx="1684634" cy="907057"/>
            </a:xfrm>
            <a:custGeom>
              <a:avLst/>
              <a:gdLst>
                <a:gd name="T0" fmla="*/ 0 w 1684634"/>
                <a:gd name="T1" fmla="*/ 0 h 907057"/>
                <a:gd name="T2" fmla="*/ 0 w 1684634"/>
                <a:gd name="T3" fmla="*/ 894099 h 907057"/>
                <a:gd name="T4" fmla="*/ 1684634 w 1684634"/>
                <a:gd name="T5" fmla="*/ 907057 h 907057"/>
                <a:gd name="T6" fmla="*/ 0 60000 65536"/>
                <a:gd name="T7" fmla="*/ 0 60000 65536"/>
                <a:gd name="T8" fmla="*/ 0 60000 65536"/>
                <a:gd name="T9" fmla="*/ 0 w 1684634"/>
                <a:gd name="T10" fmla="*/ 0 h 907057"/>
                <a:gd name="T11" fmla="*/ 1684634 w 1684634"/>
                <a:gd name="T12" fmla="*/ 907057 h 907057"/>
              </a:gdLst>
              <a:ahLst/>
              <a:cxnLst>
                <a:cxn ang="T6">
                  <a:pos x="T0" y="T1"/>
                </a:cxn>
                <a:cxn ang="T7">
                  <a:pos x="T2" y="T3"/>
                </a:cxn>
                <a:cxn ang="T8">
                  <a:pos x="T4" y="T5"/>
                </a:cxn>
              </a:cxnLst>
              <a:rect l="T9" t="T10" r="T11" b="T12"/>
              <a:pathLst>
                <a:path w="1684634" h="907057">
                  <a:moveTo>
                    <a:pt x="0" y="0"/>
                  </a:moveTo>
                  <a:lnTo>
                    <a:pt x="0" y="894099"/>
                  </a:lnTo>
                  <a:lnTo>
                    <a:pt x="1684634" y="907057"/>
                  </a:ln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p>
          </p:txBody>
        </p:sp>
        <p:sp>
          <p:nvSpPr>
            <p:cNvPr id="75789" name="Freeform 28"/>
            <p:cNvSpPr>
              <a:spLocks noChangeArrowheads="1"/>
            </p:cNvSpPr>
            <p:nvPr/>
          </p:nvSpPr>
          <p:spPr bwMode="auto">
            <a:xfrm>
              <a:off x="5002068" y="4063580"/>
              <a:ext cx="2215942" cy="673814"/>
            </a:xfrm>
            <a:custGeom>
              <a:avLst/>
              <a:gdLst>
                <a:gd name="T0" fmla="*/ 2215942 w 2215942"/>
                <a:gd name="T1" fmla="*/ 0 h 673814"/>
                <a:gd name="T2" fmla="*/ 2215942 w 2215942"/>
                <a:gd name="T3" fmla="*/ 414655 h 673814"/>
                <a:gd name="T4" fmla="*/ 0 w 2215942"/>
                <a:gd name="T5" fmla="*/ 401697 h 673814"/>
                <a:gd name="T6" fmla="*/ 12958 w 2215942"/>
                <a:gd name="T7" fmla="*/ 673814 h 673814"/>
                <a:gd name="T8" fmla="*/ 0 60000 65536"/>
                <a:gd name="T9" fmla="*/ 0 60000 65536"/>
                <a:gd name="T10" fmla="*/ 0 60000 65536"/>
                <a:gd name="T11" fmla="*/ 0 60000 65536"/>
                <a:gd name="T12" fmla="*/ 0 w 2215942"/>
                <a:gd name="T13" fmla="*/ 0 h 673814"/>
                <a:gd name="T14" fmla="*/ 2215942 w 2215942"/>
                <a:gd name="T15" fmla="*/ 673814 h 673814"/>
              </a:gdLst>
              <a:ahLst/>
              <a:cxnLst>
                <a:cxn ang="T8">
                  <a:pos x="T0" y="T1"/>
                </a:cxn>
                <a:cxn ang="T9">
                  <a:pos x="T2" y="T3"/>
                </a:cxn>
                <a:cxn ang="T10">
                  <a:pos x="T4" y="T5"/>
                </a:cxn>
                <a:cxn ang="T11">
                  <a:pos x="T6" y="T7"/>
                </a:cxn>
              </a:cxnLst>
              <a:rect l="T12" t="T13" r="T14" b="T15"/>
              <a:pathLst>
                <a:path w="2215942" h="673814">
                  <a:moveTo>
                    <a:pt x="2215942" y="0"/>
                  </a:moveTo>
                  <a:lnTo>
                    <a:pt x="2215942" y="414655"/>
                  </a:lnTo>
                  <a:lnTo>
                    <a:pt x="0" y="401697"/>
                  </a:lnTo>
                  <a:lnTo>
                    <a:pt x="12958" y="673814"/>
                  </a:ln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p>
          </p:txBody>
        </p:sp>
        <p:cxnSp>
          <p:nvCxnSpPr>
            <p:cNvPr id="75790" name="Straight Arrow Connector 30"/>
            <p:cNvCxnSpPr>
              <a:cxnSpLocks noChangeShapeType="1"/>
              <a:stCxn id="75787" idx="2"/>
            </p:cNvCxnSpPr>
            <p:nvPr/>
          </p:nvCxnSpPr>
          <p:spPr bwMode="auto">
            <a:xfrm rot="5400000">
              <a:off x="4762500" y="5448300"/>
              <a:ext cx="533400" cy="1588"/>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75791" name="Straight Arrow Connector 31"/>
            <p:cNvCxnSpPr>
              <a:cxnSpLocks noChangeShapeType="1"/>
              <a:stCxn id="75787" idx="3"/>
            </p:cNvCxnSpPr>
            <p:nvPr/>
          </p:nvCxnSpPr>
          <p:spPr bwMode="auto">
            <a:xfrm>
              <a:off x="5486400" y="4953000"/>
              <a:ext cx="533400" cy="1588"/>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sp>
          <p:nvSpPr>
            <p:cNvPr id="75792" name="TextBox 34"/>
            <p:cNvSpPr txBox="1">
              <a:spLocks noChangeArrowheads="1"/>
            </p:cNvSpPr>
            <p:nvPr/>
          </p:nvSpPr>
          <p:spPr bwMode="auto">
            <a:xfrm>
              <a:off x="5063768" y="5257800"/>
              <a:ext cx="582851" cy="369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9pPr>
            </a:lstStyle>
            <a:p>
              <a:pPr eaLnBrk="1" hangingPunct="1"/>
              <a:r>
                <a:rPr lang="en-US" altLang="en-US" sz="1800" b="0">
                  <a:latin typeface="Helvetica" panose="020B0604020202020204" pitchFamily="34" charset="0"/>
                </a:rPr>
                <a:t>Yes</a:t>
              </a:r>
            </a:p>
          </p:txBody>
        </p:sp>
        <p:sp>
          <p:nvSpPr>
            <p:cNvPr id="75793" name="TextBox 35"/>
            <p:cNvSpPr txBox="1">
              <a:spLocks noChangeArrowheads="1"/>
            </p:cNvSpPr>
            <p:nvPr/>
          </p:nvSpPr>
          <p:spPr bwMode="auto">
            <a:xfrm>
              <a:off x="3684467" y="5772837"/>
              <a:ext cx="2323600" cy="369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9pPr>
            </a:lstStyle>
            <a:p>
              <a:pPr eaLnBrk="1" hangingPunct="1"/>
              <a:r>
                <a:rPr lang="en-US" altLang="en-US" sz="1800" b="0">
                  <a:latin typeface="Helvetica" panose="020B0604020202020204" pitchFamily="34" charset="0"/>
                </a:rPr>
                <a:t>Validation successful</a:t>
              </a:r>
            </a:p>
          </p:txBody>
        </p:sp>
        <p:sp>
          <p:nvSpPr>
            <p:cNvPr id="75794" name="TextBox 36"/>
            <p:cNvSpPr txBox="1">
              <a:spLocks noChangeArrowheads="1"/>
            </p:cNvSpPr>
            <p:nvPr/>
          </p:nvSpPr>
          <p:spPr bwMode="auto">
            <a:xfrm>
              <a:off x="6050338" y="4782236"/>
              <a:ext cx="1797723" cy="369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9pPr>
            </a:lstStyle>
            <a:p>
              <a:pPr eaLnBrk="1" hangingPunct="1"/>
              <a:r>
                <a:rPr lang="en-US" altLang="en-US" sz="1800" b="0">
                  <a:latin typeface="Helvetica" panose="020B0604020202020204" pitchFamily="34" charset="0"/>
                </a:rPr>
                <a:t>Validation failed</a:t>
              </a:r>
            </a:p>
          </p:txBody>
        </p:sp>
        <p:sp>
          <p:nvSpPr>
            <p:cNvPr id="75795" name="TextBox 37"/>
            <p:cNvSpPr txBox="1">
              <a:spLocks noChangeArrowheads="1"/>
            </p:cNvSpPr>
            <p:nvPr/>
          </p:nvSpPr>
          <p:spPr bwMode="auto">
            <a:xfrm>
              <a:off x="5449705" y="4572001"/>
              <a:ext cx="492518" cy="369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9pPr>
            </a:lstStyle>
            <a:p>
              <a:pPr eaLnBrk="1" hangingPunct="1"/>
              <a:r>
                <a:rPr lang="en-US" altLang="en-US" sz="1800" b="0">
                  <a:latin typeface="Helvetica" panose="020B0604020202020204" pitchFamily="34" charset="0"/>
                </a:rPr>
                <a:t>No</a:t>
              </a:r>
            </a:p>
          </p:txBody>
        </p:sp>
      </p:grpSp>
      <p:grpSp>
        <p:nvGrpSpPr>
          <p:cNvPr id="4" name="Group 44"/>
          <p:cNvGrpSpPr>
            <a:grpSpLocks/>
          </p:cNvGrpSpPr>
          <p:nvPr/>
        </p:nvGrpSpPr>
        <p:grpSpPr bwMode="auto">
          <a:xfrm>
            <a:off x="4648200" y="2057400"/>
            <a:ext cx="4495800" cy="1752600"/>
            <a:chOff x="5105400" y="2286000"/>
            <a:chExt cx="4495800" cy="1752600"/>
          </a:xfrm>
        </p:grpSpPr>
        <p:cxnSp>
          <p:nvCxnSpPr>
            <p:cNvPr id="75784" name="Straight Arrow Connector 12"/>
            <p:cNvCxnSpPr>
              <a:cxnSpLocks noChangeShapeType="1"/>
            </p:cNvCxnSpPr>
            <p:nvPr/>
          </p:nvCxnSpPr>
          <p:spPr bwMode="auto">
            <a:xfrm rot="5400000">
              <a:off x="6590506" y="2933700"/>
              <a:ext cx="1296194" cy="794"/>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sp>
          <p:nvSpPr>
            <p:cNvPr id="75785" name="Rectangle 14"/>
            <p:cNvSpPr>
              <a:spLocks noChangeArrowheads="1"/>
            </p:cNvSpPr>
            <p:nvPr/>
          </p:nvSpPr>
          <p:spPr bwMode="auto">
            <a:xfrm>
              <a:off x="5105400" y="3581400"/>
              <a:ext cx="4267200" cy="457200"/>
            </a:xfrm>
            <a:prstGeom prst="rect">
              <a:avLst/>
            </a:prstGeom>
            <a:solidFill>
              <a:srgbClr val="FFFFC8"/>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9pPr>
            </a:lstStyle>
            <a:p>
              <a:pPr algn="ctr" eaLnBrk="1" hangingPunct="1"/>
              <a:r>
                <a:rPr lang="en-US" altLang="en-US" sz="1800" b="0">
                  <a:latin typeface="Helvetica" panose="020B0604020202020204" pitchFamily="34" charset="0"/>
                </a:rPr>
                <a:t>H</a:t>
              </a:r>
              <a:r>
                <a:rPr lang="en-US" altLang="en-US" sz="1800" b="0" baseline="-25000">
                  <a:latin typeface="Helvetica" panose="020B0604020202020204" pitchFamily="34" charset="0"/>
                </a:rPr>
                <a:t>SHA256</a:t>
              </a:r>
              <a:r>
                <a:rPr lang="en-US" altLang="en-US" sz="1800" b="0">
                  <a:latin typeface="Helvetica" panose="020B0604020202020204" pitchFamily="34" charset="0"/>
                </a:rPr>
                <a:t>(KA</a:t>
              </a:r>
              <a:r>
                <a:rPr lang="en-US" altLang="en-US" sz="1800" b="0" baseline="-25000">
                  <a:latin typeface="Helvetica" panose="020B0604020202020204" pitchFamily="34" charset="0"/>
                </a:rPr>
                <a:t>public</a:t>
              </a:r>
              <a:r>
                <a:rPr lang="en-US" altLang="en-US" sz="1800" b="0">
                  <a:latin typeface="Helvetica" panose="020B0604020202020204" pitchFamily="34" charset="0"/>
                </a:rPr>
                <a:t>, </a:t>
              </a:r>
              <a:r>
                <a:rPr lang="en-US" altLang="en-US" sz="1800" b="0">
                  <a:latin typeface="Helvetica" panose="020B0604020202020204" pitchFamily="34" charset="0"/>
                  <a:hlinkClick r:id="rId2"/>
                </a:rPr>
                <a:t>www.amazon.com</a:t>
              </a:r>
              <a:r>
                <a:rPr lang="en-US" altLang="en-US" sz="1800" b="0">
                  <a:latin typeface="Helvetica" panose="020B0604020202020204" pitchFamily="34" charset="0"/>
                </a:rPr>
                <a:t>, …)</a:t>
              </a:r>
            </a:p>
          </p:txBody>
        </p:sp>
        <p:sp>
          <p:nvSpPr>
            <p:cNvPr id="75786" name="TextBox 40"/>
            <p:cNvSpPr txBox="1">
              <a:spLocks noChangeArrowheads="1"/>
            </p:cNvSpPr>
            <p:nvPr/>
          </p:nvSpPr>
          <p:spPr bwMode="auto">
            <a:xfrm>
              <a:off x="5555088" y="2971800"/>
              <a:ext cx="40461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9pPr>
            </a:lstStyle>
            <a:p>
              <a:pPr eaLnBrk="1" hangingPunct="1"/>
              <a:r>
                <a:rPr lang="en-US" altLang="en-US" sz="1800" b="0">
                  <a:latin typeface="Helvetica" panose="020B0604020202020204" pitchFamily="34" charset="0"/>
                </a:rPr>
                <a:t>H</a:t>
              </a:r>
              <a:r>
                <a:rPr lang="en-US" altLang="en-US" sz="1800" b="0" baseline="-25000">
                  <a:latin typeface="Helvetica" panose="020B0604020202020204" pitchFamily="34" charset="0"/>
                </a:rPr>
                <a:t>SHA256</a:t>
              </a:r>
              <a:r>
                <a:rPr lang="en-US" altLang="en-US" sz="1800" b="0">
                  <a:latin typeface="Helvetica" panose="020B0604020202020204" pitchFamily="34" charset="0"/>
                </a:rPr>
                <a:t>(KA</a:t>
              </a:r>
              <a:r>
                <a:rPr lang="en-US" altLang="en-US" sz="1800" b="0" baseline="-25000">
                  <a:latin typeface="Helvetica" panose="020B0604020202020204" pitchFamily="34" charset="0"/>
                </a:rPr>
                <a:t>public</a:t>
              </a:r>
              <a:r>
                <a:rPr lang="en-US" altLang="en-US" sz="1800" b="0">
                  <a:latin typeface="Helvetica" panose="020B0604020202020204" pitchFamily="34" charset="0"/>
                </a:rPr>
                <a:t>, </a:t>
              </a:r>
              <a:r>
                <a:rPr lang="en-US" altLang="en-US" sz="1800" b="0">
                  <a:latin typeface="Helvetica" panose="020B0604020202020204" pitchFamily="34" charset="0"/>
                  <a:hlinkClick r:id="rId2"/>
                </a:rPr>
                <a:t>www.amazon.com</a:t>
              </a:r>
              <a:r>
                <a:rPr lang="en-US" altLang="en-US" sz="1800" b="0">
                  <a:latin typeface="Helvetica" panose="020B0604020202020204" pitchFamily="34" charset="0"/>
                </a:rPr>
                <a:t>, ..)</a:t>
              </a:r>
            </a:p>
          </p:txBody>
        </p:sp>
      </p:grpSp>
      <p:sp>
        <p:nvSpPr>
          <p:cNvPr id="75782" name="TextBox 42"/>
          <p:cNvSpPr txBox="1">
            <a:spLocks noChangeArrowheads="1"/>
          </p:cNvSpPr>
          <p:nvPr/>
        </p:nvSpPr>
        <p:spPr bwMode="auto">
          <a:xfrm>
            <a:off x="985838" y="762000"/>
            <a:ext cx="12239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9pPr>
          </a:lstStyle>
          <a:p>
            <a:pPr eaLnBrk="1" hangingPunct="1"/>
            <a:r>
              <a:rPr lang="en-US" altLang="en-US" sz="1800" b="0" dirty="0">
                <a:latin typeface="Helvetica" panose="020B0604020202020204" pitchFamily="34" charset="0"/>
              </a:rPr>
              <a:t>Certificate</a:t>
            </a:r>
          </a:p>
        </p:txBody>
      </p:sp>
      <p:sp>
        <p:nvSpPr>
          <p:cNvPr id="5" name="TextBox 4"/>
          <p:cNvSpPr txBox="1">
            <a:spLocks noChangeArrowheads="1"/>
          </p:cNvSpPr>
          <p:nvPr/>
        </p:nvSpPr>
        <p:spPr bwMode="auto">
          <a:xfrm>
            <a:off x="457200" y="6000750"/>
            <a:ext cx="8237538" cy="40005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b="1">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9pPr>
          </a:lstStyle>
          <a:p>
            <a:pPr eaLnBrk="1" hangingPunct="1"/>
            <a:r>
              <a:rPr lang="en-US" altLang="en-US" sz="2000" b="0">
                <a:latin typeface="Helvetica" panose="020B0604020202020204" pitchFamily="34" charset="0"/>
              </a:rPr>
              <a:t>Can also validate using peer approach: </a:t>
            </a:r>
            <a:r>
              <a:rPr lang="en-US" altLang="en-US" sz="2000" b="0">
                <a:latin typeface="Helvetica" panose="020B0604020202020204" pitchFamily="34" charset="0"/>
                <a:hlinkClick r:id="rId3"/>
              </a:rPr>
              <a:t>https://www.eff.org/observatory</a:t>
            </a:r>
            <a:r>
              <a:rPr lang="en-US" altLang="en-US" sz="2000" b="0">
                <a:latin typeface="Helvetica" panose="020B0604020202020204" pitchFamily="34" charset="0"/>
              </a:rPr>
              <a:t> </a:t>
            </a:r>
          </a:p>
        </p:txBody>
      </p:sp>
    </p:spTree>
    <p:extLst>
      <p:ext uri="{BB962C8B-B14F-4D97-AF65-F5344CB8AC3E}">
        <p14:creationId xmlns:p14="http://schemas.microsoft.com/office/powerpoint/2010/main" val="185415545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9252" name="Rectangle 4"/>
          <p:cNvSpPr>
            <a:spLocks noGrp="1" noChangeArrowheads="1"/>
          </p:cNvSpPr>
          <p:nvPr>
            <p:ph type="body" idx="1"/>
          </p:nvPr>
        </p:nvSpPr>
        <p:spPr>
          <a:xfrm>
            <a:off x="79054" y="954088"/>
            <a:ext cx="5292101" cy="5613400"/>
          </a:xfrm>
        </p:spPr>
        <p:txBody>
          <a:bodyPr/>
          <a:lstStyle/>
          <a:p>
            <a:r>
              <a:rPr lang="en-US" altLang="en-US" dirty="0" smtClean="0">
                <a:latin typeface="+mj-lt"/>
                <a:ea typeface="ＭＳ Ｐゴシック" panose="020B0600070205080204" pitchFamily="34" charset="-128"/>
              </a:rPr>
              <a:t>Browser constructs a random </a:t>
            </a:r>
            <a:r>
              <a:rPr lang="en-US" altLang="en-US" i="1" dirty="0" smtClean="0">
                <a:solidFill>
                  <a:srgbClr val="0000FF"/>
                </a:solidFill>
                <a:latin typeface="+mj-lt"/>
                <a:ea typeface="ＭＳ Ｐゴシック" panose="020B0600070205080204" pitchFamily="34" charset="-128"/>
              </a:rPr>
              <a:t>session key</a:t>
            </a:r>
            <a:r>
              <a:rPr lang="en-US" altLang="en-US" dirty="0" smtClean="0">
                <a:latin typeface="+mj-lt"/>
                <a:ea typeface="ＭＳ Ｐゴシック" panose="020B0600070205080204" pitchFamily="34" charset="-128"/>
              </a:rPr>
              <a:t> K used for data communication</a:t>
            </a:r>
          </a:p>
          <a:p>
            <a:pPr lvl="1"/>
            <a:r>
              <a:rPr lang="en-US" altLang="en-US" sz="2000" dirty="0" smtClean="0">
                <a:latin typeface="+mj-lt"/>
                <a:ea typeface="ＭＳ Ｐゴシック" panose="020B0600070205080204" pitchFamily="34" charset="-128"/>
              </a:rPr>
              <a:t>Private key for bulk crypto</a:t>
            </a:r>
            <a:endParaRPr lang="en-US" altLang="en-US" dirty="0" smtClean="0">
              <a:latin typeface="+mj-lt"/>
              <a:ea typeface="ＭＳ Ｐゴシック" panose="020B0600070205080204" pitchFamily="34" charset="-128"/>
            </a:endParaRPr>
          </a:p>
          <a:p>
            <a:r>
              <a:rPr lang="en-US" altLang="en-US" dirty="0" smtClean="0">
                <a:latin typeface="+mj-lt"/>
                <a:ea typeface="ＭＳ Ｐゴシック" panose="020B0600070205080204" pitchFamily="34" charset="-128"/>
              </a:rPr>
              <a:t>Browser encrypts K using Amazon’</a:t>
            </a:r>
            <a:r>
              <a:rPr lang="en-US" altLang="ja-JP" dirty="0" smtClean="0">
                <a:latin typeface="+mj-lt"/>
                <a:ea typeface="ＭＳ Ｐゴシック" panose="020B0600070205080204" pitchFamily="34" charset="-128"/>
              </a:rPr>
              <a:t>s public key</a:t>
            </a:r>
          </a:p>
          <a:p>
            <a:r>
              <a:rPr lang="en-US" altLang="en-US" dirty="0" smtClean="0">
                <a:latin typeface="+mj-lt"/>
                <a:ea typeface="ＭＳ Ｐゴシック" panose="020B0600070205080204" pitchFamily="34" charset="-128"/>
              </a:rPr>
              <a:t>Browser sends E(K, </a:t>
            </a:r>
            <a:r>
              <a:rPr lang="en-US" altLang="en-US" dirty="0" err="1" smtClean="0">
                <a:latin typeface="+mj-lt"/>
                <a:ea typeface="ＭＳ Ｐゴシック" panose="020B0600070205080204" pitchFamily="34" charset="-128"/>
              </a:rPr>
              <a:t>KA</a:t>
            </a:r>
            <a:r>
              <a:rPr lang="en-US" altLang="en-US" baseline="-25000" dirty="0" err="1" smtClean="0">
                <a:latin typeface="+mj-lt"/>
                <a:ea typeface="ＭＳ Ｐゴシック" panose="020B0600070205080204" pitchFamily="34" charset="-128"/>
              </a:rPr>
              <a:t>public</a:t>
            </a:r>
            <a:r>
              <a:rPr lang="en-US" altLang="en-US" dirty="0" smtClean="0">
                <a:latin typeface="+mj-lt"/>
                <a:ea typeface="ＭＳ Ｐゴシック" panose="020B0600070205080204" pitchFamily="34" charset="-128"/>
              </a:rPr>
              <a:t>) </a:t>
            </a:r>
            <a:r>
              <a:rPr lang="en-US" altLang="en-US" dirty="0" smtClean="0">
                <a:latin typeface="+mj-lt"/>
                <a:ea typeface="ＭＳ Ｐゴシック" panose="020B0600070205080204" pitchFamily="34" charset="-128"/>
              </a:rPr>
              <a:t/>
            </a:r>
            <a:br>
              <a:rPr lang="en-US" altLang="en-US" dirty="0" smtClean="0">
                <a:latin typeface="+mj-lt"/>
                <a:ea typeface="ＭＳ Ｐゴシック" panose="020B0600070205080204" pitchFamily="34" charset="-128"/>
              </a:rPr>
            </a:br>
            <a:r>
              <a:rPr lang="en-US" altLang="en-US" dirty="0" smtClean="0">
                <a:latin typeface="+mj-lt"/>
                <a:ea typeface="ＭＳ Ｐゴシック" panose="020B0600070205080204" pitchFamily="34" charset="-128"/>
              </a:rPr>
              <a:t>to </a:t>
            </a:r>
            <a:r>
              <a:rPr lang="en-US" altLang="en-US" dirty="0" smtClean="0">
                <a:latin typeface="+mj-lt"/>
                <a:ea typeface="ＭＳ Ｐゴシック" panose="020B0600070205080204" pitchFamily="34" charset="-128"/>
              </a:rPr>
              <a:t>server</a:t>
            </a:r>
          </a:p>
          <a:p>
            <a:r>
              <a:rPr lang="en-US" altLang="en-US" dirty="0" smtClean="0">
                <a:latin typeface="+mj-lt"/>
                <a:ea typeface="ＭＳ Ｐゴシック" panose="020B0600070205080204" pitchFamily="34" charset="-128"/>
              </a:rPr>
              <a:t>Browser displays</a:t>
            </a:r>
          </a:p>
          <a:p>
            <a:r>
              <a:rPr lang="en-US" altLang="en-US" dirty="0" smtClean="0">
                <a:latin typeface="+mj-lt"/>
                <a:ea typeface="ＭＳ Ｐゴシック" panose="020B0600070205080204" pitchFamily="34" charset="-128"/>
              </a:rPr>
              <a:t>All subsequent comm. encrypted w/ symmetric cipher </a:t>
            </a:r>
            <a:r>
              <a:rPr lang="en-US" altLang="en-US" dirty="0" smtClean="0">
                <a:latin typeface="+mj-lt"/>
                <a:ea typeface="ＭＳ Ｐゴシック" panose="020B0600070205080204" pitchFamily="34" charset="-128"/>
              </a:rPr>
              <a:t/>
            </a:r>
            <a:br>
              <a:rPr lang="en-US" altLang="en-US" dirty="0" smtClean="0">
                <a:latin typeface="+mj-lt"/>
                <a:ea typeface="ＭＳ Ｐゴシック" panose="020B0600070205080204" pitchFamily="34" charset="-128"/>
              </a:rPr>
            </a:br>
            <a:r>
              <a:rPr lang="en-US" altLang="en-US" dirty="0" smtClean="0">
                <a:latin typeface="+mj-lt"/>
                <a:ea typeface="ＭＳ Ｐゴシック" panose="020B0600070205080204" pitchFamily="34" charset="-128"/>
              </a:rPr>
              <a:t>(</a:t>
            </a:r>
            <a:r>
              <a:rPr lang="en-US" altLang="en-US" dirty="0" smtClean="0">
                <a:latin typeface="+mj-lt"/>
                <a:ea typeface="ＭＳ Ｐゴシック" panose="020B0600070205080204" pitchFamily="34" charset="-128"/>
              </a:rPr>
              <a:t>e.g., </a:t>
            </a:r>
            <a:r>
              <a:rPr lang="en-US" altLang="en-US" dirty="0" smtClean="0">
                <a:solidFill>
                  <a:srgbClr val="0000FF"/>
                </a:solidFill>
                <a:latin typeface="+mj-lt"/>
                <a:ea typeface="ＭＳ Ｐゴシック" panose="020B0600070205080204" pitchFamily="34" charset="-128"/>
              </a:rPr>
              <a:t>AES128</a:t>
            </a:r>
            <a:r>
              <a:rPr lang="en-US" altLang="en-US" dirty="0" smtClean="0">
                <a:latin typeface="+mj-lt"/>
                <a:ea typeface="ＭＳ Ｐゴシック" panose="020B0600070205080204" pitchFamily="34" charset="-128"/>
              </a:rPr>
              <a:t>) using key K</a:t>
            </a:r>
          </a:p>
          <a:p>
            <a:pPr lvl="1"/>
            <a:r>
              <a:rPr lang="en-US" altLang="en-US" sz="2000" dirty="0" smtClean="0">
                <a:latin typeface="+mj-lt"/>
                <a:ea typeface="ＭＳ Ｐゴシック" panose="020B0600070205080204" pitchFamily="34" charset="-128"/>
              </a:rPr>
              <a:t>E.g., client can authenticate using a password</a:t>
            </a:r>
          </a:p>
          <a:p>
            <a:pPr lvl="1"/>
            <a:endParaRPr lang="en-US" altLang="en-US" sz="2000" dirty="0" smtClean="0">
              <a:latin typeface="+mj-lt"/>
              <a:ea typeface="ＭＳ Ｐゴシック" panose="020B0600070205080204" pitchFamily="34" charset="-128"/>
            </a:endParaRPr>
          </a:p>
        </p:txBody>
      </p:sp>
      <p:pic>
        <p:nvPicPr>
          <p:cNvPr id="949250" name="Picture 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01937" y="3790950"/>
            <a:ext cx="99060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3" name="Line 5"/>
          <p:cNvSpPr>
            <a:spLocks noChangeShapeType="1"/>
          </p:cNvSpPr>
          <p:nvPr/>
        </p:nvSpPr>
        <p:spPr bwMode="auto">
          <a:xfrm rot="16200000" flipH="1">
            <a:off x="6280944" y="3706019"/>
            <a:ext cx="4730750" cy="61912"/>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804" name="Line 6"/>
          <p:cNvSpPr>
            <a:spLocks noChangeShapeType="1"/>
          </p:cNvSpPr>
          <p:nvPr/>
        </p:nvSpPr>
        <p:spPr bwMode="auto">
          <a:xfrm rot="5400000">
            <a:off x="3378200" y="3646488"/>
            <a:ext cx="4714875" cy="3175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805" name="Text Box 7"/>
          <p:cNvSpPr txBox="1">
            <a:spLocks noChangeArrowheads="1"/>
          </p:cNvSpPr>
          <p:nvPr/>
        </p:nvSpPr>
        <p:spPr bwMode="auto">
          <a:xfrm>
            <a:off x="5164138" y="866775"/>
            <a:ext cx="11255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9pPr>
          </a:lstStyle>
          <a:p>
            <a:pPr eaLnBrk="1" hangingPunct="1"/>
            <a:r>
              <a:rPr lang="en-US" altLang="en-US" sz="2000" b="0">
                <a:solidFill>
                  <a:srgbClr val="0000FF"/>
                </a:solidFill>
                <a:latin typeface="Helvetica" panose="020B0604020202020204" pitchFamily="34" charset="0"/>
              </a:rPr>
              <a:t>Browser</a:t>
            </a:r>
          </a:p>
        </p:txBody>
      </p:sp>
      <p:sp>
        <p:nvSpPr>
          <p:cNvPr id="76806" name="Text Box 8"/>
          <p:cNvSpPr txBox="1">
            <a:spLocks noChangeArrowheads="1"/>
          </p:cNvSpPr>
          <p:nvPr/>
        </p:nvSpPr>
        <p:spPr bwMode="auto">
          <a:xfrm>
            <a:off x="7899400" y="866775"/>
            <a:ext cx="11255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9pPr>
          </a:lstStyle>
          <a:p>
            <a:pPr eaLnBrk="1" hangingPunct="1"/>
            <a:r>
              <a:rPr lang="en-US" altLang="en-US" sz="2000" b="0">
                <a:solidFill>
                  <a:srgbClr val="FF3300"/>
                </a:solidFill>
                <a:latin typeface="Helvetica" panose="020B0604020202020204" pitchFamily="34" charset="0"/>
              </a:rPr>
              <a:t>Amazon</a:t>
            </a:r>
          </a:p>
        </p:txBody>
      </p:sp>
      <p:sp>
        <p:nvSpPr>
          <p:cNvPr id="76807" name="Line 9"/>
          <p:cNvSpPr>
            <a:spLocks noChangeShapeType="1"/>
          </p:cNvSpPr>
          <p:nvPr/>
        </p:nvSpPr>
        <p:spPr bwMode="auto">
          <a:xfrm rot="5400000">
            <a:off x="6876256" y="224632"/>
            <a:ext cx="582613" cy="2895600"/>
          </a:xfrm>
          <a:prstGeom prst="line">
            <a:avLst/>
          </a:prstGeom>
          <a:noFill/>
          <a:ln w="19050">
            <a:solidFill>
              <a:schemeClr val="bg2"/>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6808" name="Text Box 10"/>
          <p:cNvSpPr txBox="1">
            <a:spLocks noChangeArrowheads="1"/>
          </p:cNvSpPr>
          <p:nvPr/>
        </p:nvSpPr>
        <p:spPr bwMode="auto">
          <a:xfrm rot="10146980" flipH="1" flipV="1">
            <a:off x="6119813" y="1317625"/>
            <a:ext cx="20097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b="1">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9pPr>
          </a:lstStyle>
          <a:p>
            <a:pPr eaLnBrk="1" hangingPunct="1"/>
            <a:r>
              <a:rPr lang="en-US" altLang="en-US" sz="2000">
                <a:solidFill>
                  <a:schemeClr val="bg2"/>
                </a:solidFill>
                <a:latin typeface="Helvetica" panose="020B0604020202020204" pitchFamily="34" charset="0"/>
              </a:rPr>
              <a:t>Here’</a:t>
            </a:r>
            <a:r>
              <a:rPr lang="en-US" altLang="ja-JP" sz="2000">
                <a:solidFill>
                  <a:schemeClr val="bg2"/>
                </a:solidFill>
                <a:latin typeface="Helvetica" panose="020B0604020202020204" pitchFamily="34" charset="0"/>
              </a:rPr>
              <a:t>s my cert</a:t>
            </a:r>
            <a:endParaRPr lang="en-US" altLang="en-US" sz="2000">
              <a:solidFill>
                <a:schemeClr val="bg2"/>
              </a:solidFill>
              <a:latin typeface="Helvetica" panose="020B0604020202020204" pitchFamily="34" charset="0"/>
            </a:endParaRPr>
          </a:p>
        </p:txBody>
      </p:sp>
      <p:sp>
        <p:nvSpPr>
          <p:cNvPr id="76809" name="Rectangle 11"/>
          <p:cNvSpPr>
            <a:spLocks noChangeArrowheads="1"/>
          </p:cNvSpPr>
          <p:nvPr/>
        </p:nvSpPr>
        <p:spPr bwMode="auto">
          <a:xfrm rot="-646924">
            <a:off x="6024563" y="1762125"/>
            <a:ext cx="2362200" cy="319088"/>
          </a:xfrm>
          <a:prstGeom prst="rect">
            <a:avLst/>
          </a:prstGeom>
          <a:solidFill>
            <a:schemeClr val="bg2">
              <a:alpha val="65097"/>
            </a:schemeClr>
          </a:solidFill>
          <a:ln w="9525">
            <a:solidFill>
              <a:schemeClr val="bg2"/>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9pPr>
          </a:lstStyle>
          <a:p>
            <a:pPr eaLnBrk="1" hangingPunct="1"/>
            <a:endParaRPr lang="en-US" altLang="en-US" sz="2000">
              <a:latin typeface="Helvetica" panose="020B0604020202020204" pitchFamily="34" charset="0"/>
            </a:endParaRPr>
          </a:p>
        </p:txBody>
      </p:sp>
      <p:sp>
        <p:nvSpPr>
          <p:cNvPr id="76810" name="Text Box 12"/>
          <p:cNvSpPr txBox="1">
            <a:spLocks noChangeArrowheads="1"/>
          </p:cNvSpPr>
          <p:nvPr/>
        </p:nvSpPr>
        <p:spPr bwMode="auto">
          <a:xfrm rot="-660000">
            <a:off x="6251575" y="1790700"/>
            <a:ext cx="18319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9pPr>
          </a:lstStyle>
          <a:p>
            <a:pPr eaLnBrk="1" hangingPunct="1">
              <a:spcBef>
                <a:spcPct val="50000"/>
              </a:spcBef>
            </a:pPr>
            <a:r>
              <a:rPr lang="en-US" altLang="en-US" sz="2000">
                <a:solidFill>
                  <a:schemeClr val="bg2"/>
                </a:solidFill>
                <a:latin typeface="Helvetica" panose="020B0604020202020204" pitchFamily="34" charset="0"/>
              </a:rPr>
              <a:t>~1 KB of data</a:t>
            </a:r>
          </a:p>
        </p:txBody>
      </p:sp>
      <p:grpSp>
        <p:nvGrpSpPr>
          <p:cNvPr id="2" name="Group 13"/>
          <p:cNvGrpSpPr>
            <a:grpSpLocks/>
          </p:cNvGrpSpPr>
          <p:nvPr/>
        </p:nvGrpSpPr>
        <p:grpSpPr bwMode="auto">
          <a:xfrm>
            <a:off x="5719763" y="2444750"/>
            <a:ext cx="2895600" cy="765175"/>
            <a:chOff x="3456" y="1870"/>
            <a:chExt cx="1824" cy="482"/>
          </a:xfrm>
        </p:grpSpPr>
        <p:sp>
          <p:nvSpPr>
            <p:cNvPr id="76824" name="Line 14"/>
            <p:cNvSpPr>
              <a:spLocks noChangeShapeType="1"/>
            </p:cNvSpPr>
            <p:nvPr/>
          </p:nvSpPr>
          <p:spPr bwMode="auto">
            <a:xfrm rot="5400000" flipV="1">
              <a:off x="4142" y="1214"/>
              <a:ext cx="452" cy="1824"/>
            </a:xfrm>
            <a:prstGeom prst="line">
              <a:avLst/>
            </a:prstGeom>
            <a:noFill/>
            <a:ln w="19050">
              <a:solidFill>
                <a:srgbClr val="0066FF"/>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6825" name="Text Box 15"/>
            <p:cNvSpPr txBox="1">
              <a:spLocks noChangeArrowheads="1"/>
            </p:cNvSpPr>
            <p:nvPr/>
          </p:nvSpPr>
          <p:spPr bwMode="auto">
            <a:xfrm rot="660000">
              <a:off x="3893" y="1870"/>
              <a:ext cx="102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9pPr>
            </a:lstStyle>
            <a:p>
              <a:pPr eaLnBrk="1" hangingPunct="1"/>
              <a:r>
                <a:rPr lang="en-US" altLang="en-US" sz="2000" b="0">
                  <a:solidFill>
                    <a:srgbClr val="0000FF"/>
                  </a:solidFill>
                  <a:latin typeface="Helvetica" panose="020B0604020202020204" pitchFamily="34" charset="0"/>
                </a:rPr>
                <a:t>E(K, KA</a:t>
              </a:r>
              <a:r>
                <a:rPr lang="en-US" altLang="en-US" sz="2000" b="0" baseline="-25000">
                  <a:solidFill>
                    <a:srgbClr val="0000FF"/>
                  </a:solidFill>
                  <a:latin typeface="Helvetica" panose="020B0604020202020204" pitchFamily="34" charset="0"/>
                </a:rPr>
                <a:t>public</a:t>
              </a:r>
              <a:r>
                <a:rPr lang="en-US" altLang="en-US" sz="2000" b="0">
                  <a:solidFill>
                    <a:srgbClr val="0000FF"/>
                  </a:solidFill>
                  <a:latin typeface="Helvetica" panose="020B0604020202020204" pitchFamily="34" charset="0"/>
                </a:rPr>
                <a:t>)</a:t>
              </a:r>
            </a:p>
          </p:txBody>
        </p:sp>
      </p:grpSp>
      <p:sp>
        <p:nvSpPr>
          <p:cNvPr id="949264" name="Rectangle 16"/>
          <p:cNvSpPr>
            <a:spLocks noChangeArrowheads="1"/>
          </p:cNvSpPr>
          <p:nvPr/>
        </p:nvSpPr>
        <p:spPr bwMode="auto">
          <a:xfrm>
            <a:off x="5327650" y="2212975"/>
            <a:ext cx="376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9pPr>
          </a:lstStyle>
          <a:p>
            <a:pPr eaLnBrk="1" hangingPunct="1"/>
            <a:r>
              <a:rPr lang="en-US" altLang="en-US" sz="2000">
                <a:latin typeface="Helvetica" panose="020B0604020202020204" pitchFamily="34" charset="0"/>
              </a:rPr>
              <a:t>K</a:t>
            </a:r>
          </a:p>
        </p:txBody>
      </p:sp>
      <p:grpSp>
        <p:nvGrpSpPr>
          <p:cNvPr id="3" name="Group 18"/>
          <p:cNvGrpSpPr>
            <a:grpSpLocks/>
          </p:cNvGrpSpPr>
          <p:nvPr/>
        </p:nvGrpSpPr>
        <p:grpSpPr bwMode="auto">
          <a:xfrm>
            <a:off x="5719763" y="4351338"/>
            <a:ext cx="2895600" cy="763587"/>
            <a:chOff x="3456" y="2447"/>
            <a:chExt cx="1824" cy="481"/>
          </a:xfrm>
        </p:grpSpPr>
        <p:sp>
          <p:nvSpPr>
            <p:cNvPr id="76822" name="Line 19"/>
            <p:cNvSpPr>
              <a:spLocks noChangeShapeType="1"/>
            </p:cNvSpPr>
            <p:nvPr/>
          </p:nvSpPr>
          <p:spPr bwMode="auto">
            <a:xfrm rot="5400000" flipV="1">
              <a:off x="4142" y="1790"/>
              <a:ext cx="452" cy="1824"/>
            </a:xfrm>
            <a:prstGeom prst="line">
              <a:avLst/>
            </a:prstGeom>
            <a:noFill/>
            <a:ln w="19050">
              <a:solidFill>
                <a:srgbClr val="0066FF"/>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6823" name="Text Box 20"/>
            <p:cNvSpPr txBox="1">
              <a:spLocks noChangeArrowheads="1"/>
            </p:cNvSpPr>
            <p:nvPr/>
          </p:nvSpPr>
          <p:spPr bwMode="auto">
            <a:xfrm rot="771332">
              <a:off x="3695" y="2447"/>
              <a:ext cx="142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9pPr>
            </a:lstStyle>
            <a:p>
              <a:pPr eaLnBrk="1" hangingPunct="1"/>
              <a:r>
                <a:rPr lang="en-US" altLang="en-US" sz="2000" b="0">
                  <a:solidFill>
                    <a:srgbClr val="0000FF"/>
                  </a:solidFill>
                  <a:latin typeface="Helvetica" panose="020B0604020202020204" pitchFamily="34" charset="0"/>
                </a:rPr>
                <a:t>E(password …, K)</a:t>
              </a:r>
            </a:p>
          </p:txBody>
        </p:sp>
      </p:grpSp>
      <p:grpSp>
        <p:nvGrpSpPr>
          <p:cNvPr id="4" name="Group 21"/>
          <p:cNvGrpSpPr>
            <a:grpSpLocks/>
          </p:cNvGrpSpPr>
          <p:nvPr/>
        </p:nvGrpSpPr>
        <p:grpSpPr bwMode="auto">
          <a:xfrm>
            <a:off x="5795963" y="5319713"/>
            <a:ext cx="2819400" cy="696912"/>
            <a:chOff x="3504" y="3681"/>
            <a:chExt cx="1776" cy="439"/>
          </a:xfrm>
        </p:grpSpPr>
        <p:sp>
          <p:nvSpPr>
            <p:cNvPr id="76820" name="Line 22"/>
            <p:cNvSpPr>
              <a:spLocks noChangeShapeType="1"/>
            </p:cNvSpPr>
            <p:nvPr/>
          </p:nvSpPr>
          <p:spPr bwMode="auto">
            <a:xfrm rot="5400000">
              <a:off x="4228" y="3068"/>
              <a:ext cx="328" cy="1776"/>
            </a:xfrm>
            <a:prstGeom prst="line">
              <a:avLst/>
            </a:prstGeom>
            <a:noFill/>
            <a:ln w="19050">
              <a:solidFill>
                <a:srgbClr val="FF33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6821" name="Text Box 23"/>
            <p:cNvSpPr txBox="1">
              <a:spLocks noChangeArrowheads="1"/>
            </p:cNvSpPr>
            <p:nvPr/>
          </p:nvSpPr>
          <p:spPr bwMode="auto">
            <a:xfrm rot="10146980" flipH="1" flipV="1">
              <a:off x="3694" y="3681"/>
              <a:ext cx="144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b="1">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9pPr>
            </a:lstStyle>
            <a:p>
              <a:pPr eaLnBrk="1" hangingPunct="1"/>
              <a:r>
                <a:rPr lang="en-US" altLang="en-US" sz="2000" b="0">
                  <a:solidFill>
                    <a:srgbClr val="FF3300"/>
                  </a:solidFill>
                  <a:latin typeface="Helvetica" panose="020B0604020202020204" pitchFamily="34" charset="0"/>
                </a:rPr>
                <a:t>E(response …, K)</a:t>
              </a:r>
            </a:p>
          </p:txBody>
        </p:sp>
      </p:grpSp>
      <p:grpSp>
        <p:nvGrpSpPr>
          <p:cNvPr id="5" name="Group 24"/>
          <p:cNvGrpSpPr>
            <a:grpSpLocks/>
          </p:cNvGrpSpPr>
          <p:nvPr/>
        </p:nvGrpSpPr>
        <p:grpSpPr bwMode="auto">
          <a:xfrm>
            <a:off x="5795963" y="3360738"/>
            <a:ext cx="2819400" cy="674687"/>
            <a:chOff x="3504" y="3071"/>
            <a:chExt cx="1776" cy="425"/>
          </a:xfrm>
        </p:grpSpPr>
        <p:sp>
          <p:nvSpPr>
            <p:cNvPr id="76818" name="Line 25"/>
            <p:cNvSpPr>
              <a:spLocks noChangeShapeType="1"/>
            </p:cNvSpPr>
            <p:nvPr/>
          </p:nvSpPr>
          <p:spPr bwMode="auto">
            <a:xfrm rot="5400000">
              <a:off x="4228" y="2444"/>
              <a:ext cx="328" cy="1776"/>
            </a:xfrm>
            <a:prstGeom prst="line">
              <a:avLst/>
            </a:prstGeom>
            <a:noFill/>
            <a:ln w="19050">
              <a:solidFill>
                <a:srgbClr val="FF33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6819" name="Text Box 26"/>
            <p:cNvSpPr txBox="1">
              <a:spLocks noChangeArrowheads="1"/>
            </p:cNvSpPr>
            <p:nvPr/>
          </p:nvSpPr>
          <p:spPr bwMode="auto">
            <a:xfrm rot="10146980" flipH="1" flipV="1">
              <a:off x="3696" y="3071"/>
              <a:ext cx="129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b="1">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9pPr>
            </a:lstStyle>
            <a:p>
              <a:pPr eaLnBrk="1" hangingPunct="1"/>
              <a:r>
                <a:rPr lang="en-US" altLang="en-US" sz="2000" b="0">
                  <a:solidFill>
                    <a:srgbClr val="FF3300"/>
                  </a:solidFill>
                  <a:latin typeface="Helvetica" panose="020B0604020202020204" pitchFamily="34" charset="0"/>
                </a:rPr>
                <a:t>Agreed</a:t>
              </a:r>
            </a:p>
          </p:txBody>
        </p:sp>
      </p:grpSp>
      <p:sp>
        <p:nvSpPr>
          <p:cNvPr id="76816" name="Rectangle 3"/>
          <p:cNvSpPr>
            <a:spLocks noGrp="1" noChangeArrowheads="1"/>
          </p:cNvSpPr>
          <p:nvPr>
            <p:ph type="title"/>
          </p:nvPr>
        </p:nvSpPr>
        <p:spPr>
          <a:xfrm>
            <a:off x="533400" y="152400"/>
            <a:ext cx="8305800" cy="533400"/>
          </a:xfrm>
        </p:spPr>
        <p:txBody>
          <a:bodyPr/>
          <a:lstStyle/>
          <a:p>
            <a:r>
              <a:rPr lang="en-US" altLang="en-US" sz="4000" dirty="0" smtClean="0">
                <a:latin typeface="Courier New" panose="02070309020205020404" pitchFamily="49" charset="0"/>
                <a:ea typeface="ＭＳ Ｐゴシック" panose="020B0600070205080204" pitchFamily="34" charset="-128"/>
              </a:rPr>
              <a:t>HTTPS</a:t>
            </a:r>
            <a:r>
              <a:rPr lang="en-US" altLang="en-US" dirty="0" smtClean="0">
                <a:latin typeface="Helvetica" panose="020B0604020202020204" pitchFamily="34" charset="0"/>
                <a:ea typeface="ＭＳ Ｐゴシック" panose="020B0600070205080204" pitchFamily="34" charset="-128"/>
              </a:rPr>
              <a:t> </a:t>
            </a:r>
            <a:r>
              <a:rPr lang="en-US" altLang="en-US" dirty="0" smtClean="0">
                <a:ea typeface="ＭＳ Ｐゴシック" panose="020B0600070205080204" pitchFamily="34" charset="-128"/>
              </a:rPr>
              <a:t>Connection (SSL/TLS) con</a:t>
            </a:r>
            <a:r>
              <a:rPr lang="en-US" altLang="ja-JP" dirty="0" smtClean="0">
                <a:ea typeface="ＭＳ Ｐゴシック" panose="020B0600070205080204" pitchFamily="34" charset="-128"/>
              </a:rPr>
              <a:t>t’d</a:t>
            </a:r>
            <a:endParaRPr lang="en-US" altLang="en-US" dirty="0" smtClean="0">
              <a:ea typeface="ＭＳ Ｐゴシック" panose="020B0600070205080204" pitchFamily="34" charset="-128"/>
            </a:endParaRPr>
          </a:p>
        </p:txBody>
      </p:sp>
      <p:sp>
        <p:nvSpPr>
          <p:cNvPr id="949265" name="Rectangle 17"/>
          <p:cNvSpPr>
            <a:spLocks noChangeArrowheads="1"/>
          </p:cNvSpPr>
          <p:nvPr/>
        </p:nvSpPr>
        <p:spPr bwMode="auto">
          <a:xfrm>
            <a:off x="8691563" y="3360738"/>
            <a:ext cx="3762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9pPr>
          </a:lstStyle>
          <a:p>
            <a:pPr eaLnBrk="1" hangingPunct="1"/>
            <a:r>
              <a:rPr lang="en-US" altLang="en-US" sz="2000">
                <a:latin typeface="Helvetica" panose="020B0604020202020204" pitchFamily="34" charset="0"/>
              </a:rPr>
              <a:t>K</a:t>
            </a:r>
          </a:p>
        </p:txBody>
      </p:sp>
    </p:spTree>
    <p:extLst>
      <p:ext uri="{BB962C8B-B14F-4D97-AF65-F5344CB8AC3E}">
        <p14:creationId xmlns:p14="http://schemas.microsoft.com/office/powerpoint/2010/main" val="277638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925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4925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4926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4925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49252">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4926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49252">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4925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49252">
                                            <p:txEl>
                                              <p:pRg st="5" end="5"/>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49252">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9252" grpId="0" build="p"/>
      <p:bldP spid="949264" grpId="0"/>
      <p:bldP spid="94926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ko-KR" smtClean="0">
                <a:ea typeface="굴림" panose="020B0600000101010101" pitchFamily="34" charset="-127"/>
              </a:rPr>
              <a:t>Administrivia</a:t>
            </a:r>
          </a:p>
        </p:txBody>
      </p:sp>
      <p:sp>
        <p:nvSpPr>
          <p:cNvPr id="1076228" name="Rectangle 4"/>
          <p:cNvSpPr>
            <a:spLocks noGrp="1" noChangeArrowheads="1"/>
          </p:cNvSpPr>
          <p:nvPr>
            <p:ph type="body" idx="1"/>
          </p:nvPr>
        </p:nvSpPr>
        <p:spPr>
          <a:xfrm>
            <a:off x="76200" y="762000"/>
            <a:ext cx="8915400" cy="6019800"/>
          </a:xfrm>
        </p:spPr>
        <p:txBody>
          <a:bodyPr>
            <a:normAutofit/>
          </a:bodyPr>
          <a:lstStyle/>
          <a:p>
            <a:pPr>
              <a:defRPr/>
            </a:pPr>
            <a:r>
              <a:rPr lang="en-US" altLang="ko-KR" dirty="0" smtClean="0">
                <a:ea typeface="굴림" charset="-127"/>
              </a:rPr>
              <a:t>Midterm 2 grading</a:t>
            </a:r>
          </a:p>
          <a:p>
            <a:pPr lvl="1">
              <a:defRPr/>
            </a:pPr>
            <a:r>
              <a:rPr lang="en-US" altLang="ko-KR" dirty="0" smtClean="0">
                <a:ea typeface="굴림" charset="-127"/>
              </a:rPr>
              <a:t>In progress. </a:t>
            </a:r>
            <a:r>
              <a:rPr lang="en-US" altLang="ko-KR" dirty="0" smtClean="0">
                <a:ea typeface="굴림" charset="-127"/>
              </a:rPr>
              <a:t>To be done by Sunday</a:t>
            </a:r>
            <a:endParaRPr lang="en-US" altLang="ko-KR" dirty="0" smtClean="0">
              <a:ea typeface="굴림" charset="-127"/>
            </a:endParaRPr>
          </a:p>
          <a:p>
            <a:pPr lvl="1">
              <a:defRPr/>
            </a:pPr>
            <a:r>
              <a:rPr lang="en-US" altLang="ko-KR" dirty="0" smtClean="0">
                <a:ea typeface="굴림" charset="-127"/>
              </a:rPr>
              <a:t>Solutions have been </a:t>
            </a:r>
            <a:r>
              <a:rPr lang="en-US" altLang="ko-KR" dirty="0" smtClean="0">
                <a:ea typeface="굴림" charset="-127"/>
              </a:rPr>
              <a:t>posted</a:t>
            </a:r>
          </a:p>
          <a:p>
            <a:pPr>
              <a:defRPr/>
            </a:pPr>
            <a:r>
              <a:rPr lang="en-US" altLang="ko-KR" dirty="0" smtClean="0">
                <a:ea typeface="굴림" charset="-127"/>
              </a:rPr>
              <a:t>Project grades</a:t>
            </a:r>
          </a:p>
          <a:p>
            <a:pPr lvl="1">
              <a:defRPr/>
            </a:pPr>
            <a:r>
              <a:rPr lang="en-US" altLang="ko-KR" dirty="0" smtClean="0">
                <a:ea typeface="굴림" charset="-127"/>
              </a:rPr>
              <a:t>Project 1 done by tomorrow</a:t>
            </a:r>
          </a:p>
          <a:p>
            <a:pPr lvl="1">
              <a:defRPr/>
            </a:pPr>
            <a:r>
              <a:rPr lang="en-US" altLang="ko-KR" dirty="0" smtClean="0">
                <a:ea typeface="굴림" charset="-127"/>
              </a:rPr>
              <a:t>Project 2 done by middle of RRR</a:t>
            </a:r>
            <a:endParaRPr lang="en-US" altLang="ko-KR" dirty="0" smtClean="0">
              <a:ea typeface="굴림" charset="-127"/>
            </a:endParaRPr>
          </a:p>
          <a:p>
            <a:pPr>
              <a:defRPr/>
            </a:pPr>
            <a:r>
              <a:rPr lang="en-US" altLang="ko-KR" dirty="0" smtClean="0">
                <a:ea typeface="굴림" charset="-127"/>
              </a:rPr>
              <a:t>Final Exam</a:t>
            </a:r>
          </a:p>
          <a:p>
            <a:pPr lvl="1">
              <a:defRPr/>
            </a:pPr>
            <a:r>
              <a:rPr lang="en-US" altLang="ko-KR" dirty="0" smtClean="0">
                <a:ea typeface="굴림" charset="-127"/>
              </a:rPr>
              <a:t>Friday, May 15</a:t>
            </a:r>
            <a:r>
              <a:rPr lang="en-US" altLang="ko-KR" baseline="30000" dirty="0" smtClean="0">
                <a:ea typeface="굴림" charset="-127"/>
              </a:rPr>
              <a:t>th</a:t>
            </a:r>
            <a:r>
              <a:rPr lang="en-US" altLang="ko-KR" dirty="0" smtClean="0">
                <a:ea typeface="굴림" charset="-127"/>
              </a:rPr>
              <a:t>, 2015.</a:t>
            </a:r>
          </a:p>
          <a:p>
            <a:pPr lvl="1">
              <a:defRPr/>
            </a:pPr>
            <a:r>
              <a:rPr lang="en-US" altLang="ko-KR" dirty="0" smtClean="0">
                <a:ea typeface="굴림" charset="-127"/>
              </a:rPr>
              <a:t>3-6P, Wheeler Auditorium</a:t>
            </a:r>
          </a:p>
          <a:p>
            <a:pPr lvl="1">
              <a:defRPr/>
            </a:pPr>
            <a:r>
              <a:rPr lang="en-US" dirty="0" smtClean="0"/>
              <a:t>All material from the course</a:t>
            </a:r>
          </a:p>
          <a:p>
            <a:pPr lvl="1">
              <a:defRPr/>
            </a:pPr>
            <a:r>
              <a:rPr lang="en-US" dirty="0" smtClean="0"/>
              <a:t>Two </a:t>
            </a:r>
            <a:r>
              <a:rPr lang="en-US" dirty="0" smtClean="0"/>
              <a:t>sheets of notes, both sides</a:t>
            </a:r>
          </a:p>
          <a:p>
            <a:pPr lvl="1">
              <a:defRPr/>
            </a:pPr>
            <a:r>
              <a:rPr lang="en-US" dirty="0" smtClean="0"/>
              <a:t>Will need dumb </a:t>
            </a:r>
            <a:r>
              <a:rPr lang="en-US" dirty="0" smtClean="0"/>
              <a:t>calculator</a:t>
            </a:r>
          </a:p>
          <a:p>
            <a:pPr>
              <a:defRPr/>
            </a:pPr>
            <a:r>
              <a:rPr lang="en-US" dirty="0" smtClean="0"/>
              <a:t>Targeted reviews: See posts on Piazza</a:t>
            </a:r>
          </a:p>
          <a:p>
            <a:pPr lvl="1">
              <a:defRPr/>
            </a:pPr>
            <a:r>
              <a:rPr lang="en-US" dirty="0" smtClean="0"/>
              <a:t>Possibly 3 different sessions focused on parts of course</a:t>
            </a:r>
            <a:endParaRPr lang="en-US" dirty="0" smtClean="0"/>
          </a:p>
          <a:p>
            <a:pPr>
              <a:defRPr/>
            </a:pPr>
            <a:endParaRPr lang="en-US" altLang="ko-KR" dirty="0" smtClean="0">
              <a:ea typeface="굴림" charset="-127"/>
            </a:endParaRPr>
          </a:p>
          <a:p>
            <a:pPr lvl="1">
              <a:defRPr/>
            </a:pPr>
            <a:endParaRPr lang="en-US" altLang="ko-KR" dirty="0" smtClean="0">
              <a:ea typeface="굴림" charset="-127"/>
            </a:endParaRPr>
          </a:p>
        </p:txBody>
      </p:sp>
    </p:spTree>
    <p:extLst>
      <p:ext uri="{BB962C8B-B14F-4D97-AF65-F5344CB8AC3E}">
        <p14:creationId xmlns:p14="http://schemas.microsoft.com/office/powerpoint/2010/main" val="410566946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lstStyle/>
          <a:p>
            <a:r>
              <a:rPr lang="en-US" altLang="ko-KR" smtClean="0"/>
              <a:t>Protection vs. Security</a:t>
            </a:r>
          </a:p>
        </p:txBody>
      </p:sp>
      <p:sp>
        <p:nvSpPr>
          <p:cNvPr id="10242" name="Rectangle 3"/>
          <p:cNvSpPr>
            <a:spLocks noGrp="1" noChangeArrowheads="1"/>
          </p:cNvSpPr>
          <p:nvPr>
            <p:ph type="body" idx="1"/>
          </p:nvPr>
        </p:nvSpPr>
        <p:spPr>
          <a:xfrm>
            <a:off x="266700" y="838200"/>
            <a:ext cx="8610600" cy="5638800"/>
          </a:xfrm>
        </p:spPr>
        <p:txBody>
          <a:bodyPr>
            <a:normAutofit lnSpcReduction="10000"/>
          </a:bodyPr>
          <a:lstStyle/>
          <a:p>
            <a:r>
              <a:rPr lang="en-US" altLang="ko-KR" dirty="0" smtClean="0">
                <a:solidFill>
                  <a:srgbClr val="FF0000"/>
                </a:solidFill>
              </a:rPr>
              <a:t>Protection</a:t>
            </a:r>
            <a:r>
              <a:rPr lang="en-US" altLang="ko-KR" dirty="0" smtClean="0"/>
              <a:t>: mechanisms for controlling access of programs, processes, or users to resources</a:t>
            </a:r>
          </a:p>
          <a:p>
            <a:pPr lvl="1"/>
            <a:r>
              <a:rPr lang="en-US" altLang="ko-KR" dirty="0" smtClean="0"/>
              <a:t>Page table mechanism</a:t>
            </a:r>
          </a:p>
          <a:p>
            <a:pPr lvl="1"/>
            <a:r>
              <a:rPr lang="en-US" altLang="ko-KR" dirty="0" smtClean="0"/>
              <a:t>Round-robin schedule</a:t>
            </a:r>
          </a:p>
          <a:p>
            <a:pPr lvl="1"/>
            <a:r>
              <a:rPr lang="en-US" altLang="ko-KR" dirty="0" smtClean="0"/>
              <a:t>Data encryption</a:t>
            </a:r>
          </a:p>
          <a:p>
            <a:endParaRPr lang="en-US" altLang="ko-KR" dirty="0" smtClean="0"/>
          </a:p>
          <a:p>
            <a:r>
              <a:rPr lang="en-US" altLang="ko-KR" dirty="0" smtClean="0">
                <a:solidFill>
                  <a:srgbClr val="FF0000"/>
                </a:solidFill>
              </a:rPr>
              <a:t>Security</a:t>
            </a:r>
            <a:r>
              <a:rPr lang="en-US" altLang="ko-KR" dirty="0" smtClean="0"/>
              <a:t>: use of protection mech. to prevent misuse of resources</a:t>
            </a:r>
          </a:p>
          <a:p>
            <a:pPr lvl="1"/>
            <a:r>
              <a:rPr lang="en-US" altLang="ko-KR" dirty="0" smtClean="0"/>
              <a:t>Misuse defined with respect to policy</a:t>
            </a:r>
          </a:p>
          <a:p>
            <a:pPr lvl="2"/>
            <a:r>
              <a:rPr lang="en-US" altLang="ko-KR" dirty="0" smtClean="0"/>
              <a:t>E.g.: prevent exposure of certain sensitive information</a:t>
            </a:r>
          </a:p>
          <a:p>
            <a:pPr lvl="2"/>
            <a:r>
              <a:rPr lang="en-US" altLang="ko-KR" dirty="0" smtClean="0"/>
              <a:t>E.g.: prevent unauthorized modification/deletion of data</a:t>
            </a:r>
          </a:p>
          <a:p>
            <a:pPr lvl="1"/>
            <a:r>
              <a:rPr lang="en-US" altLang="ko-KR" dirty="0" smtClean="0"/>
              <a:t>Need to consider external environment the system operates in</a:t>
            </a:r>
          </a:p>
          <a:p>
            <a:pPr lvl="2"/>
            <a:r>
              <a:rPr lang="en-US" altLang="ko-KR" dirty="0" smtClean="0"/>
              <a:t>Most well-constructed system cannot protect information if user accidentally reveals password – social engineering challenge</a:t>
            </a:r>
          </a:p>
        </p:txBody>
      </p:sp>
    </p:spTree>
    <p:extLst>
      <p:ext uri="{BB962C8B-B14F-4D97-AF65-F5344CB8AC3E}">
        <p14:creationId xmlns:p14="http://schemas.microsoft.com/office/powerpoint/2010/main" val="14262634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4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4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42">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024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24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4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24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24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24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Administrivia</a:t>
            </a:r>
            <a:r>
              <a:rPr lang="en-US" dirty="0" smtClean="0"/>
              <a:t> (2)</a:t>
            </a:r>
            <a:endParaRPr lang="en-US" dirty="0"/>
          </a:p>
        </p:txBody>
      </p:sp>
      <p:sp>
        <p:nvSpPr>
          <p:cNvPr id="3" name="Content Placeholder 2"/>
          <p:cNvSpPr>
            <a:spLocks noGrp="1"/>
          </p:cNvSpPr>
          <p:nvPr>
            <p:ph idx="1"/>
          </p:nvPr>
        </p:nvSpPr>
        <p:spPr/>
        <p:txBody>
          <a:bodyPr/>
          <a:lstStyle/>
          <a:p>
            <a:r>
              <a:rPr lang="en-US" dirty="0" smtClean="0"/>
              <a:t>Final topics (Monday, 5/4):</a:t>
            </a:r>
          </a:p>
          <a:p>
            <a:pPr lvl="1"/>
            <a:r>
              <a:rPr lang="en-US" dirty="0" smtClean="0"/>
              <a:t>Go to poll on Piazza!</a:t>
            </a:r>
          </a:p>
          <a:p>
            <a:pPr lvl="1"/>
            <a:r>
              <a:rPr lang="en-US" dirty="0" smtClean="0"/>
              <a:t>Current front runners:</a:t>
            </a:r>
          </a:p>
          <a:p>
            <a:pPr lvl="2"/>
            <a:r>
              <a:rPr lang="en-US" dirty="0" smtClean="0"/>
              <a:t>Internet of Things</a:t>
            </a:r>
          </a:p>
          <a:p>
            <a:pPr lvl="2"/>
            <a:r>
              <a:rPr lang="en-US" dirty="0" smtClean="0"/>
              <a:t>Quantum Computing</a:t>
            </a:r>
          </a:p>
          <a:p>
            <a:pPr lvl="2"/>
            <a:r>
              <a:rPr lang="en-US" dirty="0" smtClean="0"/>
              <a:t>Mobile OS</a:t>
            </a:r>
          </a:p>
        </p:txBody>
      </p:sp>
    </p:spTree>
    <p:extLst>
      <p:ext uri="{BB962C8B-B14F-4D97-AF65-F5344CB8AC3E}">
        <p14:creationId xmlns:p14="http://schemas.microsoft.com/office/powerpoint/2010/main" val="690054302"/>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itle 1"/>
          <p:cNvSpPr>
            <a:spLocks noGrp="1"/>
          </p:cNvSpPr>
          <p:nvPr>
            <p:ph type="title"/>
          </p:nvPr>
        </p:nvSpPr>
        <p:spPr/>
        <p:txBody>
          <a:bodyPr/>
          <a:lstStyle/>
          <a:p>
            <a:r>
              <a:rPr lang="en-US" altLang="en-US" smtClean="0"/>
              <a:t>Background of Cloud Computing</a:t>
            </a:r>
            <a:endParaRPr lang="en-US" altLang="en-US" smtClean="0"/>
          </a:p>
        </p:txBody>
      </p:sp>
      <p:sp>
        <p:nvSpPr>
          <p:cNvPr id="3" name="Content Placeholder 2"/>
          <p:cNvSpPr>
            <a:spLocks noGrp="1"/>
          </p:cNvSpPr>
          <p:nvPr>
            <p:ph idx="1"/>
          </p:nvPr>
        </p:nvSpPr>
        <p:spPr>
          <a:xfrm>
            <a:off x="0" y="762000"/>
            <a:ext cx="8991600" cy="5867400"/>
          </a:xfrm>
        </p:spPr>
        <p:txBody>
          <a:bodyPr>
            <a:normAutofit/>
          </a:bodyPr>
          <a:lstStyle/>
          <a:p>
            <a:r>
              <a:rPr lang="en-US" altLang="en-US" dirty="0" smtClean="0"/>
              <a:t>1980’s and 1990’s: 52% growth in performance per year!</a:t>
            </a:r>
          </a:p>
          <a:p>
            <a:pPr lvl="1"/>
            <a:endParaRPr lang="en-US" altLang="en-US" dirty="0" smtClean="0"/>
          </a:p>
          <a:p>
            <a:r>
              <a:rPr lang="en-US" altLang="en-US" dirty="0" smtClean="0"/>
              <a:t>2002: The thermal wall</a:t>
            </a:r>
          </a:p>
          <a:p>
            <a:pPr lvl="1"/>
            <a:r>
              <a:rPr lang="en-US" altLang="en-US" dirty="0" smtClean="0"/>
              <a:t>Speed (frequency) peaks,</a:t>
            </a:r>
            <a:br>
              <a:rPr lang="en-US" altLang="en-US" dirty="0" smtClean="0"/>
            </a:br>
            <a:r>
              <a:rPr lang="en-US" altLang="en-US" dirty="0" smtClean="0"/>
              <a:t>but transistors keep</a:t>
            </a:r>
            <a:br>
              <a:rPr lang="en-US" altLang="en-US" dirty="0" smtClean="0"/>
            </a:br>
            <a:r>
              <a:rPr lang="en-US" altLang="en-US" dirty="0" smtClean="0"/>
              <a:t>shrinking</a:t>
            </a:r>
          </a:p>
          <a:p>
            <a:pPr lvl="1"/>
            <a:endParaRPr lang="en-US" altLang="en-US" dirty="0" smtClean="0"/>
          </a:p>
          <a:p>
            <a:r>
              <a:rPr lang="en-US" altLang="en-US" dirty="0" smtClean="0"/>
              <a:t>2000’s: Multicore revolution</a:t>
            </a:r>
          </a:p>
          <a:p>
            <a:pPr lvl="1"/>
            <a:r>
              <a:rPr lang="en-US" altLang="en-US" dirty="0" smtClean="0"/>
              <a:t>15-20 years later than </a:t>
            </a:r>
            <a:br>
              <a:rPr lang="en-US" altLang="en-US" dirty="0" smtClean="0"/>
            </a:br>
            <a:r>
              <a:rPr lang="en-US" altLang="en-US" dirty="0" smtClean="0"/>
              <a:t>predicted, we have hit </a:t>
            </a:r>
            <a:br>
              <a:rPr lang="en-US" altLang="en-US" dirty="0" smtClean="0"/>
            </a:br>
            <a:r>
              <a:rPr lang="en-US" altLang="en-US" dirty="0" smtClean="0"/>
              <a:t>the performance wall</a:t>
            </a:r>
          </a:p>
          <a:p>
            <a:pPr lvl="1"/>
            <a:endParaRPr lang="en-US" altLang="en-US" dirty="0" smtClean="0"/>
          </a:p>
          <a:p>
            <a:r>
              <a:rPr lang="en-US" altLang="en-US" dirty="0" smtClean="0"/>
              <a:t>2010’s: Rise of Big Data</a:t>
            </a:r>
          </a:p>
          <a:p>
            <a:pPr lvl="1"/>
            <a:endParaRPr lang="en-US" altLang="en-US" dirty="0" smtClean="0"/>
          </a:p>
          <a:p>
            <a:endParaRPr lang="en-US" altLang="en-US" dirty="0" smtClean="0"/>
          </a:p>
          <a:p>
            <a:endParaRPr lang="en-US" altLang="en-US" dirty="0" smtClean="0"/>
          </a:p>
        </p:txBody>
      </p:sp>
      <p:pic>
        <p:nvPicPr>
          <p:cNvPr id="4" name="Picture 3"/>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19613" y="1345406"/>
            <a:ext cx="4700587" cy="470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20459624"/>
      </p:ext>
    </p:extLst>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p:nvPr>
        </p:nvSpPr>
        <p:spPr/>
        <p:txBody>
          <a:bodyPr/>
          <a:lstStyle/>
          <a:p>
            <a:r>
              <a:rPr lang="en-US" altLang="en-US" dirty="0" smtClean="0"/>
              <a:t>Sources Driving Big Data</a:t>
            </a:r>
            <a:endParaRPr lang="en-US" altLang="en-US" dirty="0" smtClean="0"/>
          </a:p>
        </p:txBody>
      </p:sp>
      <p:sp>
        <p:nvSpPr>
          <p:cNvPr id="3" name="Rectangle 2"/>
          <p:cNvSpPr>
            <a:spLocks noChangeArrowheads="1"/>
          </p:cNvSpPr>
          <p:nvPr/>
        </p:nvSpPr>
        <p:spPr bwMode="auto">
          <a:xfrm>
            <a:off x="874713" y="741363"/>
            <a:ext cx="3241675" cy="2695575"/>
          </a:xfrm>
          <a:prstGeom prst="rect">
            <a:avLst/>
          </a:prstGeom>
          <a:solidFill>
            <a:schemeClr val="accent1"/>
          </a:solidFill>
          <a:ln w="25400">
            <a:solidFill>
              <a:schemeClr val="accent1"/>
            </a:solidFill>
            <a:miter lim="800000"/>
            <a:headEnd/>
            <a:tailEnd/>
          </a:ln>
          <a:effectLst>
            <a:outerShdw blurRad="76200" dist="50800" dir="5400000" algn="ctr" rotWithShape="0">
              <a:srgbClr val="808080">
                <a:alpha val="26999"/>
              </a:srgbClr>
            </a:outerShdw>
          </a:effectLst>
        </p:spPr>
        <p:txBody>
          <a:bodyPr anchor="ctr"/>
          <a:lstStyle/>
          <a:p>
            <a:pPr algn="ctr">
              <a:defRPr/>
            </a:pPr>
            <a:endParaRPr lang="en-US" dirty="0">
              <a:solidFill>
                <a:schemeClr val="lt1"/>
              </a:solidFill>
              <a:latin typeface="Helvetica"/>
              <a:ea typeface="+mn-ea"/>
              <a:cs typeface="Helvetica"/>
            </a:endParaRPr>
          </a:p>
        </p:txBody>
      </p:sp>
      <p:sp>
        <p:nvSpPr>
          <p:cNvPr id="43" name="Rectangle 42"/>
          <p:cNvSpPr>
            <a:spLocks noChangeArrowheads="1"/>
          </p:cNvSpPr>
          <p:nvPr/>
        </p:nvSpPr>
        <p:spPr bwMode="auto">
          <a:xfrm>
            <a:off x="4821238" y="741363"/>
            <a:ext cx="3241675" cy="2695575"/>
          </a:xfrm>
          <a:prstGeom prst="rect">
            <a:avLst/>
          </a:prstGeom>
          <a:solidFill>
            <a:schemeClr val="accent1"/>
          </a:solidFill>
          <a:ln w="25400">
            <a:solidFill>
              <a:schemeClr val="accent1"/>
            </a:solidFill>
            <a:miter lim="800000"/>
            <a:headEnd/>
            <a:tailEnd/>
          </a:ln>
          <a:effectLst>
            <a:outerShdw blurRad="76200" dist="50800" dir="5400000" algn="ctr" rotWithShape="0">
              <a:srgbClr val="808080">
                <a:alpha val="26999"/>
              </a:srgbClr>
            </a:outerShdw>
          </a:effectLst>
        </p:spPr>
        <p:txBody>
          <a:bodyPr anchor="ctr"/>
          <a:lstStyle/>
          <a:p>
            <a:pPr algn="ctr">
              <a:defRPr/>
            </a:pPr>
            <a:endParaRPr lang="en-US" dirty="0">
              <a:solidFill>
                <a:schemeClr val="lt1"/>
              </a:solidFill>
              <a:latin typeface="Helvetica"/>
              <a:ea typeface="+mn-ea"/>
              <a:cs typeface="Helvetica"/>
            </a:endParaRPr>
          </a:p>
        </p:txBody>
      </p:sp>
      <p:sp>
        <p:nvSpPr>
          <p:cNvPr id="45" name="Rectangle 44"/>
          <p:cNvSpPr>
            <a:spLocks noChangeArrowheads="1"/>
          </p:cNvSpPr>
          <p:nvPr/>
        </p:nvSpPr>
        <p:spPr bwMode="auto">
          <a:xfrm>
            <a:off x="874713" y="3673475"/>
            <a:ext cx="3241675" cy="2695575"/>
          </a:xfrm>
          <a:prstGeom prst="rect">
            <a:avLst/>
          </a:prstGeom>
          <a:solidFill>
            <a:schemeClr val="accent1"/>
          </a:solidFill>
          <a:ln w="25400">
            <a:solidFill>
              <a:schemeClr val="accent1"/>
            </a:solidFill>
            <a:miter lim="800000"/>
            <a:headEnd/>
            <a:tailEnd/>
          </a:ln>
          <a:effectLst>
            <a:outerShdw blurRad="76200" dist="50800" dir="5400000" algn="ctr" rotWithShape="0">
              <a:srgbClr val="808080">
                <a:alpha val="26999"/>
              </a:srgbClr>
            </a:outerShdw>
          </a:effectLst>
        </p:spPr>
        <p:txBody>
          <a:bodyPr anchor="ctr"/>
          <a:lstStyle/>
          <a:p>
            <a:pPr algn="ctr">
              <a:defRPr/>
            </a:pPr>
            <a:endParaRPr lang="en-US" dirty="0">
              <a:solidFill>
                <a:schemeClr val="lt1"/>
              </a:solidFill>
              <a:latin typeface="Helvetica"/>
              <a:ea typeface="+mn-ea"/>
              <a:cs typeface="Helvetica"/>
            </a:endParaRPr>
          </a:p>
        </p:txBody>
      </p:sp>
      <p:sp>
        <p:nvSpPr>
          <p:cNvPr id="46" name="Rectangle 45"/>
          <p:cNvSpPr>
            <a:spLocks noChangeArrowheads="1"/>
          </p:cNvSpPr>
          <p:nvPr/>
        </p:nvSpPr>
        <p:spPr bwMode="auto">
          <a:xfrm>
            <a:off x="4821238" y="3673475"/>
            <a:ext cx="3241675" cy="2695575"/>
          </a:xfrm>
          <a:prstGeom prst="rect">
            <a:avLst/>
          </a:prstGeom>
          <a:solidFill>
            <a:schemeClr val="accent1"/>
          </a:solidFill>
          <a:ln w="25400">
            <a:solidFill>
              <a:schemeClr val="accent1"/>
            </a:solidFill>
            <a:miter lim="800000"/>
            <a:headEnd/>
            <a:tailEnd/>
          </a:ln>
          <a:effectLst>
            <a:outerShdw blurRad="76200" dist="50800" dir="5400000" algn="ctr" rotWithShape="0">
              <a:srgbClr val="808080">
                <a:alpha val="26999"/>
              </a:srgbClr>
            </a:outerShdw>
          </a:effectLst>
        </p:spPr>
        <p:txBody>
          <a:bodyPr anchor="ctr"/>
          <a:lstStyle/>
          <a:p>
            <a:pPr algn="ctr">
              <a:defRPr/>
            </a:pPr>
            <a:endParaRPr lang="en-US" dirty="0">
              <a:solidFill>
                <a:schemeClr val="lt1"/>
              </a:solidFill>
              <a:latin typeface="Helvetica"/>
              <a:ea typeface="+mn-ea"/>
              <a:cs typeface="Helvetica"/>
            </a:endParaRPr>
          </a:p>
        </p:txBody>
      </p:sp>
      <p:pic>
        <p:nvPicPr>
          <p:cNvPr id="7174" name="Picture 4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65200" y="1243013"/>
            <a:ext cx="1235075"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5" name="Title 1"/>
          <p:cNvSpPr txBox="1">
            <a:spLocks/>
          </p:cNvSpPr>
          <p:nvPr/>
        </p:nvSpPr>
        <p:spPr bwMode="auto">
          <a:xfrm>
            <a:off x="874713" y="533400"/>
            <a:ext cx="324167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296" rIns="82296" anchor="b"/>
          <a:lstStyle>
            <a:lvl1pPr eaLnBrk="0" hangingPunct="0">
              <a:defRPr sz="2400" b="1">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9pPr>
          </a:lstStyle>
          <a:p>
            <a:pPr algn="ctr" eaLnBrk="1" hangingPunct="1">
              <a:lnSpc>
                <a:spcPct val="80000"/>
              </a:lnSpc>
            </a:pPr>
            <a:r>
              <a:rPr lang="en-US" altLang="en-US" sz="2000">
                <a:solidFill>
                  <a:srgbClr val="FFFF00"/>
                </a:solidFill>
                <a:latin typeface="Helvetica" panose="020B0604020202020204" pitchFamily="34" charset="0"/>
              </a:rPr>
              <a:t>It’s All Happening On-line</a:t>
            </a:r>
          </a:p>
        </p:txBody>
      </p:sp>
      <p:sp>
        <p:nvSpPr>
          <p:cNvPr id="7176" name="Rectangle 4"/>
          <p:cNvSpPr>
            <a:spLocks noChangeArrowheads="1"/>
          </p:cNvSpPr>
          <p:nvPr/>
        </p:nvSpPr>
        <p:spPr bwMode="auto">
          <a:xfrm>
            <a:off x="2200275" y="1209675"/>
            <a:ext cx="4570413"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9pPr>
          </a:lstStyle>
          <a:p>
            <a:pPr eaLnBrk="1" hangingPunct="1"/>
            <a:r>
              <a:rPr lang="en-US" altLang="en-US" sz="1400">
                <a:solidFill>
                  <a:schemeClr val="bg1"/>
                </a:solidFill>
                <a:latin typeface="Helvetica" panose="020B0604020202020204" pitchFamily="34" charset="0"/>
              </a:rPr>
              <a:t>Every:</a:t>
            </a:r>
          </a:p>
          <a:p>
            <a:pPr eaLnBrk="1" hangingPunct="1"/>
            <a:r>
              <a:rPr lang="en-US" altLang="en-US" sz="1400">
                <a:solidFill>
                  <a:schemeClr val="bg1"/>
                </a:solidFill>
                <a:latin typeface="Helvetica" panose="020B0604020202020204" pitchFamily="34" charset="0"/>
              </a:rPr>
              <a:t>Click</a:t>
            </a:r>
          </a:p>
          <a:p>
            <a:pPr eaLnBrk="1" hangingPunct="1"/>
            <a:r>
              <a:rPr lang="en-US" altLang="en-US" sz="1400">
                <a:solidFill>
                  <a:schemeClr val="bg1"/>
                </a:solidFill>
                <a:latin typeface="Helvetica" panose="020B0604020202020204" pitchFamily="34" charset="0"/>
              </a:rPr>
              <a:t>Ad impression</a:t>
            </a:r>
          </a:p>
          <a:p>
            <a:pPr eaLnBrk="1" hangingPunct="1"/>
            <a:r>
              <a:rPr lang="en-US" altLang="en-US" sz="1400">
                <a:solidFill>
                  <a:schemeClr val="bg1"/>
                </a:solidFill>
                <a:latin typeface="Helvetica" panose="020B0604020202020204" pitchFamily="34" charset="0"/>
              </a:rPr>
              <a:t>Billing event</a:t>
            </a:r>
          </a:p>
          <a:p>
            <a:pPr eaLnBrk="1" hangingPunct="1"/>
            <a:r>
              <a:rPr lang="en-US" altLang="en-US" sz="1400">
                <a:solidFill>
                  <a:schemeClr val="bg1"/>
                </a:solidFill>
                <a:latin typeface="Helvetica" panose="020B0604020202020204" pitchFamily="34" charset="0"/>
              </a:rPr>
              <a:t>Fast Forward, pause,…</a:t>
            </a:r>
          </a:p>
          <a:p>
            <a:pPr eaLnBrk="1" hangingPunct="1"/>
            <a:r>
              <a:rPr lang="en-US" altLang="en-US" sz="1400">
                <a:solidFill>
                  <a:schemeClr val="bg1"/>
                </a:solidFill>
                <a:latin typeface="Helvetica" panose="020B0604020202020204" pitchFamily="34" charset="0"/>
              </a:rPr>
              <a:t>Friend Request</a:t>
            </a:r>
          </a:p>
          <a:p>
            <a:pPr eaLnBrk="1" hangingPunct="1"/>
            <a:r>
              <a:rPr lang="en-US" altLang="en-US" sz="1400">
                <a:solidFill>
                  <a:schemeClr val="bg1"/>
                </a:solidFill>
                <a:latin typeface="Helvetica" panose="020B0604020202020204" pitchFamily="34" charset="0"/>
              </a:rPr>
              <a:t>Transaction</a:t>
            </a:r>
          </a:p>
          <a:p>
            <a:pPr eaLnBrk="1" hangingPunct="1"/>
            <a:r>
              <a:rPr lang="en-US" altLang="en-US" sz="1400">
                <a:solidFill>
                  <a:schemeClr val="bg1"/>
                </a:solidFill>
                <a:latin typeface="Helvetica" panose="020B0604020202020204" pitchFamily="34" charset="0"/>
              </a:rPr>
              <a:t>Network message</a:t>
            </a:r>
          </a:p>
          <a:p>
            <a:pPr eaLnBrk="1" hangingPunct="1"/>
            <a:r>
              <a:rPr lang="en-US" altLang="en-US" sz="1400">
                <a:solidFill>
                  <a:schemeClr val="bg1"/>
                </a:solidFill>
                <a:latin typeface="Helvetica" panose="020B0604020202020204" pitchFamily="34" charset="0"/>
              </a:rPr>
              <a:t>Fault</a:t>
            </a:r>
          </a:p>
          <a:p>
            <a:pPr eaLnBrk="1" hangingPunct="1"/>
            <a:r>
              <a:rPr lang="en-US" altLang="en-US" sz="1400">
                <a:solidFill>
                  <a:schemeClr val="bg1"/>
                </a:solidFill>
                <a:latin typeface="Helvetica" panose="020B0604020202020204" pitchFamily="34" charset="0"/>
              </a:rPr>
              <a:t>…</a:t>
            </a:r>
          </a:p>
        </p:txBody>
      </p:sp>
      <p:sp>
        <p:nvSpPr>
          <p:cNvPr id="7177" name="Title 1"/>
          <p:cNvSpPr txBox="1">
            <a:spLocks/>
          </p:cNvSpPr>
          <p:nvPr/>
        </p:nvSpPr>
        <p:spPr bwMode="auto">
          <a:xfrm>
            <a:off x="4821238" y="766763"/>
            <a:ext cx="324167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296" rIns="82296" anchor="b"/>
          <a:lstStyle>
            <a:lvl1pPr eaLnBrk="0" hangingPunct="0">
              <a:defRPr sz="2400" b="1">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9pPr>
          </a:lstStyle>
          <a:p>
            <a:pPr algn="ctr" eaLnBrk="1" hangingPunct="1">
              <a:lnSpc>
                <a:spcPct val="80000"/>
              </a:lnSpc>
            </a:pPr>
            <a:r>
              <a:rPr lang="en-US" altLang="en-US" sz="2000">
                <a:solidFill>
                  <a:srgbClr val="FFFF00"/>
                </a:solidFill>
                <a:latin typeface="Helvetica" panose="020B0604020202020204" pitchFamily="34" charset="0"/>
              </a:rPr>
              <a:t>User Generated (Web &amp; Mobile)</a:t>
            </a:r>
          </a:p>
        </p:txBody>
      </p:sp>
      <p:pic>
        <p:nvPicPr>
          <p:cNvPr id="7178" name="Picture 49" descr="like"/>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97450" y="1592263"/>
            <a:ext cx="5334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9" name="Picture 50"/>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797550" y="1452563"/>
            <a:ext cx="5080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0" name="Picture 51" descr="tweet.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402388" y="1592263"/>
            <a:ext cx="3683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1" name="Picture 52"/>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964363" y="1455738"/>
            <a:ext cx="508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2" name="TextBox 5"/>
          <p:cNvSpPr txBox="1">
            <a:spLocks noChangeArrowheads="1"/>
          </p:cNvSpPr>
          <p:nvPr/>
        </p:nvSpPr>
        <p:spPr bwMode="auto">
          <a:xfrm>
            <a:off x="7539038" y="1709738"/>
            <a:ext cx="4222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9pPr>
          </a:lstStyle>
          <a:p>
            <a:pPr eaLnBrk="1" hangingPunct="1"/>
            <a:r>
              <a:rPr lang="en-US" altLang="en-US">
                <a:solidFill>
                  <a:schemeClr val="bg1"/>
                </a:solidFill>
                <a:latin typeface="Helvetica" panose="020B0604020202020204" pitchFamily="34" charset="0"/>
              </a:rPr>
              <a:t>…..</a:t>
            </a:r>
          </a:p>
        </p:txBody>
      </p:sp>
      <p:pic>
        <p:nvPicPr>
          <p:cNvPr id="7183" name="Picture 53"/>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flipH="1">
            <a:off x="5526088" y="2147888"/>
            <a:ext cx="503237" cy="125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4" name="Picture 54" descr="5203824-busy-teenage-girl-text-messaging.jp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6364288" y="2089150"/>
            <a:ext cx="8128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5" name="Title 1"/>
          <p:cNvSpPr txBox="1">
            <a:spLocks/>
          </p:cNvSpPr>
          <p:nvPr/>
        </p:nvSpPr>
        <p:spPr bwMode="auto">
          <a:xfrm>
            <a:off x="874713" y="3671888"/>
            <a:ext cx="3241675"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296" rIns="82296" anchor="b"/>
          <a:lstStyle>
            <a:lvl1pPr eaLnBrk="0" hangingPunct="0">
              <a:defRPr sz="2400" b="1">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9pPr>
          </a:lstStyle>
          <a:p>
            <a:pPr algn="ctr" eaLnBrk="1" hangingPunct="1">
              <a:lnSpc>
                <a:spcPct val="80000"/>
              </a:lnSpc>
            </a:pPr>
            <a:r>
              <a:rPr lang="en-US" altLang="en-US" sz="2000">
                <a:solidFill>
                  <a:srgbClr val="FFFF00"/>
                </a:solidFill>
                <a:latin typeface="Helvetica" panose="020B0604020202020204" pitchFamily="34" charset="0"/>
              </a:rPr>
              <a:t>Internet of Things / M2M</a:t>
            </a:r>
          </a:p>
        </p:txBody>
      </p:sp>
      <p:pic>
        <p:nvPicPr>
          <p:cNvPr id="7186"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87488" y="4292600"/>
            <a:ext cx="1992312" cy="184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87" name="Title 1"/>
          <p:cNvSpPr txBox="1">
            <a:spLocks/>
          </p:cNvSpPr>
          <p:nvPr/>
        </p:nvSpPr>
        <p:spPr bwMode="auto">
          <a:xfrm>
            <a:off x="4833938" y="3673475"/>
            <a:ext cx="3228975"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296" rIns="82296" anchor="b"/>
          <a:lstStyle>
            <a:lvl1pPr eaLnBrk="0" hangingPunct="0">
              <a:defRPr sz="2400" b="1">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9pPr>
          </a:lstStyle>
          <a:p>
            <a:pPr algn="ctr" eaLnBrk="1" hangingPunct="1">
              <a:lnSpc>
                <a:spcPct val="80000"/>
              </a:lnSpc>
            </a:pPr>
            <a:r>
              <a:rPr lang="en-US" altLang="en-US" sz="2000">
                <a:solidFill>
                  <a:srgbClr val="FFFF00"/>
                </a:solidFill>
                <a:latin typeface="Helvetica" panose="020B0604020202020204" pitchFamily="34" charset="0"/>
              </a:rPr>
              <a:t>Scientific Computing</a:t>
            </a:r>
          </a:p>
        </p:txBody>
      </p:sp>
      <p:pic>
        <p:nvPicPr>
          <p:cNvPr id="7188" name="Picture 21" descr="costofsequencing.gif"/>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5410200" y="4297363"/>
            <a:ext cx="2154238" cy="187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25" descr="costofsequencing.gif"/>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219200" y="763588"/>
            <a:ext cx="6477000" cy="563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952196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10000" y="2903537"/>
            <a:ext cx="5278438" cy="372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4" name="Title 1"/>
          <p:cNvSpPr>
            <a:spLocks noGrp="1"/>
          </p:cNvSpPr>
          <p:nvPr>
            <p:ph type="title"/>
          </p:nvPr>
        </p:nvSpPr>
        <p:spPr/>
        <p:txBody>
          <a:bodyPr/>
          <a:lstStyle/>
          <a:p>
            <a:r>
              <a:rPr lang="en-US" altLang="en-US" smtClean="0"/>
              <a:t>Data Deluge</a:t>
            </a:r>
            <a:endParaRPr lang="en-US" altLang="en-US" smtClean="0"/>
          </a:p>
        </p:txBody>
      </p:sp>
      <p:sp>
        <p:nvSpPr>
          <p:cNvPr id="3" name="Content Placeholder 2"/>
          <p:cNvSpPr>
            <a:spLocks noGrp="1"/>
          </p:cNvSpPr>
          <p:nvPr>
            <p:ph idx="1"/>
          </p:nvPr>
        </p:nvSpPr>
        <p:spPr>
          <a:xfrm>
            <a:off x="152400" y="838200"/>
            <a:ext cx="8382000" cy="5181600"/>
          </a:xfrm>
        </p:spPr>
        <p:txBody>
          <a:bodyPr/>
          <a:lstStyle/>
          <a:p>
            <a:r>
              <a:rPr lang="en-US" altLang="en-US" dirty="0" smtClean="0"/>
              <a:t>Billions of users connected through the net</a:t>
            </a:r>
          </a:p>
          <a:p>
            <a:pPr lvl="1"/>
            <a:r>
              <a:rPr lang="en-US" altLang="en-US" dirty="0" smtClean="0"/>
              <a:t>WWW, FB, twitter, cell phones, …</a:t>
            </a:r>
          </a:p>
          <a:p>
            <a:pPr lvl="1"/>
            <a:r>
              <a:rPr lang="en-US" altLang="en-US" dirty="0" smtClean="0"/>
              <a:t>80% of the data on FB was produced last year</a:t>
            </a:r>
          </a:p>
          <a:p>
            <a:pPr lvl="1"/>
            <a:endParaRPr lang="en-US" altLang="en-US" dirty="0" smtClean="0"/>
          </a:p>
          <a:p>
            <a:r>
              <a:rPr lang="en-US" altLang="en-US" dirty="0" smtClean="0"/>
              <a:t>Storage getting cheaper</a:t>
            </a:r>
          </a:p>
          <a:p>
            <a:pPr lvl="1"/>
            <a:r>
              <a:rPr lang="en-US" altLang="en-US" dirty="0" smtClean="0"/>
              <a:t>Store more data!</a:t>
            </a:r>
          </a:p>
          <a:p>
            <a:pPr lvl="1"/>
            <a:endParaRPr lang="en-US" altLang="en-US" dirty="0" smtClean="0"/>
          </a:p>
        </p:txBody>
      </p:sp>
    </p:spTree>
    <p:extLst>
      <p:ext uri="{BB962C8B-B14F-4D97-AF65-F5344CB8AC3E}">
        <p14:creationId xmlns:p14="http://schemas.microsoft.com/office/powerpoint/2010/main" val="301816078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1+#ppt_w/2"/>
                                          </p:val>
                                        </p:tav>
                                        <p:tav tm="100000">
                                          <p:val>
                                            <p:strVal val="#ppt_x"/>
                                          </p:val>
                                        </p:tav>
                                      </p:tavLst>
                                    </p:anim>
                                    <p:anim calcmode="lin" valueType="num">
                                      <p:cBhvr additive="base">
                                        <p:cTn id="30"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smtClean="0"/>
              <a:t>Data Grows Faster than Moore’s Law</a:t>
            </a:r>
            <a:endParaRPr lang="en-US" altLang="en-US" dirty="0" smtClean="0"/>
          </a:p>
        </p:txBody>
      </p:sp>
      <p:pic>
        <p:nvPicPr>
          <p:cNvPr id="9218"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066800"/>
            <a:ext cx="2544763" cy="142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9" name="Picture 4"/>
          <p:cNvPicPr>
            <a:picLocks noChangeAspect="1"/>
          </p:cNvPicPr>
          <p:nvPr/>
        </p:nvPicPr>
        <p:blipFill>
          <a:blip r:embed="rId4">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5422900" y="4114800"/>
            <a:ext cx="37211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046788" y="2590800"/>
            <a:ext cx="2640012"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 name="TextBox 6"/>
          <p:cNvSpPr txBox="1">
            <a:spLocks noChangeArrowheads="1"/>
          </p:cNvSpPr>
          <p:nvPr/>
        </p:nvSpPr>
        <p:spPr bwMode="auto">
          <a:xfrm>
            <a:off x="2438400" y="1295400"/>
            <a:ext cx="23225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9pPr>
          </a:lstStyle>
          <a:p>
            <a:pPr eaLnBrk="1" hangingPunct="1"/>
            <a:r>
              <a:rPr lang="en-US" altLang="en-US" sz="2000">
                <a:latin typeface="Helvetica" panose="020B0604020202020204" pitchFamily="34" charset="0"/>
              </a:rPr>
              <a:t>Projected Growth</a:t>
            </a:r>
          </a:p>
        </p:txBody>
      </p:sp>
      <p:sp>
        <p:nvSpPr>
          <p:cNvPr id="9222" name="TextBox 7"/>
          <p:cNvSpPr txBox="1">
            <a:spLocks noChangeArrowheads="1"/>
          </p:cNvSpPr>
          <p:nvPr/>
        </p:nvSpPr>
        <p:spPr bwMode="auto">
          <a:xfrm rot="-5400000">
            <a:off x="-658813" y="2887663"/>
            <a:ext cx="24796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9pPr>
          </a:lstStyle>
          <a:p>
            <a:pPr eaLnBrk="1" hangingPunct="1"/>
            <a:r>
              <a:rPr lang="en-US" altLang="en-US" sz="2000">
                <a:latin typeface="Helvetica" panose="020B0604020202020204" pitchFamily="34" charset="0"/>
              </a:rPr>
              <a:t>Increase over 2010</a:t>
            </a:r>
          </a:p>
        </p:txBody>
      </p:sp>
      <p:graphicFrame>
        <p:nvGraphicFramePr>
          <p:cNvPr id="9" name="Chart 8"/>
          <p:cNvGraphicFramePr/>
          <p:nvPr/>
        </p:nvGraphicFramePr>
        <p:xfrm>
          <a:off x="685800" y="1509715"/>
          <a:ext cx="7277100" cy="373380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598949204"/>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1" name="Title 1"/>
          <p:cNvSpPr>
            <a:spLocks noGrp="1"/>
          </p:cNvSpPr>
          <p:nvPr>
            <p:ph type="title"/>
          </p:nvPr>
        </p:nvSpPr>
        <p:spPr/>
        <p:txBody>
          <a:bodyPr/>
          <a:lstStyle/>
          <a:p>
            <a:r>
              <a:rPr lang="en-US" altLang="en-US" smtClean="0">
                <a:ea typeface="ＭＳ Ｐゴシック" panose="020B0600070205080204" pitchFamily="34" charset="-128"/>
              </a:rPr>
              <a:t>Solving the Impedance Mismatch</a:t>
            </a:r>
            <a:endParaRPr lang="en-US" altLang="en-US" smtClean="0">
              <a:ea typeface="ＭＳ Ｐゴシック" panose="020B0600070205080204" pitchFamily="34" charset="-128"/>
            </a:endParaRPr>
          </a:p>
        </p:txBody>
      </p:sp>
      <p:sp>
        <p:nvSpPr>
          <p:cNvPr id="3" name="Content Placeholder 2"/>
          <p:cNvSpPr>
            <a:spLocks noGrp="1"/>
          </p:cNvSpPr>
          <p:nvPr>
            <p:ph idx="1"/>
          </p:nvPr>
        </p:nvSpPr>
        <p:spPr>
          <a:xfrm>
            <a:off x="228600" y="914400"/>
            <a:ext cx="5400675" cy="4525963"/>
          </a:xfrm>
        </p:spPr>
        <p:txBody>
          <a:bodyPr/>
          <a:lstStyle/>
          <a:p>
            <a:r>
              <a:rPr lang="en-US" altLang="en-US" smtClean="0">
                <a:latin typeface="+mj-lt"/>
                <a:ea typeface="ＭＳ Ｐゴシック" panose="020B0600070205080204" pitchFamily="34" charset="-128"/>
              </a:rPr>
              <a:t>Computers not getting faster, and we are drowning in data</a:t>
            </a:r>
          </a:p>
          <a:p>
            <a:pPr lvl="1"/>
            <a:r>
              <a:rPr lang="en-US" altLang="en-US" smtClean="0">
                <a:latin typeface="+mj-lt"/>
                <a:ea typeface="ＭＳ Ｐゴシック" panose="020B0600070205080204" pitchFamily="34" charset="-128"/>
              </a:rPr>
              <a:t>How to resolve the dilemma?</a:t>
            </a:r>
          </a:p>
          <a:p>
            <a:endParaRPr lang="en-US" altLang="en-US" smtClean="0">
              <a:latin typeface="+mj-lt"/>
              <a:ea typeface="ＭＳ Ｐゴシック" panose="020B0600070205080204" pitchFamily="34" charset="-128"/>
            </a:endParaRPr>
          </a:p>
          <a:p>
            <a:r>
              <a:rPr lang="en-US" altLang="en-US" smtClean="0">
                <a:latin typeface="+mj-lt"/>
                <a:ea typeface="ＭＳ Ｐゴシック" panose="020B0600070205080204" pitchFamily="34" charset="-128"/>
              </a:rPr>
              <a:t>Solution adopted by web-scale companies</a:t>
            </a:r>
          </a:p>
          <a:p>
            <a:pPr lvl="1"/>
            <a:r>
              <a:rPr lang="en-US" altLang="en-US" smtClean="0">
                <a:latin typeface="+mj-lt"/>
                <a:ea typeface="ＭＳ Ｐゴシック" panose="020B0600070205080204" pitchFamily="34" charset="-128"/>
              </a:rPr>
              <a:t>Go massively </a:t>
            </a:r>
            <a:r>
              <a:rPr lang="en-US" altLang="en-US" i="1" smtClean="0">
                <a:solidFill>
                  <a:srgbClr val="FF0000"/>
                </a:solidFill>
                <a:latin typeface="+mj-lt"/>
                <a:ea typeface="ＭＳ Ｐゴシック" panose="020B0600070205080204" pitchFamily="34" charset="-128"/>
              </a:rPr>
              <a:t>distributed</a:t>
            </a:r>
            <a:r>
              <a:rPr lang="en-US" altLang="en-US" smtClean="0">
                <a:latin typeface="+mj-lt"/>
                <a:ea typeface="ＭＳ Ｐゴシック" panose="020B0600070205080204" pitchFamily="34" charset="-128"/>
              </a:rPr>
              <a:t> </a:t>
            </a:r>
            <a:br>
              <a:rPr lang="en-US" altLang="en-US" smtClean="0">
                <a:latin typeface="+mj-lt"/>
                <a:ea typeface="ＭＳ Ｐゴシック" panose="020B0600070205080204" pitchFamily="34" charset="-128"/>
              </a:rPr>
            </a:br>
            <a:r>
              <a:rPr lang="en-US" altLang="en-US" smtClean="0">
                <a:latin typeface="+mj-lt"/>
                <a:ea typeface="ＭＳ Ｐゴシック" panose="020B0600070205080204" pitchFamily="34" charset="-128"/>
              </a:rPr>
              <a:t>and </a:t>
            </a:r>
            <a:r>
              <a:rPr lang="en-US" altLang="en-US" i="1" smtClean="0">
                <a:solidFill>
                  <a:srgbClr val="FF0000"/>
                </a:solidFill>
                <a:latin typeface="+mj-lt"/>
                <a:ea typeface="ＭＳ Ｐゴシック" panose="020B0600070205080204" pitchFamily="34" charset="-128"/>
              </a:rPr>
              <a:t>parallel</a:t>
            </a:r>
          </a:p>
          <a:p>
            <a:pPr lvl="1"/>
            <a:endParaRPr lang="en-US" altLang="en-US" dirty="0" smtClean="0">
              <a:latin typeface="+mj-lt"/>
              <a:ea typeface="ＭＳ Ｐゴシック" panose="020B0600070205080204" pitchFamily="34" charset="-128"/>
            </a:endParaRPr>
          </a:p>
        </p:txBody>
      </p:sp>
      <p:pic>
        <p:nvPicPr>
          <p:cNvPr id="4" name="Picture 3" descr="Picture 6.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53000" y="3276600"/>
            <a:ext cx="4230688" cy="3121025"/>
          </a:xfrm>
          <a:prstGeom prst="rect">
            <a:avLst/>
          </a:prstGeom>
          <a:noFill/>
          <a:ln>
            <a:noFill/>
          </a:ln>
          <a:effectLst>
            <a:outerShdw blurRad="63500" dist="38100" dir="2700000" rotWithShape="0">
              <a:srgbClr val="000000">
                <a:alpha val="42999"/>
              </a:srgb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71540525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ppt_y"/>
                                          </p:val>
                                        </p:tav>
                                        <p:tav tm="100000">
                                          <p:val>
                                            <p:strVal val="#ppt_y"/>
                                          </p:val>
                                        </p:tav>
                                      </p:tavLst>
                                    </p:anim>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1"/>
          <p:cNvSpPr>
            <a:spLocks noGrp="1"/>
          </p:cNvSpPr>
          <p:nvPr>
            <p:ph type="title"/>
          </p:nvPr>
        </p:nvSpPr>
        <p:spPr>
          <a:xfrm>
            <a:off x="95250" y="-106362"/>
            <a:ext cx="8953500" cy="1143000"/>
          </a:xfrm>
        </p:spPr>
        <p:txBody>
          <a:bodyPr/>
          <a:lstStyle/>
          <a:p>
            <a:r>
              <a:rPr lang="en-US" altLang="en-US" dirty="0" smtClean="0">
                <a:ea typeface="ＭＳ Ｐゴシック" panose="020B0600070205080204" pitchFamily="34" charset="-128"/>
              </a:rPr>
              <a:t>Enter the World of Distributed Systems</a:t>
            </a:r>
          </a:p>
        </p:txBody>
      </p:sp>
      <p:sp>
        <p:nvSpPr>
          <p:cNvPr id="3" name="Content Placeholder 2"/>
          <p:cNvSpPr>
            <a:spLocks noGrp="1"/>
          </p:cNvSpPr>
          <p:nvPr>
            <p:ph idx="1"/>
          </p:nvPr>
        </p:nvSpPr>
        <p:spPr>
          <a:xfrm>
            <a:off x="304800" y="914400"/>
            <a:ext cx="8743950" cy="5562600"/>
          </a:xfrm>
        </p:spPr>
        <p:txBody>
          <a:bodyPr>
            <a:normAutofit/>
          </a:bodyPr>
          <a:lstStyle/>
          <a:p>
            <a:r>
              <a:rPr lang="en-US" altLang="en-US" dirty="0" smtClean="0">
                <a:latin typeface="+mj-lt"/>
                <a:ea typeface="ＭＳ Ｐゴシック" panose="020B0600070205080204" pitchFamily="34" charset="-128"/>
              </a:rPr>
              <a:t>Distributed Systems/Computing</a:t>
            </a:r>
          </a:p>
          <a:p>
            <a:pPr lvl="1"/>
            <a:r>
              <a:rPr lang="en-US" altLang="en-US" i="1" dirty="0" smtClean="0">
                <a:solidFill>
                  <a:srgbClr val="008000"/>
                </a:solidFill>
                <a:latin typeface="+mj-lt"/>
                <a:ea typeface="ＭＳ Ｐゴシック" panose="020B0600070205080204" pitchFamily="34" charset="-128"/>
              </a:rPr>
              <a:t>Loosely coupled </a:t>
            </a:r>
            <a:r>
              <a:rPr lang="en-US" altLang="en-US" dirty="0" smtClean="0">
                <a:latin typeface="+mj-lt"/>
                <a:ea typeface="ＭＳ Ｐゴシック" panose="020B0600070205080204" pitchFamily="34" charset="-128"/>
              </a:rPr>
              <a:t>set of computers, communicating through </a:t>
            </a:r>
            <a:r>
              <a:rPr lang="en-US" altLang="en-US" dirty="0" smtClean="0">
                <a:solidFill>
                  <a:srgbClr val="008000"/>
                </a:solidFill>
                <a:latin typeface="+mj-lt"/>
                <a:ea typeface="ＭＳ Ｐゴシック" panose="020B0600070205080204" pitchFamily="34" charset="-128"/>
              </a:rPr>
              <a:t>message passing</a:t>
            </a:r>
            <a:r>
              <a:rPr lang="en-US" altLang="en-US" dirty="0" smtClean="0">
                <a:latin typeface="+mj-lt"/>
                <a:ea typeface="ＭＳ Ｐゴシック" panose="020B0600070205080204" pitchFamily="34" charset="-128"/>
              </a:rPr>
              <a:t>, solving a common goal</a:t>
            </a:r>
          </a:p>
          <a:p>
            <a:pPr lvl="1"/>
            <a:r>
              <a:rPr lang="en-US" altLang="en-US" dirty="0" smtClean="0">
                <a:latin typeface="+mj-lt"/>
                <a:ea typeface="ＭＳ Ｐゴシック" panose="020B0600070205080204" pitchFamily="34" charset="-128"/>
              </a:rPr>
              <a:t>Tools: </a:t>
            </a:r>
            <a:r>
              <a:rPr lang="en-US" altLang="en-US" dirty="0" err="1" smtClean="0">
                <a:latin typeface="+mj-lt"/>
                <a:ea typeface="ＭＳ Ｐゴシック" panose="020B0600070205080204" pitchFamily="34" charset="-128"/>
              </a:rPr>
              <a:t>Msg</a:t>
            </a:r>
            <a:r>
              <a:rPr lang="en-US" altLang="en-US" dirty="0" smtClean="0">
                <a:latin typeface="+mj-lt"/>
                <a:ea typeface="ＭＳ Ｐゴシック" panose="020B0600070205080204" pitchFamily="34" charset="-128"/>
              </a:rPr>
              <a:t> passing, Distributed shared memory, RPC</a:t>
            </a:r>
          </a:p>
          <a:p>
            <a:pPr lvl="2"/>
            <a:endParaRPr lang="en-US" altLang="en-US" dirty="0" smtClean="0">
              <a:latin typeface="+mj-lt"/>
              <a:ea typeface="ＭＳ Ｐゴシック" panose="020B0600070205080204" pitchFamily="34" charset="-128"/>
            </a:endParaRPr>
          </a:p>
          <a:p>
            <a:r>
              <a:rPr lang="en-US" altLang="en-US" dirty="0" smtClean="0">
                <a:latin typeface="+mj-lt"/>
                <a:ea typeface="ＭＳ Ｐゴシック" panose="020B0600070205080204" pitchFamily="34" charset="-128"/>
              </a:rPr>
              <a:t>Distributed computing is </a:t>
            </a:r>
            <a:r>
              <a:rPr lang="en-US" altLang="en-US" i="1" dirty="0" smtClean="0">
                <a:solidFill>
                  <a:srgbClr val="008000"/>
                </a:solidFill>
                <a:latin typeface="+mj-lt"/>
                <a:ea typeface="ＭＳ Ｐゴシック" panose="020B0600070205080204" pitchFamily="34" charset="-128"/>
              </a:rPr>
              <a:t>challenging</a:t>
            </a:r>
          </a:p>
          <a:p>
            <a:pPr lvl="1"/>
            <a:r>
              <a:rPr lang="en-US" altLang="en-US" dirty="0" smtClean="0">
                <a:latin typeface="+mj-lt"/>
                <a:ea typeface="ＭＳ Ｐゴシック" panose="020B0600070205080204" pitchFamily="34" charset="-128"/>
              </a:rPr>
              <a:t>Dealing with </a:t>
            </a:r>
            <a:r>
              <a:rPr lang="en-US" altLang="en-US" i="1" dirty="0" smtClean="0">
                <a:solidFill>
                  <a:srgbClr val="FF0000"/>
                </a:solidFill>
                <a:latin typeface="+mj-lt"/>
                <a:ea typeface="ＭＳ Ｐゴシック" panose="020B0600070205080204" pitchFamily="34" charset="-128"/>
              </a:rPr>
              <a:t>partial failures </a:t>
            </a:r>
            <a:r>
              <a:rPr lang="en-US" altLang="en-US" dirty="0" smtClean="0">
                <a:latin typeface="+mj-lt"/>
                <a:ea typeface="ＭＳ Ｐゴシック" panose="020B0600070205080204" pitchFamily="34" charset="-128"/>
              </a:rPr>
              <a:t>(examples?)</a:t>
            </a:r>
          </a:p>
          <a:p>
            <a:pPr lvl="1"/>
            <a:r>
              <a:rPr lang="en-US" altLang="en-US" dirty="0" smtClean="0">
                <a:latin typeface="+mj-lt"/>
                <a:ea typeface="ＭＳ Ｐゴシック" panose="020B0600070205080204" pitchFamily="34" charset="-128"/>
              </a:rPr>
              <a:t>Dealing with </a:t>
            </a:r>
            <a:r>
              <a:rPr lang="en-US" altLang="en-US" i="1" dirty="0" smtClean="0">
                <a:solidFill>
                  <a:srgbClr val="FF0000"/>
                </a:solidFill>
                <a:latin typeface="+mj-lt"/>
                <a:ea typeface="ＭＳ Ｐゴシック" panose="020B0600070205080204" pitchFamily="34" charset="-128"/>
              </a:rPr>
              <a:t>asynchrony</a:t>
            </a:r>
            <a:r>
              <a:rPr lang="en-US" altLang="en-US" i="1" dirty="0" smtClean="0">
                <a:latin typeface="+mj-lt"/>
                <a:ea typeface="ＭＳ Ｐゴシック" panose="020B0600070205080204" pitchFamily="34" charset="-128"/>
              </a:rPr>
              <a:t> </a:t>
            </a:r>
            <a:r>
              <a:rPr lang="en-US" altLang="en-US" dirty="0" smtClean="0">
                <a:latin typeface="+mj-lt"/>
                <a:ea typeface="ＭＳ Ｐゴシック" panose="020B0600070205080204" pitchFamily="34" charset="-128"/>
              </a:rPr>
              <a:t>(examples?)</a:t>
            </a:r>
          </a:p>
          <a:p>
            <a:pPr lvl="1"/>
            <a:r>
              <a:rPr lang="en-US" altLang="en-US" dirty="0" smtClean="0">
                <a:latin typeface="+mj-lt"/>
                <a:ea typeface="ＭＳ Ｐゴシック" panose="020B0600070205080204" pitchFamily="34" charset="-128"/>
              </a:rPr>
              <a:t>Dealing with </a:t>
            </a:r>
            <a:r>
              <a:rPr lang="en-US" altLang="en-US" i="1" dirty="0" smtClean="0">
                <a:solidFill>
                  <a:srgbClr val="FF0000"/>
                </a:solidFill>
                <a:latin typeface="+mj-lt"/>
                <a:ea typeface="ＭＳ Ｐゴシック" panose="020B0600070205080204" pitchFamily="34" charset="-128"/>
              </a:rPr>
              <a:t>scale</a:t>
            </a:r>
            <a:r>
              <a:rPr lang="en-US" altLang="en-US" dirty="0" smtClean="0">
                <a:solidFill>
                  <a:srgbClr val="FF0000"/>
                </a:solidFill>
                <a:latin typeface="+mj-lt"/>
                <a:ea typeface="ＭＳ Ｐゴシック" panose="020B0600070205080204" pitchFamily="34" charset="-128"/>
              </a:rPr>
              <a:t> </a:t>
            </a:r>
            <a:r>
              <a:rPr lang="en-US" altLang="en-US" dirty="0" smtClean="0">
                <a:latin typeface="+mj-lt"/>
                <a:ea typeface="ＭＳ Ｐゴシック" panose="020B0600070205080204" pitchFamily="34" charset="-128"/>
              </a:rPr>
              <a:t>(examples?)</a:t>
            </a:r>
          </a:p>
          <a:p>
            <a:pPr lvl="1"/>
            <a:r>
              <a:rPr lang="en-US" altLang="en-US" dirty="0" smtClean="0">
                <a:latin typeface="+mj-lt"/>
                <a:ea typeface="ＭＳ Ｐゴシック" panose="020B0600070205080204" pitchFamily="34" charset="-128"/>
              </a:rPr>
              <a:t>Dealing with </a:t>
            </a:r>
            <a:r>
              <a:rPr lang="en-US" altLang="en-US" i="1" dirty="0" smtClean="0">
                <a:solidFill>
                  <a:srgbClr val="FF0000"/>
                </a:solidFill>
                <a:latin typeface="+mj-lt"/>
                <a:ea typeface="ＭＳ Ｐゴシック" panose="020B0600070205080204" pitchFamily="34" charset="-128"/>
              </a:rPr>
              <a:t>consistency</a:t>
            </a:r>
            <a:r>
              <a:rPr lang="en-US" altLang="en-US" dirty="0" smtClean="0">
                <a:solidFill>
                  <a:srgbClr val="FF0000"/>
                </a:solidFill>
                <a:latin typeface="+mj-lt"/>
                <a:ea typeface="ＭＳ Ｐゴシック" panose="020B0600070205080204" pitchFamily="34" charset="-128"/>
              </a:rPr>
              <a:t> </a:t>
            </a:r>
            <a:r>
              <a:rPr lang="en-US" altLang="en-US" dirty="0" smtClean="0">
                <a:latin typeface="+mj-lt"/>
                <a:ea typeface="ＭＳ Ｐゴシック" panose="020B0600070205080204" pitchFamily="34" charset="-128"/>
              </a:rPr>
              <a:t>(examples?)</a:t>
            </a:r>
          </a:p>
          <a:p>
            <a:pPr lvl="2"/>
            <a:endParaRPr lang="en-US" altLang="en-US" dirty="0" smtClean="0">
              <a:latin typeface="+mj-lt"/>
              <a:ea typeface="ＭＳ Ｐゴシック" panose="020B0600070205080204" pitchFamily="34" charset="-128"/>
            </a:endParaRPr>
          </a:p>
          <a:p>
            <a:r>
              <a:rPr lang="en-US" altLang="en-US" dirty="0" smtClean="0">
                <a:latin typeface="+mj-lt"/>
                <a:ea typeface="ＭＳ Ｐゴシック" panose="020B0600070205080204" pitchFamily="34" charset="-128"/>
              </a:rPr>
              <a:t>Distributed Computing versus Parallel Computing?</a:t>
            </a:r>
          </a:p>
          <a:p>
            <a:pPr lvl="1"/>
            <a:r>
              <a:rPr lang="en-US" altLang="en-US" dirty="0" smtClean="0">
                <a:latin typeface="+mj-lt"/>
                <a:ea typeface="ＭＳ Ｐゴシック" panose="020B0600070205080204" pitchFamily="34" charset="-128"/>
              </a:rPr>
              <a:t>distributed </a:t>
            </a:r>
            <a:r>
              <a:rPr lang="en-US" altLang="en-US" dirty="0" smtClean="0">
                <a:latin typeface="+mj-lt"/>
                <a:ea typeface="ＭＳ Ｐゴシック" panose="020B0600070205080204" pitchFamily="34" charset="-128"/>
              </a:rPr>
              <a:t>computing </a:t>
            </a:r>
            <a:r>
              <a:rPr lang="en-US" altLang="en-US" dirty="0" smtClean="0">
                <a:latin typeface="+mj-lt"/>
                <a:ea typeface="ＭＳ Ｐゴシック" panose="020B0600070205080204" pitchFamily="34" charset="-128"/>
                <a:sym typeface="Symbol" panose="05050102010706020507" pitchFamily="18" charset="2"/>
              </a:rPr>
              <a:t> </a:t>
            </a:r>
            <a:br>
              <a:rPr lang="en-US" altLang="en-US" dirty="0" smtClean="0">
                <a:latin typeface="+mj-lt"/>
                <a:ea typeface="ＭＳ Ｐゴシック" panose="020B0600070205080204" pitchFamily="34" charset="-128"/>
                <a:sym typeface="Symbol" panose="05050102010706020507" pitchFamily="18" charset="2"/>
              </a:rPr>
            </a:br>
            <a:r>
              <a:rPr lang="en-US" altLang="en-US" dirty="0" smtClean="0">
                <a:latin typeface="+mj-lt"/>
                <a:ea typeface="ＭＳ Ｐゴシック" panose="020B0600070205080204" pitchFamily="34" charset="-128"/>
                <a:sym typeface="Symbol" panose="05050102010706020507" pitchFamily="18" charset="2"/>
              </a:rPr>
              <a:t>		</a:t>
            </a:r>
            <a:r>
              <a:rPr lang="en-US" altLang="en-US" dirty="0" smtClean="0">
                <a:latin typeface="+mj-lt"/>
                <a:ea typeface="ＭＳ Ｐゴシック" panose="020B0600070205080204" pitchFamily="34" charset="-128"/>
              </a:rPr>
              <a:t>parallel </a:t>
            </a:r>
            <a:r>
              <a:rPr lang="en-US" altLang="en-US" dirty="0" smtClean="0">
                <a:latin typeface="+mj-lt"/>
                <a:ea typeface="ＭＳ Ｐゴシック" panose="020B0600070205080204" pitchFamily="34" charset="-128"/>
              </a:rPr>
              <a:t>computing + partial failures</a:t>
            </a:r>
          </a:p>
        </p:txBody>
      </p:sp>
    </p:spTree>
    <p:extLst>
      <p:ext uri="{BB962C8B-B14F-4D97-AF65-F5344CB8AC3E}">
        <p14:creationId xmlns:p14="http://schemas.microsoft.com/office/powerpoint/2010/main" val="3067665623"/>
      </p:ext>
    </p:extLst>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9" name="Title 1"/>
          <p:cNvSpPr>
            <a:spLocks noGrp="1"/>
          </p:cNvSpPr>
          <p:nvPr>
            <p:ph type="title"/>
          </p:nvPr>
        </p:nvSpPr>
        <p:spPr>
          <a:xfrm>
            <a:off x="457200" y="0"/>
            <a:ext cx="8229600" cy="906462"/>
          </a:xfrm>
        </p:spPr>
        <p:txBody>
          <a:bodyPr/>
          <a:lstStyle/>
          <a:p>
            <a:r>
              <a:rPr lang="en-US" altLang="en-US" dirty="0" smtClean="0">
                <a:ea typeface="ＭＳ Ｐゴシック" panose="020B0600070205080204" pitchFamily="34" charset="-128"/>
              </a:rPr>
              <a:t>The Datacenter is the new Computer</a:t>
            </a:r>
          </a:p>
        </p:txBody>
      </p:sp>
      <p:sp>
        <p:nvSpPr>
          <p:cNvPr id="12290" name="Content Placeholder 2"/>
          <p:cNvSpPr>
            <a:spLocks noGrp="1"/>
          </p:cNvSpPr>
          <p:nvPr>
            <p:ph idx="1"/>
          </p:nvPr>
        </p:nvSpPr>
        <p:spPr>
          <a:xfrm>
            <a:off x="152400" y="1079500"/>
            <a:ext cx="8534400" cy="4221163"/>
          </a:xfrm>
        </p:spPr>
        <p:txBody>
          <a:bodyPr/>
          <a:lstStyle/>
          <a:p>
            <a:r>
              <a:rPr lang="en-US" altLang="en-US" dirty="0" smtClean="0">
                <a:latin typeface="+mj-lt"/>
                <a:ea typeface="ＭＳ Ｐゴシック" panose="020B0600070205080204" pitchFamily="34" charset="-128"/>
              </a:rPr>
              <a:t>“The datacenter as a computer” still in its infancy</a:t>
            </a:r>
          </a:p>
          <a:p>
            <a:pPr lvl="1"/>
            <a:r>
              <a:rPr lang="en-US" altLang="en-US" dirty="0" smtClean="0">
                <a:latin typeface="+mj-lt"/>
                <a:ea typeface="ＭＳ Ｐゴシック" panose="020B0600070205080204" pitchFamily="34" charset="-128"/>
              </a:rPr>
              <a:t>Special purpose clusters, e.g., Hadoop cluster</a:t>
            </a:r>
          </a:p>
          <a:p>
            <a:pPr lvl="1"/>
            <a:r>
              <a:rPr lang="en-US" altLang="en-US" dirty="0" smtClean="0">
                <a:latin typeface="+mj-lt"/>
                <a:ea typeface="ＭＳ Ｐゴシック" panose="020B0600070205080204" pitchFamily="34" charset="-128"/>
              </a:rPr>
              <a:t>Built from less reliable components</a:t>
            </a:r>
          </a:p>
          <a:p>
            <a:pPr lvl="1"/>
            <a:r>
              <a:rPr lang="en-US" altLang="en-US" dirty="0" smtClean="0">
                <a:latin typeface="+mj-lt"/>
                <a:ea typeface="ＭＳ Ｐゴシック" panose="020B0600070205080204" pitchFamily="34" charset="-128"/>
              </a:rPr>
              <a:t>Highly variable performance</a:t>
            </a:r>
          </a:p>
          <a:p>
            <a:pPr lvl="1"/>
            <a:r>
              <a:rPr lang="en-US" altLang="en-US" dirty="0" smtClean="0">
                <a:latin typeface="+mj-lt"/>
                <a:ea typeface="ＭＳ Ｐゴシック" panose="020B0600070205080204" pitchFamily="34" charset="-128"/>
              </a:rPr>
              <a:t>Complex concepts are hard to program (low-level primitives)</a:t>
            </a:r>
          </a:p>
        </p:txBody>
      </p:sp>
      <p:grpSp>
        <p:nvGrpSpPr>
          <p:cNvPr id="12291" name="Group 13"/>
          <p:cNvGrpSpPr>
            <a:grpSpLocks/>
          </p:cNvGrpSpPr>
          <p:nvPr/>
        </p:nvGrpSpPr>
        <p:grpSpPr bwMode="auto">
          <a:xfrm>
            <a:off x="1066800" y="3657600"/>
            <a:ext cx="4191000" cy="2667000"/>
            <a:chOff x="228600" y="3124200"/>
            <a:chExt cx="5646457" cy="3229470"/>
          </a:xfrm>
        </p:grpSpPr>
        <p:pic>
          <p:nvPicPr>
            <p:cNvPr id="12295"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164148"/>
              <a:ext cx="5417857" cy="3189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228600" y="3124200"/>
              <a:ext cx="609561" cy="68626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pic>
        <p:nvPicPr>
          <p:cNvPr id="12292" name="Picture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648450" y="4133850"/>
            <a:ext cx="1276350"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3" name="TextBox 8"/>
          <p:cNvSpPr txBox="1">
            <a:spLocks noChangeArrowheads="1"/>
          </p:cNvSpPr>
          <p:nvPr/>
        </p:nvSpPr>
        <p:spPr bwMode="auto">
          <a:xfrm>
            <a:off x="5638800" y="4419600"/>
            <a:ext cx="5683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9pPr>
          </a:lstStyle>
          <a:p>
            <a:pPr eaLnBrk="1" hangingPunct="1"/>
            <a:r>
              <a:rPr lang="en-US" altLang="en-US" sz="4000">
                <a:latin typeface="BlairMdITC TT-Medium" pitchFamily="2" charset="0"/>
              </a:rPr>
              <a:t>=</a:t>
            </a:r>
          </a:p>
        </p:txBody>
      </p:sp>
      <p:sp>
        <p:nvSpPr>
          <p:cNvPr id="12294" name="TextBox 9"/>
          <p:cNvSpPr txBox="1">
            <a:spLocks noChangeArrowheads="1"/>
          </p:cNvSpPr>
          <p:nvPr/>
        </p:nvSpPr>
        <p:spPr bwMode="auto">
          <a:xfrm>
            <a:off x="5945188" y="4397375"/>
            <a:ext cx="498475"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9pPr>
          </a:lstStyle>
          <a:p>
            <a:pPr eaLnBrk="1" hangingPunct="1"/>
            <a:r>
              <a:rPr lang="en-US" altLang="en-US" sz="4400">
                <a:solidFill>
                  <a:srgbClr val="FF0000"/>
                </a:solidFill>
              </a:rPr>
              <a:t>?</a:t>
            </a:r>
          </a:p>
        </p:txBody>
      </p:sp>
    </p:spTree>
    <p:extLst>
      <p:ext uri="{BB962C8B-B14F-4D97-AF65-F5344CB8AC3E}">
        <p14:creationId xmlns:p14="http://schemas.microsoft.com/office/powerpoint/2010/main" val="2012767927"/>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p:txBody>
          <a:bodyPr/>
          <a:lstStyle/>
          <a:p>
            <a:r>
              <a:rPr lang="en-US" altLang="en-US" smtClean="0">
                <a:ea typeface="ＭＳ Ｐゴシック" panose="020B0600070205080204" pitchFamily="34" charset="-128"/>
              </a:rPr>
              <a:t>Datacenter/Cloud Computing OS</a:t>
            </a:r>
          </a:p>
        </p:txBody>
      </p:sp>
      <p:sp>
        <p:nvSpPr>
          <p:cNvPr id="3" name="Content Placeholder 2"/>
          <p:cNvSpPr>
            <a:spLocks noGrp="1"/>
          </p:cNvSpPr>
          <p:nvPr>
            <p:ph idx="1"/>
          </p:nvPr>
        </p:nvSpPr>
        <p:spPr>
          <a:xfrm>
            <a:off x="363794" y="914400"/>
            <a:ext cx="8284906" cy="5791200"/>
          </a:xfrm>
        </p:spPr>
        <p:txBody>
          <a:bodyPr>
            <a:normAutofit/>
          </a:bodyPr>
          <a:lstStyle/>
          <a:p>
            <a:r>
              <a:rPr lang="en-US" altLang="en-US" dirty="0" smtClean="0">
                <a:latin typeface="+mj-lt"/>
                <a:ea typeface="ＭＳ Ｐゴシック" panose="020B0600070205080204" pitchFamily="34" charset="-128"/>
              </a:rPr>
              <a:t>If the datacenter/cloud is the new computer</a:t>
            </a:r>
          </a:p>
          <a:p>
            <a:pPr lvl="1"/>
            <a:r>
              <a:rPr lang="en-US" altLang="en-US" dirty="0" smtClean="0">
                <a:latin typeface="+mj-lt"/>
                <a:ea typeface="ＭＳ Ｐゴシック" panose="020B0600070205080204" pitchFamily="34" charset="-128"/>
              </a:rPr>
              <a:t>What is its </a:t>
            </a:r>
            <a:r>
              <a:rPr lang="en-US" altLang="en-US" b="1" dirty="0" smtClean="0">
                <a:solidFill>
                  <a:srgbClr val="FF0000"/>
                </a:solidFill>
                <a:latin typeface="+mj-lt"/>
                <a:ea typeface="ＭＳ Ｐゴシック" panose="020B0600070205080204" pitchFamily="34" charset="-128"/>
              </a:rPr>
              <a:t>Operating System</a:t>
            </a:r>
            <a:r>
              <a:rPr lang="en-US" altLang="en-US" dirty="0" smtClean="0">
                <a:latin typeface="+mj-lt"/>
                <a:ea typeface="ＭＳ Ｐゴシック" panose="020B0600070205080204" pitchFamily="34" charset="-128"/>
              </a:rPr>
              <a:t>?</a:t>
            </a:r>
          </a:p>
          <a:p>
            <a:pPr lvl="1"/>
            <a:r>
              <a:rPr lang="en-US" altLang="en-US" dirty="0" smtClean="0">
                <a:latin typeface="+mj-lt"/>
                <a:ea typeface="ＭＳ Ｐゴシック" panose="020B0600070205080204" pitchFamily="34" charset="-128"/>
              </a:rPr>
              <a:t>Note that we are not talking about a host OS</a:t>
            </a:r>
          </a:p>
          <a:p>
            <a:pPr lvl="3"/>
            <a:endParaRPr lang="en-US" altLang="en-US" dirty="0" smtClean="0">
              <a:latin typeface="+mj-lt"/>
              <a:ea typeface="ＭＳ Ｐゴシック" panose="020B0600070205080204" pitchFamily="34" charset="-128"/>
            </a:endParaRPr>
          </a:p>
          <a:p>
            <a:r>
              <a:rPr lang="en-US" altLang="en-US" dirty="0" smtClean="0">
                <a:latin typeface="+mj-lt"/>
                <a:ea typeface="ＭＳ Ｐゴシック" panose="020B0600070205080204" pitchFamily="34" charset="-128"/>
              </a:rPr>
              <a:t>Could be equivalent in benefit as the LAMP stack was to the .com boom – every startup </a:t>
            </a:r>
            <a:r>
              <a:rPr lang="en-US" altLang="en-US" i="1" dirty="0" smtClean="0">
                <a:latin typeface="+mj-lt"/>
                <a:ea typeface="ＭＳ Ｐゴシック" panose="020B0600070205080204" pitchFamily="34" charset="-128"/>
              </a:rPr>
              <a:t>secretly</a:t>
            </a:r>
            <a:r>
              <a:rPr lang="en-US" altLang="en-US" dirty="0" smtClean="0">
                <a:latin typeface="+mj-lt"/>
                <a:ea typeface="ＭＳ Ｐゴシック" panose="020B0600070205080204" pitchFamily="34" charset="-128"/>
              </a:rPr>
              <a:t> implementing the same functionality</a:t>
            </a:r>
            <a:r>
              <a:rPr lang="en-US" altLang="en-US" dirty="0" smtClean="0">
                <a:latin typeface="+mj-lt"/>
                <a:ea typeface="ＭＳ Ｐゴシック" panose="020B0600070205080204" pitchFamily="34" charset="-128"/>
              </a:rPr>
              <a:t>!</a:t>
            </a:r>
          </a:p>
          <a:p>
            <a:endParaRPr lang="en-US" altLang="en-US" dirty="0" smtClean="0">
              <a:latin typeface="+mj-lt"/>
              <a:ea typeface="ＭＳ Ｐゴシック" panose="020B0600070205080204" pitchFamily="34" charset="-128"/>
            </a:endParaRPr>
          </a:p>
          <a:p>
            <a:r>
              <a:rPr lang="en-US" altLang="en-US" dirty="0" smtClean="0">
                <a:latin typeface="+mj-lt"/>
                <a:ea typeface="ＭＳ Ｐゴシック" panose="020B0600070205080204" pitchFamily="34" charset="-128"/>
              </a:rPr>
              <a:t>Open </a:t>
            </a:r>
            <a:r>
              <a:rPr lang="en-US" altLang="en-US" dirty="0" smtClean="0">
                <a:latin typeface="+mj-lt"/>
                <a:ea typeface="ＭＳ Ｐゴシック" panose="020B0600070205080204" pitchFamily="34" charset="-128"/>
              </a:rPr>
              <a:t>source stack for a Web 2.0 company: </a:t>
            </a:r>
          </a:p>
          <a:p>
            <a:pPr lvl="1"/>
            <a:r>
              <a:rPr lang="en-US" altLang="en-US" b="1" u="sng" dirty="0" smtClean="0">
                <a:latin typeface="+mj-lt"/>
                <a:ea typeface="ＭＳ Ｐゴシック" panose="020B0600070205080204" pitchFamily="34" charset="-128"/>
              </a:rPr>
              <a:t>L</a:t>
            </a:r>
            <a:r>
              <a:rPr lang="en-US" altLang="en-US" dirty="0" smtClean="0">
                <a:latin typeface="+mj-lt"/>
                <a:ea typeface="ＭＳ Ｐゴシック" panose="020B0600070205080204" pitchFamily="34" charset="-128"/>
              </a:rPr>
              <a:t>inux OS</a:t>
            </a:r>
          </a:p>
          <a:p>
            <a:pPr lvl="1"/>
            <a:r>
              <a:rPr lang="en-US" altLang="en-US" b="1" u="sng" dirty="0" smtClean="0">
                <a:latin typeface="+mj-lt"/>
                <a:ea typeface="ＭＳ Ｐゴシック" panose="020B0600070205080204" pitchFamily="34" charset="-128"/>
              </a:rPr>
              <a:t>A</a:t>
            </a:r>
            <a:r>
              <a:rPr lang="en-US" altLang="en-US" dirty="0" smtClean="0">
                <a:latin typeface="+mj-lt"/>
                <a:ea typeface="ＭＳ Ｐゴシック" panose="020B0600070205080204" pitchFamily="34" charset="-128"/>
              </a:rPr>
              <a:t>pache web server</a:t>
            </a:r>
          </a:p>
          <a:p>
            <a:pPr lvl="1"/>
            <a:r>
              <a:rPr lang="en-US" altLang="en-US" b="1" u="sng" dirty="0" smtClean="0">
                <a:latin typeface="+mj-lt"/>
                <a:ea typeface="ＭＳ Ｐゴシック" panose="020B0600070205080204" pitchFamily="34" charset="-128"/>
              </a:rPr>
              <a:t>M</a:t>
            </a:r>
            <a:r>
              <a:rPr lang="en-US" altLang="en-US" dirty="0" smtClean="0">
                <a:latin typeface="+mj-lt"/>
                <a:ea typeface="ＭＳ Ｐゴシック" panose="020B0600070205080204" pitchFamily="34" charset="-128"/>
              </a:rPr>
              <a:t>ySQL, </a:t>
            </a:r>
            <a:r>
              <a:rPr lang="en-US" altLang="en-US" dirty="0" err="1" smtClean="0">
                <a:latin typeface="+mj-lt"/>
                <a:ea typeface="ＭＳ Ｐゴシック" panose="020B0600070205080204" pitchFamily="34" charset="-128"/>
              </a:rPr>
              <a:t>MariaDB</a:t>
            </a:r>
            <a:r>
              <a:rPr lang="en-US" altLang="en-US" dirty="0" smtClean="0">
                <a:latin typeface="+mj-lt"/>
                <a:ea typeface="ＭＳ Ｐゴシック" panose="020B0600070205080204" pitchFamily="34" charset="-128"/>
              </a:rPr>
              <a:t> or MongoDB DBMS</a:t>
            </a:r>
          </a:p>
          <a:p>
            <a:pPr lvl="1"/>
            <a:r>
              <a:rPr lang="en-US" altLang="en-US" b="1" u="sng" dirty="0" smtClean="0">
                <a:latin typeface="+mj-lt"/>
                <a:ea typeface="ＭＳ Ｐゴシック" panose="020B0600070205080204" pitchFamily="34" charset="-128"/>
              </a:rPr>
              <a:t>P</a:t>
            </a:r>
            <a:r>
              <a:rPr lang="en-US" altLang="en-US" dirty="0" smtClean="0">
                <a:latin typeface="+mj-lt"/>
                <a:ea typeface="ＭＳ Ｐゴシック" panose="020B0600070205080204" pitchFamily="34" charset="-128"/>
              </a:rPr>
              <a:t>HP, Perl, or Python languages for dynamic web pages</a:t>
            </a:r>
          </a:p>
          <a:p>
            <a:endParaRPr lang="en-US" altLang="en-US" dirty="0" smtClean="0">
              <a:latin typeface="+mj-lt"/>
              <a:ea typeface="ＭＳ Ｐゴシック" panose="020B0600070205080204" pitchFamily="34" charset="-128"/>
            </a:endParaRPr>
          </a:p>
          <a:p>
            <a:pPr lvl="1"/>
            <a:endParaRPr lang="en-US" altLang="en-US" dirty="0" smtClean="0">
              <a:latin typeface="+mj-lt"/>
              <a:ea typeface="ＭＳ Ｐゴシック" panose="020B0600070205080204" pitchFamily="34" charset="-128"/>
            </a:endParaRPr>
          </a:p>
        </p:txBody>
      </p:sp>
    </p:spTree>
    <p:extLst>
      <p:ext uri="{BB962C8B-B14F-4D97-AF65-F5344CB8AC3E}">
        <p14:creationId xmlns:p14="http://schemas.microsoft.com/office/powerpoint/2010/main" val="1943280356"/>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r>
              <a:rPr lang="en-US" altLang="en-US" smtClean="0">
                <a:solidFill>
                  <a:srgbClr val="00AE00"/>
                </a:solidFill>
                <a:ea typeface="ＭＳ Ｐゴシック" panose="020B0600070205080204" pitchFamily="34" charset="-128"/>
              </a:rPr>
              <a:t>Classical</a:t>
            </a:r>
            <a:r>
              <a:rPr lang="en-US" altLang="en-US" smtClean="0">
                <a:solidFill>
                  <a:srgbClr val="008000"/>
                </a:solidFill>
                <a:ea typeface="ＭＳ Ｐゴシック" panose="020B0600070205080204" pitchFamily="34" charset="-128"/>
              </a:rPr>
              <a:t> </a:t>
            </a:r>
            <a:r>
              <a:rPr lang="en-US" altLang="en-US" smtClean="0">
                <a:ea typeface="ＭＳ Ｐゴシック" panose="020B0600070205080204" pitchFamily="34" charset="-128"/>
              </a:rPr>
              <a:t>Operating Systems</a:t>
            </a:r>
          </a:p>
        </p:txBody>
      </p:sp>
      <p:sp>
        <p:nvSpPr>
          <p:cNvPr id="14338" name="Content Placeholder 2"/>
          <p:cNvSpPr>
            <a:spLocks noGrp="1"/>
          </p:cNvSpPr>
          <p:nvPr>
            <p:ph idx="1"/>
          </p:nvPr>
        </p:nvSpPr>
        <p:spPr>
          <a:xfrm>
            <a:off x="381000" y="838200"/>
            <a:ext cx="8305800" cy="5486400"/>
          </a:xfrm>
        </p:spPr>
        <p:txBody>
          <a:bodyPr/>
          <a:lstStyle/>
          <a:p>
            <a:r>
              <a:rPr lang="en-US" altLang="en-US" dirty="0" smtClean="0">
                <a:latin typeface="+mj-lt"/>
                <a:ea typeface="ＭＳ Ｐゴシック" panose="020B0600070205080204" pitchFamily="34" charset="-128"/>
              </a:rPr>
              <a:t>Data sharing</a:t>
            </a:r>
          </a:p>
          <a:p>
            <a:pPr lvl="1"/>
            <a:r>
              <a:rPr lang="en-US" altLang="en-US" dirty="0" smtClean="0">
                <a:latin typeface="+mj-lt"/>
                <a:ea typeface="ＭＳ Ｐゴシック" panose="020B0600070205080204" pitchFamily="34" charset="-128"/>
              </a:rPr>
              <a:t>Inter-Process Communication, RPC, files, pipes, …</a:t>
            </a:r>
          </a:p>
          <a:p>
            <a:pPr lvl="1"/>
            <a:endParaRPr lang="en-US" altLang="en-US" dirty="0" smtClean="0">
              <a:latin typeface="+mj-lt"/>
              <a:ea typeface="ＭＳ Ｐゴシック" panose="020B0600070205080204" pitchFamily="34" charset="-128"/>
            </a:endParaRPr>
          </a:p>
          <a:p>
            <a:r>
              <a:rPr lang="en-US" altLang="en-US" dirty="0" smtClean="0">
                <a:latin typeface="+mj-lt"/>
                <a:ea typeface="ＭＳ Ｐゴシック" panose="020B0600070205080204" pitchFamily="34" charset="-128"/>
              </a:rPr>
              <a:t>Programming Abstractions</a:t>
            </a:r>
          </a:p>
          <a:p>
            <a:pPr lvl="1"/>
            <a:r>
              <a:rPr lang="en-US" altLang="en-US" dirty="0" smtClean="0">
                <a:latin typeface="+mj-lt"/>
                <a:ea typeface="ＭＳ Ｐゴシック" panose="020B0600070205080204" pitchFamily="34" charset="-128"/>
              </a:rPr>
              <a:t>Libraries (</a:t>
            </a:r>
            <a:r>
              <a:rPr lang="en-US" altLang="en-US" dirty="0" err="1" smtClean="0">
                <a:latin typeface="+mj-lt"/>
                <a:ea typeface="ＭＳ Ｐゴシック" panose="020B0600070205080204" pitchFamily="34" charset="-128"/>
              </a:rPr>
              <a:t>libc</a:t>
            </a:r>
            <a:r>
              <a:rPr lang="en-US" altLang="en-US" dirty="0" smtClean="0">
                <a:latin typeface="+mj-lt"/>
                <a:ea typeface="ＭＳ Ｐゴシック" panose="020B0600070205080204" pitchFamily="34" charset="-128"/>
              </a:rPr>
              <a:t>), system calls, …</a:t>
            </a:r>
          </a:p>
          <a:p>
            <a:pPr lvl="1"/>
            <a:endParaRPr lang="en-US" altLang="en-US" dirty="0" smtClean="0">
              <a:latin typeface="+mj-lt"/>
              <a:ea typeface="ＭＳ Ｐゴシック" panose="020B0600070205080204" pitchFamily="34" charset="-128"/>
            </a:endParaRPr>
          </a:p>
          <a:p>
            <a:r>
              <a:rPr lang="en-US" altLang="en-US" dirty="0" smtClean="0">
                <a:latin typeface="+mj-lt"/>
                <a:ea typeface="ＭＳ Ｐゴシック" panose="020B0600070205080204" pitchFamily="34" charset="-128"/>
              </a:rPr>
              <a:t>Multiplexing of resources</a:t>
            </a:r>
          </a:p>
          <a:p>
            <a:pPr lvl="1"/>
            <a:r>
              <a:rPr lang="en-US" altLang="en-US" dirty="0" smtClean="0">
                <a:latin typeface="+mj-lt"/>
                <a:ea typeface="ＭＳ Ｐゴシック" panose="020B0600070205080204" pitchFamily="34" charset="-128"/>
              </a:rPr>
              <a:t>Scheduling, virtual memory, </a:t>
            </a:r>
            <a:r>
              <a:rPr lang="en-US" altLang="en-US" dirty="0" smtClean="0">
                <a:latin typeface="+mj-lt"/>
                <a:ea typeface="ＭＳ Ｐゴシック" panose="020B0600070205080204" pitchFamily="34" charset="-128"/>
              </a:rPr>
              <a:t>file allocation/protection</a:t>
            </a:r>
            <a:r>
              <a:rPr lang="en-US" altLang="en-US" dirty="0" smtClean="0">
                <a:latin typeface="+mj-lt"/>
                <a:ea typeface="ＭＳ Ｐゴシック" panose="020B0600070205080204" pitchFamily="34" charset="-128"/>
              </a:rPr>
              <a:t>, …</a:t>
            </a:r>
          </a:p>
          <a:p>
            <a:pPr lvl="1"/>
            <a:endParaRPr lang="en-US" altLang="en-US" dirty="0" smtClean="0">
              <a:latin typeface="+mj-lt"/>
              <a:ea typeface="ＭＳ Ｐゴシック" panose="020B0600070205080204" pitchFamily="34" charset="-128"/>
            </a:endParaRPr>
          </a:p>
          <a:p>
            <a:endParaRPr lang="en-US" altLang="en-US" dirty="0" smtClean="0">
              <a:latin typeface="+mj-lt"/>
              <a:ea typeface="ＭＳ Ｐゴシック" panose="020B0600070205080204" pitchFamily="34" charset="-128"/>
            </a:endParaRPr>
          </a:p>
        </p:txBody>
      </p:sp>
    </p:spTree>
    <p:extLst>
      <p:ext uri="{BB962C8B-B14F-4D97-AF65-F5344CB8AC3E}">
        <p14:creationId xmlns:p14="http://schemas.microsoft.com/office/powerpoint/2010/main" val="1090100529"/>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lstStyle/>
          <a:p>
            <a:r>
              <a:rPr lang="en-US" altLang="en-US" smtClean="0"/>
              <a:t>Security Requirements</a:t>
            </a:r>
          </a:p>
        </p:txBody>
      </p:sp>
      <p:sp>
        <p:nvSpPr>
          <p:cNvPr id="2945027" name="Rectangle 3"/>
          <p:cNvSpPr>
            <a:spLocks noGrp="1" noChangeArrowheads="1"/>
          </p:cNvSpPr>
          <p:nvPr>
            <p:ph type="body" idx="1"/>
          </p:nvPr>
        </p:nvSpPr>
        <p:spPr>
          <a:xfrm>
            <a:off x="304800" y="838200"/>
            <a:ext cx="8382000" cy="5562600"/>
          </a:xfrm>
        </p:spPr>
        <p:txBody>
          <a:bodyPr>
            <a:normAutofit/>
          </a:bodyPr>
          <a:lstStyle/>
          <a:p>
            <a:r>
              <a:rPr lang="en-US" altLang="en-US" dirty="0" smtClean="0"/>
              <a:t>Authentication </a:t>
            </a:r>
          </a:p>
          <a:p>
            <a:pPr lvl="1"/>
            <a:r>
              <a:rPr lang="en-US" altLang="en-US" dirty="0" smtClean="0"/>
              <a:t>Ensures that a user is who is claiming to be</a:t>
            </a:r>
          </a:p>
          <a:p>
            <a:pPr lvl="3"/>
            <a:endParaRPr lang="en-US" altLang="en-US" dirty="0" smtClean="0"/>
          </a:p>
          <a:p>
            <a:r>
              <a:rPr lang="en-US" altLang="en-US" dirty="0" smtClean="0"/>
              <a:t>Data integrity </a:t>
            </a:r>
          </a:p>
          <a:p>
            <a:pPr lvl="1"/>
            <a:r>
              <a:rPr lang="en-US" altLang="en-US" dirty="0" smtClean="0"/>
              <a:t>Ensure that data is not changed from source to destination or after being written on a storage device </a:t>
            </a:r>
          </a:p>
          <a:p>
            <a:pPr lvl="3"/>
            <a:endParaRPr lang="en-US" altLang="en-US" dirty="0" smtClean="0"/>
          </a:p>
          <a:p>
            <a:r>
              <a:rPr lang="en-US" altLang="en-US" dirty="0" smtClean="0"/>
              <a:t>Confidentiality </a:t>
            </a:r>
          </a:p>
          <a:p>
            <a:pPr lvl="1"/>
            <a:r>
              <a:rPr lang="en-US" altLang="en-US" dirty="0" smtClean="0"/>
              <a:t>Ensures that data is read only by authorized users</a:t>
            </a:r>
          </a:p>
          <a:p>
            <a:pPr lvl="2"/>
            <a:endParaRPr lang="en-US" altLang="en-US" dirty="0" smtClean="0"/>
          </a:p>
          <a:p>
            <a:r>
              <a:rPr lang="en-US" altLang="en-US" dirty="0" smtClean="0"/>
              <a:t>Non-repudiation</a:t>
            </a:r>
          </a:p>
          <a:p>
            <a:pPr lvl="1"/>
            <a:r>
              <a:rPr lang="en-US" altLang="en-US" dirty="0" smtClean="0"/>
              <a:t>Sender/client can’</a:t>
            </a:r>
            <a:r>
              <a:rPr lang="en-US" altLang="ja-JP" dirty="0" smtClean="0"/>
              <a:t>t later claim didn’t send/write data</a:t>
            </a:r>
          </a:p>
          <a:p>
            <a:pPr lvl="1"/>
            <a:r>
              <a:rPr lang="en-US" altLang="en-US" dirty="0" smtClean="0"/>
              <a:t>Receiver/server can’</a:t>
            </a:r>
            <a:r>
              <a:rPr lang="en-US" altLang="ja-JP" dirty="0" smtClean="0"/>
              <a:t>t claim didn’t receive/write data</a:t>
            </a:r>
          </a:p>
          <a:p>
            <a:endParaRPr lang="en-US" altLang="en-US" dirty="0" smtClean="0"/>
          </a:p>
        </p:txBody>
      </p:sp>
    </p:spTree>
    <p:extLst>
      <p:ext uri="{BB962C8B-B14F-4D97-AF65-F5344CB8AC3E}">
        <p14:creationId xmlns:p14="http://schemas.microsoft.com/office/powerpoint/2010/main" val="610946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450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4502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94502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45027">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4502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45027">
                                            <p:txEl>
                                              <p:pRg st="7" end="7"/>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945027">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45027">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4502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5027"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p:txBody>
          <a:bodyPr/>
          <a:lstStyle/>
          <a:p>
            <a:r>
              <a:rPr lang="en-US" altLang="en-US" dirty="0" smtClean="0">
                <a:solidFill>
                  <a:schemeClr val="accent2"/>
                </a:solidFill>
                <a:ea typeface="ＭＳ Ｐゴシック" panose="020B0600070205080204" pitchFamily="34" charset="-128"/>
              </a:rPr>
              <a:t>Datacenter/Cloud</a:t>
            </a:r>
            <a:r>
              <a:rPr lang="en-US" altLang="en-US" dirty="0" smtClean="0">
                <a:ea typeface="ＭＳ Ｐゴシック" panose="020B0600070205080204" pitchFamily="34" charset="-128"/>
              </a:rPr>
              <a:t> Operating System</a:t>
            </a:r>
          </a:p>
        </p:txBody>
      </p:sp>
      <p:sp>
        <p:nvSpPr>
          <p:cNvPr id="15362" name="Content Placeholder 2"/>
          <p:cNvSpPr>
            <a:spLocks noGrp="1"/>
          </p:cNvSpPr>
          <p:nvPr>
            <p:ph idx="1"/>
          </p:nvPr>
        </p:nvSpPr>
        <p:spPr/>
        <p:txBody>
          <a:bodyPr/>
          <a:lstStyle/>
          <a:p>
            <a:r>
              <a:rPr lang="en-US" altLang="en-US" smtClean="0">
                <a:latin typeface="+mj-lt"/>
                <a:ea typeface="ＭＳ Ｐゴシック" panose="020B0600070205080204" pitchFamily="34" charset="-128"/>
              </a:rPr>
              <a:t>Data sharing</a:t>
            </a:r>
          </a:p>
          <a:p>
            <a:pPr lvl="1"/>
            <a:r>
              <a:rPr lang="en-US" altLang="en-US" smtClean="0">
                <a:latin typeface="+mj-lt"/>
                <a:ea typeface="ＭＳ Ｐゴシック" panose="020B0600070205080204" pitchFamily="34" charset="-128"/>
              </a:rPr>
              <a:t>Google File System, </a:t>
            </a:r>
            <a:r>
              <a:rPr lang="en-US" altLang="en-US" smtClean="0">
                <a:solidFill>
                  <a:srgbClr val="2A40E2"/>
                </a:solidFill>
                <a:latin typeface="+mj-lt"/>
                <a:ea typeface="ＭＳ Ｐゴシック" panose="020B0600070205080204" pitchFamily="34" charset="-128"/>
              </a:rPr>
              <a:t>key/value stores</a:t>
            </a:r>
          </a:p>
          <a:p>
            <a:pPr lvl="1"/>
            <a:r>
              <a:rPr lang="en-US" altLang="en-US" smtClean="0">
                <a:solidFill>
                  <a:srgbClr val="000000"/>
                </a:solidFill>
                <a:latin typeface="+mj-lt"/>
                <a:ea typeface="ＭＳ Ｐゴシック" panose="020B0600070205080204" pitchFamily="34" charset="-128"/>
              </a:rPr>
              <a:t>Apache project: Hadoop Distributed File System</a:t>
            </a:r>
          </a:p>
          <a:p>
            <a:pPr lvl="1"/>
            <a:endParaRPr lang="en-US" altLang="en-US" smtClean="0">
              <a:latin typeface="+mj-lt"/>
              <a:ea typeface="ＭＳ Ｐゴシック" panose="020B0600070205080204" pitchFamily="34" charset="-128"/>
            </a:endParaRPr>
          </a:p>
          <a:p>
            <a:r>
              <a:rPr lang="en-US" altLang="en-US" smtClean="0">
                <a:latin typeface="+mj-lt"/>
                <a:ea typeface="ＭＳ Ｐゴシック" panose="020B0600070205080204" pitchFamily="34" charset="-128"/>
              </a:rPr>
              <a:t>Programming Abstractions</a:t>
            </a:r>
          </a:p>
          <a:p>
            <a:pPr lvl="1"/>
            <a:r>
              <a:rPr lang="en-US" altLang="en-US" smtClean="0">
                <a:latin typeface="+mj-lt"/>
                <a:ea typeface="ＭＳ Ｐゴシック" panose="020B0600070205080204" pitchFamily="34" charset="-128"/>
              </a:rPr>
              <a:t>Google MapReduce</a:t>
            </a:r>
          </a:p>
          <a:p>
            <a:pPr lvl="1"/>
            <a:r>
              <a:rPr lang="en-US" altLang="en-US" smtClean="0">
                <a:latin typeface="+mj-lt"/>
                <a:ea typeface="ＭＳ Ｐゴシック" panose="020B0600070205080204" pitchFamily="34" charset="-128"/>
              </a:rPr>
              <a:t>Apache projects: Hadoop, Pig, Hive, Spark</a:t>
            </a:r>
            <a:endParaRPr lang="en-US" altLang="en-US" smtClean="0">
              <a:solidFill>
                <a:srgbClr val="7F7F7F"/>
              </a:solidFill>
              <a:latin typeface="+mj-lt"/>
              <a:ea typeface="ＭＳ Ｐゴシック" panose="020B0600070205080204" pitchFamily="34" charset="-128"/>
            </a:endParaRPr>
          </a:p>
          <a:p>
            <a:pPr lvl="1"/>
            <a:endParaRPr lang="en-US" altLang="en-US" smtClean="0">
              <a:latin typeface="+mj-lt"/>
              <a:ea typeface="ＭＳ Ｐゴシック" panose="020B0600070205080204" pitchFamily="34" charset="-128"/>
            </a:endParaRPr>
          </a:p>
          <a:p>
            <a:r>
              <a:rPr lang="en-US" altLang="en-US" smtClean="0">
                <a:latin typeface="+mj-lt"/>
                <a:ea typeface="ＭＳ Ｐゴシック" panose="020B0600070205080204" pitchFamily="34" charset="-128"/>
              </a:rPr>
              <a:t>Multiplexing of resources</a:t>
            </a:r>
          </a:p>
          <a:p>
            <a:pPr lvl="1"/>
            <a:r>
              <a:rPr lang="en-US" altLang="en-US" smtClean="0">
                <a:latin typeface="+mj-lt"/>
                <a:ea typeface="ＭＳ Ｐゴシック" panose="020B0600070205080204" pitchFamily="34" charset="-128"/>
              </a:rPr>
              <a:t>Apache projects: Mesos,</a:t>
            </a:r>
            <a:r>
              <a:rPr lang="en-US" altLang="en-US" smtClean="0">
                <a:solidFill>
                  <a:srgbClr val="7F7F7F"/>
                </a:solidFill>
                <a:latin typeface="+mj-lt"/>
                <a:ea typeface="ＭＳ Ｐゴシック" panose="020B0600070205080204" pitchFamily="34" charset="-128"/>
              </a:rPr>
              <a:t> </a:t>
            </a:r>
            <a:r>
              <a:rPr lang="en-US" altLang="en-US" smtClean="0">
                <a:solidFill>
                  <a:srgbClr val="2A40E2"/>
                </a:solidFill>
                <a:latin typeface="+mj-lt"/>
                <a:ea typeface="ＭＳ Ｐゴシック" panose="020B0600070205080204" pitchFamily="34" charset="-128"/>
              </a:rPr>
              <a:t>YARN (MapReduce v2), ZooKeeper, BookKeeper, …</a:t>
            </a:r>
          </a:p>
          <a:p>
            <a:pPr lvl="1"/>
            <a:endParaRPr lang="en-US" altLang="en-US" smtClean="0">
              <a:latin typeface="+mj-lt"/>
              <a:ea typeface="ＭＳ Ｐゴシック" panose="020B0600070205080204" pitchFamily="34" charset="-128"/>
            </a:endParaRPr>
          </a:p>
          <a:p>
            <a:endParaRPr lang="en-US" altLang="en-US" smtClean="0">
              <a:latin typeface="+mj-lt"/>
              <a:ea typeface="ＭＳ Ｐゴシック" panose="020B0600070205080204" pitchFamily="34" charset="-128"/>
            </a:endParaRPr>
          </a:p>
        </p:txBody>
      </p:sp>
    </p:spTree>
    <p:extLst>
      <p:ext uri="{BB962C8B-B14F-4D97-AF65-F5344CB8AC3E}">
        <p14:creationId xmlns:p14="http://schemas.microsoft.com/office/powerpoint/2010/main" val="2993224542"/>
      </p:ext>
    </p:extLst>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en-US" altLang="en-US" dirty="0" smtClean="0">
                <a:ea typeface="ＭＳ Ｐゴシック" panose="020B0600070205080204" pitchFamily="34" charset="-128"/>
              </a:rPr>
              <a:t>Google Cloud Infrastructure</a:t>
            </a:r>
          </a:p>
        </p:txBody>
      </p:sp>
      <p:sp>
        <p:nvSpPr>
          <p:cNvPr id="3" name="Content Placeholder 2"/>
          <p:cNvSpPr>
            <a:spLocks noGrp="1"/>
          </p:cNvSpPr>
          <p:nvPr>
            <p:ph idx="1"/>
          </p:nvPr>
        </p:nvSpPr>
        <p:spPr>
          <a:xfrm>
            <a:off x="169862" y="1066800"/>
            <a:ext cx="8804275" cy="5130800"/>
          </a:xfrm>
        </p:spPr>
        <p:txBody>
          <a:bodyPr/>
          <a:lstStyle/>
          <a:p>
            <a:r>
              <a:rPr lang="en-US" altLang="en-US" dirty="0" smtClean="0">
                <a:latin typeface="+mj-lt"/>
                <a:ea typeface="ＭＳ Ｐゴシック" panose="020B0600070205080204" pitchFamily="34" charset="-128"/>
              </a:rPr>
              <a:t>Google File System (GFS), 2003</a:t>
            </a:r>
          </a:p>
          <a:p>
            <a:pPr lvl="1"/>
            <a:r>
              <a:rPr lang="en-US" altLang="en-US" dirty="0" smtClean="0">
                <a:latin typeface="+mj-lt"/>
                <a:ea typeface="ＭＳ Ｐゴシック" panose="020B0600070205080204" pitchFamily="34" charset="-128"/>
              </a:rPr>
              <a:t>Distributed File System for entire </a:t>
            </a:r>
            <a:br>
              <a:rPr lang="en-US" altLang="en-US" dirty="0" smtClean="0">
                <a:latin typeface="+mj-lt"/>
                <a:ea typeface="ＭＳ Ｐゴシック" panose="020B0600070205080204" pitchFamily="34" charset="-128"/>
              </a:rPr>
            </a:br>
            <a:r>
              <a:rPr lang="en-US" altLang="en-US" dirty="0" smtClean="0">
                <a:latin typeface="+mj-lt"/>
                <a:ea typeface="ＭＳ Ｐゴシック" panose="020B0600070205080204" pitchFamily="34" charset="-128"/>
              </a:rPr>
              <a:t>cluster</a:t>
            </a:r>
          </a:p>
          <a:p>
            <a:pPr lvl="1"/>
            <a:r>
              <a:rPr lang="en-US" altLang="en-US" dirty="0" smtClean="0">
                <a:latin typeface="+mj-lt"/>
                <a:ea typeface="ＭＳ Ｐゴシック" panose="020B0600070205080204" pitchFamily="34" charset="-128"/>
              </a:rPr>
              <a:t>Single namespace</a:t>
            </a:r>
          </a:p>
          <a:p>
            <a:endParaRPr lang="en-US" altLang="en-US" dirty="0" smtClean="0">
              <a:latin typeface="+mj-lt"/>
              <a:ea typeface="ＭＳ Ｐゴシック" panose="020B0600070205080204" pitchFamily="34" charset="-128"/>
            </a:endParaRPr>
          </a:p>
          <a:p>
            <a:r>
              <a:rPr lang="en-US" altLang="en-US" dirty="0" smtClean="0">
                <a:latin typeface="+mj-lt"/>
                <a:ea typeface="ＭＳ Ｐゴシック" panose="020B0600070205080204" pitchFamily="34" charset="-128"/>
              </a:rPr>
              <a:t>Google </a:t>
            </a:r>
            <a:r>
              <a:rPr lang="en-US" altLang="en-US" dirty="0" err="1" smtClean="0">
                <a:latin typeface="+mj-lt"/>
                <a:ea typeface="ＭＳ Ｐゴシック" panose="020B0600070205080204" pitchFamily="34" charset="-128"/>
              </a:rPr>
              <a:t>MapReduce</a:t>
            </a:r>
            <a:r>
              <a:rPr lang="en-US" altLang="en-US" dirty="0" smtClean="0">
                <a:latin typeface="+mj-lt"/>
                <a:ea typeface="ＭＳ Ｐゴシック" panose="020B0600070205080204" pitchFamily="34" charset="-128"/>
              </a:rPr>
              <a:t> (MR), 2004</a:t>
            </a:r>
          </a:p>
          <a:p>
            <a:pPr lvl="1"/>
            <a:r>
              <a:rPr lang="en-US" altLang="en-US" dirty="0" smtClean="0">
                <a:latin typeface="+mj-lt"/>
                <a:ea typeface="ＭＳ Ｐゴシック" panose="020B0600070205080204" pitchFamily="34" charset="-128"/>
              </a:rPr>
              <a:t>Runs queries/jobs on data</a:t>
            </a:r>
          </a:p>
          <a:p>
            <a:pPr lvl="1"/>
            <a:r>
              <a:rPr lang="en-US" altLang="en-US" dirty="0" smtClean="0">
                <a:latin typeface="+mj-lt"/>
                <a:ea typeface="ＭＳ Ｐゴシック" panose="020B0600070205080204" pitchFamily="34" charset="-128"/>
              </a:rPr>
              <a:t>Manages work distribution &amp; fault-</a:t>
            </a:r>
            <a:br>
              <a:rPr lang="en-US" altLang="en-US" dirty="0" smtClean="0">
                <a:latin typeface="+mj-lt"/>
                <a:ea typeface="ＭＳ Ｐゴシック" panose="020B0600070205080204" pitchFamily="34" charset="-128"/>
              </a:rPr>
            </a:br>
            <a:r>
              <a:rPr lang="en-US" altLang="en-US" dirty="0" smtClean="0">
                <a:latin typeface="+mj-lt"/>
                <a:ea typeface="ＭＳ Ｐゴシック" panose="020B0600070205080204" pitchFamily="34" charset="-128"/>
              </a:rPr>
              <a:t>tolerance</a:t>
            </a:r>
          </a:p>
          <a:p>
            <a:pPr lvl="1"/>
            <a:r>
              <a:rPr lang="en-US" altLang="en-US" dirty="0" smtClean="0">
                <a:latin typeface="+mj-lt"/>
                <a:ea typeface="ＭＳ Ｐゴシック" panose="020B0600070205080204" pitchFamily="34" charset="-128"/>
              </a:rPr>
              <a:t>Collocated </a:t>
            </a:r>
            <a:r>
              <a:rPr lang="en-US" altLang="en-US" dirty="0" smtClean="0">
                <a:latin typeface="+mj-lt"/>
                <a:ea typeface="ＭＳ Ｐゴシック" panose="020B0600070205080204" pitchFamily="34" charset="-128"/>
              </a:rPr>
              <a:t>with file system</a:t>
            </a:r>
          </a:p>
          <a:p>
            <a:endParaRPr lang="en-US" altLang="en-US" dirty="0" smtClean="0">
              <a:latin typeface="+mj-lt"/>
              <a:ea typeface="ＭＳ Ｐゴシック" panose="020B0600070205080204" pitchFamily="34" charset="-128"/>
            </a:endParaRPr>
          </a:p>
          <a:p>
            <a:r>
              <a:rPr lang="en-US" altLang="en-US" dirty="0" smtClean="0">
                <a:latin typeface="+mj-lt"/>
                <a:ea typeface="ＭＳ Ｐゴシック" panose="020B0600070205080204" pitchFamily="34" charset="-128"/>
              </a:rPr>
              <a:t>Apache open source versions: </a:t>
            </a:r>
            <a:r>
              <a:rPr lang="en-US" altLang="en-US" dirty="0" smtClean="0">
                <a:latin typeface="+mj-lt"/>
                <a:ea typeface="ＭＳ Ｐゴシック" panose="020B0600070205080204" pitchFamily="34" charset="-128"/>
              </a:rPr>
              <a:t/>
            </a:r>
            <a:br>
              <a:rPr lang="en-US" altLang="en-US" dirty="0" smtClean="0">
                <a:latin typeface="+mj-lt"/>
                <a:ea typeface="ＭＳ Ｐゴシック" panose="020B0600070205080204" pitchFamily="34" charset="-128"/>
              </a:rPr>
            </a:br>
            <a:r>
              <a:rPr lang="en-US" altLang="en-US" dirty="0" smtClean="0">
                <a:latin typeface="+mj-lt"/>
                <a:ea typeface="ＭＳ Ｐゴシック" panose="020B0600070205080204" pitchFamily="34" charset="-128"/>
              </a:rPr>
              <a:t>	Hadoop </a:t>
            </a:r>
            <a:r>
              <a:rPr lang="en-US" altLang="en-US" dirty="0" smtClean="0">
                <a:latin typeface="+mj-lt"/>
                <a:ea typeface="ＭＳ Ｐゴシック" panose="020B0600070205080204" pitchFamily="34" charset="-128"/>
              </a:rPr>
              <a:t>DFS and Hadoop MR </a:t>
            </a:r>
          </a:p>
        </p:txBody>
      </p:sp>
      <p:pic>
        <p:nvPicPr>
          <p:cNvPr id="1638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99137" y="1066800"/>
            <a:ext cx="3344863" cy="202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99137" y="3090862"/>
            <a:ext cx="3325813" cy="226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154218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16387"/>
                                        </p:tgtEl>
                                        <p:attrNameLst>
                                          <p:attrName>style.visibility</p:attrName>
                                        </p:attrNameLst>
                                      </p:cBhvr>
                                      <p:to>
                                        <p:strVal val="visible"/>
                                      </p:to>
                                    </p:set>
                                    <p:anim calcmode="lin" valueType="num">
                                      <p:cBhvr additive="base">
                                        <p:cTn id="19" dur="500" fill="hold"/>
                                        <p:tgtEl>
                                          <p:spTgt spid="16387"/>
                                        </p:tgtEl>
                                        <p:attrNameLst>
                                          <p:attrName>ppt_x</p:attrName>
                                        </p:attrNameLst>
                                      </p:cBhvr>
                                      <p:tavLst>
                                        <p:tav tm="0">
                                          <p:val>
                                            <p:strVal val="1+#ppt_w/2"/>
                                          </p:val>
                                        </p:tav>
                                        <p:tav tm="100000">
                                          <p:val>
                                            <p:strVal val="#ppt_x"/>
                                          </p:val>
                                        </p:tav>
                                      </p:tavLst>
                                    </p:anim>
                                    <p:anim calcmode="lin" valueType="num">
                                      <p:cBhvr additive="base">
                                        <p:cTn id="20" dur="500" fill="hold"/>
                                        <p:tgtEl>
                                          <p:spTgt spid="1638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ppt_y"/>
                                          </p:val>
                                        </p:tav>
                                        <p:tav tm="100000">
                                          <p:val>
                                            <p:strVal val="#ppt_y"/>
                                          </p:val>
                                        </p:tav>
                                      </p:tavLst>
                                    </p:anim>
                                  </p:childTnLst>
                                </p:cTn>
                              </p:par>
                              <p:par>
                                <p:cTn id="39" presetID="2" presetClass="entr" presetSubtype="2" fill="hold" nodeType="withEffect">
                                  <p:stCondLst>
                                    <p:cond delay="0"/>
                                  </p:stCondLst>
                                  <p:childTnLst>
                                    <p:set>
                                      <p:cBhvr>
                                        <p:cTn id="40" dur="1" fill="hold">
                                          <p:stCondLst>
                                            <p:cond delay="0"/>
                                          </p:stCondLst>
                                        </p:cTn>
                                        <p:tgtEl>
                                          <p:spTgt spid="5"/>
                                        </p:tgtEl>
                                        <p:attrNameLst>
                                          <p:attrName>style.visibility</p:attrName>
                                        </p:attrNameLst>
                                      </p:cBhvr>
                                      <p:to>
                                        <p:strVal val="visible"/>
                                      </p:to>
                                    </p:set>
                                    <p:anim calcmode="lin" valueType="num">
                                      <p:cBhvr additive="base">
                                        <p:cTn id="41" dur="500" fill="hold"/>
                                        <p:tgtEl>
                                          <p:spTgt spid="5"/>
                                        </p:tgtEl>
                                        <p:attrNameLst>
                                          <p:attrName>ppt_x</p:attrName>
                                        </p:attrNameLst>
                                      </p:cBhvr>
                                      <p:tavLst>
                                        <p:tav tm="0">
                                          <p:val>
                                            <p:strVal val="1+#ppt_w/2"/>
                                          </p:val>
                                        </p:tav>
                                        <p:tav tm="100000">
                                          <p:val>
                                            <p:strVal val="#ppt_x"/>
                                          </p:val>
                                        </p:tav>
                                      </p:tavLst>
                                    </p:anim>
                                    <p:anim calcmode="lin" valueType="num">
                                      <p:cBhvr additive="base">
                                        <p:cTn id="4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altLang="en-US" smtClean="0">
                <a:ea typeface="ＭＳ Ｐゴシック" panose="020B0600070205080204" pitchFamily="34" charset="-128"/>
              </a:rPr>
              <a:t>GFS/HDFS Insights </a:t>
            </a:r>
          </a:p>
        </p:txBody>
      </p:sp>
      <p:sp>
        <p:nvSpPr>
          <p:cNvPr id="3" name="Content Placeholder 2"/>
          <p:cNvSpPr>
            <a:spLocks noGrp="1"/>
          </p:cNvSpPr>
          <p:nvPr>
            <p:ph idx="1"/>
          </p:nvPr>
        </p:nvSpPr>
        <p:spPr>
          <a:xfrm>
            <a:off x="228600" y="990600"/>
            <a:ext cx="8686800" cy="4598988"/>
          </a:xfrm>
        </p:spPr>
        <p:txBody>
          <a:bodyPr/>
          <a:lstStyle/>
          <a:p>
            <a:r>
              <a:rPr lang="en-US" altLang="en-US" i="1" dirty="0" smtClean="0">
                <a:solidFill>
                  <a:srgbClr val="008000"/>
                </a:solidFill>
                <a:latin typeface="+mj-lt"/>
                <a:ea typeface="ＭＳ Ｐゴシック" panose="020B0600070205080204" pitchFamily="34" charset="-128"/>
              </a:rPr>
              <a:t>Petabyte</a:t>
            </a:r>
            <a:r>
              <a:rPr lang="en-US" altLang="en-US" dirty="0" smtClean="0">
                <a:latin typeface="+mj-lt"/>
                <a:ea typeface="ＭＳ Ｐゴシック" panose="020B0600070205080204" pitchFamily="34" charset="-128"/>
              </a:rPr>
              <a:t> storage</a:t>
            </a:r>
          </a:p>
          <a:p>
            <a:pPr lvl="1"/>
            <a:r>
              <a:rPr lang="en-US" altLang="en-US" dirty="0" smtClean="0">
                <a:latin typeface="+mj-lt"/>
                <a:ea typeface="ＭＳ Ｐゴシック" panose="020B0600070205080204" pitchFamily="34" charset="-128"/>
              </a:rPr>
              <a:t>Files split into large blocks (128 MB) and replicated across several nodes</a:t>
            </a:r>
          </a:p>
          <a:p>
            <a:pPr lvl="1"/>
            <a:r>
              <a:rPr lang="en-US" altLang="en-US" dirty="0" smtClean="0">
                <a:latin typeface="+mj-lt"/>
                <a:ea typeface="ＭＳ Ｐゴシック" panose="020B0600070205080204" pitchFamily="34" charset="-128"/>
              </a:rPr>
              <a:t>Big blocks allow high throughput sequential reads/writes</a:t>
            </a:r>
          </a:p>
          <a:p>
            <a:endParaRPr lang="en-US" altLang="en-US" dirty="0" smtClean="0">
              <a:latin typeface="+mj-lt"/>
              <a:ea typeface="ＭＳ Ｐゴシック" panose="020B0600070205080204" pitchFamily="34" charset="-128"/>
            </a:endParaRPr>
          </a:p>
          <a:p>
            <a:r>
              <a:rPr lang="en-US" altLang="en-US" dirty="0" smtClean="0">
                <a:latin typeface="+mj-lt"/>
                <a:ea typeface="ＭＳ Ｐゴシック" panose="020B0600070205080204" pitchFamily="34" charset="-128"/>
              </a:rPr>
              <a:t>Data </a:t>
            </a:r>
            <a:r>
              <a:rPr lang="en-US" altLang="en-US" i="1" dirty="0" smtClean="0">
                <a:solidFill>
                  <a:srgbClr val="008000"/>
                </a:solidFill>
                <a:latin typeface="+mj-lt"/>
                <a:ea typeface="ＭＳ Ｐゴシック" panose="020B0600070205080204" pitchFamily="34" charset="-128"/>
              </a:rPr>
              <a:t>striped</a:t>
            </a:r>
            <a:r>
              <a:rPr lang="en-US" altLang="en-US" dirty="0" smtClean="0">
                <a:latin typeface="+mj-lt"/>
                <a:ea typeface="ＭＳ Ｐゴシック" panose="020B0600070205080204" pitchFamily="34" charset="-128"/>
              </a:rPr>
              <a:t> on hundreds/thousands of servers</a:t>
            </a:r>
          </a:p>
          <a:p>
            <a:pPr lvl="1"/>
            <a:r>
              <a:rPr lang="en-US" altLang="en-US" dirty="0" smtClean="0">
                <a:latin typeface="+mj-lt"/>
                <a:ea typeface="ＭＳ Ｐゴシック" panose="020B0600070205080204" pitchFamily="34" charset="-128"/>
              </a:rPr>
              <a:t>Scan 100 TB on 1 node @ 50 MB/s = 24 days</a:t>
            </a:r>
          </a:p>
          <a:p>
            <a:pPr lvl="1"/>
            <a:r>
              <a:rPr lang="en-US" altLang="en-US" dirty="0" smtClean="0">
                <a:latin typeface="+mj-lt"/>
                <a:ea typeface="ＭＳ Ｐゴシック" panose="020B0600070205080204" pitchFamily="34" charset="-128"/>
              </a:rPr>
              <a:t>Scan on 1000-node cluster = 35 minutes</a:t>
            </a:r>
          </a:p>
        </p:txBody>
      </p:sp>
    </p:spTree>
    <p:extLst>
      <p:ext uri="{BB962C8B-B14F-4D97-AF65-F5344CB8AC3E}">
        <p14:creationId xmlns:p14="http://schemas.microsoft.com/office/powerpoint/2010/main" val="3690603168"/>
      </p:ext>
    </p:extLst>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r>
              <a:rPr lang="en-US" altLang="en-US" dirty="0" smtClean="0">
                <a:ea typeface="ＭＳ Ｐゴシック" panose="020B0600070205080204" pitchFamily="34" charset="-128"/>
              </a:rPr>
              <a:t>GFS/HDFS Insights (2) </a:t>
            </a:r>
          </a:p>
        </p:txBody>
      </p:sp>
      <p:sp>
        <p:nvSpPr>
          <p:cNvPr id="3" name="Content Placeholder 2"/>
          <p:cNvSpPr>
            <a:spLocks noGrp="1"/>
          </p:cNvSpPr>
          <p:nvPr>
            <p:ph idx="1"/>
          </p:nvPr>
        </p:nvSpPr>
        <p:spPr>
          <a:xfrm>
            <a:off x="228600" y="914400"/>
            <a:ext cx="8229600" cy="4448175"/>
          </a:xfrm>
        </p:spPr>
        <p:txBody>
          <a:bodyPr>
            <a:normAutofit/>
          </a:bodyPr>
          <a:lstStyle/>
          <a:p>
            <a:pPr>
              <a:defRPr/>
            </a:pPr>
            <a:r>
              <a:rPr lang="en-US" i="1" dirty="0" smtClean="0">
                <a:solidFill>
                  <a:srgbClr val="008000"/>
                </a:solidFill>
                <a:latin typeface="+mj-lt"/>
              </a:rPr>
              <a:t>Failures</a:t>
            </a:r>
            <a:r>
              <a:rPr lang="en-US" dirty="0" smtClean="0">
                <a:solidFill>
                  <a:srgbClr val="008000"/>
                </a:solidFill>
                <a:latin typeface="+mj-lt"/>
              </a:rPr>
              <a:t> </a:t>
            </a:r>
            <a:r>
              <a:rPr lang="en-US" dirty="0" smtClean="0">
                <a:latin typeface="+mj-lt"/>
              </a:rPr>
              <a:t>will be the norm</a:t>
            </a:r>
          </a:p>
          <a:p>
            <a:pPr lvl="1">
              <a:defRPr/>
            </a:pPr>
            <a:r>
              <a:rPr lang="en-US" dirty="0">
                <a:latin typeface="+mj-lt"/>
                <a:ea typeface="ＭＳ Ｐゴシック" charset="0"/>
                <a:cs typeface="Helvetica"/>
              </a:rPr>
              <a:t>Mean time between failures for 1 node = 3 years</a:t>
            </a:r>
          </a:p>
          <a:p>
            <a:pPr lvl="1">
              <a:defRPr/>
            </a:pPr>
            <a:r>
              <a:rPr lang="en-US" dirty="0">
                <a:latin typeface="+mj-lt"/>
                <a:ea typeface="ＭＳ Ｐゴシック" charset="0"/>
                <a:cs typeface="Helvetica"/>
              </a:rPr>
              <a:t>Mean time between failures for 1000 nodes = </a:t>
            </a:r>
            <a:r>
              <a:rPr lang="en-US" b="1" dirty="0">
                <a:solidFill>
                  <a:srgbClr val="FF0000"/>
                </a:solidFill>
                <a:latin typeface="+mj-lt"/>
                <a:ea typeface="ＭＳ Ｐゴシック" charset="0"/>
                <a:cs typeface="Helvetica"/>
              </a:rPr>
              <a:t>1 day</a:t>
            </a:r>
          </a:p>
          <a:p>
            <a:pPr marL="0" indent="0">
              <a:buFontTx/>
              <a:buNone/>
              <a:defRPr/>
            </a:pPr>
            <a:endParaRPr lang="en-US" dirty="0" smtClean="0">
              <a:latin typeface="+mj-lt"/>
            </a:endParaRPr>
          </a:p>
          <a:p>
            <a:pPr>
              <a:defRPr/>
            </a:pPr>
            <a:r>
              <a:rPr lang="en-US" dirty="0" smtClean="0">
                <a:latin typeface="+mj-lt"/>
              </a:rPr>
              <a:t>Use </a:t>
            </a:r>
            <a:r>
              <a:rPr lang="en-US" i="1" dirty="0" smtClean="0">
                <a:solidFill>
                  <a:srgbClr val="008000"/>
                </a:solidFill>
                <a:latin typeface="+mj-lt"/>
              </a:rPr>
              <a:t>commodity</a:t>
            </a:r>
            <a:r>
              <a:rPr lang="en-US" dirty="0" smtClean="0">
                <a:latin typeface="+mj-lt"/>
              </a:rPr>
              <a:t> hardware</a:t>
            </a:r>
          </a:p>
          <a:p>
            <a:pPr lvl="1">
              <a:defRPr/>
            </a:pPr>
            <a:r>
              <a:rPr lang="en-US" dirty="0" smtClean="0">
                <a:latin typeface="+mj-lt"/>
              </a:rPr>
              <a:t>Failures are the norm anyway, buy cheaper hardware</a:t>
            </a:r>
          </a:p>
          <a:p>
            <a:pPr lvl="1">
              <a:defRPr/>
            </a:pPr>
            <a:endParaRPr lang="en-US" dirty="0">
              <a:latin typeface="+mj-lt"/>
            </a:endParaRPr>
          </a:p>
          <a:p>
            <a:pPr>
              <a:defRPr/>
            </a:pPr>
            <a:r>
              <a:rPr lang="en-US" dirty="0" smtClean="0">
                <a:latin typeface="+mj-lt"/>
              </a:rPr>
              <a:t>No complicated consistency models</a:t>
            </a:r>
          </a:p>
          <a:p>
            <a:pPr lvl="1">
              <a:defRPr/>
            </a:pPr>
            <a:r>
              <a:rPr lang="en-US" dirty="0" smtClean="0">
                <a:latin typeface="+mj-lt"/>
              </a:rPr>
              <a:t>Single writer, append-only data</a:t>
            </a:r>
          </a:p>
        </p:txBody>
      </p:sp>
    </p:spTree>
    <p:extLst>
      <p:ext uri="{BB962C8B-B14F-4D97-AF65-F5344CB8AC3E}">
        <p14:creationId xmlns:p14="http://schemas.microsoft.com/office/powerpoint/2010/main" val="4152515613"/>
      </p:ext>
    </p:extLst>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pPr eaLnBrk="1" hangingPunct="1"/>
            <a:r>
              <a:rPr lang="en-US" dirty="0" err="1"/>
              <a:t>MapReduce</a:t>
            </a:r>
            <a:r>
              <a:rPr lang="en-US" dirty="0"/>
              <a:t> Programming Model</a:t>
            </a:r>
          </a:p>
        </p:txBody>
      </p:sp>
      <p:sp>
        <p:nvSpPr>
          <p:cNvPr id="24578" name="Content Placeholder 2"/>
          <p:cNvSpPr>
            <a:spLocks noGrp="1"/>
          </p:cNvSpPr>
          <p:nvPr>
            <p:ph idx="1"/>
          </p:nvPr>
        </p:nvSpPr>
        <p:spPr/>
        <p:txBody>
          <a:bodyPr/>
          <a:lstStyle/>
          <a:p>
            <a:pPr eaLnBrk="1" hangingPunct="1"/>
            <a:r>
              <a:rPr lang="en-US" dirty="0">
                <a:solidFill>
                  <a:srgbClr val="000000"/>
                </a:solidFill>
              </a:rPr>
              <a:t>Data type: key-value</a:t>
            </a:r>
            <a:r>
              <a:rPr lang="en-US" i="1" dirty="0">
                <a:solidFill>
                  <a:srgbClr val="000000"/>
                </a:solidFill>
              </a:rPr>
              <a:t> records</a:t>
            </a:r>
          </a:p>
          <a:p>
            <a:pPr eaLnBrk="1" hangingPunct="1"/>
            <a:endParaRPr lang="en-US" dirty="0">
              <a:solidFill>
                <a:srgbClr val="000000"/>
              </a:solidFill>
            </a:endParaRPr>
          </a:p>
          <a:p>
            <a:pPr eaLnBrk="1" hangingPunct="1"/>
            <a:r>
              <a:rPr lang="en-US" dirty="0">
                <a:solidFill>
                  <a:srgbClr val="000000"/>
                </a:solidFill>
              </a:rPr>
              <a:t>Map function:</a:t>
            </a:r>
          </a:p>
          <a:p>
            <a:pPr algn="ctr" eaLnBrk="1" hangingPunct="1">
              <a:buFont typeface="Arial" charset="0"/>
              <a:buNone/>
            </a:pPr>
            <a:r>
              <a:rPr lang="en-US" dirty="0">
                <a:solidFill>
                  <a:srgbClr val="000000"/>
                </a:solidFill>
              </a:rPr>
              <a:t>(K</a:t>
            </a:r>
            <a:r>
              <a:rPr lang="en-US" baseline="-25000" dirty="0">
                <a:solidFill>
                  <a:srgbClr val="000000"/>
                </a:solidFill>
              </a:rPr>
              <a:t>in</a:t>
            </a:r>
            <a:r>
              <a:rPr lang="en-US" dirty="0">
                <a:solidFill>
                  <a:srgbClr val="000000"/>
                </a:solidFill>
              </a:rPr>
              <a:t>, V</a:t>
            </a:r>
            <a:r>
              <a:rPr lang="en-US" baseline="-25000" dirty="0">
                <a:solidFill>
                  <a:srgbClr val="000000"/>
                </a:solidFill>
              </a:rPr>
              <a:t>in</a:t>
            </a:r>
            <a:r>
              <a:rPr lang="en-US" dirty="0">
                <a:solidFill>
                  <a:srgbClr val="000000"/>
                </a:solidFill>
              </a:rPr>
              <a:t>) </a:t>
            </a:r>
            <a:r>
              <a:rPr lang="en-US" dirty="0" smtClean="0">
                <a:solidFill>
                  <a:srgbClr val="000000"/>
                </a:solidFill>
                <a:latin typeface="Wingdings"/>
                <a:ea typeface="Wingdings"/>
                <a:cs typeface="Wingdings"/>
                <a:sym typeface="Wingdings"/>
              </a:rPr>
              <a:t></a:t>
            </a:r>
            <a:r>
              <a:rPr lang="en-US" dirty="0" smtClean="0">
                <a:solidFill>
                  <a:srgbClr val="000000"/>
                </a:solidFill>
              </a:rPr>
              <a:t> </a:t>
            </a:r>
            <a:r>
              <a:rPr lang="en-US" dirty="0">
                <a:solidFill>
                  <a:srgbClr val="000000"/>
                </a:solidFill>
              </a:rPr>
              <a:t>list(</a:t>
            </a:r>
            <a:r>
              <a:rPr lang="en-US" dirty="0" err="1">
                <a:solidFill>
                  <a:srgbClr val="000000"/>
                </a:solidFill>
              </a:rPr>
              <a:t>K</a:t>
            </a:r>
            <a:r>
              <a:rPr lang="en-US" baseline="-25000" dirty="0" err="1">
                <a:solidFill>
                  <a:srgbClr val="000000"/>
                </a:solidFill>
              </a:rPr>
              <a:t>inter</a:t>
            </a:r>
            <a:r>
              <a:rPr lang="en-US" dirty="0">
                <a:solidFill>
                  <a:srgbClr val="000000"/>
                </a:solidFill>
              </a:rPr>
              <a:t>, </a:t>
            </a:r>
            <a:r>
              <a:rPr lang="en-US" dirty="0" err="1">
                <a:solidFill>
                  <a:srgbClr val="000000"/>
                </a:solidFill>
              </a:rPr>
              <a:t>V</a:t>
            </a:r>
            <a:r>
              <a:rPr lang="en-US" baseline="-25000" dirty="0" err="1">
                <a:solidFill>
                  <a:srgbClr val="000000"/>
                </a:solidFill>
              </a:rPr>
              <a:t>inter</a:t>
            </a:r>
            <a:r>
              <a:rPr lang="en-US" dirty="0">
                <a:solidFill>
                  <a:srgbClr val="000000"/>
                </a:solidFill>
              </a:rPr>
              <a:t>)</a:t>
            </a:r>
          </a:p>
          <a:p>
            <a:pPr eaLnBrk="1" hangingPunct="1"/>
            <a:endParaRPr lang="en-US" dirty="0">
              <a:solidFill>
                <a:srgbClr val="000000"/>
              </a:solidFill>
            </a:endParaRPr>
          </a:p>
          <a:p>
            <a:pPr eaLnBrk="1" hangingPunct="1"/>
            <a:r>
              <a:rPr lang="en-US" dirty="0">
                <a:solidFill>
                  <a:srgbClr val="000000"/>
                </a:solidFill>
              </a:rPr>
              <a:t>Reduce function:</a:t>
            </a:r>
          </a:p>
          <a:p>
            <a:pPr algn="ctr" eaLnBrk="1" hangingPunct="1">
              <a:buFont typeface="Arial" charset="0"/>
              <a:buNone/>
            </a:pPr>
            <a:r>
              <a:rPr lang="en-US" dirty="0">
                <a:solidFill>
                  <a:srgbClr val="000000"/>
                </a:solidFill>
              </a:rPr>
              <a:t>(</a:t>
            </a:r>
            <a:r>
              <a:rPr lang="en-US" dirty="0" err="1">
                <a:solidFill>
                  <a:srgbClr val="000000"/>
                </a:solidFill>
              </a:rPr>
              <a:t>K</a:t>
            </a:r>
            <a:r>
              <a:rPr lang="en-US" baseline="-25000" dirty="0" err="1">
                <a:solidFill>
                  <a:srgbClr val="000000"/>
                </a:solidFill>
              </a:rPr>
              <a:t>inter</a:t>
            </a:r>
            <a:r>
              <a:rPr lang="en-US" dirty="0">
                <a:solidFill>
                  <a:srgbClr val="000000"/>
                </a:solidFill>
              </a:rPr>
              <a:t>, list(</a:t>
            </a:r>
            <a:r>
              <a:rPr lang="en-US" dirty="0" err="1">
                <a:solidFill>
                  <a:srgbClr val="000000"/>
                </a:solidFill>
              </a:rPr>
              <a:t>V</a:t>
            </a:r>
            <a:r>
              <a:rPr lang="en-US" baseline="-25000" dirty="0" err="1">
                <a:solidFill>
                  <a:srgbClr val="000000"/>
                </a:solidFill>
              </a:rPr>
              <a:t>inter</a:t>
            </a:r>
            <a:r>
              <a:rPr lang="en-US" dirty="0">
                <a:solidFill>
                  <a:srgbClr val="000000"/>
                </a:solidFill>
              </a:rPr>
              <a:t>)) </a:t>
            </a:r>
            <a:r>
              <a:rPr lang="en-US" dirty="0">
                <a:solidFill>
                  <a:srgbClr val="000000"/>
                </a:solidFill>
                <a:latin typeface="Wingdings"/>
                <a:ea typeface="Wingdings"/>
                <a:cs typeface="Wingdings"/>
                <a:sym typeface="Wingdings"/>
              </a:rPr>
              <a:t></a:t>
            </a:r>
            <a:r>
              <a:rPr lang="en-US" dirty="0">
                <a:solidFill>
                  <a:srgbClr val="000000"/>
                </a:solidFill>
              </a:rPr>
              <a:t> </a:t>
            </a:r>
            <a:r>
              <a:rPr lang="en-US" dirty="0" smtClean="0">
                <a:solidFill>
                  <a:srgbClr val="000000"/>
                </a:solidFill>
              </a:rPr>
              <a:t>list</a:t>
            </a:r>
            <a:r>
              <a:rPr lang="en-US" dirty="0">
                <a:solidFill>
                  <a:srgbClr val="000000"/>
                </a:solidFill>
              </a:rPr>
              <a:t>(</a:t>
            </a:r>
            <a:r>
              <a:rPr lang="en-US" dirty="0" err="1">
                <a:solidFill>
                  <a:srgbClr val="000000"/>
                </a:solidFill>
              </a:rPr>
              <a:t>K</a:t>
            </a:r>
            <a:r>
              <a:rPr lang="en-US" baseline="-25000" dirty="0" err="1">
                <a:solidFill>
                  <a:srgbClr val="000000"/>
                </a:solidFill>
              </a:rPr>
              <a:t>out</a:t>
            </a:r>
            <a:r>
              <a:rPr lang="en-US" dirty="0">
                <a:solidFill>
                  <a:srgbClr val="000000"/>
                </a:solidFill>
              </a:rPr>
              <a:t>, </a:t>
            </a:r>
            <a:r>
              <a:rPr lang="en-US" dirty="0" err="1">
                <a:solidFill>
                  <a:srgbClr val="000000"/>
                </a:solidFill>
              </a:rPr>
              <a:t>V</a:t>
            </a:r>
            <a:r>
              <a:rPr lang="en-US" baseline="-25000" dirty="0" err="1">
                <a:solidFill>
                  <a:srgbClr val="000000"/>
                </a:solidFill>
              </a:rPr>
              <a:t>out</a:t>
            </a:r>
            <a:r>
              <a:rPr lang="en-US" dirty="0">
                <a:solidFill>
                  <a:srgbClr val="000000"/>
                </a:solidFill>
              </a:rPr>
              <a:t>)</a:t>
            </a:r>
          </a:p>
          <a:p>
            <a:pPr eaLnBrk="1" hangingPunct="1"/>
            <a:endParaRPr lang="en-US" dirty="0">
              <a:solidFill>
                <a:srgbClr val="000000"/>
              </a:solidFill>
            </a:endParaRPr>
          </a:p>
        </p:txBody>
      </p:sp>
    </p:spTree>
    <p:extLst>
      <p:ext uri="{BB962C8B-B14F-4D97-AF65-F5344CB8AC3E}">
        <p14:creationId xmlns:p14="http://schemas.microsoft.com/office/powerpoint/2010/main" val="1198354892"/>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pPr eaLnBrk="1" hangingPunct="1"/>
            <a:r>
              <a:rPr lang="en-US" dirty="0"/>
              <a:t>Word Count Execution</a:t>
            </a:r>
          </a:p>
        </p:txBody>
      </p:sp>
      <p:sp>
        <p:nvSpPr>
          <p:cNvPr id="128" name="Folded Corner 127"/>
          <p:cNvSpPr>
            <a:spLocks noChangeArrowheads="1"/>
          </p:cNvSpPr>
          <p:nvPr/>
        </p:nvSpPr>
        <p:spPr bwMode="auto">
          <a:xfrm rot="10800000">
            <a:off x="381000" y="1589087"/>
            <a:ext cx="1143000" cy="4648200"/>
          </a:xfrm>
          <a:prstGeom prst="foldedCorner">
            <a:avLst>
              <a:gd name="adj" fmla="val 16667"/>
            </a:avLst>
          </a:prstGeom>
          <a:gradFill rotWithShape="1">
            <a:gsLst>
              <a:gs pos="0">
                <a:srgbClr val="DAFDA7"/>
              </a:gs>
              <a:gs pos="35001">
                <a:srgbClr val="E4FDC2"/>
              </a:gs>
              <a:gs pos="100000">
                <a:srgbClr val="F5FFE6"/>
              </a:gs>
            </a:gsLst>
            <a:lin ang="16200000" scaled="1"/>
          </a:gradFill>
          <a:ln w="9525">
            <a:solidFill>
              <a:srgbClr val="98B954"/>
            </a:solidFill>
            <a:round/>
            <a:headEnd/>
            <a:tailEnd/>
          </a:ln>
          <a:effectLst>
            <a:outerShdw blurRad="63500" dist="20000" dir="5400000" rotWithShape="0">
              <a:srgbClr val="000000">
                <a:alpha val="37999"/>
              </a:srgbClr>
            </a:outerShdw>
          </a:effectLst>
        </p:spPr>
        <p:txBody>
          <a:bodyPr anchor="ctr"/>
          <a:lstStyle/>
          <a:p>
            <a:pPr algn="ctr">
              <a:defRPr/>
            </a:pPr>
            <a:endParaRPr lang="en-US" sz="1400" b="0">
              <a:solidFill>
                <a:schemeClr val="dk1"/>
              </a:solidFill>
              <a:latin typeface="Gill Sans Light"/>
              <a:ea typeface="+mn-ea"/>
              <a:cs typeface="Gill Sans Light"/>
            </a:endParaRPr>
          </a:p>
        </p:txBody>
      </p:sp>
      <p:cxnSp>
        <p:nvCxnSpPr>
          <p:cNvPr id="25603" name="Straight Arrow Connector 454"/>
          <p:cNvCxnSpPr>
            <a:cxnSpLocks noChangeShapeType="1"/>
            <a:stCxn id="116" idx="2"/>
            <a:endCxn id="127" idx="1"/>
          </p:cNvCxnSpPr>
          <p:nvPr/>
        </p:nvCxnSpPr>
        <p:spPr bwMode="auto">
          <a:xfrm rot="10800000" flipH="1" flipV="1">
            <a:off x="1676400" y="2363787"/>
            <a:ext cx="609600" cy="0"/>
          </a:xfrm>
          <a:prstGeom prst="straightConnector1">
            <a:avLst/>
          </a:prstGeom>
          <a:noFill/>
          <a:ln w="15875">
            <a:solidFill>
              <a:srgbClr val="000000"/>
            </a:solidFill>
            <a:round/>
            <a:headEnd type="none" w="sm" len="sm"/>
            <a:tailEnd type="triangle" w="lg" len="med"/>
          </a:ln>
          <a:extLst>
            <a:ext uri="{909E8E84-426E-40dd-AFC4-6F175D3DCCD1}">
              <a14:hiddenFill xmlns:a14="http://schemas.microsoft.com/office/drawing/2010/main" xmlns="">
                <a:noFill/>
              </a14:hiddenFill>
            </a:ext>
          </a:extLst>
        </p:spPr>
      </p:cxnSp>
      <p:sp>
        <p:nvSpPr>
          <p:cNvPr id="25604" name="TextBox 108"/>
          <p:cNvSpPr txBox="1">
            <a:spLocks noChangeArrowheads="1"/>
          </p:cNvSpPr>
          <p:nvPr/>
        </p:nvSpPr>
        <p:spPr bwMode="auto">
          <a:xfrm>
            <a:off x="381000" y="1933575"/>
            <a:ext cx="114300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600" b="0" dirty="0">
                <a:latin typeface="Gill Sans Light"/>
                <a:cs typeface="Gill Sans Light"/>
              </a:rPr>
              <a:t>the quick</a:t>
            </a:r>
          </a:p>
          <a:p>
            <a:pPr algn="ctr" eaLnBrk="1" hangingPunct="1"/>
            <a:r>
              <a:rPr lang="en-US" sz="1600" b="0" dirty="0">
                <a:latin typeface="Gill Sans Light"/>
                <a:cs typeface="Gill Sans Light"/>
              </a:rPr>
              <a:t>brown fox</a:t>
            </a:r>
          </a:p>
        </p:txBody>
      </p:sp>
      <p:sp>
        <p:nvSpPr>
          <p:cNvPr id="25605" name="TextBox 109"/>
          <p:cNvSpPr txBox="1">
            <a:spLocks noChangeArrowheads="1"/>
          </p:cNvSpPr>
          <p:nvPr/>
        </p:nvSpPr>
        <p:spPr bwMode="auto">
          <a:xfrm>
            <a:off x="358775" y="3506787"/>
            <a:ext cx="1198563" cy="5847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600" b="0">
                <a:latin typeface="Gill Sans Light"/>
                <a:cs typeface="Gill Sans Light"/>
              </a:rPr>
              <a:t>the fox ate the mouse</a:t>
            </a:r>
          </a:p>
        </p:txBody>
      </p:sp>
      <p:sp>
        <p:nvSpPr>
          <p:cNvPr id="25606" name="TextBox 110"/>
          <p:cNvSpPr txBox="1">
            <a:spLocks noChangeArrowheads="1"/>
          </p:cNvSpPr>
          <p:nvPr/>
        </p:nvSpPr>
        <p:spPr bwMode="auto">
          <a:xfrm>
            <a:off x="374650" y="5032375"/>
            <a:ext cx="114935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600" b="0">
                <a:latin typeface="Gill Sans Light"/>
                <a:cs typeface="Gill Sans Light"/>
              </a:rPr>
              <a:t>how now</a:t>
            </a:r>
          </a:p>
          <a:p>
            <a:pPr algn="ctr" eaLnBrk="1" hangingPunct="1"/>
            <a:r>
              <a:rPr lang="en-US" sz="1600" b="0">
                <a:latin typeface="Gill Sans Light"/>
                <a:cs typeface="Gill Sans Light"/>
              </a:rPr>
              <a:t>brown cow</a:t>
            </a:r>
          </a:p>
        </p:txBody>
      </p:sp>
      <p:sp>
        <p:nvSpPr>
          <p:cNvPr id="116" name="Right Bracket 115"/>
          <p:cNvSpPr/>
          <p:nvPr/>
        </p:nvSpPr>
        <p:spPr bwMode="auto">
          <a:xfrm>
            <a:off x="1524000" y="1589087"/>
            <a:ext cx="152400" cy="1549400"/>
          </a:xfrm>
          <a:prstGeom prst="rightBracket">
            <a:avLst/>
          </a:prstGeom>
          <a:ln w="15875" cap="flat" cmpd="sng" algn="ctr">
            <a:solidFill>
              <a:srgbClr val="0000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sz="1400" b="0">
              <a:latin typeface="Gill Sans Light"/>
              <a:cs typeface="Gill Sans Light"/>
            </a:endParaRPr>
          </a:p>
        </p:txBody>
      </p:sp>
      <p:sp>
        <p:nvSpPr>
          <p:cNvPr id="120" name="Right Bracket 119"/>
          <p:cNvSpPr/>
          <p:nvPr/>
        </p:nvSpPr>
        <p:spPr bwMode="auto">
          <a:xfrm>
            <a:off x="1524000" y="3138487"/>
            <a:ext cx="152400" cy="1549400"/>
          </a:xfrm>
          <a:prstGeom prst="rightBracket">
            <a:avLst/>
          </a:prstGeom>
          <a:ln w="15875" cap="flat" cmpd="sng" algn="ctr">
            <a:solidFill>
              <a:srgbClr val="0000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sz="1400" b="0">
              <a:latin typeface="Gill Sans Light"/>
              <a:cs typeface="Gill Sans Light"/>
            </a:endParaRPr>
          </a:p>
        </p:txBody>
      </p:sp>
      <p:sp>
        <p:nvSpPr>
          <p:cNvPr id="121" name="Right Bracket 120"/>
          <p:cNvSpPr/>
          <p:nvPr/>
        </p:nvSpPr>
        <p:spPr bwMode="auto">
          <a:xfrm>
            <a:off x="1524000" y="4687887"/>
            <a:ext cx="152400" cy="1549400"/>
          </a:xfrm>
          <a:prstGeom prst="rightBracket">
            <a:avLst/>
          </a:prstGeom>
          <a:ln w="15875" cap="flat" cmpd="sng" algn="ctr">
            <a:solidFill>
              <a:srgbClr val="0000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sz="1400" b="0">
              <a:latin typeface="Gill Sans Light"/>
              <a:cs typeface="Gill Sans Light"/>
            </a:endParaRPr>
          </a:p>
        </p:txBody>
      </p:sp>
      <p:cxnSp>
        <p:nvCxnSpPr>
          <p:cNvPr id="25610" name="Straight Arrow Connector 124"/>
          <p:cNvCxnSpPr>
            <a:cxnSpLocks noChangeShapeType="1"/>
            <a:stCxn id="120" idx="2"/>
            <a:endCxn id="133" idx="1"/>
          </p:cNvCxnSpPr>
          <p:nvPr/>
        </p:nvCxnSpPr>
        <p:spPr bwMode="auto">
          <a:xfrm rot="10800000" flipH="1" flipV="1">
            <a:off x="1676400" y="3913187"/>
            <a:ext cx="609600" cy="4763"/>
          </a:xfrm>
          <a:prstGeom prst="straightConnector1">
            <a:avLst/>
          </a:prstGeom>
          <a:noFill/>
          <a:ln w="15875">
            <a:solidFill>
              <a:srgbClr val="000000"/>
            </a:solidFill>
            <a:round/>
            <a:headEnd type="none" w="sm" len="sm"/>
            <a:tailEnd type="triangle" w="lg" len="med"/>
          </a:ln>
          <a:extLst>
            <a:ext uri="{909E8E84-426E-40dd-AFC4-6F175D3DCCD1}">
              <a14:hiddenFill xmlns:a14="http://schemas.microsoft.com/office/drawing/2010/main" xmlns="">
                <a:noFill/>
              </a14:hiddenFill>
            </a:ext>
          </a:extLst>
        </p:spPr>
      </p:cxnSp>
      <p:sp>
        <p:nvSpPr>
          <p:cNvPr id="127" name="Rounded Rectangle 126"/>
          <p:cNvSpPr>
            <a:spLocks noChangeArrowheads="1"/>
          </p:cNvSpPr>
          <p:nvPr/>
        </p:nvSpPr>
        <p:spPr bwMode="auto">
          <a:xfrm>
            <a:off x="2286000" y="2136775"/>
            <a:ext cx="838200" cy="455612"/>
          </a:xfrm>
          <a:prstGeom prst="roundRect">
            <a:avLst>
              <a:gd name="adj" fmla="val 16667"/>
            </a:avLst>
          </a:prstGeom>
          <a:gradFill rotWithShape="1">
            <a:gsLst>
              <a:gs pos="0">
                <a:srgbClr val="3F80CD"/>
              </a:gs>
              <a:gs pos="100000">
                <a:srgbClr val="9BC1FF"/>
              </a:gs>
            </a:gsLst>
            <a:lin ang="16200000"/>
          </a:gradFill>
          <a:ln w="9525">
            <a:solidFill>
              <a:srgbClr val="4A7EBB"/>
            </a:solidFill>
            <a:round/>
            <a:headEnd/>
            <a:tailEnd/>
          </a:ln>
          <a:effectLst>
            <a:outerShdw blurRad="63500" dist="23000" dir="5400000" rotWithShape="0">
              <a:srgbClr val="000000">
                <a:alpha val="34999"/>
              </a:srgbClr>
            </a:outerShdw>
          </a:effectLst>
        </p:spPr>
        <p:txBody>
          <a:bodyPr anchor="ctr"/>
          <a:lstStyle/>
          <a:p>
            <a:pPr algn="ctr">
              <a:defRPr/>
            </a:pPr>
            <a:r>
              <a:rPr lang="en-US" sz="1800" b="0" dirty="0">
                <a:solidFill>
                  <a:schemeClr val="lt1"/>
                </a:solidFill>
                <a:latin typeface="Gill Sans Light"/>
                <a:ea typeface="+mn-ea"/>
                <a:cs typeface="Gill Sans Light"/>
              </a:rPr>
              <a:t>Map</a:t>
            </a:r>
          </a:p>
        </p:txBody>
      </p:sp>
      <p:sp>
        <p:nvSpPr>
          <p:cNvPr id="133" name="Rounded Rectangle 132"/>
          <p:cNvSpPr>
            <a:spLocks noChangeArrowheads="1"/>
          </p:cNvSpPr>
          <p:nvPr/>
        </p:nvSpPr>
        <p:spPr bwMode="auto">
          <a:xfrm>
            <a:off x="2286000" y="3686175"/>
            <a:ext cx="838200" cy="463550"/>
          </a:xfrm>
          <a:prstGeom prst="roundRect">
            <a:avLst>
              <a:gd name="adj" fmla="val 16667"/>
            </a:avLst>
          </a:prstGeom>
          <a:gradFill rotWithShape="1">
            <a:gsLst>
              <a:gs pos="0">
                <a:srgbClr val="3F80CD"/>
              </a:gs>
              <a:gs pos="100000">
                <a:srgbClr val="9BC1FF"/>
              </a:gs>
            </a:gsLst>
            <a:lin ang="16200000"/>
          </a:gradFill>
          <a:ln w="9525">
            <a:solidFill>
              <a:srgbClr val="4A7EBB"/>
            </a:solidFill>
            <a:round/>
            <a:headEnd/>
            <a:tailEnd/>
          </a:ln>
          <a:effectLst>
            <a:outerShdw blurRad="63500" dist="23000" dir="5400000" rotWithShape="0">
              <a:srgbClr val="000000">
                <a:alpha val="34999"/>
              </a:srgbClr>
            </a:outerShdw>
          </a:effectLst>
        </p:spPr>
        <p:txBody>
          <a:bodyPr anchor="ctr"/>
          <a:lstStyle/>
          <a:p>
            <a:pPr algn="ctr">
              <a:defRPr/>
            </a:pPr>
            <a:r>
              <a:rPr lang="en-US" sz="1800" b="0" dirty="0">
                <a:solidFill>
                  <a:schemeClr val="lt1"/>
                </a:solidFill>
                <a:latin typeface="Gill Sans Light"/>
                <a:ea typeface="+mn-ea"/>
                <a:cs typeface="Gill Sans Light"/>
              </a:rPr>
              <a:t>Map</a:t>
            </a:r>
          </a:p>
        </p:txBody>
      </p:sp>
      <p:sp>
        <p:nvSpPr>
          <p:cNvPr id="135" name="Rounded Rectangle 134"/>
          <p:cNvSpPr>
            <a:spLocks noChangeArrowheads="1"/>
          </p:cNvSpPr>
          <p:nvPr/>
        </p:nvSpPr>
        <p:spPr bwMode="auto">
          <a:xfrm>
            <a:off x="2286000" y="5237162"/>
            <a:ext cx="838200" cy="457200"/>
          </a:xfrm>
          <a:prstGeom prst="roundRect">
            <a:avLst>
              <a:gd name="adj" fmla="val 16667"/>
            </a:avLst>
          </a:prstGeom>
          <a:gradFill rotWithShape="1">
            <a:gsLst>
              <a:gs pos="0">
                <a:srgbClr val="3F80CD"/>
              </a:gs>
              <a:gs pos="100000">
                <a:srgbClr val="9BC1FF"/>
              </a:gs>
            </a:gsLst>
            <a:lin ang="16200000"/>
          </a:gradFill>
          <a:ln w="9525">
            <a:solidFill>
              <a:srgbClr val="4A7EBB"/>
            </a:solidFill>
            <a:round/>
            <a:headEnd/>
            <a:tailEnd/>
          </a:ln>
          <a:effectLst>
            <a:outerShdw blurRad="63500" dist="23000" dir="5400000" rotWithShape="0">
              <a:srgbClr val="000000">
                <a:alpha val="34999"/>
              </a:srgbClr>
            </a:outerShdw>
          </a:effectLst>
        </p:spPr>
        <p:txBody>
          <a:bodyPr anchor="ctr"/>
          <a:lstStyle/>
          <a:p>
            <a:pPr algn="ctr">
              <a:defRPr/>
            </a:pPr>
            <a:r>
              <a:rPr lang="en-US" sz="1800" b="0" dirty="0">
                <a:solidFill>
                  <a:schemeClr val="lt1"/>
                </a:solidFill>
                <a:latin typeface="Gill Sans Light"/>
                <a:ea typeface="+mn-ea"/>
                <a:cs typeface="Gill Sans Light"/>
              </a:rPr>
              <a:t>Map</a:t>
            </a:r>
          </a:p>
        </p:txBody>
      </p:sp>
      <p:cxnSp>
        <p:nvCxnSpPr>
          <p:cNvPr id="25614" name="Straight Arrow Connector 135"/>
          <p:cNvCxnSpPr>
            <a:cxnSpLocks noChangeShapeType="1"/>
            <a:stCxn id="121" idx="2"/>
            <a:endCxn id="135" idx="1"/>
          </p:cNvCxnSpPr>
          <p:nvPr/>
        </p:nvCxnSpPr>
        <p:spPr bwMode="auto">
          <a:xfrm rot="10800000" flipH="1" flipV="1">
            <a:off x="1676400" y="5462587"/>
            <a:ext cx="609600" cy="3175"/>
          </a:xfrm>
          <a:prstGeom prst="straightConnector1">
            <a:avLst/>
          </a:prstGeom>
          <a:noFill/>
          <a:ln w="15875">
            <a:solidFill>
              <a:srgbClr val="000000"/>
            </a:solidFill>
            <a:round/>
            <a:headEnd type="none" w="sm" len="sm"/>
            <a:tailEnd type="triangle" w="lg" len="med"/>
          </a:ln>
          <a:extLst>
            <a:ext uri="{909E8E84-426E-40dd-AFC4-6F175D3DCCD1}">
              <a14:hiddenFill xmlns:a14="http://schemas.microsoft.com/office/drawing/2010/main" xmlns="">
                <a:noFill/>
              </a14:hiddenFill>
            </a:ext>
          </a:extLst>
        </p:spPr>
      </p:cxnSp>
      <p:sp>
        <p:nvSpPr>
          <p:cNvPr id="154" name="Rounded Rectangle 153"/>
          <p:cNvSpPr>
            <a:spLocks noChangeArrowheads="1"/>
          </p:cNvSpPr>
          <p:nvPr/>
        </p:nvSpPr>
        <p:spPr bwMode="auto">
          <a:xfrm>
            <a:off x="5791200" y="2495550"/>
            <a:ext cx="1066800" cy="455612"/>
          </a:xfrm>
          <a:prstGeom prst="roundRect">
            <a:avLst>
              <a:gd name="adj" fmla="val 16667"/>
            </a:avLst>
          </a:prstGeom>
          <a:gradFill rotWithShape="1">
            <a:gsLst>
              <a:gs pos="0">
                <a:srgbClr val="D1403C"/>
              </a:gs>
              <a:gs pos="100000">
                <a:srgbClr val="FF9A99"/>
              </a:gs>
            </a:gsLst>
            <a:lin ang="16200000"/>
          </a:gradFill>
          <a:ln w="9525">
            <a:solidFill>
              <a:srgbClr val="BE4B48"/>
            </a:solidFill>
            <a:round/>
            <a:headEnd/>
            <a:tailEnd/>
          </a:ln>
          <a:effectLst>
            <a:outerShdw blurRad="63500" dist="23000" dir="5400000" rotWithShape="0">
              <a:srgbClr val="000000">
                <a:alpha val="34999"/>
              </a:srgbClr>
            </a:outerShdw>
          </a:effectLst>
        </p:spPr>
        <p:txBody>
          <a:bodyPr anchor="ctr"/>
          <a:lstStyle/>
          <a:p>
            <a:pPr algn="ctr">
              <a:defRPr/>
            </a:pPr>
            <a:r>
              <a:rPr lang="en-US" sz="1800" b="0" dirty="0">
                <a:solidFill>
                  <a:schemeClr val="lt1"/>
                </a:solidFill>
                <a:latin typeface="Gill Sans Light"/>
                <a:ea typeface="+mn-ea"/>
                <a:cs typeface="Gill Sans Light"/>
              </a:rPr>
              <a:t>Reduce</a:t>
            </a:r>
          </a:p>
        </p:txBody>
      </p:sp>
      <p:sp>
        <p:nvSpPr>
          <p:cNvPr id="155" name="Rounded Rectangle 154"/>
          <p:cNvSpPr>
            <a:spLocks noChangeArrowheads="1"/>
          </p:cNvSpPr>
          <p:nvPr/>
        </p:nvSpPr>
        <p:spPr bwMode="auto">
          <a:xfrm>
            <a:off x="5791200" y="4832350"/>
            <a:ext cx="1066800" cy="455612"/>
          </a:xfrm>
          <a:prstGeom prst="roundRect">
            <a:avLst>
              <a:gd name="adj" fmla="val 16667"/>
            </a:avLst>
          </a:prstGeom>
          <a:gradFill rotWithShape="1">
            <a:gsLst>
              <a:gs pos="0">
                <a:srgbClr val="D1403C"/>
              </a:gs>
              <a:gs pos="100000">
                <a:srgbClr val="FF9A99"/>
              </a:gs>
            </a:gsLst>
            <a:lin ang="16200000"/>
          </a:gradFill>
          <a:ln w="9525">
            <a:solidFill>
              <a:srgbClr val="BE4B48"/>
            </a:solidFill>
            <a:round/>
            <a:headEnd/>
            <a:tailEnd/>
          </a:ln>
          <a:effectLst>
            <a:outerShdw blurRad="63500" dist="23000" dir="5400000" rotWithShape="0">
              <a:srgbClr val="000000">
                <a:alpha val="34999"/>
              </a:srgbClr>
            </a:outerShdw>
          </a:effectLst>
        </p:spPr>
        <p:txBody>
          <a:bodyPr anchor="ctr"/>
          <a:lstStyle/>
          <a:p>
            <a:pPr algn="ctr">
              <a:defRPr/>
            </a:pPr>
            <a:r>
              <a:rPr lang="en-US" sz="1800" b="0" dirty="0">
                <a:solidFill>
                  <a:schemeClr val="lt1"/>
                </a:solidFill>
                <a:latin typeface="Gill Sans Light"/>
                <a:ea typeface="+mn-ea"/>
                <a:cs typeface="Gill Sans Light"/>
              </a:rPr>
              <a:t>Reduce</a:t>
            </a:r>
          </a:p>
        </p:txBody>
      </p:sp>
      <p:cxnSp>
        <p:nvCxnSpPr>
          <p:cNvPr id="25617" name="Straight Arrow Connector 155"/>
          <p:cNvCxnSpPr>
            <a:cxnSpLocks noChangeShapeType="1"/>
            <a:stCxn id="127" idx="3"/>
          </p:cNvCxnSpPr>
          <p:nvPr/>
        </p:nvCxnSpPr>
        <p:spPr bwMode="auto">
          <a:xfrm>
            <a:off x="3124200" y="2363787"/>
            <a:ext cx="2667000" cy="258763"/>
          </a:xfrm>
          <a:prstGeom prst="straightConnector1">
            <a:avLst/>
          </a:prstGeom>
          <a:noFill/>
          <a:ln w="15875">
            <a:solidFill>
              <a:srgbClr val="000000"/>
            </a:solidFill>
            <a:round/>
            <a:headEnd type="none" w="sm" len="sm"/>
            <a:tailEnd type="triangle" w="lg" len="med"/>
          </a:ln>
          <a:extLst>
            <a:ext uri="{909E8E84-426E-40dd-AFC4-6F175D3DCCD1}">
              <a14:hiddenFill xmlns:a14="http://schemas.microsoft.com/office/drawing/2010/main" xmlns="">
                <a:noFill/>
              </a14:hiddenFill>
            </a:ext>
          </a:extLst>
        </p:spPr>
      </p:cxnSp>
      <p:cxnSp>
        <p:nvCxnSpPr>
          <p:cNvPr id="25618" name="Straight Arrow Connector 158"/>
          <p:cNvCxnSpPr>
            <a:cxnSpLocks noChangeShapeType="1"/>
            <a:stCxn id="127" idx="3"/>
          </p:cNvCxnSpPr>
          <p:nvPr/>
        </p:nvCxnSpPr>
        <p:spPr bwMode="auto">
          <a:xfrm>
            <a:off x="3124200" y="2363787"/>
            <a:ext cx="2667000" cy="2544763"/>
          </a:xfrm>
          <a:prstGeom prst="straightConnector1">
            <a:avLst/>
          </a:prstGeom>
          <a:noFill/>
          <a:ln w="15875">
            <a:solidFill>
              <a:srgbClr val="000000"/>
            </a:solidFill>
            <a:round/>
            <a:headEnd type="none" w="sm" len="sm"/>
            <a:tailEnd type="triangle" w="lg" len="med"/>
          </a:ln>
          <a:extLst>
            <a:ext uri="{909E8E84-426E-40dd-AFC4-6F175D3DCCD1}">
              <a14:hiddenFill xmlns:a14="http://schemas.microsoft.com/office/drawing/2010/main" xmlns="">
                <a:noFill/>
              </a14:hiddenFill>
            </a:ext>
          </a:extLst>
        </p:spPr>
      </p:cxnSp>
      <p:cxnSp>
        <p:nvCxnSpPr>
          <p:cNvPr id="25619" name="Straight Arrow Connector 161"/>
          <p:cNvCxnSpPr>
            <a:cxnSpLocks noChangeShapeType="1"/>
            <a:stCxn id="135" idx="3"/>
          </p:cNvCxnSpPr>
          <p:nvPr/>
        </p:nvCxnSpPr>
        <p:spPr bwMode="auto">
          <a:xfrm flipV="1">
            <a:off x="3124200" y="2843212"/>
            <a:ext cx="2667000" cy="2622550"/>
          </a:xfrm>
          <a:prstGeom prst="straightConnector1">
            <a:avLst/>
          </a:prstGeom>
          <a:noFill/>
          <a:ln w="15875">
            <a:solidFill>
              <a:srgbClr val="000000"/>
            </a:solidFill>
            <a:round/>
            <a:headEnd type="none" w="sm" len="sm"/>
            <a:tailEnd type="triangle" w="lg" len="med"/>
          </a:ln>
          <a:extLst>
            <a:ext uri="{909E8E84-426E-40dd-AFC4-6F175D3DCCD1}">
              <a14:hiddenFill xmlns:a14="http://schemas.microsoft.com/office/drawing/2010/main" xmlns="">
                <a:noFill/>
              </a14:hiddenFill>
            </a:ext>
          </a:extLst>
        </p:spPr>
      </p:cxnSp>
      <p:cxnSp>
        <p:nvCxnSpPr>
          <p:cNvPr id="25620" name="Straight Arrow Connector 162"/>
          <p:cNvCxnSpPr>
            <a:cxnSpLocks noChangeShapeType="1"/>
            <a:stCxn id="133" idx="3"/>
            <a:endCxn id="155" idx="1"/>
          </p:cNvCxnSpPr>
          <p:nvPr/>
        </p:nvCxnSpPr>
        <p:spPr bwMode="auto">
          <a:xfrm>
            <a:off x="3124200" y="3917950"/>
            <a:ext cx="2667000" cy="1141412"/>
          </a:xfrm>
          <a:prstGeom prst="straightConnector1">
            <a:avLst/>
          </a:prstGeom>
          <a:noFill/>
          <a:ln w="15875">
            <a:solidFill>
              <a:srgbClr val="000000"/>
            </a:solidFill>
            <a:round/>
            <a:headEnd type="none" w="sm" len="sm"/>
            <a:tailEnd type="triangle" w="lg" len="med"/>
          </a:ln>
          <a:extLst>
            <a:ext uri="{909E8E84-426E-40dd-AFC4-6F175D3DCCD1}">
              <a14:hiddenFill xmlns:a14="http://schemas.microsoft.com/office/drawing/2010/main" xmlns="">
                <a:noFill/>
              </a14:hiddenFill>
            </a:ext>
          </a:extLst>
        </p:spPr>
      </p:cxnSp>
      <p:cxnSp>
        <p:nvCxnSpPr>
          <p:cNvPr id="25621" name="Straight Arrow Connector 163"/>
          <p:cNvCxnSpPr>
            <a:cxnSpLocks noChangeShapeType="1"/>
            <a:stCxn id="133" idx="3"/>
            <a:endCxn id="154" idx="1"/>
          </p:cNvCxnSpPr>
          <p:nvPr/>
        </p:nvCxnSpPr>
        <p:spPr bwMode="auto">
          <a:xfrm flipV="1">
            <a:off x="3124200" y="2724150"/>
            <a:ext cx="2667000" cy="1193800"/>
          </a:xfrm>
          <a:prstGeom prst="straightConnector1">
            <a:avLst/>
          </a:prstGeom>
          <a:noFill/>
          <a:ln w="15875">
            <a:solidFill>
              <a:srgbClr val="000000"/>
            </a:solidFill>
            <a:round/>
            <a:headEnd type="none" w="sm" len="sm"/>
            <a:tailEnd type="triangle" w="lg" len="med"/>
          </a:ln>
          <a:extLst>
            <a:ext uri="{909E8E84-426E-40dd-AFC4-6F175D3DCCD1}">
              <a14:hiddenFill xmlns:a14="http://schemas.microsoft.com/office/drawing/2010/main" xmlns="">
                <a:noFill/>
              </a14:hiddenFill>
            </a:ext>
          </a:extLst>
        </p:spPr>
      </p:cxnSp>
      <p:cxnSp>
        <p:nvCxnSpPr>
          <p:cNvPr id="25622" name="Straight Arrow Connector 164"/>
          <p:cNvCxnSpPr>
            <a:cxnSpLocks noChangeShapeType="1"/>
            <a:stCxn id="135" idx="3"/>
          </p:cNvCxnSpPr>
          <p:nvPr/>
        </p:nvCxnSpPr>
        <p:spPr bwMode="auto">
          <a:xfrm flipV="1">
            <a:off x="3124200" y="5203825"/>
            <a:ext cx="2667000" cy="261937"/>
          </a:xfrm>
          <a:prstGeom prst="straightConnector1">
            <a:avLst/>
          </a:prstGeom>
          <a:noFill/>
          <a:ln w="15875">
            <a:solidFill>
              <a:srgbClr val="000000"/>
            </a:solidFill>
            <a:round/>
            <a:headEnd type="none" w="sm" len="sm"/>
            <a:tailEnd type="triangle" w="lg" len="med"/>
          </a:ln>
          <a:extLst>
            <a:ext uri="{909E8E84-426E-40dd-AFC4-6F175D3DCCD1}">
              <a14:hiddenFill xmlns:a14="http://schemas.microsoft.com/office/drawing/2010/main" xmlns="">
                <a:noFill/>
              </a14:hiddenFill>
            </a:ext>
          </a:extLst>
        </p:spPr>
      </p:cxnSp>
      <p:cxnSp>
        <p:nvCxnSpPr>
          <p:cNvPr id="25623" name="Straight Arrow Connector 182"/>
          <p:cNvCxnSpPr>
            <a:cxnSpLocks noChangeShapeType="1"/>
            <a:stCxn id="154" idx="3"/>
            <a:endCxn id="188" idx="2"/>
          </p:cNvCxnSpPr>
          <p:nvPr/>
        </p:nvCxnSpPr>
        <p:spPr bwMode="auto">
          <a:xfrm>
            <a:off x="6858000" y="2724150"/>
            <a:ext cx="533400" cy="7937"/>
          </a:xfrm>
          <a:prstGeom prst="straightConnector1">
            <a:avLst/>
          </a:prstGeom>
          <a:noFill/>
          <a:ln w="15875">
            <a:solidFill>
              <a:srgbClr val="000000"/>
            </a:solidFill>
            <a:round/>
            <a:headEnd type="none" w="sm" len="sm"/>
            <a:tailEnd type="triangle" w="lg" len="med"/>
          </a:ln>
          <a:extLst>
            <a:ext uri="{909E8E84-426E-40dd-AFC4-6F175D3DCCD1}">
              <a14:hiddenFill xmlns:a14="http://schemas.microsoft.com/office/drawing/2010/main" xmlns="">
                <a:noFill/>
              </a14:hiddenFill>
            </a:ext>
          </a:extLst>
        </p:spPr>
      </p:cxnSp>
      <p:cxnSp>
        <p:nvCxnSpPr>
          <p:cNvPr id="25624" name="Straight Arrow Connector 183"/>
          <p:cNvCxnSpPr>
            <a:cxnSpLocks noChangeShapeType="1"/>
            <a:stCxn id="155" idx="3"/>
            <a:endCxn id="189" idx="2"/>
          </p:cNvCxnSpPr>
          <p:nvPr/>
        </p:nvCxnSpPr>
        <p:spPr bwMode="auto">
          <a:xfrm flipV="1">
            <a:off x="6858000" y="5056187"/>
            <a:ext cx="533400" cy="3175"/>
          </a:xfrm>
          <a:prstGeom prst="straightConnector1">
            <a:avLst/>
          </a:prstGeom>
          <a:noFill/>
          <a:ln w="15875">
            <a:solidFill>
              <a:srgbClr val="000000"/>
            </a:solidFill>
            <a:round/>
            <a:headEnd type="none" w="sm" len="sm"/>
            <a:tailEnd type="triangle" w="lg" len="med"/>
          </a:ln>
          <a:extLst>
            <a:ext uri="{909E8E84-426E-40dd-AFC4-6F175D3DCCD1}">
              <a14:hiddenFill xmlns:a14="http://schemas.microsoft.com/office/drawing/2010/main" xmlns="">
                <a:noFill/>
              </a14:hiddenFill>
            </a:ext>
          </a:extLst>
        </p:spPr>
      </p:cxnSp>
      <p:sp>
        <p:nvSpPr>
          <p:cNvPr id="185" name="Folded Corner 184"/>
          <p:cNvSpPr>
            <a:spLocks noChangeArrowheads="1"/>
          </p:cNvSpPr>
          <p:nvPr/>
        </p:nvSpPr>
        <p:spPr bwMode="auto">
          <a:xfrm rot="10800000">
            <a:off x="7543800" y="1589087"/>
            <a:ext cx="1143000" cy="4648200"/>
          </a:xfrm>
          <a:prstGeom prst="foldedCorner">
            <a:avLst>
              <a:gd name="adj" fmla="val 16667"/>
            </a:avLst>
          </a:prstGeom>
          <a:gradFill rotWithShape="1">
            <a:gsLst>
              <a:gs pos="0">
                <a:srgbClr val="DAFDA7"/>
              </a:gs>
              <a:gs pos="35001">
                <a:srgbClr val="E4FDC2"/>
              </a:gs>
              <a:gs pos="100000">
                <a:srgbClr val="F5FFE6"/>
              </a:gs>
            </a:gsLst>
            <a:lin ang="16200000" scaled="1"/>
          </a:gradFill>
          <a:ln w="9525">
            <a:solidFill>
              <a:srgbClr val="98B954"/>
            </a:solidFill>
            <a:round/>
            <a:headEnd/>
            <a:tailEnd/>
          </a:ln>
          <a:effectLst>
            <a:outerShdw blurRad="63500" dist="20000" dir="5400000" rotWithShape="0">
              <a:srgbClr val="000000">
                <a:alpha val="37999"/>
              </a:srgbClr>
            </a:outerShdw>
          </a:effectLst>
        </p:spPr>
        <p:txBody>
          <a:bodyPr anchor="ctr"/>
          <a:lstStyle/>
          <a:p>
            <a:pPr algn="ctr">
              <a:defRPr/>
            </a:pPr>
            <a:endParaRPr lang="en-US" sz="1400" b="0">
              <a:solidFill>
                <a:schemeClr val="dk1"/>
              </a:solidFill>
              <a:latin typeface="Gill Sans Light"/>
              <a:ea typeface="+mn-ea"/>
              <a:cs typeface="Gill Sans Light"/>
            </a:endParaRPr>
          </a:p>
        </p:txBody>
      </p:sp>
      <p:sp>
        <p:nvSpPr>
          <p:cNvPr id="25626" name="TextBox 185"/>
          <p:cNvSpPr txBox="1">
            <a:spLocks noChangeArrowheads="1"/>
          </p:cNvSpPr>
          <p:nvPr/>
        </p:nvSpPr>
        <p:spPr bwMode="auto">
          <a:xfrm>
            <a:off x="7543800" y="1981200"/>
            <a:ext cx="1143000" cy="18158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600" b="0">
                <a:latin typeface="Gill Sans Light"/>
                <a:cs typeface="Gill Sans Light"/>
              </a:rPr>
              <a:t>brown, 2</a:t>
            </a:r>
          </a:p>
          <a:p>
            <a:pPr algn="ctr" eaLnBrk="1" hangingPunct="1"/>
            <a:r>
              <a:rPr lang="en-US" sz="1600" b="0">
                <a:latin typeface="Gill Sans Light"/>
                <a:cs typeface="Gill Sans Light"/>
              </a:rPr>
              <a:t>fox, 2</a:t>
            </a:r>
          </a:p>
          <a:p>
            <a:pPr algn="ctr" eaLnBrk="1" hangingPunct="1"/>
            <a:r>
              <a:rPr lang="en-US" sz="1600" b="0">
                <a:latin typeface="Gill Sans Light"/>
                <a:cs typeface="Gill Sans Light"/>
              </a:rPr>
              <a:t>how, 1</a:t>
            </a:r>
          </a:p>
          <a:p>
            <a:pPr algn="ctr" eaLnBrk="1" hangingPunct="1"/>
            <a:r>
              <a:rPr lang="en-US" sz="1600" b="0">
                <a:latin typeface="Gill Sans Light"/>
                <a:cs typeface="Gill Sans Light"/>
              </a:rPr>
              <a:t>now, 1</a:t>
            </a:r>
          </a:p>
          <a:p>
            <a:pPr algn="ctr" eaLnBrk="1" hangingPunct="1"/>
            <a:r>
              <a:rPr lang="en-US" sz="1600" b="0">
                <a:latin typeface="Gill Sans Light"/>
                <a:cs typeface="Gill Sans Light"/>
              </a:rPr>
              <a:t>the, 3</a:t>
            </a:r>
          </a:p>
        </p:txBody>
      </p:sp>
      <p:sp>
        <p:nvSpPr>
          <p:cNvPr id="25627" name="TextBox 186"/>
          <p:cNvSpPr txBox="1">
            <a:spLocks noChangeArrowheads="1"/>
          </p:cNvSpPr>
          <p:nvPr/>
        </p:nvSpPr>
        <p:spPr bwMode="auto">
          <a:xfrm>
            <a:off x="7543800" y="4432300"/>
            <a:ext cx="1143000" cy="144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600" b="0">
                <a:latin typeface="Gill Sans Light"/>
                <a:cs typeface="Gill Sans Light"/>
              </a:rPr>
              <a:t>ate, 1</a:t>
            </a:r>
          </a:p>
          <a:p>
            <a:pPr algn="ctr" eaLnBrk="1" hangingPunct="1"/>
            <a:r>
              <a:rPr lang="en-US" sz="1600" b="0">
                <a:latin typeface="Gill Sans Light"/>
                <a:cs typeface="Gill Sans Light"/>
              </a:rPr>
              <a:t>cow, 1</a:t>
            </a:r>
          </a:p>
          <a:p>
            <a:pPr algn="ctr" eaLnBrk="1" hangingPunct="1"/>
            <a:r>
              <a:rPr lang="en-US" sz="1600" b="0">
                <a:latin typeface="Gill Sans Light"/>
                <a:cs typeface="Gill Sans Light"/>
              </a:rPr>
              <a:t>mouse, 1</a:t>
            </a:r>
          </a:p>
          <a:p>
            <a:pPr algn="ctr" eaLnBrk="1" hangingPunct="1"/>
            <a:r>
              <a:rPr lang="en-US" sz="1600" b="0">
                <a:latin typeface="Gill Sans Light"/>
                <a:cs typeface="Gill Sans Light"/>
              </a:rPr>
              <a:t>quick, 1</a:t>
            </a:r>
          </a:p>
        </p:txBody>
      </p:sp>
      <p:sp>
        <p:nvSpPr>
          <p:cNvPr id="188" name="Right Bracket 187"/>
          <p:cNvSpPr/>
          <p:nvPr/>
        </p:nvSpPr>
        <p:spPr bwMode="auto">
          <a:xfrm flipH="1">
            <a:off x="7391400" y="1589087"/>
            <a:ext cx="152400" cy="2287588"/>
          </a:xfrm>
          <a:prstGeom prst="rightBracket">
            <a:avLst/>
          </a:prstGeom>
          <a:ln w="15875" cap="flat" cmpd="sng" algn="ctr">
            <a:solidFill>
              <a:srgbClr val="0000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sz="1400" b="0">
              <a:latin typeface="Gill Sans Light"/>
              <a:cs typeface="Gill Sans Light"/>
            </a:endParaRPr>
          </a:p>
        </p:txBody>
      </p:sp>
      <p:sp>
        <p:nvSpPr>
          <p:cNvPr id="189" name="Right Bracket 188"/>
          <p:cNvSpPr/>
          <p:nvPr/>
        </p:nvSpPr>
        <p:spPr bwMode="auto">
          <a:xfrm flipH="1">
            <a:off x="7391400" y="3876675"/>
            <a:ext cx="152400" cy="2360612"/>
          </a:xfrm>
          <a:prstGeom prst="rightBracket">
            <a:avLst/>
          </a:prstGeom>
          <a:ln w="15875" cap="flat" cmpd="sng" algn="ctr">
            <a:solidFill>
              <a:srgbClr val="0000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sz="1400" b="0">
              <a:latin typeface="Gill Sans Light"/>
              <a:cs typeface="Gill Sans Light"/>
            </a:endParaRPr>
          </a:p>
        </p:txBody>
      </p:sp>
      <p:sp>
        <p:nvSpPr>
          <p:cNvPr id="25630" name="TextBox 205"/>
          <p:cNvSpPr txBox="1">
            <a:spLocks noChangeArrowheads="1"/>
          </p:cNvSpPr>
          <p:nvPr/>
        </p:nvSpPr>
        <p:spPr bwMode="auto">
          <a:xfrm>
            <a:off x="3327688" y="1574800"/>
            <a:ext cx="802699"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0">
                <a:latin typeface="Gill Sans Light"/>
                <a:cs typeface="Gill Sans Light"/>
              </a:rPr>
              <a:t>the, 1</a:t>
            </a:r>
          </a:p>
          <a:p>
            <a:pPr algn="ctr" eaLnBrk="1" hangingPunct="1"/>
            <a:r>
              <a:rPr lang="en-US" sz="1400" b="0">
                <a:latin typeface="Gill Sans Light"/>
                <a:cs typeface="Gill Sans Light"/>
              </a:rPr>
              <a:t>brown, 1</a:t>
            </a:r>
          </a:p>
          <a:p>
            <a:pPr algn="ctr" eaLnBrk="1" hangingPunct="1"/>
            <a:r>
              <a:rPr lang="en-US" sz="1400" b="0">
                <a:latin typeface="Gill Sans Light"/>
                <a:cs typeface="Gill Sans Light"/>
              </a:rPr>
              <a:t>fox, 1</a:t>
            </a:r>
          </a:p>
        </p:txBody>
      </p:sp>
      <p:sp>
        <p:nvSpPr>
          <p:cNvPr id="25631" name="TextBox 206"/>
          <p:cNvSpPr txBox="1">
            <a:spLocks noChangeArrowheads="1"/>
          </p:cNvSpPr>
          <p:nvPr/>
        </p:nvSpPr>
        <p:spPr bwMode="auto">
          <a:xfrm>
            <a:off x="5145084" y="3956050"/>
            <a:ext cx="706443"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0">
                <a:latin typeface="Gill Sans Light"/>
                <a:cs typeface="Gill Sans Light"/>
              </a:rPr>
              <a:t>quick, 1</a:t>
            </a:r>
          </a:p>
        </p:txBody>
      </p:sp>
      <p:sp>
        <p:nvSpPr>
          <p:cNvPr id="25632" name="TextBox 208"/>
          <p:cNvSpPr txBox="1">
            <a:spLocks noChangeArrowheads="1"/>
          </p:cNvSpPr>
          <p:nvPr/>
        </p:nvSpPr>
        <p:spPr bwMode="auto">
          <a:xfrm>
            <a:off x="3042908" y="2911475"/>
            <a:ext cx="588034"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0" dirty="0">
                <a:latin typeface="Gill Sans Light"/>
                <a:cs typeface="Gill Sans Light"/>
              </a:rPr>
              <a:t>the, 1</a:t>
            </a:r>
          </a:p>
          <a:p>
            <a:pPr algn="ctr" eaLnBrk="1" hangingPunct="1"/>
            <a:r>
              <a:rPr lang="en-US" sz="1400" b="0" dirty="0">
                <a:latin typeface="Gill Sans Light"/>
                <a:cs typeface="Gill Sans Light"/>
              </a:rPr>
              <a:t>fox, 1</a:t>
            </a:r>
          </a:p>
          <a:p>
            <a:pPr algn="ctr" eaLnBrk="1" hangingPunct="1"/>
            <a:r>
              <a:rPr lang="en-US" sz="1400" b="0" dirty="0">
                <a:latin typeface="Gill Sans Light"/>
                <a:cs typeface="Gill Sans Light"/>
              </a:rPr>
              <a:t>the, 1</a:t>
            </a:r>
          </a:p>
        </p:txBody>
      </p:sp>
      <p:sp>
        <p:nvSpPr>
          <p:cNvPr id="25633" name="TextBox 209"/>
          <p:cNvSpPr txBox="1">
            <a:spLocks noChangeArrowheads="1"/>
          </p:cNvSpPr>
          <p:nvPr/>
        </p:nvSpPr>
        <p:spPr bwMode="auto">
          <a:xfrm>
            <a:off x="2645063" y="4349750"/>
            <a:ext cx="802699"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0">
                <a:latin typeface="Gill Sans Light"/>
                <a:cs typeface="Gill Sans Light"/>
              </a:rPr>
              <a:t>how, 1</a:t>
            </a:r>
          </a:p>
          <a:p>
            <a:pPr algn="ctr" eaLnBrk="1" hangingPunct="1"/>
            <a:r>
              <a:rPr lang="en-US" sz="1400" b="0">
                <a:latin typeface="Gill Sans Light"/>
                <a:cs typeface="Gill Sans Light"/>
              </a:rPr>
              <a:t>now, 1</a:t>
            </a:r>
          </a:p>
          <a:p>
            <a:pPr algn="ctr" eaLnBrk="1" hangingPunct="1"/>
            <a:r>
              <a:rPr lang="en-US" sz="1400" b="0">
                <a:latin typeface="Gill Sans Light"/>
                <a:cs typeface="Gill Sans Light"/>
              </a:rPr>
              <a:t>brown, 1</a:t>
            </a:r>
          </a:p>
        </p:txBody>
      </p:sp>
      <p:sp>
        <p:nvSpPr>
          <p:cNvPr id="25634" name="TextBox 210"/>
          <p:cNvSpPr txBox="1">
            <a:spLocks noChangeArrowheads="1"/>
          </p:cNvSpPr>
          <p:nvPr/>
        </p:nvSpPr>
        <p:spPr bwMode="auto">
          <a:xfrm>
            <a:off x="4286459" y="4614862"/>
            <a:ext cx="820319" cy="6309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0">
                <a:latin typeface="Gill Sans Light"/>
                <a:cs typeface="Gill Sans Light"/>
              </a:rPr>
              <a:t>ate, 1</a:t>
            </a:r>
          </a:p>
          <a:p>
            <a:pPr algn="ctr" eaLnBrk="1" hangingPunct="1"/>
            <a:r>
              <a:rPr lang="en-US" sz="1400" b="0">
                <a:latin typeface="Gill Sans Light"/>
                <a:cs typeface="Gill Sans Light"/>
              </a:rPr>
              <a:t>mouse, 1</a:t>
            </a:r>
          </a:p>
        </p:txBody>
      </p:sp>
      <p:sp>
        <p:nvSpPr>
          <p:cNvPr id="25635" name="TextBox 211"/>
          <p:cNvSpPr txBox="1">
            <a:spLocks noChangeArrowheads="1"/>
          </p:cNvSpPr>
          <p:nvPr/>
        </p:nvSpPr>
        <p:spPr bwMode="auto">
          <a:xfrm>
            <a:off x="4219732" y="5311775"/>
            <a:ext cx="62833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0">
                <a:latin typeface="Gill Sans Light"/>
                <a:cs typeface="Gill Sans Light"/>
              </a:rPr>
              <a:t>cow, 1</a:t>
            </a:r>
          </a:p>
        </p:txBody>
      </p:sp>
      <p:sp>
        <p:nvSpPr>
          <p:cNvPr id="25636" name="TextBox 217"/>
          <p:cNvSpPr txBox="1">
            <a:spLocks noChangeArrowheads="1"/>
          </p:cNvSpPr>
          <p:nvPr/>
        </p:nvSpPr>
        <p:spPr bwMode="auto">
          <a:xfrm>
            <a:off x="609600" y="1066800"/>
            <a:ext cx="69762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b="0" dirty="0">
                <a:latin typeface="Gill Sans Light"/>
                <a:cs typeface="Gill Sans Light"/>
              </a:rPr>
              <a:t>Input</a:t>
            </a:r>
          </a:p>
        </p:txBody>
      </p:sp>
      <p:sp>
        <p:nvSpPr>
          <p:cNvPr id="25637" name="TextBox 218"/>
          <p:cNvSpPr txBox="1">
            <a:spLocks noChangeArrowheads="1"/>
          </p:cNvSpPr>
          <p:nvPr/>
        </p:nvSpPr>
        <p:spPr bwMode="auto">
          <a:xfrm>
            <a:off x="2362200" y="1066800"/>
            <a:ext cx="62511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b="0">
                <a:latin typeface="Gill Sans Light"/>
                <a:cs typeface="Gill Sans Light"/>
              </a:rPr>
              <a:t>Map</a:t>
            </a:r>
          </a:p>
        </p:txBody>
      </p:sp>
      <p:sp>
        <p:nvSpPr>
          <p:cNvPr id="25638" name="TextBox 219"/>
          <p:cNvSpPr txBox="1">
            <a:spLocks noChangeArrowheads="1"/>
          </p:cNvSpPr>
          <p:nvPr/>
        </p:nvSpPr>
        <p:spPr bwMode="auto">
          <a:xfrm>
            <a:off x="3670300" y="1066800"/>
            <a:ext cx="160813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b="0">
                <a:latin typeface="Gill Sans Light"/>
                <a:cs typeface="Gill Sans Light"/>
              </a:rPr>
              <a:t>Shuffle &amp; Sort</a:t>
            </a:r>
          </a:p>
        </p:txBody>
      </p:sp>
      <p:sp>
        <p:nvSpPr>
          <p:cNvPr id="25639" name="TextBox 220"/>
          <p:cNvSpPr txBox="1">
            <a:spLocks noChangeArrowheads="1"/>
          </p:cNvSpPr>
          <p:nvPr/>
        </p:nvSpPr>
        <p:spPr bwMode="auto">
          <a:xfrm>
            <a:off x="5791200" y="1066800"/>
            <a:ext cx="94083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b="0">
                <a:latin typeface="Gill Sans Light"/>
                <a:cs typeface="Gill Sans Light"/>
              </a:rPr>
              <a:t>Reduce</a:t>
            </a:r>
          </a:p>
        </p:txBody>
      </p:sp>
      <p:sp>
        <p:nvSpPr>
          <p:cNvPr id="25640" name="TextBox 221"/>
          <p:cNvSpPr txBox="1">
            <a:spLocks noChangeArrowheads="1"/>
          </p:cNvSpPr>
          <p:nvPr/>
        </p:nvSpPr>
        <p:spPr bwMode="auto">
          <a:xfrm>
            <a:off x="7732713" y="1066800"/>
            <a:ext cx="95460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b="0">
                <a:latin typeface="Gill Sans Light"/>
                <a:cs typeface="Gill Sans Light"/>
              </a:rPr>
              <a:t>Output</a:t>
            </a:r>
          </a:p>
        </p:txBody>
      </p:sp>
      <p:cxnSp>
        <p:nvCxnSpPr>
          <p:cNvPr id="44" name="Straight Connector 43"/>
          <p:cNvCxnSpPr/>
          <p:nvPr/>
        </p:nvCxnSpPr>
        <p:spPr>
          <a:xfrm rot="10800000">
            <a:off x="381000" y="3141662"/>
            <a:ext cx="1143000" cy="1588"/>
          </a:xfrm>
          <a:prstGeom prst="line">
            <a:avLst/>
          </a:prstGeom>
          <a:ln w="9525" cap="flat" cmpd="sng" algn="ctr">
            <a:solidFill>
              <a:schemeClr val="accent3"/>
            </a:solidFill>
            <a:prstDash val="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rot="10800000">
            <a:off x="381000" y="4687887"/>
            <a:ext cx="1143000" cy="1588"/>
          </a:xfrm>
          <a:prstGeom prst="line">
            <a:avLst/>
          </a:prstGeom>
          <a:ln w="9525" cap="flat" cmpd="sng" algn="ctr">
            <a:solidFill>
              <a:schemeClr val="accent3"/>
            </a:solidFill>
            <a:prstDash val="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rot="10800000">
            <a:off x="7543800" y="3875087"/>
            <a:ext cx="1143000" cy="1588"/>
          </a:xfrm>
          <a:prstGeom prst="line">
            <a:avLst/>
          </a:prstGeom>
          <a:ln w="9525" cap="flat" cmpd="sng" algn="ctr">
            <a:solidFill>
              <a:schemeClr val="accent3"/>
            </a:solidFill>
            <a:prstDash val="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2047812"/>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altLang="en-US" dirty="0" err="1" smtClean="0">
                <a:ea typeface="ＭＳ Ｐゴシック" panose="020B0600070205080204" pitchFamily="34" charset="-128"/>
              </a:rPr>
              <a:t>MapReduce</a:t>
            </a:r>
            <a:r>
              <a:rPr lang="en-US" altLang="en-US" dirty="0" smtClean="0">
                <a:ea typeface="ＭＳ Ｐゴシック" panose="020B0600070205080204" pitchFamily="34" charset="-128"/>
              </a:rPr>
              <a:t> Insights</a:t>
            </a:r>
          </a:p>
        </p:txBody>
      </p:sp>
      <p:sp>
        <p:nvSpPr>
          <p:cNvPr id="3" name="Content Placeholder 2"/>
          <p:cNvSpPr>
            <a:spLocks noGrp="1"/>
          </p:cNvSpPr>
          <p:nvPr>
            <p:ph idx="1"/>
          </p:nvPr>
        </p:nvSpPr>
        <p:spPr>
          <a:xfrm>
            <a:off x="304800" y="914400"/>
            <a:ext cx="8382000" cy="5181600"/>
          </a:xfrm>
        </p:spPr>
        <p:txBody>
          <a:bodyPr/>
          <a:lstStyle/>
          <a:p>
            <a:r>
              <a:rPr lang="en-US" altLang="en-US" dirty="0" smtClean="0">
                <a:latin typeface="+mj-lt"/>
                <a:ea typeface="ＭＳ Ｐゴシック" panose="020B0600070205080204" pitchFamily="34" charset="-128"/>
              </a:rPr>
              <a:t>Restricted key-value model</a:t>
            </a:r>
          </a:p>
          <a:p>
            <a:pPr lvl="1"/>
            <a:r>
              <a:rPr lang="en-US" altLang="en-US" dirty="0" smtClean="0">
                <a:latin typeface="+mj-lt"/>
                <a:ea typeface="ＭＳ Ｐゴシック" panose="020B0600070205080204" pitchFamily="34" charset="-128"/>
              </a:rPr>
              <a:t>Same</a:t>
            </a:r>
            <a:r>
              <a:rPr lang="en-US" altLang="en-US" b="1" dirty="0" smtClean="0">
                <a:latin typeface="+mj-lt"/>
                <a:ea typeface="ＭＳ Ｐゴシック" panose="020B0600070205080204" pitchFamily="34" charset="-128"/>
              </a:rPr>
              <a:t> </a:t>
            </a:r>
            <a:r>
              <a:rPr lang="en-US" altLang="en-US" b="1" dirty="0" smtClean="0">
                <a:solidFill>
                  <a:srgbClr val="008000"/>
                </a:solidFill>
                <a:latin typeface="+mj-lt"/>
                <a:ea typeface="ＭＳ Ｐゴシック" panose="020B0600070205080204" pitchFamily="34" charset="-128"/>
              </a:rPr>
              <a:t>fine-grained operation </a:t>
            </a:r>
            <a:r>
              <a:rPr lang="en-US" altLang="en-US" dirty="0" smtClean="0">
                <a:latin typeface="+mj-lt"/>
                <a:ea typeface="ＭＳ Ｐゴシック" panose="020B0600070205080204" pitchFamily="34" charset="-128"/>
              </a:rPr>
              <a:t>(Map &amp; Reduce) repeated on big data</a:t>
            </a:r>
          </a:p>
          <a:p>
            <a:pPr lvl="1"/>
            <a:r>
              <a:rPr lang="en-US" altLang="en-US" dirty="0" smtClean="0">
                <a:latin typeface="+mj-lt"/>
                <a:ea typeface="ＭＳ Ｐゴシック" panose="020B0600070205080204" pitchFamily="34" charset="-128"/>
              </a:rPr>
              <a:t>Operations must be </a:t>
            </a:r>
            <a:r>
              <a:rPr lang="en-US" altLang="en-US" b="1" dirty="0" smtClean="0">
                <a:solidFill>
                  <a:srgbClr val="008000"/>
                </a:solidFill>
                <a:latin typeface="+mj-lt"/>
                <a:ea typeface="ＭＳ Ｐゴシック" panose="020B0600070205080204" pitchFamily="34" charset="-128"/>
              </a:rPr>
              <a:t>deterministic</a:t>
            </a:r>
          </a:p>
          <a:p>
            <a:pPr lvl="1"/>
            <a:r>
              <a:rPr lang="en-US" altLang="en-US" dirty="0" smtClean="0">
                <a:latin typeface="+mj-lt"/>
                <a:ea typeface="ＭＳ Ｐゴシック" panose="020B0600070205080204" pitchFamily="34" charset="-128"/>
              </a:rPr>
              <a:t>Operations must be </a:t>
            </a:r>
            <a:r>
              <a:rPr lang="en-US" altLang="en-US" b="1" dirty="0" smtClean="0">
                <a:solidFill>
                  <a:srgbClr val="008000"/>
                </a:solidFill>
                <a:latin typeface="+mj-lt"/>
                <a:ea typeface="ＭＳ Ｐゴシック" panose="020B0600070205080204" pitchFamily="34" charset="-128"/>
              </a:rPr>
              <a:t>idempotent/no side effects</a:t>
            </a:r>
          </a:p>
          <a:p>
            <a:pPr lvl="1"/>
            <a:r>
              <a:rPr lang="en-US" altLang="en-US" dirty="0" smtClean="0">
                <a:latin typeface="+mj-lt"/>
                <a:ea typeface="ＭＳ Ｐゴシック" panose="020B0600070205080204" pitchFamily="34" charset="-128"/>
              </a:rPr>
              <a:t>Only communication is through the shuffle</a:t>
            </a:r>
          </a:p>
          <a:p>
            <a:pPr lvl="1"/>
            <a:r>
              <a:rPr lang="en-US" altLang="en-US" dirty="0" smtClean="0">
                <a:latin typeface="+mj-lt"/>
                <a:ea typeface="ＭＳ Ｐゴシック" panose="020B0600070205080204" pitchFamily="34" charset="-128"/>
              </a:rPr>
              <a:t>Operation (Map &amp; Reduce) output saved (on disk)</a:t>
            </a:r>
          </a:p>
          <a:p>
            <a:endParaRPr lang="en-US" altLang="en-US" dirty="0" smtClean="0">
              <a:latin typeface="+mj-lt"/>
              <a:ea typeface="ＭＳ Ｐゴシック" panose="020B0600070205080204" pitchFamily="34" charset="-128"/>
            </a:endParaRPr>
          </a:p>
          <a:p>
            <a:endParaRPr lang="en-US" altLang="en-US" dirty="0" smtClean="0">
              <a:latin typeface="+mj-lt"/>
              <a:ea typeface="ＭＳ Ｐゴシック" panose="020B0600070205080204" pitchFamily="34" charset="-128"/>
            </a:endParaRPr>
          </a:p>
        </p:txBody>
      </p:sp>
      <p:sp>
        <p:nvSpPr>
          <p:cNvPr id="19459" name="TextBox 3"/>
          <p:cNvSpPr txBox="1">
            <a:spLocks noChangeArrowheads="1"/>
          </p:cNvSpPr>
          <p:nvPr/>
        </p:nvSpPr>
        <p:spPr bwMode="auto">
          <a:xfrm>
            <a:off x="-1174750" y="5011738"/>
            <a:ext cx="185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9pPr>
          </a:lstStyle>
          <a:p>
            <a:pPr eaLnBrk="1" hangingPunct="1"/>
            <a:endParaRPr lang="en-US" altLang="en-US"/>
          </a:p>
        </p:txBody>
      </p:sp>
    </p:spTree>
    <p:extLst>
      <p:ext uri="{BB962C8B-B14F-4D97-AF65-F5344CB8AC3E}">
        <p14:creationId xmlns:p14="http://schemas.microsoft.com/office/powerpoint/2010/main" val="121577973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pPr eaLnBrk="1" hangingPunct="1"/>
            <a:r>
              <a:rPr lang="en-US" altLang="en-US" smtClean="0">
                <a:ea typeface="ＭＳ Ｐゴシック" panose="020B0600070205080204" pitchFamily="34" charset="-128"/>
              </a:rPr>
              <a:t>What is MapReduce Used For?</a:t>
            </a:r>
          </a:p>
        </p:txBody>
      </p:sp>
      <p:sp>
        <p:nvSpPr>
          <p:cNvPr id="3" name="Content Placeholder 2"/>
          <p:cNvSpPr>
            <a:spLocks noGrp="1"/>
          </p:cNvSpPr>
          <p:nvPr>
            <p:ph idx="1"/>
          </p:nvPr>
        </p:nvSpPr>
        <p:spPr>
          <a:xfrm>
            <a:off x="457200" y="1066800"/>
            <a:ext cx="8229600" cy="4994275"/>
          </a:xfrm>
        </p:spPr>
        <p:txBody>
          <a:bodyPr rtlCol="0">
            <a:normAutofit lnSpcReduction="10000"/>
          </a:bodyPr>
          <a:lstStyle/>
          <a:p>
            <a:pPr eaLnBrk="1" fontAlgn="auto" hangingPunct="1">
              <a:spcAft>
                <a:spcPts val="0"/>
              </a:spcAft>
              <a:buFont typeface="Arial"/>
              <a:buChar char="•"/>
              <a:defRPr/>
            </a:pPr>
            <a:r>
              <a:rPr lang="en-US" dirty="0" smtClean="0">
                <a:latin typeface="+mj-lt"/>
                <a:ea typeface="+mn-ea"/>
              </a:rPr>
              <a:t>At </a:t>
            </a:r>
            <a:r>
              <a:rPr lang="en-US" b="1" dirty="0" smtClean="0">
                <a:solidFill>
                  <a:srgbClr val="008000"/>
                </a:solidFill>
                <a:latin typeface="+mj-lt"/>
                <a:ea typeface="+mn-ea"/>
              </a:rPr>
              <a:t>Google</a:t>
            </a:r>
            <a:r>
              <a:rPr lang="en-US" dirty="0" smtClean="0">
                <a:latin typeface="+mj-lt"/>
                <a:ea typeface="+mn-ea"/>
              </a:rPr>
              <a:t>:</a:t>
            </a:r>
          </a:p>
          <a:p>
            <a:pPr lvl="1" eaLnBrk="1" fontAlgn="auto" hangingPunct="1">
              <a:spcAft>
                <a:spcPts val="0"/>
              </a:spcAft>
              <a:buFont typeface="Arial"/>
              <a:buChar char="–"/>
              <a:defRPr/>
            </a:pPr>
            <a:r>
              <a:rPr lang="en-US" dirty="0" smtClean="0">
                <a:latin typeface="+mj-lt"/>
                <a:ea typeface="+mn-ea"/>
              </a:rPr>
              <a:t>Index building for Google Search</a:t>
            </a:r>
          </a:p>
          <a:p>
            <a:pPr lvl="1" eaLnBrk="1" fontAlgn="auto" hangingPunct="1">
              <a:spcAft>
                <a:spcPts val="0"/>
              </a:spcAft>
              <a:buFont typeface="Arial"/>
              <a:buChar char="–"/>
              <a:defRPr/>
            </a:pPr>
            <a:r>
              <a:rPr lang="en-US" dirty="0" smtClean="0">
                <a:latin typeface="+mj-lt"/>
                <a:ea typeface="+mn-ea"/>
              </a:rPr>
              <a:t>Article clustering for Google News</a:t>
            </a:r>
          </a:p>
          <a:p>
            <a:pPr lvl="1" eaLnBrk="1" fontAlgn="auto" hangingPunct="1">
              <a:spcAft>
                <a:spcPts val="0"/>
              </a:spcAft>
              <a:buFont typeface="Arial"/>
              <a:buChar char="–"/>
              <a:defRPr/>
            </a:pPr>
            <a:r>
              <a:rPr lang="en-US" dirty="0" smtClean="0">
                <a:latin typeface="+mj-lt"/>
                <a:ea typeface="+mn-ea"/>
              </a:rPr>
              <a:t>Statistical machine translation</a:t>
            </a:r>
          </a:p>
          <a:p>
            <a:pPr eaLnBrk="1" fontAlgn="auto" hangingPunct="1">
              <a:spcAft>
                <a:spcPts val="0"/>
              </a:spcAft>
              <a:buFont typeface="Arial"/>
              <a:buChar char="•"/>
              <a:defRPr/>
            </a:pPr>
            <a:endParaRPr lang="en-US" dirty="0" smtClean="0">
              <a:latin typeface="+mj-lt"/>
              <a:ea typeface="+mn-ea"/>
            </a:endParaRPr>
          </a:p>
          <a:p>
            <a:pPr eaLnBrk="1" fontAlgn="auto" hangingPunct="1">
              <a:spcAft>
                <a:spcPts val="0"/>
              </a:spcAft>
              <a:buFont typeface="Arial"/>
              <a:buChar char="•"/>
              <a:defRPr/>
            </a:pPr>
            <a:r>
              <a:rPr lang="en-US" dirty="0" smtClean="0">
                <a:latin typeface="+mj-lt"/>
                <a:ea typeface="+mn-ea"/>
              </a:rPr>
              <a:t>At </a:t>
            </a:r>
            <a:r>
              <a:rPr lang="en-US" b="1" dirty="0" smtClean="0">
                <a:solidFill>
                  <a:srgbClr val="008000"/>
                </a:solidFill>
                <a:latin typeface="+mj-lt"/>
                <a:ea typeface="+mn-ea"/>
              </a:rPr>
              <a:t>Yahoo!</a:t>
            </a:r>
            <a:r>
              <a:rPr lang="en-US" dirty="0" smtClean="0">
                <a:latin typeface="+mj-lt"/>
                <a:ea typeface="+mn-ea"/>
              </a:rPr>
              <a:t>:</a:t>
            </a:r>
          </a:p>
          <a:p>
            <a:pPr lvl="1" eaLnBrk="1" fontAlgn="auto" hangingPunct="1">
              <a:spcAft>
                <a:spcPts val="0"/>
              </a:spcAft>
              <a:buFont typeface="Arial"/>
              <a:buChar char="–"/>
              <a:defRPr/>
            </a:pPr>
            <a:r>
              <a:rPr lang="en-US" dirty="0" smtClean="0">
                <a:latin typeface="+mj-lt"/>
                <a:ea typeface="+mn-ea"/>
              </a:rPr>
              <a:t>Index building for Yahoo! Search</a:t>
            </a:r>
          </a:p>
          <a:p>
            <a:pPr lvl="1" eaLnBrk="1" fontAlgn="auto" hangingPunct="1">
              <a:spcAft>
                <a:spcPts val="0"/>
              </a:spcAft>
              <a:buFont typeface="Arial"/>
              <a:buChar char="–"/>
              <a:defRPr/>
            </a:pPr>
            <a:r>
              <a:rPr lang="en-US" dirty="0" smtClean="0">
                <a:latin typeface="+mj-lt"/>
                <a:ea typeface="+mn-ea"/>
              </a:rPr>
              <a:t>Spam detection for Yahoo! Mail</a:t>
            </a:r>
          </a:p>
          <a:p>
            <a:pPr eaLnBrk="1" fontAlgn="auto" hangingPunct="1">
              <a:spcAft>
                <a:spcPts val="0"/>
              </a:spcAft>
              <a:buFont typeface="Arial"/>
              <a:buChar char="•"/>
              <a:defRPr/>
            </a:pPr>
            <a:endParaRPr lang="en-US" dirty="0" smtClean="0">
              <a:latin typeface="+mj-lt"/>
              <a:ea typeface="+mn-ea"/>
            </a:endParaRPr>
          </a:p>
          <a:p>
            <a:pPr eaLnBrk="1" fontAlgn="auto" hangingPunct="1">
              <a:spcAft>
                <a:spcPts val="0"/>
              </a:spcAft>
              <a:buFont typeface="Arial"/>
              <a:buChar char="•"/>
              <a:defRPr/>
            </a:pPr>
            <a:r>
              <a:rPr lang="en-US" dirty="0" smtClean="0">
                <a:latin typeface="+mj-lt"/>
                <a:ea typeface="+mn-ea"/>
              </a:rPr>
              <a:t>At </a:t>
            </a:r>
            <a:r>
              <a:rPr lang="en-US" b="1" dirty="0" smtClean="0">
                <a:solidFill>
                  <a:srgbClr val="008000"/>
                </a:solidFill>
                <a:latin typeface="+mj-lt"/>
                <a:ea typeface="+mn-ea"/>
              </a:rPr>
              <a:t>Facebook</a:t>
            </a:r>
            <a:r>
              <a:rPr lang="en-US" dirty="0" smtClean="0">
                <a:latin typeface="+mj-lt"/>
                <a:ea typeface="+mn-ea"/>
              </a:rPr>
              <a:t>:</a:t>
            </a:r>
          </a:p>
          <a:p>
            <a:pPr lvl="1" eaLnBrk="1" fontAlgn="auto" hangingPunct="1">
              <a:spcAft>
                <a:spcPts val="0"/>
              </a:spcAft>
              <a:buFont typeface="Arial"/>
              <a:buChar char="–"/>
              <a:defRPr/>
            </a:pPr>
            <a:r>
              <a:rPr lang="en-US" dirty="0" smtClean="0">
                <a:latin typeface="+mj-lt"/>
                <a:ea typeface="+mn-ea"/>
              </a:rPr>
              <a:t>Data mining</a:t>
            </a:r>
          </a:p>
          <a:p>
            <a:pPr lvl="1" eaLnBrk="1" fontAlgn="auto" hangingPunct="1">
              <a:spcAft>
                <a:spcPts val="0"/>
              </a:spcAft>
              <a:buFont typeface="Arial"/>
              <a:buChar char="–"/>
              <a:defRPr/>
            </a:pPr>
            <a:r>
              <a:rPr lang="en-US" dirty="0" smtClean="0">
                <a:latin typeface="+mj-lt"/>
                <a:ea typeface="+mn-ea"/>
              </a:rPr>
              <a:t>Ad optimization</a:t>
            </a:r>
          </a:p>
          <a:p>
            <a:pPr lvl="1" eaLnBrk="1" fontAlgn="auto" hangingPunct="1">
              <a:spcAft>
                <a:spcPts val="0"/>
              </a:spcAft>
              <a:buFont typeface="Arial"/>
              <a:buChar char="–"/>
              <a:defRPr/>
            </a:pPr>
            <a:r>
              <a:rPr lang="en-US" dirty="0" smtClean="0">
                <a:latin typeface="+mj-lt"/>
                <a:ea typeface="+mn-ea"/>
              </a:rPr>
              <a:t>Spam detection</a:t>
            </a:r>
          </a:p>
          <a:p>
            <a:pPr lvl="1" eaLnBrk="1" fontAlgn="auto" hangingPunct="1">
              <a:spcAft>
                <a:spcPts val="0"/>
              </a:spcAft>
              <a:buFont typeface="Arial"/>
              <a:buChar char="–"/>
              <a:defRPr/>
            </a:pPr>
            <a:endParaRPr lang="en-US" dirty="0" smtClean="0">
              <a:latin typeface="+mj-lt"/>
              <a:ea typeface="+mn-ea"/>
            </a:endParaRPr>
          </a:p>
        </p:txBody>
      </p:sp>
    </p:spTree>
    <p:extLst>
      <p:ext uri="{BB962C8B-B14F-4D97-AF65-F5344CB8AC3E}">
        <p14:creationId xmlns:p14="http://schemas.microsoft.com/office/powerpoint/2010/main" val="104081064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r>
              <a:rPr lang="en-US" altLang="en-US" smtClean="0">
                <a:ea typeface="ＭＳ Ｐゴシック" panose="020B0600070205080204" pitchFamily="34" charset="-128"/>
              </a:rPr>
              <a:t>MapReduce Pros</a:t>
            </a:r>
          </a:p>
        </p:txBody>
      </p:sp>
      <p:sp>
        <p:nvSpPr>
          <p:cNvPr id="3" name="Content Placeholder 2"/>
          <p:cNvSpPr>
            <a:spLocks noGrp="1"/>
          </p:cNvSpPr>
          <p:nvPr>
            <p:ph idx="1"/>
          </p:nvPr>
        </p:nvSpPr>
        <p:spPr>
          <a:xfrm>
            <a:off x="152400" y="685800"/>
            <a:ext cx="9144000" cy="6019800"/>
          </a:xfrm>
        </p:spPr>
        <p:txBody>
          <a:bodyPr>
            <a:normAutofit lnSpcReduction="10000"/>
          </a:bodyPr>
          <a:lstStyle/>
          <a:p>
            <a:r>
              <a:rPr lang="en-US" altLang="en-US" smtClean="0">
                <a:latin typeface="+mj-lt"/>
                <a:ea typeface="ＭＳ Ｐゴシック" panose="020B0600070205080204" pitchFamily="34" charset="-128"/>
              </a:rPr>
              <a:t>Distribution is completely </a:t>
            </a:r>
            <a:r>
              <a:rPr lang="en-US" altLang="en-US" b="1" smtClean="0">
                <a:solidFill>
                  <a:srgbClr val="008000"/>
                </a:solidFill>
                <a:latin typeface="+mj-lt"/>
                <a:ea typeface="ＭＳ Ｐゴシック" panose="020B0600070205080204" pitchFamily="34" charset="-128"/>
              </a:rPr>
              <a:t>transparent</a:t>
            </a:r>
            <a:endParaRPr lang="en-US" altLang="en-US" smtClean="0">
              <a:latin typeface="+mj-lt"/>
              <a:ea typeface="ＭＳ Ｐゴシック" panose="020B0600070205080204" pitchFamily="34" charset="-128"/>
            </a:endParaRPr>
          </a:p>
          <a:p>
            <a:pPr lvl="1"/>
            <a:r>
              <a:rPr lang="en-US" altLang="en-US" smtClean="0">
                <a:latin typeface="+mj-lt"/>
                <a:ea typeface="ＭＳ Ｐゴシック" panose="020B0600070205080204" pitchFamily="34" charset="-128"/>
              </a:rPr>
              <a:t>Not a single line of distributed programming (ease, correctness)</a:t>
            </a:r>
          </a:p>
          <a:p>
            <a:pPr lvl="1"/>
            <a:endParaRPr lang="en-US" altLang="en-US" smtClean="0">
              <a:latin typeface="+mj-lt"/>
              <a:ea typeface="ＭＳ Ｐゴシック" panose="020B0600070205080204" pitchFamily="34" charset="-128"/>
            </a:endParaRPr>
          </a:p>
          <a:p>
            <a:r>
              <a:rPr lang="en-US" altLang="en-US" smtClean="0">
                <a:latin typeface="+mj-lt"/>
                <a:ea typeface="ＭＳ Ｐゴシック" panose="020B0600070205080204" pitchFamily="34" charset="-128"/>
              </a:rPr>
              <a:t>Automatic </a:t>
            </a:r>
            <a:r>
              <a:rPr lang="en-US" altLang="en-US" b="1" smtClean="0">
                <a:solidFill>
                  <a:srgbClr val="008000"/>
                </a:solidFill>
                <a:latin typeface="+mj-lt"/>
                <a:ea typeface="ＭＳ Ｐゴシック" panose="020B0600070205080204" pitchFamily="34" charset="-128"/>
              </a:rPr>
              <a:t>fault-tolerance</a:t>
            </a:r>
          </a:p>
          <a:p>
            <a:pPr lvl="1"/>
            <a:r>
              <a:rPr lang="en-US" altLang="en-US" smtClean="0">
                <a:latin typeface="+mj-lt"/>
                <a:ea typeface="ＭＳ Ｐゴシック" panose="020B0600070205080204" pitchFamily="34" charset="-128"/>
              </a:rPr>
              <a:t>Determinism enables running failed tasks somewhere else again</a:t>
            </a:r>
          </a:p>
          <a:p>
            <a:pPr lvl="1"/>
            <a:r>
              <a:rPr lang="en-US" altLang="en-US" smtClean="0">
                <a:latin typeface="+mj-lt"/>
                <a:ea typeface="ＭＳ Ｐゴシック" panose="020B0600070205080204" pitchFamily="34" charset="-128"/>
              </a:rPr>
              <a:t>Saved intermediate data enables just re-running failed reducers</a:t>
            </a:r>
          </a:p>
          <a:p>
            <a:pPr lvl="1"/>
            <a:endParaRPr lang="en-US" altLang="en-US" smtClean="0">
              <a:latin typeface="+mj-lt"/>
              <a:ea typeface="ＭＳ Ｐゴシック" panose="020B0600070205080204" pitchFamily="34" charset="-128"/>
            </a:endParaRPr>
          </a:p>
          <a:p>
            <a:r>
              <a:rPr lang="en-US" altLang="en-US" smtClean="0">
                <a:latin typeface="+mj-lt"/>
                <a:ea typeface="ＭＳ Ｐゴシック" panose="020B0600070205080204" pitchFamily="34" charset="-128"/>
              </a:rPr>
              <a:t>Automatic </a:t>
            </a:r>
            <a:r>
              <a:rPr lang="en-US" altLang="en-US" b="1" smtClean="0">
                <a:solidFill>
                  <a:srgbClr val="008000"/>
                </a:solidFill>
                <a:latin typeface="+mj-lt"/>
                <a:ea typeface="ＭＳ Ｐゴシック" panose="020B0600070205080204" pitchFamily="34" charset="-128"/>
              </a:rPr>
              <a:t>scaling</a:t>
            </a:r>
          </a:p>
          <a:p>
            <a:pPr lvl="1"/>
            <a:r>
              <a:rPr lang="en-US" altLang="en-US" smtClean="0">
                <a:latin typeface="+mj-lt"/>
                <a:ea typeface="ＭＳ Ｐゴシック" panose="020B0600070205080204" pitchFamily="34" charset="-128"/>
              </a:rPr>
              <a:t>As operations as side-effect free, they can be distributed to any number of machines dynamically</a:t>
            </a:r>
          </a:p>
          <a:p>
            <a:pPr lvl="1"/>
            <a:endParaRPr lang="en-US" altLang="en-US" smtClean="0">
              <a:latin typeface="+mj-lt"/>
              <a:ea typeface="ＭＳ Ｐゴシック" panose="020B0600070205080204" pitchFamily="34" charset="-128"/>
            </a:endParaRPr>
          </a:p>
          <a:p>
            <a:r>
              <a:rPr lang="en-US" altLang="en-US" smtClean="0">
                <a:latin typeface="+mj-lt"/>
                <a:ea typeface="ＭＳ Ｐゴシック" panose="020B0600070205080204" pitchFamily="34" charset="-128"/>
              </a:rPr>
              <a:t>Automatic </a:t>
            </a:r>
            <a:r>
              <a:rPr lang="en-US" altLang="en-US" b="1" smtClean="0">
                <a:solidFill>
                  <a:srgbClr val="008000"/>
                </a:solidFill>
                <a:latin typeface="+mj-lt"/>
                <a:ea typeface="ＭＳ Ｐゴシック" panose="020B0600070205080204" pitchFamily="34" charset="-128"/>
              </a:rPr>
              <a:t>load-balancing</a:t>
            </a:r>
          </a:p>
          <a:p>
            <a:pPr lvl="1"/>
            <a:r>
              <a:rPr lang="en-US" altLang="en-US" smtClean="0">
                <a:latin typeface="+mj-lt"/>
                <a:ea typeface="ＭＳ Ｐゴシック" panose="020B0600070205080204" pitchFamily="34" charset="-128"/>
              </a:rPr>
              <a:t>Move tasks and speculatively execute duplicate copies of slow tasks (</a:t>
            </a:r>
            <a:r>
              <a:rPr lang="en-US" altLang="en-US" i="1" smtClean="0">
                <a:latin typeface="+mj-lt"/>
                <a:ea typeface="ＭＳ Ｐゴシック" panose="020B0600070205080204" pitchFamily="34" charset="-128"/>
              </a:rPr>
              <a:t>stragglers)</a:t>
            </a:r>
            <a:endParaRPr lang="en-US" altLang="en-US" smtClean="0">
              <a:latin typeface="+mj-lt"/>
              <a:ea typeface="ＭＳ Ｐゴシック" panose="020B0600070205080204" pitchFamily="34" charset="-128"/>
            </a:endParaRPr>
          </a:p>
        </p:txBody>
      </p:sp>
    </p:spTree>
    <p:extLst>
      <p:ext uri="{BB962C8B-B14F-4D97-AF65-F5344CB8AC3E}">
        <p14:creationId xmlns:p14="http://schemas.microsoft.com/office/powerpoint/2010/main" val="2205265802"/>
      </p:ext>
    </p:extLst>
  </p:cSld>
  <p:clrMapOvr>
    <a:masterClrMapping/>
  </p:clrMapOvr>
  <p:transition spd="slow"/>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altLang="en-US" dirty="0" err="1" smtClean="0">
                <a:ea typeface="ＭＳ Ｐゴシック" panose="020B0600070205080204" pitchFamily="34" charset="-128"/>
              </a:rPr>
              <a:t>MapReduce</a:t>
            </a:r>
            <a:r>
              <a:rPr lang="en-US" altLang="en-US" dirty="0" smtClean="0">
                <a:ea typeface="ＭＳ Ｐゴシック" panose="020B0600070205080204" pitchFamily="34" charset="-128"/>
              </a:rPr>
              <a:t> Cons</a:t>
            </a:r>
          </a:p>
        </p:txBody>
      </p:sp>
      <p:sp>
        <p:nvSpPr>
          <p:cNvPr id="3" name="Content Placeholder 2"/>
          <p:cNvSpPr>
            <a:spLocks noGrp="1"/>
          </p:cNvSpPr>
          <p:nvPr>
            <p:ph idx="1"/>
          </p:nvPr>
        </p:nvSpPr>
        <p:spPr>
          <a:xfrm>
            <a:off x="228600" y="838200"/>
            <a:ext cx="8610600" cy="5486400"/>
          </a:xfrm>
        </p:spPr>
        <p:txBody>
          <a:bodyPr/>
          <a:lstStyle/>
          <a:p>
            <a:r>
              <a:rPr lang="en-US" altLang="en-US" smtClean="0">
                <a:latin typeface="+mj-lt"/>
                <a:ea typeface="ＭＳ Ｐゴシック" panose="020B0600070205080204" pitchFamily="34" charset="-128"/>
              </a:rPr>
              <a:t>Restricted programming model</a:t>
            </a:r>
          </a:p>
          <a:p>
            <a:pPr lvl="1"/>
            <a:r>
              <a:rPr lang="en-US" altLang="en-US" smtClean="0">
                <a:latin typeface="+mj-lt"/>
                <a:ea typeface="ＭＳ Ｐゴシック" panose="020B0600070205080204" pitchFamily="34" charset="-128"/>
              </a:rPr>
              <a:t>Not always natural to express problems in this model</a:t>
            </a:r>
          </a:p>
          <a:p>
            <a:pPr lvl="1"/>
            <a:r>
              <a:rPr lang="en-US" altLang="en-US" smtClean="0">
                <a:latin typeface="+mj-lt"/>
                <a:ea typeface="ＭＳ Ｐゴシック" panose="020B0600070205080204" pitchFamily="34" charset="-128"/>
              </a:rPr>
              <a:t>Low-level coding necessary</a:t>
            </a:r>
          </a:p>
          <a:p>
            <a:pPr lvl="1"/>
            <a:r>
              <a:rPr lang="en-US" altLang="en-US" smtClean="0">
                <a:latin typeface="+mj-lt"/>
                <a:ea typeface="ＭＳ Ｐゴシック" panose="020B0600070205080204" pitchFamily="34" charset="-128"/>
              </a:rPr>
              <a:t>Little support for iterative jobs (lots of disk access)</a:t>
            </a:r>
          </a:p>
          <a:p>
            <a:pPr lvl="1"/>
            <a:r>
              <a:rPr lang="en-US" altLang="en-US" smtClean="0">
                <a:latin typeface="+mj-lt"/>
                <a:ea typeface="ＭＳ Ｐゴシック" panose="020B0600070205080204" pitchFamily="34" charset="-128"/>
              </a:rPr>
              <a:t>High-latency (batch processing)</a:t>
            </a:r>
          </a:p>
          <a:p>
            <a:pPr lvl="1"/>
            <a:endParaRPr lang="en-US" altLang="en-US" smtClean="0">
              <a:latin typeface="+mj-lt"/>
              <a:ea typeface="ＭＳ Ｐゴシック" panose="020B0600070205080204" pitchFamily="34" charset="-128"/>
            </a:endParaRPr>
          </a:p>
          <a:p>
            <a:r>
              <a:rPr lang="en-US" altLang="en-US" smtClean="0">
                <a:latin typeface="+mj-lt"/>
                <a:ea typeface="ＭＳ Ｐゴシック" panose="020B0600070205080204" pitchFamily="34" charset="-128"/>
              </a:rPr>
              <a:t>Addressed by follow-up research and Apache projects</a:t>
            </a:r>
          </a:p>
          <a:p>
            <a:pPr lvl="1"/>
            <a:r>
              <a:rPr lang="en-US" altLang="en-US" b="1" smtClean="0">
                <a:solidFill>
                  <a:srgbClr val="FF0000"/>
                </a:solidFill>
                <a:latin typeface="+mj-lt"/>
                <a:ea typeface="ＭＳ Ｐゴシック" panose="020B0600070205080204" pitchFamily="34" charset="-128"/>
              </a:rPr>
              <a:t>Pig</a:t>
            </a:r>
            <a:r>
              <a:rPr lang="en-US" altLang="en-US" smtClean="0">
                <a:solidFill>
                  <a:srgbClr val="FF0000"/>
                </a:solidFill>
                <a:latin typeface="+mj-lt"/>
                <a:ea typeface="ＭＳ Ｐゴシック" panose="020B0600070205080204" pitchFamily="34" charset="-128"/>
              </a:rPr>
              <a:t> </a:t>
            </a:r>
            <a:r>
              <a:rPr lang="en-US" altLang="en-US" smtClean="0">
                <a:latin typeface="+mj-lt"/>
                <a:ea typeface="ＭＳ Ｐゴシック" panose="020B0600070205080204" pitchFamily="34" charset="-128"/>
              </a:rPr>
              <a:t>and </a:t>
            </a:r>
            <a:r>
              <a:rPr lang="en-US" altLang="en-US" b="1" smtClean="0">
                <a:solidFill>
                  <a:srgbClr val="FF0000"/>
                </a:solidFill>
                <a:latin typeface="+mj-lt"/>
                <a:ea typeface="ＭＳ Ｐゴシック" panose="020B0600070205080204" pitchFamily="34" charset="-128"/>
              </a:rPr>
              <a:t>Hive</a:t>
            </a:r>
            <a:r>
              <a:rPr lang="en-US" altLang="en-US" smtClean="0">
                <a:latin typeface="+mj-lt"/>
                <a:ea typeface="ＭＳ Ｐゴシック" panose="020B0600070205080204" pitchFamily="34" charset="-128"/>
              </a:rPr>
              <a:t> for high-level coding</a:t>
            </a:r>
          </a:p>
          <a:p>
            <a:pPr lvl="1"/>
            <a:r>
              <a:rPr lang="en-US" altLang="en-US" b="1" smtClean="0">
                <a:solidFill>
                  <a:srgbClr val="FF0000"/>
                </a:solidFill>
                <a:latin typeface="+mj-lt"/>
                <a:ea typeface="ＭＳ Ｐゴシック" panose="020B0600070205080204" pitchFamily="34" charset="-128"/>
              </a:rPr>
              <a:t>Spark</a:t>
            </a:r>
            <a:r>
              <a:rPr lang="en-US" altLang="en-US" smtClean="0">
                <a:latin typeface="+mj-lt"/>
                <a:ea typeface="ＭＳ Ｐゴシック" panose="020B0600070205080204" pitchFamily="34" charset="-128"/>
              </a:rPr>
              <a:t> for iterative and low-latency jobs</a:t>
            </a:r>
          </a:p>
          <a:p>
            <a:pPr lvl="1"/>
            <a:endParaRPr lang="en-US" altLang="en-US" smtClean="0">
              <a:latin typeface="+mj-lt"/>
              <a:ea typeface="ＭＳ Ｐゴシック" panose="020B0600070205080204" pitchFamily="34" charset="-128"/>
            </a:endParaRPr>
          </a:p>
        </p:txBody>
      </p:sp>
    </p:spTree>
    <p:extLst>
      <p:ext uri="{BB962C8B-B14F-4D97-AF65-F5344CB8AC3E}">
        <p14:creationId xmlns:p14="http://schemas.microsoft.com/office/powerpoint/2010/main" val="3290108623"/>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p:txBody>
          <a:bodyPr/>
          <a:lstStyle/>
          <a:p>
            <a:r>
              <a:rPr lang="en-US" altLang="en-US" smtClean="0"/>
              <a:t>Securing Communication: Cryptography </a:t>
            </a:r>
          </a:p>
        </p:txBody>
      </p:sp>
      <p:sp>
        <p:nvSpPr>
          <p:cNvPr id="930819" name="Rectangle 3"/>
          <p:cNvSpPr>
            <a:spLocks noGrp="1" noChangeArrowheads="1"/>
          </p:cNvSpPr>
          <p:nvPr>
            <p:ph type="body" idx="1"/>
          </p:nvPr>
        </p:nvSpPr>
        <p:spPr>
          <a:xfrm>
            <a:off x="381000" y="838200"/>
            <a:ext cx="8534400" cy="5562600"/>
          </a:xfrm>
        </p:spPr>
        <p:txBody>
          <a:bodyPr>
            <a:normAutofit lnSpcReduction="10000"/>
          </a:bodyPr>
          <a:lstStyle/>
          <a:p>
            <a:r>
              <a:rPr lang="en-US" altLang="en-US" dirty="0" smtClean="0"/>
              <a:t>Cryptography: communication in the presence of adversaries</a:t>
            </a:r>
          </a:p>
          <a:p>
            <a:pPr lvl="2"/>
            <a:endParaRPr lang="en-US" altLang="en-US" dirty="0" smtClean="0"/>
          </a:p>
          <a:p>
            <a:r>
              <a:rPr lang="en-US" altLang="en-US" dirty="0" smtClean="0"/>
              <a:t>Studied for thousands of years</a:t>
            </a:r>
          </a:p>
          <a:p>
            <a:pPr lvl="1"/>
            <a:r>
              <a:rPr lang="en-US" altLang="en-US" dirty="0" smtClean="0"/>
              <a:t>See the Simon Singh’</a:t>
            </a:r>
            <a:r>
              <a:rPr lang="en-US" altLang="ja-JP" dirty="0" smtClean="0"/>
              <a:t>s </a:t>
            </a:r>
            <a:r>
              <a:rPr lang="en-US" altLang="ja-JP" dirty="0" smtClean="0">
                <a:solidFill>
                  <a:srgbClr val="FF0000"/>
                </a:solidFill>
              </a:rPr>
              <a:t>The Code Book </a:t>
            </a:r>
            <a:r>
              <a:rPr lang="en-US" altLang="ja-JP" dirty="0" smtClean="0"/>
              <a:t>for an excellent, highly readable history</a:t>
            </a:r>
          </a:p>
          <a:p>
            <a:pPr lvl="2"/>
            <a:endParaRPr lang="en-US" altLang="en-US" dirty="0" smtClean="0"/>
          </a:p>
          <a:p>
            <a:r>
              <a:rPr lang="en-US" altLang="en-US" dirty="0" smtClean="0"/>
              <a:t>Central goal: confidentiality</a:t>
            </a:r>
          </a:p>
          <a:p>
            <a:pPr lvl="1"/>
            <a:r>
              <a:rPr lang="en-US" altLang="en-US" dirty="0" smtClean="0"/>
              <a:t>How to encode information so that an adversary can’</a:t>
            </a:r>
            <a:r>
              <a:rPr lang="en-US" altLang="ja-JP" dirty="0" smtClean="0"/>
              <a:t>t extract it, but a friend can</a:t>
            </a:r>
          </a:p>
          <a:p>
            <a:pPr lvl="2"/>
            <a:endParaRPr lang="en-US" altLang="en-US" dirty="0" smtClean="0"/>
          </a:p>
          <a:p>
            <a:r>
              <a:rPr lang="en-US" altLang="en-US" dirty="0" smtClean="0"/>
              <a:t>General premise: there is a key, possession of which allows decoding, but without which decoding is infeasible</a:t>
            </a:r>
          </a:p>
          <a:p>
            <a:pPr lvl="1"/>
            <a:r>
              <a:rPr lang="en-US" altLang="en-US" dirty="0" smtClean="0"/>
              <a:t>Thus, key must be kept secret and not guessable</a:t>
            </a:r>
          </a:p>
        </p:txBody>
      </p:sp>
    </p:spTree>
    <p:extLst>
      <p:ext uri="{BB962C8B-B14F-4D97-AF65-F5344CB8AC3E}">
        <p14:creationId xmlns:p14="http://schemas.microsoft.com/office/powerpoint/2010/main" val="3010726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08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3081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30819">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3081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30819">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30819">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081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0819" grpId="0" build="p"/>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p:txBody>
          <a:bodyPr/>
          <a:lstStyle/>
          <a:p>
            <a:r>
              <a:rPr lang="en-US" altLang="en-US" dirty="0" smtClean="0">
                <a:ea typeface="ＭＳ Ｐゴシック" panose="020B0600070205080204" pitchFamily="34" charset="-128"/>
              </a:rPr>
              <a:t>Example Problem</a:t>
            </a:r>
          </a:p>
        </p:txBody>
      </p:sp>
      <p:sp>
        <p:nvSpPr>
          <p:cNvPr id="26626" name="Rectangle 3"/>
          <p:cNvSpPr>
            <a:spLocks noGrp="1" noChangeArrowheads="1"/>
          </p:cNvSpPr>
          <p:nvPr>
            <p:ph idx="1"/>
          </p:nvPr>
        </p:nvSpPr>
        <p:spPr>
          <a:xfrm>
            <a:off x="304800" y="1219200"/>
            <a:ext cx="4191000" cy="4343400"/>
          </a:xfrm>
        </p:spPr>
        <p:txBody>
          <a:bodyPr/>
          <a:lstStyle/>
          <a:p>
            <a:pPr marL="0" indent="0">
              <a:buFontTx/>
              <a:buNone/>
            </a:pPr>
            <a:r>
              <a:rPr lang="en-US" altLang="en-US" dirty="0" smtClean="0">
                <a:latin typeface="+mj-lt"/>
                <a:ea typeface="ＭＳ Ｐゴシック" panose="020B0600070205080204" pitchFamily="34" charset="-128"/>
              </a:rPr>
              <a:t>Given </a:t>
            </a:r>
            <a:r>
              <a:rPr lang="en-US" altLang="en-US" i="1" dirty="0" smtClean="0">
                <a:solidFill>
                  <a:srgbClr val="2A40E2"/>
                </a:solidFill>
                <a:latin typeface="+mj-lt"/>
                <a:ea typeface="ＭＳ Ｐゴシック" panose="020B0600070205080204" pitchFamily="34" charset="-128"/>
              </a:rPr>
              <a:t>user data </a:t>
            </a:r>
            <a:r>
              <a:rPr lang="en-US" altLang="en-US" dirty="0" smtClean="0">
                <a:latin typeface="+mj-lt"/>
                <a:ea typeface="ＭＳ Ｐゴシック" panose="020B0600070205080204" pitchFamily="34" charset="-128"/>
              </a:rPr>
              <a:t>in one file, and </a:t>
            </a:r>
            <a:r>
              <a:rPr lang="en-US" altLang="en-US" i="1" dirty="0" smtClean="0">
                <a:solidFill>
                  <a:srgbClr val="2A40E2"/>
                </a:solidFill>
                <a:latin typeface="+mj-lt"/>
                <a:ea typeface="ＭＳ Ｐゴシック" panose="020B0600070205080204" pitchFamily="34" charset="-128"/>
              </a:rPr>
              <a:t>website data </a:t>
            </a:r>
            <a:r>
              <a:rPr lang="en-US" altLang="en-US" dirty="0" smtClean="0">
                <a:latin typeface="+mj-lt"/>
                <a:ea typeface="ＭＳ Ｐゴシック" panose="020B0600070205080204" pitchFamily="34" charset="-128"/>
              </a:rPr>
              <a:t>in another, find the </a:t>
            </a:r>
            <a:r>
              <a:rPr lang="en-US" altLang="en-US" i="1" dirty="0" smtClean="0">
                <a:solidFill>
                  <a:srgbClr val="2A40E2"/>
                </a:solidFill>
                <a:latin typeface="+mj-lt"/>
                <a:ea typeface="ＭＳ Ｐゴシック" panose="020B0600070205080204" pitchFamily="34" charset="-128"/>
              </a:rPr>
              <a:t>top 5 most visited pages by users aged 18-25</a:t>
            </a:r>
          </a:p>
        </p:txBody>
      </p:sp>
      <p:grpSp>
        <p:nvGrpSpPr>
          <p:cNvPr id="26627" name="Group 3"/>
          <p:cNvGrpSpPr>
            <a:grpSpLocks/>
          </p:cNvGrpSpPr>
          <p:nvPr/>
        </p:nvGrpSpPr>
        <p:grpSpPr bwMode="auto">
          <a:xfrm>
            <a:off x="4648200" y="1439863"/>
            <a:ext cx="4114800" cy="4260850"/>
            <a:chOff x="4648200" y="1897063"/>
            <a:chExt cx="4114800" cy="4260850"/>
          </a:xfrm>
        </p:grpSpPr>
        <p:sp>
          <p:nvSpPr>
            <p:cNvPr id="26629" name="Text Box 22"/>
            <p:cNvSpPr txBox="1">
              <a:spLocks noChangeArrowheads="1"/>
            </p:cNvSpPr>
            <p:nvPr/>
          </p:nvSpPr>
          <p:spPr bwMode="auto">
            <a:xfrm>
              <a:off x="4670425" y="1897063"/>
              <a:ext cx="1577975" cy="366712"/>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9pPr>
            </a:lstStyle>
            <a:p>
              <a:pPr eaLnBrk="1" hangingPunct="1">
                <a:spcBef>
                  <a:spcPct val="50000"/>
                </a:spcBef>
              </a:pPr>
              <a:r>
                <a:rPr lang="en-US" altLang="en-US" sz="1800" dirty="0">
                  <a:latin typeface="Arial" panose="020B0604020202020204" pitchFamily="34" charset="0"/>
                </a:rPr>
                <a:t>Load Users</a:t>
              </a:r>
            </a:p>
          </p:txBody>
        </p:sp>
        <p:sp>
          <p:nvSpPr>
            <p:cNvPr id="26630" name="Text Box 23"/>
            <p:cNvSpPr txBox="1">
              <a:spLocks noChangeArrowheads="1"/>
            </p:cNvSpPr>
            <p:nvPr/>
          </p:nvSpPr>
          <p:spPr bwMode="auto">
            <a:xfrm>
              <a:off x="7239000" y="1905000"/>
              <a:ext cx="1524000" cy="366713"/>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9pPr>
            </a:lstStyle>
            <a:p>
              <a:pPr eaLnBrk="1" hangingPunct="1">
                <a:spcBef>
                  <a:spcPct val="50000"/>
                </a:spcBef>
              </a:pPr>
              <a:r>
                <a:rPr lang="en-US" altLang="en-US" sz="1800">
                  <a:latin typeface="Arial" panose="020B0604020202020204" pitchFamily="34" charset="0"/>
                </a:rPr>
                <a:t>Load Pages</a:t>
              </a:r>
            </a:p>
          </p:txBody>
        </p:sp>
        <p:sp>
          <p:nvSpPr>
            <p:cNvPr id="26631" name="Text Box 24"/>
            <p:cNvSpPr txBox="1">
              <a:spLocks noChangeArrowheads="1"/>
            </p:cNvSpPr>
            <p:nvPr/>
          </p:nvSpPr>
          <p:spPr bwMode="auto">
            <a:xfrm>
              <a:off x="4648200" y="2590800"/>
              <a:ext cx="1600200" cy="366713"/>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9pPr>
            </a:lstStyle>
            <a:p>
              <a:pPr eaLnBrk="1" hangingPunct="1">
                <a:spcBef>
                  <a:spcPct val="50000"/>
                </a:spcBef>
              </a:pPr>
              <a:r>
                <a:rPr lang="en-US" altLang="en-US" sz="1800">
                  <a:latin typeface="Arial" panose="020B0604020202020204" pitchFamily="34" charset="0"/>
                </a:rPr>
                <a:t>Filter by age</a:t>
              </a:r>
            </a:p>
          </p:txBody>
        </p:sp>
        <p:sp>
          <p:nvSpPr>
            <p:cNvPr id="26632" name="Text Box 25"/>
            <p:cNvSpPr txBox="1">
              <a:spLocks noChangeArrowheads="1"/>
            </p:cNvSpPr>
            <p:nvPr/>
          </p:nvSpPr>
          <p:spPr bwMode="auto">
            <a:xfrm>
              <a:off x="6019800" y="3352800"/>
              <a:ext cx="1752600" cy="366713"/>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9pPr>
            </a:lstStyle>
            <a:p>
              <a:pPr eaLnBrk="1" hangingPunct="1">
                <a:spcBef>
                  <a:spcPct val="50000"/>
                </a:spcBef>
              </a:pPr>
              <a:r>
                <a:rPr lang="en-US" altLang="en-US" sz="1800">
                  <a:latin typeface="Arial" panose="020B0604020202020204" pitchFamily="34" charset="0"/>
                </a:rPr>
                <a:t>Join on name</a:t>
              </a:r>
            </a:p>
          </p:txBody>
        </p:sp>
        <p:sp>
          <p:nvSpPr>
            <p:cNvPr id="26633" name="Text Box 26"/>
            <p:cNvSpPr txBox="1">
              <a:spLocks noChangeArrowheads="1"/>
            </p:cNvSpPr>
            <p:nvPr/>
          </p:nvSpPr>
          <p:spPr bwMode="auto">
            <a:xfrm>
              <a:off x="6019800" y="3962400"/>
              <a:ext cx="1600200" cy="366713"/>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9pPr>
            </a:lstStyle>
            <a:p>
              <a:pPr eaLnBrk="1" hangingPunct="1">
                <a:spcBef>
                  <a:spcPct val="50000"/>
                </a:spcBef>
              </a:pPr>
              <a:r>
                <a:rPr lang="en-US" altLang="en-US" sz="1800">
                  <a:latin typeface="Arial" panose="020B0604020202020204" pitchFamily="34" charset="0"/>
                </a:rPr>
                <a:t>Group on url</a:t>
              </a:r>
            </a:p>
          </p:txBody>
        </p:sp>
        <p:sp>
          <p:nvSpPr>
            <p:cNvPr id="26634" name="Text Box 27"/>
            <p:cNvSpPr txBox="1">
              <a:spLocks noChangeArrowheads="1"/>
            </p:cNvSpPr>
            <p:nvPr/>
          </p:nvSpPr>
          <p:spPr bwMode="auto">
            <a:xfrm>
              <a:off x="6096000" y="4572000"/>
              <a:ext cx="1600200" cy="366713"/>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9pPr>
            </a:lstStyle>
            <a:p>
              <a:pPr eaLnBrk="1" hangingPunct="1">
                <a:spcBef>
                  <a:spcPct val="50000"/>
                </a:spcBef>
              </a:pPr>
              <a:r>
                <a:rPr lang="en-US" altLang="en-US" sz="1800">
                  <a:latin typeface="Arial" panose="020B0604020202020204" pitchFamily="34" charset="0"/>
                </a:rPr>
                <a:t>Count clicks</a:t>
              </a:r>
            </a:p>
          </p:txBody>
        </p:sp>
        <p:sp>
          <p:nvSpPr>
            <p:cNvPr id="26635" name="Text Box 28"/>
            <p:cNvSpPr txBox="1">
              <a:spLocks noChangeArrowheads="1"/>
            </p:cNvSpPr>
            <p:nvPr/>
          </p:nvSpPr>
          <p:spPr bwMode="auto">
            <a:xfrm>
              <a:off x="5867400" y="5181600"/>
              <a:ext cx="1981200" cy="366713"/>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9pPr>
            </a:lstStyle>
            <a:p>
              <a:pPr eaLnBrk="1" hangingPunct="1">
                <a:spcBef>
                  <a:spcPct val="50000"/>
                </a:spcBef>
              </a:pPr>
              <a:r>
                <a:rPr lang="en-US" altLang="en-US" sz="1800">
                  <a:latin typeface="Arial" panose="020B0604020202020204" pitchFamily="34" charset="0"/>
                </a:rPr>
                <a:t>Order by clicks</a:t>
              </a:r>
            </a:p>
          </p:txBody>
        </p:sp>
        <p:sp>
          <p:nvSpPr>
            <p:cNvPr id="26636" name="Text Box 29"/>
            <p:cNvSpPr txBox="1">
              <a:spLocks noChangeArrowheads="1"/>
            </p:cNvSpPr>
            <p:nvPr/>
          </p:nvSpPr>
          <p:spPr bwMode="auto">
            <a:xfrm>
              <a:off x="6172200" y="5791200"/>
              <a:ext cx="1371600" cy="366713"/>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9pPr>
            </a:lstStyle>
            <a:p>
              <a:pPr eaLnBrk="1" hangingPunct="1">
                <a:spcBef>
                  <a:spcPct val="50000"/>
                </a:spcBef>
              </a:pPr>
              <a:r>
                <a:rPr lang="en-US" altLang="en-US" sz="1800">
                  <a:latin typeface="Arial" panose="020B0604020202020204" pitchFamily="34" charset="0"/>
                </a:rPr>
                <a:t>Take top 5</a:t>
              </a:r>
            </a:p>
          </p:txBody>
        </p:sp>
        <p:sp>
          <p:nvSpPr>
            <p:cNvPr id="26637" name="Line 30"/>
            <p:cNvSpPr>
              <a:spLocks noChangeShapeType="1"/>
            </p:cNvSpPr>
            <p:nvPr/>
          </p:nvSpPr>
          <p:spPr bwMode="auto">
            <a:xfrm>
              <a:off x="5334000" y="22860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638" name="Line 31"/>
            <p:cNvSpPr>
              <a:spLocks noChangeShapeType="1"/>
            </p:cNvSpPr>
            <p:nvPr/>
          </p:nvSpPr>
          <p:spPr bwMode="auto">
            <a:xfrm>
              <a:off x="6781800" y="37338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639" name="Line 33"/>
            <p:cNvSpPr>
              <a:spLocks noChangeShapeType="1"/>
            </p:cNvSpPr>
            <p:nvPr/>
          </p:nvSpPr>
          <p:spPr bwMode="auto">
            <a:xfrm>
              <a:off x="5334000" y="29718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40" name="Line 34"/>
            <p:cNvSpPr>
              <a:spLocks noChangeShapeType="1"/>
            </p:cNvSpPr>
            <p:nvPr/>
          </p:nvSpPr>
          <p:spPr bwMode="auto">
            <a:xfrm>
              <a:off x="5334000" y="3200400"/>
              <a:ext cx="2667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41" name="Line 35"/>
            <p:cNvSpPr>
              <a:spLocks noChangeShapeType="1"/>
            </p:cNvSpPr>
            <p:nvPr/>
          </p:nvSpPr>
          <p:spPr bwMode="auto">
            <a:xfrm flipV="1">
              <a:off x="8001000" y="2286000"/>
              <a:ext cx="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42" name="Line 36"/>
            <p:cNvSpPr>
              <a:spLocks noChangeShapeType="1"/>
            </p:cNvSpPr>
            <p:nvPr/>
          </p:nvSpPr>
          <p:spPr bwMode="auto">
            <a:xfrm>
              <a:off x="6781800" y="3200400"/>
              <a:ext cx="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643" name="Line 37"/>
            <p:cNvSpPr>
              <a:spLocks noChangeShapeType="1"/>
            </p:cNvSpPr>
            <p:nvPr/>
          </p:nvSpPr>
          <p:spPr bwMode="auto">
            <a:xfrm>
              <a:off x="6781800" y="43434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644" name="Line 38"/>
            <p:cNvSpPr>
              <a:spLocks noChangeShapeType="1"/>
            </p:cNvSpPr>
            <p:nvPr/>
          </p:nvSpPr>
          <p:spPr bwMode="auto">
            <a:xfrm flipH="1">
              <a:off x="6781800" y="49530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645" name="Line 39"/>
            <p:cNvSpPr>
              <a:spLocks noChangeShapeType="1"/>
            </p:cNvSpPr>
            <p:nvPr/>
          </p:nvSpPr>
          <p:spPr bwMode="auto">
            <a:xfrm flipH="1">
              <a:off x="6781800" y="55626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26628" name="TextBox 21"/>
          <p:cNvSpPr txBox="1">
            <a:spLocks noChangeArrowheads="1"/>
          </p:cNvSpPr>
          <p:nvPr/>
        </p:nvSpPr>
        <p:spPr bwMode="auto">
          <a:xfrm>
            <a:off x="152400" y="5715000"/>
            <a:ext cx="84248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9pPr>
          </a:lstStyle>
          <a:p>
            <a:pPr eaLnBrk="1" hangingPunct="1"/>
            <a:r>
              <a:rPr lang="en-US" altLang="en-US" sz="1200">
                <a:latin typeface="Arial" panose="020B0604020202020204" pitchFamily="34" charset="0"/>
              </a:rPr>
              <a:t>Example from http://wiki.apache.org/pig-data/attachments/PigTalksPapers/attachments/ApacheConEurope09.ppt</a:t>
            </a:r>
          </a:p>
        </p:txBody>
      </p:sp>
    </p:spTree>
    <p:extLst>
      <p:ext uri="{BB962C8B-B14F-4D97-AF65-F5344CB8AC3E}">
        <p14:creationId xmlns:p14="http://schemas.microsoft.com/office/powerpoint/2010/main" val="358032643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US" altLang="en-US" smtClean="0"/>
              <a:t>In MapReduce</a:t>
            </a:r>
            <a:endParaRPr lang="en-US" altLang="en-US" smtClean="0"/>
          </a:p>
        </p:txBody>
      </p:sp>
      <p:sp>
        <p:nvSpPr>
          <p:cNvPr id="27650" name="TextBox 4"/>
          <p:cNvSpPr txBox="1">
            <a:spLocks noChangeArrowheads="1"/>
          </p:cNvSpPr>
          <p:nvPr/>
        </p:nvSpPr>
        <p:spPr bwMode="auto">
          <a:xfrm>
            <a:off x="2100263" y="6383338"/>
            <a:ext cx="658653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9pPr>
          </a:lstStyle>
          <a:p>
            <a:pPr eaLnBrk="1" hangingPunct="1"/>
            <a:r>
              <a:rPr lang="en-US" altLang="en-US" sz="1000">
                <a:latin typeface="Arial" panose="020B0604020202020204" pitchFamily="34" charset="0"/>
              </a:rPr>
              <a:t>Example from http://wiki.apache.org/pig-data/attachments/PigTalksPapers/attachments/ApacheConEurope09.ppt</a:t>
            </a:r>
          </a:p>
        </p:txBody>
      </p:sp>
      <p:pic>
        <p:nvPicPr>
          <p:cNvPr id="27651" name="Picture 5" descr="Untitled.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6531" y="862012"/>
            <a:ext cx="8770938" cy="534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0646112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1"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54875" y="4114800"/>
            <a:ext cx="18732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2" name="Title 1"/>
          <p:cNvSpPr>
            <a:spLocks noGrp="1"/>
          </p:cNvSpPr>
          <p:nvPr>
            <p:ph type="title"/>
          </p:nvPr>
        </p:nvSpPr>
        <p:spPr/>
        <p:txBody>
          <a:bodyPr/>
          <a:lstStyle/>
          <a:p>
            <a:r>
              <a:rPr lang="en-US" altLang="en-US" smtClean="0">
                <a:ea typeface="ＭＳ Ｐゴシック" panose="020B0600070205080204" pitchFamily="34" charset="-128"/>
              </a:rPr>
              <a:t>Apache Pig</a:t>
            </a:r>
          </a:p>
        </p:txBody>
      </p:sp>
      <p:sp>
        <p:nvSpPr>
          <p:cNvPr id="25603" name="Content Placeholder 2"/>
          <p:cNvSpPr>
            <a:spLocks noGrp="1"/>
          </p:cNvSpPr>
          <p:nvPr>
            <p:ph idx="1"/>
          </p:nvPr>
        </p:nvSpPr>
        <p:spPr/>
        <p:txBody>
          <a:bodyPr/>
          <a:lstStyle/>
          <a:p>
            <a:r>
              <a:rPr lang="en-US" altLang="en-US" smtClean="0">
                <a:latin typeface="+mj-lt"/>
                <a:ea typeface="ＭＳ Ｐゴシック" panose="020B0600070205080204" pitchFamily="34" charset="-128"/>
              </a:rPr>
              <a:t>High-level language:</a:t>
            </a:r>
          </a:p>
          <a:p>
            <a:pPr lvl="1"/>
            <a:r>
              <a:rPr lang="en-US" altLang="en-US" smtClean="0">
                <a:latin typeface="+mj-lt"/>
                <a:ea typeface="ＭＳ Ｐゴシック" panose="020B0600070205080204" pitchFamily="34" charset="-128"/>
              </a:rPr>
              <a:t>Expresses sequences of MapReduce jobs</a:t>
            </a:r>
          </a:p>
          <a:p>
            <a:pPr lvl="1"/>
            <a:r>
              <a:rPr lang="en-US" altLang="en-US" smtClean="0">
                <a:latin typeface="+mj-lt"/>
                <a:ea typeface="ＭＳ Ｐゴシック" panose="020B0600070205080204" pitchFamily="34" charset="-128"/>
              </a:rPr>
              <a:t>Provides relational (SQL) operators</a:t>
            </a:r>
            <a:br>
              <a:rPr lang="en-US" altLang="en-US" smtClean="0">
                <a:latin typeface="+mj-lt"/>
                <a:ea typeface="ＭＳ Ｐゴシック" panose="020B0600070205080204" pitchFamily="34" charset="-128"/>
              </a:rPr>
            </a:br>
            <a:r>
              <a:rPr lang="en-US" altLang="en-US" smtClean="0">
                <a:latin typeface="+mj-lt"/>
                <a:ea typeface="ＭＳ Ｐゴシック" panose="020B0600070205080204" pitchFamily="34" charset="-128"/>
              </a:rPr>
              <a:t>(JOIN, GROUP BY, etc)</a:t>
            </a:r>
          </a:p>
          <a:p>
            <a:pPr lvl="1"/>
            <a:r>
              <a:rPr lang="en-US" altLang="en-US" smtClean="0">
                <a:latin typeface="+mj-lt"/>
                <a:ea typeface="ＭＳ Ｐゴシック" panose="020B0600070205080204" pitchFamily="34" charset="-128"/>
              </a:rPr>
              <a:t>Easy to plug in Java functions</a:t>
            </a:r>
          </a:p>
          <a:p>
            <a:pPr lvl="1"/>
            <a:endParaRPr lang="en-US" altLang="en-US" smtClean="0">
              <a:latin typeface="+mj-lt"/>
              <a:ea typeface="ＭＳ Ｐゴシック" panose="020B0600070205080204" pitchFamily="34" charset="-128"/>
            </a:endParaRPr>
          </a:p>
          <a:p>
            <a:r>
              <a:rPr lang="en-US" altLang="en-US" smtClean="0">
                <a:latin typeface="+mj-lt"/>
                <a:ea typeface="ＭＳ Ｐゴシック" panose="020B0600070205080204" pitchFamily="34" charset="-128"/>
              </a:rPr>
              <a:t>Started at Yahoo! Research</a:t>
            </a:r>
          </a:p>
          <a:p>
            <a:pPr lvl="1"/>
            <a:r>
              <a:rPr lang="en-US" altLang="en-US" smtClean="0">
                <a:latin typeface="+mj-lt"/>
                <a:ea typeface="ＭＳ Ｐゴシック" panose="020B0600070205080204" pitchFamily="34" charset="-128"/>
              </a:rPr>
              <a:t>Runs about 50% of Yahoo!</a:t>
            </a:r>
            <a:r>
              <a:rPr lang="en-US" altLang="ja-JP" smtClean="0">
                <a:latin typeface="+mj-lt"/>
                <a:ea typeface="ＭＳ Ｐゴシック" panose="020B0600070205080204" pitchFamily="34" charset="-128"/>
              </a:rPr>
              <a:t>’s jobs</a:t>
            </a:r>
          </a:p>
          <a:p>
            <a:endParaRPr lang="en-US" altLang="en-US" smtClean="0">
              <a:latin typeface="+mj-lt"/>
              <a:ea typeface="ＭＳ Ｐゴシック" panose="020B0600070205080204" pitchFamily="34" charset="-128"/>
            </a:endParaRPr>
          </a:p>
          <a:p>
            <a:r>
              <a:rPr lang="en-US" altLang="en-US" smtClean="0">
                <a:latin typeface="+mj-lt"/>
                <a:ea typeface="ＭＳ Ｐゴシック" panose="020B0600070205080204" pitchFamily="34" charset="-128"/>
                <a:hlinkClick r:id="rId3"/>
              </a:rPr>
              <a:t>https://pig.apache.org/</a:t>
            </a:r>
            <a:r>
              <a:rPr lang="en-US" altLang="en-US" smtClean="0">
                <a:latin typeface="+mj-lt"/>
                <a:ea typeface="ＭＳ Ｐゴシック" panose="020B0600070205080204" pitchFamily="34" charset="-128"/>
              </a:rPr>
              <a:t> </a:t>
            </a:r>
          </a:p>
          <a:p>
            <a:endParaRPr lang="en-US" altLang="en-US" smtClean="0">
              <a:latin typeface="+mj-lt"/>
              <a:ea typeface="ＭＳ Ｐゴシック" panose="020B0600070205080204" pitchFamily="34" charset="-128"/>
            </a:endParaRPr>
          </a:p>
          <a:p>
            <a:r>
              <a:rPr lang="en-US" altLang="en-US" smtClean="0">
                <a:latin typeface="+mj-lt"/>
                <a:ea typeface="ＭＳ Ｐゴシック" panose="020B0600070205080204" pitchFamily="34" charset="-128"/>
              </a:rPr>
              <a:t>Similar to Google’s (internal) Sawzall project</a:t>
            </a:r>
          </a:p>
          <a:p>
            <a:endParaRPr lang="en-US" altLang="en-US" smtClean="0">
              <a:latin typeface="+mj-lt"/>
              <a:ea typeface="ＭＳ Ｐゴシック" panose="020B0600070205080204" pitchFamily="34" charset="-128"/>
            </a:endParaRPr>
          </a:p>
        </p:txBody>
      </p:sp>
    </p:spTree>
    <p:extLst>
      <p:ext uri="{BB962C8B-B14F-4D97-AF65-F5344CB8AC3E}">
        <p14:creationId xmlns:p14="http://schemas.microsoft.com/office/powerpoint/2010/main" val="406195699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US" altLang="en-US" dirty="0" smtClean="0">
                <a:ea typeface="ＭＳ Ｐゴシック" panose="020B0600070205080204" pitchFamily="34" charset="-128"/>
              </a:rPr>
              <a:t>In Pig Latin</a:t>
            </a:r>
          </a:p>
        </p:txBody>
      </p:sp>
      <p:sp>
        <p:nvSpPr>
          <p:cNvPr id="28674" name="TextBox 5"/>
          <p:cNvSpPr txBox="1">
            <a:spLocks noChangeArrowheads="1"/>
          </p:cNvSpPr>
          <p:nvPr/>
        </p:nvSpPr>
        <p:spPr bwMode="auto">
          <a:xfrm>
            <a:off x="1219200" y="6172200"/>
            <a:ext cx="773906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9pPr>
          </a:lstStyle>
          <a:p>
            <a:pPr eaLnBrk="1" hangingPunct="1"/>
            <a:r>
              <a:rPr lang="en-US" altLang="en-US" sz="1100">
                <a:latin typeface="Arial" panose="020B0604020202020204" pitchFamily="34" charset="0"/>
              </a:rPr>
              <a:t>Example from http://wiki.apache.org/pig-data/attachments/PigTalksPapers/attachments/ApacheConEurope09.ppt</a:t>
            </a:r>
          </a:p>
        </p:txBody>
      </p:sp>
      <p:sp>
        <p:nvSpPr>
          <p:cNvPr id="28675" name="Text Box 4"/>
          <p:cNvSpPr txBox="1">
            <a:spLocks noChangeArrowheads="1"/>
          </p:cNvSpPr>
          <p:nvPr/>
        </p:nvSpPr>
        <p:spPr bwMode="auto">
          <a:xfrm>
            <a:off x="773113" y="1570038"/>
            <a:ext cx="8059737" cy="415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9pPr>
          </a:lstStyle>
          <a:p>
            <a:r>
              <a:rPr lang="en-US" altLang="en-US" sz="2200" dirty="0">
                <a:latin typeface="Consolas" panose="020B0609020204030204" pitchFamily="49" charset="0"/>
                <a:cs typeface="Consolas" panose="020B0609020204030204" pitchFamily="49" charset="0"/>
              </a:rPr>
              <a:t>Users    = </a:t>
            </a:r>
            <a:r>
              <a:rPr lang="en-US" altLang="en-US" sz="2200" dirty="0">
                <a:solidFill>
                  <a:srgbClr val="FF0000"/>
                </a:solidFill>
                <a:latin typeface="Consolas" panose="020B0609020204030204" pitchFamily="49" charset="0"/>
                <a:cs typeface="Consolas" panose="020B0609020204030204" pitchFamily="49" charset="0"/>
              </a:rPr>
              <a:t>load</a:t>
            </a:r>
            <a:r>
              <a:rPr lang="en-US" altLang="en-US" sz="2200" dirty="0">
                <a:latin typeface="Consolas" panose="020B0609020204030204" pitchFamily="49" charset="0"/>
                <a:cs typeface="Consolas" panose="020B0609020204030204" pitchFamily="49" charset="0"/>
              </a:rPr>
              <a:t> </a:t>
            </a:r>
            <a:r>
              <a:rPr lang="ja-JP" altLang="en-US" sz="2200" dirty="0">
                <a:solidFill>
                  <a:srgbClr val="0000FF"/>
                </a:solidFill>
                <a:latin typeface="Consolas" panose="020B0609020204030204" pitchFamily="49" charset="0"/>
                <a:cs typeface="Consolas" panose="020B0609020204030204" pitchFamily="49" charset="0"/>
              </a:rPr>
              <a:t>‘</a:t>
            </a:r>
            <a:r>
              <a:rPr lang="en-US" altLang="ja-JP" sz="2200" dirty="0">
                <a:solidFill>
                  <a:srgbClr val="0000FF"/>
                </a:solidFill>
                <a:latin typeface="Consolas" panose="020B0609020204030204" pitchFamily="49" charset="0"/>
                <a:cs typeface="Consolas" panose="020B0609020204030204" pitchFamily="49" charset="0"/>
              </a:rPr>
              <a:t>users</a:t>
            </a:r>
            <a:r>
              <a:rPr lang="ja-JP" altLang="en-US" sz="2200" dirty="0">
                <a:solidFill>
                  <a:srgbClr val="0000FF"/>
                </a:solidFill>
                <a:latin typeface="Consolas" panose="020B0609020204030204" pitchFamily="49" charset="0"/>
                <a:cs typeface="Consolas" panose="020B0609020204030204" pitchFamily="49" charset="0"/>
              </a:rPr>
              <a:t>’</a:t>
            </a:r>
            <a:r>
              <a:rPr lang="en-US" altLang="ja-JP" sz="2200" dirty="0">
                <a:latin typeface="Consolas" panose="020B0609020204030204" pitchFamily="49" charset="0"/>
                <a:cs typeface="Consolas" panose="020B0609020204030204" pitchFamily="49" charset="0"/>
              </a:rPr>
              <a:t> </a:t>
            </a:r>
            <a:r>
              <a:rPr lang="en-US" altLang="ja-JP" sz="2200" dirty="0">
                <a:solidFill>
                  <a:srgbClr val="FF0000"/>
                </a:solidFill>
                <a:latin typeface="Consolas" panose="020B0609020204030204" pitchFamily="49" charset="0"/>
                <a:cs typeface="Consolas" panose="020B0609020204030204" pitchFamily="49" charset="0"/>
              </a:rPr>
              <a:t>as</a:t>
            </a:r>
            <a:r>
              <a:rPr lang="en-US" altLang="ja-JP" sz="2200" dirty="0">
                <a:latin typeface="Consolas" panose="020B0609020204030204" pitchFamily="49" charset="0"/>
                <a:cs typeface="Consolas" panose="020B0609020204030204" pitchFamily="49" charset="0"/>
              </a:rPr>
              <a:t> (name, age);</a:t>
            </a:r>
            <a:br>
              <a:rPr lang="en-US" altLang="ja-JP" sz="2200" dirty="0">
                <a:latin typeface="Consolas" panose="020B0609020204030204" pitchFamily="49" charset="0"/>
                <a:cs typeface="Consolas" panose="020B0609020204030204" pitchFamily="49" charset="0"/>
              </a:rPr>
            </a:br>
            <a:r>
              <a:rPr lang="en-US" altLang="ja-JP" sz="2200" dirty="0">
                <a:latin typeface="Consolas" panose="020B0609020204030204" pitchFamily="49" charset="0"/>
                <a:cs typeface="Consolas" panose="020B0609020204030204" pitchFamily="49" charset="0"/>
              </a:rPr>
              <a:t>Filtered = </a:t>
            </a:r>
            <a:r>
              <a:rPr lang="en-US" altLang="ja-JP" sz="2200" dirty="0">
                <a:solidFill>
                  <a:srgbClr val="FF0000"/>
                </a:solidFill>
                <a:latin typeface="Consolas" panose="020B0609020204030204" pitchFamily="49" charset="0"/>
                <a:cs typeface="Consolas" panose="020B0609020204030204" pitchFamily="49" charset="0"/>
              </a:rPr>
              <a:t>filter</a:t>
            </a:r>
            <a:r>
              <a:rPr lang="en-US" altLang="ja-JP" sz="2200" dirty="0">
                <a:latin typeface="Consolas" panose="020B0609020204030204" pitchFamily="49" charset="0"/>
                <a:cs typeface="Consolas" panose="020B0609020204030204" pitchFamily="49" charset="0"/>
              </a:rPr>
              <a:t> Users </a:t>
            </a:r>
            <a:r>
              <a:rPr lang="en-US" altLang="ja-JP" sz="2200" dirty="0">
                <a:solidFill>
                  <a:srgbClr val="FF0000"/>
                </a:solidFill>
                <a:latin typeface="Consolas" panose="020B0609020204030204" pitchFamily="49" charset="0"/>
                <a:cs typeface="Consolas" panose="020B0609020204030204" pitchFamily="49" charset="0"/>
              </a:rPr>
              <a:t>by</a:t>
            </a:r>
            <a:r>
              <a:rPr lang="en-US" altLang="ja-JP" sz="2200" dirty="0">
                <a:latin typeface="Consolas" panose="020B0609020204030204" pitchFamily="49" charset="0"/>
                <a:cs typeface="Consolas" panose="020B0609020204030204" pitchFamily="49" charset="0"/>
              </a:rPr>
              <a:t> </a:t>
            </a:r>
            <a:br>
              <a:rPr lang="en-US" altLang="ja-JP" sz="2200" dirty="0">
                <a:latin typeface="Consolas" panose="020B0609020204030204" pitchFamily="49" charset="0"/>
                <a:cs typeface="Consolas" panose="020B0609020204030204" pitchFamily="49" charset="0"/>
              </a:rPr>
            </a:br>
            <a:r>
              <a:rPr lang="en-US" altLang="ja-JP" sz="2200" dirty="0">
                <a:latin typeface="Consolas" panose="020B0609020204030204" pitchFamily="49" charset="0"/>
                <a:cs typeface="Consolas" panose="020B0609020204030204" pitchFamily="49" charset="0"/>
              </a:rPr>
              <a:t>                  age &gt;= 18 </a:t>
            </a:r>
            <a:r>
              <a:rPr lang="en-US" altLang="ja-JP" sz="2200" dirty="0">
                <a:solidFill>
                  <a:srgbClr val="FF0000"/>
                </a:solidFill>
                <a:latin typeface="Consolas" panose="020B0609020204030204" pitchFamily="49" charset="0"/>
                <a:cs typeface="Consolas" panose="020B0609020204030204" pitchFamily="49" charset="0"/>
              </a:rPr>
              <a:t>and</a:t>
            </a:r>
            <a:r>
              <a:rPr lang="en-US" altLang="ja-JP" sz="2200" dirty="0">
                <a:latin typeface="Consolas" panose="020B0609020204030204" pitchFamily="49" charset="0"/>
                <a:cs typeface="Consolas" panose="020B0609020204030204" pitchFamily="49" charset="0"/>
              </a:rPr>
              <a:t> age &lt;= 25; </a:t>
            </a:r>
            <a:br>
              <a:rPr lang="en-US" altLang="ja-JP" sz="2200" dirty="0">
                <a:latin typeface="Consolas" panose="020B0609020204030204" pitchFamily="49" charset="0"/>
                <a:cs typeface="Consolas" panose="020B0609020204030204" pitchFamily="49" charset="0"/>
              </a:rPr>
            </a:br>
            <a:r>
              <a:rPr lang="en-US" altLang="ja-JP" sz="2200" dirty="0">
                <a:latin typeface="Consolas" panose="020B0609020204030204" pitchFamily="49" charset="0"/>
                <a:cs typeface="Consolas" panose="020B0609020204030204" pitchFamily="49" charset="0"/>
              </a:rPr>
              <a:t>Pages    = </a:t>
            </a:r>
            <a:r>
              <a:rPr lang="en-US" altLang="ja-JP" sz="2200" dirty="0">
                <a:solidFill>
                  <a:srgbClr val="FF0000"/>
                </a:solidFill>
                <a:latin typeface="Consolas" panose="020B0609020204030204" pitchFamily="49" charset="0"/>
                <a:cs typeface="Consolas" panose="020B0609020204030204" pitchFamily="49" charset="0"/>
              </a:rPr>
              <a:t>load</a:t>
            </a:r>
            <a:r>
              <a:rPr lang="en-US" altLang="ja-JP" sz="2200" dirty="0">
                <a:latin typeface="Consolas" panose="020B0609020204030204" pitchFamily="49" charset="0"/>
                <a:cs typeface="Consolas" panose="020B0609020204030204" pitchFamily="49" charset="0"/>
              </a:rPr>
              <a:t> </a:t>
            </a:r>
            <a:r>
              <a:rPr lang="ja-JP" altLang="en-US" sz="2200" dirty="0">
                <a:latin typeface="Consolas" panose="020B0609020204030204" pitchFamily="49" charset="0"/>
                <a:cs typeface="Consolas" panose="020B0609020204030204" pitchFamily="49" charset="0"/>
              </a:rPr>
              <a:t>‘</a:t>
            </a:r>
            <a:r>
              <a:rPr lang="en-US" altLang="ja-JP" sz="2200" dirty="0">
                <a:latin typeface="Consolas" panose="020B0609020204030204" pitchFamily="49" charset="0"/>
                <a:cs typeface="Consolas" panose="020B0609020204030204" pitchFamily="49" charset="0"/>
              </a:rPr>
              <a:t>pages</a:t>
            </a:r>
            <a:r>
              <a:rPr lang="ja-JP" altLang="en-US" sz="2200" dirty="0">
                <a:latin typeface="Consolas" panose="020B0609020204030204" pitchFamily="49" charset="0"/>
                <a:cs typeface="Consolas" panose="020B0609020204030204" pitchFamily="49" charset="0"/>
              </a:rPr>
              <a:t>’</a:t>
            </a:r>
            <a:r>
              <a:rPr lang="en-US" altLang="ja-JP" sz="2200" dirty="0">
                <a:latin typeface="Consolas" panose="020B0609020204030204" pitchFamily="49" charset="0"/>
                <a:cs typeface="Consolas" panose="020B0609020204030204" pitchFamily="49" charset="0"/>
              </a:rPr>
              <a:t> </a:t>
            </a:r>
            <a:r>
              <a:rPr lang="en-US" altLang="ja-JP" sz="2200" dirty="0">
                <a:solidFill>
                  <a:srgbClr val="FF0000"/>
                </a:solidFill>
                <a:latin typeface="Consolas" panose="020B0609020204030204" pitchFamily="49" charset="0"/>
                <a:cs typeface="Consolas" panose="020B0609020204030204" pitchFamily="49" charset="0"/>
              </a:rPr>
              <a:t>as</a:t>
            </a:r>
            <a:r>
              <a:rPr lang="en-US" altLang="ja-JP" sz="2200" dirty="0">
                <a:latin typeface="Consolas" panose="020B0609020204030204" pitchFamily="49" charset="0"/>
                <a:cs typeface="Consolas" panose="020B0609020204030204" pitchFamily="49" charset="0"/>
              </a:rPr>
              <a:t> (user, </a:t>
            </a:r>
            <a:r>
              <a:rPr lang="en-US" altLang="ja-JP" sz="2200" dirty="0" err="1">
                <a:latin typeface="Consolas" panose="020B0609020204030204" pitchFamily="49" charset="0"/>
                <a:cs typeface="Consolas" panose="020B0609020204030204" pitchFamily="49" charset="0"/>
              </a:rPr>
              <a:t>url</a:t>
            </a:r>
            <a:r>
              <a:rPr lang="en-US" altLang="ja-JP" sz="2200" dirty="0">
                <a:latin typeface="Consolas" panose="020B0609020204030204" pitchFamily="49" charset="0"/>
                <a:cs typeface="Consolas" panose="020B0609020204030204" pitchFamily="49" charset="0"/>
              </a:rPr>
              <a:t>);</a:t>
            </a:r>
            <a:br>
              <a:rPr lang="en-US" altLang="ja-JP" sz="2200" dirty="0">
                <a:latin typeface="Consolas" panose="020B0609020204030204" pitchFamily="49" charset="0"/>
                <a:cs typeface="Consolas" panose="020B0609020204030204" pitchFamily="49" charset="0"/>
              </a:rPr>
            </a:br>
            <a:r>
              <a:rPr lang="en-US" altLang="ja-JP" sz="2200" dirty="0">
                <a:latin typeface="Consolas" panose="020B0609020204030204" pitchFamily="49" charset="0"/>
                <a:cs typeface="Consolas" panose="020B0609020204030204" pitchFamily="49" charset="0"/>
              </a:rPr>
              <a:t>Joined   = </a:t>
            </a:r>
            <a:r>
              <a:rPr lang="en-US" altLang="ja-JP" sz="2200" dirty="0">
                <a:solidFill>
                  <a:srgbClr val="FF0000"/>
                </a:solidFill>
                <a:latin typeface="Consolas" panose="020B0609020204030204" pitchFamily="49" charset="0"/>
                <a:cs typeface="Consolas" panose="020B0609020204030204" pitchFamily="49" charset="0"/>
              </a:rPr>
              <a:t>join</a:t>
            </a:r>
            <a:r>
              <a:rPr lang="en-US" altLang="ja-JP" sz="2200" dirty="0">
                <a:latin typeface="Consolas" panose="020B0609020204030204" pitchFamily="49" charset="0"/>
                <a:cs typeface="Consolas" panose="020B0609020204030204" pitchFamily="49" charset="0"/>
              </a:rPr>
              <a:t> Filtered </a:t>
            </a:r>
            <a:r>
              <a:rPr lang="en-US" altLang="ja-JP" sz="2200" dirty="0">
                <a:solidFill>
                  <a:srgbClr val="FF0000"/>
                </a:solidFill>
                <a:latin typeface="Consolas" panose="020B0609020204030204" pitchFamily="49" charset="0"/>
                <a:cs typeface="Consolas" panose="020B0609020204030204" pitchFamily="49" charset="0"/>
              </a:rPr>
              <a:t>by</a:t>
            </a:r>
            <a:r>
              <a:rPr lang="en-US" altLang="ja-JP" sz="2200" dirty="0">
                <a:latin typeface="Consolas" panose="020B0609020204030204" pitchFamily="49" charset="0"/>
                <a:cs typeface="Consolas" panose="020B0609020204030204" pitchFamily="49" charset="0"/>
              </a:rPr>
              <a:t> name, Pages </a:t>
            </a:r>
            <a:r>
              <a:rPr lang="en-US" altLang="ja-JP" sz="2200" dirty="0">
                <a:solidFill>
                  <a:srgbClr val="FF0000"/>
                </a:solidFill>
                <a:latin typeface="Consolas" panose="020B0609020204030204" pitchFamily="49" charset="0"/>
                <a:cs typeface="Consolas" panose="020B0609020204030204" pitchFamily="49" charset="0"/>
              </a:rPr>
              <a:t>by</a:t>
            </a:r>
            <a:r>
              <a:rPr lang="en-US" altLang="ja-JP" sz="2200" dirty="0">
                <a:latin typeface="Consolas" panose="020B0609020204030204" pitchFamily="49" charset="0"/>
                <a:cs typeface="Consolas" panose="020B0609020204030204" pitchFamily="49" charset="0"/>
              </a:rPr>
              <a:t> user;</a:t>
            </a:r>
            <a:br>
              <a:rPr lang="en-US" altLang="ja-JP" sz="2200" dirty="0">
                <a:latin typeface="Consolas" panose="020B0609020204030204" pitchFamily="49" charset="0"/>
                <a:cs typeface="Consolas" panose="020B0609020204030204" pitchFamily="49" charset="0"/>
              </a:rPr>
            </a:br>
            <a:r>
              <a:rPr lang="en-US" altLang="ja-JP" sz="2200" dirty="0">
                <a:latin typeface="Consolas" panose="020B0609020204030204" pitchFamily="49" charset="0"/>
                <a:cs typeface="Consolas" panose="020B0609020204030204" pitchFamily="49" charset="0"/>
              </a:rPr>
              <a:t>Grouped  = </a:t>
            </a:r>
            <a:r>
              <a:rPr lang="en-US" altLang="ja-JP" sz="2200" dirty="0">
                <a:solidFill>
                  <a:srgbClr val="FF0000"/>
                </a:solidFill>
                <a:latin typeface="Consolas" panose="020B0609020204030204" pitchFamily="49" charset="0"/>
                <a:cs typeface="Consolas" panose="020B0609020204030204" pitchFamily="49" charset="0"/>
              </a:rPr>
              <a:t>group</a:t>
            </a:r>
            <a:r>
              <a:rPr lang="en-US" altLang="ja-JP" sz="2200" dirty="0">
                <a:latin typeface="Consolas" panose="020B0609020204030204" pitchFamily="49" charset="0"/>
                <a:cs typeface="Consolas" panose="020B0609020204030204" pitchFamily="49" charset="0"/>
              </a:rPr>
              <a:t> Joined </a:t>
            </a:r>
            <a:r>
              <a:rPr lang="en-US" altLang="ja-JP" sz="2200" dirty="0">
                <a:solidFill>
                  <a:srgbClr val="FF0000"/>
                </a:solidFill>
                <a:latin typeface="Consolas" panose="020B0609020204030204" pitchFamily="49" charset="0"/>
                <a:cs typeface="Consolas" panose="020B0609020204030204" pitchFamily="49" charset="0"/>
              </a:rPr>
              <a:t>by</a:t>
            </a:r>
            <a:r>
              <a:rPr lang="en-US" altLang="ja-JP" sz="2200" dirty="0">
                <a:latin typeface="Consolas" panose="020B0609020204030204" pitchFamily="49" charset="0"/>
                <a:cs typeface="Consolas" panose="020B0609020204030204" pitchFamily="49" charset="0"/>
              </a:rPr>
              <a:t> </a:t>
            </a:r>
            <a:r>
              <a:rPr lang="en-US" altLang="ja-JP" sz="2200" dirty="0" err="1">
                <a:latin typeface="Consolas" panose="020B0609020204030204" pitchFamily="49" charset="0"/>
                <a:cs typeface="Consolas" panose="020B0609020204030204" pitchFamily="49" charset="0"/>
              </a:rPr>
              <a:t>url</a:t>
            </a:r>
            <a:r>
              <a:rPr lang="en-US" altLang="ja-JP" sz="2200" dirty="0">
                <a:latin typeface="Consolas" panose="020B0609020204030204" pitchFamily="49" charset="0"/>
                <a:cs typeface="Consolas" panose="020B0609020204030204" pitchFamily="49" charset="0"/>
              </a:rPr>
              <a:t>;</a:t>
            </a:r>
            <a:br>
              <a:rPr lang="en-US" altLang="ja-JP" sz="2200" dirty="0">
                <a:latin typeface="Consolas" panose="020B0609020204030204" pitchFamily="49" charset="0"/>
                <a:cs typeface="Consolas" panose="020B0609020204030204" pitchFamily="49" charset="0"/>
              </a:rPr>
            </a:br>
            <a:r>
              <a:rPr lang="en-US" altLang="ja-JP" sz="2200" dirty="0">
                <a:latin typeface="Consolas" panose="020B0609020204030204" pitchFamily="49" charset="0"/>
                <a:cs typeface="Consolas" panose="020B0609020204030204" pitchFamily="49" charset="0"/>
              </a:rPr>
              <a:t>Summed   = </a:t>
            </a:r>
            <a:r>
              <a:rPr lang="en-US" altLang="ja-JP" sz="2200" dirty="0" err="1">
                <a:solidFill>
                  <a:srgbClr val="FF0000"/>
                </a:solidFill>
                <a:latin typeface="Consolas" panose="020B0609020204030204" pitchFamily="49" charset="0"/>
                <a:cs typeface="Consolas" panose="020B0609020204030204" pitchFamily="49" charset="0"/>
              </a:rPr>
              <a:t>foreach</a:t>
            </a:r>
            <a:r>
              <a:rPr lang="en-US" altLang="ja-JP" sz="2200" dirty="0">
                <a:latin typeface="Consolas" panose="020B0609020204030204" pitchFamily="49" charset="0"/>
                <a:cs typeface="Consolas" panose="020B0609020204030204" pitchFamily="49" charset="0"/>
              </a:rPr>
              <a:t> Grouped </a:t>
            </a:r>
            <a:r>
              <a:rPr lang="en-US" altLang="ja-JP" sz="2200" dirty="0">
                <a:solidFill>
                  <a:srgbClr val="FF0000"/>
                </a:solidFill>
                <a:latin typeface="Consolas" panose="020B0609020204030204" pitchFamily="49" charset="0"/>
                <a:cs typeface="Consolas" panose="020B0609020204030204" pitchFamily="49" charset="0"/>
              </a:rPr>
              <a:t>generate</a:t>
            </a:r>
            <a:r>
              <a:rPr lang="en-US" altLang="ja-JP" sz="2200" dirty="0">
                <a:latin typeface="Consolas" panose="020B0609020204030204" pitchFamily="49" charset="0"/>
                <a:cs typeface="Consolas" panose="020B0609020204030204" pitchFamily="49" charset="0"/>
              </a:rPr>
              <a:t> group,</a:t>
            </a:r>
            <a:br>
              <a:rPr lang="en-US" altLang="ja-JP" sz="2200" dirty="0">
                <a:latin typeface="Consolas" panose="020B0609020204030204" pitchFamily="49" charset="0"/>
                <a:cs typeface="Consolas" panose="020B0609020204030204" pitchFamily="49" charset="0"/>
              </a:rPr>
            </a:br>
            <a:r>
              <a:rPr lang="en-US" altLang="ja-JP" sz="2200" dirty="0">
                <a:latin typeface="Consolas" panose="020B0609020204030204" pitchFamily="49" charset="0"/>
                <a:cs typeface="Consolas" panose="020B0609020204030204" pitchFamily="49" charset="0"/>
              </a:rPr>
              <a:t>                   </a:t>
            </a:r>
            <a:r>
              <a:rPr lang="en-US" altLang="ja-JP" sz="2200" dirty="0">
                <a:solidFill>
                  <a:srgbClr val="FF0000"/>
                </a:solidFill>
                <a:latin typeface="Consolas" panose="020B0609020204030204" pitchFamily="49" charset="0"/>
                <a:cs typeface="Consolas" panose="020B0609020204030204" pitchFamily="49" charset="0"/>
              </a:rPr>
              <a:t>count</a:t>
            </a:r>
            <a:r>
              <a:rPr lang="en-US" altLang="ja-JP" sz="2200" dirty="0">
                <a:latin typeface="Consolas" panose="020B0609020204030204" pitchFamily="49" charset="0"/>
                <a:cs typeface="Consolas" panose="020B0609020204030204" pitchFamily="49" charset="0"/>
              </a:rPr>
              <a:t>(Joined) </a:t>
            </a:r>
            <a:r>
              <a:rPr lang="en-US" altLang="ja-JP" sz="2200" dirty="0">
                <a:solidFill>
                  <a:srgbClr val="FF0000"/>
                </a:solidFill>
                <a:latin typeface="Consolas" panose="020B0609020204030204" pitchFamily="49" charset="0"/>
                <a:cs typeface="Consolas" panose="020B0609020204030204" pitchFamily="49" charset="0"/>
              </a:rPr>
              <a:t>as</a:t>
            </a:r>
            <a:r>
              <a:rPr lang="en-US" altLang="ja-JP" sz="2200" dirty="0">
                <a:latin typeface="Consolas" panose="020B0609020204030204" pitchFamily="49" charset="0"/>
                <a:cs typeface="Consolas" panose="020B0609020204030204" pitchFamily="49" charset="0"/>
              </a:rPr>
              <a:t> clicks;</a:t>
            </a:r>
            <a:br>
              <a:rPr lang="en-US" altLang="ja-JP" sz="2200" dirty="0">
                <a:latin typeface="Consolas" panose="020B0609020204030204" pitchFamily="49" charset="0"/>
                <a:cs typeface="Consolas" panose="020B0609020204030204" pitchFamily="49" charset="0"/>
              </a:rPr>
            </a:br>
            <a:r>
              <a:rPr lang="en-US" altLang="ja-JP" sz="2200" dirty="0">
                <a:latin typeface="Consolas" panose="020B0609020204030204" pitchFamily="49" charset="0"/>
                <a:cs typeface="Consolas" panose="020B0609020204030204" pitchFamily="49" charset="0"/>
              </a:rPr>
              <a:t>Sorted   = </a:t>
            </a:r>
            <a:r>
              <a:rPr lang="en-US" altLang="ja-JP" sz="2200" dirty="0">
                <a:solidFill>
                  <a:srgbClr val="FF0000"/>
                </a:solidFill>
                <a:latin typeface="Consolas" panose="020B0609020204030204" pitchFamily="49" charset="0"/>
                <a:cs typeface="Consolas" panose="020B0609020204030204" pitchFamily="49" charset="0"/>
              </a:rPr>
              <a:t>order</a:t>
            </a:r>
            <a:r>
              <a:rPr lang="en-US" altLang="ja-JP" sz="2200" dirty="0">
                <a:latin typeface="Consolas" panose="020B0609020204030204" pitchFamily="49" charset="0"/>
                <a:cs typeface="Consolas" panose="020B0609020204030204" pitchFamily="49" charset="0"/>
              </a:rPr>
              <a:t> Summed </a:t>
            </a:r>
            <a:r>
              <a:rPr lang="en-US" altLang="ja-JP" sz="2200" dirty="0">
                <a:solidFill>
                  <a:srgbClr val="FF0000"/>
                </a:solidFill>
                <a:latin typeface="Consolas" panose="020B0609020204030204" pitchFamily="49" charset="0"/>
                <a:cs typeface="Consolas" panose="020B0609020204030204" pitchFamily="49" charset="0"/>
              </a:rPr>
              <a:t>by</a:t>
            </a:r>
            <a:r>
              <a:rPr lang="en-US" altLang="ja-JP" sz="2200" dirty="0">
                <a:latin typeface="Consolas" panose="020B0609020204030204" pitchFamily="49" charset="0"/>
                <a:cs typeface="Consolas" panose="020B0609020204030204" pitchFamily="49" charset="0"/>
              </a:rPr>
              <a:t> clicks </a:t>
            </a:r>
            <a:r>
              <a:rPr lang="en-US" altLang="ja-JP" sz="2200" dirty="0" err="1">
                <a:solidFill>
                  <a:srgbClr val="FF0000"/>
                </a:solidFill>
                <a:latin typeface="Consolas" panose="020B0609020204030204" pitchFamily="49" charset="0"/>
                <a:cs typeface="Consolas" panose="020B0609020204030204" pitchFamily="49" charset="0"/>
              </a:rPr>
              <a:t>desc</a:t>
            </a:r>
            <a:r>
              <a:rPr lang="en-US" altLang="ja-JP" sz="2200" dirty="0">
                <a:latin typeface="Consolas" panose="020B0609020204030204" pitchFamily="49" charset="0"/>
                <a:cs typeface="Consolas" panose="020B0609020204030204" pitchFamily="49" charset="0"/>
              </a:rPr>
              <a:t>;</a:t>
            </a:r>
            <a:br>
              <a:rPr lang="en-US" altLang="ja-JP" sz="2200" dirty="0">
                <a:latin typeface="Consolas" panose="020B0609020204030204" pitchFamily="49" charset="0"/>
                <a:cs typeface="Consolas" panose="020B0609020204030204" pitchFamily="49" charset="0"/>
              </a:rPr>
            </a:br>
            <a:r>
              <a:rPr lang="en-US" altLang="ja-JP" sz="2200" dirty="0">
                <a:latin typeface="Consolas" panose="020B0609020204030204" pitchFamily="49" charset="0"/>
                <a:cs typeface="Consolas" panose="020B0609020204030204" pitchFamily="49" charset="0"/>
              </a:rPr>
              <a:t>Top5     = </a:t>
            </a:r>
            <a:r>
              <a:rPr lang="en-US" altLang="ja-JP" sz="2200" dirty="0">
                <a:solidFill>
                  <a:srgbClr val="FF0000"/>
                </a:solidFill>
                <a:latin typeface="Consolas" panose="020B0609020204030204" pitchFamily="49" charset="0"/>
                <a:cs typeface="Consolas" panose="020B0609020204030204" pitchFamily="49" charset="0"/>
              </a:rPr>
              <a:t>limit</a:t>
            </a:r>
            <a:r>
              <a:rPr lang="en-US" altLang="ja-JP" sz="2200" dirty="0">
                <a:latin typeface="Consolas" panose="020B0609020204030204" pitchFamily="49" charset="0"/>
                <a:cs typeface="Consolas" panose="020B0609020204030204" pitchFamily="49" charset="0"/>
              </a:rPr>
              <a:t> Sorted 5;</a:t>
            </a:r>
          </a:p>
          <a:p>
            <a:r>
              <a:rPr lang="en-US" altLang="en-US" sz="2200" dirty="0">
                <a:latin typeface="Consolas" panose="020B0609020204030204" pitchFamily="49" charset="0"/>
                <a:cs typeface="Consolas" panose="020B0609020204030204" pitchFamily="49" charset="0"/>
              </a:rPr>
              <a:t/>
            </a:r>
            <a:br>
              <a:rPr lang="en-US" altLang="en-US" sz="2200" dirty="0">
                <a:latin typeface="Consolas" panose="020B0609020204030204" pitchFamily="49" charset="0"/>
                <a:cs typeface="Consolas" panose="020B0609020204030204" pitchFamily="49" charset="0"/>
              </a:rPr>
            </a:br>
            <a:r>
              <a:rPr lang="en-US" altLang="en-US" sz="2200" dirty="0">
                <a:solidFill>
                  <a:srgbClr val="FF0000"/>
                </a:solidFill>
                <a:latin typeface="Consolas" panose="020B0609020204030204" pitchFamily="49" charset="0"/>
                <a:cs typeface="Consolas" panose="020B0609020204030204" pitchFamily="49" charset="0"/>
              </a:rPr>
              <a:t>store</a:t>
            </a:r>
            <a:r>
              <a:rPr lang="en-US" altLang="en-US" sz="2200" dirty="0">
                <a:latin typeface="Consolas" panose="020B0609020204030204" pitchFamily="49" charset="0"/>
                <a:cs typeface="Consolas" panose="020B0609020204030204" pitchFamily="49" charset="0"/>
              </a:rPr>
              <a:t> Top5 </a:t>
            </a:r>
            <a:r>
              <a:rPr lang="en-US" altLang="en-US" sz="2200" dirty="0">
                <a:solidFill>
                  <a:srgbClr val="FF0000"/>
                </a:solidFill>
                <a:latin typeface="Consolas" panose="020B0609020204030204" pitchFamily="49" charset="0"/>
                <a:cs typeface="Consolas" panose="020B0609020204030204" pitchFamily="49" charset="0"/>
              </a:rPr>
              <a:t>into</a:t>
            </a:r>
            <a:r>
              <a:rPr lang="en-US" altLang="en-US" sz="2200" dirty="0">
                <a:latin typeface="Consolas" panose="020B0609020204030204" pitchFamily="49" charset="0"/>
                <a:cs typeface="Consolas" panose="020B0609020204030204" pitchFamily="49" charset="0"/>
              </a:rPr>
              <a:t> </a:t>
            </a:r>
            <a:r>
              <a:rPr lang="ja-JP" altLang="en-US" sz="2200" dirty="0">
                <a:solidFill>
                  <a:srgbClr val="0000FF"/>
                </a:solidFill>
                <a:latin typeface="Consolas" panose="020B0609020204030204" pitchFamily="49" charset="0"/>
                <a:cs typeface="Consolas" panose="020B0609020204030204" pitchFamily="49" charset="0"/>
              </a:rPr>
              <a:t>‘</a:t>
            </a:r>
            <a:r>
              <a:rPr lang="en-US" altLang="ja-JP" sz="2200" dirty="0">
                <a:solidFill>
                  <a:srgbClr val="0000FF"/>
                </a:solidFill>
                <a:latin typeface="Consolas" panose="020B0609020204030204" pitchFamily="49" charset="0"/>
                <a:cs typeface="Consolas" panose="020B0609020204030204" pitchFamily="49" charset="0"/>
              </a:rPr>
              <a:t>top5sites</a:t>
            </a:r>
            <a:r>
              <a:rPr lang="ja-JP" altLang="en-US" sz="2200" dirty="0">
                <a:solidFill>
                  <a:srgbClr val="0000FF"/>
                </a:solidFill>
                <a:latin typeface="Consolas" panose="020B0609020204030204" pitchFamily="49" charset="0"/>
                <a:cs typeface="Consolas" panose="020B0609020204030204" pitchFamily="49" charset="0"/>
              </a:rPr>
              <a:t>’</a:t>
            </a:r>
            <a:r>
              <a:rPr lang="en-US" altLang="ja-JP" sz="2200" dirty="0">
                <a:latin typeface="Consolas" panose="020B0609020204030204" pitchFamily="49" charset="0"/>
                <a:cs typeface="Consolas" panose="020B0609020204030204" pitchFamily="49" charset="0"/>
              </a:rPr>
              <a:t>;</a:t>
            </a:r>
            <a:endParaRPr lang="en-US" altLang="en-US" sz="22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7496290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r>
              <a:rPr lang="en-US" altLang="en-US" smtClean="0">
                <a:latin typeface="Helvetica" panose="020B0604020202020204" pitchFamily="34" charset="0"/>
                <a:ea typeface="ＭＳ Ｐゴシック" panose="020B0600070205080204" pitchFamily="34" charset="-128"/>
              </a:rPr>
              <a:t>Translation to MapReduce</a:t>
            </a:r>
          </a:p>
        </p:txBody>
      </p:sp>
      <p:sp>
        <p:nvSpPr>
          <p:cNvPr id="29698" name="Text Box 9"/>
          <p:cNvSpPr txBox="1">
            <a:spLocks noChangeArrowheads="1"/>
          </p:cNvSpPr>
          <p:nvPr/>
        </p:nvSpPr>
        <p:spPr bwMode="auto">
          <a:xfrm>
            <a:off x="228600" y="1066800"/>
            <a:ext cx="8197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9pPr>
          </a:lstStyle>
          <a:p>
            <a:pPr eaLnBrk="1" hangingPunct="1"/>
            <a:r>
              <a:rPr lang="en-US" altLang="en-US" sz="2000" b="0">
                <a:latin typeface="Helvetica" panose="020B0604020202020204" pitchFamily="34" charset="0"/>
              </a:rPr>
              <a:t>Notice how naturally the components of the  job translate into Pig Latin</a:t>
            </a:r>
          </a:p>
        </p:txBody>
      </p:sp>
      <p:sp>
        <p:nvSpPr>
          <p:cNvPr id="29699" name="Text Box 27"/>
          <p:cNvSpPr txBox="1">
            <a:spLocks noChangeArrowheads="1"/>
          </p:cNvSpPr>
          <p:nvPr/>
        </p:nvSpPr>
        <p:spPr bwMode="auto">
          <a:xfrm>
            <a:off x="4953000" y="2133600"/>
            <a:ext cx="38100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9pPr>
          </a:lstStyle>
          <a:p>
            <a:r>
              <a:rPr lang="en-US" altLang="en-US">
                <a:latin typeface="Consolas" panose="020B0609020204030204" pitchFamily="49" charset="0"/>
                <a:cs typeface="Consolas" panose="020B0609020204030204" pitchFamily="49" charset="0"/>
              </a:rPr>
              <a:t>Users = </a:t>
            </a:r>
            <a:r>
              <a:rPr lang="en-US" altLang="en-US">
                <a:solidFill>
                  <a:srgbClr val="FF0000"/>
                </a:solidFill>
                <a:latin typeface="Consolas" panose="020B0609020204030204" pitchFamily="49" charset="0"/>
                <a:cs typeface="Consolas" panose="020B0609020204030204" pitchFamily="49" charset="0"/>
              </a:rPr>
              <a:t>load</a:t>
            </a:r>
            <a:r>
              <a:rPr lang="en-US" altLang="en-US">
                <a:latin typeface="Consolas" panose="020B0609020204030204" pitchFamily="49" charset="0"/>
                <a:cs typeface="Consolas" panose="020B0609020204030204" pitchFamily="49" charset="0"/>
              </a:rPr>
              <a:t> …</a:t>
            </a:r>
            <a:br>
              <a:rPr lang="en-US" altLang="en-US">
                <a:latin typeface="Consolas" panose="020B0609020204030204" pitchFamily="49" charset="0"/>
                <a:cs typeface="Consolas" panose="020B0609020204030204" pitchFamily="49" charset="0"/>
              </a:rPr>
            </a:br>
            <a:r>
              <a:rPr lang="en-US" altLang="en-US">
                <a:latin typeface="Consolas" panose="020B0609020204030204" pitchFamily="49" charset="0"/>
                <a:cs typeface="Consolas" panose="020B0609020204030204" pitchFamily="49" charset="0"/>
              </a:rPr>
              <a:t>Filtered = </a:t>
            </a:r>
            <a:r>
              <a:rPr lang="en-US" altLang="en-US">
                <a:solidFill>
                  <a:srgbClr val="FF0000"/>
                </a:solidFill>
                <a:latin typeface="Consolas" panose="020B0609020204030204" pitchFamily="49" charset="0"/>
                <a:cs typeface="Consolas" panose="020B0609020204030204" pitchFamily="49" charset="0"/>
              </a:rPr>
              <a:t>filter</a:t>
            </a:r>
            <a:r>
              <a:rPr lang="en-US" altLang="en-US">
                <a:latin typeface="Consolas" panose="020B0609020204030204" pitchFamily="49" charset="0"/>
                <a:cs typeface="Consolas" panose="020B0609020204030204" pitchFamily="49" charset="0"/>
              </a:rPr>
              <a:t> … </a:t>
            </a:r>
            <a:br>
              <a:rPr lang="en-US" altLang="en-US">
                <a:latin typeface="Consolas" panose="020B0609020204030204" pitchFamily="49" charset="0"/>
                <a:cs typeface="Consolas" panose="020B0609020204030204" pitchFamily="49" charset="0"/>
              </a:rPr>
            </a:br>
            <a:r>
              <a:rPr lang="en-US" altLang="en-US">
                <a:latin typeface="Consolas" panose="020B0609020204030204" pitchFamily="49" charset="0"/>
                <a:cs typeface="Consolas" panose="020B0609020204030204" pitchFamily="49" charset="0"/>
              </a:rPr>
              <a:t>Pages = </a:t>
            </a:r>
            <a:r>
              <a:rPr lang="en-US" altLang="en-US">
                <a:solidFill>
                  <a:srgbClr val="FF0000"/>
                </a:solidFill>
                <a:latin typeface="Consolas" panose="020B0609020204030204" pitchFamily="49" charset="0"/>
                <a:cs typeface="Consolas" panose="020B0609020204030204" pitchFamily="49" charset="0"/>
              </a:rPr>
              <a:t>load</a:t>
            </a:r>
            <a:r>
              <a:rPr lang="en-US" altLang="en-US">
                <a:latin typeface="Consolas" panose="020B0609020204030204" pitchFamily="49" charset="0"/>
                <a:cs typeface="Consolas" panose="020B0609020204030204" pitchFamily="49" charset="0"/>
              </a:rPr>
              <a:t> …</a:t>
            </a:r>
            <a:br>
              <a:rPr lang="en-US" altLang="en-US">
                <a:latin typeface="Consolas" panose="020B0609020204030204" pitchFamily="49" charset="0"/>
                <a:cs typeface="Consolas" panose="020B0609020204030204" pitchFamily="49" charset="0"/>
              </a:rPr>
            </a:br>
            <a:r>
              <a:rPr lang="en-US" altLang="en-US">
                <a:latin typeface="Consolas" panose="020B0609020204030204" pitchFamily="49" charset="0"/>
                <a:cs typeface="Consolas" panose="020B0609020204030204" pitchFamily="49" charset="0"/>
              </a:rPr>
              <a:t>Joined = </a:t>
            </a:r>
            <a:r>
              <a:rPr lang="en-US" altLang="en-US">
                <a:solidFill>
                  <a:srgbClr val="FF0000"/>
                </a:solidFill>
                <a:latin typeface="Consolas" panose="020B0609020204030204" pitchFamily="49" charset="0"/>
                <a:cs typeface="Consolas" panose="020B0609020204030204" pitchFamily="49" charset="0"/>
              </a:rPr>
              <a:t>join</a:t>
            </a:r>
            <a:r>
              <a:rPr lang="en-US" altLang="en-US">
                <a:latin typeface="Consolas" panose="020B0609020204030204" pitchFamily="49" charset="0"/>
                <a:cs typeface="Consolas" panose="020B0609020204030204" pitchFamily="49" charset="0"/>
              </a:rPr>
              <a:t> …</a:t>
            </a:r>
            <a:br>
              <a:rPr lang="en-US" altLang="en-US">
                <a:latin typeface="Consolas" panose="020B0609020204030204" pitchFamily="49" charset="0"/>
                <a:cs typeface="Consolas" panose="020B0609020204030204" pitchFamily="49" charset="0"/>
              </a:rPr>
            </a:br>
            <a:r>
              <a:rPr lang="en-US" altLang="en-US">
                <a:latin typeface="Consolas" panose="020B0609020204030204" pitchFamily="49" charset="0"/>
                <a:cs typeface="Consolas" panose="020B0609020204030204" pitchFamily="49" charset="0"/>
              </a:rPr>
              <a:t>Grouped = </a:t>
            </a:r>
            <a:r>
              <a:rPr lang="en-US" altLang="en-US">
                <a:solidFill>
                  <a:srgbClr val="FF0000"/>
                </a:solidFill>
                <a:latin typeface="Consolas" panose="020B0609020204030204" pitchFamily="49" charset="0"/>
                <a:cs typeface="Consolas" panose="020B0609020204030204" pitchFamily="49" charset="0"/>
              </a:rPr>
              <a:t>group</a:t>
            </a:r>
            <a:r>
              <a:rPr lang="en-US" altLang="en-US">
                <a:latin typeface="Consolas" panose="020B0609020204030204" pitchFamily="49" charset="0"/>
                <a:cs typeface="Consolas" panose="020B0609020204030204" pitchFamily="49" charset="0"/>
              </a:rPr>
              <a:t> …</a:t>
            </a:r>
            <a:br>
              <a:rPr lang="en-US" altLang="en-US">
                <a:latin typeface="Consolas" panose="020B0609020204030204" pitchFamily="49" charset="0"/>
                <a:cs typeface="Consolas" panose="020B0609020204030204" pitchFamily="49" charset="0"/>
              </a:rPr>
            </a:br>
            <a:r>
              <a:rPr lang="en-US" altLang="en-US">
                <a:latin typeface="Consolas" panose="020B0609020204030204" pitchFamily="49" charset="0"/>
                <a:cs typeface="Consolas" panose="020B0609020204030204" pitchFamily="49" charset="0"/>
              </a:rPr>
              <a:t>Summed = … </a:t>
            </a:r>
            <a:r>
              <a:rPr lang="en-US" altLang="en-US">
                <a:solidFill>
                  <a:srgbClr val="FF0000"/>
                </a:solidFill>
                <a:latin typeface="Consolas" panose="020B0609020204030204" pitchFamily="49" charset="0"/>
                <a:cs typeface="Consolas" panose="020B0609020204030204" pitchFamily="49" charset="0"/>
              </a:rPr>
              <a:t>count</a:t>
            </a:r>
            <a:r>
              <a:rPr lang="en-US" altLang="en-US">
                <a:latin typeface="Consolas" panose="020B0609020204030204" pitchFamily="49" charset="0"/>
                <a:cs typeface="Consolas" panose="020B0609020204030204" pitchFamily="49" charset="0"/>
              </a:rPr>
              <a:t>()…</a:t>
            </a:r>
            <a:br>
              <a:rPr lang="en-US" altLang="en-US">
                <a:latin typeface="Consolas" panose="020B0609020204030204" pitchFamily="49" charset="0"/>
                <a:cs typeface="Consolas" panose="020B0609020204030204" pitchFamily="49" charset="0"/>
              </a:rPr>
            </a:br>
            <a:r>
              <a:rPr lang="en-US" altLang="en-US">
                <a:latin typeface="Consolas" panose="020B0609020204030204" pitchFamily="49" charset="0"/>
                <a:cs typeface="Consolas" panose="020B0609020204030204" pitchFamily="49" charset="0"/>
              </a:rPr>
              <a:t>Sorted = </a:t>
            </a:r>
            <a:r>
              <a:rPr lang="en-US" altLang="en-US">
                <a:solidFill>
                  <a:srgbClr val="FF0000"/>
                </a:solidFill>
                <a:latin typeface="Consolas" panose="020B0609020204030204" pitchFamily="49" charset="0"/>
                <a:cs typeface="Consolas" panose="020B0609020204030204" pitchFamily="49" charset="0"/>
              </a:rPr>
              <a:t>order</a:t>
            </a:r>
            <a:r>
              <a:rPr lang="en-US" altLang="en-US">
                <a:latin typeface="Consolas" panose="020B0609020204030204" pitchFamily="49" charset="0"/>
                <a:cs typeface="Consolas" panose="020B0609020204030204" pitchFamily="49" charset="0"/>
              </a:rPr>
              <a:t> …</a:t>
            </a:r>
            <a:br>
              <a:rPr lang="en-US" altLang="en-US">
                <a:latin typeface="Consolas" panose="020B0609020204030204" pitchFamily="49" charset="0"/>
                <a:cs typeface="Consolas" panose="020B0609020204030204" pitchFamily="49" charset="0"/>
              </a:rPr>
            </a:br>
            <a:r>
              <a:rPr lang="en-US" altLang="en-US">
                <a:latin typeface="Consolas" panose="020B0609020204030204" pitchFamily="49" charset="0"/>
                <a:cs typeface="Consolas" panose="020B0609020204030204" pitchFamily="49" charset="0"/>
              </a:rPr>
              <a:t>Top5 = </a:t>
            </a:r>
            <a:r>
              <a:rPr lang="en-US" altLang="en-US">
                <a:solidFill>
                  <a:srgbClr val="FF0000"/>
                </a:solidFill>
                <a:latin typeface="Consolas" panose="020B0609020204030204" pitchFamily="49" charset="0"/>
                <a:cs typeface="Consolas" panose="020B0609020204030204" pitchFamily="49" charset="0"/>
              </a:rPr>
              <a:t>limit</a:t>
            </a:r>
            <a:r>
              <a:rPr lang="en-US" altLang="en-US">
                <a:latin typeface="Consolas" panose="020B0609020204030204" pitchFamily="49" charset="0"/>
                <a:cs typeface="Consolas" panose="020B0609020204030204" pitchFamily="49" charset="0"/>
              </a:rPr>
              <a:t> …</a:t>
            </a:r>
            <a:endParaRPr lang="en-US" altLang="en-US" sz="4800">
              <a:latin typeface="Consolas" panose="020B0609020204030204" pitchFamily="49" charset="0"/>
              <a:cs typeface="Consolas" panose="020B0609020204030204" pitchFamily="49" charset="0"/>
            </a:endParaRPr>
          </a:p>
        </p:txBody>
      </p:sp>
      <p:sp>
        <p:nvSpPr>
          <p:cNvPr id="29700" name="Line 36"/>
          <p:cNvSpPr>
            <a:spLocks noChangeShapeType="1"/>
          </p:cNvSpPr>
          <p:nvPr/>
        </p:nvSpPr>
        <p:spPr bwMode="auto">
          <a:xfrm>
            <a:off x="2057400" y="1981200"/>
            <a:ext cx="28956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701" name="Line 37"/>
          <p:cNvSpPr>
            <a:spLocks noChangeShapeType="1"/>
          </p:cNvSpPr>
          <p:nvPr/>
        </p:nvSpPr>
        <p:spPr bwMode="auto">
          <a:xfrm>
            <a:off x="2133600" y="2667000"/>
            <a:ext cx="2895600" cy="76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702" name="Line 38"/>
          <p:cNvSpPr>
            <a:spLocks noChangeShapeType="1"/>
          </p:cNvSpPr>
          <p:nvPr/>
        </p:nvSpPr>
        <p:spPr bwMode="auto">
          <a:xfrm>
            <a:off x="4191000" y="2133600"/>
            <a:ext cx="83820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703" name="Line 39"/>
          <p:cNvSpPr>
            <a:spLocks noChangeShapeType="1"/>
          </p:cNvSpPr>
          <p:nvPr/>
        </p:nvSpPr>
        <p:spPr bwMode="auto">
          <a:xfrm>
            <a:off x="3581400" y="3429000"/>
            <a:ext cx="1447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704" name="Line 40"/>
          <p:cNvSpPr>
            <a:spLocks noChangeShapeType="1"/>
          </p:cNvSpPr>
          <p:nvPr/>
        </p:nvSpPr>
        <p:spPr bwMode="auto">
          <a:xfrm flipV="1">
            <a:off x="3581400" y="3810000"/>
            <a:ext cx="14478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705" name="Line 41"/>
          <p:cNvSpPr>
            <a:spLocks noChangeShapeType="1"/>
          </p:cNvSpPr>
          <p:nvPr/>
        </p:nvSpPr>
        <p:spPr bwMode="auto">
          <a:xfrm flipV="1">
            <a:off x="3505200" y="4191000"/>
            <a:ext cx="15240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706" name="Line 42"/>
          <p:cNvSpPr>
            <a:spLocks noChangeShapeType="1"/>
          </p:cNvSpPr>
          <p:nvPr/>
        </p:nvSpPr>
        <p:spPr bwMode="auto">
          <a:xfrm flipV="1">
            <a:off x="3657600" y="4572000"/>
            <a:ext cx="13716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707" name="Line 43"/>
          <p:cNvSpPr>
            <a:spLocks noChangeShapeType="1"/>
          </p:cNvSpPr>
          <p:nvPr/>
        </p:nvSpPr>
        <p:spPr bwMode="auto">
          <a:xfrm flipV="1">
            <a:off x="3505200" y="4953000"/>
            <a:ext cx="14478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708" name="TextBox 30"/>
          <p:cNvSpPr txBox="1">
            <a:spLocks noChangeArrowheads="1"/>
          </p:cNvSpPr>
          <p:nvPr/>
        </p:nvSpPr>
        <p:spPr bwMode="auto">
          <a:xfrm>
            <a:off x="2133600" y="6230938"/>
            <a:ext cx="658653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9pPr>
          </a:lstStyle>
          <a:p>
            <a:pPr eaLnBrk="1" hangingPunct="1"/>
            <a:r>
              <a:rPr lang="en-US" altLang="en-US" sz="1000">
                <a:latin typeface="Arial" panose="020B0604020202020204" pitchFamily="34" charset="0"/>
              </a:rPr>
              <a:t>Example from http://wiki.apache.org/pig-data/attachments/PigTalksPapers/attachments/ApacheConEurope09.ppt</a:t>
            </a:r>
          </a:p>
        </p:txBody>
      </p:sp>
      <p:grpSp>
        <p:nvGrpSpPr>
          <p:cNvPr id="29709" name="Group 59"/>
          <p:cNvGrpSpPr>
            <a:grpSpLocks/>
          </p:cNvGrpSpPr>
          <p:nvPr/>
        </p:nvGrpSpPr>
        <p:grpSpPr bwMode="auto">
          <a:xfrm>
            <a:off x="685800" y="1752600"/>
            <a:ext cx="4114800" cy="4260850"/>
            <a:chOff x="4648200" y="1897063"/>
            <a:chExt cx="4114800" cy="4260850"/>
          </a:xfrm>
        </p:grpSpPr>
        <p:sp>
          <p:nvSpPr>
            <p:cNvPr id="29717" name="Text Box 22"/>
            <p:cNvSpPr txBox="1">
              <a:spLocks noChangeArrowheads="1"/>
            </p:cNvSpPr>
            <p:nvPr/>
          </p:nvSpPr>
          <p:spPr bwMode="auto">
            <a:xfrm>
              <a:off x="4670425" y="1897063"/>
              <a:ext cx="1577975" cy="366712"/>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9pPr>
            </a:lstStyle>
            <a:p>
              <a:pPr eaLnBrk="1" hangingPunct="1">
                <a:spcBef>
                  <a:spcPct val="50000"/>
                </a:spcBef>
              </a:pPr>
              <a:r>
                <a:rPr lang="en-US" altLang="en-US" sz="1800">
                  <a:latin typeface="Arial" panose="020B0604020202020204" pitchFamily="34" charset="0"/>
                </a:rPr>
                <a:t>Load Users</a:t>
              </a:r>
            </a:p>
          </p:txBody>
        </p:sp>
        <p:sp>
          <p:nvSpPr>
            <p:cNvPr id="29718" name="Text Box 23"/>
            <p:cNvSpPr txBox="1">
              <a:spLocks noChangeArrowheads="1"/>
            </p:cNvSpPr>
            <p:nvPr/>
          </p:nvSpPr>
          <p:spPr bwMode="auto">
            <a:xfrm>
              <a:off x="7239000" y="1905000"/>
              <a:ext cx="1524000" cy="366713"/>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9pPr>
            </a:lstStyle>
            <a:p>
              <a:pPr eaLnBrk="1" hangingPunct="1">
                <a:spcBef>
                  <a:spcPct val="50000"/>
                </a:spcBef>
              </a:pPr>
              <a:r>
                <a:rPr lang="en-US" altLang="en-US" sz="1800">
                  <a:latin typeface="Arial" panose="020B0604020202020204" pitchFamily="34" charset="0"/>
                </a:rPr>
                <a:t>Load Pages</a:t>
              </a:r>
            </a:p>
          </p:txBody>
        </p:sp>
        <p:sp>
          <p:nvSpPr>
            <p:cNvPr id="29719" name="Text Box 24"/>
            <p:cNvSpPr txBox="1">
              <a:spLocks noChangeArrowheads="1"/>
            </p:cNvSpPr>
            <p:nvPr/>
          </p:nvSpPr>
          <p:spPr bwMode="auto">
            <a:xfrm>
              <a:off x="4648200" y="2590800"/>
              <a:ext cx="1600200" cy="366713"/>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9pPr>
            </a:lstStyle>
            <a:p>
              <a:pPr eaLnBrk="1" hangingPunct="1">
                <a:spcBef>
                  <a:spcPct val="50000"/>
                </a:spcBef>
              </a:pPr>
              <a:r>
                <a:rPr lang="en-US" altLang="en-US" sz="1800">
                  <a:latin typeface="Arial" panose="020B0604020202020204" pitchFamily="34" charset="0"/>
                </a:rPr>
                <a:t>Filter by age</a:t>
              </a:r>
            </a:p>
          </p:txBody>
        </p:sp>
        <p:sp>
          <p:nvSpPr>
            <p:cNvPr id="29720" name="Text Box 25"/>
            <p:cNvSpPr txBox="1">
              <a:spLocks noChangeArrowheads="1"/>
            </p:cNvSpPr>
            <p:nvPr/>
          </p:nvSpPr>
          <p:spPr bwMode="auto">
            <a:xfrm>
              <a:off x="6019800" y="3352800"/>
              <a:ext cx="1752600" cy="366713"/>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9pPr>
            </a:lstStyle>
            <a:p>
              <a:pPr eaLnBrk="1" hangingPunct="1">
                <a:spcBef>
                  <a:spcPct val="50000"/>
                </a:spcBef>
              </a:pPr>
              <a:r>
                <a:rPr lang="en-US" altLang="en-US" sz="1800">
                  <a:latin typeface="Arial" panose="020B0604020202020204" pitchFamily="34" charset="0"/>
                </a:rPr>
                <a:t>Join on name</a:t>
              </a:r>
            </a:p>
          </p:txBody>
        </p:sp>
        <p:sp>
          <p:nvSpPr>
            <p:cNvPr id="29721" name="Text Box 26"/>
            <p:cNvSpPr txBox="1">
              <a:spLocks noChangeArrowheads="1"/>
            </p:cNvSpPr>
            <p:nvPr/>
          </p:nvSpPr>
          <p:spPr bwMode="auto">
            <a:xfrm>
              <a:off x="6019800" y="3962400"/>
              <a:ext cx="1600200" cy="366713"/>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9pPr>
            </a:lstStyle>
            <a:p>
              <a:pPr eaLnBrk="1" hangingPunct="1">
                <a:spcBef>
                  <a:spcPct val="50000"/>
                </a:spcBef>
              </a:pPr>
              <a:r>
                <a:rPr lang="en-US" altLang="en-US" sz="1800">
                  <a:latin typeface="Arial" panose="020B0604020202020204" pitchFamily="34" charset="0"/>
                </a:rPr>
                <a:t>Group on url</a:t>
              </a:r>
            </a:p>
          </p:txBody>
        </p:sp>
        <p:sp>
          <p:nvSpPr>
            <p:cNvPr id="29722" name="Text Box 27"/>
            <p:cNvSpPr txBox="1">
              <a:spLocks noChangeArrowheads="1"/>
            </p:cNvSpPr>
            <p:nvPr/>
          </p:nvSpPr>
          <p:spPr bwMode="auto">
            <a:xfrm>
              <a:off x="6096000" y="4572000"/>
              <a:ext cx="1600200" cy="366713"/>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9pPr>
            </a:lstStyle>
            <a:p>
              <a:pPr eaLnBrk="1" hangingPunct="1">
                <a:spcBef>
                  <a:spcPct val="50000"/>
                </a:spcBef>
              </a:pPr>
              <a:r>
                <a:rPr lang="en-US" altLang="en-US" sz="1800">
                  <a:latin typeface="Arial" panose="020B0604020202020204" pitchFamily="34" charset="0"/>
                </a:rPr>
                <a:t>Count clicks</a:t>
              </a:r>
            </a:p>
          </p:txBody>
        </p:sp>
        <p:sp>
          <p:nvSpPr>
            <p:cNvPr id="29723" name="Text Box 28"/>
            <p:cNvSpPr txBox="1">
              <a:spLocks noChangeArrowheads="1"/>
            </p:cNvSpPr>
            <p:nvPr/>
          </p:nvSpPr>
          <p:spPr bwMode="auto">
            <a:xfrm>
              <a:off x="5867400" y="5181600"/>
              <a:ext cx="1981200" cy="366713"/>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9pPr>
            </a:lstStyle>
            <a:p>
              <a:pPr eaLnBrk="1" hangingPunct="1">
                <a:spcBef>
                  <a:spcPct val="50000"/>
                </a:spcBef>
              </a:pPr>
              <a:r>
                <a:rPr lang="en-US" altLang="en-US" sz="1800">
                  <a:latin typeface="Arial" panose="020B0604020202020204" pitchFamily="34" charset="0"/>
                </a:rPr>
                <a:t>Order by clicks</a:t>
              </a:r>
            </a:p>
          </p:txBody>
        </p:sp>
        <p:sp>
          <p:nvSpPr>
            <p:cNvPr id="29724" name="Text Box 29"/>
            <p:cNvSpPr txBox="1">
              <a:spLocks noChangeArrowheads="1"/>
            </p:cNvSpPr>
            <p:nvPr/>
          </p:nvSpPr>
          <p:spPr bwMode="auto">
            <a:xfrm>
              <a:off x="6172200" y="5791200"/>
              <a:ext cx="1371600" cy="366713"/>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9pPr>
            </a:lstStyle>
            <a:p>
              <a:pPr eaLnBrk="1" hangingPunct="1">
                <a:spcBef>
                  <a:spcPct val="50000"/>
                </a:spcBef>
              </a:pPr>
              <a:r>
                <a:rPr lang="en-US" altLang="en-US" sz="1800">
                  <a:latin typeface="Arial" panose="020B0604020202020204" pitchFamily="34" charset="0"/>
                </a:rPr>
                <a:t>Take top 5</a:t>
              </a:r>
            </a:p>
          </p:txBody>
        </p:sp>
        <p:sp>
          <p:nvSpPr>
            <p:cNvPr id="29725" name="Line 30"/>
            <p:cNvSpPr>
              <a:spLocks noChangeShapeType="1"/>
            </p:cNvSpPr>
            <p:nvPr/>
          </p:nvSpPr>
          <p:spPr bwMode="auto">
            <a:xfrm>
              <a:off x="5334000" y="22860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726" name="Line 31"/>
            <p:cNvSpPr>
              <a:spLocks noChangeShapeType="1"/>
            </p:cNvSpPr>
            <p:nvPr/>
          </p:nvSpPr>
          <p:spPr bwMode="auto">
            <a:xfrm>
              <a:off x="6781800" y="37338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727" name="Line 33"/>
            <p:cNvSpPr>
              <a:spLocks noChangeShapeType="1"/>
            </p:cNvSpPr>
            <p:nvPr/>
          </p:nvSpPr>
          <p:spPr bwMode="auto">
            <a:xfrm>
              <a:off x="5334000" y="29718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28" name="Line 34"/>
            <p:cNvSpPr>
              <a:spLocks noChangeShapeType="1"/>
            </p:cNvSpPr>
            <p:nvPr/>
          </p:nvSpPr>
          <p:spPr bwMode="auto">
            <a:xfrm>
              <a:off x="5334000" y="3200400"/>
              <a:ext cx="2667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29" name="Line 35"/>
            <p:cNvSpPr>
              <a:spLocks noChangeShapeType="1"/>
            </p:cNvSpPr>
            <p:nvPr/>
          </p:nvSpPr>
          <p:spPr bwMode="auto">
            <a:xfrm flipV="1">
              <a:off x="8001000" y="2286000"/>
              <a:ext cx="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30" name="Line 36"/>
            <p:cNvSpPr>
              <a:spLocks noChangeShapeType="1"/>
            </p:cNvSpPr>
            <p:nvPr/>
          </p:nvSpPr>
          <p:spPr bwMode="auto">
            <a:xfrm>
              <a:off x="6781800" y="3200400"/>
              <a:ext cx="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731" name="Line 37"/>
            <p:cNvSpPr>
              <a:spLocks noChangeShapeType="1"/>
            </p:cNvSpPr>
            <p:nvPr/>
          </p:nvSpPr>
          <p:spPr bwMode="auto">
            <a:xfrm>
              <a:off x="6781800" y="43434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732" name="Line 38"/>
            <p:cNvSpPr>
              <a:spLocks noChangeShapeType="1"/>
            </p:cNvSpPr>
            <p:nvPr/>
          </p:nvSpPr>
          <p:spPr bwMode="auto">
            <a:xfrm flipH="1">
              <a:off x="6781800" y="49530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733" name="Line 39"/>
            <p:cNvSpPr>
              <a:spLocks noChangeShapeType="1"/>
            </p:cNvSpPr>
            <p:nvPr/>
          </p:nvSpPr>
          <p:spPr bwMode="auto">
            <a:xfrm flipH="1">
              <a:off x="6781800" y="55626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 name="Group 2"/>
          <p:cNvGrpSpPr>
            <a:grpSpLocks/>
          </p:cNvGrpSpPr>
          <p:nvPr/>
        </p:nvGrpSpPr>
        <p:grpSpPr bwMode="auto">
          <a:xfrm>
            <a:off x="76200" y="1600200"/>
            <a:ext cx="4800600" cy="4489450"/>
            <a:chOff x="76200" y="1981200"/>
            <a:chExt cx="4800600" cy="4489450"/>
          </a:xfrm>
        </p:grpSpPr>
        <p:sp>
          <p:nvSpPr>
            <p:cNvPr id="78" name="Rounded Rectangle 77"/>
            <p:cNvSpPr/>
            <p:nvPr/>
          </p:nvSpPr>
          <p:spPr>
            <a:xfrm>
              <a:off x="609600" y="1981200"/>
              <a:ext cx="4267200" cy="2051050"/>
            </a:xfrm>
            <a:prstGeom prst="round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en-US"/>
            </a:p>
          </p:txBody>
        </p:sp>
        <p:sp>
          <p:nvSpPr>
            <p:cNvPr id="79" name="Rounded Rectangle 78"/>
            <p:cNvSpPr/>
            <p:nvPr/>
          </p:nvSpPr>
          <p:spPr>
            <a:xfrm>
              <a:off x="1600200" y="4114800"/>
              <a:ext cx="2514600" cy="1136650"/>
            </a:xfrm>
            <a:prstGeom prst="roundRect">
              <a:avLst/>
            </a:prstGeom>
            <a:noFill/>
            <a:ln>
              <a:solidFill>
                <a:srgbClr val="008000"/>
              </a:solid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en-US"/>
            </a:p>
          </p:txBody>
        </p:sp>
        <p:sp>
          <p:nvSpPr>
            <p:cNvPr id="80" name="Rounded Rectangle 79"/>
            <p:cNvSpPr/>
            <p:nvPr/>
          </p:nvSpPr>
          <p:spPr>
            <a:xfrm>
              <a:off x="1600200" y="5334000"/>
              <a:ext cx="2514600" cy="1136650"/>
            </a:xfrm>
            <a:prstGeom prst="roundRect">
              <a:avLst/>
            </a:prstGeom>
            <a:noFill/>
            <a:ln>
              <a:solidFill>
                <a:srgbClr val="0000FF"/>
              </a:solid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en-US"/>
            </a:p>
          </p:txBody>
        </p:sp>
        <p:sp>
          <p:nvSpPr>
            <p:cNvPr id="29714" name="TextBox 32"/>
            <p:cNvSpPr txBox="1">
              <a:spLocks noChangeArrowheads="1"/>
            </p:cNvSpPr>
            <p:nvPr/>
          </p:nvSpPr>
          <p:spPr bwMode="auto">
            <a:xfrm>
              <a:off x="76200" y="3962400"/>
              <a:ext cx="78755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9pPr>
            </a:lstStyle>
            <a:p>
              <a:pPr eaLnBrk="1" hangingPunct="1"/>
              <a:r>
                <a:rPr lang="en-US" altLang="en-US" sz="1800">
                  <a:solidFill>
                    <a:srgbClr val="FF0000"/>
                  </a:solidFill>
                  <a:latin typeface="Arial" panose="020B0604020202020204" pitchFamily="34" charset="0"/>
                </a:rPr>
                <a:t>Job 1</a:t>
              </a:r>
            </a:p>
          </p:txBody>
        </p:sp>
        <p:sp>
          <p:nvSpPr>
            <p:cNvPr id="29715" name="TextBox 33"/>
            <p:cNvSpPr txBox="1">
              <a:spLocks noChangeArrowheads="1"/>
            </p:cNvSpPr>
            <p:nvPr/>
          </p:nvSpPr>
          <p:spPr bwMode="auto">
            <a:xfrm>
              <a:off x="685800" y="4506913"/>
              <a:ext cx="7493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9pPr>
            </a:lstStyle>
            <a:p>
              <a:pPr eaLnBrk="1" hangingPunct="1"/>
              <a:r>
                <a:rPr lang="en-US" altLang="en-US" sz="1800">
                  <a:solidFill>
                    <a:srgbClr val="008000"/>
                  </a:solidFill>
                  <a:latin typeface="Arial" panose="020B0604020202020204" pitchFamily="34" charset="0"/>
                </a:rPr>
                <a:t>Job 2</a:t>
              </a:r>
            </a:p>
          </p:txBody>
        </p:sp>
        <p:sp>
          <p:nvSpPr>
            <p:cNvPr id="29716" name="Rectangle 34"/>
            <p:cNvSpPr>
              <a:spLocks noChangeArrowheads="1"/>
            </p:cNvSpPr>
            <p:nvPr/>
          </p:nvSpPr>
          <p:spPr bwMode="auto">
            <a:xfrm>
              <a:off x="685800" y="5715000"/>
              <a:ext cx="78755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ＭＳ Ｐゴシック" panose="020B0600070205080204" pitchFamily="34" charset="-128"/>
                </a:defRPr>
              </a:lvl9pPr>
            </a:lstStyle>
            <a:p>
              <a:pPr eaLnBrk="1" hangingPunct="1"/>
              <a:r>
                <a:rPr lang="en-US" altLang="en-US" sz="1800">
                  <a:solidFill>
                    <a:srgbClr val="000090"/>
                  </a:solidFill>
                  <a:latin typeface="Arial" panose="020B0604020202020204" pitchFamily="34" charset="0"/>
                  <a:cs typeface="Arial" panose="020B0604020202020204" pitchFamily="34" charset="0"/>
                </a:rPr>
                <a:t>Job 3</a:t>
              </a:r>
            </a:p>
          </p:txBody>
        </p:sp>
      </p:grpSp>
    </p:spTree>
    <p:extLst>
      <p:ext uri="{BB962C8B-B14F-4D97-AF65-F5344CB8AC3E}">
        <p14:creationId xmlns:p14="http://schemas.microsoft.com/office/powerpoint/2010/main" val="35724322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a:t>
            </a:r>
            <a:endParaRPr lang="en-US" dirty="0"/>
          </a:p>
        </p:txBody>
      </p:sp>
      <p:sp>
        <p:nvSpPr>
          <p:cNvPr id="3" name="Content Placeholder 2"/>
          <p:cNvSpPr>
            <a:spLocks noGrp="1"/>
          </p:cNvSpPr>
          <p:nvPr>
            <p:ph idx="1"/>
          </p:nvPr>
        </p:nvSpPr>
        <p:spPr>
          <a:xfrm>
            <a:off x="381000" y="838200"/>
            <a:ext cx="8153400" cy="5181600"/>
          </a:xfrm>
        </p:spPr>
        <p:txBody>
          <a:bodyPr/>
          <a:lstStyle/>
          <a:p>
            <a:r>
              <a:rPr lang="en-US" dirty="0" smtClean="0"/>
              <a:t>Complete location transparency</a:t>
            </a:r>
          </a:p>
          <a:p>
            <a:pPr lvl="1"/>
            <a:r>
              <a:rPr lang="en-US" dirty="0" smtClean="0"/>
              <a:t>Mobile Data, encrypted all the time</a:t>
            </a:r>
          </a:p>
          <a:p>
            <a:pPr lvl="1"/>
            <a:r>
              <a:rPr lang="en-US" dirty="0" smtClean="0"/>
              <a:t>Computation anywhere any time</a:t>
            </a:r>
          </a:p>
          <a:p>
            <a:pPr lvl="1"/>
            <a:r>
              <a:rPr lang="en-US" dirty="0" smtClean="0"/>
              <a:t>Cryptographic-based identities</a:t>
            </a:r>
          </a:p>
          <a:p>
            <a:pPr lvl="1"/>
            <a:r>
              <a:rPr lang="en-US" dirty="0" smtClean="0"/>
              <a:t>Large Cloud-centers, </a:t>
            </a:r>
          </a:p>
          <a:p>
            <a:r>
              <a:rPr lang="en-US" dirty="0" smtClean="0"/>
              <a:t>Internet of Things?</a:t>
            </a:r>
          </a:p>
          <a:p>
            <a:pPr lvl="1"/>
            <a:r>
              <a:rPr lang="en-US" dirty="0" smtClean="0"/>
              <a:t>Everything connected, all the time!</a:t>
            </a:r>
          </a:p>
          <a:p>
            <a:pPr lvl="1"/>
            <a:r>
              <a:rPr lang="en-US" dirty="0" smtClean="0"/>
              <a:t>Huge Potential</a:t>
            </a:r>
          </a:p>
          <a:p>
            <a:pPr lvl="1"/>
            <a:r>
              <a:rPr lang="en-US" dirty="0" smtClean="0"/>
              <a:t>Very Exciting and Scary at same time</a:t>
            </a:r>
          </a:p>
          <a:p>
            <a:r>
              <a:rPr lang="en-US" dirty="0" smtClean="0"/>
              <a:t>Perhaps talk about this on Monday</a:t>
            </a:r>
            <a:endParaRPr lang="en-US" dirty="0"/>
          </a:p>
        </p:txBody>
      </p:sp>
    </p:spTree>
    <p:extLst>
      <p:ext uri="{BB962C8B-B14F-4D97-AF65-F5344CB8AC3E}">
        <p14:creationId xmlns:p14="http://schemas.microsoft.com/office/powerpoint/2010/main" val="2865614585"/>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696200" cy="453424"/>
          </a:xfrm>
        </p:spPr>
        <p:txBody>
          <a:bodyPr/>
          <a:lstStyle/>
          <a:p>
            <a:r>
              <a:rPr lang="en-US" dirty="0" smtClean="0"/>
              <a:t>Truly Distributed Apps: The </a:t>
            </a:r>
            <a:r>
              <a:rPr lang="en-US" dirty="0" smtClean="0"/>
              <a:t>Swarm of Resources</a:t>
            </a:r>
            <a:endParaRPr lang="en-US" dirty="0"/>
          </a:p>
        </p:txBody>
      </p:sp>
      <p:pic>
        <p:nvPicPr>
          <p:cNvPr id="4" name="Object 1"/>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810000" y="838200"/>
            <a:ext cx="5334000" cy="4278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5"/>
          <p:cNvGrpSpPr/>
          <p:nvPr/>
        </p:nvGrpSpPr>
        <p:grpSpPr>
          <a:xfrm>
            <a:off x="76200" y="1437124"/>
            <a:ext cx="3432988" cy="2360281"/>
            <a:chOff x="750524" y="1414385"/>
            <a:chExt cx="2823082" cy="1775699"/>
          </a:xfrm>
        </p:grpSpPr>
        <p:sp>
          <p:nvSpPr>
            <p:cNvPr id="7" name="Cloud 6"/>
            <p:cNvSpPr/>
            <p:nvPr/>
          </p:nvSpPr>
          <p:spPr bwMode="auto">
            <a:xfrm>
              <a:off x="750524" y="1414385"/>
              <a:ext cx="2823082" cy="1775699"/>
            </a:xfrm>
            <a:prstGeom prst="cloud">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outerShdw blurRad="38100" dist="38100" dir="2700000" algn="tl">
                    <a:srgbClr val="000000">
                      <a:alpha val="43137"/>
                    </a:srgbClr>
                  </a:outerShdw>
                </a:effectLst>
                <a:latin typeface="Times" pitchFamily="-107" charset="0"/>
              </a:endParaRPr>
            </a:p>
          </p:txBody>
        </p:sp>
        <p:grpSp>
          <p:nvGrpSpPr>
            <p:cNvPr id="8" name="Group 17"/>
            <p:cNvGrpSpPr>
              <a:grpSpLocks/>
            </p:cNvGrpSpPr>
            <p:nvPr/>
          </p:nvGrpSpPr>
          <p:grpSpPr bwMode="auto">
            <a:xfrm>
              <a:off x="970368" y="1841388"/>
              <a:ext cx="2415613" cy="833114"/>
              <a:chOff x="2796" y="909"/>
              <a:chExt cx="2716" cy="1066"/>
            </a:xfrm>
          </p:grpSpPr>
          <p:grpSp>
            <p:nvGrpSpPr>
              <p:cNvPr id="9" name="Group 18"/>
              <p:cNvGrpSpPr>
                <a:grpSpLocks/>
              </p:cNvGrpSpPr>
              <p:nvPr/>
            </p:nvGrpSpPr>
            <p:grpSpPr bwMode="auto">
              <a:xfrm>
                <a:off x="3227" y="1844"/>
                <a:ext cx="513" cy="131"/>
                <a:chOff x="2201" y="2688"/>
                <a:chExt cx="1946" cy="577"/>
              </a:xfrm>
            </p:grpSpPr>
            <p:sp>
              <p:nvSpPr>
                <p:cNvPr id="455" name="AutoShape 19"/>
                <p:cNvSpPr>
                  <a:spLocks noChangeArrowheads="1"/>
                </p:cNvSpPr>
                <p:nvPr/>
              </p:nvSpPr>
              <p:spPr bwMode="auto">
                <a:xfrm>
                  <a:off x="2934" y="3023"/>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6" name="AutoShape 20"/>
                <p:cNvSpPr>
                  <a:spLocks noChangeArrowheads="1"/>
                </p:cNvSpPr>
                <p:nvPr/>
              </p:nvSpPr>
              <p:spPr bwMode="auto">
                <a:xfrm>
                  <a:off x="3030" y="3119"/>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7" name="AutoShape 21"/>
                <p:cNvSpPr>
                  <a:spLocks noChangeArrowheads="1"/>
                </p:cNvSpPr>
                <p:nvPr/>
              </p:nvSpPr>
              <p:spPr bwMode="auto">
                <a:xfrm>
                  <a:off x="3329" y="2819"/>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8" name="AutoShape 22"/>
                <p:cNvSpPr>
                  <a:spLocks noChangeArrowheads="1"/>
                </p:cNvSpPr>
                <p:nvPr/>
              </p:nvSpPr>
              <p:spPr bwMode="auto">
                <a:xfrm>
                  <a:off x="3425" y="3015"/>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9" name="AutoShape 23"/>
                <p:cNvSpPr>
                  <a:spLocks noChangeArrowheads="1"/>
                </p:cNvSpPr>
                <p:nvPr/>
              </p:nvSpPr>
              <p:spPr bwMode="auto">
                <a:xfrm>
                  <a:off x="3570" y="2688"/>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 name="AutoShape 24"/>
                <p:cNvSpPr>
                  <a:spLocks noChangeArrowheads="1"/>
                </p:cNvSpPr>
                <p:nvPr/>
              </p:nvSpPr>
              <p:spPr bwMode="auto">
                <a:xfrm>
                  <a:off x="3666" y="2884"/>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 name="AutoShape 25"/>
                <p:cNvSpPr>
                  <a:spLocks noChangeArrowheads="1"/>
                </p:cNvSpPr>
                <p:nvPr/>
              </p:nvSpPr>
              <p:spPr bwMode="auto">
                <a:xfrm>
                  <a:off x="3026" y="2789"/>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2" name="AutoShape 26"/>
                <p:cNvSpPr>
                  <a:spLocks noChangeArrowheads="1"/>
                </p:cNvSpPr>
                <p:nvPr/>
              </p:nvSpPr>
              <p:spPr bwMode="auto">
                <a:xfrm>
                  <a:off x="2201" y="2963"/>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3" name="AutoShape 27"/>
                <p:cNvSpPr>
                  <a:spLocks noChangeArrowheads="1"/>
                </p:cNvSpPr>
                <p:nvPr/>
              </p:nvSpPr>
              <p:spPr bwMode="auto">
                <a:xfrm>
                  <a:off x="2297" y="3059"/>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4" name="AutoShape 28"/>
                <p:cNvSpPr>
                  <a:spLocks noChangeArrowheads="1"/>
                </p:cNvSpPr>
                <p:nvPr/>
              </p:nvSpPr>
              <p:spPr bwMode="auto">
                <a:xfrm>
                  <a:off x="2596" y="2759"/>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5" name="AutoShape 29"/>
                <p:cNvSpPr>
                  <a:spLocks noChangeArrowheads="1"/>
                </p:cNvSpPr>
                <p:nvPr/>
              </p:nvSpPr>
              <p:spPr bwMode="auto">
                <a:xfrm>
                  <a:off x="2692" y="2955"/>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6" name="AutoShape 30"/>
                <p:cNvSpPr>
                  <a:spLocks noChangeArrowheads="1"/>
                </p:cNvSpPr>
                <p:nvPr/>
              </p:nvSpPr>
              <p:spPr bwMode="auto">
                <a:xfrm>
                  <a:off x="3870" y="2941"/>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7" name="AutoShape 31"/>
                <p:cNvSpPr>
                  <a:spLocks noChangeArrowheads="1"/>
                </p:cNvSpPr>
                <p:nvPr/>
              </p:nvSpPr>
              <p:spPr bwMode="auto">
                <a:xfrm>
                  <a:off x="3966" y="3037"/>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0" name="Group 32"/>
              <p:cNvGrpSpPr>
                <a:grpSpLocks/>
              </p:cNvGrpSpPr>
              <p:nvPr/>
            </p:nvGrpSpPr>
            <p:grpSpPr bwMode="auto">
              <a:xfrm>
                <a:off x="3899" y="1843"/>
                <a:ext cx="513" cy="131"/>
                <a:chOff x="2201" y="2688"/>
                <a:chExt cx="1946" cy="577"/>
              </a:xfrm>
            </p:grpSpPr>
            <p:sp>
              <p:nvSpPr>
                <p:cNvPr id="442" name="AutoShape 33"/>
                <p:cNvSpPr>
                  <a:spLocks noChangeArrowheads="1"/>
                </p:cNvSpPr>
                <p:nvPr/>
              </p:nvSpPr>
              <p:spPr bwMode="auto">
                <a:xfrm>
                  <a:off x="2934" y="3023"/>
                  <a:ext cx="181" cy="146"/>
                </a:xfrm>
                <a:prstGeom prst="parallelogram">
                  <a:avLst>
                    <a:gd name="adj" fmla="val 30993"/>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3" name="AutoShape 34"/>
                <p:cNvSpPr>
                  <a:spLocks noChangeArrowheads="1"/>
                </p:cNvSpPr>
                <p:nvPr/>
              </p:nvSpPr>
              <p:spPr bwMode="auto">
                <a:xfrm>
                  <a:off x="3030" y="3119"/>
                  <a:ext cx="181" cy="146"/>
                </a:xfrm>
                <a:prstGeom prst="parallelogram">
                  <a:avLst>
                    <a:gd name="adj" fmla="val 30993"/>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4" name="AutoShape 35"/>
                <p:cNvSpPr>
                  <a:spLocks noChangeArrowheads="1"/>
                </p:cNvSpPr>
                <p:nvPr/>
              </p:nvSpPr>
              <p:spPr bwMode="auto">
                <a:xfrm>
                  <a:off x="3329" y="2819"/>
                  <a:ext cx="181" cy="146"/>
                </a:xfrm>
                <a:prstGeom prst="parallelogram">
                  <a:avLst>
                    <a:gd name="adj" fmla="val 30993"/>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 name="AutoShape 36"/>
                <p:cNvSpPr>
                  <a:spLocks noChangeArrowheads="1"/>
                </p:cNvSpPr>
                <p:nvPr/>
              </p:nvSpPr>
              <p:spPr bwMode="auto">
                <a:xfrm>
                  <a:off x="3425" y="3015"/>
                  <a:ext cx="181" cy="146"/>
                </a:xfrm>
                <a:prstGeom prst="parallelogram">
                  <a:avLst>
                    <a:gd name="adj" fmla="val 30993"/>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 name="AutoShape 37"/>
                <p:cNvSpPr>
                  <a:spLocks noChangeArrowheads="1"/>
                </p:cNvSpPr>
                <p:nvPr/>
              </p:nvSpPr>
              <p:spPr bwMode="auto">
                <a:xfrm>
                  <a:off x="3570" y="2688"/>
                  <a:ext cx="181" cy="146"/>
                </a:xfrm>
                <a:prstGeom prst="parallelogram">
                  <a:avLst>
                    <a:gd name="adj" fmla="val 30993"/>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7" name="AutoShape 38"/>
                <p:cNvSpPr>
                  <a:spLocks noChangeArrowheads="1"/>
                </p:cNvSpPr>
                <p:nvPr/>
              </p:nvSpPr>
              <p:spPr bwMode="auto">
                <a:xfrm>
                  <a:off x="3666" y="2884"/>
                  <a:ext cx="181" cy="146"/>
                </a:xfrm>
                <a:prstGeom prst="parallelogram">
                  <a:avLst>
                    <a:gd name="adj" fmla="val 30993"/>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8" name="AutoShape 39"/>
                <p:cNvSpPr>
                  <a:spLocks noChangeArrowheads="1"/>
                </p:cNvSpPr>
                <p:nvPr/>
              </p:nvSpPr>
              <p:spPr bwMode="auto">
                <a:xfrm>
                  <a:off x="3026" y="2789"/>
                  <a:ext cx="181" cy="146"/>
                </a:xfrm>
                <a:prstGeom prst="parallelogram">
                  <a:avLst>
                    <a:gd name="adj" fmla="val 30993"/>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9" name="AutoShape 40"/>
                <p:cNvSpPr>
                  <a:spLocks noChangeArrowheads="1"/>
                </p:cNvSpPr>
                <p:nvPr/>
              </p:nvSpPr>
              <p:spPr bwMode="auto">
                <a:xfrm>
                  <a:off x="2201" y="2963"/>
                  <a:ext cx="181" cy="146"/>
                </a:xfrm>
                <a:prstGeom prst="parallelogram">
                  <a:avLst>
                    <a:gd name="adj" fmla="val 30993"/>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 name="AutoShape 41"/>
                <p:cNvSpPr>
                  <a:spLocks noChangeArrowheads="1"/>
                </p:cNvSpPr>
                <p:nvPr/>
              </p:nvSpPr>
              <p:spPr bwMode="auto">
                <a:xfrm>
                  <a:off x="2297" y="3059"/>
                  <a:ext cx="181" cy="146"/>
                </a:xfrm>
                <a:prstGeom prst="parallelogram">
                  <a:avLst>
                    <a:gd name="adj" fmla="val 30993"/>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 name="AutoShape 42"/>
                <p:cNvSpPr>
                  <a:spLocks noChangeArrowheads="1"/>
                </p:cNvSpPr>
                <p:nvPr/>
              </p:nvSpPr>
              <p:spPr bwMode="auto">
                <a:xfrm>
                  <a:off x="2596" y="2759"/>
                  <a:ext cx="181" cy="146"/>
                </a:xfrm>
                <a:prstGeom prst="parallelogram">
                  <a:avLst>
                    <a:gd name="adj" fmla="val 30993"/>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2" name="AutoShape 43"/>
                <p:cNvSpPr>
                  <a:spLocks noChangeArrowheads="1"/>
                </p:cNvSpPr>
                <p:nvPr/>
              </p:nvSpPr>
              <p:spPr bwMode="auto">
                <a:xfrm>
                  <a:off x="2692" y="2955"/>
                  <a:ext cx="181" cy="146"/>
                </a:xfrm>
                <a:prstGeom prst="parallelogram">
                  <a:avLst>
                    <a:gd name="adj" fmla="val 30993"/>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3" name="AutoShape 44"/>
                <p:cNvSpPr>
                  <a:spLocks noChangeArrowheads="1"/>
                </p:cNvSpPr>
                <p:nvPr/>
              </p:nvSpPr>
              <p:spPr bwMode="auto">
                <a:xfrm>
                  <a:off x="3870" y="2941"/>
                  <a:ext cx="181" cy="146"/>
                </a:xfrm>
                <a:prstGeom prst="parallelogram">
                  <a:avLst>
                    <a:gd name="adj" fmla="val 30993"/>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 name="AutoShape 45"/>
                <p:cNvSpPr>
                  <a:spLocks noChangeArrowheads="1"/>
                </p:cNvSpPr>
                <p:nvPr/>
              </p:nvSpPr>
              <p:spPr bwMode="auto">
                <a:xfrm>
                  <a:off x="3966" y="3037"/>
                  <a:ext cx="181" cy="146"/>
                </a:xfrm>
                <a:prstGeom prst="parallelogram">
                  <a:avLst>
                    <a:gd name="adj" fmla="val 30993"/>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 name="Group 46"/>
              <p:cNvGrpSpPr>
                <a:grpSpLocks/>
              </p:cNvGrpSpPr>
              <p:nvPr/>
            </p:nvGrpSpPr>
            <p:grpSpPr bwMode="auto">
              <a:xfrm>
                <a:off x="4503" y="1773"/>
                <a:ext cx="513" cy="132"/>
                <a:chOff x="2201" y="2688"/>
                <a:chExt cx="1946" cy="577"/>
              </a:xfrm>
            </p:grpSpPr>
            <p:sp>
              <p:nvSpPr>
                <p:cNvPr id="429" name="AutoShape 47"/>
                <p:cNvSpPr>
                  <a:spLocks noChangeArrowheads="1"/>
                </p:cNvSpPr>
                <p:nvPr/>
              </p:nvSpPr>
              <p:spPr bwMode="auto">
                <a:xfrm>
                  <a:off x="2934" y="3023"/>
                  <a:ext cx="181" cy="146"/>
                </a:xfrm>
                <a:prstGeom prst="parallelogram">
                  <a:avLst>
                    <a:gd name="adj" fmla="val 30993"/>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 name="AutoShape 48"/>
                <p:cNvSpPr>
                  <a:spLocks noChangeArrowheads="1"/>
                </p:cNvSpPr>
                <p:nvPr/>
              </p:nvSpPr>
              <p:spPr bwMode="auto">
                <a:xfrm>
                  <a:off x="3030" y="3119"/>
                  <a:ext cx="181" cy="146"/>
                </a:xfrm>
                <a:prstGeom prst="parallelogram">
                  <a:avLst>
                    <a:gd name="adj" fmla="val 30993"/>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1" name="AutoShape 49"/>
                <p:cNvSpPr>
                  <a:spLocks noChangeArrowheads="1"/>
                </p:cNvSpPr>
                <p:nvPr/>
              </p:nvSpPr>
              <p:spPr bwMode="auto">
                <a:xfrm>
                  <a:off x="3329" y="2819"/>
                  <a:ext cx="181" cy="146"/>
                </a:xfrm>
                <a:prstGeom prst="parallelogram">
                  <a:avLst>
                    <a:gd name="adj" fmla="val 30993"/>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2" name="AutoShape 50"/>
                <p:cNvSpPr>
                  <a:spLocks noChangeArrowheads="1"/>
                </p:cNvSpPr>
                <p:nvPr/>
              </p:nvSpPr>
              <p:spPr bwMode="auto">
                <a:xfrm>
                  <a:off x="3425" y="3015"/>
                  <a:ext cx="181" cy="146"/>
                </a:xfrm>
                <a:prstGeom prst="parallelogram">
                  <a:avLst>
                    <a:gd name="adj" fmla="val 30993"/>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3" name="AutoShape 51"/>
                <p:cNvSpPr>
                  <a:spLocks noChangeArrowheads="1"/>
                </p:cNvSpPr>
                <p:nvPr/>
              </p:nvSpPr>
              <p:spPr bwMode="auto">
                <a:xfrm>
                  <a:off x="3570" y="2688"/>
                  <a:ext cx="181" cy="146"/>
                </a:xfrm>
                <a:prstGeom prst="parallelogram">
                  <a:avLst>
                    <a:gd name="adj" fmla="val 30993"/>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4" name="AutoShape 52"/>
                <p:cNvSpPr>
                  <a:spLocks noChangeArrowheads="1"/>
                </p:cNvSpPr>
                <p:nvPr/>
              </p:nvSpPr>
              <p:spPr bwMode="auto">
                <a:xfrm>
                  <a:off x="3666" y="2884"/>
                  <a:ext cx="181" cy="146"/>
                </a:xfrm>
                <a:prstGeom prst="parallelogram">
                  <a:avLst>
                    <a:gd name="adj" fmla="val 30993"/>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5" name="AutoShape 53"/>
                <p:cNvSpPr>
                  <a:spLocks noChangeArrowheads="1"/>
                </p:cNvSpPr>
                <p:nvPr/>
              </p:nvSpPr>
              <p:spPr bwMode="auto">
                <a:xfrm>
                  <a:off x="3026" y="2789"/>
                  <a:ext cx="181" cy="146"/>
                </a:xfrm>
                <a:prstGeom prst="parallelogram">
                  <a:avLst>
                    <a:gd name="adj" fmla="val 30993"/>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6" name="AutoShape 54"/>
                <p:cNvSpPr>
                  <a:spLocks noChangeArrowheads="1"/>
                </p:cNvSpPr>
                <p:nvPr/>
              </p:nvSpPr>
              <p:spPr bwMode="auto">
                <a:xfrm>
                  <a:off x="2201" y="2963"/>
                  <a:ext cx="181" cy="146"/>
                </a:xfrm>
                <a:prstGeom prst="parallelogram">
                  <a:avLst>
                    <a:gd name="adj" fmla="val 30993"/>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7" name="AutoShape 55"/>
                <p:cNvSpPr>
                  <a:spLocks noChangeArrowheads="1"/>
                </p:cNvSpPr>
                <p:nvPr/>
              </p:nvSpPr>
              <p:spPr bwMode="auto">
                <a:xfrm>
                  <a:off x="2297" y="3059"/>
                  <a:ext cx="181" cy="146"/>
                </a:xfrm>
                <a:prstGeom prst="parallelogram">
                  <a:avLst>
                    <a:gd name="adj" fmla="val 30993"/>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8" name="AutoShape 56"/>
                <p:cNvSpPr>
                  <a:spLocks noChangeArrowheads="1"/>
                </p:cNvSpPr>
                <p:nvPr/>
              </p:nvSpPr>
              <p:spPr bwMode="auto">
                <a:xfrm>
                  <a:off x="2596" y="2759"/>
                  <a:ext cx="181" cy="146"/>
                </a:xfrm>
                <a:prstGeom prst="parallelogram">
                  <a:avLst>
                    <a:gd name="adj" fmla="val 30993"/>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 name="AutoShape 57"/>
                <p:cNvSpPr>
                  <a:spLocks noChangeArrowheads="1"/>
                </p:cNvSpPr>
                <p:nvPr/>
              </p:nvSpPr>
              <p:spPr bwMode="auto">
                <a:xfrm>
                  <a:off x="2692" y="2955"/>
                  <a:ext cx="181" cy="146"/>
                </a:xfrm>
                <a:prstGeom prst="parallelogram">
                  <a:avLst>
                    <a:gd name="adj" fmla="val 30993"/>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 name="AutoShape 58"/>
                <p:cNvSpPr>
                  <a:spLocks noChangeArrowheads="1"/>
                </p:cNvSpPr>
                <p:nvPr/>
              </p:nvSpPr>
              <p:spPr bwMode="auto">
                <a:xfrm>
                  <a:off x="3870" y="2941"/>
                  <a:ext cx="181" cy="146"/>
                </a:xfrm>
                <a:prstGeom prst="parallelogram">
                  <a:avLst>
                    <a:gd name="adj" fmla="val 30993"/>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 name="AutoShape 59"/>
                <p:cNvSpPr>
                  <a:spLocks noChangeArrowheads="1"/>
                </p:cNvSpPr>
                <p:nvPr/>
              </p:nvSpPr>
              <p:spPr bwMode="auto">
                <a:xfrm>
                  <a:off x="3966" y="3037"/>
                  <a:ext cx="181" cy="146"/>
                </a:xfrm>
                <a:prstGeom prst="parallelogram">
                  <a:avLst>
                    <a:gd name="adj" fmla="val 30993"/>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 name="Line 60"/>
              <p:cNvSpPr>
                <a:spLocks noChangeShapeType="1"/>
              </p:cNvSpPr>
              <p:nvPr/>
            </p:nvSpPr>
            <p:spPr bwMode="auto">
              <a:xfrm flipH="1">
                <a:off x="3290" y="1425"/>
                <a:ext cx="831" cy="424"/>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61"/>
              <p:cNvSpPr>
                <a:spLocks noChangeShapeType="1"/>
              </p:cNvSpPr>
              <p:nvPr/>
            </p:nvSpPr>
            <p:spPr bwMode="auto">
              <a:xfrm flipH="1">
                <a:off x="3659" y="1431"/>
                <a:ext cx="460" cy="405"/>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62"/>
              <p:cNvSpPr>
                <a:spLocks noChangeShapeType="1"/>
              </p:cNvSpPr>
              <p:nvPr/>
            </p:nvSpPr>
            <p:spPr bwMode="auto">
              <a:xfrm flipH="1">
                <a:off x="3921" y="1545"/>
                <a:ext cx="277" cy="326"/>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63"/>
              <p:cNvSpPr>
                <a:spLocks noChangeShapeType="1"/>
              </p:cNvSpPr>
              <p:nvPr/>
            </p:nvSpPr>
            <p:spPr bwMode="auto">
              <a:xfrm>
                <a:off x="4195" y="1551"/>
                <a:ext cx="147" cy="315"/>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6" name="Group 64"/>
              <p:cNvGrpSpPr>
                <a:grpSpLocks/>
              </p:cNvGrpSpPr>
              <p:nvPr/>
            </p:nvGrpSpPr>
            <p:grpSpPr bwMode="auto">
              <a:xfrm>
                <a:off x="2796" y="1732"/>
                <a:ext cx="513" cy="132"/>
                <a:chOff x="2201" y="2688"/>
                <a:chExt cx="1946" cy="577"/>
              </a:xfrm>
            </p:grpSpPr>
            <p:sp>
              <p:nvSpPr>
                <p:cNvPr id="416" name="AutoShape 65"/>
                <p:cNvSpPr>
                  <a:spLocks noChangeArrowheads="1"/>
                </p:cNvSpPr>
                <p:nvPr/>
              </p:nvSpPr>
              <p:spPr bwMode="auto">
                <a:xfrm>
                  <a:off x="2934" y="3023"/>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7" name="AutoShape 66"/>
                <p:cNvSpPr>
                  <a:spLocks noChangeArrowheads="1"/>
                </p:cNvSpPr>
                <p:nvPr/>
              </p:nvSpPr>
              <p:spPr bwMode="auto">
                <a:xfrm>
                  <a:off x="3030" y="3119"/>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8" name="AutoShape 67"/>
                <p:cNvSpPr>
                  <a:spLocks noChangeArrowheads="1"/>
                </p:cNvSpPr>
                <p:nvPr/>
              </p:nvSpPr>
              <p:spPr bwMode="auto">
                <a:xfrm>
                  <a:off x="3329" y="2819"/>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 name="AutoShape 68"/>
                <p:cNvSpPr>
                  <a:spLocks noChangeArrowheads="1"/>
                </p:cNvSpPr>
                <p:nvPr/>
              </p:nvSpPr>
              <p:spPr bwMode="auto">
                <a:xfrm>
                  <a:off x="3425" y="3015"/>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 name="AutoShape 69"/>
                <p:cNvSpPr>
                  <a:spLocks noChangeArrowheads="1"/>
                </p:cNvSpPr>
                <p:nvPr/>
              </p:nvSpPr>
              <p:spPr bwMode="auto">
                <a:xfrm>
                  <a:off x="3570" y="2688"/>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 name="AutoShape 70"/>
                <p:cNvSpPr>
                  <a:spLocks noChangeArrowheads="1"/>
                </p:cNvSpPr>
                <p:nvPr/>
              </p:nvSpPr>
              <p:spPr bwMode="auto">
                <a:xfrm>
                  <a:off x="3666" y="2884"/>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 name="AutoShape 71"/>
                <p:cNvSpPr>
                  <a:spLocks noChangeArrowheads="1"/>
                </p:cNvSpPr>
                <p:nvPr/>
              </p:nvSpPr>
              <p:spPr bwMode="auto">
                <a:xfrm>
                  <a:off x="3026" y="2789"/>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3" name="AutoShape 72"/>
                <p:cNvSpPr>
                  <a:spLocks noChangeArrowheads="1"/>
                </p:cNvSpPr>
                <p:nvPr/>
              </p:nvSpPr>
              <p:spPr bwMode="auto">
                <a:xfrm>
                  <a:off x="2201" y="2963"/>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4" name="AutoShape 73"/>
                <p:cNvSpPr>
                  <a:spLocks noChangeArrowheads="1"/>
                </p:cNvSpPr>
                <p:nvPr/>
              </p:nvSpPr>
              <p:spPr bwMode="auto">
                <a:xfrm>
                  <a:off x="2297" y="3059"/>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 name="AutoShape 74"/>
                <p:cNvSpPr>
                  <a:spLocks noChangeArrowheads="1"/>
                </p:cNvSpPr>
                <p:nvPr/>
              </p:nvSpPr>
              <p:spPr bwMode="auto">
                <a:xfrm>
                  <a:off x="2596" y="2759"/>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6" name="AutoShape 75"/>
                <p:cNvSpPr>
                  <a:spLocks noChangeArrowheads="1"/>
                </p:cNvSpPr>
                <p:nvPr/>
              </p:nvSpPr>
              <p:spPr bwMode="auto">
                <a:xfrm>
                  <a:off x="2692" y="2955"/>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7" name="AutoShape 76"/>
                <p:cNvSpPr>
                  <a:spLocks noChangeArrowheads="1"/>
                </p:cNvSpPr>
                <p:nvPr/>
              </p:nvSpPr>
              <p:spPr bwMode="auto">
                <a:xfrm>
                  <a:off x="3870" y="2941"/>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8" name="AutoShape 77"/>
                <p:cNvSpPr>
                  <a:spLocks noChangeArrowheads="1"/>
                </p:cNvSpPr>
                <p:nvPr/>
              </p:nvSpPr>
              <p:spPr bwMode="auto">
                <a:xfrm>
                  <a:off x="3966" y="3037"/>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7" name="Line 78"/>
              <p:cNvSpPr>
                <a:spLocks noChangeShapeType="1"/>
              </p:cNvSpPr>
              <p:nvPr/>
            </p:nvSpPr>
            <p:spPr bwMode="auto">
              <a:xfrm flipH="1">
                <a:off x="2896" y="1427"/>
                <a:ext cx="543" cy="366"/>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8" name="Group 79"/>
              <p:cNvGrpSpPr>
                <a:grpSpLocks/>
              </p:cNvGrpSpPr>
              <p:nvPr/>
            </p:nvGrpSpPr>
            <p:grpSpPr bwMode="auto">
              <a:xfrm>
                <a:off x="4878" y="1324"/>
                <a:ext cx="184" cy="73"/>
                <a:chOff x="1024" y="3264"/>
                <a:chExt cx="320" cy="296"/>
              </a:xfrm>
            </p:grpSpPr>
            <p:sp>
              <p:nvSpPr>
                <p:cNvPr id="412" name="Rectangle 80"/>
                <p:cNvSpPr>
                  <a:spLocks noChangeArrowheads="1"/>
                </p:cNvSpPr>
                <p:nvPr/>
              </p:nvSpPr>
              <p:spPr bwMode="auto">
                <a:xfrm>
                  <a:off x="1024" y="3376"/>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 name="Rectangle 81"/>
                <p:cNvSpPr>
                  <a:spLocks noChangeArrowheads="1"/>
                </p:cNvSpPr>
                <p:nvPr/>
              </p:nvSpPr>
              <p:spPr bwMode="auto">
                <a:xfrm>
                  <a:off x="1072" y="3336"/>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 name="Rectangle 82"/>
                <p:cNvSpPr>
                  <a:spLocks noChangeArrowheads="1"/>
                </p:cNvSpPr>
                <p:nvPr/>
              </p:nvSpPr>
              <p:spPr bwMode="auto">
                <a:xfrm>
                  <a:off x="1112" y="3296"/>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5" name="Rectangle 83"/>
                <p:cNvSpPr>
                  <a:spLocks noChangeArrowheads="1"/>
                </p:cNvSpPr>
                <p:nvPr/>
              </p:nvSpPr>
              <p:spPr bwMode="auto">
                <a:xfrm>
                  <a:off x="1152" y="3264"/>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9" name="Group 84"/>
              <p:cNvGrpSpPr>
                <a:grpSpLocks/>
              </p:cNvGrpSpPr>
              <p:nvPr/>
            </p:nvGrpSpPr>
            <p:grpSpPr bwMode="auto">
              <a:xfrm>
                <a:off x="3658" y="909"/>
                <a:ext cx="990" cy="315"/>
                <a:chOff x="1832" y="1576"/>
                <a:chExt cx="1720" cy="1272"/>
              </a:xfrm>
            </p:grpSpPr>
            <p:grpSp>
              <p:nvGrpSpPr>
                <p:cNvPr id="264" name="Group 85"/>
                <p:cNvGrpSpPr>
                  <a:grpSpLocks/>
                </p:cNvGrpSpPr>
                <p:nvPr/>
              </p:nvGrpSpPr>
              <p:grpSpPr bwMode="auto">
                <a:xfrm>
                  <a:off x="1832" y="1992"/>
                  <a:ext cx="888" cy="648"/>
                  <a:chOff x="1752" y="2224"/>
                  <a:chExt cx="888" cy="648"/>
                </a:xfrm>
              </p:grpSpPr>
              <p:grpSp>
                <p:nvGrpSpPr>
                  <p:cNvPr id="376" name="Group 86"/>
                  <p:cNvGrpSpPr>
                    <a:grpSpLocks/>
                  </p:cNvGrpSpPr>
                  <p:nvPr/>
                </p:nvGrpSpPr>
                <p:grpSpPr bwMode="auto">
                  <a:xfrm>
                    <a:off x="1752" y="2224"/>
                    <a:ext cx="496" cy="528"/>
                    <a:chOff x="2016" y="2000"/>
                    <a:chExt cx="496" cy="528"/>
                  </a:xfrm>
                </p:grpSpPr>
                <p:sp>
                  <p:nvSpPr>
                    <p:cNvPr id="404" name="Rectangle 87"/>
                    <p:cNvSpPr>
                      <a:spLocks noChangeArrowheads="1"/>
                    </p:cNvSpPr>
                    <p:nvPr/>
                  </p:nvSpPr>
                  <p:spPr bwMode="auto">
                    <a:xfrm>
                      <a:off x="2016" y="2368"/>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5" name="Rectangle 88"/>
                    <p:cNvSpPr>
                      <a:spLocks noChangeArrowheads="1"/>
                    </p:cNvSpPr>
                    <p:nvPr/>
                  </p:nvSpPr>
                  <p:spPr bwMode="auto">
                    <a:xfrm>
                      <a:off x="2064" y="2312"/>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6" name="Rectangle 89"/>
                    <p:cNvSpPr>
                      <a:spLocks noChangeArrowheads="1"/>
                    </p:cNvSpPr>
                    <p:nvPr/>
                  </p:nvSpPr>
                  <p:spPr bwMode="auto">
                    <a:xfrm>
                      <a:off x="2112" y="2264"/>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7" name="Rectangle 90"/>
                    <p:cNvSpPr>
                      <a:spLocks noChangeArrowheads="1"/>
                    </p:cNvSpPr>
                    <p:nvPr/>
                  </p:nvSpPr>
                  <p:spPr bwMode="auto">
                    <a:xfrm>
                      <a:off x="2160" y="2208"/>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8" name="Rectangle 91"/>
                    <p:cNvSpPr>
                      <a:spLocks noChangeArrowheads="1"/>
                    </p:cNvSpPr>
                    <p:nvPr/>
                  </p:nvSpPr>
                  <p:spPr bwMode="auto">
                    <a:xfrm>
                      <a:off x="2200" y="2160"/>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 name="Rectangle 92"/>
                    <p:cNvSpPr>
                      <a:spLocks noChangeArrowheads="1"/>
                    </p:cNvSpPr>
                    <p:nvPr/>
                  </p:nvSpPr>
                  <p:spPr bwMode="auto">
                    <a:xfrm>
                      <a:off x="2248" y="2104"/>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 name="Rectangle 93"/>
                    <p:cNvSpPr>
                      <a:spLocks noChangeArrowheads="1"/>
                    </p:cNvSpPr>
                    <p:nvPr/>
                  </p:nvSpPr>
                  <p:spPr bwMode="auto">
                    <a:xfrm>
                      <a:off x="2296" y="2056"/>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 name="Rectangle 94"/>
                    <p:cNvSpPr>
                      <a:spLocks noChangeArrowheads="1"/>
                    </p:cNvSpPr>
                    <p:nvPr/>
                  </p:nvSpPr>
                  <p:spPr bwMode="auto">
                    <a:xfrm>
                      <a:off x="2344" y="2000"/>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77" name="Group 95"/>
                  <p:cNvGrpSpPr>
                    <a:grpSpLocks/>
                  </p:cNvGrpSpPr>
                  <p:nvPr/>
                </p:nvGrpSpPr>
                <p:grpSpPr bwMode="auto">
                  <a:xfrm>
                    <a:off x="1896" y="2256"/>
                    <a:ext cx="496" cy="528"/>
                    <a:chOff x="2016" y="2000"/>
                    <a:chExt cx="496" cy="528"/>
                  </a:xfrm>
                </p:grpSpPr>
                <p:sp>
                  <p:nvSpPr>
                    <p:cNvPr id="396" name="Rectangle 96"/>
                    <p:cNvSpPr>
                      <a:spLocks noChangeArrowheads="1"/>
                    </p:cNvSpPr>
                    <p:nvPr/>
                  </p:nvSpPr>
                  <p:spPr bwMode="auto">
                    <a:xfrm>
                      <a:off x="2016" y="2368"/>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7" name="Rectangle 97"/>
                    <p:cNvSpPr>
                      <a:spLocks noChangeArrowheads="1"/>
                    </p:cNvSpPr>
                    <p:nvPr/>
                  </p:nvSpPr>
                  <p:spPr bwMode="auto">
                    <a:xfrm>
                      <a:off x="2064" y="2312"/>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8" name="Rectangle 98"/>
                    <p:cNvSpPr>
                      <a:spLocks noChangeArrowheads="1"/>
                    </p:cNvSpPr>
                    <p:nvPr/>
                  </p:nvSpPr>
                  <p:spPr bwMode="auto">
                    <a:xfrm>
                      <a:off x="2112" y="2264"/>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 name="Rectangle 99"/>
                    <p:cNvSpPr>
                      <a:spLocks noChangeArrowheads="1"/>
                    </p:cNvSpPr>
                    <p:nvPr/>
                  </p:nvSpPr>
                  <p:spPr bwMode="auto">
                    <a:xfrm>
                      <a:off x="2160" y="2208"/>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 name="Rectangle 100"/>
                    <p:cNvSpPr>
                      <a:spLocks noChangeArrowheads="1"/>
                    </p:cNvSpPr>
                    <p:nvPr/>
                  </p:nvSpPr>
                  <p:spPr bwMode="auto">
                    <a:xfrm>
                      <a:off x="2200" y="2160"/>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1" name="Rectangle 101"/>
                    <p:cNvSpPr>
                      <a:spLocks noChangeArrowheads="1"/>
                    </p:cNvSpPr>
                    <p:nvPr/>
                  </p:nvSpPr>
                  <p:spPr bwMode="auto">
                    <a:xfrm>
                      <a:off x="2248" y="2104"/>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2" name="Rectangle 102"/>
                    <p:cNvSpPr>
                      <a:spLocks noChangeArrowheads="1"/>
                    </p:cNvSpPr>
                    <p:nvPr/>
                  </p:nvSpPr>
                  <p:spPr bwMode="auto">
                    <a:xfrm>
                      <a:off x="2296" y="2056"/>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3" name="Rectangle 103"/>
                    <p:cNvSpPr>
                      <a:spLocks noChangeArrowheads="1"/>
                    </p:cNvSpPr>
                    <p:nvPr/>
                  </p:nvSpPr>
                  <p:spPr bwMode="auto">
                    <a:xfrm>
                      <a:off x="2344" y="2000"/>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78" name="Group 104"/>
                  <p:cNvGrpSpPr>
                    <a:grpSpLocks/>
                  </p:cNvGrpSpPr>
                  <p:nvPr/>
                </p:nvGrpSpPr>
                <p:grpSpPr bwMode="auto">
                  <a:xfrm>
                    <a:off x="2000" y="2312"/>
                    <a:ext cx="496" cy="528"/>
                    <a:chOff x="2016" y="2000"/>
                    <a:chExt cx="496" cy="528"/>
                  </a:xfrm>
                </p:grpSpPr>
                <p:sp>
                  <p:nvSpPr>
                    <p:cNvPr id="388" name="Rectangle 105"/>
                    <p:cNvSpPr>
                      <a:spLocks noChangeArrowheads="1"/>
                    </p:cNvSpPr>
                    <p:nvPr/>
                  </p:nvSpPr>
                  <p:spPr bwMode="auto">
                    <a:xfrm>
                      <a:off x="2016" y="2368"/>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 name="Rectangle 106"/>
                    <p:cNvSpPr>
                      <a:spLocks noChangeArrowheads="1"/>
                    </p:cNvSpPr>
                    <p:nvPr/>
                  </p:nvSpPr>
                  <p:spPr bwMode="auto">
                    <a:xfrm>
                      <a:off x="2064" y="2312"/>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 name="Rectangle 107"/>
                    <p:cNvSpPr>
                      <a:spLocks noChangeArrowheads="1"/>
                    </p:cNvSpPr>
                    <p:nvPr/>
                  </p:nvSpPr>
                  <p:spPr bwMode="auto">
                    <a:xfrm>
                      <a:off x="2112" y="2264"/>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1" name="Rectangle 108"/>
                    <p:cNvSpPr>
                      <a:spLocks noChangeArrowheads="1"/>
                    </p:cNvSpPr>
                    <p:nvPr/>
                  </p:nvSpPr>
                  <p:spPr bwMode="auto">
                    <a:xfrm>
                      <a:off x="2160" y="2208"/>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2" name="Rectangle 109"/>
                    <p:cNvSpPr>
                      <a:spLocks noChangeArrowheads="1"/>
                    </p:cNvSpPr>
                    <p:nvPr/>
                  </p:nvSpPr>
                  <p:spPr bwMode="auto">
                    <a:xfrm>
                      <a:off x="2200" y="2160"/>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3" name="Rectangle 110"/>
                    <p:cNvSpPr>
                      <a:spLocks noChangeArrowheads="1"/>
                    </p:cNvSpPr>
                    <p:nvPr/>
                  </p:nvSpPr>
                  <p:spPr bwMode="auto">
                    <a:xfrm>
                      <a:off x="2248" y="2104"/>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4" name="Rectangle 111"/>
                    <p:cNvSpPr>
                      <a:spLocks noChangeArrowheads="1"/>
                    </p:cNvSpPr>
                    <p:nvPr/>
                  </p:nvSpPr>
                  <p:spPr bwMode="auto">
                    <a:xfrm>
                      <a:off x="2296" y="2056"/>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5" name="Rectangle 112"/>
                    <p:cNvSpPr>
                      <a:spLocks noChangeArrowheads="1"/>
                    </p:cNvSpPr>
                    <p:nvPr/>
                  </p:nvSpPr>
                  <p:spPr bwMode="auto">
                    <a:xfrm>
                      <a:off x="2344" y="2000"/>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79" name="Group 113"/>
                  <p:cNvGrpSpPr>
                    <a:grpSpLocks/>
                  </p:cNvGrpSpPr>
                  <p:nvPr/>
                </p:nvGrpSpPr>
                <p:grpSpPr bwMode="auto">
                  <a:xfrm>
                    <a:off x="2144" y="2344"/>
                    <a:ext cx="496" cy="528"/>
                    <a:chOff x="2016" y="2000"/>
                    <a:chExt cx="496" cy="528"/>
                  </a:xfrm>
                </p:grpSpPr>
                <p:sp>
                  <p:nvSpPr>
                    <p:cNvPr id="380" name="Rectangle 114"/>
                    <p:cNvSpPr>
                      <a:spLocks noChangeArrowheads="1"/>
                    </p:cNvSpPr>
                    <p:nvPr/>
                  </p:nvSpPr>
                  <p:spPr bwMode="auto">
                    <a:xfrm>
                      <a:off x="2016" y="2368"/>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1" name="Rectangle 115"/>
                    <p:cNvSpPr>
                      <a:spLocks noChangeArrowheads="1"/>
                    </p:cNvSpPr>
                    <p:nvPr/>
                  </p:nvSpPr>
                  <p:spPr bwMode="auto">
                    <a:xfrm>
                      <a:off x="2064" y="2312"/>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2" name="Rectangle 116"/>
                    <p:cNvSpPr>
                      <a:spLocks noChangeArrowheads="1"/>
                    </p:cNvSpPr>
                    <p:nvPr/>
                  </p:nvSpPr>
                  <p:spPr bwMode="auto">
                    <a:xfrm>
                      <a:off x="2112" y="2264"/>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3" name="Rectangle 117"/>
                    <p:cNvSpPr>
                      <a:spLocks noChangeArrowheads="1"/>
                    </p:cNvSpPr>
                    <p:nvPr/>
                  </p:nvSpPr>
                  <p:spPr bwMode="auto">
                    <a:xfrm>
                      <a:off x="2160" y="2208"/>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4" name="Rectangle 118"/>
                    <p:cNvSpPr>
                      <a:spLocks noChangeArrowheads="1"/>
                    </p:cNvSpPr>
                    <p:nvPr/>
                  </p:nvSpPr>
                  <p:spPr bwMode="auto">
                    <a:xfrm>
                      <a:off x="2200" y="2160"/>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5" name="Rectangle 119"/>
                    <p:cNvSpPr>
                      <a:spLocks noChangeArrowheads="1"/>
                    </p:cNvSpPr>
                    <p:nvPr/>
                  </p:nvSpPr>
                  <p:spPr bwMode="auto">
                    <a:xfrm>
                      <a:off x="2248" y="2104"/>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6" name="Rectangle 120"/>
                    <p:cNvSpPr>
                      <a:spLocks noChangeArrowheads="1"/>
                    </p:cNvSpPr>
                    <p:nvPr/>
                  </p:nvSpPr>
                  <p:spPr bwMode="auto">
                    <a:xfrm>
                      <a:off x="2296" y="2056"/>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 name="Rectangle 121"/>
                    <p:cNvSpPr>
                      <a:spLocks noChangeArrowheads="1"/>
                    </p:cNvSpPr>
                    <p:nvPr/>
                  </p:nvSpPr>
                  <p:spPr bwMode="auto">
                    <a:xfrm>
                      <a:off x="2344" y="2000"/>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265" name="Group 122"/>
                <p:cNvGrpSpPr>
                  <a:grpSpLocks/>
                </p:cNvGrpSpPr>
                <p:nvPr/>
              </p:nvGrpSpPr>
              <p:grpSpPr bwMode="auto">
                <a:xfrm>
                  <a:off x="2208" y="1576"/>
                  <a:ext cx="888" cy="648"/>
                  <a:chOff x="1800" y="1552"/>
                  <a:chExt cx="888" cy="648"/>
                </a:xfrm>
              </p:grpSpPr>
              <p:grpSp>
                <p:nvGrpSpPr>
                  <p:cNvPr id="340" name="Group 123"/>
                  <p:cNvGrpSpPr>
                    <a:grpSpLocks/>
                  </p:cNvGrpSpPr>
                  <p:nvPr/>
                </p:nvGrpSpPr>
                <p:grpSpPr bwMode="auto">
                  <a:xfrm>
                    <a:off x="1800" y="1552"/>
                    <a:ext cx="496" cy="528"/>
                    <a:chOff x="2016" y="2000"/>
                    <a:chExt cx="496" cy="528"/>
                  </a:xfrm>
                </p:grpSpPr>
                <p:sp>
                  <p:nvSpPr>
                    <p:cNvPr id="368" name="Rectangle 124"/>
                    <p:cNvSpPr>
                      <a:spLocks noChangeArrowheads="1"/>
                    </p:cNvSpPr>
                    <p:nvPr/>
                  </p:nvSpPr>
                  <p:spPr bwMode="auto">
                    <a:xfrm>
                      <a:off x="2016" y="2368"/>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9" name="Rectangle 125"/>
                    <p:cNvSpPr>
                      <a:spLocks noChangeArrowheads="1"/>
                    </p:cNvSpPr>
                    <p:nvPr/>
                  </p:nvSpPr>
                  <p:spPr bwMode="auto">
                    <a:xfrm>
                      <a:off x="2064" y="2312"/>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0" name="Rectangle 126"/>
                    <p:cNvSpPr>
                      <a:spLocks noChangeArrowheads="1"/>
                    </p:cNvSpPr>
                    <p:nvPr/>
                  </p:nvSpPr>
                  <p:spPr bwMode="auto">
                    <a:xfrm>
                      <a:off x="2112" y="2264"/>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1" name="Rectangle 127"/>
                    <p:cNvSpPr>
                      <a:spLocks noChangeArrowheads="1"/>
                    </p:cNvSpPr>
                    <p:nvPr/>
                  </p:nvSpPr>
                  <p:spPr bwMode="auto">
                    <a:xfrm>
                      <a:off x="2160" y="2208"/>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2" name="Rectangle 128"/>
                    <p:cNvSpPr>
                      <a:spLocks noChangeArrowheads="1"/>
                    </p:cNvSpPr>
                    <p:nvPr/>
                  </p:nvSpPr>
                  <p:spPr bwMode="auto">
                    <a:xfrm>
                      <a:off x="2200" y="2160"/>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3" name="Rectangle 129"/>
                    <p:cNvSpPr>
                      <a:spLocks noChangeArrowheads="1"/>
                    </p:cNvSpPr>
                    <p:nvPr/>
                  </p:nvSpPr>
                  <p:spPr bwMode="auto">
                    <a:xfrm>
                      <a:off x="2248" y="2104"/>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4" name="Rectangle 130"/>
                    <p:cNvSpPr>
                      <a:spLocks noChangeArrowheads="1"/>
                    </p:cNvSpPr>
                    <p:nvPr/>
                  </p:nvSpPr>
                  <p:spPr bwMode="auto">
                    <a:xfrm>
                      <a:off x="2296" y="2056"/>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5" name="Rectangle 131"/>
                    <p:cNvSpPr>
                      <a:spLocks noChangeArrowheads="1"/>
                    </p:cNvSpPr>
                    <p:nvPr/>
                  </p:nvSpPr>
                  <p:spPr bwMode="auto">
                    <a:xfrm>
                      <a:off x="2344" y="2000"/>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41" name="Group 132"/>
                  <p:cNvGrpSpPr>
                    <a:grpSpLocks/>
                  </p:cNvGrpSpPr>
                  <p:nvPr/>
                </p:nvGrpSpPr>
                <p:grpSpPr bwMode="auto">
                  <a:xfrm>
                    <a:off x="1944" y="1584"/>
                    <a:ext cx="496" cy="528"/>
                    <a:chOff x="2016" y="2000"/>
                    <a:chExt cx="496" cy="528"/>
                  </a:xfrm>
                </p:grpSpPr>
                <p:sp>
                  <p:nvSpPr>
                    <p:cNvPr id="360" name="Rectangle 133"/>
                    <p:cNvSpPr>
                      <a:spLocks noChangeArrowheads="1"/>
                    </p:cNvSpPr>
                    <p:nvPr/>
                  </p:nvSpPr>
                  <p:spPr bwMode="auto">
                    <a:xfrm>
                      <a:off x="2016" y="2368"/>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1" name="Rectangle 134"/>
                    <p:cNvSpPr>
                      <a:spLocks noChangeArrowheads="1"/>
                    </p:cNvSpPr>
                    <p:nvPr/>
                  </p:nvSpPr>
                  <p:spPr bwMode="auto">
                    <a:xfrm>
                      <a:off x="2064" y="2312"/>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2" name="Rectangle 135"/>
                    <p:cNvSpPr>
                      <a:spLocks noChangeArrowheads="1"/>
                    </p:cNvSpPr>
                    <p:nvPr/>
                  </p:nvSpPr>
                  <p:spPr bwMode="auto">
                    <a:xfrm>
                      <a:off x="2112" y="2264"/>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3" name="Rectangle 136"/>
                    <p:cNvSpPr>
                      <a:spLocks noChangeArrowheads="1"/>
                    </p:cNvSpPr>
                    <p:nvPr/>
                  </p:nvSpPr>
                  <p:spPr bwMode="auto">
                    <a:xfrm>
                      <a:off x="2160" y="2208"/>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4" name="Rectangle 137"/>
                    <p:cNvSpPr>
                      <a:spLocks noChangeArrowheads="1"/>
                    </p:cNvSpPr>
                    <p:nvPr/>
                  </p:nvSpPr>
                  <p:spPr bwMode="auto">
                    <a:xfrm>
                      <a:off x="2200" y="2160"/>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5" name="Rectangle 138"/>
                    <p:cNvSpPr>
                      <a:spLocks noChangeArrowheads="1"/>
                    </p:cNvSpPr>
                    <p:nvPr/>
                  </p:nvSpPr>
                  <p:spPr bwMode="auto">
                    <a:xfrm>
                      <a:off x="2248" y="2104"/>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6" name="Rectangle 139"/>
                    <p:cNvSpPr>
                      <a:spLocks noChangeArrowheads="1"/>
                    </p:cNvSpPr>
                    <p:nvPr/>
                  </p:nvSpPr>
                  <p:spPr bwMode="auto">
                    <a:xfrm>
                      <a:off x="2296" y="2056"/>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7" name="Rectangle 140"/>
                    <p:cNvSpPr>
                      <a:spLocks noChangeArrowheads="1"/>
                    </p:cNvSpPr>
                    <p:nvPr/>
                  </p:nvSpPr>
                  <p:spPr bwMode="auto">
                    <a:xfrm>
                      <a:off x="2344" y="2000"/>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42" name="Group 141"/>
                  <p:cNvGrpSpPr>
                    <a:grpSpLocks/>
                  </p:cNvGrpSpPr>
                  <p:nvPr/>
                </p:nvGrpSpPr>
                <p:grpSpPr bwMode="auto">
                  <a:xfrm>
                    <a:off x="2048" y="1640"/>
                    <a:ext cx="496" cy="528"/>
                    <a:chOff x="2016" y="2000"/>
                    <a:chExt cx="496" cy="528"/>
                  </a:xfrm>
                </p:grpSpPr>
                <p:sp>
                  <p:nvSpPr>
                    <p:cNvPr id="352" name="Rectangle 142"/>
                    <p:cNvSpPr>
                      <a:spLocks noChangeArrowheads="1"/>
                    </p:cNvSpPr>
                    <p:nvPr/>
                  </p:nvSpPr>
                  <p:spPr bwMode="auto">
                    <a:xfrm>
                      <a:off x="2016" y="2368"/>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 name="Rectangle 143"/>
                    <p:cNvSpPr>
                      <a:spLocks noChangeArrowheads="1"/>
                    </p:cNvSpPr>
                    <p:nvPr/>
                  </p:nvSpPr>
                  <p:spPr bwMode="auto">
                    <a:xfrm>
                      <a:off x="2064" y="2312"/>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4" name="Rectangle 144"/>
                    <p:cNvSpPr>
                      <a:spLocks noChangeArrowheads="1"/>
                    </p:cNvSpPr>
                    <p:nvPr/>
                  </p:nvSpPr>
                  <p:spPr bwMode="auto">
                    <a:xfrm>
                      <a:off x="2112" y="2264"/>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5" name="Rectangle 145"/>
                    <p:cNvSpPr>
                      <a:spLocks noChangeArrowheads="1"/>
                    </p:cNvSpPr>
                    <p:nvPr/>
                  </p:nvSpPr>
                  <p:spPr bwMode="auto">
                    <a:xfrm>
                      <a:off x="2160" y="2208"/>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 name="Rectangle 146"/>
                    <p:cNvSpPr>
                      <a:spLocks noChangeArrowheads="1"/>
                    </p:cNvSpPr>
                    <p:nvPr/>
                  </p:nvSpPr>
                  <p:spPr bwMode="auto">
                    <a:xfrm>
                      <a:off x="2200" y="2160"/>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7" name="Rectangle 147"/>
                    <p:cNvSpPr>
                      <a:spLocks noChangeArrowheads="1"/>
                    </p:cNvSpPr>
                    <p:nvPr/>
                  </p:nvSpPr>
                  <p:spPr bwMode="auto">
                    <a:xfrm>
                      <a:off x="2248" y="2104"/>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 name="Rectangle 148"/>
                    <p:cNvSpPr>
                      <a:spLocks noChangeArrowheads="1"/>
                    </p:cNvSpPr>
                    <p:nvPr/>
                  </p:nvSpPr>
                  <p:spPr bwMode="auto">
                    <a:xfrm>
                      <a:off x="2296" y="2056"/>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9" name="Rectangle 149"/>
                    <p:cNvSpPr>
                      <a:spLocks noChangeArrowheads="1"/>
                    </p:cNvSpPr>
                    <p:nvPr/>
                  </p:nvSpPr>
                  <p:spPr bwMode="auto">
                    <a:xfrm>
                      <a:off x="2344" y="2000"/>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43" name="Group 150"/>
                  <p:cNvGrpSpPr>
                    <a:grpSpLocks/>
                  </p:cNvGrpSpPr>
                  <p:nvPr/>
                </p:nvGrpSpPr>
                <p:grpSpPr bwMode="auto">
                  <a:xfrm>
                    <a:off x="2192" y="1672"/>
                    <a:ext cx="496" cy="528"/>
                    <a:chOff x="2016" y="2000"/>
                    <a:chExt cx="496" cy="528"/>
                  </a:xfrm>
                </p:grpSpPr>
                <p:sp>
                  <p:nvSpPr>
                    <p:cNvPr id="344" name="Rectangle 151"/>
                    <p:cNvSpPr>
                      <a:spLocks noChangeArrowheads="1"/>
                    </p:cNvSpPr>
                    <p:nvPr/>
                  </p:nvSpPr>
                  <p:spPr bwMode="auto">
                    <a:xfrm>
                      <a:off x="2016" y="2368"/>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 name="Rectangle 152"/>
                    <p:cNvSpPr>
                      <a:spLocks noChangeArrowheads="1"/>
                    </p:cNvSpPr>
                    <p:nvPr/>
                  </p:nvSpPr>
                  <p:spPr bwMode="auto">
                    <a:xfrm>
                      <a:off x="2064" y="2312"/>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 name="Rectangle 153"/>
                    <p:cNvSpPr>
                      <a:spLocks noChangeArrowheads="1"/>
                    </p:cNvSpPr>
                    <p:nvPr/>
                  </p:nvSpPr>
                  <p:spPr bwMode="auto">
                    <a:xfrm>
                      <a:off x="2112" y="2264"/>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 name="Rectangle 154"/>
                    <p:cNvSpPr>
                      <a:spLocks noChangeArrowheads="1"/>
                    </p:cNvSpPr>
                    <p:nvPr/>
                  </p:nvSpPr>
                  <p:spPr bwMode="auto">
                    <a:xfrm>
                      <a:off x="2160" y="2208"/>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 name="Rectangle 155"/>
                    <p:cNvSpPr>
                      <a:spLocks noChangeArrowheads="1"/>
                    </p:cNvSpPr>
                    <p:nvPr/>
                  </p:nvSpPr>
                  <p:spPr bwMode="auto">
                    <a:xfrm>
                      <a:off x="2200" y="2160"/>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 name="Rectangle 156"/>
                    <p:cNvSpPr>
                      <a:spLocks noChangeArrowheads="1"/>
                    </p:cNvSpPr>
                    <p:nvPr/>
                  </p:nvSpPr>
                  <p:spPr bwMode="auto">
                    <a:xfrm>
                      <a:off x="2248" y="2104"/>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 name="Rectangle 157"/>
                    <p:cNvSpPr>
                      <a:spLocks noChangeArrowheads="1"/>
                    </p:cNvSpPr>
                    <p:nvPr/>
                  </p:nvSpPr>
                  <p:spPr bwMode="auto">
                    <a:xfrm>
                      <a:off x="2296" y="2056"/>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 name="Rectangle 158"/>
                    <p:cNvSpPr>
                      <a:spLocks noChangeArrowheads="1"/>
                    </p:cNvSpPr>
                    <p:nvPr/>
                  </p:nvSpPr>
                  <p:spPr bwMode="auto">
                    <a:xfrm>
                      <a:off x="2344" y="2000"/>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266" name="Group 159"/>
                <p:cNvGrpSpPr>
                  <a:grpSpLocks/>
                </p:cNvGrpSpPr>
                <p:nvPr/>
              </p:nvGrpSpPr>
              <p:grpSpPr bwMode="auto">
                <a:xfrm>
                  <a:off x="2288" y="2200"/>
                  <a:ext cx="888" cy="648"/>
                  <a:chOff x="2560" y="2264"/>
                  <a:chExt cx="888" cy="648"/>
                </a:xfrm>
              </p:grpSpPr>
              <p:grpSp>
                <p:nvGrpSpPr>
                  <p:cNvPr id="304" name="Group 160"/>
                  <p:cNvGrpSpPr>
                    <a:grpSpLocks/>
                  </p:cNvGrpSpPr>
                  <p:nvPr/>
                </p:nvGrpSpPr>
                <p:grpSpPr bwMode="auto">
                  <a:xfrm>
                    <a:off x="2560" y="2264"/>
                    <a:ext cx="496" cy="528"/>
                    <a:chOff x="2016" y="2000"/>
                    <a:chExt cx="496" cy="528"/>
                  </a:xfrm>
                </p:grpSpPr>
                <p:sp>
                  <p:nvSpPr>
                    <p:cNvPr id="332" name="Rectangle 161"/>
                    <p:cNvSpPr>
                      <a:spLocks noChangeArrowheads="1"/>
                    </p:cNvSpPr>
                    <p:nvPr/>
                  </p:nvSpPr>
                  <p:spPr bwMode="auto">
                    <a:xfrm>
                      <a:off x="2016" y="2368"/>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3" name="Rectangle 162"/>
                    <p:cNvSpPr>
                      <a:spLocks noChangeArrowheads="1"/>
                    </p:cNvSpPr>
                    <p:nvPr/>
                  </p:nvSpPr>
                  <p:spPr bwMode="auto">
                    <a:xfrm>
                      <a:off x="2064" y="2312"/>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4" name="Rectangle 163"/>
                    <p:cNvSpPr>
                      <a:spLocks noChangeArrowheads="1"/>
                    </p:cNvSpPr>
                    <p:nvPr/>
                  </p:nvSpPr>
                  <p:spPr bwMode="auto">
                    <a:xfrm>
                      <a:off x="2112" y="2264"/>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5" name="Rectangle 164"/>
                    <p:cNvSpPr>
                      <a:spLocks noChangeArrowheads="1"/>
                    </p:cNvSpPr>
                    <p:nvPr/>
                  </p:nvSpPr>
                  <p:spPr bwMode="auto">
                    <a:xfrm>
                      <a:off x="2160" y="2208"/>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6" name="Rectangle 165"/>
                    <p:cNvSpPr>
                      <a:spLocks noChangeArrowheads="1"/>
                    </p:cNvSpPr>
                    <p:nvPr/>
                  </p:nvSpPr>
                  <p:spPr bwMode="auto">
                    <a:xfrm>
                      <a:off x="2200" y="2160"/>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 name="Rectangle 166"/>
                    <p:cNvSpPr>
                      <a:spLocks noChangeArrowheads="1"/>
                    </p:cNvSpPr>
                    <p:nvPr/>
                  </p:nvSpPr>
                  <p:spPr bwMode="auto">
                    <a:xfrm>
                      <a:off x="2248" y="2104"/>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 name="Rectangle 167"/>
                    <p:cNvSpPr>
                      <a:spLocks noChangeArrowheads="1"/>
                    </p:cNvSpPr>
                    <p:nvPr/>
                  </p:nvSpPr>
                  <p:spPr bwMode="auto">
                    <a:xfrm>
                      <a:off x="2296" y="2056"/>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9" name="Rectangle 168"/>
                    <p:cNvSpPr>
                      <a:spLocks noChangeArrowheads="1"/>
                    </p:cNvSpPr>
                    <p:nvPr/>
                  </p:nvSpPr>
                  <p:spPr bwMode="auto">
                    <a:xfrm>
                      <a:off x="2344" y="2000"/>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05" name="Group 169"/>
                  <p:cNvGrpSpPr>
                    <a:grpSpLocks/>
                  </p:cNvGrpSpPr>
                  <p:nvPr/>
                </p:nvGrpSpPr>
                <p:grpSpPr bwMode="auto">
                  <a:xfrm>
                    <a:off x="2704" y="2296"/>
                    <a:ext cx="496" cy="528"/>
                    <a:chOff x="2016" y="2000"/>
                    <a:chExt cx="496" cy="528"/>
                  </a:xfrm>
                </p:grpSpPr>
                <p:sp>
                  <p:nvSpPr>
                    <p:cNvPr id="324" name="Rectangle 170"/>
                    <p:cNvSpPr>
                      <a:spLocks noChangeArrowheads="1"/>
                    </p:cNvSpPr>
                    <p:nvPr/>
                  </p:nvSpPr>
                  <p:spPr bwMode="auto">
                    <a:xfrm>
                      <a:off x="2016" y="2368"/>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5" name="Rectangle 171"/>
                    <p:cNvSpPr>
                      <a:spLocks noChangeArrowheads="1"/>
                    </p:cNvSpPr>
                    <p:nvPr/>
                  </p:nvSpPr>
                  <p:spPr bwMode="auto">
                    <a:xfrm>
                      <a:off x="2064" y="2312"/>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 name="Rectangle 172"/>
                    <p:cNvSpPr>
                      <a:spLocks noChangeArrowheads="1"/>
                    </p:cNvSpPr>
                    <p:nvPr/>
                  </p:nvSpPr>
                  <p:spPr bwMode="auto">
                    <a:xfrm>
                      <a:off x="2112" y="2264"/>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 name="Rectangle 173"/>
                    <p:cNvSpPr>
                      <a:spLocks noChangeArrowheads="1"/>
                    </p:cNvSpPr>
                    <p:nvPr/>
                  </p:nvSpPr>
                  <p:spPr bwMode="auto">
                    <a:xfrm>
                      <a:off x="2160" y="2208"/>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 name="Rectangle 174"/>
                    <p:cNvSpPr>
                      <a:spLocks noChangeArrowheads="1"/>
                    </p:cNvSpPr>
                    <p:nvPr/>
                  </p:nvSpPr>
                  <p:spPr bwMode="auto">
                    <a:xfrm>
                      <a:off x="2200" y="2160"/>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9" name="Rectangle 175"/>
                    <p:cNvSpPr>
                      <a:spLocks noChangeArrowheads="1"/>
                    </p:cNvSpPr>
                    <p:nvPr/>
                  </p:nvSpPr>
                  <p:spPr bwMode="auto">
                    <a:xfrm>
                      <a:off x="2248" y="2104"/>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0" name="Rectangle 176"/>
                    <p:cNvSpPr>
                      <a:spLocks noChangeArrowheads="1"/>
                    </p:cNvSpPr>
                    <p:nvPr/>
                  </p:nvSpPr>
                  <p:spPr bwMode="auto">
                    <a:xfrm>
                      <a:off x="2296" y="2056"/>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1" name="Rectangle 177"/>
                    <p:cNvSpPr>
                      <a:spLocks noChangeArrowheads="1"/>
                    </p:cNvSpPr>
                    <p:nvPr/>
                  </p:nvSpPr>
                  <p:spPr bwMode="auto">
                    <a:xfrm>
                      <a:off x="2344" y="2000"/>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06" name="Group 178"/>
                  <p:cNvGrpSpPr>
                    <a:grpSpLocks/>
                  </p:cNvGrpSpPr>
                  <p:nvPr/>
                </p:nvGrpSpPr>
                <p:grpSpPr bwMode="auto">
                  <a:xfrm>
                    <a:off x="2808" y="2352"/>
                    <a:ext cx="496" cy="528"/>
                    <a:chOff x="2016" y="2000"/>
                    <a:chExt cx="496" cy="528"/>
                  </a:xfrm>
                </p:grpSpPr>
                <p:sp>
                  <p:nvSpPr>
                    <p:cNvPr id="316" name="Rectangle 179"/>
                    <p:cNvSpPr>
                      <a:spLocks noChangeArrowheads="1"/>
                    </p:cNvSpPr>
                    <p:nvPr/>
                  </p:nvSpPr>
                  <p:spPr bwMode="auto">
                    <a:xfrm>
                      <a:off x="2016" y="2368"/>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 name="Rectangle 180"/>
                    <p:cNvSpPr>
                      <a:spLocks noChangeArrowheads="1"/>
                    </p:cNvSpPr>
                    <p:nvPr/>
                  </p:nvSpPr>
                  <p:spPr bwMode="auto">
                    <a:xfrm>
                      <a:off x="2064" y="2312"/>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 name="Rectangle 181"/>
                    <p:cNvSpPr>
                      <a:spLocks noChangeArrowheads="1"/>
                    </p:cNvSpPr>
                    <p:nvPr/>
                  </p:nvSpPr>
                  <p:spPr bwMode="auto">
                    <a:xfrm>
                      <a:off x="2112" y="2264"/>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 name="Rectangle 182"/>
                    <p:cNvSpPr>
                      <a:spLocks noChangeArrowheads="1"/>
                    </p:cNvSpPr>
                    <p:nvPr/>
                  </p:nvSpPr>
                  <p:spPr bwMode="auto">
                    <a:xfrm>
                      <a:off x="2160" y="2208"/>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0" name="Rectangle 183"/>
                    <p:cNvSpPr>
                      <a:spLocks noChangeArrowheads="1"/>
                    </p:cNvSpPr>
                    <p:nvPr/>
                  </p:nvSpPr>
                  <p:spPr bwMode="auto">
                    <a:xfrm>
                      <a:off x="2200" y="2160"/>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1" name="Rectangle 184"/>
                    <p:cNvSpPr>
                      <a:spLocks noChangeArrowheads="1"/>
                    </p:cNvSpPr>
                    <p:nvPr/>
                  </p:nvSpPr>
                  <p:spPr bwMode="auto">
                    <a:xfrm>
                      <a:off x="2248" y="2104"/>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2" name="Rectangle 185"/>
                    <p:cNvSpPr>
                      <a:spLocks noChangeArrowheads="1"/>
                    </p:cNvSpPr>
                    <p:nvPr/>
                  </p:nvSpPr>
                  <p:spPr bwMode="auto">
                    <a:xfrm>
                      <a:off x="2296" y="2056"/>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3" name="Rectangle 186"/>
                    <p:cNvSpPr>
                      <a:spLocks noChangeArrowheads="1"/>
                    </p:cNvSpPr>
                    <p:nvPr/>
                  </p:nvSpPr>
                  <p:spPr bwMode="auto">
                    <a:xfrm>
                      <a:off x="2344" y="2000"/>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07" name="Group 187"/>
                  <p:cNvGrpSpPr>
                    <a:grpSpLocks/>
                  </p:cNvGrpSpPr>
                  <p:nvPr/>
                </p:nvGrpSpPr>
                <p:grpSpPr bwMode="auto">
                  <a:xfrm>
                    <a:off x="2952" y="2384"/>
                    <a:ext cx="496" cy="528"/>
                    <a:chOff x="2016" y="2000"/>
                    <a:chExt cx="496" cy="528"/>
                  </a:xfrm>
                </p:grpSpPr>
                <p:sp>
                  <p:nvSpPr>
                    <p:cNvPr id="308" name="Rectangle 188"/>
                    <p:cNvSpPr>
                      <a:spLocks noChangeArrowheads="1"/>
                    </p:cNvSpPr>
                    <p:nvPr/>
                  </p:nvSpPr>
                  <p:spPr bwMode="auto">
                    <a:xfrm>
                      <a:off x="2016" y="2368"/>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 name="Rectangle 189"/>
                    <p:cNvSpPr>
                      <a:spLocks noChangeArrowheads="1"/>
                    </p:cNvSpPr>
                    <p:nvPr/>
                  </p:nvSpPr>
                  <p:spPr bwMode="auto">
                    <a:xfrm>
                      <a:off x="2064" y="2312"/>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 name="Rectangle 190"/>
                    <p:cNvSpPr>
                      <a:spLocks noChangeArrowheads="1"/>
                    </p:cNvSpPr>
                    <p:nvPr/>
                  </p:nvSpPr>
                  <p:spPr bwMode="auto">
                    <a:xfrm>
                      <a:off x="2112" y="2264"/>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 name="Rectangle 191"/>
                    <p:cNvSpPr>
                      <a:spLocks noChangeArrowheads="1"/>
                    </p:cNvSpPr>
                    <p:nvPr/>
                  </p:nvSpPr>
                  <p:spPr bwMode="auto">
                    <a:xfrm>
                      <a:off x="2160" y="2208"/>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 name="Rectangle 192"/>
                    <p:cNvSpPr>
                      <a:spLocks noChangeArrowheads="1"/>
                    </p:cNvSpPr>
                    <p:nvPr/>
                  </p:nvSpPr>
                  <p:spPr bwMode="auto">
                    <a:xfrm>
                      <a:off x="2200" y="2160"/>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3" name="Rectangle 193"/>
                    <p:cNvSpPr>
                      <a:spLocks noChangeArrowheads="1"/>
                    </p:cNvSpPr>
                    <p:nvPr/>
                  </p:nvSpPr>
                  <p:spPr bwMode="auto">
                    <a:xfrm>
                      <a:off x="2248" y="2104"/>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4" name="Rectangle 194"/>
                    <p:cNvSpPr>
                      <a:spLocks noChangeArrowheads="1"/>
                    </p:cNvSpPr>
                    <p:nvPr/>
                  </p:nvSpPr>
                  <p:spPr bwMode="auto">
                    <a:xfrm>
                      <a:off x="2296" y="2056"/>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5" name="Rectangle 195"/>
                    <p:cNvSpPr>
                      <a:spLocks noChangeArrowheads="1"/>
                    </p:cNvSpPr>
                    <p:nvPr/>
                  </p:nvSpPr>
                  <p:spPr bwMode="auto">
                    <a:xfrm>
                      <a:off x="2344" y="2000"/>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267" name="Group 196"/>
                <p:cNvGrpSpPr>
                  <a:grpSpLocks/>
                </p:cNvGrpSpPr>
                <p:nvPr/>
              </p:nvGrpSpPr>
              <p:grpSpPr bwMode="auto">
                <a:xfrm>
                  <a:off x="2664" y="1736"/>
                  <a:ext cx="888" cy="648"/>
                  <a:chOff x="2608" y="1592"/>
                  <a:chExt cx="888" cy="648"/>
                </a:xfrm>
              </p:grpSpPr>
              <p:grpSp>
                <p:nvGrpSpPr>
                  <p:cNvPr id="268" name="Group 197"/>
                  <p:cNvGrpSpPr>
                    <a:grpSpLocks/>
                  </p:cNvGrpSpPr>
                  <p:nvPr/>
                </p:nvGrpSpPr>
                <p:grpSpPr bwMode="auto">
                  <a:xfrm>
                    <a:off x="2608" y="1592"/>
                    <a:ext cx="496" cy="528"/>
                    <a:chOff x="2016" y="2000"/>
                    <a:chExt cx="496" cy="528"/>
                  </a:xfrm>
                </p:grpSpPr>
                <p:sp>
                  <p:nvSpPr>
                    <p:cNvPr id="296" name="Rectangle 198"/>
                    <p:cNvSpPr>
                      <a:spLocks noChangeArrowheads="1"/>
                    </p:cNvSpPr>
                    <p:nvPr/>
                  </p:nvSpPr>
                  <p:spPr bwMode="auto">
                    <a:xfrm>
                      <a:off x="2016" y="2368"/>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 name="Rectangle 199"/>
                    <p:cNvSpPr>
                      <a:spLocks noChangeArrowheads="1"/>
                    </p:cNvSpPr>
                    <p:nvPr/>
                  </p:nvSpPr>
                  <p:spPr bwMode="auto">
                    <a:xfrm>
                      <a:off x="2064" y="2312"/>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8" name="Rectangle 200"/>
                    <p:cNvSpPr>
                      <a:spLocks noChangeArrowheads="1"/>
                    </p:cNvSpPr>
                    <p:nvPr/>
                  </p:nvSpPr>
                  <p:spPr bwMode="auto">
                    <a:xfrm>
                      <a:off x="2112" y="2264"/>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9" name="Rectangle 201"/>
                    <p:cNvSpPr>
                      <a:spLocks noChangeArrowheads="1"/>
                    </p:cNvSpPr>
                    <p:nvPr/>
                  </p:nvSpPr>
                  <p:spPr bwMode="auto">
                    <a:xfrm>
                      <a:off x="2160" y="2208"/>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0" name="Rectangle 202"/>
                    <p:cNvSpPr>
                      <a:spLocks noChangeArrowheads="1"/>
                    </p:cNvSpPr>
                    <p:nvPr/>
                  </p:nvSpPr>
                  <p:spPr bwMode="auto">
                    <a:xfrm>
                      <a:off x="2200" y="2160"/>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 name="Rectangle 203"/>
                    <p:cNvSpPr>
                      <a:spLocks noChangeArrowheads="1"/>
                    </p:cNvSpPr>
                    <p:nvPr/>
                  </p:nvSpPr>
                  <p:spPr bwMode="auto">
                    <a:xfrm>
                      <a:off x="2248" y="2104"/>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 name="Rectangle 204"/>
                    <p:cNvSpPr>
                      <a:spLocks noChangeArrowheads="1"/>
                    </p:cNvSpPr>
                    <p:nvPr/>
                  </p:nvSpPr>
                  <p:spPr bwMode="auto">
                    <a:xfrm>
                      <a:off x="2296" y="2056"/>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3" name="Rectangle 205"/>
                    <p:cNvSpPr>
                      <a:spLocks noChangeArrowheads="1"/>
                    </p:cNvSpPr>
                    <p:nvPr/>
                  </p:nvSpPr>
                  <p:spPr bwMode="auto">
                    <a:xfrm>
                      <a:off x="2344" y="2000"/>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9" name="Group 206"/>
                  <p:cNvGrpSpPr>
                    <a:grpSpLocks/>
                  </p:cNvGrpSpPr>
                  <p:nvPr/>
                </p:nvGrpSpPr>
                <p:grpSpPr bwMode="auto">
                  <a:xfrm>
                    <a:off x="2752" y="1624"/>
                    <a:ext cx="496" cy="528"/>
                    <a:chOff x="2016" y="2000"/>
                    <a:chExt cx="496" cy="528"/>
                  </a:xfrm>
                </p:grpSpPr>
                <p:sp>
                  <p:nvSpPr>
                    <p:cNvPr id="288" name="Rectangle 207"/>
                    <p:cNvSpPr>
                      <a:spLocks noChangeArrowheads="1"/>
                    </p:cNvSpPr>
                    <p:nvPr/>
                  </p:nvSpPr>
                  <p:spPr bwMode="auto">
                    <a:xfrm>
                      <a:off x="2016" y="2368"/>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 name="Rectangle 208"/>
                    <p:cNvSpPr>
                      <a:spLocks noChangeArrowheads="1"/>
                    </p:cNvSpPr>
                    <p:nvPr/>
                  </p:nvSpPr>
                  <p:spPr bwMode="auto">
                    <a:xfrm>
                      <a:off x="2064" y="2312"/>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0" name="Rectangle 209"/>
                    <p:cNvSpPr>
                      <a:spLocks noChangeArrowheads="1"/>
                    </p:cNvSpPr>
                    <p:nvPr/>
                  </p:nvSpPr>
                  <p:spPr bwMode="auto">
                    <a:xfrm>
                      <a:off x="2112" y="2264"/>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1" name="Rectangle 210"/>
                    <p:cNvSpPr>
                      <a:spLocks noChangeArrowheads="1"/>
                    </p:cNvSpPr>
                    <p:nvPr/>
                  </p:nvSpPr>
                  <p:spPr bwMode="auto">
                    <a:xfrm>
                      <a:off x="2160" y="2208"/>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2" name="Rectangle 211"/>
                    <p:cNvSpPr>
                      <a:spLocks noChangeArrowheads="1"/>
                    </p:cNvSpPr>
                    <p:nvPr/>
                  </p:nvSpPr>
                  <p:spPr bwMode="auto">
                    <a:xfrm>
                      <a:off x="2200" y="2160"/>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3" name="Rectangle 212"/>
                    <p:cNvSpPr>
                      <a:spLocks noChangeArrowheads="1"/>
                    </p:cNvSpPr>
                    <p:nvPr/>
                  </p:nvSpPr>
                  <p:spPr bwMode="auto">
                    <a:xfrm>
                      <a:off x="2248" y="2104"/>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4" name="Rectangle 213"/>
                    <p:cNvSpPr>
                      <a:spLocks noChangeArrowheads="1"/>
                    </p:cNvSpPr>
                    <p:nvPr/>
                  </p:nvSpPr>
                  <p:spPr bwMode="auto">
                    <a:xfrm>
                      <a:off x="2296" y="2056"/>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5" name="Rectangle 214"/>
                    <p:cNvSpPr>
                      <a:spLocks noChangeArrowheads="1"/>
                    </p:cNvSpPr>
                    <p:nvPr/>
                  </p:nvSpPr>
                  <p:spPr bwMode="auto">
                    <a:xfrm>
                      <a:off x="2344" y="2000"/>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70" name="Group 215"/>
                  <p:cNvGrpSpPr>
                    <a:grpSpLocks/>
                  </p:cNvGrpSpPr>
                  <p:nvPr/>
                </p:nvGrpSpPr>
                <p:grpSpPr bwMode="auto">
                  <a:xfrm>
                    <a:off x="2840" y="1664"/>
                    <a:ext cx="496" cy="528"/>
                    <a:chOff x="2016" y="2000"/>
                    <a:chExt cx="496" cy="528"/>
                  </a:xfrm>
                </p:grpSpPr>
                <p:sp>
                  <p:nvSpPr>
                    <p:cNvPr id="280" name="Rectangle 216"/>
                    <p:cNvSpPr>
                      <a:spLocks noChangeArrowheads="1"/>
                    </p:cNvSpPr>
                    <p:nvPr/>
                  </p:nvSpPr>
                  <p:spPr bwMode="auto">
                    <a:xfrm>
                      <a:off x="2016" y="2368"/>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1" name="Rectangle 217"/>
                    <p:cNvSpPr>
                      <a:spLocks noChangeArrowheads="1"/>
                    </p:cNvSpPr>
                    <p:nvPr/>
                  </p:nvSpPr>
                  <p:spPr bwMode="auto">
                    <a:xfrm>
                      <a:off x="2064" y="2312"/>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 name="Rectangle 218"/>
                    <p:cNvSpPr>
                      <a:spLocks noChangeArrowheads="1"/>
                    </p:cNvSpPr>
                    <p:nvPr/>
                  </p:nvSpPr>
                  <p:spPr bwMode="auto">
                    <a:xfrm>
                      <a:off x="2112" y="2264"/>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 name="Rectangle 219"/>
                    <p:cNvSpPr>
                      <a:spLocks noChangeArrowheads="1"/>
                    </p:cNvSpPr>
                    <p:nvPr/>
                  </p:nvSpPr>
                  <p:spPr bwMode="auto">
                    <a:xfrm>
                      <a:off x="2160" y="2208"/>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 name="Rectangle 220"/>
                    <p:cNvSpPr>
                      <a:spLocks noChangeArrowheads="1"/>
                    </p:cNvSpPr>
                    <p:nvPr/>
                  </p:nvSpPr>
                  <p:spPr bwMode="auto">
                    <a:xfrm>
                      <a:off x="2200" y="2160"/>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5" name="Rectangle 221"/>
                    <p:cNvSpPr>
                      <a:spLocks noChangeArrowheads="1"/>
                    </p:cNvSpPr>
                    <p:nvPr/>
                  </p:nvSpPr>
                  <p:spPr bwMode="auto">
                    <a:xfrm>
                      <a:off x="2248" y="2104"/>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 name="Rectangle 222"/>
                    <p:cNvSpPr>
                      <a:spLocks noChangeArrowheads="1"/>
                    </p:cNvSpPr>
                    <p:nvPr/>
                  </p:nvSpPr>
                  <p:spPr bwMode="auto">
                    <a:xfrm>
                      <a:off x="2296" y="2056"/>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 name="Rectangle 223"/>
                    <p:cNvSpPr>
                      <a:spLocks noChangeArrowheads="1"/>
                    </p:cNvSpPr>
                    <p:nvPr/>
                  </p:nvSpPr>
                  <p:spPr bwMode="auto">
                    <a:xfrm>
                      <a:off x="2344" y="2000"/>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71" name="Group 224"/>
                  <p:cNvGrpSpPr>
                    <a:grpSpLocks/>
                  </p:cNvGrpSpPr>
                  <p:nvPr/>
                </p:nvGrpSpPr>
                <p:grpSpPr bwMode="auto">
                  <a:xfrm>
                    <a:off x="3000" y="1712"/>
                    <a:ext cx="496" cy="528"/>
                    <a:chOff x="2016" y="2000"/>
                    <a:chExt cx="496" cy="528"/>
                  </a:xfrm>
                </p:grpSpPr>
                <p:sp>
                  <p:nvSpPr>
                    <p:cNvPr id="272" name="Rectangle 225"/>
                    <p:cNvSpPr>
                      <a:spLocks noChangeArrowheads="1"/>
                    </p:cNvSpPr>
                    <p:nvPr/>
                  </p:nvSpPr>
                  <p:spPr bwMode="auto">
                    <a:xfrm>
                      <a:off x="2016" y="2368"/>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3" name="Rectangle 226"/>
                    <p:cNvSpPr>
                      <a:spLocks noChangeArrowheads="1"/>
                    </p:cNvSpPr>
                    <p:nvPr/>
                  </p:nvSpPr>
                  <p:spPr bwMode="auto">
                    <a:xfrm>
                      <a:off x="2064" y="2312"/>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4" name="Rectangle 227"/>
                    <p:cNvSpPr>
                      <a:spLocks noChangeArrowheads="1"/>
                    </p:cNvSpPr>
                    <p:nvPr/>
                  </p:nvSpPr>
                  <p:spPr bwMode="auto">
                    <a:xfrm>
                      <a:off x="2112" y="2264"/>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5" name="Rectangle 228"/>
                    <p:cNvSpPr>
                      <a:spLocks noChangeArrowheads="1"/>
                    </p:cNvSpPr>
                    <p:nvPr/>
                  </p:nvSpPr>
                  <p:spPr bwMode="auto">
                    <a:xfrm>
                      <a:off x="2160" y="2208"/>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 name="Rectangle 229"/>
                    <p:cNvSpPr>
                      <a:spLocks noChangeArrowheads="1"/>
                    </p:cNvSpPr>
                    <p:nvPr/>
                  </p:nvSpPr>
                  <p:spPr bwMode="auto">
                    <a:xfrm>
                      <a:off x="2200" y="2160"/>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 name="Rectangle 230"/>
                    <p:cNvSpPr>
                      <a:spLocks noChangeArrowheads="1"/>
                    </p:cNvSpPr>
                    <p:nvPr/>
                  </p:nvSpPr>
                  <p:spPr bwMode="auto">
                    <a:xfrm>
                      <a:off x="2248" y="2104"/>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 name="Rectangle 231"/>
                    <p:cNvSpPr>
                      <a:spLocks noChangeArrowheads="1"/>
                    </p:cNvSpPr>
                    <p:nvPr/>
                  </p:nvSpPr>
                  <p:spPr bwMode="auto">
                    <a:xfrm>
                      <a:off x="2296" y="2056"/>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9" name="Rectangle 232"/>
                    <p:cNvSpPr>
                      <a:spLocks noChangeArrowheads="1"/>
                    </p:cNvSpPr>
                    <p:nvPr/>
                  </p:nvSpPr>
                  <p:spPr bwMode="auto">
                    <a:xfrm>
                      <a:off x="2344" y="2000"/>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nvGrpSpPr>
              <p:cNvPr id="20" name="Group 233"/>
              <p:cNvGrpSpPr>
                <a:grpSpLocks/>
              </p:cNvGrpSpPr>
              <p:nvPr/>
            </p:nvGrpSpPr>
            <p:grpSpPr bwMode="auto">
              <a:xfrm>
                <a:off x="3703" y="1382"/>
                <a:ext cx="185" cy="74"/>
                <a:chOff x="1024" y="3264"/>
                <a:chExt cx="320" cy="296"/>
              </a:xfrm>
            </p:grpSpPr>
            <p:sp>
              <p:nvSpPr>
                <p:cNvPr id="260" name="Rectangle 234"/>
                <p:cNvSpPr>
                  <a:spLocks noChangeArrowheads="1"/>
                </p:cNvSpPr>
                <p:nvPr/>
              </p:nvSpPr>
              <p:spPr bwMode="auto">
                <a:xfrm>
                  <a:off x="1024" y="3376"/>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1" name="Rectangle 235"/>
                <p:cNvSpPr>
                  <a:spLocks noChangeArrowheads="1"/>
                </p:cNvSpPr>
                <p:nvPr/>
              </p:nvSpPr>
              <p:spPr bwMode="auto">
                <a:xfrm>
                  <a:off x="1072" y="3336"/>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2" name="Rectangle 236"/>
                <p:cNvSpPr>
                  <a:spLocks noChangeArrowheads="1"/>
                </p:cNvSpPr>
                <p:nvPr/>
              </p:nvSpPr>
              <p:spPr bwMode="auto">
                <a:xfrm>
                  <a:off x="1112" y="3296"/>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3" name="Rectangle 237"/>
                <p:cNvSpPr>
                  <a:spLocks noChangeArrowheads="1"/>
                </p:cNvSpPr>
                <p:nvPr/>
              </p:nvSpPr>
              <p:spPr bwMode="auto">
                <a:xfrm>
                  <a:off x="1152" y="3264"/>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1" name="Group 238"/>
              <p:cNvGrpSpPr>
                <a:grpSpLocks/>
              </p:cNvGrpSpPr>
              <p:nvPr/>
            </p:nvGrpSpPr>
            <p:grpSpPr bwMode="auto">
              <a:xfrm>
                <a:off x="4152" y="1376"/>
                <a:ext cx="184" cy="73"/>
                <a:chOff x="1024" y="3264"/>
                <a:chExt cx="320" cy="296"/>
              </a:xfrm>
            </p:grpSpPr>
            <p:sp>
              <p:nvSpPr>
                <p:cNvPr id="256" name="Rectangle 239"/>
                <p:cNvSpPr>
                  <a:spLocks noChangeArrowheads="1"/>
                </p:cNvSpPr>
                <p:nvPr/>
              </p:nvSpPr>
              <p:spPr bwMode="auto">
                <a:xfrm>
                  <a:off x="1024" y="3376"/>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7" name="Rectangle 240"/>
                <p:cNvSpPr>
                  <a:spLocks noChangeArrowheads="1"/>
                </p:cNvSpPr>
                <p:nvPr/>
              </p:nvSpPr>
              <p:spPr bwMode="auto">
                <a:xfrm>
                  <a:off x="1072" y="3336"/>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 name="Rectangle 241"/>
                <p:cNvSpPr>
                  <a:spLocks noChangeArrowheads="1"/>
                </p:cNvSpPr>
                <p:nvPr/>
              </p:nvSpPr>
              <p:spPr bwMode="auto">
                <a:xfrm>
                  <a:off x="1112" y="3296"/>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9" name="Rectangle 242"/>
                <p:cNvSpPr>
                  <a:spLocks noChangeArrowheads="1"/>
                </p:cNvSpPr>
                <p:nvPr/>
              </p:nvSpPr>
              <p:spPr bwMode="auto">
                <a:xfrm>
                  <a:off x="1152" y="3264"/>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2" name="Group 243"/>
              <p:cNvGrpSpPr>
                <a:grpSpLocks/>
              </p:cNvGrpSpPr>
              <p:nvPr/>
            </p:nvGrpSpPr>
            <p:grpSpPr bwMode="auto">
              <a:xfrm>
                <a:off x="5005" y="1169"/>
                <a:ext cx="183" cy="73"/>
                <a:chOff x="1024" y="3264"/>
                <a:chExt cx="320" cy="296"/>
              </a:xfrm>
            </p:grpSpPr>
            <p:sp>
              <p:nvSpPr>
                <p:cNvPr id="252" name="Rectangle 244"/>
                <p:cNvSpPr>
                  <a:spLocks noChangeArrowheads="1"/>
                </p:cNvSpPr>
                <p:nvPr/>
              </p:nvSpPr>
              <p:spPr bwMode="auto">
                <a:xfrm>
                  <a:off x="1024" y="3376"/>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3" name="Rectangle 245"/>
                <p:cNvSpPr>
                  <a:spLocks noChangeArrowheads="1"/>
                </p:cNvSpPr>
                <p:nvPr/>
              </p:nvSpPr>
              <p:spPr bwMode="auto">
                <a:xfrm>
                  <a:off x="1072" y="3336"/>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4" name="Rectangle 246"/>
                <p:cNvSpPr>
                  <a:spLocks noChangeArrowheads="1"/>
                </p:cNvSpPr>
                <p:nvPr/>
              </p:nvSpPr>
              <p:spPr bwMode="auto">
                <a:xfrm>
                  <a:off x="1112" y="3296"/>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5" name="Rectangle 247"/>
                <p:cNvSpPr>
                  <a:spLocks noChangeArrowheads="1"/>
                </p:cNvSpPr>
                <p:nvPr/>
              </p:nvSpPr>
              <p:spPr bwMode="auto">
                <a:xfrm>
                  <a:off x="1152" y="3264"/>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3" name="Group 248"/>
              <p:cNvGrpSpPr>
                <a:grpSpLocks/>
              </p:cNvGrpSpPr>
              <p:nvPr/>
            </p:nvGrpSpPr>
            <p:grpSpPr bwMode="auto">
              <a:xfrm>
                <a:off x="4528" y="1367"/>
                <a:ext cx="184" cy="73"/>
                <a:chOff x="1024" y="3264"/>
                <a:chExt cx="320" cy="296"/>
              </a:xfrm>
            </p:grpSpPr>
            <p:sp>
              <p:nvSpPr>
                <p:cNvPr id="248" name="Rectangle 249"/>
                <p:cNvSpPr>
                  <a:spLocks noChangeArrowheads="1"/>
                </p:cNvSpPr>
                <p:nvPr/>
              </p:nvSpPr>
              <p:spPr bwMode="auto">
                <a:xfrm>
                  <a:off x="1024" y="3376"/>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 name="Rectangle 250"/>
                <p:cNvSpPr>
                  <a:spLocks noChangeArrowheads="1"/>
                </p:cNvSpPr>
                <p:nvPr/>
              </p:nvSpPr>
              <p:spPr bwMode="auto">
                <a:xfrm>
                  <a:off x="1072" y="3336"/>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0" name="Rectangle 251"/>
                <p:cNvSpPr>
                  <a:spLocks noChangeArrowheads="1"/>
                </p:cNvSpPr>
                <p:nvPr/>
              </p:nvSpPr>
              <p:spPr bwMode="auto">
                <a:xfrm>
                  <a:off x="1112" y="3296"/>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1" name="Rectangle 252"/>
                <p:cNvSpPr>
                  <a:spLocks noChangeArrowheads="1"/>
                </p:cNvSpPr>
                <p:nvPr/>
              </p:nvSpPr>
              <p:spPr bwMode="auto">
                <a:xfrm>
                  <a:off x="1152" y="3264"/>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4" name="Group 253"/>
              <p:cNvGrpSpPr>
                <a:grpSpLocks/>
              </p:cNvGrpSpPr>
              <p:nvPr/>
            </p:nvGrpSpPr>
            <p:grpSpPr bwMode="auto">
              <a:xfrm>
                <a:off x="3176" y="1260"/>
                <a:ext cx="185" cy="73"/>
                <a:chOff x="1024" y="3264"/>
                <a:chExt cx="320" cy="296"/>
              </a:xfrm>
            </p:grpSpPr>
            <p:sp>
              <p:nvSpPr>
                <p:cNvPr id="244" name="Rectangle 254"/>
                <p:cNvSpPr>
                  <a:spLocks noChangeArrowheads="1"/>
                </p:cNvSpPr>
                <p:nvPr/>
              </p:nvSpPr>
              <p:spPr bwMode="auto">
                <a:xfrm>
                  <a:off x="1024" y="3376"/>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 name="Rectangle 255"/>
                <p:cNvSpPr>
                  <a:spLocks noChangeArrowheads="1"/>
                </p:cNvSpPr>
                <p:nvPr/>
              </p:nvSpPr>
              <p:spPr bwMode="auto">
                <a:xfrm>
                  <a:off x="1072" y="3336"/>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 name="Rectangle 256"/>
                <p:cNvSpPr>
                  <a:spLocks noChangeArrowheads="1"/>
                </p:cNvSpPr>
                <p:nvPr/>
              </p:nvSpPr>
              <p:spPr bwMode="auto">
                <a:xfrm>
                  <a:off x="1112" y="3296"/>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 name="Rectangle 257"/>
                <p:cNvSpPr>
                  <a:spLocks noChangeArrowheads="1"/>
                </p:cNvSpPr>
                <p:nvPr/>
              </p:nvSpPr>
              <p:spPr bwMode="auto">
                <a:xfrm>
                  <a:off x="1152" y="3264"/>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5" name="Group 258"/>
              <p:cNvGrpSpPr>
                <a:grpSpLocks/>
              </p:cNvGrpSpPr>
              <p:nvPr/>
            </p:nvGrpSpPr>
            <p:grpSpPr bwMode="auto">
              <a:xfrm>
                <a:off x="3158" y="1191"/>
                <a:ext cx="184" cy="73"/>
                <a:chOff x="1024" y="3264"/>
                <a:chExt cx="320" cy="296"/>
              </a:xfrm>
            </p:grpSpPr>
            <p:sp>
              <p:nvSpPr>
                <p:cNvPr id="240" name="Rectangle 259"/>
                <p:cNvSpPr>
                  <a:spLocks noChangeArrowheads="1"/>
                </p:cNvSpPr>
                <p:nvPr/>
              </p:nvSpPr>
              <p:spPr bwMode="auto">
                <a:xfrm>
                  <a:off x="1024" y="3376"/>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 name="Rectangle 260"/>
                <p:cNvSpPr>
                  <a:spLocks noChangeArrowheads="1"/>
                </p:cNvSpPr>
                <p:nvPr/>
              </p:nvSpPr>
              <p:spPr bwMode="auto">
                <a:xfrm>
                  <a:off x="1072" y="3336"/>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 name="Rectangle 261"/>
                <p:cNvSpPr>
                  <a:spLocks noChangeArrowheads="1"/>
                </p:cNvSpPr>
                <p:nvPr/>
              </p:nvSpPr>
              <p:spPr bwMode="auto">
                <a:xfrm>
                  <a:off x="1112" y="3296"/>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 name="Rectangle 262"/>
                <p:cNvSpPr>
                  <a:spLocks noChangeArrowheads="1"/>
                </p:cNvSpPr>
                <p:nvPr/>
              </p:nvSpPr>
              <p:spPr bwMode="auto">
                <a:xfrm>
                  <a:off x="1152" y="3264"/>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 name="Group 263"/>
              <p:cNvGrpSpPr>
                <a:grpSpLocks/>
              </p:cNvGrpSpPr>
              <p:nvPr/>
            </p:nvGrpSpPr>
            <p:grpSpPr bwMode="auto">
              <a:xfrm>
                <a:off x="3323" y="1395"/>
                <a:ext cx="184" cy="73"/>
                <a:chOff x="1024" y="3264"/>
                <a:chExt cx="320" cy="296"/>
              </a:xfrm>
            </p:grpSpPr>
            <p:sp>
              <p:nvSpPr>
                <p:cNvPr id="236" name="Rectangle 264"/>
                <p:cNvSpPr>
                  <a:spLocks noChangeArrowheads="1"/>
                </p:cNvSpPr>
                <p:nvPr/>
              </p:nvSpPr>
              <p:spPr bwMode="auto">
                <a:xfrm>
                  <a:off x="1024" y="3376"/>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 name="Rectangle 265"/>
                <p:cNvSpPr>
                  <a:spLocks noChangeArrowheads="1"/>
                </p:cNvSpPr>
                <p:nvPr/>
              </p:nvSpPr>
              <p:spPr bwMode="auto">
                <a:xfrm>
                  <a:off x="1072" y="3336"/>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 name="Rectangle 266"/>
                <p:cNvSpPr>
                  <a:spLocks noChangeArrowheads="1"/>
                </p:cNvSpPr>
                <p:nvPr/>
              </p:nvSpPr>
              <p:spPr bwMode="auto">
                <a:xfrm>
                  <a:off x="1112" y="3296"/>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 name="Rectangle 267"/>
                <p:cNvSpPr>
                  <a:spLocks noChangeArrowheads="1"/>
                </p:cNvSpPr>
                <p:nvPr/>
              </p:nvSpPr>
              <p:spPr bwMode="auto">
                <a:xfrm>
                  <a:off x="1152" y="3264"/>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7" name="Group 268"/>
              <p:cNvGrpSpPr>
                <a:grpSpLocks/>
              </p:cNvGrpSpPr>
              <p:nvPr/>
            </p:nvGrpSpPr>
            <p:grpSpPr bwMode="auto">
              <a:xfrm>
                <a:off x="2799" y="1168"/>
                <a:ext cx="154" cy="61"/>
                <a:chOff x="428" y="2146"/>
                <a:chExt cx="268" cy="244"/>
              </a:xfrm>
            </p:grpSpPr>
            <p:sp>
              <p:nvSpPr>
                <p:cNvPr id="227" name="Rectangle 269"/>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8" name="Rectangle 270"/>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9" name="Rectangle 271"/>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0" name="Rectangle 272"/>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1" name="Rectangle 273"/>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2" name="Rectangle 274"/>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3" name="Rectangle 275"/>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 name="Rectangle 276"/>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 name="Rectangle 277"/>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8" name="Group 278"/>
              <p:cNvGrpSpPr>
                <a:grpSpLocks/>
              </p:cNvGrpSpPr>
              <p:nvPr/>
            </p:nvGrpSpPr>
            <p:grpSpPr bwMode="auto">
              <a:xfrm>
                <a:off x="2801" y="1232"/>
                <a:ext cx="154" cy="61"/>
                <a:chOff x="428" y="2146"/>
                <a:chExt cx="268" cy="244"/>
              </a:xfrm>
            </p:grpSpPr>
            <p:sp>
              <p:nvSpPr>
                <p:cNvPr id="218" name="Rectangle 279"/>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9" name="Rectangle 280"/>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0" name="Rectangle 281"/>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1" name="Rectangle 282"/>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2" name="Rectangle 283"/>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3" name="Rectangle 284"/>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4" name="Rectangle 285"/>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 name="Rectangle 286"/>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 name="Rectangle 287"/>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9" name="Rectangle 288"/>
              <p:cNvSpPr>
                <a:spLocks noChangeArrowheads="1"/>
              </p:cNvSpPr>
              <p:nvPr/>
            </p:nvSpPr>
            <p:spPr bwMode="auto">
              <a:xfrm>
                <a:off x="3017" y="1167"/>
                <a:ext cx="93" cy="39"/>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900">
                  <a:solidFill>
                    <a:srgbClr val="FFFF00"/>
                  </a:solidFill>
                  <a:latin typeface="Arial Narrow" pitchFamily="34" charset="0"/>
                </a:endParaRPr>
              </a:p>
            </p:txBody>
          </p:sp>
          <p:sp>
            <p:nvSpPr>
              <p:cNvPr id="30" name="Rectangle 289"/>
              <p:cNvSpPr>
                <a:spLocks noChangeArrowheads="1"/>
              </p:cNvSpPr>
              <p:nvPr/>
            </p:nvSpPr>
            <p:spPr bwMode="auto">
              <a:xfrm>
                <a:off x="3020" y="1229"/>
                <a:ext cx="93" cy="38"/>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900">
                  <a:solidFill>
                    <a:srgbClr val="FFFF00"/>
                  </a:solidFill>
                  <a:latin typeface="Arial Narrow" pitchFamily="34" charset="0"/>
                </a:endParaRPr>
              </a:p>
            </p:txBody>
          </p:sp>
          <p:grpSp>
            <p:nvGrpSpPr>
              <p:cNvPr id="31" name="Group 290"/>
              <p:cNvGrpSpPr>
                <a:grpSpLocks/>
              </p:cNvGrpSpPr>
              <p:nvPr/>
            </p:nvGrpSpPr>
            <p:grpSpPr bwMode="auto">
              <a:xfrm>
                <a:off x="2932" y="1390"/>
                <a:ext cx="154" cy="61"/>
                <a:chOff x="428" y="2146"/>
                <a:chExt cx="268" cy="244"/>
              </a:xfrm>
            </p:grpSpPr>
            <p:sp>
              <p:nvSpPr>
                <p:cNvPr id="209" name="Rectangle 291"/>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 name="Rectangle 292"/>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 name="Rectangle 293"/>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2" name="Rectangle 294"/>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3" name="Rectangle 295"/>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4" name="Rectangle 296"/>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 name="Rectangle 297"/>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6" name="Rectangle 298"/>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7" name="Rectangle 299"/>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2" name="Group 300"/>
              <p:cNvGrpSpPr>
                <a:grpSpLocks/>
              </p:cNvGrpSpPr>
              <p:nvPr/>
            </p:nvGrpSpPr>
            <p:grpSpPr bwMode="auto">
              <a:xfrm>
                <a:off x="2945" y="1465"/>
                <a:ext cx="155" cy="60"/>
                <a:chOff x="428" y="2146"/>
                <a:chExt cx="268" cy="244"/>
              </a:xfrm>
            </p:grpSpPr>
            <p:sp>
              <p:nvSpPr>
                <p:cNvPr id="200" name="Rectangle 301"/>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 name="Rectangle 302"/>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 name="Rectangle 303"/>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3" name="Rectangle 304"/>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 name="Rectangle 305"/>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 name="Rectangle 306"/>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 name="Rectangle 307"/>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7" name="Rectangle 308"/>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8" name="Rectangle 309"/>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3" name="Rectangle 310"/>
              <p:cNvSpPr>
                <a:spLocks noChangeArrowheads="1"/>
              </p:cNvSpPr>
              <p:nvPr/>
            </p:nvSpPr>
            <p:spPr bwMode="auto">
              <a:xfrm>
                <a:off x="3127" y="1431"/>
                <a:ext cx="93" cy="39"/>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900">
                  <a:solidFill>
                    <a:srgbClr val="FFFF00"/>
                  </a:solidFill>
                  <a:latin typeface="Arial Narrow" pitchFamily="34" charset="0"/>
                </a:endParaRPr>
              </a:p>
            </p:txBody>
          </p:sp>
          <p:grpSp>
            <p:nvGrpSpPr>
              <p:cNvPr id="34" name="Group 311"/>
              <p:cNvGrpSpPr>
                <a:grpSpLocks/>
              </p:cNvGrpSpPr>
              <p:nvPr/>
            </p:nvGrpSpPr>
            <p:grpSpPr bwMode="auto">
              <a:xfrm>
                <a:off x="3466" y="1524"/>
                <a:ext cx="155" cy="60"/>
                <a:chOff x="428" y="2146"/>
                <a:chExt cx="268" cy="244"/>
              </a:xfrm>
            </p:grpSpPr>
            <p:sp>
              <p:nvSpPr>
                <p:cNvPr id="191" name="Rectangle 312"/>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2" name="Rectangle 313"/>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3" name="Rectangle 314"/>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 name="Rectangle 315"/>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 name="Rectangle 316"/>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 name="Rectangle 317"/>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 name="Rectangle 318"/>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8" name="Rectangle 319"/>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 name="Rectangle 320"/>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5" name="Rectangle 321"/>
              <p:cNvSpPr>
                <a:spLocks noChangeArrowheads="1"/>
              </p:cNvSpPr>
              <p:nvPr/>
            </p:nvSpPr>
            <p:spPr bwMode="auto">
              <a:xfrm>
                <a:off x="3680" y="1471"/>
                <a:ext cx="93" cy="39"/>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900">
                  <a:solidFill>
                    <a:srgbClr val="FFFF00"/>
                  </a:solidFill>
                  <a:latin typeface="Arial Narrow" pitchFamily="34" charset="0"/>
                </a:endParaRPr>
              </a:p>
            </p:txBody>
          </p:sp>
          <p:grpSp>
            <p:nvGrpSpPr>
              <p:cNvPr id="36" name="Group 322"/>
              <p:cNvGrpSpPr>
                <a:grpSpLocks/>
              </p:cNvGrpSpPr>
              <p:nvPr/>
            </p:nvGrpSpPr>
            <p:grpSpPr bwMode="auto">
              <a:xfrm>
                <a:off x="4133" y="1520"/>
                <a:ext cx="153" cy="41"/>
                <a:chOff x="2378" y="3784"/>
                <a:chExt cx="268" cy="166"/>
              </a:xfrm>
            </p:grpSpPr>
            <p:sp>
              <p:nvSpPr>
                <p:cNvPr id="185" name="Rectangle 323"/>
                <p:cNvSpPr>
                  <a:spLocks noChangeArrowheads="1"/>
                </p:cNvSpPr>
                <p:nvPr/>
              </p:nvSpPr>
              <p:spPr bwMode="auto">
                <a:xfrm>
                  <a:off x="2582" y="3790"/>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 name="Rectangle 324"/>
                <p:cNvSpPr>
                  <a:spLocks noChangeArrowheads="1"/>
                </p:cNvSpPr>
                <p:nvPr/>
              </p:nvSpPr>
              <p:spPr bwMode="auto">
                <a:xfrm>
                  <a:off x="2486" y="378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 name="Rectangle 325"/>
                <p:cNvSpPr>
                  <a:spLocks noChangeArrowheads="1"/>
                </p:cNvSpPr>
                <p:nvPr/>
              </p:nvSpPr>
              <p:spPr bwMode="auto">
                <a:xfrm>
                  <a:off x="2576" y="387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8" name="Rectangle 326"/>
                <p:cNvSpPr>
                  <a:spLocks noChangeArrowheads="1"/>
                </p:cNvSpPr>
                <p:nvPr/>
              </p:nvSpPr>
              <p:spPr bwMode="auto">
                <a:xfrm>
                  <a:off x="2480" y="386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9" name="Rectangle 327"/>
                <p:cNvSpPr>
                  <a:spLocks noChangeArrowheads="1"/>
                </p:cNvSpPr>
                <p:nvPr/>
              </p:nvSpPr>
              <p:spPr bwMode="auto">
                <a:xfrm>
                  <a:off x="2384" y="3802"/>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0" name="Rectangle 328"/>
                <p:cNvSpPr>
                  <a:spLocks noChangeArrowheads="1"/>
                </p:cNvSpPr>
                <p:nvPr/>
              </p:nvSpPr>
              <p:spPr bwMode="auto">
                <a:xfrm>
                  <a:off x="2378" y="388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7" name="Rectangle 329"/>
              <p:cNvSpPr>
                <a:spLocks noChangeArrowheads="1"/>
              </p:cNvSpPr>
              <p:nvPr/>
            </p:nvSpPr>
            <p:spPr bwMode="auto">
              <a:xfrm>
                <a:off x="4173" y="1470"/>
                <a:ext cx="93" cy="38"/>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900">
                  <a:solidFill>
                    <a:srgbClr val="FFFF00"/>
                  </a:solidFill>
                  <a:latin typeface="Arial Narrow" pitchFamily="34" charset="0"/>
                </a:endParaRPr>
              </a:p>
            </p:txBody>
          </p:sp>
          <p:grpSp>
            <p:nvGrpSpPr>
              <p:cNvPr id="38" name="Group 330"/>
              <p:cNvGrpSpPr>
                <a:grpSpLocks/>
              </p:cNvGrpSpPr>
              <p:nvPr/>
            </p:nvGrpSpPr>
            <p:grpSpPr bwMode="auto">
              <a:xfrm>
                <a:off x="4502" y="1510"/>
                <a:ext cx="154" cy="60"/>
                <a:chOff x="428" y="2146"/>
                <a:chExt cx="268" cy="244"/>
              </a:xfrm>
            </p:grpSpPr>
            <p:sp>
              <p:nvSpPr>
                <p:cNvPr id="176" name="Rectangle 331"/>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7" name="Rectangle 332"/>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 name="Rectangle 333"/>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9" name="Rectangle 334"/>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0" name="Rectangle 335"/>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 name="Rectangle 336"/>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2" name="Rectangle 337"/>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 name="Rectangle 338"/>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 name="Rectangle 339"/>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9" name="Group 340"/>
              <p:cNvGrpSpPr>
                <a:grpSpLocks/>
              </p:cNvGrpSpPr>
              <p:nvPr/>
            </p:nvGrpSpPr>
            <p:grpSpPr bwMode="auto">
              <a:xfrm>
                <a:off x="4689" y="1540"/>
                <a:ext cx="155" cy="61"/>
                <a:chOff x="428" y="2146"/>
                <a:chExt cx="268" cy="244"/>
              </a:xfrm>
            </p:grpSpPr>
            <p:sp>
              <p:nvSpPr>
                <p:cNvPr id="167" name="Rectangle 341"/>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8" name="Rectangle 342"/>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9" name="Rectangle 343"/>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0" name="Rectangle 344"/>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1" name="Rectangle 345"/>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2" name="Rectangle 346"/>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 name="Rectangle 347"/>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 name="Rectangle 348"/>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 name="Rectangle 349"/>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0" name="Rectangle 350"/>
              <p:cNvSpPr>
                <a:spLocks noChangeArrowheads="1"/>
              </p:cNvSpPr>
              <p:nvPr/>
            </p:nvSpPr>
            <p:spPr bwMode="auto">
              <a:xfrm>
                <a:off x="4625" y="1455"/>
                <a:ext cx="93" cy="38"/>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900">
                  <a:solidFill>
                    <a:srgbClr val="FFFF00"/>
                  </a:solidFill>
                  <a:latin typeface="Arial Narrow" pitchFamily="34" charset="0"/>
                </a:endParaRPr>
              </a:p>
            </p:txBody>
          </p:sp>
          <p:sp>
            <p:nvSpPr>
              <p:cNvPr id="41" name="Rectangle 351"/>
              <p:cNvSpPr>
                <a:spLocks noChangeArrowheads="1"/>
              </p:cNvSpPr>
              <p:nvPr/>
            </p:nvSpPr>
            <p:spPr bwMode="auto">
              <a:xfrm>
                <a:off x="5229" y="1187"/>
                <a:ext cx="93" cy="39"/>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900">
                  <a:solidFill>
                    <a:srgbClr val="FFFF00"/>
                  </a:solidFill>
                  <a:latin typeface="Arial Narrow" pitchFamily="34" charset="0"/>
                </a:endParaRPr>
              </a:p>
            </p:txBody>
          </p:sp>
          <p:grpSp>
            <p:nvGrpSpPr>
              <p:cNvPr id="42" name="Group 352"/>
              <p:cNvGrpSpPr>
                <a:grpSpLocks/>
              </p:cNvGrpSpPr>
              <p:nvPr/>
            </p:nvGrpSpPr>
            <p:grpSpPr bwMode="auto">
              <a:xfrm>
                <a:off x="5250" y="1298"/>
                <a:ext cx="155" cy="60"/>
                <a:chOff x="428" y="2146"/>
                <a:chExt cx="268" cy="244"/>
              </a:xfrm>
            </p:grpSpPr>
            <p:sp>
              <p:nvSpPr>
                <p:cNvPr id="158" name="Rectangle 353"/>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9" name="Rectangle 354"/>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 name="Rectangle 355"/>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1" name="Rectangle 356"/>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2" name="Rectangle 357"/>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 name="Rectangle 358"/>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 name="Rectangle 359"/>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 name="Rectangle 360"/>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 name="Rectangle 361"/>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3" name="Group 362"/>
              <p:cNvGrpSpPr>
                <a:grpSpLocks/>
              </p:cNvGrpSpPr>
              <p:nvPr/>
            </p:nvGrpSpPr>
            <p:grpSpPr bwMode="auto">
              <a:xfrm>
                <a:off x="5230" y="1408"/>
                <a:ext cx="154" cy="61"/>
                <a:chOff x="428" y="2146"/>
                <a:chExt cx="268" cy="244"/>
              </a:xfrm>
            </p:grpSpPr>
            <p:sp>
              <p:nvSpPr>
                <p:cNvPr id="149" name="Rectangle 363"/>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0" name="Rectangle 364"/>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1" name="Rectangle 365"/>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2" name="Rectangle 366"/>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 name="Rectangle 367"/>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 name="Rectangle 368"/>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5" name="Rectangle 369"/>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6" name="Rectangle 370"/>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7" name="Rectangle 371"/>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4" name="Rectangle 372"/>
              <p:cNvSpPr>
                <a:spLocks noChangeArrowheads="1"/>
              </p:cNvSpPr>
              <p:nvPr/>
            </p:nvSpPr>
            <p:spPr bwMode="auto">
              <a:xfrm>
                <a:off x="5115" y="1344"/>
                <a:ext cx="93" cy="40"/>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900">
                  <a:solidFill>
                    <a:srgbClr val="FFFF00"/>
                  </a:solidFill>
                  <a:latin typeface="Arial Narrow" pitchFamily="34" charset="0"/>
                </a:endParaRPr>
              </a:p>
            </p:txBody>
          </p:sp>
          <p:sp>
            <p:nvSpPr>
              <p:cNvPr id="45" name="Rectangle 373"/>
              <p:cNvSpPr>
                <a:spLocks noChangeArrowheads="1"/>
              </p:cNvSpPr>
              <p:nvPr/>
            </p:nvSpPr>
            <p:spPr bwMode="auto">
              <a:xfrm>
                <a:off x="5094" y="1401"/>
                <a:ext cx="94" cy="39"/>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900">
                  <a:solidFill>
                    <a:srgbClr val="FFFF00"/>
                  </a:solidFill>
                  <a:latin typeface="Arial Narrow" pitchFamily="34" charset="0"/>
                </a:endParaRPr>
              </a:p>
            </p:txBody>
          </p:sp>
          <p:grpSp>
            <p:nvGrpSpPr>
              <p:cNvPr id="46" name="Group 374"/>
              <p:cNvGrpSpPr>
                <a:grpSpLocks/>
              </p:cNvGrpSpPr>
              <p:nvPr/>
            </p:nvGrpSpPr>
            <p:grpSpPr bwMode="auto">
              <a:xfrm>
                <a:off x="5171" y="1035"/>
                <a:ext cx="155" cy="60"/>
                <a:chOff x="428" y="2146"/>
                <a:chExt cx="268" cy="244"/>
              </a:xfrm>
            </p:grpSpPr>
            <p:sp>
              <p:nvSpPr>
                <p:cNvPr id="140" name="Rectangle 375"/>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1" name="Rectangle 376"/>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2" name="Rectangle 377"/>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 name="Rectangle 378"/>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 name="Rectangle 379"/>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 name="Rectangle 380"/>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6" name="Rectangle 381"/>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7" name="Rectangle 382"/>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 name="Rectangle 383"/>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7" name="Rectangle 384"/>
              <p:cNvSpPr>
                <a:spLocks noChangeArrowheads="1"/>
              </p:cNvSpPr>
              <p:nvPr/>
            </p:nvSpPr>
            <p:spPr bwMode="auto">
              <a:xfrm>
                <a:off x="5025" y="1071"/>
                <a:ext cx="93" cy="38"/>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900">
                  <a:solidFill>
                    <a:srgbClr val="FFFF00"/>
                  </a:solidFill>
                  <a:latin typeface="Arial Narrow" pitchFamily="34" charset="0"/>
                </a:endParaRPr>
              </a:p>
            </p:txBody>
          </p:sp>
          <p:grpSp>
            <p:nvGrpSpPr>
              <p:cNvPr id="48" name="Group 385"/>
              <p:cNvGrpSpPr>
                <a:grpSpLocks/>
              </p:cNvGrpSpPr>
              <p:nvPr/>
            </p:nvGrpSpPr>
            <p:grpSpPr bwMode="auto">
              <a:xfrm>
                <a:off x="5030" y="933"/>
                <a:ext cx="154" cy="61"/>
                <a:chOff x="428" y="2146"/>
                <a:chExt cx="268" cy="244"/>
              </a:xfrm>
            </p:grpSpPr>
            <p:sp>
              <p:nvSpPr>
                <p:cNvPr id="131" name="Rectangle 386"/>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 name="Rectangle 387"/>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 name="Rectangle 388"/>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 name="Rectangle 389"/>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 name="Rectangle 390"/>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 name="Rectangle 391"/>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 name="Rectangle 392"/>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8" name="Rectangle 393"/>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 name="Rectangle 394"/>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9" name="Group 395"/>
              <p:cNvGrpSpPr>
                <a:grpSpLocks/>
              </p:cNvGrpSpPr>
              <p:nvPr/>
            </p:nvGrpSpPr>
            <p:grpSpPr bwMode="auto">
              <a:xfrm>
                <a:off x="3328" y="911"/>
                <a:ext cx="155" cy="61"/>
                <a:chOff x="428" y="2146"/>
                <a:chExt cx="268" cy="244"/>
              </a:xfrm>
            </p:grpSpPr>
            <p:sp>
              <p:nvSpPr>
                <p:cNvPr id="122" name="Rectangle 396"/>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 name="Rectangle 397"/>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 name="Rectangle 398"/>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 name="Rectangle 399"/>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 name="Rectangle 400"/>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 name="Rectangle 401"/>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 name="Rectangle 402"/>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 name="Rectangle 403"/>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 name="Rectangle 404"/>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0" name="Group 405"/>
              <p:cNvGrpSpPr>
                <a:grpSpLocks/>
              </p:cNvGrpSpPr>
              <p:nvPr/>
            </p:nvGrpSpPr>
            <p:grpSpPr bwMode="auto">
              <a:xfrm>
                <a:off x="3087" y="996"/>
                <a:ext cx="154" cy="60"/>
                <a:chOff x="428" y="2146"/>
                <a:chExt cx="268" cy="244"/>
              </a:xfrm>
            </p:grpSpPr>
            <p:sp>
              <p:nvSpPr>
                <p:cNvPr id="113" name="Rectangle 406"/>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 name="Rectangle 407"/>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 name="Rectangle 408"/>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 name="Rectangle 409"/>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 name="Rectangle 410"/>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 name="Rectangle 411"/>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 name="Rectangle 412"/>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 name="Rectangle 413"/>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 name="Rectangle 414"/>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1" name="Group 415"/>
              <p:cNvGrpSpPr>
                <a:grpSpLocks/>
              </p:cNvGrpSpPr>
              <p:nvPr/>
            </p:nvGrpSpPr>
            <p:grpSpPr bwMode="auto">
              <a:xfrm>
                <a:off x="3136" y="1499"/>
                <a:ext cx="153" cy="61"/>
                <a:chOff x="428" y="2146"/>
                <a:chExt cx="268" cy="244"/>
              </a:xfrm>
            </p:grpSpPr>
            <p:sp>
              <p:nvSpPr>
                <p:cNvPr id="104" name="Rectangle 416"/>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 name="Rectangle 417"/>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 name="Rectangle 418"/>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 name="Rectangle 419"/>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 name="Rectangle 420"/>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 name="Rectangle 421"/>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 name="Rectangle 422"/>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 name="Rectangle 423"/>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 name="Rectangle 424"/>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2" name="Rectangle 425"/>
              <p:cNvSpPr>
                <a:spLocks noChangeArrowheads="1"/>
              </p:cNvSpPr>
              <p:nvPr/>
            </p:nvSpPr>
            <p:spPr bwMode="auto">
              <a:xfrm>
                <a:off x="4915" y="995"/>
                <a:ext cx="93" cy="39"/>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900">
                  <a:solidFill>
                    <a:srgbClr val="FFFF00"/>
                  </a:solidFill>
                  <a:latin typeface="Arial Narrow" pitchFamily="34" charset="0"/>
                </a:endParaRPr>
              </a:p>
            </p:txBody>
          </p:sp>
          <p:sp>
            <p:nvSpPr>
              <p:cNvPr id="53" name="Rectangle 426"/>
              <p:cNvSpPr>
                <a:spLocks noChangeArrowheads="1"/>
              </p:cNvSpPr>
              <p:nvPr/>
            </p:nvSpPr>
            <p:spPr bwMode="auto">
              <a:xfrm>
                <a:off x="3258" y="1038"/>
                <a:ext cx="93" cy="38"/>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900">
                  <a:solidFill>
                    <a:srgbClr val="FFFF00"/>
                  </a:solidFill>
                  <a:latin typeface="Arial Narrow" pitchFamily="34" charset="0"/>
                </a:endParaRPr>
              </a:p>
            </p:txBody>
          </p:sp>
          <p:grpSp>
            <p:nvGrpSpPr>
              <p:cNvPr id="54" name="Group 427"/>
              <p:cNvGrpSpPr>
                <a:grpSpLocks/>
              </p:cNvGrpSpPr>
              <p:nvPr/>
            </p:nvGrpSpPr>
            <p:grpSpPr bwMode="auto">
              <a:xfrm>
                <a:off x="5227" y="1473"/>
                <a:ext cx="153" cy="60"/>
                <a:chOff x="428" y="2146"/>
                <a:chExt cx="268" cy="244"/>
              </a:xfrm>
            </p:grpSpPr>
            <p:sp>
              <p:nvSpPr>
                <p:cNvPr id="95" name="Rectangle 428"/>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 name="Rectangle 429"/>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 name="Rectangle 430"/>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 name="Rectangle 431"/>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 name="Rectangle 432"/>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 name="Rectangle 433"/>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 name="Rectangle 434"/>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 name="Rectangle 435"/>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 name="Rectangle 436"/>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 name="Group 437"/>
              <p:cNvGrpSpPr>
                <a:grpSpLocks/>
              </p:cNvGrpSpPr>
              <p:nvPr/>
            </p:nvGrpSpPr>
            <p:grpSpPr bwMode="auto">
              <a:xfrm>
                <a:off x="5357" y="1179"/>
                <a:ext cx="155" cy="60"/>
                <a:chOff x="428" y="2146"/>
                <a:chExt cx="268" cy="244"/>
              </a:xfrm>
            </p:grpSpPr>
            <p:sp>
              <p:nvSpPr>
                <p:cNvPr id="86" name="Rectangle 438"/>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 name="Rectangle 439"/>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 name="Rectangle 440"/>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 name="Rectangle 441"/>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 name="Rectangle 442"/>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 name="Rectangle 443"/>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 name="Rectangle 444"/>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 name="Rectangle 445"/>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 name="Rectangle 446"/>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6" name="Group 449"/>
              <p:cNvGrpSpPr>
                <a:grpSpLocks/>
              </p:cNvGrpSpPr>
              <p:nvPr/>
            </p:nvGrpSpPr>
            <p:grpSpPr bwMode="auto">
              <a:xfrm>
                <a:off x="3324" y="987"/>
                <a:ext cx="1708" cy="431"/>
                <a:chOff x="1450" y="1101"/>
                <a:chExt cx="2970" cy="997"/>
              </a:xfrm>
            </p:grpSpPr>
            <p:sp>
              <p:nvSpPr>
                <p:cNvPr id="57" name="Oval 450"/>
                <p:cNvSpPr>
                  <a:spLocks noChangeArrowheads="1"/>
                </p:cNvSpPr>
                <p:nvPr/>
              </p:nvSpPr>
              <p:spPr bwMode="auto">
                <a:xfrm>
                  <a:off x="1984" y="1682"/>
                  <a:ext cx="1760" cy="119"/>
                </a:xfrm>
                <a:prstGeom prst="ellipse">
                  <a:avLst/>
                </a:prstGeom>
                <a:solidFill>
                  <a:srgbClr val="03FBEF"/>
                </a:solidFill>
                <a:ln w="12700">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1200" dirty="0">
                    <a:latin typeface="Arial Narrow" pitchFamily="34" charset="0"/>
                  </a:endParaRPr>
                </a:p>
              </p:txBody>
            </p:sp>
            <p:sp>
              <p:nvSpPr>
                <p:cNvPr id="58" name="Line 451"/>
                <p:cNvSpPr>
                  <a:spLocks noChangeShapeType="1"/>
                </p:cNvSpPr>
                <p:nvPr/>
              </p:nvSpPr>
              <p:spPr bwMode="auto">
                <a:xfrm>
                  <a:off x="2104" y="1471"/>
                  <a:ext cx="0" cy="238"/>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Line 452"/>
                <p:cNvSpPr>
                  <a:spLocks noChangeShapeType="1"/>
                </p:cNvSpPr>
                <p:nvPr/>
              </p:nvSpPr>
              <p:spPr bwMode="auto">
                <a:xfrm>
                  <a:off x="2232" y="1485"/>
                  <a:ext cx="0" cy="229"/>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Line 453"/>
                <p:cNvSpPr>
                  <a:spLocks noChangeShapeType="1"/>
                </p:cNvSpPr>
                <p:nvPr/>
              </p:nvSpPr>
              <p:spPr bwMode="auto">
                <a:xfrm flipH="1">
                  <a:off x="2360" y="1512"/>
                  <a:ext cx="0" cy="17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Line 454"/>
                <p:cNvSpPr>
                  <a:spLocks noChangeShapeType="1"/>
                </p:cNvSpPr>
                <p:nvPr/>
              </p:nvSpPr>
              <p:spPr bwMode="auto">
                <a:xfrm>
                  <a:off x="2472" y="1531"/>
                  <a:ext cx="0" cy="156"/>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Line 455"/>
                <p:cNvSpPr>
                  <a:spLocks noChangeShapeType="1"/>
                </p:cNvSpPr>
                <p:nvPr/>
              </p:nvSpPr>
              <p:spPr bwMode="auto">
                <a:xfrm>
                  <a:off x="2560" y="1590"/>
                  <a:ext cx="0" cy="106"/>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Line 456"/>
                <p:cNvSpPr>
                  <a:spLocks noChangeShapeType="1"/>
                </p:cNvSpPr>
                <p:nvPr/>
              </p:nvSpPr>
              <p:spPr bwMode="auto">
                <a:xfrm>
                  <a:off x="2680" y="1599"/>
                  <a:ext cx="0" cy="88"/>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Line 457"/>
                <p:cNvSpPr>
                  <a:spLocks noChangeShapeType="1"/>
                </p:cNvSpPr>
                <p:nvPr/>
              </p:nvSpPr>
              <p:spPr bwMode="auto">
                <a:xfrm>
                  <a:off x="2808" y="1636"/>
                  <a:ext cx="0" cy="5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 name="Line 458"/>
                <p:cNvSpPr>
                  <a:spLocks noChangeShapeType="1"/>
                </p:cNvSpPr>
                <p:nvPr/>
              </p:nvSpPr>
              <p:spPr bwMode="auto">
                <a:xfrm>
                  <a:off x="2944" y="1650"/>
                  <a:ext cx="0" cy="37"/>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Line 459"/>
                <p:cNvSpPr>
                  <a:spLocks noChangeShapeType="1"/>
                </p:cNvSpPr>
                <p:nvPr/>
              </p:nvSpPr>
              <p:spPr bwMode="auto">
                <a:xfrm>
                  <a:off x="3168" y="1567"/>
                  <a:ext cx="0" cy="11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 name="Line 460"/>
                <p:cNvSpPr>
                  <a:spLocks noChangeShapeType="1"/>
                </p:cNvSpPr>
                <p:nvPr/>
              </p:nvSpPr>
              <p:spPr bwMode="auto">
                <a:xfrm>
                  <a:off x="3312" y="1480"/>
                  <a:ext cx="0" cy="216"/>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 name="Line 461"/>
                <p:cNvSpPr>
                  <a:spLocks noChangeShapeType="1"/>
                </p:cNvSpPr>
                <p:nvPr/>
              </p:nvSpPr>
              <p:spPr bwMode="auto">
                <a:xfrm>
                  <a:off x="3448" y="1352"/>
                  <a:ext cx="0" cy="344"/>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 name="Line 462"/>
                <p:cNvSpPr>
                  <a:spLocks noChangeShapeType="1"/>
                </p:cNvSpPr>
                <p:nvPr/>
              </p:nvSpPr>
              <p:spPr bwMode="auto">
                <a:xfrm>
                  <a:off x="3640" y="1237"/>
                  <a:ext cx="0" cy="482"/>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 name="Oval 463"/>
                <p:cNvSpPr>
                  <a:spLocks noChangeArrowheads="1"/>
                </p:cNvSpPr>
                <p:nvPr/>
              </p:nvSpPr>
              <p:spPr bwMode="auto">
                <a:xfrm rot="2527473">
                  <a:off x="1450" y="1533"/>
                  <a:ext cx="64" cy="92"/>
                </a:xfrm>
                <a:prstGeom prst="ellipse">
                  <a:avLst/>
                </a:prstGeom>
                <a:solidFill>
                  <a:srgbClr val="03FBEF"/>
                </a:solidFill>
                <a:ln w="12700">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 name="Oval 464"/>
                <p:cNvSpPr>
                  <a:spLocks noChangeArrowheads="1"/>
                </p:cNvSpPr>
                <p:nvPr/>
              </p:nvSpPr>
              <p:spPr bwMode="auto">
                <a:xfrm rot="2527473">
                  <a:off x="1450" y="2006"/>
                  <a:ext cx="71" cy="92"/>
                </a:xfrm>
                <a:prstGeom prst="ellipse">
                  <a:avLst/>
                </a:prstGeom>
                <a:solidFill>
                  <a:srgbClr val="03FBEF"/>
                </a:solidFill>
                <a:ln w="12700">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 name="Oval 465"/>
                <p:cNvSpPr>
                  <a:spLocks noChangeArrowheads="1"/>
                </p:cNvSpPr>
                <p:nvPr/>
              </p:nvSpPr>
              <p:spPr bwMode="auto">
                <a:xfrm rot="2527473">
                  <a:off x="2114" y="1991"/>
                  <a:ext cx="64" cy="92"/>
                </a:xfrm>
                <a:prstGeom prst="ellipse">
                  <a:avLst/>
                </a:prstGeom>
                <a:solidFill>
                  <a:srgbClr val="03FBEF"/>
                </a:solidFill>
                <a:ln w="12700">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 name="Oval 466"/>
                <p:cNvSpPr>
                  <a:spLocks noChangeArrowheads="1"/>
                </p:cNvSpPr>
                <p:nvPr/>
              </p:nvSpPr>
              <p:spPr bwMode="auto">
                <a:xfrm rot="2527473">
                  <a:off x="2884" y="1973"/>
                  <a:ext cx="64" cy="92"/>
                </a:xfrm>
                <a:prstGeom prst="ellipse">
                  <a:avLst/>
                </a:prstGeom>
                <a:solidFill>
                  <a:srgbClr val="03FBEF"/>
                </a:solidFill>
                <a:ln w="12700">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 name="Oval 467"/>
                <p:cNvSpPr>
                  <a:spLocks noChangeArrowheads="1"/>
                </p:cNvSpPr>
                <p:nvPr/>
              </p:nvSpPr>
              <p:spPr bwMode="auto">
                <a:xfrm rot="2527473">
                  <a:off x="1500" y="1829"/>
                  <a:ext cx="64" cy="91"/>
                </a:xfrm>
                <a:prstGeom prst="ellipse">
                  <a:avLst/>
                </a:prstGeom>
                <a:solidFill>
                  <a:srgbClr val="03FBEF"/>
                </a:solidFill>
                <a:ln w="12700">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 name="Oval 468"/>
                <p:cNvSpPr>
                  <a:spLocks noChangeArrowheads="1"/>
                </p:cNvSpPr>
                <p:nvPr/>
              </p:nvSpPr>
              <p:spPr bwMode="auto">
                <a:xfrm rot="2527473">
                  <a:off x="3560" y="1951"/>
                  <a:ext cx="64" cy="92"/>
                </a:xfrm>
                <a:prstGeom prst="ellipse">
                  <a:avLst/>
                </a:prstGeom>
                <a:solidFill>
                  <a:srgbClr val="03FBEF"/>
                </a:solidFill>
                <a:ln w="12700">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 name="Oval 469"/>
                <p:cNvSpPr>
                  <a:spLocks noChangeArrowheads="1"/>
                </p:cNvSpPr>
                <p:nvPr/>
              </p:nvSpPr>
              <p:spPr bwMode="auto">
                <a:xfrm rot="2527473">
                  <a:off x="4152" y="1834"/>
                  <a:ext cx="64" cy="92"/>
                </a:xfrm>
                <a:prstGeom prst="ellipse">
                  <a:avLst/>
                </a:prstGeom>
                <a:solidFill>
                  <a:srgbClr val="03FBEF"/>
                </a:solidFill>
                <a:ln w="12700">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 name="Oval 470"/>
                <p:cNvSpPr>
                  <a:spLocks noChangeArrowheads="1"/>
                </p:cNvSpPr>
                <p:nvPr/>
              </p:nvSpPr>
              <p:spPr bwMode="auto">
                <a:xfrm rot="2527473">
                  <a:off x="4356" y="1485"/>
                  <a:ext cx="64" cy="92"/>
                </a:xfrm>
                <a:prstGeom prst="ellipse">
                  <a:avLst/>
                </a:prstGeom>
                <a:solidFill>
                  <a:srgbClr val="03FBEF"/>
                </a:solidFill>
                <a:ln w="12700">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 name="Line 471"/>
                <p:cNvSpPr>
                  <a:spLocks noChangeShapeType="1"/>
                </p:cNvSpPr>
                <p:nvPr/>
              </p:nvSpPr>
              <p:spPr bwMode="auto">
                <a:xfrm>
                  <a:off x="1522" y="1578"/>
                  <a:ext cx="510" cy="141"/>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 name="Line 472"/>
                <p:cNvSpPr>
                  <a:spLocks noChangeShapeType="1"/>
                </p:cNvSpPr>
                <p:nvPr/>
              </p:nvSpPr>
              <p:spPr bwMode="auto">
                <a:xfrm flipV="1">
                  <a:off x="1546" y="1781"/>
                  <a:ext cx="654" cy="25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 name="Line 473"/>
                <p:cNvSpPr>
                  <a:spLocks noChangeShapeType="1"/>
                </p:cNvSpPr>
                <p:nvPr/>
              </p:nvSpPr>
              <p:spPr bwMode="auto">
                <a:xfrm flipV="1">
                  <a:off x="2188" y="1791"/>
                  <a:ext cx="228" cy="216"/>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 name="Line 474"/>
                <p:cNvSpPr>
                  <a:spLocks noChangeShapeType="1"/>
                </p:cNvSpPr>
                <p:nvPr/>
              </p:nvSpPr>
              <p:spPr bwMode="auto">
                <a:xfrm flipH="1" flipV="1">
                  <a:off x="2818" y="1798"/>
                  <a:ext cx="108" cy="203"/>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 name="Line 475"/>
                <p:cNvSpPr>
                  <a:spLocks noChangeShapeType="1"/>
                </p:cNvSpPr>
                <p:nvPr/>
              </p:nvSpPr>
              <p:spPr bwMode="auto">
                <a:xfrm flipH="1" flipV="1">
                  <a:off x="3388" y="1784"/>
                  <a:ext cx="192" cy="192"/>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 name="Line 476"/>
                <p:cNvSpPr>
                  <a:spLocks noChangeShapeType="1"/>
                </p:cNvSpPr>
                <p:nvPr/>
              </p:nvSpPr>
              <p:spPr bwMode="auto">
                <a:xfrm flipH="1" flipV="1">
                  <a:off x="3706" y="1743"/>
                  <a:ext cx="462" cy="12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 name="Line 477"/>
                <p:cNvSpPr>
                  <a:spLocks noChangeShapeType="1"/>
                </p:cNvSpPr>
                <p:nvPr/>
              </p:nvSpPr>
              <p:spPr bwMode="auto">
                <a:xfrm flipH="1">
                  <a:off x="3694" y="1540"/>
                  <a:ext cx="648" cy="179"/>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 name="Line 478"/>
                <p:cNvSpPr>
                  <a:spLocks noChangeShapeType="1"/>
                </p:cNvSpPr>
                <p:nvPr/>
              </p:nvSpPr>
              <p:spPr bwMode="auto">
                <a:xfrm>
                  <a:off x="1500" y="1101"/>
                  <a:ext cx="582" cy="62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sp>
        <p:nvSpPr>
          <p:cNvPr id="468" name="Oval 467"/>
          <p:cNvSpPr/>
          <p:nvPr/>
        </p:nvSpPr>
        <p:spPr bwMode="auto">
          <a:xfrm>
            <a:off x="2627020" y="4086379"/>
            <a:ext cx="595587" cy="570504"/>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outerShdw blurRad="38100" dist="38100" dir="2700000" algn="tl">
                  <a:srgbClr val="000000">
                    <a:alpha val="43137"/>
                  </a:srgbClr>
                </a:outerShdw>
              </a:effectLst>
              <a:latin typeface="Times" pitchFamily="-107" charset="0"/>
            </a:endParaRPr>
          </a:p>
        </p:txBody>
      </p:sp>
      <p:sp>
        <p:nvSpPr>
          <p:cNvPr id="469" name="Left-Right Arrow 468"/>
          <p:cNvSpPr/>
          <p:nvPr/>
        </p:nvSpPr>
        <p:spPr bwMode="auto">
          <a:xfrm rot="19664020">
            <a:off x="2043014" y="4543429"/>
            <a:ext cx="806570" cy="563355"/>
          </a:xfrm>
          <a:prstGeom prst="leftRightArrow">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outerShdw blurRad="38100" dist="38100" dir="2700000" algn="tl">
                  <a:srgbClr val="000000">
                    <a:alpha val="43137"/>
                  </a:srgbClr>
                </a:outerShdw>
              </a:effectLst>
              <a:latin typeface="Times" pitchFamily="-107" charset="0"/>
            </a:endParaRPr>
          </a:p>
        </p:txBody>
      </p:sp>
      <p:sp>
        <p:nvSpPr>
          <p:cNvPr id="470" name="Left-Right Arrow 469"/>
          <p:cNvSpPr/>
          <p:nvPr/>
        </p:nvSpPr>
        <p:spPr bwMode="auto">
          <a:xfrm>
            <a:off x="3146284" y="2577975"/>
            <a:ext cx="806570" cy="563355"/>
          </a:xfrm>
          <a:prstGeom prst="leftRightArrow">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outerShdw blurRad="38100" dist="38100" dir="2700000" algn="tl">
                  <a:srgbClr val="000000">
                    <a:alpha val="43137"/>
                  </a:srgbClr>
                </a:outerShdw>
              </a:effectLst>
              <a:latin typeface="Times" pitchFamily="-107" charset="0"/>
            </a:endParaRPr>
          </a:p>
        </p:txBody>
      </p:sp>
      <p:sp>
        <p:nvSpPr>
          <p:cNvPr id="471" name="Left-Right Arrow 470"/>
          <p:cNvSpPr/>
          <p:nvPr/>
        </p:nvSpPr>
        <p:spPr bwMode="auto">
          <a:xfrm rot="15147271">
            <a:off x="2413572" y="3515728"/>
            <a:ext cx="806570" cy="563355"/>
          </a:xfrm>
          <a:prstGeom prst="leftRightArrow">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outerShdw blurRad="38100" dist="38100" dir="2700000" algn="tl">
                  <a:srgbClr val="000000">
                    <a:alpha val="43137"/>
                  </a:srgbClr>
                </a:outerShdw>
              </a:effectLst>
              <a:latin typeface="Times" pitchFamily="-107" charset="0"/>
            </a:endParaRPr>
          </a:p>
        </p:txBody>
      </p:sp>
      <p:sp>
        <p:nvSpPr>
          <p:cNvPr id="477" name="TextBox 476"/>
          <p:cNvSpPr txBox="1"/>
          <p:nvPr/>
        </p:nvSpPr>
        <p:spPr>
          <a:xfrm>
            <a:off x="526246" y="913904"/>
            <a:ext cx="3143809" cy="461665"/>
          </a:xfrm>
          <a:prstGeom prst="rect">
            <a:avLst/>
          </a:prstGeom>
          <a:noFill/>
        </p:spPr>
        <p:txBody>
          <a:bodyPr wrap="none" rtlCol="0">
            <a:spAutoFit/>
          </a:bodyPr>
          <a:lstStyle/>
          <a:p>
            <a:r>
              <a:rPr lang="en-US" sz="2400" dirty="0" smtClean="0">
                <a:latin typeface="+mj-lt"/>
                <a:ea typeface="Tahoma" pitchFamily="34" charset="0"/>
                <a:cs typeface="Tahoma" pitchFamily="34" charset="0"/>
              </a:rPr>
              <a:t>Cloud/FOG </a:t>
            </a:r>
            <a:r>
              <a:rPr lang="en-US" sz="2400" dirty="0" smtClean="0">
                <a:latin typeface="+mj-lt"/>
                <a:ea typeface="Tahoma" pitchFamily="34" charset="0"/>
                <a:cs typeface="Tahoma" pitchFamily="34" charset="0"/>
              </a:rPr>
              <a:t>Services</a:t>
            </a:r>
            <a:endParaRPr lang="en-US" sz="2400" dirty="0">
              <a:latin typeface="+mj-lt"/>
              <a:ea typeface="Tahoma" pitchFamily="34" charset="0"/>
              <a:cs typeface="Tahoma" pitchFamily="34" charset="0"/>
            </a:endParaRPr>
          </a:p>
        </p:txBody>
      </p:sp>
      <p:sp>
        <p:nvSpPr>
          <p:cNvPr id="478" name="TextBox 477"/>
          <p:cNvSpPr txBox="1"/>
          <p:nvPr/>
        </p:nvSpPr>
        <p:spPr>
          <a:xfrm>
            <a:off x="3741111" y="5169005"/>
            <a:ext cx="4616970" cy="830997"/>
          </a:xfrm>
          <a:prstGeom prst="rect">
            <a:avLst/>
          </a:prstGeom>
          <a:noFill/>
        </p:spPr>
        <p:txBody>
          <a:bodyPr wrap="none" rtlCol="0">
            <a:spAutoFit/>
          </a:bodyPr>
          <a:lstStyle/>
          <a:p>
            <a:pPr algn="ctr"/>
            <a:r>
              <a:rPr lang="en-US" sz="2400" dirty="0" smtClean="0">
                <a:latin typeface="+mj-lt"/>
                <a:ea typeface="Tahoma" pitchFamily="34" charset="0"/>
                <a:cs typeface="Tahoma" pitchFamily="34" charset="0"/>
              </a:rPr>
              <a:t>The Local Swarm:</a:t>
            </a:r>
          </a:p>
          <a:p>
            <a:pPr algn="ctr"/>
            <a:r>
              <a:rPr lang="en-US" sz="2400" dirty="0" smtClean="0">
                <a:latin typeface="+mj-lt"/>
                <a:ea typeface="Tahoma" pitchFamily="34" charset="0"/>
                <a:cs typeface="Tahoma" pitchFamily="34" charset="0"/>
              </a:rPr>
              <a:t>Person, House, Office, Café </a:t>
            </a:r>
            <a:endParaRPr lang="en-US" sz="2400" dirty="0">
              <a:latin typeface="+mj-lt"/>
              <a:ea typeface="Tahoma" pitchFamily="34" charset="0"/>
              <a:cs typeface="Tahoma" pitchFamily="34" charset="0"/>
            </a:endParaRPr>
          </a:p>
        </p:txBody>
      </p:sp>
      <p:graphicFrame>
        <p:nvGraphicFramePr>
          <p:cNvPr id="479" name="Object 478"/>
          <p:cNvGraphicFramePr>
            <a:graphicFrameLocks noChangeAspect="1"/>
          </p:cNvGraphicFramePr>
          <p:nvPr>
            <p:extLst>
              <p:ext uri="{D42A27DB-BD31-4B8C-83A1-F6EECF244321}">
                <p14:modId xmlns:p14="http://schemas.microsoft.com/office/powerpoint/2010/main" val="2343157915"/>
              </p:ext>
            </p:extLst>
          </p:nvPr>
        </p:nvGraphicFramePr>
        <p:xfrm>
          <a:off x="1404996" y="4715516"/>
          <a:ext cx="636587" cy="914400"/>
        </p:xfrm>
        <a:graphic>
          <a:graphicData uri="http://schemas.openxmlformats.org/presentationml/2006/ole">
            <mc:AlternateContent xmlns:mc="http://schemas.openxmlformats.org/markup-compatibility/2006">
              <mc:Choice xmlns:v="urn:schemas-microsoft-com:vml" Requires="v">
                <p:oleObj spid="_x0000_s1053" name="Clip" r:id="rId4" imgW="2735263" imgH="3825875" progId="MS_ClipArt_Gallery.2">
                  <p:embed/>
                </p:oleObj>
              </mc:Choice>
              <mc:Fallback>
                <p:oleObj name="Clip" r:id="rId4" imgW="2735263" imgH="3825875"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4996" y="4715516"/>
                        <a:ext cx="6365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0" name="Object 479"/>
          <p:cNvGraphicFramePr>
            <a:graphicFrameLocks noChangeAspect="1"/>
          </p:cNvGraphicFramePr>
          <p:nvPr>
            <p:extLst>
              <p:ext uri="{D42A27DB-BD31-4B8C-83A1-F6EECF244321}">
                <p14:modId xmlns:p14="http://schemas.microsoft.com/office/powerpoint/2010/main" val="3994173083"/>
              </p:ext>
            </p:extLst>
          </p:nvPr>
        </p:nvGraphicFramePr>
        <p:xfrm>
          <a:off x="1015647" y="4567207"/>
          <a:ext cx="636587" cy="914400"/>
        </p:xfrm>
        <a:graphic>
          <a:graphicData uri="http://schemas.openxmlformats.org/presentationml/2006/ole">
            <mc:AlternateContent xmlns:mc="http://schemas.openxmlformats.org/markup-compatibility/2006">
              <mc:Choice xmlns:v="urn:schemas-microsoft-com:vml" Requires="v">
                <p:oleObj spid="_x0000_s1054" name="Clip" r:id="rId6" imgW="2735263" imgH="3825875" progId="MS_ClipArt_Gallery.2">
                  <p:embed/>
                </p:oleObj>
              </mc:Choice>
              <mc:Fallback>
                <p:oleObj name="Clip" r:id="rId6" imgW="2735263" imgH="3825875"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5647" y="4567207"/>
                        <a:ext cx="6365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 name="Object 480"/>
          <p:cNvGraphicFramePr>
            <a:graphicFrameLocks noChangeAspect="1"/>
          </p:cNvGraphicFramePr>
          <p:nvPr>
            <p:extLst>
              <p:ext uri="{D42A27DB-BD31-4B8C-83A1-F6EECF244321}">
                <p14:modId xmlns:p14="http://schemas.microsoft.com/office/powerpoint/2010/main" val="1130609843"/>
              </p:ext>
            </p:extLst>
          </p:nvPr>
        </p:nvGraphicFramePr>
        <p:xfrm>
          <a:off x="556392" y="4407005"/>
          <a:ext cx="636587" cy="914400"/>
        </p:xfrm>
        <a:graphic>
          <a:graphicData uri="http://schemas.openxmlformats.org/presentationml/2006/ole">
            <mc:AlternateContent xmlns:mc="http://schemas.openxmlformats.org/markup-compatibility/2006">
              <mc:Choice xmlns:v="urn:schemas-microsoft-com:vml" Requires="v">
                <p:oleObj spid="_x0000_s1055" name="Clip" r:id="rId7" imgW="2735263" imgH="3825875" progId="MS_ClipArt_Gallery.2">
                  <p:embed/>
                </p:oleObj>
              </mc:Choice>
              <mc:Fallback>
                <p:oleObj name="Clip" r:id="rId7" imgW="2735263" imgH="3825875"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392" y="4407005"/>
                        <a:ext cx="6365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2" name="TextBox 481"/>
          <p:cNvSpPr txBox="1"/>
          <p:nvPr/>
        </p:nvSpPr>
        <p:spPr>
          <a:xfrm>
            <a:off x="128239" y="5646058"/>
            <a:ext cx="3151825" cy="461665"/>
          </a:xfrm>
          <a:prstGeom prst="rect">
            <a:avLst/>
          </a:prstGeom>
          <a:noFill/>
        </p:spPr>
        <p:txBody>
          <a:bodyPr wrap="none" rtlCol="0">
            <a:spAutoFit/>
          </a:bodyPr>
          <a:lstStyle/>
          <a:p>
            <a:r>
              <a:rPr lang="en-US" sz="2400" dirty="0" smtClean="0">
                <a:latin typeface="+mj-lt"/>
                <a:ea typeface="Tahoma" pitchFamily="34" charset="0"/>
                <a:cs typeface="Tahoma" pitchFamily="34" charset="0"/>
              </a:rPr>
              <a:t>Enterprise Services</a:t>
            </a:r>
            <a:endParaRPr lang="en-US" sz="2400" dirty="0">
              <a:latin typeface="+mj-lt"/>
              <a:ea typeface="Tahoma" pitchFamily="34" charset="0"/>
              <a:cs typeface="Tahoma" pitchFamily="34" charset="0"/>
            </a:endParaRPr>
          </a:p>
        </p:txBody>
      </p:sp>
      <p:pic>
        <p:nvPicPr>
          <p:cNvPr id="484" name="Picture 6"/>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76950" y="4371631"/>
            <a:ext cx="1195330" cy="1195330"/>
          </a:xfrm>
          <a:prstGeom prst="rect">
            <a:avLst/>
          </a:prstGeom>
          <a:noFill/>
          <a:ln>
            <a:noFill/>
          </a:ln>
          <a:effectLst/>
          <a:scene3d>
            <a:camera prst="orthographicFront">
              <a:rot lat="600000" lon="1800000" rev="0"/>
            </a:camera>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5" name="Left-Right Arrow 484"/>
          <p:cNvSpPr/>
          <p:nvPr/>
        </p:nvSpPr>
        <p:spPr bwMode="auto">
          <a:xfrm rot="19623603">
            <a:off x="3206837" y="3703491"/>
            <a:ext cx="806570" cy="563355"/>
          </a:xfrm>
          <a:prstGeom prst="leftRightArrow">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outerShdw blurRad="38100" dist="38100" dir="2700000" algn="tl">
                  <a:srgbClr val="000000">
                    <a:alpha val="43137"/>
                  </a:srgbClr>
                </a:outerShdw>
              </a:effectLst>
              <a:latin typeface="Times" pitchFamily="-107" charset="0"/>
            </a:endParaRPr>
          </a:p>
        </p:txBody>
      </p:sp>
    </p:spTree>
    <p:extLst>
      <p:ext uri="{BB962C8B-B14F-4D97-AF65-F5344CB8AC3E}">
        <p14:creationId xmlns:p14="http://schemas.microsoft.com/office/powerpoint/2010/main" val="2804824495"/>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a:xfrm>
            <a:off x="304800" y="4826328"/>
            <a:ext cx="8610600" cy="1726872"/>
          </a:xfrm>
        </p:spPr>
        <p:txBody>
          <a:bodyPr>
            <a:normAutofit/>
          </a:bodyPr>
          <a:lstStyle/>
          <a:p>
            <a:r>
              <a:rPr lang="en-US" dirty="0" smtClean="0">
                <a:solidFill>
                  <a:srgbClr val="FF0000"/>
                </a:solidFill>
              </a:rPr>
              <a:t>Let’s Thank the TAs!</a:t>
            </a:r>
          </a:p>
          <a:p>
            <a:r>
              <a:rPr lang="en-US" dirty="0" smtClean="0">
                <a:solidFill>
                  <a:srgbClr val="FF0000"/>
                </a:solidFill>
              </a:rPr>
              <a:t>Thanks for helping us with this experimental version of the course… I think that it is going to be great!</a:t>
            </a:r>
          </a:p>
          <a:p>
            <a:r>
              <a:rPr lang="en-US" dirty="0" smtClean="0">
                <a:solidFill>
                  <a:srgbClr val="FF0000"/>
                </a:solidFill>
              </a:rPr>
              <a:t>Good Bye!</a:t>
            </a:r>
            <a:endParaRPr lang="en-US" dirty="0">
              <a:solidFill>
                <a:srgbClr val="FF0000"/>
              </a:solidFill>
            </a:endParaRPr>
          </a:p>
        </p:txBody>
      </p:sp>
      <p:grpSp>
        <p:nvGrpSpPr>
          <p:cNvPr id="4" name="Group 3"/>
          <p:cNvGrpSpPr/>
          <p:nvPr/>
        </p:nvGrpSpPr>
        <p:grpSpPr>
          <a:xfrm>
            <a:off x="1524000" y="1083567"/>
            <a:ext cx="5125186" cy="3344993"/>
            <a:chOff x="1428014" y="1608007"/>
            <a:chExt cx="5251849" cy="3488182"/>
          </a:xfrm>
        </p:grpSpPr>
        <p:sp>
          <p:nvSpPr>
            <p:cNvPr id="5" name="Oval 4"/>
            <p:cNvSpPr/>
            <p:nvPr/>
          </p:nvSpPr>
          <p:spPr>
            <a:xfrm>
              <a:off x="3994150" y="2406649"/>
              <a:ext cx="2127250" cy="144612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4648198" y="3200400"/>
              <a:ext cx="838202" cy="400110"/>
            </a:xfrm>
            <a:prstGeom prst="rect">
              <a:avLst/>
            </a:prstGeom>
            <a:noFill/>
          </p:spPr>
          <p:txBody>
            <a:bodyPr wrap="square" rtlCol="0">
              <a:spAutoFit/>
            </a:bodyPr>
            <a:lstStyle/>
            <a:p>
              <a:pPr algn="ctr"/>
              <a:r>
                <a:rPr lang="en-US" sz="2000" b="1" dirty="0">
                  <a:solidFill>
                    <a:srgbClr val="FF0000"/>
                  </a:solidFill>
                </a:rPr>
                <a:t>i</a:t>
              </a:r>
              <a:r>
                <a:rPr lang="en-US" sz="2000" b="1" dirty="0" smtClean="0">
                  <a:solidFill>
                    <a:srgbClr val="FF0000"/>
                  </a:solidFill>
                </a:rPr>
                <a:t>ntro</a:t>
              </a:r>
              <a:endParaRPr lang="en-US" sz="2000" b="1" dirty="0">
                <a:solidFill>
                  <a:srgbClr val="FF0000"/>
                </a:solidFill>
              </a:endParaRPr>
            </a:p>
          </p:txBody>
        </p:sp>
        <p:sp>
          <p:nvSpPr>
            <p:cNvPr id="7" name="Rectangle 6"/>
            <p:cNvSpPr/>
            <p:nvPr/>
          </p:nvSpPr>
          <p:spPr>
            <a:xfrm rot="16200000">
              <a:off x="4698229" y="2540774"/>
              <a:ext cx="838200" cy="1243052"/>
            </a:xfrm>
            <a:prstGeom prst="rect">
              <a:avLst/>
            </a:prstGeom>
            <a:noFill/>
          </p:spPr>
          <p:txBody>
            <a:bodyPr wrap="none" lIns="91440" tIns="45720" rIns="91440" bIns="45720">
              <a:prstTxWarp prst="textCircle">
                <a:avLst/>
              </a:prstTxWarp>
              <a:spAutoFit/>
            </a:bodyPr>
            <a:lstStyle/>
            <a:p>
              <a:pPr algn="ct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OS </a:t>
              </a: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Concepts</a:t>
              </a:r>
              <a:endPar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8" name="Rectangle 7"/>
            <p:cNvSpPr/>
            <p:nvPr/>
          </p:nvSpPr>
          <p:spPr>
            <a:xfrm rot="4976989">
              <a:off x="3359672" y="1946494"/>
              <a:ext cx="2137928" cy="2671465"/>
            </a:xfrm>
            <a:prstGeom prst="rect">
              <a:avLst/>
            </a:prstGeom>
            <a:noFill/>
          </p:spPr>
          <p:txBody>
            <a:bodyPr wrap="none" lIns="91440" tIns="45720" rIns="91440" bIns="45720">
              <a:prstTxWarp prst="textCircle">
                <a:avLst/>
              </a:prstTxWarp>
              <a:spAutoFit/>
            </a:bodyPr>
            <a:lstStyle/>
            <a:p>
              <a:pPr algn="ctr"/>
              <a:r>
                <a:rPr lang="en-US" sz="2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Concurrency</a:t>
              </a:r>
              <a:endParaRPr lang="en-US" sz="2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9" name="Rectangle 8"/>
            <p:cNvSpPr/>
            <p:nvPr/>
          </p:nvSpPr>
          <p:spPr>
            <a:xfrm rot="12045830">
              <a:off x="3223510" y="1663808"/>
              <a:ext cx="2137928" cy="2671465"/>
            </a:xfrm>
            <a:prstGeom prst="rect">
              <a:avLst/>
            </a:prstGeom>
            <a:noFill/>
          </p:spPr>
          <p:txBody>
            <a:bodyPr wrap="none" lIns="91440" tIns="45720" rIns="91440" bIns="45720">
              <a:prstTxWarp prst="textCircle">
                <a:avLst/>
              </a:prstTxWarp>
              <a:spAutoFit/>
            </a:bodyPr>
            <a:lstStyle/>
            <a:p>
              <a:pPr algn="ctr"/>
              <a:r>
                <a:rPr lang="en-US" sz="2400" b="1" dirty="0" smtClean="0">
                  <a:ln w="10541" cmpd="sng">
                    <a:solidFill>
                      <a:schemeClr val="accent1">
                        <a:shade val="88000"/>
                        <a:satMod val="110000"/>
                      </a:schemeClr>
                    </a:solidFill>
                    <a:prstDash val="solid"/>
                  </a:ln>
                  <a:solidFill>
                    <a:srgbClr val="FF0000"/>
                  </a:solidFill>
                </a:rPr>
                <a:t>Address </a:t>
              </a:r>
              <a:r>
                <a:rPr lang="en-US" sz="2400" b="1" dirty="0" smtClean="0">
                  <a:ln w="10541" cmpd="sng">
                    <a:solidFill>
                      <a:schemeClr val="accent1">
                        <a:shade val="88000"/>
                        <a:satMod val="110000"/>
                      </a:schemeClr>
                    </a:solidFill>
                    <a:prstDash val="solid"/>
                  </a:ln>
                  <a:solidFill>
                    <a:srgbClr val="FF0000"/>
                  </a:solidFill>
                </a:rPr>
                <a:t>Space</a:t>
              </a:r>
              <a:endParaRPr lang="en-US" sz="2400" b="1" dirty="0">
                <a:ln w="10541" cmpd="sng">
                  <a:solidFill>
                    <a:schemeClr val="accent1">
                      <a:shade val="88000"/>
                      <a:satMod val="110000"/>
                    </a:schemeClr>
                  </a:solidFill>
                  <a:prstDash val="solid"/>
                </a:ln>
                <a:solidFill>
                  <a:srgbClr val="FF0000"/>
                </a:solidFill>
              </a:endParaRPr>
            </a:p>
          </p:txBody>
        </p:sp>
        <p:sp>
          <p:nvSpPr>
            <p:cNvPr id="10" name="Rectangle 9"/>
            <p:cNvSpPr/>
            <p:nvPr/>
          </p:nvSpPr>
          <p:spPr>
            <a:xfrm rot="17076965">
              <a:off x="4330121" y="1211367"/>
              <a:ext cx="1932160" cy="2725439"/>
            </a:xfrm>
            <a:prstGeom prst="rect">
              <a:avLst/>
            </a:prstGeom>
            <a:noFill/>
          </p:spPr>
          <p:txBody>
            <a:bodyPr wrap="none" lIns="91440" tIns="45720" rIns="91440" bIns="45720">
              <a:prstTxWarp prst="textCircle">
                <a:avLst/>
              </a:prstTxWarp>
              <a:spAutoFit/>
            </a:bodyPr>
            <a:lstStyle/>
            <a:p>
              <a:pPr algn="ctr"/>
              <a:r>
                <a:rPr lang="en-US" sz="2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File </a:t>
              </a:r>
              <a:r>
                <a:rPr lang="en-US" sz="2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Systems</a:t>
              </a:r>
              <a:endParaRPr lang="en-US" sz="2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1" name="Rectangle 10"/>
            <p:cNvSpPr/>
            <p:nvPr/>
          </p:nvSpPr>
          <p:spPr>
            <a:xfrm rot="1563930">
              <a:off x="5181561" y="2321683"/>
              <a:ext cx="1498302" cy="2774506"/>
            </a:xfrm>
            <a:prstGeom prst="rect">
              <a:avLst/>
            </a:prstGeom>
            <a:noFill/>
          </p:spPr>
          <p:txBody>
            <a:bodyPr wrap="none" lIns="91440" tIns="45720" rIns="91440" bIns="45720">
              <a:prstTxWarp prst="textCircle">
                <a:avLst/>
              </a:prstTxWarp>
              <a:spAutoFit/>
            </a:bodyPr>
            <a:lstStyle/>
            <a:p>
              <a:pPr algn="ctr"/>
              <a:r>
                <a:rPr lang="en-US" sz="2400" b="1" dirty="0" smtClean="0">
                  <a:ln w="10541" cmpd="sng">
                    <a:solidFill>
                      <a:schemeClr val="accent1">
                        <a:shade val="88000"/>
                        <a:satMod val="110000"/>
                      </a:schemeClr>
                    </a:solidFill>
                    <a:prstDash val="solid"/>
                  </a:ln>
                  <a:solidFill>
                    <a:srgbClr val="CC3333"/>
                  </a:solidFill>
                </a:rPr>
                <a:t>Distributed </a:t>
              </a:r>
              <a:r>
                <a:rPr lang="en-US" sz="2400" b="1" dirty="0" smtClean="0">
                  <a:ln w="10541" cmpd="sng">
                    <a:solidFill>
                      <a:schemeClr val="accent1">
                        <a:shade val="88000"/>
                        <a:satMod val="110000"/>
                      </a:schemeClr>
                    </a:solidFill>
                    <a:prstDash val="solid"/>
                  </a:ln>
                  <a:solidFill>
                    <a:srgbClr val="CC3333"/>
                  </a:solidFill>
                </a:rPr>
                <a:t>Systems</a:t>
              </a:r>
              <a:endParaRPr lang="en-US" sz="2400" b="1" dirty="0">
                <a:ln w="10541" cmpd="sng">
                  <a:solidFill>
                    <a:schemeClr val="accent1">
                      <a:shade val="88000"/>
                      <a:satMod val="110000"/>
                    </a:schemeClr>
                  </a:solidFill>
                  <a:prstDash val="solid"/>
                </a:ln>
                <a:solidFill>
                  <a:srgbClr val="CC3333"/>
                </a:solidFill>
              </a:endParaRPr>
            </a:p>
          </p:txBody>
        </p:sp>
        <p:sp>
          <p:nvSpPr>
            <p:cNvPr id="12" name="Rectangle 11"/>
            <p:cNvSpPr/>
            <p:nvPr/>
          </p:nvSpPr>
          <p:spPr>
            <a:xfrm rot="6913033">
              <a:off x="2636482" y="2221183"/>
              <a:ext cx="1498302" cy="3915238"/>
            </a:xfrm>
            <a:prstGeom prst="rect">
              <a:avLst/>
            </a:prstGeom>
            <a:noFill/>
          </p:spPr>
          <p:txBody>
            <a:bodyPr wrap="none" lIns="91440" tIns="45720" rIns="91440" bIns="45720">
              <a:prstTxWarp prst="textCircle">
                <a:avLst/>
              </a:prstTxWarp>
              <a:spAutoFit/>
            </a:bodyPr>
            <a:lstStyle/>
            <a:p>
              <a:pPr algn="ctr"/>
              <a:r>
                <a:rPr lang="en-US" sz="2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Reliability, Security, </a:t>
              </a:r>
              <a:r>
                <a:rPr lang="en-US" sz="2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Cloud</a:t>
              </a:r>
              <a:endParaRPr lang="en-US" sz="2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grpSp>
    </p:spTree>
    <p:extLst>
      <p:ext uri="{BB962C8B-B14F-4D97-AF65-F5344CB8AC3E}">
        <p14:creationId xmlns:p14="http://schemas.microsoft.com/office/powerpoint/2010/main" val="477227383"/>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US" altLang="en-US" smtClean="0"/>
              <a:t>Using Symmetric Keys </a:t>
            </a:r>
          </a:p>
        </p:txBody>
      </p:sp>
      <p:sp>
        <p:nvSpPr>
          <p:cNvPr id="28674" name="Rectangle 3"/>
          <p:cNvSpPr>
            <a:spLocks noGrp="1" noChangeArrowheads="1"/>
          </p:cNvSpPr>
          <p:nvPr>
            <p:ph type="body" idx="1"/>
          </p:nvPr>
        </p:nvSpPr>
        <p:spPr/>
        <p:txBody>
          <a:bodyPr/>
          <a:lstStyle/>
          <a:p>
            <a:r>
              <a:rPr lang="en-US" altLang="en-US" smtClean="0"/>
              <a:t>Same key for encryption and decryption</a:t>
            </a:r>
          </a:p>
          <a:p>
            <a:r>
              <a:rPr lang="en-US" altLang="en-US" smtClean="0"/>
              <a:t>Achieves confidentiality</a:t>
            </a:r>
          </a:p>
          <a:p>
            <a:r>
              <a:rPr lang="en-US" altLang="en-US" smtClean="0"/>
              <a:t>Vulnerable to tampering and replay attacks</a:t>
            </a:r>
          </a:p>
        </p:txBody>
      </p:sp>
      <p:grpSp>
        <p:nvGrpSpPr>
          <p:cNvPr id="28675" name="Group 4"/>
          <p:cNvGrpSpPr>
            <a:grpSpLocks/>
          </p:cNvGrpSpPr>
          <p:nvPr/>
        </p:nvGrpSpPr>
        <p:grpSpPr bwMode="auto">
          <a:xfrm>
            <a:off x="990600" y="2819400"/>
            <a:ext cx="7315200" cy="2881313"/>
            <a:chOff x="720" y="1584"/>
            <a:chExt cx="4320" cy="1527"/>
          </a:xfrm>
        </p:grpSpPr>
        <p:sp>
          <p:nvSpPr>
            <p:cNvPr id="28676" name="Oval 5"/>
            <p:cNvSpPr>
              <a:spLocks noChangeArrowheads="1"/>
            </p:cNvSpPr>
            <p:nvPr/>
          </p:nvSpPr>
          <p:spPr bwMode="auto">
            <a:xfrm>
              <a:off x="720" y="2247"/>
              <a:ext cx="1008" cy="528"/>
            </a:xfrm>
            <a:prstGeom prst="ellipse">
              <a:avLst/>
            </a:prstGeom>
            <a:solidFill>
              <a:srgbClr val="FFFF99"/>
            </a:solidFill>
            <a:ln w="12700">
              <a:solidFill>
                <a:schemeClr val="tx1"/>
              </a:solidFill>
              <a:round/>
              <a:headEnd/>
              <a:tailEnd/>
            </a:ln>
          </p:spPr>
          <p:txBody>
            <a:bodyPr wrap="none" lIns="90488" tIns="44450" rIns="90488" bIns="44450"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a:latin typeface="Helvetica" panose="020B0604020202020204" pitchFamily="34" charset="0"/>
                <a:cs typeface="Helvetica" panose="020B0604020202020204" pitchFamily="34" charset="0"/>
              </a:endParaRPr>
            </a:p>
          </p:txBody>
        </p:sp>
        <p:grpSp>
          <p:nvGrpSpPr>
            <p:cNvPr id="28677" name="Group 6"/>
            <p:cNvGrpSpPr>
              <a:grpSpLocks/>
            </p:cNvGrpSpPr>
            <p:nvPr/>
          </p:nvGrpSpPr>
          <p:grpSpPr bwMode="auto">
            <a:xfrm>
              <a:off x="1968" y="2151"/>
              <a:ext cx="1920" cy="960"/>
              <a:chOff x="1719" y="1709"/>
              <a:chExt cx="1775" cy="1123"/>
            </a:xfrm>
          </p:grpSpPr>
          <p:sp>
            <p:nvSpPr>
              <p:cNvPr id="28688" name="Oval 7"/>
              <p:cNvSpPr>
                <a:spLocks noChangeArrowheads="1"/>
              </p:cNvSpPr>
              <p:nvPr/>
            </p:nvSpPr>
            <p:spPr bwMode="auto">
              <a:xfrm>
                <a:off x="2109" y="1709"/>
                <a:ext cx="736" cy="345"/>
              </a:xfrm>
              <a:prstGeom prst="ellipse">
                <a:avLst/>
              </a:prstGeom>
              <a:solidFill>
                <a:srgbClr val="CCFFFF"/>
              </a:solidFill>
              <a:ln w="9525">
                <a:solidFill>
                  <a:srgbClr val="00CCFF"/>
                </a:solidFill>
                <a:round/>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a:latin typeface="Helvetica" panose="020B0604020202020204" pitchFamily="34" charset="0"/>
                  <a:cs typeface="Helvetica" panose="020B0604020202020204" pitchFamily="34" charset="0"/>
                </a:endParaRPr>
              </a:p>
            </p:txBody>
          </p:sp>
          <p:sp>
            <p:nvSpPr>
              <p:cNvPr id="28689" name="Oval 8"/>
              <p:cNvSpPr>
                <a:spLocks noChangeArrowheads="1"/>
              </p:cNvSpPr>
              <p:nvPr/>
            </p:nvSpPr>
            <p:spPr bwMode="auto">
              <a:xfrm>
                <a:off x="2542" y="1752"/>
                <a:ext cx="692" cy="346"/>
              </a:xfrm>
              <a:prstGeom prst="ellipse">
                <a:avLst/>
              </a:prstGeom>
              <a:solidFill>
                <a:srgbClr val="CCFFFF"/>
              </a:solidFill>
              <a:ln w="9525">
                <a:solidFill>
                  <a:srgbClr val="00CCFF"/>
                </a:solidFill>
                <a:round/>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a:latin typeface="Helvetica" panose="020B0604020202020204" pitchFamily="34" charset="0"/>
                  <a:cs typeface="Helvetica" panose="020B0604020202020204" pitchFamily="34" charset="0"/>
                </a:endParaRPr>
              </a:p>
            </p:txBody>
          </p:sp>
          <p:sp>
            <p:nvSpPr>
              <p:cNvPr id="28690" name="Oval 9"/>
              <p:cNvSpPr>
                <a:spLocks noChangeArrowheads="1"/>
              </p:cNvSpPr>
              <p:nvPr/>
            </p:nvSpPr>
            <p:spPr bwMode="auto">
              <a:xfrm>
                <a:off x="2715" y="1925"/>
                <a:ext cx="692" cy="345"/>
              </a:xfrm>
              <a:prstGeom prst="ellipse">
                <a:avLst/>
              </a:prstGeom>
              <a:solidFill>
                <a:srgbClr val="CCFFFF"/>
              </a:solidFill>
              <a:ln w="9525">
                <a:solidFill>
                  <a:srgbClr val="00CCFF"/>
                </a:solidFill>
                <a:round/>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Helvetica" panose="020B0604020202020204" pitchFamily="34" charset="0"/>
                  <a:cs typeface="Helvetica" panose="020B0604020202020204" pitchFamily="34" charset="0"/>
                </a:endParaRPr>
              </a:p>
            </p:txBody>
          </p:sp>
          <p:sp>
            <p:nvSpPr>
              <p:cNvPr id="28691" name="Oval 10"/>
              <p:cNvSpPr>
                <a:spLocks noChangeArrowheads="1"/>
              </p:cNvSpPr>
              <p:nvPr/>
            </p:nvSpPr>
            <p:spPr bwMode="auto">
              <a:xfrm>
                <a:off x="2801" y="2141"/>
                <a:ext cx="693" cy="518"/>
              </a:xfrm>
              <a:prstGeom prst="ellipse">
                <a:avLst/>
              </a:prstGeom>
              <a:solidFill>
                <a:srgbClr val="CCFFFF"/>
              </a:solidFill>
              <a:ln w="9525">
                <a:solidFill>
                  <a:srgbClr val="00CCFF"/>
                </a:solidFill>
                <a:round/>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Helvetica" panose="020B0604020202020204" pitchFamily="34" charset="0"/>
                  <a:cs typeface="Helvetica" panose="020B0604020202020204" pitchFamily="34" charset="0"/>
                </a:endParaRPr>
              </a:p>
            </p:txBody>
          </p:sp>
          <p:sp>
            <p:nvSpPr>
              <p:cNvPr id="28692" name="Oval 11"/>
              <p:cNvSpPr>
                <a:spLocks noChangeArrowheads="1"/>
              </p:cNvSpPr>
              <p:nvPr/>
            </p:nvSpPr>
            <p:spPr bwMode="auto">
              <a:xfrm>
                <a:off x="2412" y="2270"/>
                <a:ext cx="692" cy="562"/>
              </a:xfrm>
              <a:prstGeom prst="ellipse">
                <a:avLst/>
              </a:prstGeom>
              <a:solidFill>
                <a:srgbClr val="CCFFFF"/>
              </a:solidFill>
              <a:ln w="9525">
                <a:solidFill>
                  <a:srgbClr val="00CCFF"/>
                </a:solidFill>
                <a:round/>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Helvetica" panose="020B0604020202020204" pitchFamily="34" charset="0"/>
                  <a:cs typeface="Helvetica" panose="020B0604020202020204" pitchFamily="34" charset="0"/>
                </a:endParaRPr>
              </a:p>
            </p:txBody>
          </p:sp>
          <p:sp>
            <p:nvSpPr>
              <p:cNvPr id="28693" name="Oval 12"/>
              <p:cNvSpPr>
                <a:spLocks noChangeArrowheads="1"/>
              </p:cNvSpPr>
              <p:nvPr/>
            </p:nvSpPr>
            <p:spPr bwMode="auto">
              <a:xfrm>
                <a:off x="1935" y="2141"/>
                <a:ext cx="693" cy="648"/>
              </a:xfrm>
              <a:prstGeom prst="ellipse">
                <a:avLst/>
              </a:prstGeom>
              <a:solidFill>
                <a:srgbClr val="CCFFFF"/>
              </a:solidFill>
              <a:ln w="9525">
                <a:solidFill>
                  <a:srgbClr val="00CCFF"/>
                </a:solidFill>
                <a:round/>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Helvetica" panose="020B0604020202020204" pitchFamily="34" charset="0"/>
                  <a:cs typeface="Helvetica" panose="020B0604020202020204" pitchFamily="34" charset="0"/>
                </a:endParaRPr>
              </a:p>
            </p:txBody>
          </p:sp>
          <p:sp>
            <p:nvSpPr>
              <p:cNvPr id="28694" name="Oval 13"/>
              <p:cNvSpPr>
                <a:spLocks noChangeArrowheads="1"/>
              </p:cNvSpPr>
              <p:nvPr/>
            </p:nvSpPr>
            <p:spPr bwMode="auto">
              <a:xfrm>
                <a:off x="1719" y="1838"/>
                <a:ext cx="693" cy="605"/>
              </a:xfrm>
              <a:prstGeom prst="ellipse">
                <a:avLst/>
              </a:prstGeom>
              <a:solidFill>
                <a:srgbClr val="CCFFFF"/>
              </a:solidFill>
              <a:ln w="9525">
                <a:solidFill>
                  <a:srgbClr val="00CCFF"/>
                </a:solidFill>
                <a:round/>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Helvetica" panose="020B0604020202020204" pitchFamily="34" charset="0"/>
                  <a:cs typeface="Helvetica" panose="020B0604020202020204" pitchFamily="34" charset="0"/>
                </a:endParaRPr>
              </a:p>
            </p:txBody>
          </p:sp>
          <p:sp>
            <p:nvSpPr>
              <p:cNvPr id="28695" name="Freeform 14"/>
              <p:cNvSpPr>
                <a:spLocks/>
              </p:cNvSpPr>
              <p:nvPr/>
            </p:nvSpPr>
            <p:spPr bwMode="auto">
              <a:xfrm>
                <a:off x="1893" y="1753"/>
                <a:ext cx="1470" cy="1037"/>
              </a:xfrm>
              <a:custGeom>
                <a:avLst/>
                <a:gdLst>
                  <a:gd name="T0" fmla="*/ 8 w 1632"/>
                  <a:gd name="T1" fmla="*/ 30 h 1152"/>
                  <a:gd name="T2" fmla="*/ 59 w 1632"/>
                  <a:gd name="T3" fmla="*/ 8 h 1152"/>
                  <a:gd name="T4" fmla="*/ 102 w 1632"/>
                  <a:gd name="T5" fmla="*/ 0 h 1152"/>
                  <a:gd name="T6" fmla="*/ 190 w 1632"/>
                  <a:gd name="T7" fmla="*/ 8 h 1152"/>
                  <a:gd name="T8" fmla="*/ 219 w 1632"/>
                  <a:gd name="T9" fmla="*/ 22 h 1152"/>
                  <a:gd name="T10" fmla="*/ 234 w 1632"/>
                  <a:gd name="T11" fmla="*/ 50 h 1152"/>
                  <a:gd name="T12" fmla="*/ 249 w 1632"/>
                  <a:gd name="T13" fmla="*/ 58 h 1152"/>
                  <a:gd name="T14" fmla="*/ 234 w 1632"/>
                  <a:gd name="T15" fmla="*/ 137 h 1152"/>
                  <a:gd name="T16" fmla="*/ 139 w 1632"/>
                  <a:gd name="T17" fmla="*/ 174 h 1152"/>
                  <a:gd name="T18" fmla="*/ 44 w 1632"/>
                  <a:gd name="T19" fmla="*/ 145 h 1152"/>
                  <a:gd name="T20" fmla="*/ 14 w 1632"/>
                  <a:gd name="T21" fmla="*/ 115 h 1152"/>
                  <a:gd name="T22" fmla="*/ 0 w 1632"/>
                  <a:gd name="T23" fmla="*/ 109 h 1152"/>
                  <a:gd name="T24" fmla="*/ 8 w 1632"/>
                  <a:gd name="T25" fmla="*/ 30 h 115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32"/>
                  <a:gd name="T40" fmla="*/ 0 h 1152"/>
                  <a:gd name="T41" fmla="*/ 1632 w 1632"/>
                  <a:gd name="T42" fmla="*/ 1152 h 115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32" h="1152">
                    <a:moveTo>
                      <a:pt x="48" y="192"/>
                    </a:moveTo>
                    <a:lnTo>
                      <a:pt x="384" y="48"/>
                    </a:lnTo>
                    <a:lnTo>
                      <a:pt x="672" y="0"/>
                    </a:lnTo>
                    <a:lnTo>
                      <a:pt x="1248" y="48"/>
                    </a:lnTo>
                    <a:lnTo>
                      <a:pt x="1440" y="144"/>
                    </a:lnTo>
                    <a:lnTo>
                      <a:pt x="1536" y="336"/>
                    </a:lnTo>
                    <a:lnTo>
                      <a:pt x="1632" y="384"/>
                    </a:lnTo>
                    <a:lnTo>
                      <a:pt x="1536" y="912"/>
                    </a:lnTo>
                    <a:lnTo>
                      <a:pt x="912" y="1152"/>
                    </a:lnTo>
                    <a:lnTo>
                      <a:pt x="288" y="960"/>
                    </a:lnTo>
                    <a:lnTo>
                      <a:pt x="96" y="768"/>
                    </a:lnTo>
                    <a:lnTo>
                      <a:pt x="0" y="720"/>
                    </a:lnTo>
                    <a:lnTo>
                      <a:pt x="48" y="192"/>
                    </a:ln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8678" name="Text Box 15"/>
            <p:cNvSpPr txBox="1">
              <a:spLocks noChangeArrowheads="1"/>
            </p:cNvSpPr>
            <p:nvPr/>
          </p:nvSpPr>
          <p:spPr bwMode="auto">
            <a:xfrm>
              <a:off x="2499" y="2199"/>
              <a:ext cx="718"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b="0">
                  <a:latin typeface="Helvetica" panose="020B0604020202020204" pitchFamily="34" charset="0"/>
                  <a:cs typeface="Helvetica" panose="020B0604020202020204" pitchFamily="34" charset="0"/>
                </a:rPr>
                <a:t>Internet</a:t>
              </a:r>
            </a:p>
          </p:txBody>
        </p:sp>
        <p:sp>
          <p:nvSpPr>
            <p:cNvPr id="28679" name="Text Box 16"/>
            <p:cNvSpPr txBox="1">
              <a:spLocks noChangeArrowheads="1"/>
            </p:cNvSpPr>
            <p:nvPr/>
          </p:nvSpPr>
          <p:spPr bwMode="auto">
            <a:xfrm>
              <a:off x="796" y="2319"/>
              <a:ext cx="850"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Helvetica" panose="020B0604020202020204" pitchFamily="34" charset="0"/>
                  <a:cs typeface="Helvetica" panose="020B0604020202020204" pitchFamily="34" charset="0"/>
                </a:rPr>
                <a:t>Encrypt with</a:t>
              </a:r>
            </a:p>
            <a:p>
              <a:pPr eaLnBrk="1" hangingPunct="1"/>
              <a:r>
                <a:rPr lang="en-US" altLang="en-US" sz="1800">
                  <a:solidFill>
                    <a:srgbClr val="FF0000"/>
                  </a:solidFill>
                  <a:latin typeface="Helvetica" panose="020B0604020202020204" pitchFamily="34" charset="0"/>
                  <a:cs typeface="Helvetica" panose="020B0604020202020204" pitchFamily="34" charset="0"/>
                </a:rPr>
                <a:t>secret</a:t>
              </a:r>
              <a:r>
                <a:rPr lang="en-US" altLang="en-US" sz="1800" b="0">
                  <a:latin typeface="Helvetica" panose="020B0604020202020204" pitchFamily="34" charset="0"/>
                  <a:cs typeface="Helvetica" panose="020B0604020202020204" pitchFamily="34" charset="0"/>
                </a:rPr>
                <a:t> key</a:t>
              </a:r>
            </a:p>
          </p:txBody>
        </p:sp>
        <p:sp>
          <p:nvSpPr>
            <p:cNvPr id="28680" name="Oval 17"/>
            <p:cNvSpPr>
              <a:spLocks noChangeArrowheads="1"/>
            </p:cNvSpPr>
            <p:nvPr/>
          </p:nvSpPr>
          <p:spPr bwMode="auto">
            <a:xfrm>
              <a:off x="4032" y="2247"/>
              <a:ext cx="1008" cy="528"/>
            </a:xfrm>
            <a:prstGeom prst="ellipse">
              <a:avLst/>
            </a:prstGeom>
            <a:solidFill>
              <a:srgbClr val="FFFF99"/>
            </a:solidFill>
            <a:ln w="12700">
              <a:solidFill>
                <a:schemeClr val="tx1"/>
              </a:solidFill>
              <a:round/>
              <a:headEnd/>
              <a:tailEnd/>
            </a:ln>
          </p:spPr>
          <p:txBody>
            <a:bodyPr wrap="none" lIns="90488" tIns="44450" rIns="90488" bIns="44450"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a:latin typeface="Helvetica" panose="020B0604020202020204" pitchFamily="34" charset="0"/>
                <a:cs typeface="Helvetica" panose="020B0604020202020204" pitchFamily="34" charset="0"/>
              </a:endParaRPr>
            </a:p>
          </p:txBody>
        </p:sp>
        <p:sp>
          <p:nvSpPr>
            <p:cNvPr id="28681" name="Text Box 18"/>
            <p:cNvSpPr txBox="1">
              <a:spLocks noChangeArrowheads="1"/>
            </p:cNvSpPr>
            <p:nvPr/>
          </p:nvSpPr>
          <p:spPr bwMode="auto">
            <a:xfrm>
              <a:off x="4104" y="2319"/>
              <a:ext cx="850"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Helvetica" panose="020B0604020202020204" pitchFamily="34" charset="0"/>
                  <a:cs typeface="Helvetica" panose="020B0604020202020204" pitchFamily="34" charset="0"/>
                </a:rPr>
                <a:t>Decrypt with</a:t>
              </a:r>
            </a:p>
            <a:p>
              <a:pPr eaLnBrk="1" hangingPunct="1"/>
              <a:r>
                <a:rPr lang="en-US" altLang="en-US" sz="1800">
                  <a:solidFill>
                    <a:srgbClr val="FF0000"/>
                  </a:solidFill>
                  <a:latin typeface="Helvetica" panose="020B0604020202020204" pitchFamily="34" charset="0"/>
                  <a:cs typeface="Helvetica" panose="020B0604020202020204" pitchFamily="34" charset="0"/>
                </a:rPr>
                <a:t>secret</a:t>
              </a:r>
              <a:r>
                <a:rPr lang="en-US" altLang="en-US" sz="1800" b="0">
                  <a:latin typeface="Helvetica" panose="020B0604020202020204" pitchFamily="34" charset="0"/>
                  <a:cs typeface="Helvetica" panose="020B0604020202020204" pitchFamily="34" charset="0"/>
                </a:rPr>
                <a:t> key</a:t>
              </a:r>
            </a:p>
          </p:txBody>
        </p:sp>
        <p:sp>
          <p:nvSpPr>
            <p:cNvPr id="28682" name="Text Box 19"/>
            <p:cNvSpPr txBox="1">
              <a:spLocks noChangeArrowheads="1"/>
            </p:cNvSpPr>
            <p:nvPr/>
          </p:nvSpPr>
          <p:spPr bwMode="auto">
            <a:xfrm>
              <a:off x="885" y="1586"/>
              <a:ext cx="1128"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b="0">
                  <a:latin typeface="Helvetica" panose="020B0604020202020204" pitchFamily="34" charset="0"/>
                  <a:cs typeface="Helvetica" panose="020B0604020202020204" pitchFamily="34" charset="0"/>
                </a:rPr>
                <a:t>Plaintext (m)</a:t>
              </a:r>
              <a:endParaRPr lang="en-US" altLang="en-US" sz="1800" b="0">
                <a:latin typeface="Helvetica" panose="020B0604020202020204" pitchFamily="34" charset="0"/>
                <a:cs typeface="Helvetica" panose="020B0604020202020204" pitchFamily="34" charset="0"/>
              </a:endParaRPr>
            </a:p>
          </p:txBody>
        </p:sp>
        <p:sp>
          <p:nvSpPr>
            <p:cNvPr id="28683" name="Text Box 20"/>
            <p:cNvSpPr txBox="1">
              <a:spLocks noChangeArrowheads="1"/>
            </p:cNvSpPr>
            <p:nvPr/>
          </p:nvSpPr>
          <p:spPr bwMode="auto">
            <a:xfrm>
              <a:off x="4230" y="1584"/>
              <a:ext cx="44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Helvetica" panose="020B0604020202020204" pitchFamily="34" charset="0"/>
                  <a:cs typeface="Helvetica" panose="020B0604020202020204" pitchFamily="34" charset="0"/>
                </a:rPr>
                <a:t>      m</a:t>
              </a:r>
            </a:p>
          </p:txBody>
        </p:sp>
        <p:sp>
          <p:nvSpPr>
            <p:cNvPr id="28684" name="Line 21"/>
            <p:cNvSpPr>
              <a:spLocks noChangeShapeType="1"/>
            </p:cNvSpPr>
            <p:nvPr/>
          </p:nvSpPr>
          <p:spPr bwMode="auto">
            <a:xfrm>
              <a:off x="1200" y="1815"/>
              <a:ext cx="0" cy="43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p>
          </p:txBody>
        </p:sp>
        <p:sp>
          <p:nvSpPr>
            <p:cNvPr id="28685" name="Freeform 22"/>
            <p:cNvSpPr>
              <a:spLocks/>
            </p:cNvSpPr>
            <p:nvPr/>
          </p:nvSpPr>
          <p:spPr bwMode="auto">
            <a:xfrm>
              <a:off x="1200" y="2775"/>
              <a:ext cx="3360" cy="144"/>
            </a:xfrm>
            <a:custGeom>
              <a:avLst/>
              <a:gdLst>
                <a:gd name="T0" fmla="*/ 0 w 3360"/>
                <a:gd name="T1" fmla="*/ 0 h 144"/>
                <a:gd name="T2" fmla="*/ 0 w 3360"/>
                <a:gd name="T3" fmla="*/ 144 h 144"/>
                <a:gd name="T4" fmla="*/ 3360 w 3360"/>
                <a:gd name="T5" fmla="*/ 144 h 144"/>
                <a:gd name="T6" fmla="*/ 3360 w 3360"/>
                <a:gd name="T7" fmla="*/ 0 h 144"/>
                <a:gd name="T8" fmla="*/ 0 60000 65536"/>
                <a:gd name="T9" fmla="*/ 0 60000 65536"/>
                <a:gd name="T10" fmla="*/ 0 60000 65536"/>
                <a:gd name="T11" fmla="*/ 0 60000 65536"/>
                <a:gd name="T12" fmla="*/ 0 w 3360"/>
                <a:gd name="T13" fmla="*/ 0 h 144"/>
                <a:gd name="T14" fmla="*/ 3360 w 3360"/>
                <a:gd name="T15" fmla="*/ 144 h 144"/>
              </a:gdLst>
              <a:ahLst/>
              <a:cxnLst>
                <a:cxn ang="T8">
                  <a:pos x="T0" y="T1"/>
                </a:cxn>
                <a:cxn ang="T9">
                  <a:pos x="T2" y="T3"/>
                </a:cxn>
                <a:cxn ang="T10">
                  <a:pos x="T4" y="T5"/>
                </a:cxn>
                <a:cxn ang="T11">
                  <a:pos x="T6" y="T7"/>
                </a:cxn>
              </a:cxnLst>
              <a:rect l="T12" t="T13" r="T14" b="T15"/>
              <a:pathLst>
                <a:path w="3360" h="144">
                  <a:moveTo>
                    <a:pt x="0" y="0"/>
                  </a:moveTo>
                  <a:lnTo>
                    <a:pt x="0" y="144"/>
                  </a:lnTo>
                  <a:lnTo>
                    <a:pt x="3360" y="144"/>
                  </a:lnTo>
                  <a:lnTo>
                    <a:pt x="3360" y="0"/>
                  </a:lnTo>
                </a:path>
              </a:pathLst>
            </a:custGeom>
            <a:noFill/>
            <a:ln w="127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lIns="90488" tIns="44450" rIns="90488" bIns="44450"/>
            <a:lstStyle/>
            <a:p>
              <a:endParaRPr lang="en-US"/>
            </a:p>
          </p:txBody>
        </p:sp>
        <p:sp>
          <p:nvSpPr>
            <p:cNvPr id="28686" name="Line 23"/>
            <p:cNvSpPr>
              <a:spLocks noChangeShapeType="1"/>
            </p:cNvSpPr>
            <p:nvPr/>
          </p:nvSpPr>
          <p:spPr bwMode="auto">
            <a:xfrm flipV="1">
              <a:off x="4560" y="1767"/>
              <a:ext cx="0" cy="48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p>
          </p:txBody>
        </p:sp>
        <p:sp>
          <p:nvSpPr>
            <p:cNvPr id="28687" name="Text Box 24"/>
            <p:cNvSpPr txBox="1">
              <a:spLocks noChangeArrowheads="1"/>
            </p:cNvSpPr>
            <p:nvPr/>
          </p:nvSpPr>
          <p:spPr bwMode="auto">
            <a:xfrm>
              <a:off x="2439" y="2703"/>
              <a:ext cx="72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Helvetica" panose="020B0604020202020204" pitchFamily="34" charset="0"/>
                  <a:cs typeface="Helvetica" panose="020B0604020202020204" pitchFamily="34" charset="0"/>
                </a:rPr>
                <a:t>Ciphertext</a:t>
              </a:r>
            </a:p>
          </p:txBody>
        </p:sp>
      </p:grpSp>
    </p:spTree>
    <p:extLst>
      <p:ext uri="{BB962C8B-B14F-4D97-AF65-F5344CB8AC3E}">
        <p14:creationId xmlns:p14="http://schemas.microsoft.com/office/powerpoint/2010/main" val="2608612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p:txBody>
          <a:bodyPr/>
          <a:lstStyle/>
          <a:p>
            <a:r>
              <a:rPr lang="en-US" altLang="en-US" smtClean="0"/>
              <a:t>Symmetric Keys</a:t>
            </a:r>
          </a:p>
        </p:txBody>
      </p:sp>
      <p:sp>
        <p:nvSpPr>
          <p:cNvPr id="934915" name="Rectangle 3"/>
          <p:cNvSpPr>
            <a:spLocks noGrp="1" noChangeArrowheads="1"/>
          </p:cNvSpPr>
          <p:nvPr>
            <p:ph type="body" idx="1"/>
          </p:nvPr>
        </p:nvSpPr>
        <p:spPr>
          <a:xfrm>
            <a:off x="215900" y="838200"/>
            <a:ext cx="5956300" cy="5791200"/>
          </a:xfrm>
        </p:spPr>
        <p:txBody>
          <a:bodyPr/>
          <a:lstStyle/>
          <a:p>
            <a:r>
              <a:rPr lang="en-US" altLang="en-US" dirty="0" smtClean="0"/>
              <a:t>Can just XOR plaintext with the key</a:t>
            </a:r>
          </a:p>
          <a:p>
            <a:pPr lvl="1"/>
            <a:r>
              <a:rPr lang="en-US" altLang="en-US" dirty="0" smtClean="0"/>
              <a:t>Easy to implement, but easy to break using frequency analysis</a:t>
            </a:r>
          </a:p>
          <a:p>
            <a:pPr lvl="1"/>
            <a:r>
              <a:rPr lang="en-US" altLang="en-US" dirty="0" smtClean="0"/>
              <a:t>Unbreakable alternative: XOR with one-time pad</a:t>
            </a:r>
          </a:p>
          <a:p>
            <a:pPr lvl="2"/>
            <a:r>
              <a:rPr lang="en-US" altLang="en-US" dirty="0" smtClean="0"/>
              <a:t>Use a different key for each message</a:t>
            </a:r>
          </a:p>
        </p:txBody>
      </p:sp>
      <p:pic>
        <p:nvPicPr>
          <p:cNvPr id="30723" name="Picture 1"/>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57800" y="957263"/>
            <a:ext cx="3848100" cy="550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32710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49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49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3491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349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4915"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p:txBody>
          <a:bodyPr/>
          <a:lstStyle/>
          <a:p>
            <a:r>
              <a:rPr lang="en-US" altLang="en-US" smtClean="0"/>
              <a:t>Symmetric Keys</a:t>
            </a:r>
          </a:p>
        </p:txBody>
      </p:sp>
      <p:sp>
        <p:nvSpPr>
          <p:cNvPr id="934915" name="Rectangle 3"/>
          <p:cNvSpPr>
            <a:spLocks noGrp="1" noChangeArrowheads="1"/>
          </p:cNvSpPr>
          <p:nvPr>
            <p:ph type="body" idx="1"/>
          </p:nvPr>
        </p:nvSpPr>
        <p:spPr>
          <a:xfrm>
            <a:off x="152400" y="762000"/>
            <a:ext cx="8686800" cy="5105400"/>
          </a:xfrm>
        </p:spPr>
        <p:txBody>
          <a:bodyPr/>
          <a:lstStyle/>
          <a:p>
            <a:r>
              <a:rPr lang="en-US" altLang="en-US" dirty="0" smtClean="0"/>
              <a:t>More sophisticated (e.g., block cipher) algorithms </a:t>
            </a:r>
          </a:p>
          <a:p>
            <a:pPr lvl="1"/>
            <a:r>
              <a:rPr lang="en-US" altLang="en-US" dirty="0" smtClean="0"/>
              <a:t>Works with a block size (e.g., 64 bits)</a:t>
            </a:r>
          </a:p>
          <a:p>
            <a:pPr lvl="2"/>
            <a:r>
              <a:rPr lang="en-US" altLang="en-US" dirty="0" smtClean="0"/>
              <a:t>To encrypt a stream, can encrypt blocks separately, or link them</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384425"/>
            <a:ext cx="4038600" cy="341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2339975"/>
            <a:ext cx="3733800" cy="323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0" name="Freeform 6"/>
          <p:cNvSpPr>
            <a:spLocks noChangeArrowheads="1"/>
          </p:cNvSpPr>
          <p:nvPr/>
        </p:nvSpPr>
        <p:spPr bwMode="auto">
          <a:xfrm>
            <a:off x="2641600" y="2108200"/>
            <a:ext cx="4368800" cy="4140200"/>
          </a:xfrm>
          <a:custGeom>
            <a:avLst/>
            <a:gdLst>
              <a:gd name="T0" fmla="*/ 0 w 3124200"/>
              <a:gd name="T1" fmla="*/ 3733800 h 4140200"/>
              <a:gd name="T2" fmla="*/ 0 w 3124200"/>
              <a:gd name="T3" fmla="*/ 4140200 h 4140200"/>
              <a:gd name="T4" fmla="*/ 20797369 w 3124200"/>
              <a:gd name="T5" fmla="*/ 4140200 h 4140200"/>
              <a:gd name="T6" fmla="*/ 20983071 w 3124200"/>
              <a:gd name="T7" fmla="*/ 12700 h 4140200"/>
              <a:gd name="T8" fmla="*/ 45679940 w 3124200"/>
              <a:gd name="T9" fmla="*/ 0 h 4140200"/>
              <a:gd name="T10" fmla="*/ 45679940 w 3124200"/>
              <a:gd name="T11" fmla="*/ 228600 h 4140200"/>
              <a:gd name="T12" fmla="*/ 0 60000 65536"/>
              <a:gd name="T13" fmla="*/ 0 60000 65536"/>
              <a:gd name="T14" fmla="*/ 0 60000 65536"/>
              <a:gd name="T15" fmla="*/ 0 60000 65536"/>
              <a:gd name="T16" fmla="*/ 0 60000 65536"/>
              <a:gd name="T17" fmla="*/ 0 60000 65536"/>
              <a:gd name="T18" fmla="*/ 0 w 3124200"/>
              <a:gd name="T19" fmla="*/ 0 h 4140200"/>
              <a:gd name="T20" fmla="*/ 3124200 w 3124200"/>
              <a:gd name="T21" fmla="*/ 4140200 h 4140200"/>
            </a:gdLst>
            <a:ahLst/>
            <a:cxnLst>
              <a:cxn ang="T12">
                <a:pos x="T0" y="T1"/>
              </a:cxn>
              <a:cxn ang="T13">
                <a:pos x="T2" y="T3"/>
              </a:cxn>
              <a:cxn ang="T14">
                <a:pos x="T4" y="T5"/>
              </a:cxn>
              <a:cxn ang="T15">
                <a:pos x="T6" y="T7"/>
              </a:cxn>
              <a:cxn ang="T16">
                <a:pos x="T8" y="T9"/>
              </a:cxn>
              <a:cxn ang="T17">
                <a:pos x="T10" y="T11"/>
              </a:cxn>
            </a:cxnLst>
            <a:rect l="T18" t="T19" r="T20" b="T21"/>
            <a:pathLst>
              <a:path w="3124200" h="4140200">
                <a:moveTo>
                  <a:pt x="0" y="3733800"/>
                </a:moveTo>
                <a:lnTo>
                  <a:pt x="0" y="4140200"/>
                </a:lnTo>
                <a:lnTo>
                  <a:pt x="1422400" y="4140200"/>
                </a:lnTo>
                <a:cubicBezTo>
                  <a:pt x="1426633" y="2764367"/>
                  <a:pt x="1435100" y="12700"/>
                  <a:pt x="1435100" y="12700"/>
                </a:cubicBezTo>
                <a:lnTo>
                  <a:pt x="3124200" y="0"/>
                </a:lnTo>
                <a:lnTo>
                  <a:pt x="3124200" y="228600"/>
                </a:ln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Tree>
    <p:extLst>
      <p:ext uri="{BB962C8B-B14F-4D97-AF65-F5344CB8AC3E}">
        <p14:creationId xmlns:p14="http://schemas.microsoft.com/office/powerpoint/2010/main" val="11973451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93491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4915">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500"/>
                                        <p:tgtEl>
                                          <p:spTgt spid="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41990"/>
                                        </p:tgtEl>
                                        <p:attrNameLst>
                                          <p:attrName>style.visibility</p:attrName>
                                        </p:attrNameLst>
                                      </p:cBhvr>
                                      <p:to>
                                        <p:strVal val="visible"/>
                                      </p:to>
                                    </p:set>
                                    <p:animEffect transition="in" filter="wipe(down)">
                                      <p:cBhvr>
                                        <p:cTn id="18" dur="500"/>
                                        <p:tgtEl>
                                          <p:spTgt spid="4199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up)">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4915" grpId="0" build="p"/>
      <p:bldP spid="41990"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p:txBody>
          <a:bodyPr/>
          <a:lstStyle/>
          <a:p>
            <a:r>
              <a:rPr lang="en-US" altLang="en-US" smtClean="0"/>
              <a:t>Symmetric Key Ciphers - DES &amp; AES</a:t>
            </a:r>
          </a:p>
        </p:txBody>
      </p:sp>
      <p:sp>
        <p:nvSpPr>
          <p:cNvPr id="943107" name="Rectangle 3"/>
          <p:cNvSpPr>
            <a:spLocks noGrp="1" noChangeArrowheads="1"/>
          </p:cNvSpPr>
          <p:nvPr>
            <p:ph type="body" idx="1"/>
          </p:nvPr>
        </p:nvSpPr>
        <p:spPr>
          <a:xfrm>
            <a:off x="152400" y="762000"/>
            <a:ext cx="8763000" cy="5486400"/>
          </a:xfrm>
        </p:spPr>
        <p:txBody>
          <a:bodyPr>
            <a:normAutofit/>
          </a:bodyPr>
          <a:lstStyle/>
          <a:p>
            <a:r>
              <a:rPr lang="en-US" altLang="en-US" dirty="0" smtClean="0"/>
              <a:t>Data Encryption Standard (DES)</a:t>
            </a:r>
          </a:p>
          <a:p>
            <a:pPr lvl="1"/>
            <a:r>
              <a:rPr lang="en-US" altLang="en-US" dirty="0" smtClean="0"/>
              <a:t>Developed by IBM in 1970s, standardized by NBS/NIST</a:t>
            </a:r>
          </a:p>
          <a:p>
            <a:pPr lvl="1"/>
            <a:r>
              <a:rPr lang="en-US" altLang="en-US" dirty="0" smtClean="0"/>
              <a:t>56-bit key (decreased from 64 bits at NSA’</a:t>
            </a:r>
            <a:r>
              <a:rPr lang="en-US" altLang="ja-JP" dirty="0" smtClean="0"/>
              <a:t>s request)</a:t>
            </a:r>
          </a:p>
          <a:p>
            <a:pPr lvl="1"/>
            <a:r>
              <a:rPr lang="en-US" altLang="en-US" dirty="0" smtClean="0"/>
              <a:t>Still fairly strong other than brute-forcing the key space</a:t>
            </a:r>
          </a:p>
          <a:p>
            <a:pPr lvl="2"/>
            <a:r>
              <a:rPr lang="en-US" altLang="en-US" dirty="0" smtClean="0"/>
              <a:t>But custom hardware can crack a key in &lt; 24 hours</a:t>
            </a:r>
          </a:p>
          <a:p>
            <a:pPr lvl="1"/>
            <a:r>
              <a:rPr lang="en-US" altLang="en-US" dirty="0" smtClean="0"/>
              <a:t>Today many financial institutions use Triple DES</a:t>
            </a:r>
          </a:p>
          <a:p>
            <a:pPr lvl="2"/>
            <a:r>
              <a:rPr lang="en-US" altLang="en-US" dirty="0" smtClean="0"/>
              <a:t>DES applied 3 times, with 3 keys totaling 168 bits</a:t>
            </a:r>
          </a:p>
          <a:p>
            <a:r>
              <a:rPr lang="en-US" altLang="en-US" dirty="0" smtClean="0">
                <a:solidFill>
                  <a:srgbClr val="FF0000"/>
                </a:solidFill>
              </a:rPr>
              <a:t>Advanced Encryption Standard (AES)</a:t>
            </a:r>
          </a:p>
          <a:p>
            <a:pPr lvl="1"/>
            <a:r>
              <a:rPr lang="en-US" altLang="en-US" dirty="0" smtClean="0">
                <a:solidFill>
                  <a:srgbClr val="FF0000"/>
                </a:solidFill>
              </a:rPr>
              <a:t>Replacement for DES standardized in 2002</a:t>
            </a:r>
          </a:p>
          <a:p>
            <a:pPr lvl="1"/>
            <a:r>
              <a:rPr lang="en-US" altLang="en-US" dirty="0" smtClean="0">
                <a:solidFill>
                  <a:srgbClr val="FF0000"/>
                </a:solidFill>
              </a:rPr>
              <a:t>Key size: 128, 192 or 256 bits</a:t>
            </a:r>
          </a:p>
          <a:p>
            <a:r>
              <a:rPr lang="en-US" altLang="en-US" dirty="0" smtClean="0"/>
              <a:t>How fundamentally strong are they?</a:t>
            </a:r>
          </a:p>
          <a:p>
            <a:pPr lvl="1"/>
            <a:r>
              <a:rPr lang="en-US" altLang="en-US" dirty="0" smtClean="0"/>
              <a:t>No one knows (no proofs exist)</a:t>
            </a:r>
          </a:p>
        </p:txBody>
      </p:sp>
    </p:spTree>
    <p:extLst>
      <p:ext uri="{BB962C8B-B14F-4D97-AF65-F5344CB8AC3E}">
        <p14:creationId xmlns:p14="http://schemas.microsoft.com/office/powerpoint/2010/main" val="25362487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80106</TotalTime>
  <Pages>60</Pages>
  <Words>3594</Words>
  <Application>Microsoft Office PowerPoint</Application>
  <PresentationFormat>On-screen Show (4:3)</PresentationFormat>
  <Paragraphs>677</Paragraphs>
  <Slides>57</Slides>
  <Notes>38</Notes>
  <HiddenSlides>0</HiddenSlides>
  <MMClips>0</MMClips>
  <ScaleCrop>false</ScaleCrop>
  <HeadingPairs>
    <vt:vector size="8" baseType="variant">
      <vt:variant>
        <vt:lpstr>Fonts Used</vt:lpstr>
      </vt:variant>
      <vt:variant>
        <vt:i4>16</vt:i4>
      </vt:variant>
      <vt:variant>
        <vt:lpstr>Theme</vt:lpstr>
      </vt:variant>
      <vt:variant>
        <vt:i4>1</vt:i4>
      </vt:variant>
      <vt:variant>
        <vt:lpstr>Embedded OLE Servers</vt:lpstr>
      </vt:variant>
      <vt:variant>
        <vt:i4>1</vt:i4>
      </vt:variant>
      <vt:variant>
        <vt:lpstr>Slide Titles</vt:lpstr>
      </vt:variant>
      <vt:variant>
        <vt:i4>57</vt:i4>
      </vt:variant>
    </vt:vector>
  </HeadingPairs>
  <TitlesOfParts>
    <vt:vector size="75" baseType="lpstr">
      <vt:lpstr>굴림</vt:lpstr>
      <vt:lpstr>ＭＳ Ｐゴシック</vt:lpstr>
      <vt:lpstr>ＭＳ Ｐゴシック</vt:lpstr>
      <vt:lpstr>ヒラギノ角ゴ Pro W3</vt:lpstr>
      <vt:lpstr>Arial</vt:lpstr>
      <vt:lpstr>Arial Narrow</vt:lpstr>
      <vt:lpstr>BlairMdITC TT-Medium</vt:lpstr>
      <vt:lpstr>Comic Sans MS</vt:lpstr>
      <vt:lpstr>Consolas</vt:lpstr>
      <vt:lpstr>Courier New</vt:lpstr>
      <vt:lpstr>Gill Sans Light</vt:lpstr>
      <vt:lpstr>Helvetica</vt:lpstr>
      <vt:lpstr>Symbol</vt:lpstr>
      <vt:lpstr>Tahoma</vt:lpstr>
      <vt:lpstr>Times</vt:lpstr>
      <vt:lpstr>Wingdings</vt:lpstr>
      <vt:lpstr>Office</vt:lpstr>
      <vt:lpstr>Clip</vt:lpstr>
      <vt:lpstr>CS162 Operating Systems and Systems Programming Lecture 24   Security Cloud Computing</vt:lpstr>
      <vt:lpstr>What is Computer Security Today?</vt:lpstr>
      <vt:lpstr>Protection vs. Security</vt:lpstr>
      <vt:lpstr>Security Requirements</vt:lpstr>
      <vt:lpstr>Securing Communication: Cryptography </vt:lpstr>
      <vt:lpstr>Using Symmetric Keys </vt:lpstr>
      <vt:lpstr>Symmetric Keys</vt:lpstr>
      <vt:lpstr>Symmetric Keys</vt:lpstr>
      <vt:lpstr>Symmetric Key Ciphers - DES &amp; AES</vt:lpstr>
      <vt:lpstr>Authentication via Secret Key</vt:lpstr>
      <vt:lpstr>Integrity: Cryptographic Hashes</vt:lpstr>
      <vt:lpstr>Using Hashing for Integrity</vt:lpstr>
      <vt:lpstr>Standard Cryptographic Hash Functions</vt:lpstr>
      <vt:lpstr>Asymmetric Encryption (Public Key)</vt:lpstr>
      <vt:lpstr>Public Key / Asymmetric Encryption</vt:lpstr>
      <vt:lpstr>Public Key Cryptography</vt:lpstr>
      <vt:lpstr>Properties of RSA</vt:lpstr>
      <vt:lpstr>Simple Public Key Authentication</vt:lpstr>
      <vt:lpstr>Non-Repudiation: RSA Crypto &amp; Signatures</vt:lpstr>
      <vt:lpstr>RSA Crypto &amp; Signatures (cont’d)</vt:lpstr>
      <vt:lpstr>Digital Certificates</vt:lpstr>
      <vt:lpstr>Summary of Our Crypto Toolkit</vt:lpstr>
      <vt:lpstr>Putting It All Together - HTTPS</vt:lpstr>
      <vt:lpstr>HTTPS Connection (SSL/TLS) (cont’d)</vt:lpstr>
      <vt:lpstr>Inside the Server’s Certificate</vt:lpstr>
      <vt:lpstr>Validating Amazon’s Identity</vt:lpstr>
      <vt:lpstr>Certificate Validation</vt:lpstr>
      <vt:lpstr>HTTPS Connection (SSL/TLS) cont’d</vt:lpstr>
      <vt:lpstr>Administrivia</vt:lpstr>
      <vt:lpstr>Administrivia (2)</vt:lpstr>
      <vt:lpstr>Background of Cloud Computing</vt:lpstr>
      <vt:lpstr>Sources Driving Big Data</vt:lpstr>
      <vt:lpstr>Data Deluge</vt:lpstr>
      <vt:lpstr>Data Grows Faster than Moore’s Law</vt:lpstr>
      <vt:lpstr>Solving the Impedance Mismatch</vt:lpstr>
      <vt:lpstr>Enter the World of Distributed Systems</vt:lpstr>
      <vt:lpstr>The Datacenter is the new Computer</vt:lpstr>
      <vt:lpstr>Datacenter/Cloud Computing OS</vt:lpstr>
      <vt:lpstr>Classical Operating Systems</vt:lpstr>
      <vt:lpstr>Datacenter/Cloud Operating System</vt:lpstr>
      <vt:lpstr>Google Cloud Infrastructure</vt:lpstr>
      <vt:lpstr>GFS/HDFS Insights </vt:lpstr>
      <vt:lpstr>GFS/HDFS Insights (2) </vt:lpstr>
      <vt:lpstr>MapReduce Programming Model</vt:lpstr>
      <vt:lpstr>Word Count Execution</vt:lpstr>
      <vt:lpstr>MapReduce Insights</vt:lpstr>
      <vt:lpstr>What is MapReduce Used For?</vt:lpstr>
      <vt:lpstr>MapReduce Pros</vt:lpstr>
      <vt:lpstr>MapReduce Cons</vt:lpstr>
      <vt:lpstr>Example Problem</vt:lpstr>
      <vt:lpstr>In MapReduce</vt:lpstr>
      <vt:lpstr>Apache Pig</vt:lpstr>
      <vt:lpstr>In Pig Latin</vt:lpstr>
      <vt:lpstr>Translation to MapReduce</vt:lpstr>
      <vt:lpstr>Future?</vt:lpstr>
      <vt:lpstr>Truly Distributed Apps: The Swarm of Resources</vt:lpstr>
      <vt:lpstr>Thank you!</vt:lpstr>
    </vt:vector>
  </TitlesOfParts>
  <Company>UC Berkeley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subject/>
  <dc:creator>John D. Kubiatowicz</dc:creator>
  <cp:keywords/>
  <dc:description>Imported some pictures from Silbershatz (c) 2005</dc:description>
  <cp:lastModifiedBy>kubitron</cp:lastModifiedBy>
  <cp:revision>958</cp:revision>
  <cp:lastPrinted>2015-04-29T22:34:36Z</cp:lastPrinted>
  <dcterms:created xsi:type="dcterms:W3CDTF">1995-08-12T11:37:26Z</dcterms:created>
  <dcterms:modified xsi:type="dcterms:W3CDTF">2015-04-29T23:57:36Z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