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413" r:id="rId3"/>
    <p:sldId id="536" r:id="rId4"/>
    <p:sldId id="540" r:id="rId5"/>
    <p:sldId id="489" r:id="rId6"/>
    <p:sldId id="488" r:id="rId7"/>
    <p:sldId id="476" r:id="rId8"/>
    <p:sldId id="425" r:id="rId9"/>
    <p:sldId id="479" r:id="rId10"/>
    <p:sldId id="448" r:id="rId11"/>
    <p:sldId id="445" r:id="rId12"/>
    <p:sldId id="446" r:id="rId13"/>
    <p:sldId id="447" r:id="rId14"/>
    <p:sldId id="450" r:id="rId15"/>
    <p:sldId id="451" r:id="rId16"/>
    <p:sldId id="532" r:id="rId17"/>
    <p:sldId id="533" r:id="rId18"/>
    <p:sldId id="531" r:id="rId19"/>
    <p:sldId id="452" r:id="rId20"/>
    <p:sldId id="530" r:id="rId21"/>
    <p:sldId id="453" r:id="rId22"/>
    <p:sldId id="482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5" r:id="rId34"/>
    <p:sldId id="534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38" r:id="rId55"/>
    <p:sldId id="517" r:id="rId56"/>
    <p:sldId id="518" r:id="rId57"/>
    <p:sldId id="539" r:id="rId58"/>
    <p:sldId id="519" r:id="rId59"/>
    <p:sldId id="537" r:id="rId6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799" autoAdjust="0"/>
  </p:normalViewPr>
  <p:slideViewPr>
    <p:cSldViewPr>
      <p:cViewPr>
        <p:scale>
          <a:sx n="70" d="100"/>
          <a:sy n="70" d="100"/>
        </p:scale>
        <p:origin x="78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20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1087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7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0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3.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1/28/15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3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Processes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 Fork,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</a:t>
            </a:r>
            <a:r>
              <a:rPr lang="en-US" altLang="en-US" sz="3000" dirty="0" smtClean="0"/>
              <a:t>I/O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</a:t>
            </a:r>
            <a:r>
              <a:rPr lang="en-US" altLang="en-US" dirty="0" smtClean="0"/>
              <a:t>28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319311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462311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148111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3986311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2767111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462311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224311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277961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3986311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2767111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990600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ction Button: End 2">
            <a:hlinkClick r:id="" action="ppaction://hlinkshowjump?jump=lastslide" highlightClick="1"/>
          </p:cNvPr>
          <p:cNvSpPr/>
          <p:nvPr/>
        </p:nvSpPr>
        <p:spPr bwMode="auto">
          <a:xfrm>
            <a:off x="8001000" y="5434111"/>
            <a:ext cx="685800" cy="381000"/>
          </a:xfrm>
          <a:prstGeom prst="actionButtonE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do we pack up the process and set it aside?</a:t>
            </a:r>
          </a:p>
          <a:p>
            <a:pPr lvl="1"/>
            <a:r>
              <a:rPr lang="en-US" dirty="0" smtClean="0"/>
              <a:t>How do we get a stack and heap for the kernel?</a:t>
            </a:r>
          </a:p>
          <a:p>
            <a:pPr lvl="1"/>
            <a:r>
              <a:rPr lang="en-US" dirty="0" smtClean="0"/>
              <a:t>Aren’t we wasting are lot of memory</a:t>
            </a:r>
            <a:r>
              <a:rPr lang="en-US" dirty="0" smtClean="0"/>
              <a:t>?	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64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38206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4495800"/>
            <a:ext cx="88392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Scheduling: Mechanism for deciding which processes/threads receive the CPU</a:t>
            </a:r>
          </a:p>
          <a:p>
            <a:r>
              <a:rPr lang="en-US" dirty="0" smtClean="0"/>
              <a:t>Lots of different scheduling policies provide …</a:t>
            </a:r>
          </a:p>
          <a:p>
            <a:pPr lvl="1"/>
            <a:r>
              <a:rPr lang="en-US" dirty="0" smtClean="0"/>
              <a:t>Fairness or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guarantees or</a:t>
            </a:r>
          </a:p>
          <a:p>
            <a:pPr lvl="1"/>
            <a:r>
              <a:rPr lang="en-US" dirty="0" smtClean="0"/>
              <a:t>Latency optimization or 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478360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580038" y="914400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8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</a:t>
            </a:r>
            <a:r>
              <a:rPr lang="en-US" dirty="0" smtClean="0"/>
              <a:t>Kernel Mode </a:t>
            </a:r>
            <a:r>
              <a:rPr lang="en-US" dirty="0" smtClean="0"/>
              <a:t>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Separate kernel stack</a:t>
            </a:r>
          </a:p>
          <a:p>
            <a:pPr lvl="1"/>
            <a:r>
              <a:rPr lang="en-US" dirty="0"/>
              <a:t>Controlled transfer into </a:t>
            </a:r>
            <a:r>
              <a:rPr lang="en-US" dirty="0" smtClean="0"/>
              <a:t>kernel (e.g. </a:t>
            </a:r>
            <a:r>
              <a:rPr lang="en-US" dirty="0" err="1" smtClean="0"/>
              <a:t>syscall</a:t>
            </a:r>
            <a:r>
              <a:rPr lang="en-US" dirty="0" smtClean="0"/>
              <a:t> table)</a:t>
            </a:r>
            <a:endParaRPr lang="en-US" dirty="0"/>
          </a:p>
          <a:p>
            <a:r>
              <a:rPr lang="en-US" dirty="0" smtClean="0"/>
              <a:t>Carefully </a:t>
            </a:r>
            <a:r>
              <a:rPr lang="en-US" dirty="0" smtClean="0"/>
              <a:t>constructed kernel code packs up the user process state an sets it aside.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r>
              <a:rPr lang="en-US" dirty="0" smtClean="0"/>
              <a:t>Should be impossible for buggy or malicious user program to cause the kernel to corrupt itself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Separate 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52400" y="1066800"/>
            <a:ext cx="8458200" cy="5257800"/>
          </a:xfrm>
        </p:spPr>
      </p:pic>
    </p:spTree>
    <p:extLst>
      <p:ext uri="{BB962C8B-B14F-4D97-AF65-F5344CB8AC3E}">
        <p14:creationId xmlns:p14="http://schemas.microsoft.com/office/powerpoint/2010/main" val="147730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Vector through well-defined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 smtClean="0"/>
              <a:t>Table mapping system call number to handler</a:t>
            </a:r>
            <a:endParaRPr lang="en-US" dirty="0" smtClean="0"/>
          </a:p>
          <a:p>
            <a:r>
              <a:rPr lang="en-US" dirty="0" smtClean="0"/>
              <a:t>Locate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In registers or on user(!)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 smtClean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processing not be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r>
              <a:rPr lang="en-US" dirty="0" smtClean="0"/>
              <a:t>Interrupt </a:t>
            </a:r>
            <a:r>
              <a:rPr lang="en-US" dirty="0" smtClean="0"/>
              <a:t>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</a:t>
            </a:r>
            <a:r>
              <a:rPr lang="en-US" dirty="0" smtClean="0"/>
              <a:t>up </a:t>
            </a:r>
            <a:r>
              <a:rPr lang="en-US" dirty="0" smtClean="0"/>
              <a:t>in a queue and pass off to an OS thread </a:t>
            </a:r>
            <a:r>
              <a:rPr lang="en-US" dirty="0" smtClean="0"/>
              <a:t>for </a:t>
            </a:r>
            <a:r>
              <a:rPr lang="en-US" dirty="0" smtClean="0"/>
              <a:t>hard </a:t>
            </a:r>
            <a:r>
              <a:rPr lang="en-US" dirty="0" smtClean="0"/>
              <a:t>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HW may have multiple levels of interrupt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 smtClean="0"/>
              <a:t>maskable</a:t>
            </a:r>
            <a:r>
              <a:rPr lang="en-US" dirty="0" smtClean="0"/>
              <a:t>-interrupts (</a:t>
            </a:r>
            <a:r>
              <a:rPr lang="en-US" dirty="0" err="1" smtClean="0"/>
              <a:t>nmi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1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Recall: Four fundamental </a:t>
            </a:r>
            <a:r>
              <a:rPr lang="en-US" dirty="0" smtClean="0"/>
              <a:t>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the “system” </a:t>
            </a:r>
            <a:r>
              <a:rPr lang="en-US" dirty="0" smtClean="0"/>
              <a:t>has the </a:t>
            </a:r>
            <a:r>
              <a:rPr lang="en-US" dirty="0" smtClean="0"/>
              <a:t>ability to access certain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Interrupt identity specified with ID line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Non-maskable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304800" y="34290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281363" y="622300"/>
            <a:ext cx="2503487" cy="31115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5678488" y="1465263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61960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5857875" y="1011238"/>
            <a:ext cx="827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5654675" y="1828800"/>
            <a:ext cx="1233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4803775" y="779463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4497388" y="2303463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5784850" y="2039938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6096000" y="29495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41322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Software</a:t>
            </a:r>
          </a:p>
          <a:p>
            <a:r>
              <a:rPr lang="en-US" altLang="ko-KR">
                <a:ea typeface="굴림" panose="020B0600000101010101" pitchFamily="34" charset="-127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7369175" y="2670175"/>
            <a:ext cx="695325" cy="947738"/>
            <a:chOff x="4578" y="2034"/>
            <a:chExt cx="477" cy="649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6764338" y="685800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7315200" y="1143000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>
                <a:ea typeface="굴림" panose="020B0600000101010101" pitchFamily="34" charset="-127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3592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29718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24384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25146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838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838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5224463" y="779463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022601" y="2244725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1447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2679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11430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6934200" y="1828800"/>
            <a:ext cx="1631950" cy="366713"/>
            <a:chOff x="4377" y="758"/>
            <a:chExt cx="1028" cy="231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72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</a:t>
            </a:r>
            <a:r>
              <a:rPr lang="en-US" dirty="0" smtClean="0"/>
              <a:t>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Hours:</a:t>
            </a:r>
          </a:p>
          <a:p>
            <a:pPr lvl="1"/>
            <a:r>
              <a:rPr lang="en-US" dirty="0"/>
              <a:t>1pm-2pm, Monday/Wednesday</a:t>
            </a:r>
          </a:p>
          <a:p>
            <a:r>
              <a:rPr lang="en-US" dirty="0" smtClean="0"/>
              <a:t>Homework </a:t>
            </a:r>
            <a:r>
              <a:rPr lang="en-US" dirty="0" smtClean="0"/>
              <a:t>0 </a:t>
            </a:r>
            <a:r>
              <a:rPr lang="en-US" dirty="0" smtClean="0"/>
              <a:t>immediately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on Monday!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Should be going to section already!</a:t>
            </a:r>
          </a:p>
          <a:p>
            <a:r>
              <a:rPr lang="en-US" dirty="0"/>
              <a:t>Participation: Get to know your TA</a:t>
            </a:r>
            <a:r>
              <a:rPr lang="en-US" dirty="0" smtClean="0"/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Friday is Drop Deadline!</a:t>
            </a:r>
          </a:p>
          <a:p>
            <a:r>
              <a:rPr lang="en-US" dirty="0" smtClean="0"/>
              <a:t>Group sign up form out next week (after drop </a:t>
            </a:r>
            <a:r>
              <a:rPr lang="en-US" dirty="0" err="1" smtClean="0"/>
              <a:t>deadine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finding groups ASAP</a:t>
            </a:r>
          </a:p>
          <a:p>
            <a:pPr lvl="1"/>
            <a:r>
              <a:rPr lang="en-US" dirty="0" smtClean="0"/>
              <a:t>4 people in a group!</a:t>
            </a:r>
          </a:p>
          <a:p>
            <a:r>
              <a:rPr lang="en-US" dirty="0" smtClean="0"/>
              <a:t>Finals conflicts: Tell us now</a:t>
            </a:r>
          </a:p>
          <a:p>
            <a:pPr lvl="1"/>
            <a:r>
              <a:rPr lang="en-US" dirty="0" smtClean="0"/>
              <a:t>Must give us a good reason for providing an alternative</a:t>
            </a:r>
          </a:p>
          <a:p>
            <a:pPr lvl="1"/>
            <a:r>
              <a:rPr lang="en-US" dirty="0" smtClean="0"/>
              <a:t>No alternate time if the conflict is because of an overlapping class (e.g. EE122)!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5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an instance of a program executing.</a:t>
            </a:r>
          </a:p>
          <a:p>
            <a:pPr lvl="1"/>
            <a:r>
              <a:rPr lang="en-US" dirty="0" smtClean="0"/>
              <a:t>The fundamental OS responsibility</a:t>
            </a:r>
          </a:p>
          <a:p>
            <a:r>
              <a:rPr lang="en-US" dirty="0" smtClean="0"/>
              <a:t>Processes do their work by processing and calling file system operations</a:t>
            </a:r>
          </a:p>
          <a:p>
            <a:endParaRPr lang="en-US" dirty="0"/>
          </a:p>
          <a:p>
            <a:r>
              <a:rPr lang="en-US" dirty="0" smtClean="0"/>
              <a:t>Are their any operations on processes themselves?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xit ?</a:t>
            </a:r>
          </a:p>
        </p:txBody>
      </p:sp>
    </p:spTree>
    <p:extLst>
      <p:ext uri="{BB962C8B-B14F-4D97-AF65-F5344CB8AC3E}">
        <p14:creationId xmlns:p14="http://schemas.microsoft.com/office/powerpoint/2010/main" val="364743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id.c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16000"/>
            <a:ext cx="8009467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string.h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#define BUFSIZE 1024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 char *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[])</a:t>
            </a:r>
          </a:p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pid_t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/* get current processes PID */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("My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: %d\n", </a:t>
            </a:r>
            <a:r>
              <a:rPr lang="en-US" dirty="0" err="1">
                <a:latin typeface="Courier"/>
                <a:cs typeface="Courier"/>
              </a:rPr>
              <a:t>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c =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exit(0);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6895266" y="1710266"/>
            <a:ext cx="1249561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anyone?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5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process create a process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914400"/>
            <a:ext cx="7924800" cy="5715000"/>
          </a:xfrm>
        </p:spPr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Fork creates a copy of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Return value from Fork: integer</a:t>
            </a:r>
          </a:p>
          <a:p>
            <a:pPr lvl="1"/>
            <a:r>
              <a:rPr lang="en-US" dirty="0" smtClean="0"/>
              <a:t>When &gt; 0: </a:t>
            </a:r>
          </a:p>
          <a:p>
            <a:pPr lvl="2"/>
            <a:r>
              <a:rPr lang="en-US" dirty="0" smtClean="0"/>
              <a:t>Running in (original)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process</a:t>
            </a:r>
          </a:p>
          <a:p>
            <a:pPr lvl="2"/>
            <a:r>
              <a:rPr lang="en-US" dirty="0" smtClean="0"/>
              <a:t>return value is </a:t>
            </a:r>
            <a:r>
              <a:rPr lang="en-US" dirty="0" err="1" smtClean="0"/>
              <a:t>pid</a:t>
            </a:r>
            <a:r>
              <a:rPr lang="en-US" dirty="0" smtClean="0"/>
              <a:t> of new child</a:t>
            </a:r>
          </a:p>
          <a:p>
            <a:pPr lvl="1"/>
            <a:r>
              <a:rPr lang="en-US" dirty="0" smtClean="0"/>
              <a:t>When = 0: </a:t>
            </a:r>
          </a:p>
          <a:p>
            <a:pPr lvl="2"/>
            <a:r>
              <a:rPr lang="en-US" dirty="0" smtClean="0"/>
              <a:t>Running in new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When &lt; 0:</a:t>
            </a:r>
          </a:p>
          <a:p>
            <a:pPr lvl="2"/>
            <a:r>
              <a:rPr lang="en-US" dirty="0" smtClean="0"/>
              <a:t>Error!  Must handle somehow</a:t>
            </a:r>
          </a:p>
          <a:p>
            <a:pPr lvl="2"/>
            <a:r>
              <a:rPr lang="en-US" dirty="0" smtClean="0"/>
              <a:t>Running in original process</a:t>
            </a:r>
          </a:p>
          <a:p>
            <a:r>
              <a:rPr lang="en-US" dirty="0" smtClean="0"/>
              <a:t>All of the state of original process duplicated in both Parent and Child!</a:t>
            </a:r>
          </a:p>
          <a:p>
            <a:pPr lvl="1"/>
            <a:r>
              <a:rPr lang="en-US" dirty="0" smtClean="0"/>
              <a:t>Memory, File Descriptors (next topic),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01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ork1.c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85800"/>
            <a:ext cx="8229600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string.h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unistd.h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types.h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#define BUFSIZE 1024</a:t>
            </a: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char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[BUFSIZE];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readlen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writelen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("Parent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: %d\n",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= fork();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&gt; 0) {		</a:t>
            </a:r>
            <a:r>
              <a:rPr lang="en-US" sz="1400" dirty="0" smtClean="0">
                <a:latin typeface="Courier"/>
                <a:cs typeface="Courier"/>
              </a:rPr>
              <a:t>          /</a:t>
            </a:r>
            <a:r>
              <a:rPr lang="en-US" sz="14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parent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 else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== 0) {	</a:t>
            </a:r>
            <a:r>
              <a:rPr lang="en-US" sz="1400" dirty="0" smtClean="0">
                <a:latin typeface="Courier"/>
                <a:cs typeface="Courier"/>
              </a:rPr>
              <a:t> /</a:t>
            </a:r>
            <a:r>
              <a:rPr lang="en-US" sz="14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child\n",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("Fork failed");</a:t>
            </a:r>
          </a:p>
          <a:p>
            <a:r>
              <a:rPr lang="en-US" sz="1400" dirty="0">
                <a:latin typeface="Courier"/>
                <a:cs typeface="Courier"/>
              </a:rPr>
              <a:t>    exit(1);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77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</a:t>
            </a:r>
            <a:r>
              <a:rPr lang="en-US" i="1" dirty="0" smtClean="0"/>
              <a:t>change the program </a:t>
            </a:r>
            <a:r>
              <a:rPr lang="en-US" dirty="0" smtClean="0"/>
              <a:t>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192850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ork2.c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54667"/>
            <a:ext cx="8060267" cy="34163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81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825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Process</a:t>
            </a:r>
            <a:endParaRPr lang="en-US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Process: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Address Space with One or More Threads</a:t>
            </a:r>
          </a:p>
          <a:p>
            <a:pPr lvl="1"/>
            <a:r>
              <a:rPr lang="en-US" altLang="en-US" dirty="0" smtClean="0">
                <a:latin typeface="+mj-lt"/>
              </a:rPr>
              <a:t>Owns memory (address space)</a:t>
            </a:r>
          </a:p>
          <a:p>
            <a:pPr lvl="1"/>
            <a:r>
              <a:rPr lang="en-US" altLang="en-US" dirty="0" smtClean="0">
                <a:latin typeface="+mj-lt"/>
              </a:rPr>
              <a:t>Owns file descriptors, file system context, …</a:t>
            </a:r>
          </a:p>
          <a:p>
            <a:pPr lvl="1"/>
            <a:r>
              <a:rPr lang="en-US" altLang="en-US" dirty="0" smtClean="0">
                <a:latin typeface="+mj-lt"/>
              </a:rPr>
              <a:t>Encapsulate one or more threads sharing process resources</a:t>
            </a:r>
          </a:p>
          <a:p>
            <a:r>
              <a:rPr lang="en-US" altLang="en-US" dirty="0" smtClean="0">
                <a:latin typeface="+mj-lt"/>
              </a:rPr>
              <a:t>Why </a:t>
            </a:r>
            <a:r>
              <a:rPr lang="en-US" altLang="en-US" b="1" dirty="0" smtClean="0">
                <a:latin typeface="+mj-lt"/>
              </a:rPr>
              <a:t>processes</a:t>
            </a:r>
            <a:r>
              <a:rPr lang="en-US" altLang="en-US" dirty="0" smtClean="0">
                <a:latin typeface="+mj-lt"/>
              </a:rPr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OS Protected from them</a:t>
            </a:r>
          </a:p>
          <a:p>
            <a:pPr lvl="1"/>
            <a:r>
              <a:rPr lang="en-US" altLang="en-US" dirty="0" smtClean="0">
                <a:latin typeface="+mj-lt"/>
              </a:rPr>
              <a:t>Navigate fundamental tradeoff between protection and efficiency</a:t>
            </a:r>
          </a:p>
          <a:p>
            <a:pPr lvl="1"/>
            <a:r>
              <a:rPr lang="en-US" altLang="en-US" dirty="0" smtClean="0">
                <a:latin typeface="+mj-lt"/>
              </a:rPr>
              <a:t>Processes provides memory protection</a:t>
            </a:r>
          </a:p>
          <a:p>
            <a:pPr lvl="1"/>
            <a:r>
              <a:rPr lang="en-US" altLang="en-US" dirty="0" smtClean="0">
                <a:latin typeface="+mj-lt"/>
              </a:rPr>
              <a:t>Threads more efficient than processes (later)</a:t>
            </a:r>
          </a:p>
          <a:p>
            <a:r>
              <a:rPr lang="en-US" altLang="en-US" dirty="0" smtClean="0">
                <a:latin typeface="+mj-lt"/>
              </a:rPr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952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–o program sourcefile1.o sourcefile2.o</a:t>
            </a:r>
          </a:p>
          <a:p>
            <a:pPr lvl="1">
              <a:buNone/>
            </a:pPr>
            <a:r>
              <a:rPr lang="en-US" dirty="0" smtClean="0"/>
              <a:t>./program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6620929" y="2895600"/>
            <a:ext cx="2506134" cy="193040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HW1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6826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– </a:t>
            </a:r>
            <a:r>
              <a:rPr lang="en-US" dirty="0" err="1" smtClean="0"/>
              <a:t>infloop.c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914400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7015642" y="1710266"/>
            <a:ext cx="1008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Got top?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2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races: fork.c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5235094"/>
            <a:ext cx="7924800" cy="1475095"/>
          </a:xfrm>
        </p:spPr>
        <p:txBody>
          <a:bodyPr/>
          <a:lstStyle/>
          <a:p>
            <a:r>
              <a:rPr lang="en-US" dirty="0" smtClean="0"/>
              <a:t>Question: What does this program print?</a:t>
            </a:r>
          </a:p>
          <a:p>
            <a:r>
              <a:rPr lang="en-US" dirty="0" smtClean="0"/>
              <a:t>Does it change if you add in one of the sleep() statements?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806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getpid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419866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</a:t>
            </a:r>
            <a:r>
              <a:rPr lang="en-US" altLang="en-US" dirty="0" smtClean="0"/>
              <a:t>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1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kernel provide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said that applications request services from the operating system via </a:t>
            </a:r>
            <a:r>
              <a:rPr lang="en-US" b="1" i="1" dirty="0" err="1" smtClean="0"/>
              <a:t>syscall</a:t>
            </a:r>
            <a:r>
              <a:rPr lang="en-US" dirty="0" smtClean="0"/>
              <a:t>, but …</a:t>
            </a:r>
          </a:p>
          <a:p>
            <a:r>
              <a:rPr lang="en-US" dirty="0" smtClean="0"/>
              <a:t>I’ve been writing all sort of useful applications and I never ever saw a “</a:t>
            </a:r>
            <a:r>
              <a:rPr lang="en-US" dirty="0" err="1" smtClean="0"/>
              <a:t>syscall</a:t>
            </a:r>
            <a:r>
              <a:rPr lang="en-US" dirty="0" smtClean="0"/>
              <a:t>” !!!</a:t>
            </a:r>
          </a:p>
          <a:p>
            <a:endParaRPr lang="en-US" dirty="0"/>
          </a:p>
          <a:p>
            <a:r>
              <a:rPr lang="en-US" dirty="0" smtClean="0"/>
              <a:t>That’s right.  </a:t>
            </a:r>
          </a:p>
          <a:p>
            <a:r>
              <a:rPr lang="en-US" dirty="0" smtClean="0"/>
              <a:t>It was buried in the programming language runtime library (e.g., </a:t>
            </a:r>
            <a:r>
              <a:rPr lang="en-US" dirty="0" err="1" smtClean="0"/>
              <a:t>libc.a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6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run-time library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29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3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open, read/write, 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/>
              <a:t>find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/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/>
              <a:t>Kernel buffered reads</a:t>
            </a:r>
          </a:p>
          <a:p>
            <a:pPr lvl="1"/>
            <a:r>
              <a:rPr lang="en-US" dirty="0" smtClean="0"/>
              <a:t>Streaming and block devices looks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read blocks process, </a:t>
            </a:r>
            <a:r>
              <a:rPr lang="en-US" dirty="0" smtClean="0"/>
              <a:t>yielding processor to other task</a:t>
            </a:r>
          </a:p>
          <a:p>
            <a:r>
              <a:rPr lang="en-US" dirty="0" smtClean="0"/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/>
              <a:t>Explicit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0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8220" y="1571791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2270" y="1958670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2528" y="2036230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9263" y="2304970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296" y="2304970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9517" y="2681277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8220" y="3328122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3820" y="1387125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3820" y="1851564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smtClean="0"/>
              <a:t>Threads encapsulate concurrency: “Active” component</a:t>
            </a:r>
          </a:p>
          <a:p>
            <a:r>
              <a:rPr lang="en-US" altLang="en-US" smtClean="0"/>
              <a:t>Address spaces encapsulate protection: “Passive” part</a:t>
            </a:r>
          </a:p>
          <a:p>
            <a:pPr lvl="1"/>
            <a:r>
              <a:rPr lang="en-US" altLang="en-US" smtClean="0"/>
              <a:t>Keeps buggy program from trashing the system</a:t>
            </a:r>
          </a:p>
          <a:p>
            <a:r>
              <a:rPr lang="en-US" altLang="en-US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1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34" y="858506"/>
            <a:ext cx="8770086" cy="5618494"/>
          </a:xfrm>
        </p:spPr>
        <p:txBody>
          <a:bodyPr>
            <a:normAutofit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</a:t>
            </a:r>
            <a:r>
              <a:rPr lang="en-US" dirty="0"/>
              <a:t>or </a:t>
            </a:r>
            <a:r>
              <a:rPr lang="en-US" dirty="0" smtClean="0"/>
              <a:t>directory</a:t>
            </a:r>
          </a:p>
          <a:p>
            <a:pPr lvl="3"/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ff</a:t>
            </a:r>
            <a:r>
              <a:rPr lang="en-US" dirty="0"/>
              <a:t>/</a:t>
            </a:r>
            <a:r>
              <a:rPr lang="en-US" dirty="0" smtClean="0"/>
              <a:t>cs162/</a:t>
            </a:r>
            <a:r>
              <a:rPr lang="en-US" dirty="0" err="1" smtClean="0"/>
              <a:t>public_html</a:t>
            </a:r>
            <a:r>
              <a:rPr lang="en-US" dirty="0" smtClean="0"/>
              <a:t>/fa14/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 smtClean="0"/>
              <a:t>C high 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4392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FILE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*filename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*mode 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6852" y="399156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 </a:t>
                      </a:r>
                      <a:r>
                        <a:rPr lang="en-US" sz="1400" baseline="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writing; created if does not exist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appending; created if does not exist</a:t>
                      </a:r>
                      <a:endParaRPr lang="en-US" sz="1400" dirty="0" smtClean="0"/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 &amp; writing.</a:t>
                      </a:r>
                      <a:endParaRPr lang="en-US" sz="1400" dirty="0" smtClean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writing; truncated to zero if exists, create otherwise</a:t>
                      </a:r>
                      <a:endParaRPr lang="en-US" sz="1400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writing. Created if does not exist. Read from beginning, write as append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839209" y="5567552"/>
            <a:ext cx="2526464" cy="36933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flush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5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Processes, Filesystem,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has a ‘current working directory’</a:t>
            </a:r>
          </a:p>
          <a:p>
            <a:r>
              <a:rPr lang="en-US" smtClean="0"/>
              <a:t>Absolute Paths</a:t>
            </a:r>
          </a:p>
          <a:p>
            <a:pPr lvl="1"/>
            <a:r>
              <a:rPr lang="en-US" smtClean="0"/>
              <a:t>/home/ff/cs152</a:t>
            </a:r>
          </a:p>
          <a:p>
            <a:r>
              <a:rPr lang="en-US" smtClean="0"/>
              <a:t>Relative paths</a:t>
            </a:r>
          </a:p>
          <a:p>
            <a:pPr lvl="1"/>
            <a:r>
              <a:rPr lang="en-US" smtClean="0"/>
              <a:t>index.html, ./index.html   - current WD</a:t>
            </a:r>
          </a:p>
          <a:p>
            <a:pPr lvl="1"/>
            <a:r>
              <a:rPr lang="en-US" smtClean="0"/>
              <a:t>../index.html  - parent of current WD</a:t>
            </a:r>
          </a:p>
          <a:p>
            <a:pPr lvl="1"/>
            <a:r>
              <a:rPr lang="en-US" smtClean="0"/>
              <a:t>~, ~cs152  -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844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predefined streams are opened implicitly when the program is executed.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normal source of input, can 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stdout</a:t>
            </a:r>
            <a:r>
              <a:rPr lang="en-US" dirty="0" smtClean="0"/>
              <a:t> – normal source of output, can too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stderr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diagnostics and errors</a:t>
            </a:r>
          </a:p>
          <a:p>
            <a:endParaRPr lang="en-US" dirty="0"/>
          </a:p>
          <a:p>
            <a:r>
              <a:rPr lang="en-US" dirty="0" smtClean="0"/>
              <a:t>STDIN / STDOUT enable composition in </a:t>
            </a:r>
            <a:r>
              <a:rPr lang="en-US" dirty="0" smtClean="0"/>
              <a:t>Unix</a:t>
            </a:r>
            <a:endParaRPr lang="en-US" dirty="0"/>
          </a:p>
          <a:p>
            <a:pPr lvl="1"/>
            <a:r>
              <a:rPr lang="en-US" dirty="0" smtClean="0"/>
              <a:t>Recall: Use of pipe symbols connects STDOUT and STDIN</a:t>
            </a:r>
            <a:endParaRPr lang="en-US" dirty="0"/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05" y="685800"/>
            <a:ext cx="8738015" cy="563231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character oriented  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fputc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		   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c or EOF on err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fputs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*s,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&gt;0 or EOF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 FILE * 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 char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block oriented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fread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      </a:t>
            </a: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formatted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fscanf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5568"/>
            <a:ext cx="8229600" cy="1018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Preserves high level abstraction of a uniform stream of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Adds buffering for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fseek</a:t>
            </a:r>
            <a:r>
              <a:rPr lang="en-US" b="1" dirty="0">
                <a:latin typeface="Courier"/>
                <a:cs typeface="Courier"/>
              </a:rPr>
              <a:t>(FILE *</a:t>
            </a:r>
            <a:r>
              <a:rPr lang="en-US" i="1" dirty="0">
                <a:latin typeface="Courier"/>
                <a:cs typeface="Courier"/>
              </a:rPr>
              <a:t>stream</a:t>
            </a:r>
            <a:r>
              <a:rPr lang="en-US" b="1" dirty="0">
                <a:latin typeface="Courier"/>
                <a:cs typeface="Courier"/>
              </a:rPr>
              <a:t>, 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offset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whence</a:t>
            </a:r>
            <a:r>
              <a:rPr lang="en-US" b="1" dirty="0">
                <a:latin typeface="Courier"/>
                <a:cs typeface="Courier"/>
              </a:rPr>
              <a:t>);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ftell</a:t>
            </a:r>
            <a:r>
              <a:rPr lang="en-US" b="1" dirty="0">
                <a:latin typeface="Courier"/>
                <a:cs typeface="Courier"/>
              </a:rPr>
              <a:t> (FILE *stream)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70" y="2743685"/>
            <a:ext cx="1210935" cy="20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9831" y="156837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7253" y="15683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1303" y="195524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1561" y="20328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8296" y="230154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85329" y="23015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99224" y="278450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8550" y="26778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89609" y="329833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77253" y="33247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91946" y="38605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44346" y="3681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92268" y="38605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8947" y="40392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49846" y="40392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211556" y="41368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93415" y="38441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00051" y="36654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11633" y="10668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2853" y="1383704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2853" y="1848143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12853" y="225773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2853" y="279399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2853" y="332597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1367" y="386503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04800" y="2032809"/>
            <a:ext cx="8152773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48709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5" y="4598489"/>
            <a:ext cx="335643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4719142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6062246"/>
            <a:ext cx="8750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dirty="0" smtClean="0"/>
              <a:t>Recall: give </a:t>
            </a:r>
            <a:r>
              <a:rPr lang="en-US" altLang="en-US" dirty="0" smtClean="0"/>
              <a:t>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+mj-lt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7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7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3815" y="5022009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5998" y="141597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3420" y="1415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7470" y="180284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728" y="1880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4463" y="214914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1496" y="21491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35391" y="263210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14717" y="2525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25776" y="314593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3420" y="3172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8113" y="3708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0513" y="3529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28435" y="3708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05114" y="3886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86013" y="3886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3847723" y="3984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29582" y="3691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936218" y="3513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7800" y="9144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9020" y="1231304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9020" y="1695743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9020" y="210533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9020" y="264159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9020" y="317357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7534" y="371263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451520" y="225898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</a:t>
            </a:r>
            <a:r>
              <a:rPr lang="en-US" dirty="0" smtClean="0"/>
              <a:t>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576138"/>
          </a:xfrm>
        </p:spPr>
        <p:txBody>
          <a:bodyPr>
            <a:normAutofit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 </a:t>
            </a: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6" y="1369724"/>
            <a:ext cx="3581060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ioctl()</a:t>
            </a:r>
            <a:r>
              <a:rPr lang="en-US" altLang="ko-KR" smtClean="0">
                <a:ea typeface="굴림" panose="020B0600000101010101" pitchFamily="34" charset="-127"/>
              </a:rPr>
              <a:t> system call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implements a set of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smtClean="0">
                <a:ea typeface="굴림" panose="020B0600000101010101" pitchFamily="34" charset="-127"/>
              </a:rPr>
              <a:t> like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ioctl()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 will </a:t>
            </a:r>
            <a:r>
              <a:rPr lang="en-US" altLang="ko-KR" i="1" smtClean="0">
                <a:ea typeface="굴림" panose="020B0600000101010101" pitchFamily="34" charset="-127"/>
              </a:rPr>
              <a:t>start</a:t>
            </a:r>
            <a:r>
              <a:rPr lang="en-US" altLang="ko-KR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9805" y="1507470"/>
            <a:ext cx="8269103" cy="4154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vfs_read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200" dirty="0">
                <a:latin typeface="Courier"/>
                <a:cs typeface="Courier"/>
              </a:rPr>
              <a:t>, char __user *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count, </a:t>
            </a:r>
            <a:r>
              <a:rPr lang="en-US" sz="1200" dirty="0" err="1">
                <a:latin typeface="Courier"/>
                <a:cs typeface="Courier"/>
              </a:rPr>
              <a:t>loff_t</a:t>
            </a:r>
            <a:r>
              <a:rPr lang="en-US" sz="1200" dirty="0">
                <a:latin typeface="Courier"/>
                <a:cs typeface="Courier"/>
              </a:rPr>
              <a:t> *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ret;</a:t>
            </a:r>
          </a:p>
          <a:p>
            <a:r>
              <a:rPr lang="en-US" sz="1200" dirty="0">
                <a:latin typeface="Courier"/>
                <a:cs typeface="Courier"/>
              </a:rPr>
              <a:t>  if (!(file-&gt;</a:t>
            </a:r>
            <a:r>
              <a:rPr lang="en-US" sz="1200" dirty="0" err="1">
                <a:latin typeface="Courier"/>
                <a:cs typeface="Courier"/>
              </a:rPr>
              <a:t>f_mode</a:t>
            </a:r>
            <a:r>
              <a:rPr lang="en-US" sz="12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200" dirty="0">
                <a:latin typeface="Courier"/>
                <a:cs typeface="Courier"/>
              </a:rPr>
              <a:t>  if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 ||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 &amp;&amp; 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aio_read</a:t>
            </a:r>
            <a:r>
              <a:rPr lang="en-US" sz="1200" dirty="0">
                <a:latin typeface="Courier"/>
                <a:cs typeface="Courier"/>
              </a:rPr>
              <a:t>))</a:t>
            </a:r>
          </a:p>
          <a:p>
            <a:r>
              <a:rPr lang="en-US" sz="12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200" dirty="0">
                <a:latin typeface="Courier"/>
                <a:cs typeface="Courier"/>
              </a:rPr>
              <a:t>  if (unlikely(!</a:t>
            </a:r>
            <a:r>
              <a:rPr lang="en-US" sz="1200" dirty="0" err="1">
                <a:latin typeface="Courier"/>
                <a:cs typeface="Courier"/>
              </a:rPr>
              <a:t>access_ok</a:t>
            </a:r>
            <a:r>
              <a:rPr lang="en-US" sz="1200" dirty="0">
                <a:latin typeface="Courier"/>
                <a:cs typeface="Courier"/>
              </a:rPr>
              <a:t>(VERIFY_WRITE,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200" dirty="0">
                <a:latin typeface="Courier"/>
                <a:cs typeface="Courier"/>
              </a:rPr>
              <a:t>  ret = </a:t>
            </a:r>
            <a:r>
              <a:rPr lang="en-US" sz="1200" dirty="0" err="1">
                <a:latin typeface="Courier"/>
                <a:cs typeface="Courier"/>
              </a:rPr>
              <a:t>rw_verify_area</a:t>
            </a:r>
            <a:r>
              <a:rPr lang="en-US" sz="1200" dirty="0">
                <a:latin typeface="Courier"/>
                <a:cs typeface="Courier"/>
              </a:rPr>
              <a:t>(READ, file,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, count);</a:t>
            </a:r>
          </a:p>
          <a:p>
            <a:r>
              <a:rPr lang="en-US" sz="12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200" dirty="0">
                <a:latin typeface="Courier"/>
                <a:cs typeface="Courier"/>
              </a:rPr>
              <a:t>    count = ret;</a:t>
            </a:r>
          </a:p>
          <a:p>
            <a:r>
              <a:rPr lang="en-US" sz="1200" dirty="0">
                <a:latin typeface="Courier"/>
                <a:cs typeface="Courier"/>
              </a:rPr>
              <a:t>    if (file-&gt;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-&gt;read)</a:t>
            </a:r>
          </a:p>
          <a:p>
            <a:r>
              <a:rPr lang="en-US" sz="1200" dirty="0">
                <a:latin typeface="Courier"/>
                <a:cs typeface="Courier"/>
              </a:rPr>
              <a:t>      ret = 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else</a:t>
            </a:r>
          </a:p>
          <a:p>
            <a:r>
              <a:rPr lang="en-US" sz="1200" dirty="0">
                <a:latin typeface="Courier"/>
                <a:cs typeface="Courier"/>
              </a:rPr>
              <a:t>      ret = </a:t>
            </a:r>
            <a:r>
              <a:rPr lang="en-US" sz="1200" dirty="0" err="1">
                <a:latin typeface="Courier"/>
                <a:cs typeface="Courier"/>
              </a:rPr>
              <a:t>do_sync_read</a:t>
            </a:r>
            <a:r>
              <a:rPr lang="en-US" sz="1200" dirty="0">
                <a:latin typeface="Courier"/>
                <a:cs typeface="Courier"/>
              </a:rPr>
              <a:t>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fsnotify_access</a:t>
            </a:r>
            <a:r>
              <a:rPr lang="en-US" sz="1200" dirty="0">
                <a:latin typeface="Courier"/>
                <a:cs typeface="Courier"/>
              </a:rPr>
              <a:t>(file-&gt;</a:t>
            </a:r>
            <a:r>
              <a:rPr lang="en-US" sz="1200" dirty="0" err="1">
                <a:latin typeface="Courier"/>
                <a:cs typeface="Courier"/>
              </a:rPr>
              <a:t>f_path.dentry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add_rchar</a:t>
            </a:r>
            <a:r>
              <a:rPr lang="en-US" sz="1200" dirty="0">
                <a:latin typeface="Courier"/>
                <a:cs typeface="Courier"/>
              </a:rPr>
              <a:t>(current, ret);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inc_syscr</a:t>
            </a:r>
            <a:r>
              <a:rPr lang="en-US" sz="1200" dirty="0">
                <a:latin typeface="Courier"/>
                <a:cs typeface="Courier"/>
              </a:rPr>
              <a:t>(current);</a:t>
            </a:r>
          </a:p>
          <a:p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latin typeface="Courier"/>
                <a:cs typeface="Courier"/>
              </a:rPr>
              <a:t>  return ret;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676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smtClean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485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</a:t>
            </a:r>
          </a:p>
          <a:p>
            <a:r>
              <a:rPr lang="en-US" altLang="en-US"/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6605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Kernel I/O</a:t>
            </a:r>
          </a:p>
          <a:p>
            <a:r>
              <a:rPr lang="en-US" altLang="en-US"/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26841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User</a:t>
            </a:r>
          </a:p>
          <a:p>
            <a:r>
              <a:rPr lang="en-US" altLang="en-US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4833" y="149173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2255" y="149173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6305" y="187860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66563" y="195616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3298" y="222490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0331" y="222490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34226" y="270786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3552" y="260121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26874" y="3234460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2255" y="324806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8434" y="3806314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0834" y="3627549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88756" y="3806314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5435" y="3985079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46334" y="3985079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08044" y="4082622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9903" y="3789994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196539" y="3611229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6635" y="99016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9934" y="1206847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9934" y="1671286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9934" y="2080874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9934" y="2617135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9934" y="3149114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9934" y="40208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2" y="45277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6" y="45277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49003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8" y="51946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9" y="47412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409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Process: </a:t>
            </a:r>
            <a:r>
              <a:rPr lang="en-US" altLang="en-US" dirty="0"/>
              <a:t>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Hardware mechanism for regaining control from user</a:t>
            </a:r>
          </a:p>
          <a:p>
            <a:pPr lvl="1"/>
            <a:r>
              <a:rPr lang="en-US" dirty="0" smtClean="0"/>
              <a:t>Notification that events have occurred</a:t>
            </a:r>
          </a:p>
          <a:p>
            <a:pPr lvl="1"/>
            <a:r>
              <a:rPr lang="en-US" dirty="0" smtClean="0"/>
              <a:t>User-level equivalent: Signals</a:t>
            </a:r>
          </a:p>
          <a:p>
            <a:r>
              <a:rPr lang="en-US" dirty="0" smtClean="0"/>
              <a:t>Native control of Process</a:t>
            </a:r>
          </a:p>
          <a:p>
            <a:pPr lvl="1"/>
            <a:r>
              <a:rPr lang="en-US" dirty="0" smtClean="0"/>
              <a:t>Fork, Exec, Wait, Signal</a:t>
            </a:r>
          </a:p>
          <a:p>
            <a:r>
              <a:rPr lang="en-US" dirty="0" smtClean="0"/>
              <a:t>Basic Support for I/O</a:t>
            </a:r>
          </a:p>
          <a:p>
            <a:pPr lvl="1"/>
            <a:r>
              <a:rPr lang="en-US" dirty="0" smtClean="0"/>
              <a:t>Standard interface: open, read, write, seek</a:t>
            </a:r>
          </a:p>
          <a:p>
            <a:pPr lvl="1"/>
            <a:r>
              <a:rPr lang="en-US" dirty="0" smtClean="0"/>
              <a:t>Device drivers: customized interface to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92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</a:t>
            </a:r>
            <a:r>
              <a:rPr lang="en-US" altLang="en-US" dirty="0" smtClean="0">
                <a:latin typeface="+mj-lt"/>
                <a:hlinkClick r:id="rId3"/>
              </a:rPr>
              <a:t>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  <a:endParaRPr lang="en-US" altLang="en-US" sz="2000" b="0" dirty="0" smtClean="0">
                <a:latin typeface="+mj-lt"/>
              </a:endParaRPr>
            </a:p>
            <a:p>
              <a:pPr algn="ctr"/>
              <a:r>
                <a:rPr lang="en-US" altLang="en-US" sz="2000" b="0" dirty="0" smtClean="0">
                  <a:latin typeface="+mj-lt"/>
                </a:rPr>
                <a:t>instructions </a:t>
              </a:r>
              <a:r>
                <a:rPr lang="en-US" altLang="en-US" sz="2000" b="0" dirty="0">
                  <a:latin typeface="+mj-lt"/>
                </a:rPr>
                <a:t>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9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30243" cy="870466"/>
            <a:chOff x="2590803" y="2927866"/>
            <a:chExt cx="530243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2098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29258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4532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8105" cy="533400"/>
          </a:xfrm>
        </p:spPr>
        <p:txBody>
          <a:bodyPr/>
          <a:lstStyle/>
          <a:p>
            <a:r>
              <a:rPr lang="en-US" dirty="0" smtClean="0"/>
              <a:t>Recall: A </a:t>
            </a:r>
            <a:r>
              <a:rPr lang="en-US" dirty="0" smtClean="0"/>
              <a:t>simple address </a:t>
            </a:r>
            <a:r>
              <a:rPr lang="en-US" dirty="0" smtClean="0"/>
              <a:t>translation (B&amp;B)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/>
              <a:t>Can the </a:t>
            </a:r>
            <a:r>
              <a:rPr lang="en-US" dirty="0" smtClean="0"/>
              <a:t>program </a:t>
            </a:r>
            <a:r>
              <a:rPr lang="en-US" dirty="0" smtClean="0"/>
              <a:t>touch OS?</a:t>
            </a:r>
          </a:p>
          <a:p>
            <a:r>
              <a:rPr lang="en-US" dirty="0" smtClean="0"/>
              <a:t>Can it touch other </a:t>
            </a:r>
            <a:r>
              <a:rPr lang="en-US" dirty="0" smtClean="0"/>
              <a:t>programs?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Address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8" grpId="1" build="p"/>
      <p:bldP spid="57" grpId="0"/>
      <p:bldP spid="58" grpId="0" animBg="1"/>
      <p:bldP spid="59" grpId="0" animBg="1"/>
      <p:bldP spid="60" grpId="0" animBg="1"/>
      <p:bldP spid="61" grpId="0"/>
      <p:bldP spid="64" grpId="0" animBg="1"/>
      <p:bldP spid="76" grpId="0" animBg="1"/>
      <p:bldP spid="77" grpId="0"/>
      <p:bldP spid="85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r>
              <a:rPr lang="en-US" altLang="en-US" sz="2800" dirty="0" smtClean="0"/>
              <a:t>Recall: Address Mapping</a:t>
            </a:r>
            <a:endParaRPr lang="en-US" altLang="en-US" sz="2800" dirty="0" smtClean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187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32332</TotalTime>
  <Pages>60</Pages>
  <Words>3639</Words>
  <Application>Microsoft Office PowerPoint</Application>
  <PresentationFormat>On-screen Show (4:3)</PresentationFormat>
  <Paragraphs>754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Gulim</vt:lpstr>
      <vt:lpstr>MS PGothic</vt:lpstr>
      <vt:lpstr>Arial</vt:lpstr>
      <vt:lpstr>Comic Sans MS</vt:lpstr>
      <vt:lpstr>Courier</vt:lpstr>
      <vt:lpstr>Courier New</vt:lpstr>
      <vt:lpstr>Helvetica</vt:lpstr>
      <vt:lpstr>Symbol</vt:lpstr>
      <vt:lpstr>Office</vt:lpstr>
      <vt:lpstr>CS162 Operating Systems and Systems Programming Lecture 3  Processes (con’t), Fork,  Introduction to I/O</vt:lpstr>
      <vt:lpstr>Recall: Four fundamental OS concepts</vt:lpstr>
      <vt:lpstr>Recall: Process</vt:lpstr>
      <vt:lpstr>Single and Multithreaded Processes</vt:lpstr>
      <vt:lpstr>Recall: give the illusion of multiple processors?</vt:lpstr>
      <vt:lpstr>Simultaneous MultiThreading/Hyperthreading</vt:lpstr>
      <vt:lpstr>Recall: User/Kernal(Priviledged) Mode</vt:lpstr>
      <vt:lpstr>Recall: A simple address translation (B&amp;B)</vt:lpstr>
      <vt:lpstr>Recall: Address Mapping</vt:lpstr>
      <vt:lpstr>Putting it together: web server</vt:lpstr>
      <vt:lpstr>Running Many Programs</vt:lpstr>
      <vt:lpstr>Process Control Block</vt:lpstr>
      <vt:lpstr>Scheduler</vt:lpstr>
      <vt:lpstr>Implementing Safe Kernel Mode Transfers</vt:lpstr>
      <vt:lpstr>Need for Separate Kernel Stacks</vt:lpstr>
      <vt:lpstr>Before</vt:lpstr>
      <vt:lpstr>During</vt:lpstr>
      <vt:lpstr>Kernel System Call Handler</vt:lpstr>
      <vt:lpstr>Hardware support: Interrupt Control</vt:lpstr>
      <vt:lpstr>Interrupt Controller</vt:lpstr>
      <vt:lpstr>How do we take interrupts safely?</vt:lpstr>
      <vt:lpstr>Administrivia: Getting started</vt:lpstr>
      <vt:lpstr>Question</vt:lpstr>
      <vt:lpstr>pid.c</vt:lpstr>
      <vt:lpstr>Can a process create a process ?</vt:lpstr>
      <vt:lpstr>fork1.c</vt:lpstr>
      <vt:lpstr>UNIX Process Management</vt:lpstr>
      <vt:lpstr>fork2.c</vt:lpstr>
      <vt:lpstr>UNIX Process Management</vt:lpstr>
      <vt:lpstr>Shell</vt:lpstr>
      <vt:lpstr>Signals – infloop.c</vt:lpstr>
      <vt:lpstr>Process races: fork.c</vt:lpstr>
      <vt:lpstr>Break</vt:lpstr>
      <vt:lpstr>Recall: UNIX System Structure</vt:lpstr>
      <vt:lpstr>How does the kernel provide services?</vt:lpstr>
      <vt:lpstr>OS run-time library</vt:lpstr>
      <vt:lpstr>A Kind of Narrow Waist</vt:lpstr>
      <vt:lpstr>Key Unix I/O Design Concepts</vt:lpstr>
      <vt:lpstr>I/O &amp; Storage Layers</vt:lpstr>
      <vt:lpstr>The file system abstraction</vt:lpstr>
      <vt:lpstr>C high level File API – streams (review)</vt:lpstr>
      <vt:lpstr>Connecting Processes, Filesystem, and Users</vt:lpstr>
      <vt:lpstr>C API Standard Streams</vt:lpstr>
      <vt:lpstr>C high level File API – stream ops</vt:lpstr>
      <vt:lpstr>C Stream API positioning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What’s below the surface ??</vt:lpstr>
      <vt:lpstr>SYSCALL</vt:lpstr>
      <vt:lpstr>Internal OS File Descriptor</vt:lpstr>
      <vt:lpstr>Device Drivers</vt:lpstr>
      <vt:lpstr>File System: from syscall to driver</vt:lpstr>
      <vt:lpstr>Low Level Driver</vt:lpstr>
      <vt:lpstr>Life Cycle of An I/O Request</vt:lpstr>
      <vt:lpstr>So what happens when you fgetc?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374</cp:revision>
  <cp:lastPrinted>2015-01-28T22:49:08Z</cp:lastPrinted>
  <dcterms:created xsi:type="dcterms:W3CDTF">1995-08-12T11:37:26Z</dcterms:created>
  <dcterms:modified xsi:type="dcterms:W3CDTF">2015-01-29T00:30:16Z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