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570" r:id="rId3"/>
    <p:sldId id="574" r:id="rId4"/>
    <p:sldId id="571" r:id="rId5"/>
    <p:sldId id="558" r:id="rId6"/>
    <p:sldId id="559" r:id="rId7"/>
    <p:sldId id="560" r:id="rId8"/>
    <p:sldId id="561" r:id="rId9"/>
    <p:sldId id="568" r:id="rId10"/>
    <p:sldId id="569" r:id="rId11"/>
    <p:sldId id="575" r:id="rId12"/>
    <p:sldId id="576" r:id="rId13"/>
    <p:sldId id="610" r:id="rId14"/>
    <p:sldId id="577" r:id="rId15"/>
    <p:sldId id="611" r:id="rId16"/>
    <p:sldId id="647" r:id="rId17"/>
    <p:sldId id="649" r:id="rId18"/>
    <p:sldId id="579" r:id="rId19"/>
    <p:sldId id="580" r:id="rId20"/>
    <p:sldId id="596" r:id="rId21"/>
    <p:sldId id="624" r:id="rId22"/>
    <p:sldId id="625" r:id="rId23"/>
    <p:sldId id="626" r:id="rId24"/>
    <p:sldId id="627" r:id="rId25"/>
    <p:sldId id="633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7" r:id="rId34"/>
    <p:sldId id="665" r:id="rId35"/>
    <p:sldId id="666" r:id="rId36"/>
    <p:sldId id="634" r:id="rId37"/>
    <p:sldId id="635" r:id="rId38"/>
    <p:sldId id="636" r:id="rId39"/>
    <p:sldId id="597" r:id="rId40"/>
    <p:sldId id="598" r:id="rId41"/>
    <p:sldId id="606" r:id="rId42"/>
    <p:sldId id="600" r:id="rId43"/>
    <p:sldId id="670" r:id="rId44"/>
    <p:sldId id="671" r:id="rId45"/>
    <p:sldId id="604" r:id="rId46"/>
    <p:sldId id="602" r:id="rId47"/>
    <p:sldId id="605" r:id="rId48"/>
    <p:sldId id="628" r:id="rId49"/>
    <p:sldId id="629" r:id="rId50"/>
    <p:sldId id="630" r:id="rId51"/>
    <p:sldId id="638" r:id="rId52"/>
    <p:sldId id="639" r:id="rId53"/>
    <p:sldId id="657" r:id="rId54"/>
    <p:sldId id="631" r:id="rId55"/>
    <p:sldId id="632" r:id="rId56"/>
    <p:sldId id="640" r:id="rId57"/>
    <p:sldId id="652" r:id="rId58"/>
    <p:sldId id="653" r:id="rId59"/>
    <p:sldId id="654" r:id="rId60"/>
    <p:sldId id="641" r:id="rId61"/>
    <p:sldId id="642" r:id="rId62"/>
    <p:sldId id="643" r:id="rId63"/>
    <p:sldId id="644" r:id="rId64"/>
    <p:sldId id="645" r:id="rId65"/>
    <p:sldId id="646" r:id="rId66"/>
    <p:sldId id="614" r:id="rId67"/>
    <p:sldId id="615" r:id="rId6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>
        <p:scale>
          <a:sx n="70" d="100"/>
          <a:sy n="70" d="100"/>
        </p:scale>
        <p:origin x="756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1564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1,-6-4-1,-3-3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0,-3-2-1,1-4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0,-5-3-1,-4-7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0,-8-2-1,-2 3-1,-5-1 1,-15-8-1,19 14 0,-19-14 0,5 19 1,-5-19 0,-11 28 0,2-13 2,-9 4-1,4 0-1,-4 7 1,1-2 0,0 4-1,4-3 0,1 1-1,5-1 0,6 2 1,2-3-1,3-2 0,6-1 1,3-1-1,1-1-1,5-2 1,-1 0 0,2-3-1,-1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4276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 smtClean="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 smtClean="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 smtClean="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4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4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7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Patterson’s a nice guy, so he gives up the body after using it for awhile and let’s John Kubitowicz have it.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But Kubi’s not so nice, so he won’t give up control…</a:t>
            </a:r>
          </a:p>
          <a:p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295723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58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9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37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64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982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4138005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7328257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1007614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4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3125559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9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17996382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42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19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996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22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97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5.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2/4/15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5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</a:t>
            </a:r>
            <a:r>
              <a:rPr lang="en-US" altLang="en-US" sz="3000" dirty="0" smtClean="0"/>
              <a:t>to Networking (Finished),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(Processes and Threads)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4150" y="2406649"/>
            <a:ext cx="2127250" cy="1446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198" y="3200400"/>
            <a:ext cx="83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25407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19464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16638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2113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3216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2211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61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362" y="152400"/>
            <a:ext cx="7576038" cy="573206"/>
          </a:xfrm>
        </p:spPr>
        <p:txBody>
          <a:bodyPr/>
          <a:lstStyle/>
          <a:p>
            <a:r>
              <a:rPr lang="en-US" dirty="0" smtClean="0"/>
              <a:t>Recall: Traditional UNIX Process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382000" cy="5486400"/>
          </a:xfrm>
        </p:spPr>
        <p:txBody>
          <a:bodyPr/>
          <a:lstStyle/>
          <a:p>
            <a:r>
              <a:rPr lang="en-US" dirty="0" smtClean="0"/>
              <a:t>Process: Operating system abstraction to represent what is needed to run a single program</a:t>
            </a:r>
          </a:p>
          <a:p>
            <a:pPr lvl="1"/>
            <a:r>
              <a:rPr lang="en-US" dirty="0" smtClean="0"/>
              <a:t>Often called a “</a:t>
            </a:r>
            <a:r>
              <a:rPr lang="en-US" altLang="ja-JP" dirty="0" err="1" smtClean="0"/>
              <a:t>HeavyWeight</a:t>
            </a:r>
            <a:r>
              <a:rPr lang="en-US" altLang="ja-JP" dirty="0" smtClean="0"/>
              <a:t> Process</a:t>
            </a:r>
            <a:r>
              <a:rPr lang="en-US" dirty="0" smtClean="0"/>
              <a:t>”</a:t>
            </a:r>
          </a:p>
          <a:p>
            <a:pPr lvl="1"/>
            <a:r>
              <a:rPr lang="en-US" altLang="ja-JP" dirty="0" smtClean="0"/>
              <a:t>No concurrency in a “</a:t>
            </a:r>
            <a:r>
              <a:rPr lang="en-US" altLang="ja-JP" dirty="0" err="1" smtClean="0"/>
              <a:t>HeavyWeight</a:t>
            </a:r>
            <a:r>
              <a:rPr lang="en-US" altLang="ja-JP" dirty="0" smtClean="0"/>
              <a:t> Process”</a:t>
            </a:r>
            <a:endParaRPr lang="en-US" altLang="ja-JP" dirty="0" smtClean="0"/>
          </a:p>
          <a:p>
            <a:r>
              <a:rPr lang="en-US" dirty="0" smtClean="0"/>
              <a:t>Two parts:</a:t>
            </a:r>
          </a:p>
          <a:p>
            <a:pPr lvl="1"/>
            <a:r>
              <a:rPr lang="en-US" dirty="0" smtClean="0"/>
              <a:t>Sequential program execution stream</a:t>
            </a:r>
          </a:p>
          <a:p>
            <a:pPr lvl="2"/>
            <a:r>
              <a:rPr lang="en-US" dirty="0" smtClean="0"/>
              <a:t>Code executed as a sequential stream of execution (i.e., thread)</a:t>
            </a:r>
          </a:p>
          <a:p>
            <a:pPr lvl="2"/>
            <a:r>
              <a:rPr lang="en-US" dirty="0" smtClean="0"/>
              <a:t>Includes State of CPU registers</a:t>
            </a:r>
          </a:p>
          <a:p>
            <a:pPr lvl="1"/>
            <a:r>
              <a:rPr lang="en-US" dirty="0" smtClean="0"/>
              <a:t>Protected resources:</a:t>
            </a:r>
          </a:p>
          <a:p>
            <a:pPr lvl="2"/>
            <a:r>
              <a:rPr lang="en-US" dirty="0" smtClean="0"/>
              <a:t>Main memory state (contents of Address Space)</a:t>
            </a:r>
          </a:p>
          <a:p>
            <a:pPr lvl="2"/>
            <a:r>
              <a:rPr lang="en-US" dirty="0" smtClean="0"/>
              <a:t>I/O state (i.e. file descriptors)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75628" y="1251252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58" y="3168"/>
              <a:ext cx="81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dirty="0">
                  <a:latin typeface="+mj-lt"/>
                </a:rPr>
                <a:t>Process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Control</a:t>
              </a:r>
            </a:p>
            <a:p>
              <a:pPr algn="ctr"/>
              <a:r>
                <a:rPr lang="en-US" dirty="0">
                  <a:latin typeface="+mj-lt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Multiplex Processes?</a:t>
            </a: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472428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current state of process held in a process control block (PCB):</a:t>
            </a:r>
          </a:p>
          <a:p>
            <a:pPr lvl="1"/>
            <a:r>
              <a:rPr lang="en-US" dirty="0" smtClean="0"/>
              <a:t>This is a “snapshot” of the execution and protection environment</a:t>
            </a:r>
          </a:p>
          <a:p>
            <a:pPr lvl="1"/>
            <a:r>
              <a:rPr lang="en-US" dirty="0" smtClean="0"/>
              <a:t>Only one PCB active at a time</a:t>
            </a:r>
          </a:p>
          <a:p>
            <a:r>
              <a:rPr lang="en-US" dirty="0" smtClean="0"/>
              <a:t>Give out CPU time to different processes (Scheduling):</a:t>
            </a:r>
          </a:p>
          <a:p>
            <a:pPr lvl="1"/>
            <a:r>
              <a:rPr lang="en-US" dirty="0" smtClean="0"/>
              <a:t>Only one process “running” at a time</a:t>
            </a:r>
          </a:p>
          <a:p>
            <a:pPr lvl="1"/>
            <a:r>
              <a:rPr lang="en-US" dirty="0" smtClean="0"/>
              <a:t>Give more time to important processes</a:t>
            </a:r>
          </a:p>
          <a:p>
            <a:r>
              <a:rPr lang="en-US" dirty="0" smtClean="0"/>
              <a:t>Give pieces of resources to different processes (Protection):</a:t>
            </a:r>
          </a:p>
          <a:p>
            <a:pPr lvl="1"/>
            <a:r>
              <a:rPr lang="en-US" dirty="0" smtClean="0"/>
              <a:t>Controlled access to non-CPU resources</a:t>
            </a:r>
          </a:p>
          <a:p>
            <a:pPr lvl="1"/>
            <a:r>
              <a:rPr lang="en-US" dirty="0" smtClean="0"/>
              <a:t>Example mechanisms: </a:t>
            </a:r>
          </a:p>
          <a:p>
            <a:pPr lvl="2"/>
            <a:r>
              <a:rPr lang="en-US" dirty="0" smtClean="0"/>
              <a:t>Memory Mapping: Give each process their own address space</a:t>
            </a:r>
          </a:p>
          <a:p>
            <a:pPr lvl="2"/>
            <a:r>
              <a:rPr lang="en-US" dirty="0" smtClean="0"/>
              <a:t>Kernel/User duality: Arbitrary multiplexing of I/O through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</a:t>
            </a:r>
            <a:r>
              <a:rPr lang="en-US" altLang="en-US" dirty="0" smtClean="0"/>
              <a:t>Switch From Process to Process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/>
          <a:lstStyle/>
          <a:p>
            <a:r>
              <a:rPr lang="en-US" altLang="en-US" smtClean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altLang="en-US" smtClean="0"/>
              <a:t>Code executed in kernel above is overhead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Overhead sets minimum practical switching time</a:t>
            </a:r>
          </a:p>
          <a:p>
            <a:pPr lvl="1"/>
            <a:r>
              <a:rPr lang="en-US" altLang="en-US" smtClean="0"/>
              <a:t>Less overhead with SMT/hyperthreading,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charset="0"/>
                <a:ea typeface="Gulim" charset="0"/>
                <a:cs typeface="Gulim" charset="0"/>
              </a:rPr>
              <a:t>Lifecycle of a Process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+mj-lt"/>
                <a:ea typeface="Gulim" charset="0"/>
                <a:cs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new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ready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running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waiting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terminated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has finished execution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/>
          <a:lstStyle/>
          <a:p>
            <a:r>
              <a:rPr lang="en-US" altLang="en-US" smtClean="0"/>
              <a:t>PCBs move from queue to queue as they change state</a:t>
            </a:r>
          </a:p>
          <a:p>
            <a:pPr lvl="1"/>
            <a:r>
              <a:rPr lang="en-US" altLang="en-US" smtClean="0"/>
              <a:t>Decisions about which order to remove from queues are </a:t>
            </a:r>
            <a:r>
              <a:rPr lang="en-US" altLang="en-US" smtClean="0">
                <a:solidFill>
                  <a:schemeClr val="hlink"/>
                </a:solidFill>
              </a:rPr>
              <a:t>Scheduling</a:t>
            </a:r>
            <a:r>
              <a:rPr lang="en-US" altLang="en-US" smtClean="0"/>
              <a:t> decisions</a:t>
            </a:r>
          </a:p>
          <a:p>
            <a:pPr lvl="1"/>
            <a:r>
              <a:rPr lang="en-US" alt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Thread not running </a:t>
            </a:r>
            <a:r>
              <a:rPr lang="en-US" altLang="ko-KR" sz="2000" smtClean="0">
                <a:ea typeface="Gulim" panose="020B0600000101010101" pitchFamily="34" charset="-127"/>
                <a:sym typeface="Symbol" panose="05050102010706020507" pitchFamily="18" charset="2"/>
              </a:rPr>
              <a:t> TCB </a:t>
            </a:r>
            <a:r>
              <a:rPr lang="en-US" altLang="ko-KR" sz="2000" smtClean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255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9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6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16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255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Other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State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TCB</a:t>
                  </a:r>
                  <a:r>
                    <a:rPr lang="en-US" altLang="ko-KR" sz="1600" baseline="-250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8</a:t>
                  </a:r>
                  <a:endPara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2179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255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2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Other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State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TCB</a:t>
                  </a:r>
                  <a:r>
                    <a:rPr lang="en-US" altLang="ko-KR" sz="1600" baseline="-250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3</a:t>
                  </a:r>
                  <a:endPara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179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52400" y="1905000"/>
            <a:ext cx="2103438" cy="3989388"/>
            <a:chOff x="107" y="510"/>
            <a:chExt cx="1325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184" y="510"/>
              <a:ext cx="5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Ready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84" y="1055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smtClean="0">
                  <a:latin typeface="Comic Sans MS" panose="030F0702030302020204" pitchFamily="66" charset="0"/>
                  <a:ea typeface="Gulim" panose="020B0600000101010101" pitchFamily="34" charset="-127"/>
                </a:rPr>
                <a:t>USB</a:t>
              </a:r>
              <a:endParaRPr lang="en-US" altLang="ko-KR" dirty="0">
                <a:latin typeface="Comic Sans MS" panose="030F0702030302020204" pitchFamily="66" charset="0"/>
                <a:ea typeface="Gulim" panose="020B0600000101010101" pitchFamily="34" charset="-127"/>
              </a:endParaRPr>
            </a:p>
            <a:p>
              <a:r>
                <a:rPr lang="en-US" altLang="ko-KR" dirty="0">
                  <a:latin typeface="Comic Sans MS" panose="030F0702030302020204" pitchFamily="66" charset="0"/>
                  <a:ea typeface="Gulim" panose="020B0600000101010101" pitchFamily="34" charset="-127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84" y="1535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Disk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84" y="2063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Disk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07" y="2591"/>
              <a:ext cx="7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Ether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signups: 4 members/group</a:t>
            </a:r>
          </a:p>
          <a:p>
            <a:pPr lvl="1"/>
            <a:r>
              <a:rPr lang="en-US" dirty="0" smtClean="0"/>
              <a:t>Link posted by Friday</a:t>
            </a:r>
          </a:p>
          <a:p>
            <a:pPr lvl="1"/>
            <a:r>
              <a:rPr lang="en-US" dirty="0" smtClean="0"/>
              <a:t>Groups need to be finished by Monday!</a:t>
            </a:r>
          </a:p>
          <a:p>
            <a:pPr lvl="1"/>
            <a:r>
              <a:rPr lang="en-US" dirty="0" smtClean="0"/>
              <a:t>Form asks which section you attend</a:t>
            </a:r>
          </a:p>
          <a:p>
            <a:r>
              <a:rPr lang="en-US" dirty="0" smtClean="0"/>
              <a:t>Moving section #109</a:t>
            </a:r>
          </a:p>
          <a:p>
            <a:pPr lvl="1"/>
            <a:r>
              <a:rPr lang="en-US" dirty="0" smtClean="0"/>
              <a:t>From Friday 10-11 (3102 </a:t>
            </a:r>
            <a:r>
              <a:rPr lang="en-US" dirty="0" err="1" smtClean="0"/>
              <a:t>Etcheverry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/>
              <a:t>Thursday 12-1 (320 Soda)</a:t>
            </a:r>
          </a:p>
          <a:p>
            <a:pPr lvl="1"/>
            <a:r>
              <a:rPr lang="en-US" dirty="0" smtClean="0"/>
              <a:t>There is still a Friday 10-11 in 3111 </a:t>
            </a:r>
            <a:r>
              <a:rPr lang="en-US" dirty="0" err="1" smtClean="0"/>
              <a:t>Etcheverry</a:t>
            </a:r>
            <a:endParaRPr lang="en-US" dirty="0" smtClean="0"/>
          </a:p>
          <a:p>
            <a:r>
              <a:rPr lang="en-US" dirty="0" smtClean="0"/>
              <a:t>Conflicts for Final: Please let me know this week!</a:t>
            </a:r>
          </a:p>
          <a:p>
            <a:r>
              <a:rPr lang="en-US" dirty="0" smtClean="0"/>
              <a:t>Need to get to know your </a:t>
            </a:r>
            <a:r>
              <a:rPr lang="en-US" dirty="0" err="1" smtClean="0"/>
              <a:t>Tas</a:t>
            </a:r>
            <a:endParaRPr lang="en-US" dirty="0" smtClean="0"/>
          </a:p>
          <a:p>
            <a:pPr lvl="1"/>
            <a:r>
              <a:rPr lang="en-US" dirty="0" smtClean="0"/>
              <a:t>Consider moving out of really big sections!</a:t>
            </a:r>
          </a:p>
          <a:p>
            <a:r>
              <a:rPr lang="en-US" dirty="0" smtClean="0"/>
              <a:t>Finding info on your own is a good idea!</a:t>
            </a:r>
          </a:p>
          <a:p>
            <a:pPr lvl="1"/>
            <a:r>
              <a:rPr lang="en-US" dirty="0" smtClean="0"/>
              <a:t>Learn your tools, like “man”</a:t>
            </a:r>
          </a:p>
          <a:p>
            <a:pPr lvl="1"/>
            <a:r>
              <a:rPr lang="en-US" dirty="0" smtClean="0"/>
              <a:t>Can even type “man xxx” into google!</a:t>
            </a:r>
          </a:p>
          <a:p>
            <a:pPr lvl="2"/>
            <a:r>
              <a:rPr lang="en-US" dirty="0" smtClean="0"/>
              <a:t>Example: “man </a:t>
            </a:r>
            <a:r>
              <a:rPr lang="en-US" dirty="0" err="1" smtClean="0"/>
              <a:t>ls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0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</a:t>
            </a:r>
            <a:r>
              <a:rPr lang="en-US" dirty="0" smtClean="0">
                <a:ea typeface="MS PGothic" charset="0"/>
              </a:rPr>
              <a:t>Process </a:t>
            </a:r>
            <a:r>
              <a:rPr lang="en-US" dirty="0">
                <a:ea typeface="MS PGothic" charset="0"/>
              </a:rPr>
              <a:t>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30275"/>
            <a:ext cx="8931275" cy="554672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+mj-lt"/>
                <a:ea typeface="MS PGothic" charset="0"/>
              </a:rPr>
              <a:t>Thread: </a:t>
            </a:r>
            <a:r>
              <a:rPr lang="en-US" i="1">
                <a:latin typeface="+mj-lt"/>
                <a:ea typeface="MS PGothic" charset="0"/>
              </a:rPr>
              <a:t>a sequential execution stream within process </a:t>
            </a:r>
            <a:r>
              <a:rPr lang="en-US">
                <a:latin typeface="+mj-lt"/>
                <a:ea typeface="MS PGothic" charset="0"/>
              </a:rPr>
              <a:t>(Sometimes called a “Lightweight process”)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No protection between threads</a:t>
            </a:r>
          </a:p>
          <a:p>
            <a:endParaRPr lang="en-US">
              <a:latin typeface="+mj-lt"/>
              <a:ea typeface="MS PGothic" charset="0"/>
            </a:endParaRPr>
          </a:p>
          <a:p>
            <a:r>
              <a:rPr lang="en-US">
                <a:latin typeface="+mj-lt"/>
                <a:ea typeface="MS PGothic" charset="0"/>
              </a:rPr>
              <a:t>Multithreading: </a:t>
            </a:r>
            <a:r>
              <a:rPr lang="en-US" i="1">
                <a:latin typeface="+mj-lt"/>
                <a:ea typeface="MS PGothic" charset="0"/>
              </a:rPr>
              <a:t>a single program made up of a number of different concurrent activities </a:t>
            </a:r>
            <a:endParaRPr lang="en-US">
              <a:latin typeface="+mj-lt"/>
              <a:ea typeface="MS PGothic" charset="0"/>
            </a:endParaRPr>
          </a:p>
          <a:p>
            <a:pPr lvl="1"/>
            <a:r>
              <a:rPr lang="en-US">
                <a:latin typeface="+mj-lt"/>
                <a:ea typeface="MS PGothic" charset="0"/>
              </a:rPr>
              <a:t>Sometimes called multitasking, as in Ada …</a:t>
            </a:r>
          </a:p>
          <a:p>
            <a:endParaRPr lang="en-US">
              <a:latin typeface="+mj-lt"/>
              <a:ea typeface="MS PGothic" charset="0"/>
            </a:endParaRPr>
          </a:p>
          <a:p>
            <a:r>
              <a:rPr lang="en-US">
                <a:latin typeface="+mj-lt"/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Separate from the </a:t>
            </a:r>
            <a:r>
              <a:rPr lang="ja-JP" altLang="en-US">
                <a:latin typeface="+mj-lt"/>
                <a:ea typeface="MS PGothic" charset="0"/>
              </a:rPr>
              <a:t>“</a:t>
            </a:r>
            <a:r>
              <a:rPr lang="en-US" altLang="ja-JP">
                <a:latin typeface="+mj-lt"/>
                <a:ea typeface="MS PGothic" charset="0"/>
              </a:rPr>
              <a:t>address space</a:t>
            </a:r>
            <a:r>
              <a:rPr lang="ja-JP" altLang="en-US">
                <a:latin typeface="+mj-lt"/>
                <a:ea typeface="MS PGothic" charset="0"/>
              </a:rPr>
              <a:t>”</a:t>
            </a:r>
            <a:r>
              <a:rPr lang="en-US" altLang="ja-JP">
                <a:latin typeface="+mj-lt"/>
                <a:ea typeface="MS PGothic" charset="0"/>
              </a:rPr>
              <a:t> (protection)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Heavyweight Process </a:t>
            </a:r>
            <a:r>
              <a:rPr lang="en-US">
                <a:latin typeface="+mj-lt"/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3480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MS PGothic" charset="0"/>
              </a:rPr>
              <a:t>Threads encapsulate concurrency: “Active” component</a:t>
            </a:r>
          </a:p>
          <a:p>
            <a:r>
              <a:rPr lang="en-US">
                <a:latin typeface="+mj-lt"/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Keeps buggy program from trashing the system</a:t>
            </a:r>
          </a:p>
          <a:p>
            <a:r>
              <a:rPr lang="en-US">
                <a:latin typeface="+mj-lt"/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>
              <a:latin typeface="+mj-lt"/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3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Namespaces </a:t>
            </a:r>
            <a:r>
              <a:rPr lang="en-US" dirty="0" smtClean="0"/>
              <a:t>for </a:t>
            </a:r>
            <a:r>
              <a:rPr lang="en-US" dirty="0" smtClean="0"/>
              <a:t>communication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www.eecs.berkeley.edu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(ipv6?)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2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3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86011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State shared by all threads in process/</a:t>
            </a:r>
            <a:r>
              <a:rPr lang="en-US" dirty="0" err="1">
                <a:latin typeface="+mj-lt"/>
                <a:ea typeface="MS PGothic" charset="0"/>
              </a:rPr>
              <a:t>addr</a:t>
            </a:r>
            <a:r>
              <a:rPr lang="en-US" dirty="0">
                <a:latin typeface="+mj-lt"/>
                <a:ea typeface="MS PGothic" charset="0"/>
              </a:rPr>
              <a:t> space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I/O state (file </a:t>
            </a:r>
            <a:r>
              <a:rPr lang="en-US" dirty="0" smtClean="0">
                <a:latin typeface="+mj-lt"/>
                <a:ea typeface="MS PGothic" charset="0"/>
              </a:rPr>
              <a:t>descriptors, </a:t>
            </a:r>
            <a:r>
              <a:rPr lang="en-US" dirty="0">
                <a:latin typeface="+mj-lt"/>
                <a:ea typeface="MS PGothic" charset="0"/>
              </a:rPr>
              <a:t>network connections, </a:t>
            </a:r>
            <a:r>
              <a:rPr lang="en-US" dirty="0" err="1">
                <a:latin typeface="+mj-lt"/>
                <a:ea typeface="MS PGothic" charset="0"/>
              </a:rPr>
              <a:t>etc</a:t>
            </a:r>
            <a:r>
              <a:rPr lang="en-US" dirty="0">
                <a:latin typeface="+mj-lt"/>
                <a:ea typeface="MS PGothic" charset="0"/>
              </a:rPr>
              <a:t>)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dirty="0">
                <a:latin typeface="+mj-lt"/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r>
              <a:rPr lang="en-US" dirty="0">
                <a:latin typeface="+mj-lt"/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10707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Stack holds temporary results</a:t>
            </a:r>
          </a:p>
          <a:p>
            <a:r>
              <a:rPr lang="en-US" altLang="en-US" smtClean="0"/>
              <a:t>Permits recursive execution</a:t>
            </a:r>
          </a:p>
          <a:p>
            <a:r>
              <a:rPr lang="en-US" altLang="en-US" smtClean="0"/>
              <a:t>Crucial to modern languages</a:t>
            </a:r>
          </a:p>
          <a:p>
            <a:endParaRPr lang="en-US" altLang="en-US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A: tmp=2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ret=C+1</a:t>
            </a: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3962400" y="3048000"/>
            <a:ext cx="1524000" cy="701675"/>
            <a:chOff x="2448" y="1920"/>
            <a:chExt cx="960" cy="442"/>
          </a:xfrm>
        </p:grpSpPr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Stack</a:t>
              </a:r>
            </a:p>
            <a:p>
              <a:r>
                <a:rPr lang="en-US" altLang="en-US" sz="2000"/>
                <a:t>Pointer</a:t>
              </a:r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05438" y="38623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/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A: tmp=1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B: ret=A+2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C: ret=b+1</a:t>
            </a:r>
          </a:p>
        </p:txBody>
      </p:sp>
    </p:spTree>
    <p:extLst>
      <p:ext uri="{BB962C8B-B14F-4D97-AF65-F5344CB8AC3E}">
        <p14:creationId xmlns:p14="http://schemas.microsoft.com/office/powerpoint/2010/main" val="231790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Motivational Example for Threads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Imagine the following C program:</a:t>
            </a:r>
            <a:br>
              <a:rPr lang="en-US" altLang="ko-KR" smtClean="0">
                <a:ea typeface="Gulim" panose="020B0600000101010101" pitchFamily="34" charset="-127"/>
              </a:rPr>
            </a:br>
            <a:endParaRPr lang="en-US" altLang="ko-KR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   ComputePI(“pi.txt”);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   PrintClassList(“clist.text”);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buFontTx/>
              <a:buNone/>
            </a:pPr>
            <a:endParaRPr lang="en-US" altLang="ko-KR" sz="2200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Why? ComputePI would never finish</a:t>
            </a:r>
          </a:p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0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</a:t>
            </a:r>
            <a:r>
              <a:rPr lang="en-US" altLang="ko-KR" dirty="0" smtClean="0">
                <a:ea typeface="Gulim" panose="020B0600000101010101" pitchFamily="34" charset="-127"/>
              </a:rPr>
              <a:t>Threads (loose syntax):</a:t>
            </a:r>
            <a:r>
              <a:rPr lang="en-US" altLang="ko-KR" dirty="0" smtClean="0">
                <a:ea typeface="Gulim" panose="020B0600000101010101" pitchFamily="34" charset="-127"/>
              </a:rPr>
              <a:t/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ComputePI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(“pi.txt”));</a:t>
            </a:r>
            <a:endParaRPr lang="en-US" altLang="ko-KR" sz="2200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PrintClassList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clist.text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”));</a:t>
            </a:r>
            <a:endParaRPr lang="en-US" altLang="ko-KR" sz="2200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</a:t>
            </a:r>
            <a:r>
              <a:rPr lang="en-US" altLang="ko-KR" dirty="0" smtClean="0">
                <a:ea typeface="Gulim" panose="020B0600000101010101" pitchFamily="34" charset="-127"/>
              </a:rPr>
              <a:t>“</a:t>
            </a:r>
            <a:r>
              <a:rPr lang="en-US" altLang="ko-KR" dirty="0" err="1" smtClean="0">
                <a:ea typeface="Gulim" panose="020B0600000101010101" pitchFamily="34" charset="-127"/>
              </a:rPr>
              <a:t>ThreadFork</a:t>
            </a:r>
            <a:r>
              <a:rPr lang="en-US" altLang="ko-KR" dirty="0" smtClean="0">
                <a:ea typeface="Gulim" panose="020B0600000101010101" pitchFamily="34" charset="-127"/>
              </a:rPr>
              <a:t>()” </a:t>
            </a:r>
            <a:r>
              <a:rPr lang="en-US" altLang="ko-KR" dirty="0" smtClean="0">
                <a:ea typeface="Gulim" panose="020B0600000101010101" pitchFamily="34" charset="-127"/>
              </a:rPr>
              <a:t>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0"/>
            <a:ext cx="5481638" cy="1128713"/>
            <a:chOff x="576" y="3360"/>
            <a:chExt cx="3453" cy="711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>
                  <a:latin typeface="Comic Sans MS" panose="030F0702030302020204" pitchFamily="66" charset="0"/>
                  <a:ea typeface="Gulim" panose="020B0600000101010101" pitchFamily="34" charset="-127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  <a:cs typeface="Gulim" charset="0"/>
              </a:rPr>
              <a:t>Memory </a:t>
            </a:r>
            <a:r>
              <a:rPr lang="en-US" altLang="ko-KR" dirty="0" smtClean="0">
                <a:ea typeface="Gulim" charset="0"/>
                <a:cs typeface="Gulim" charset="0"/>
              </a:rPr>
              <a:t>Footprint: </a:t>
            </a:r>
            <a:r>
              <a:rPr lang="en-US" altLang="ko-KR" dirty="0">
                <a:ea typeface="Gulim" charset="0"/>
                <a:cs typeface="Gulim" charset="0"/>
              </a:rPr>
              <a:t>Two-</a:t>
            </a:r>
            <a:r>
              <a:rPr lang="en-US" altLang="ko-KR" dirty="0" smtClean="0">
                <a:ea typeface="Gulim" charset="0"/>
                <a:cs typeface="Gulim" charset="0"/>
              </a:rPr>
              <a:t>Threads</a:t>
            </a:r>
            <a:endParaRPr lang="en-US" altLang="ko-KR" dirty="0">
              <a:ea typeface="Gulim" charset="0"/>
              <a:cs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Two sets of Stacks</a:t>
            </a: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Questions: 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How do we position stacks relative to </a:t>
            </a:r>
            <a:br>
              <a:rPr lang="en-US" altLang="ko-KR" dirty="0">
                <a:latin typeface="+mj-lt"/>
                <a:ea typeface="Gulim" charset="0"/>
                <a:cs typeface="Gulim" charset="0"/>
              </a:rPr>
            </a:br>
            <a:r>
              <a:rPr lang="en-US" altLang="ko-KR" dirty="0">
                <a:latin typeface="+mj-lt"/>
                <a:ea typeface="Gulim" charset="0"/>
                <a:cs typeface="Gulim" charset="0"/>
              </a:rPr>
              <a:t>each other?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What maximum size should we choose</a:t>
            </a:r>
            <a:br>
              <a:rPr lang="en-US" altLang="ko-KR" dirty="0">
                <a:latin typeface="+mj-lt"/>
                <a:ea typeface="Gulim" charset="0"/>
                <a:cs typeface="Gulim" charset="0"/>
              </a:rPr>
            </a:br>
            <a:r>
              <a:rPr lang="en-US" altLang="ko-KR" dirty="0">
                <a:latin typeface="+mj-lt"/>
                <a:ea typeface="Gulim" charset="0"/>
                <a:cs typeface="Gulim" charset="0"/>
              </a:rPr>
              <a:t>for the stacks?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How might you catch violations?</a:t>
            </a:r>
          </a:p>
          <a:p>
            <a:pPr lvl="1"/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009084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284" y="2237"/>
              <a:ext cx="1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>
                  <a:latin typeface="+mj-lt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smtClean="0"/>
              <a:t>Thread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thread_fork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thread_create</a:t>
            </a:r>
            <a:endParaRPr lang="en-US" dirty="0" smtClean="0"/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thread_yield</a:t>
            </a:r>
            <a:endParaRPr lang="en-US" dirty="0" smtClean="0"/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pThreads</a:t>
            </a:r>
            <a:r>
              <a:rPr lang="en-US" dirty="0" smtClean="0"/>
              <a:t>: POSIX standard for thread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79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smtClean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sz="2000" smtClean="0">
                <a:ea typeface="Gulim" panose="020B0600000101010101" pitchFamily="34" charset="-127"/>
              </a:rPr>
            </a:br>
            <a:endParaRPr lang="en-US" altLang="ko-KR" sz="200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Loop {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RunThread(); 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ChooseNextThread();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SaveStateOfCPU(curTCB);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LoadStateOfCPU(newTCB);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endParaRPr lang="en-US" altLang="ko-KR" sz="180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sz="2000" smtClean="0">
                <a:ea typeface="Gulim" panose="020B0600000101010101" pitchFamily="34" charset="-127"/>
              </a:rPr>
              <a:t>This is an </a:t>
            </a:r>
            <a:r>
              <a:rPr lang="en-US" altLang="ko-KR" sz="2000" i="1" smtClean="0">
                <a:ea typeface="Gulim" panose="020B0600000101010101" pitchFamily="34" charset="-127"/>
              </a:rPr>
              <a:t>infinite</a:t>
            </a:r>
            <a:r>
              <a:rPr lang="en-US" altLang="ko-KR" sz="200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000" smtClean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sz="200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000" smtClean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9328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RunThread()</a:t>
            </a:r>
            <a:endParaRPr lang="en-US" altLang="ko-KR" smtClean="0">
              <a:ea typeface="Gulim" panose="020B0600000101010101" pitchFamily="34" charset="-127"/>
            </a:endParaRPr>
          </a:p>
          <a:p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Load environment (virtual memory space, etc)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smtClean="0">
                <a:ea typeface="Gulim" panose="020B0600000101010101" pitchFamily="34" charset="-127"/>
              </a:rPr>
              <a:t>preempted</a:t>
            </a:r>
            <a:endParaRPr lang="en-US" altLang="ko-KR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04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 executes a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yield()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	computePI() {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   ComputeNextDigit();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215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run_new_thread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PickNewThread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switch(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curThread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ThreadHouseKeeping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(); /* 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Do any cleanup */</a:t>
            </a:r>
            <a:endParaRPr lang="en-US" altLang="ko-KR" sz="2000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 smtClean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mic Sans MS" panose="030F0702030302020204" pitchFamily="66" charset="0"/>
                <a:ea typeface="Gulim" panose="020B0600000101010101" pitchFamily="34" charset="-127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mic Sans MS" panose="030F0702030302020204" pitchFamily="66" charset="0"/>
                <a:ea typeface="Gulim" panose="020B0600000101010101" pitchFamily="34" charset="-127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9800" y="1060450"/>
            <a:ext cx="366713" cy="1666875"/>
            <a:chOff x="4607" y="812"/>
            <a:chExt cx="232" cy="1156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45" y="1274"/>
              <a:ext cx="115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828800" y="1435100"/>
            <a:ext cx="3951288" cy="1522413"/>
            <a:chOff x="1151" y="1056"/>
            <a:chExt cx="2497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kernel_yield</a:t>
              </a: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151" y="1152"/>
              <a:ext cx="92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3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Use </a:t>
            </a:r>
            <a:r>
              <a:rPr lang="en-US" altLang="ko-KR" dirty="0" smtClean="0">
                <a:ea typeface="굴림" panose="020B0600000101010101" pitchFamily="34" charset="-127"/>
              </a:rPr>
              <a:t>of </a:t>
            </a:r>
            <a:r>
              <a:rPr lang="en-US" altLang="ko-KR" dirty="0" smtClean="0">
                <a:ea typeface="굴림" panose="020B0600000101010101" pitchFamily="34" charset="-127"/>
              </a:rPr>
              <a:t>Sockets in </a:t>
            </a:r>
            <a:r>
              <a:rPr lang="en-US" altLang="ko-KR" dirty="0" smtClean="0">
                <a:ea typeface="굴림" panose="020B0600000101010101" pitchFamily="34" charset="-127"/>
              </a:rPr>
              <a:t>TCP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838200"/>
            <a:ext cx="88852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dirty="0" smtClean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Using Sockets for Client-Server (C/C++ interface):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server: set up “server-socket”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local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Call listen(): tells server socket to accept incoming requests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multiple accept() calls on socket to accept incoming connection request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successful accept() returns a new socket for a new  connection; can pass this off to handler thread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client: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remote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connect() on socket to make connection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connect() successful, have socket connected to server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7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   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proc A() {	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proc B()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/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86200" y="1562100"/>
            <a:ext cx="2514600" cy="3009900"/>
            <a:chOff x="2448" y="984"/>
            <a:chExt cx="1584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40" y="984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48" y="1344"/>
              <a:ext cx="231" cy="1152"/>
              <a:chOff x="4608" y="816"/>
              <a:chExt cx="231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Gulim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03" y="976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Switch(tCur,tNew)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TCB[tCur].regs.r7 = CPU.r7;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TCB[tCur].regs.r0 = CPU.r0;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     TCB[tCur].regs.sp = CPU.sp;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TCB[tCur].regs.retpc = CPU.retpc; /*return addr*/</a:t>
            </a:r>
          </a:p>
          <a:p>
            <a:pPr>
              <a:buFontTx/>
              <a:buNone/>
            </a:pPr>
            <a:endParaRPr lang="en-US" altLang="ko-KR" sz="2000" smtClean="0">
              <a:solidFill>
                <a:schemeClr val="accent2"/>
              </a:solidFill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smtClean="0">
                <a:solidFill>
                  <a:srgbClr val="53FB25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CPU.r7 = TCB[tNew].regs.r7;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CPU.r0 = TCB[tNew].regs.r0;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CPU.sp = TCB[tNew].regs.sp;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CPU.retpc = TCB[tNew].regs.retpc;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return; /* Return to CPU.retpc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0521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Suppose you forget to save/restore register 4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Get intermittent failures depending on when context switch occurred and whether new thread uses register 4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Cautionary tail: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Carefully documented!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Only works As long as kernel size &lt; 1MB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26455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/>
              <a:t>Frequency of performing context switches: 10-100ms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Context switch time in Linux: 3-4 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</a:t>
            </a:r>
            <a:r>
              <a:rPr lang="en-US" dirty="0" err="1" smtClean="0">
                <a:solidFill>
                  <a:srgbClr val="FF0000"/>
                </a:solidFill>
              </a:rPr>
              <a:t>secs</a:t>
            </a:r>
            <a:r>
              <a:rPr lang="en-US" dirty="0" smtClean="0">
                <a:solidFill>
                  <a:srgbClr val="FF0000"/>
                </a:solidFill>
              </a:rPr>
              <a:t> (Current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Intel i7 &amp; E5).</a:t>
            </a:r>
          </a:p>
          <a:p>
            <a:pPr lvl="1"/>
            <a:r>
              <a:rPr lang="en-US" dirty="0" smtClean="0"/>
              <a:t>Thread switching faster than process switching (100 ns). </a:t>
            </a:r>
          </a:p>
          <a:p>
            <a:pPr lvl="1"/>
            <a:r>
              <a:rPr lang="en-US" dirty="0" smtClean="0"/>
              <a:t>But switching across cores about 2x more expensive than within-core switching. </a:t>
            </a:r>
          </a:p>
          <a:p>
            <a:r>
              <a:rPr lang="en-US" dirty="0" smtClean="0"/>
              <a:t>Context switch time increases sharply with the size of the working set*, and can increase 100x or more.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The working set is the subset of memory used by the process in a time window.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Moral:</a:t>
            </a:r>
            <a:r>
              <a:rPr lang="en-US" dirty="0" smtClean="0"/>
              <a:t> Context switching depends mostly on cache limits and the process or thread</a:t>
            </a:r>
            <a:r>
              <a:rPr lang="ja-JP" altLang="en-US" dirty="0" smtClean="0"/>
              <a:t>’</a:t>
            </a:r>
            <a:r>
              <a:rPr lang="en-US" dirty="0" smtClean="0"/>
              <a:t>s hunger for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5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08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08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438400" y="1828800"/>
            <a:ext cx="3951288" cy="1522413"/>
            <a:chOff x="1151" y="1056"/>
            <a:chExt cx="2497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kernel_read</a:t>
              </a: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151" y="1152"/>
              <a:ext cx="92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553200" y="1371600"/>
            <a:ext cx="366713" cy="1666875"/>
            <a:chOff x="4607" y="812"/>
            <a:chExt cx="232" cy="1156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45" y="1274"/>
              <a:ext cx="115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630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Could the ComputePI program grab all resources and never release the processor?</a:t>
            </a:r>
          </a:p>
          <a:p>
            <a:pPr lvl="2"/>
            <a:r>
              <a:rPr lang="en-US" altLang="ko-KR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Answer: Utilize External Events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Timer: like an alarm clock that goes off every some many milliseconds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7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4222" r="-14222"/>
          <a:stretch>
            <a:fillRect/>
          </a:stretch>
        </p:blipFill>
        <p:spPr>
          <a:xfrm>
            <a:off x="-427637" y="1398649"/>
            <a:ext cx="10445144" cy="5744427"/>
          </a:xfrm>
        </p:spPr>
      </p:pic>
    </p:spTree>
    <p:extLst>
      <p:ext uri="{BB962C8B-B14F-4D97-AF65-F5344CB8AC3E}">
        <p14:creationId xmlns:p14="http://schemas.microsoft.com/office/powerpoint/2010/main" val="275585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11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4" name="Content Placeholder 3" descr="thread-state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8889" b="-28889"/>
          <a:stretch>
            <a:fillRect/>
          </a:stretch>
        </p:blipFill>
        <p:spPr>
          <a:xfrm>
            <a:off x="17145" y="1600200"/>
            <a:ext cx="9140162" cy="5026737"/>
          </a:xfrm>
        </p:spPr>
      </p:pic>
    </p:spTree>
    <p:extLst>
      <p:ext uri="{BB962C8B-B14F-4D97-AF65-F5344CB8AC3E}">
        <p14:creationId xmlns:p14="http://schemas.microsoft.com/office/powerpoint/2010/main" val="99759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386861" y="533400"/>
            <a:ext cx="6292384" cy="2854403"/>
            <a:chOff x="1024" y="1632"/>
            <a:chExt cx="371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66" y="2187"/>
              <a:ext cx="150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12" y="2218"/>
              <a:ext cx="6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01" y="3165"/>
              <a:ext cx="67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24" y="3165"/>
              <a:ext cx="5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Socket Setup over TCP/IP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" y="3581400"/>
            <a:ext cx="8915400" cy="3505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Produces new sockets for each unique connection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Things </a:t>
            </a:r>
            <a:r>
              <a:rPr lang="en-US" altLang="ko-KR" sz="2000" dirty="0" smtClean="0">
                <a:ea typeface="굴림" panose="020B0600000101010101" pitchFamily="34" charset="-127"/>
              </a:rPr>
              <a:t>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Often, Client Port “randomly” assigned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Done 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Port often “well known”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sz="1800" dirty="0" smtClean="0">
                <a:ea typeface="굴림" panose="020B0600000101010101" pitchFamily="34" charset="-127"/>
              </a:rPr>
              <a:t>),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etc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1340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418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  <a:cs typeface="Gulim" charset="0"/>
              </a:rPr>
              <a:t>Per Thread </a:t>
            </a:r>
            <a:r>
              <a:rPr lang="en-US" altLang="ko-KR" dirty="0" smtClean="0">
                <a:ea typeface="Gulim" charset="0"/>
                <a:cs typeface="Gulim" charset="0"/>
              </a:rPr>
              <a:t>State (Kernel Supported Threads)</a:t>
            </a:r>
            <a:endParaRPr lang="en-US" altLang="ko-KR" dirty="0">
              <a:ea typeface="Gulim" charset="0"/>
              <a:cs typeface="Gulim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914400"/>
            <a:ext cx="882108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Each Thread has a </a:t>
            </a:r>
            <a:r>
              <a:rPr lang="en-US" altLang="ko-KR" i="1" dirty="0">
                <a:latin typeface="+mj-lt"/>
                <a:ea typeface="Gulim" charset="0"/>
                <a:cs typeface="Gulim" charset="0"/>
              </a:rPr>
              <a:t>Thread Control Block </a:t>
            </a:r>
            <a:r>
              <a:rPr lang="en-US" altLang="ko-KR" dirty="0">
                <a:latin typeface="+mj-lt"/>
                <a:ea typeface="Gulim" charset="0"/>
                <a:cs typeface="Gulim" charset="0"/>
              </a:rPr>
              <a:t>(TCB)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Pointer to enclosing process (PCB</a:t>
            </a:r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) – user threads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pPr lvl="1"/>
            <a:r>
              <a:rPr lang="en-US" altLang="ko-KR" dirty="0" err="1">
                <a:latin typeface="+mj-lt"/>
                <a:ea typeface="Gulim" charset="0"/>
                <a:cs typeface="Gulim" charset="0"/>
              </a:rPr>
              <a:t>Etc</a:t>
            </a:r>
            <a:r>
              <a:rPr lang="en-US" altLang="ko-KR" dirty="0">
                <a:latin typeface="+mj-lt"/>
                <a:ea typeface="Gulim" charset="0"/>
                <a:cs typeface="Gulim" charset="0"/>
              </a:rPr>
              <a:t> (add stuff as you find a need)</a:t>
            </a: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OS Keeps track of TCBs in </a:t>
            </a:r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“kernel memory”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In Array, or Linked List, or …</a:t>
            </a:r>
          </a:p>
          <a:p>
            <a:pPr lvl="1"/>
            <a:endParaRPr lang="ko-KR" altLang="en-US" dirty="0">
              <a:latin typeface="+mj-lt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PCB points to multiple TCBs:</a:t>
            </a: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Switching threads within a block is a simple thread switch</a:t>
            </a: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Switching threads across blocks requires changes to memory and I/O address tables.</a:t>
            </a:r>
          </a:p>
          <a:p>
            <a:pPr lvl="1"/>
            <a:endParaRPr lang="ko-KR" altLang="en-US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8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</a:p>
          <a:p>
            <a:pPr lvl="1"/>
            <a:r>
              <a:rPr lang="en-US" dirty="0" smtClean="0"/>
              <a:t>Elevators, Planes, Medical systems, Wristwatches</a:t>
            </a:r>
          </a:p>
          <a:p>
            <a:pPr lvl="1"/>
            <a:r>
              <a:rPr lang="en-US" dirty="0" smtClean="0"/>
              <a:t>Single Program, concurrent operations</a:t>
            </a:r>
          </a:p>
          <a:p>
            <a:endParaRPr lang="en-US" dirty="0" smtClean="0"/>
          </a:p>
          <a:p>
            <a:r>
              <a:rPr lang="en-US" dirty="0" smtClean="0"/>
              <a:t>Most modern OS kernels</a:t>
            </a:r>
          </a:p>
          <a:p>
            <a:pPr lvl="1"/>
            <a:r>
              <a:rPr lang="en-US" dirty="0" smtClean="0"/>
              <a:t>Internally concurrent because have to deal with concurrent requests by multiple users</a:t>
            </a:r>
          </a:p>
          <a:p>
            <a:pPr lvl="1"/>
            <a:r>
              <a:rPr lang="en-US" dirty="0" smtClean="0"/>
              <a:t>But no protection needed within kernel</a:t>
            </a:r>
          </a:p>
          <a:p>
            <a:endParaRPr lang="en-US" dirty="0" smtClean="0"/>
          </a:p>
          <a:p>
            <a:r>
              <a:rPr lang="en-US" dirty="0" smtClean="0"/>
              <a:t>Database Servers</a:t>
            </a:r>
          </a:p>
          <a:p>
            <a:pPr lvl="1"/>
            <a:r>
              <a:rPr lang="en-US" dirty="0" smtClean="0"/>
              <a:t>Access to shared data by many concurrent users</a:t>
            </a:r>
          </a:p>
          <a:p>
            <a:pPr lvl="1"/>
            <a:r>
              <a:rPr lang="en-US" dirty="0" smtClean="0"/>
              <a:t>Also background utility processing must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multithreaded programs (con’t)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Servers</a:t>
            </a:r>
          </a:p>
          <a:p>
            <a:pPr lvl="1"/>
            <a:r>
              <a:rPr lang="en-US" dirty="0" smtClean="0"/>
              <a:t>Concurrent requests from network</a:t>
            </a:r>
          </a:p>
          <a:p>
            <a:pPr lvl="1"/>
            <a:r>
              <a:rPr lang="en-US" dirty="0" smtClean="0"/>
              <a:t>Again, single program, multiple concurrent operations</a:t>
            </a:r>
          </a:p>
          <a:p>
            <a:pPr lvl="1"/>
            <a:r>
              <a:rPr lang="en-US" dirty="0" smtClean="0"/>
              <a:t>File server, Web server, and airline reservation systems</a:t>
            </a:r>
          </a:p>
          <a:p>
            <a:endParaRPr lang="en-US" dirty="0" smtClean="0"/>
          </a:p>
          <a:p>
            <a:r>
              <a:rPr lang="en-US" dirty="0" smtClean="0"/>
              <a:t>Parallel Programming (More than one physical CPU)</a:t>
            </a:r>
          </a:p>
          <a:p>
            <a:pPr lvl="1"/>
            <a:r>
              <a:rPr lang="en-US" dirty="0" smtClean="0"/>
              <a:t>Split program into multiple threads for parallelism</a:t>
            </a:r>
          </a:p>
          <a:p>
            <a:pPr lvl="1"/>
            <a:r>
              <a:rPr lang="en-US" dirty="0" smtClean="0"/>
              <a:t>This is called Multiprocessing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multiprocessors are actually </a:t>
            </a:r>
            <a:r>
              <a:rPr lang="en-US" dirty="0" err="1" smtClean="0"/>
              <a:t>uniprogrammed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threads in one address space but one program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357341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 Browser</a:t>
            </a:r>
          </a:p>
          <a:p>
            <a:r>
              <a:rPr lang="en-US" dirty="0"/>
              <a:t> </a:t>
            </a:r>
            <a:r>
              <a:rPr lang="en-US" dirty="0" smtClean="0"/>
              <a:t> - process for each tab</a:t>
            </a:r>
          </a:p>
          <a:p>
            <a:r>
              <a:rPr lang="en-US" dirty="0"/>
              <a:t> </a:t>
            </a:r>
            <a:r>
              <a:rPr lang="en-US" dirty="0" smtClean="0"/>
              <a:t> - thread to render page</a:t>
            </a:r>
          </a:p>
          <a:p>
            <a:r>
              <a:rPr lang="en-US" dirty="0"/>
              <a:t> </a:t>
            </a:r>
            <a:r>
              <a:rPr lang="en-US" dirty="0" smtClean="0"/>
              <a:t> - GET in separate thread</a:t>
            </a:r>
          </a:p>
          <a:p>
            <a:r>
              <a:rPr lang="en-US" dirty="0"/>
              <a:t> </a:t>
            </a:r>
            <a:r>
              <a:rPr lang="en-US" dirty="0" smtClean="0"/>
              <a:t> - multiple outstanding GETs</a:t>
            </a:r>
          </a:p>
          <a:p>
            <a:r>
              <a:rPr lang="en-US" dirty="0"/>
              <a:t> </a:t>
            </a:r>
            <a:r>
              <a:rPr lang="en-US" dirty="0" smtClean="0"/>
              <a:t> - as they complete, render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portion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816771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</a:p>
          <a:p>
            <a:r>
              <a:rPr lang="en-US" dirty="0"/>
              <a:t> </a:t>
            </a:r>
            <a:r>
              <a:rPr lang="en-US" dirty="0" smtClean="0"/>
              <a:t>  - fork process for each client </a:t>
            </a:r>
            <a:r>
              <a:rPr lang="en-US" dirty="0" smtClean="0"/>
              <a:t>       	connection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thread to get request and issue </a:t>
            </a:r>
            <a:r>
              <a:rPr lang="en-US" dirty="0" smtClean="0"/>
              <a:t>	response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fork threads to read data, access </a:t>
            </a:r>
            <a:r>
              <a:rPr lang="en-US" dirty="0" smtClean="0"/>
              <a:t>	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609133" y="2793663"/>
            <a:ext cx="718096" cy="3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609133" y="1460500"/>
            <a:ext cx="718096" cy="13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609133" y="2793663"/>
            <a:ext cx="718096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Some Actual Numbers</a:t>
            </a:r>
            <a:endParaRPr lang="en-US" dirty="0">
              <a:ea typeface="MS PGothic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MS PGothic" charset="0"/>
              </a:rPr>
              <a:t>Many process are multi-threaded, so thread context switches may be </a:t>
            </a:r>
            <a:r>
              <a:rPr lang="en-US" sz="2000" dirty="0">
                <a:latin typeface="+mj-lt"/>
                <a:ea typeface="MS PGothic" charset="0"/>
              </a:rPr>
              <a:t>either</a:t>
            </a:r>
            <a:r>
              <a:rPr lang="en-US" sz="2400" dirty="0">
                <a:latin typeface="+mj-lt"/>
                <a:ea typeface="MS PGothic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within-process</a:t>
            </a:r>
            <a:r>
              <a:rPr lang="en-US" sz="2400" dirty="0">
                <a:latin typeface="+mj-lt"/>
                <a:ea typeface="MS PGothic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across-processes</a:t>
            </a:r>
            <a:r>
              <a:rPr lang="en-US" sz="2400" dirty="0">
                <a:latin typeface="+mj-lt"/>
                <a:ea typeface="MS PGothic" charset="0"/>
              </a:rPr>
              <a:t>. 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5146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1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r>
              <a:rPr lang="en-US" dirty="0" smtClean="0"/>
              <a:t>Thread for sequence of steps in processing I/O</a:t>
            </a:r>
          </a:p>
          <a:p>
            <a:r>
              <a:rPr lang="en-US" dirty="0" smtClean="0"/>
              <a:t>Threads for device drivers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together: Process</a:t>
            </a:r>
            <a:endParaRPr lang="en-US"/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I/O State</a:t>
            </a:r>
          </a:p>
          <a:p>
            <a:r>
              <a:rPr lang="en-US" b="0">
                <a:latin typeface="Helvetica" charset="0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618FFD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 state: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9985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Server Protection and 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064" y="5421868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371600"/>
            <a:ext cx="5977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67640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64051"/>
            <a:ext cx="0" cy="3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05400" y="5029200"/>
            <a:ext cx="2660" cy="31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6031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321530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4050268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2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727075" y="7620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0574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146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267200" y="41910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6670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1623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5052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2667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907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907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4191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811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001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5715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6477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0493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736975" y="7620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766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8006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4290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910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8100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814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6576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40592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7432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1623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6477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4097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1623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638800" y="1524000"/>
            <a:ext cx="35814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419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81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91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429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We have been talking about Kernel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Native threads supported directly by the kernel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Every thread can run or block independently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One process may have several threads waiting on different things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kernel threads: a bit expensive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Need to make a crossing into kernel mode to schedule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Even lighter weight option: User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program provides scheduler and thread package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May have several user threads per kernel thread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threads may be scheduled non-premptively relative to each other (only switch on yield())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Cheap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user threads: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When one thread blocks on I/O, all threads block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Kernel cannot adjust scheduling among all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Option: </a:t>
            </a:r>
            <a:r>
              <a:rPr lang="en-US" altLang="ko-KR" sz="2000" i="1" smtClean="0">
                <a:ea typeface="Gulim" panose="020B0600000101010101" pitchFamily="34" charset="-127"/>
              </a:rPr>
              <a:t>Scheduler Activations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Gulim" panose="020B0600000101010101" pitchFamily="34" charset="-127"/>
              </a:rPr>
              <a:t>Have kernel inform user level when thread blocks…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Some Threading Models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57200" y="1447800"/>
            <a:ext cx="284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Simple One-to-One</a:t>
            </a:r>
          </a:p>
          <a:p>
            <a:r>
              <a:rPr lang="en-US" altLang="ko-KR" sz="2200">
                <a:ea typeface="Gulim" panose="020B0600000101010101" pitchFamily="34" charset="-127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0304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0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Threads are useful at user-level</a:t>
            </a:r>
          </a:p>
          <a:p>
            <a:pPr lvl="1"/>
            <a:r>
              <a:rPr lang="en-US" dirty="0" smtClean="0"/>
              <a:t>Parallelism, hide I/O latency, interactivity</a:t>
            </a:r>
          </a:p>
          <a:p>
            <a:r>
              <a:rPr lang="en-US" dirty="0" smtClean="0"/>
              <a:t>Option A (early Java): 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</a:t>
            </a:r>
            <a:r>
              <a:rPr lang="en-US" dirty="0" smtClean="0"/>
              <a:t>I/O</a:t>
            </a:r>
          </a:p>
          <a:p>
            <a:r>
              <a:rPr lang="en-US" dirty="0" smtClean="0"/>
              <a:t>Option B (SunOS, Unix variants): green Threads</a:t>
            </a:r>
          </a:p>
          <a:p>
            <a:pPr lvl="1"/>
            <a:r>
              <a:rPr lang="en-US" dirty="0" smtClean="0"/>
              <a:t>User-level library does thread multiplexing</a:t>
            </a:r>
            <a:endParaRPr lang="en-US" dirty="0" smtClean="0"/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 smtClean="0"/>
              <a:t>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</a:t>
            </a:r>
            <a:r>
              <a:rPr lang="en-US" dirty="0" smtClean="0"/>
              <a:t>mode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2578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6002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6002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830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4290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4290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641725" cy="4438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low, may not need to switch at all!)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4102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6482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6482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6482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957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4290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 between hardware-threads: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very-l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-76200" y="44592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hardware-threads</a:t>
            </a:r>
          </a:p>
          <a:p>
            <a:r>
              <a:rPr lang="en-US" b="0" dirty="0">
                <a:latin typeface="Helvetica" charset="0"/>
              </a:rPr>
              <a:t>(</a:t>
            </a:r>
            <a:r>
              <a:rPr lang="en-US" b="0" dirty="0" err="1">
                <a:latin typeface="Helvetica" charset="0"/>
              </a:rPr>
              <a:t>hyperthreading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920750" y="5105400"/>
            <a:ext cx="311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920750" y="5105400"/>
            <a:ext cx="692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Remember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Multiprocessing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492125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762000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05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2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5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 Supporting 1T </a:t>
            </a:r>
            <a:r>
              <a:rPr lang="en-US" dirty="0">
                <a:ea typeface="MS PGothic" charset="0"/>
              </a:rPr>
              <a:t>and </a:t>
            </a:r>
            <a:r>
              <a:rPr lang="en-US" dirty="0" smtClean="0">
                <a:ea typeface="MS PGothic" charset="0"/>
              </a:rPr>
              <a:t>MT </a:t>
            </a:r>
            <a:r>
              <a:rPr lang="en-US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1"/>
            <a:ext cx="582836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43172" y="330949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User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056" y="521519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System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489199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04274" y="4850731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3645" y="494274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3903140" y="1157946"/>
            <a:ext cx="423332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 Supporting 1T </a:t>
            </a:r>
            <a:r>
              <a:rPr lang="en-US" dirty="0">
                <a:ea typeface="MS PGothic" charset="0"/>
              </a:rPr>
              <a:t>and </a:t>
            </a:r>
            <a:r>
              <a:rPr lang="en-US" dirty="0" smtClean="0">
                <a:ea typeface="MS PGothic" charset="0"/>
              </a:rPr>
              <a:t>MT </a:t>
            </a:r>
            <a:r>
              <a:rPr lang="en-US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325128"/>
            <a:ext cx="4020964" cy="31655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43172" y="330949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User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056" y="521519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System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255886" y="486688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070961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0332" y="49508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65765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795354" y="4922094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610429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50060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41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</a:t>
            </a:r>
            <a:r>
              <a:rPr lang="en-US" dirty="0" smtClean="0"/>
              <a:t>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052" y="1113293"/>
            <a:ext cx="879954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consockfd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close(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consockfd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  <a:endParaRPr lang="en-US" sz="17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close(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lstnsockfd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);        </a:t>
            </a:r>
            <a:r>
              <a:rPr lang="en-US" sz="1700" dirty="0">
                <a:latin typeface="Courier"/>
                <a:cs typeface="Courier"/>
              </a:rPr>
              <a:t>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39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41288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Deterministic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89234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Every process shares the file system, OS resources, network, etc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Memory layout of kernel+user programs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7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8928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To compile, for instance, gcc calls cpp | cc1 | cc2 | as | ld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947632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 = AcceptCon();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ProcessFork(ServiceWebPage(),con);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6629400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1676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3276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3352800" y="14478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4724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5943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6096000" y="26670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5943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00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07425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connection = AcceptCon();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ThreadFork(ServiceWebPage(),connection);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Threads are </a:t>
            </a:r>
            <a:r>
              <a:rPr lang="en-US" altLang="ko-KR" i="1" smtClean="0">
                <a:ea typeface="Gulim" panose="020B0600000101010101" pitchFamily="34" charset="-127"/>
              </a:rPr>
              <a:t>much</a:t>
            </a:r>
            <a:r>
              <a:rPr lang="en-US" altLang="ko-KR" smtClean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about Denial of Service attacks or digg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4924425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1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3625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2400" y="14478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228600" y="4267200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allocThreads(worker,queue);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con=AcceptCon();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Enqueue(queue,con);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wakeUp(queue);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4724400" y="4152900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con=Dequeue(queue);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sleepOn(queue);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ServiceWebPage(con);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1219200" y="2209800"/>
            <a:ext cx="6172200" cy="1890713"/>
            <a:chOff x="624" y="1392"/>
            <a:chExt cx="3888" cy="1191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Master</a:t>
              </a:r>
            </a:p>
            <a:p>
              <a:r>
                <a:rPr lang="en-US" altLang="ko-KR"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4713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495800"/>
            <a:ext cx="8610600" cy="22399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mtClean="0"/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threads per address space</a:t>
            </a:r>
          </a:p>
          <a:p>
            <a:pPr>
              <a:spcBef>
                <a:spcPct val="15000"/>
              </a:spcBef>
            </a:pPr>
            <a:r>
              <a:rPr lang="en-US" altLang="en-US" smtClean="0"/>
              <a:t>Did Windows 95/98/ME have real memory protection?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No: Users could overwrite process tables/System DLLs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Windows 9x???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81200" y="685800"/>
            <a:ext cx="6781800" cy="1676400"/>
            <a:chOff x="1248" y="432"/>
            <a:chExt cx="4272" cy="1104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-5400000">
              <a:off x="936" y="792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of addr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61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urier New" panose="02070309020205020404" pitchFamily="49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Protection accomplished restricting access: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mapping isolates processes from each 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Dual-mode for isolating I/O, other resources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</a:t>
            </a:r>
            <a:r>
              <a:rPr lang="en-US" altLang="en-US" dirty="0" smtClean="0"/>
              <a:t>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3657600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 smtClean="0"/>
              <a:t>accepting any connections on the specified port</a:t>
            </a:r>
          </a:p>
          <a:p>
            <a:r>
              <a:rPr lang="en-US" dirty="0" smtClean="0"/>
              <a:t>In “network byte ordering”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515" y="1518230"/>
            <a:ext cx="821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((char *) &amp;serv_addr,0,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serv_addr.sin_family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= AF_INET;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serv_addr.sin_addr.s_addr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INADDR_ANY;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serv_addr.sin_port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latin typeface="Courier New"/>
                <a:cs typeface="Courier New"/>
              </a:rPr>
              <a:t>struct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buildServerAddr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</a:t>
            </a:r>
          </a:p>
          <a:p>
            <a:r>
              <a:rPr lang="en-US" sz="1700" dirty="0">
                <a:latin typeface="Courier New"/>
                <a:cs typeface="Courier New"/>
              </a:rPr>
              <a:t>                                char *hostname, </a:t>
            </a:r>
            <a:r>
              <a:rPr lang="en-US" sz="1700" dirty="0" err="1">
                <a:latin typeface="Courier New"/>
                <a:cs typeface="Courier New"/>
              </a:rPr>
              <a:t>int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 {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*server</a:t>
            </a:r>
            <a:r>
              <a:rPr lang="en-US" sz="1700" dirty="0" smtClean="0">
                <a:latin typeface="Courier New"/>
                <a:cs typeface="Courier New"/>
              </a:rPr>
              <a:t>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Get host entry associated with a hostname or IP address */</a:t>
            </a:r>
          </a:p>
          <a:p>
            <a:r>
              <a:rPr lang="en-US" sz="1700" dirty="0">
                <a:latin typeface="Courier New"/>
                <a:cs typeface="Courier New"/>
              </a:rPr>
              <a:t>  server = </a:t>
            </a:r>
            <a:r>
              <a:rPr lang="en-US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gethostbyname</a:t>
            </a:r>
            <a:r>
              <a:rPr lang="en-US" sz="1700" dirty="0">
                <a:latin typeface="Courier New"/>
                <a:cs typeface="Courier New"/>
              </a:rPr>
              <a:t>(hostname);</a:t>
            </a:r>
          </a:p>
          <a:p>
            <a:r>
              <a:rPr lang="en-US" sz="1700" dirty="0">
                <a:latin typeface="Courier New"/>
                <a:cs typeface="Courier New"/>
              </a:rPr>
              <a:t>  if (server == NULL) {</a:t>
            </a:r>
          </a:p>
          <a:p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dirty="0" err="1">
                <a:latin typeface="Courier New"/>
                <a:cs typeface="Courier New"/>
              </a:rPr>
              <a:t>fprintf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stderr</a:t>
            </a:r>
            <a:r>
              <a:rPr lang="en-US" sz="1700" dirty="0">
                <a:latin typeface="Courier New"/>
                <a:cs typeface="Courier New"/>
              </a:rPr>
              <a:t>,"ERROR, no such host\n");</a:t>
            </a:r>
          </a:p>
          <a:p>
            <a:r>
              <a:rPr lang="en-US" sz="1700" dirty="0">
                <a:latin typeface="Courier New"/>
                <a:cs typeface="Courier New"/>
              </a:rPr>
              <a:t>    exit(1);</a:t>
            </a:r>
          </a:p>
          <a:p>
            <a:r>
              <a:rPr lang="en-US" sz="1700" dirty="0">
                <a:latin typeface="Courier New"/>
                <a:cs typeface="Courier New"/>
              </a:rPr>
              <a:t>  }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Construct an address for remote server */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memset</a:t>
            </a:r>
            <a:r>
              <a:rPr lang="en-US" sz="1700" dirty="0">
                <a:latin typeface="Courier New"/>
                <a:cs typeface="Courier New"/>
              </a:rPr>
              <a:t>((char *)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 0, </a:t>
            </a:r>
            <a:r>
              <a:rPr lang="en-US" sz="1700" dirty="0" err="1">
                <a:latin typeface="Courier New"/>
                <a:cs typeface="Courier New"/>
              </a:rPr>
              <a:t>sizeof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));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sin_family</a:t>
            </a:r>
            <a:r>
              <a:rPr lang="en-US" sz="1700" dirty="0">
                <a:latin typeface="Courier New"/>
                <a:cs typeface="Courier New"/>
              </a:rPr>
              <a:t> = AF_INET;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bcopy</a:t>
            </a:r>
            <a:r>
              <a:rPr lang="en-US" sz="1700" dirty="0">
                <a:latin typeface="Courier New"/>
                <a:cs typeface="Courier New"/>
              </a:rPr>
              <a:t>((char *)</a:t>
            </a:r>
            <a:r>
              <a:rPr lang="en-US" sz="1700" b="1" dirty="0">
                <a:latin typeface="Courier New"/>
                <a:cs typeface="Courier New"/>
              </a:rPr>
              <a:t>server-&gt;</a:t>
            </a:r>
            <a:r>
              <a:rPr lang="en-US" sz="1700" b="1" dirty="0" err="1">
                <a:latin typeface="Courier New"/>
                <a:cs typeface="Courier New"/>
              </a:rPr>
              <a:t>h_addr</a:t>
            </a:r>
            <a:r>
              <a:rPr lang="en-US" sz="1700" dirty="0">
                <a:latin typeface="Courier New"/>
                <a:cs typeface="Courier New"/>
              </a:rPr>
              <a:t>,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(</a:t>
            </a:r>
            <a:r>
              <a:rPr lang="en-US" sz="1700" dirty="0">
                <a:latin typeface="Courier New"/>
                <a:cs typeface="Courier New"/>
              </a:rPr>
              <a:t>char *)&amp;(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sin_addr.s_addr</a:t>
            </a:r>
            <a:r>
              <a:rPr lang="en-US" sz="1700" dirty="0">
                <a:latin typeface="Courier New"/>
                <a:cs typeface="Courier New"/>
              </a:rPr>
              <a:t>), </a:t>
            </a:r>
            <a:r>
              <a:rPr lang="en-US" sz="1700" dirty="0" smtClean="0">
                <a:latin typeface="Courier New"/>
                <a:cs typeface="Courier New"/>
              </a:rPr>
              <a:t>server</a:t>
            </a:r>
            <a:r>
              <a:rPr lang="en-US" sz="1700" dirty="0">
                <a:latin typeface="Courier New"/>
                <a:cs typeface="Courier New"/>
              </a:rPr>
              <a:t>-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  <a:r>
              <a:rPr lang="en-US" sz="1700" dirty="0" err="1" smtClean="0">
                <a:latin typeface="Courier New"/>
                <a:cs typeface="Courier New"/>
              </a:rPr>
              <a:t>h_length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sin_port</a:t>
            </a:r>
            <a:r>
              <a:rPr lang="en-US" sz="1700" dirty="0">
                <a:latin typeface="Courier New"/>
                <a:cs typeface="Courier New"/>
              </a:rPr>
              <a:t> = </a:t>
            </a:r>
            <a:r>
              <a:rPr lang="en-US" sz="1700" dirty="0" err="1">
                <a:latin typeface="Courier New"/>
                <a:cs typeface="Courier New"/>
              </a:rPr>
              <a:t>htons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return </a:t>
            </a:r>
            <a:r>
              <a:rPr lang="en-US" sz="1700" dirty="0">
                <a:latin typeface="Courier New"/>
                <a:cs typeface="Courier New"/>
              </a:rPr>
              <a:t>server;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786"/>
            <a:ext cx="8229600" cy="5464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r>
              <a:rPr lang="en-US" dirty="0" smtClean="0"/>
              <a:t>Client-Server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16142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36967</TotalTime>
  <Pages>60</Pages>
  <Words>4048</Words>
  <Application>Microsoft Office PowerPoint</Application>
  <PresentationFormat>On-screen Show (4:3)</PresentationFormat>
  <Paragraphs>968</Paragraphs>
  <Slides>67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Gulim</vt:lpstr>
      <vt:lpstr>Gulim</vt:lpstr>
      <vt:lpstr>MS PGothic</vt:lpstr>
      <vt:lpstr>MS PGothic</vt:lpstr>
      <vt:lpstr>Arial Narrow</vt:lpstr>
      <vt:lpstr>Comic Sans MS</vt:lpstr>
      <vt:lpstr>Courier</vt:lpstr>
      <vt:lpstr>Courier New</vt:lpstr>
      <vt:lpstr>Helvetica</vt:lpstr>
      <vt:lpstr>Symbol</vt:lpstr>
      <vt:lpstr>Office</vt:lpstr>
      <vt:lpstr>CS162 Operating Systems and Systems Programming Lecture 5   Introduction to Networking (Finished), Concurrency (Processes and Threads)</vt:lpstr>
      <vt:lpstr>Recall: Namespaces for communication over IP</vt:lpstr>
      <vt:lpstr>Recall: Use of Sockets in TCP</vt:lpstr>
      <vt:lpstr>Recall: Socket Setup over TCP/IP</vt:lpstr>
      <vt:lpstr>Example: Server Protection and Parallelism</vt:lpstr>
      <vt:lpstr>Recall: Server Protocol (v3)</vt:lpstr>
      <vt:lpstr>Server Address - itself</vt:lpstr>
      <vt:lpstr>Client: getting the server address</vt:lpstr>
      <vt:lpstr>BIG OS Concepts so far</vt:lpstr>
      <vt:lpstr>Course Structure: Spiral</vt:lpstr>
      <vt:lpstr>Recall: Traditional UNIX Process</vt:lpstr>
      <vt:lpstr>How do we Multiplex Processes?</vt:lpstr>
      <vt:lpstr>CPU Switch From Process to Process</vt:lpstr>
      <vt:lpstr>Lifecycle of a Process</vt:lpstr>
      <vt:lpstr>Process Scheduling</vt:lpstr>
      <vt:lpstr>Ready Queue And Various I/O Device Queues</vt:lpstr>
      <vt:lpstr>Administrivia</vt:lpstr>
      <vt:lpstr>Modern Process with Threads</vt:lpstr>
      <vt:lpstr>Single and Multithreaded Processes</vt:lpstr>
      <vt:lpstr>Thread State</vt:lpstr>
      <vt:lpstr>Execution Stack Example</vt:lpstr>
      <vt:lpstr>Motivational Example for Threads</vt:lpstr>
      <vt:lpstr>Use of Threads</vt:lpstr>
      <vt:lpstr>Memory Footprint: Two-Threads</vt:lpstr>
      <vt:lpstr>Actual Thread Operations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Some Numbers</vt:lpstr>
      <vt:lpstr>What happens when thread blocks on I/O?</vt:lpstr>
      <vt:lpstr>External Events</vt:lpstr>
      <vt:lpstr>Thread Abstraction</vt:lpstr>
      <vt:lpstr>Programmer vs. Processor View</vt:lpstr>
      <vt:lpstr>Possible Executions</vt:lpstr>
      <vt:lpstr>Thread Lifecycle</vt:lpstr>
      <vt:lpstr>Shared vs. Per-Thread State</vt:lpstr>
      <vt:lpstr>Per Thread State (Kernel Supported Threads)</vt:lpstr>
      <vt:lpstr>Multithreaded Processes</vt:lpstr>
      <vt:lpstr>Examples multithreaded programs</vt:lpstr>
      <vt:lpstr>Example multithreaded programs (con’t)</vt:lpstr>
      <vt:lpstr>A typical use case</vt:lpstr>
      <vt:lpstr>Some Actual Numbers</vt:lpstr>
      <vt:lpstr>Kernel Use Cases</vt:lpstr>
      <vt:lpstr>Putting it together: Process</vt:lpstr>
      <vt:lpstr>Putting it together: Processes</vt:lpstr>
      <vt:lpstr>Putting it together: Threads</vt:lpstr>
      <vt:lpstr>Kernel versus User-Mode threads</vt:lpstr>
      <vt:lpstr>Some Threading Models</vt:lpstr>
      <vt:lpstr>Threads in a Process</vt:lpstr>
      <vt:lpstr>Putting it together: Multi-Cores</vt:lpstr>
      <vt:lpstr>Putting it together: Hyper-Threading</vt:lpstr>
      <vt:lpstr>Multiprocessing vs Multiprogramming</vt:lpstr>
      <vt:lpstr>Single and Multithreaded Processes</vt:lpstr>
      <vt:lpstr> Supporting 1T and MT Processes</vt:lpstr>
      <vt:lpstr> Supporting 1T and MT Processes</vt:lpstr>
      <vt:lpstr>Correctness for systems with concurrent threads</vt:lpstr>
      <vt:lpstr>Interactions Complicate Debugging</vt:lpstr>
      <vt:lpstr>Why allow cooperating threads?</vt:lpstr>
      <vt:lpstr>High-level Example: Web Server</vt:lpstr>
      <vt:lpstr>Threaded Web Server</vt:lpstr>
      <vt:lpstr>Thread Pools</vt:lpstr>
      <vt:lpstr>Classification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441</cp:revision>
  <cp:lastPrinted>2015-02-04T23:33:28Z</cp:lastPrinted>
  <dcterms:created xsi:type="dcterms:W3CDTF">1995-08-12T11:37:26Z</dcterms:created>
  <dcterms:modified xsi:type="dcterms:W3CDTF">2015-02-05T00:54:59Z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