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6" r:id="rId2"/>
    <p:sldId id="577" r:id="rId3"/>
    <p:sldId id="626" r:id="rId4"/>
    <p:sldId id="634" r:id="rId5"/>
    <p:sldId id="672" r:id="rId6"/>
    <p:sldId id="675" r:id="rId7"/>
    <p:sldId id="662" r:id="rId8"/>
    <p:sldId id="673" r:id="rId9"/>
    <p:sldId id="674" r:id="rId10"/>
    <p:sldId id="693" r:id="rId11"/>
    <p:sldId id="694" r:id="rId12"/>
    <p:sldId id="670" r:id="rId13"/>
    <p:sldId id="671" r:id="rId14"/>
    <p:sldId id="604" r:id="rId15"/>
    <p:sldId id="602" r:id="rId16"/>
    <p:sldId id="605" r:id="rId17"/>
    <p:sldId id="720" r:id="rId18"/>
    <p:sldId id="722" r:id="rId19"/>
    <p:sldId id="628" r:id="rId20"/>
    <p:sldId id="629" r:id="rId21"/>
    <p:sldId id="630" r:id="rId22"/>
    <p:sldId id="638" r:id="rId23"/>
    <p:sldId id="639" r:id="rId24"/>
    <p:sldId id="657" r:id="rId25"/>
    <p:sldId id="631" r:id="rId26"/>
    <p:sldId id="632" r:id="rId27"/>
    <p:sldId id="640" r:id="rId28"/>
    <p:sldId id="652" r:id="rId29"/>
    <p:sldId id="653" r:id="rId30"/>
    <p:sldId id="654" r:id="rId31"/>
    <p:sldId id="721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688" r:id="rId45"/>
    <p:sldId id="689" r:id="rId46"/>
    <p:sldId id="690" r:id="rId47"/>
    <p:sldId id="691" r:id="rId48"/>
    <p:sldId id="692" r:id="rId49"/>
    <p:sldId id="641" r:id="rId50"/>
    <p:sldId id="642" r:id="rId51"/>
    <p:sldId id="643" r:id="rId52"/>
    <p:sldId id="644" r:id="rId53"/>
    <p:sldId id="645" r:id="rId54"/>
    <p:sldId id="646" r:id="rId55"/>
    <p:sldId id="695" r:id="rId56"/>
    <p:sldId id="696" r:id="rId57"/>
    <p:sldId id="697" r:id="rId58"/>
    <p:sldId id="698" r:id="rId59"/>
    <p:sldId id="699" r:id="rId60"/>
    <p:sldId id="700" r:id="rId61"/>
    <p:sldId id="701" r:id="rId62"/>
    <p:sldId id="702" r:id="rId63"/>
    <p:sldId id="703" r:id="rId64"/>
    <p:sldId id="704" r:id="rId65"/>
    <p:sldId id="705" r:id="rId66"/>
    <p:sldId id="706" r:id="rId67"/>
    <p:sldId id="707" r:id="rId68"/>
    <p:sldId id="708" r:id="rId69"/>
    <p:sldId id="709" r:id="rId70"/>
    <p:sldId id="710" r:id="rId71"/>
    <p:sldId id="711" r:id="rId72"/>
    <p:sldId id="712" r:id="rId73"/>
    <p:sldId id="713" r:id="rId74"/>
    <p:sldId id="714" r:id="rId75"/>
    <p:sldId id="715" r:id="rId76"/>
    <p:sldId id="716" r:id="rId77"/>
    <p:sldId id="717" r:id="rId78"/>
    <p:sldId id="615" r:id="rId79"/>
    <p:sldId id="718" r:id="rId80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2" autoAdjust="0"/>
    <p:restoredTop sz="94799" autoAdjust="0"/>
  </p:normalViewPr>
  <p:slideViewPr>
    <p:cSldViewPr>
      <p:cViewPr>
        <p:scale>
          <a:sx n="80" d="100"/>
          <a:sy n="80" d="100"/>
        </p:scale>
        <p:origin x="4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1564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1,-6-4-1,-3-3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0,-3-2-1,1-4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0,-5-3-1,-4-7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0,-8-2-1,-2 3-1,-5-1 1,-15-8-1,19 14 0,-19-14 0,5 19 1,-5-19 0,-11 28 0,2-13 2,-9 4-1,4 0-1,-4 7 1,1-2 0,0 4-1,4-3 0,1 1-1,5-1 0,6 2 1,2-3-1,3-2 0,6-1 1,3-1-1,1-1-1,5-2 1,-1 0 0,2-3-1,-1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249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3006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DB servers very important – provide </a:t>
            </a:r>
            <a:r>
              <a:rPr lang="ja-JP" altLang="en-US">
                <a:ea typeface="MS PGothic" charset="0"/>
              </a:rPr>
              <a:t>“</a:t>
            </a:r>
            <a:r>
              <a:rPr lang="en-US" altLang="ja-JP">
                <a:ea typeface="MS PGothic" charset="0"/>
              </a:rPr>
              <a:t>shared data</a:t>
            </a:r>
            <a:r>
              <a:rPr lang="ja-JP" altLang="en-US">
                <a:ea typeface="MS PGothic" charset="0"/>
              </a:rPr>
              <a:t>”</a:t>
            </a:r>
            <a:r>
              <a:rPr lang="en-US" altLang="ja-JP">
                <a:ea typeface="MS PGothic" charset="0"/>
              </a:rPr>
              <a:t> view to users.</a:t>
            </a:r>
          </a:p>
          <a:p>
            <a:r>
              <a:rPr lang="en-US">
                <a:ea typeface="MS PGothic" charset="0"/>
              </a:rPr>
              <a:t>Many users can read/write at once – how is consistency managed? </a:t>
            </a:r>
          </a:p>
        </p:txBody>
      </p:sp>
    </p:spTree>
    <p:extLst>
      <p:ext uri="{BB962C8B-B14F-4D97-AF65-F5344CB8AC3E}">
        <p14:creationId xmlns:p14="http://schemas.microsoft.com/office/powerpoint/2010/main" val="935934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71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64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92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07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982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4138005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73282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4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1007614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6882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25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Adding printf statements can cause stack overruns or changing timing/interleaving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What if non-deterministic error only occurs once a week? You’re pulling all-nighters to find it, your eyelids droop, and whiz, the error happens and you missed it.</a:t>
            </a:r>
          </a:p>
        </p:txBody>
      </p:sp>
    </p:spTree>
    <p:extLst>
      <p:ext uri="{BB962C8B-B14F-4D97-AF65-F5344CB8AC3E}">
        <p14:creationId xmlns:p14="http://schemas.microsoft.com/office/powerpoint/2010/main" val="3125559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59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Expensive to start new process, heavyweight context switch overhead (changing address spaces)</a:t>
            </a:r>
          </a:p>
        </p:txBody>
      </p:sp>
    </p:spTree>
    <p:extLst>
      <p:ext uri="{BB962C8B-B14F-4D97-AF65-F5344CB8AC3E}">
        <p14:creationId xmlns:p14="http://schemas.microsoft.com/office/powerpoint/2010/main" val="1799638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442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619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4240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897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786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2362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8956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9363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X could be (13, 5, 3)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9415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2811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3381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0366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0189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03041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You’re sitting in class, hot day, milk does a body good. Go home, no milk, so go to store</a:t>
            </a:r>
          </a:p>
          <a:p>
            <a:r>
              <a:rPr lang="en-US" altLang="en-US" smtClean="0"/>
              <a:t>Roommate leaves class late because prof is more long-winded than I am. Has same idea, but result is too much milk!</a:t>
            </a:r>
          </a:p>
          <a:p>
            <a:r>
              <a:rPr lang="en-US" altLang="en-US" smtClean="0"/>
              <a:t>Problem: two cooperating threads, not cooperating properly</a:t>
            </a:r>
          </a:p>
        </p:txBody>
      </p:sp>
    </p:spTree>
    <p:extLst>
      <p:ext uri="{BB962C8B-B14F-4D97-AF65-F5344CB8AC3E}">
        <p14:creationId xmlns:p14="http://schemas.microsoft.com/office/powerpoint/2010/main" val="164068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4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7828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4911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48713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9389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739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54244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73516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86640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86359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580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117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04344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85220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578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8788" y="477838"/>
            <a:ext cx="3624262" cy="2717800"/>
          </a:xfrm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0887"/>
          </a:xfrm>
          <a:noFill/>
        </p:spPr>
        <p:txBody>
          <a:bodyPr lIns="98607" tIns="49304" rIns="98607" bIns="49304"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65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08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96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6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6.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034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2/9/15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6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Concurrency (Continued),</a:t>
            </a:r>
            <a:br>
              <a:rPr lang="en-US" altLang="en-US" sz="3000" dirty="0" smtClean="0"/>
            </a:br>
            <a:r>
              <a:rPr lang="en-US" altLang="en-US" sz="3000" dirty="0" smtClean="0"/>
              <a:t>Synchronization (Start)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</a:t>
            </a:r>
            <a:r>
              <a:rPr lang="en-US" altLang="en-US" dirty="0" smtClean="0"/>
              <a:t>9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</a:t>
            </a:r>
            <a:r>
              <a:rPr lang="en-US" altLang="ko-KR" dirty="0" smtClean="0">
                <a:ea typeface="굴림" panose="020B0600000101010101" pitchFamily="34" charset="-127"/>
              </a:rPr>
              <a:t>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5203825"/>
            <a:ext cx="8305800" cy="1524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run_new_thread()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will select this TCB and return into beginning of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  <a:sym typeface="Symbol" panose="05050102010706020507" pitchFamily="18" charset="2"/>
              </a:rPr>
              <a:t>ThreadRoot()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810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905000" y="757238"/>
            <a:ext cx="2514600" cy="3732212"/>
            <a:chOff x="1200" y="505"/>
            <a:chExt cx="1584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200" y="1320"/>
              <a:ext cx="231" cy="1152"/>
              <a:chOff x="4608" y="816"/>
              <a:chExt cx="231" cy="1152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99" y="1273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run_new_thread</a:t>
              </a: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ThreadRoot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602" y="505"/>
              <a:ext cx="10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5168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ThreadRoot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456" y="2208"/>
              <a:ext cx="9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4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</a:t>
            </a:r>
            <a:r>
              <a:rPr lang="en-US" altLang="ko-KR" dirty="0" smtClean="0">
                <a:ea typeface="굴림" panose="020B0600000101010101" pitchFamily="34" charset="-127"/>
              </a:rPr>
              <a:t>does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ThreadRoot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look like?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708025"/>
            <a:ext cx="8559800" cy="5845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ThreadRoot() is the root for the thread routine: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   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ThreadRoot()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DoStartupHousekeeping();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UserModeSwitch();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Call fcnPtr(fcnArgPtr);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ThreadFinish();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Startup Housekeeping 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Includes things like recording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start time of thread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Other Statistics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Stack will grow and shrink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with execution of thread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Final return from thread returns into ThreadRoot()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which calls ThreadFinish()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ThreadFinish() wake up sleeping threads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mtClean="0">
              <a:ea typeface="굴림" panose="020B0600000101010101" pitchFamily="34" charset="-127"/>
            </a:endParaRP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5486400" y="3048000"/>
            <a:ext cx="2743200" cy="2043113"/>
            <a:chOff x="2160" y="2752"/>
            <a:chExt cx="1728" cy="1287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ThreadRoot</a:t>
              </a: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319" y="3808"/>
              <a:ext cx="10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57" y="2752"/>
              <a:ext cx="231" cy="1050"/>
              <a:chOff x="4607" y="812"/>
              <a:chExt cx="232" cy="1156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45" y="1274"/>
                <a:ext cx="1155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Thread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230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multithreaded programs</a:t>
            </a:r>
            <a:endParaRPr lang="en-US" dirty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systems </a:t>
            </a:r>
          </a:p>
          <a:p>
            <a:pPr lvl="1"/>
            <a:r>
              <a:rPr lang="en-US" dirty="0" smtClean="0"/>
              <a:t>Elevators, Planes, Medical systems, Wristwatches</a:t>
            </a:r>
          </a:p>
          <a:p>
            <a:pPr lvl="1"/>
            <a:r>
              <a:rPr lang="en-US" dirty="0" smtClean="0"/>
              <a:t>Single Program, concurrent operations</a:t>
            </a:r>
          </a:p>
          <a:p>
            <a:endParaRPr lang="en-US" dirty="0" smtClean="0"/>
          </a:p>
          <a:p>
            <a:r>
              <a:rPr lang="en-US" dirty="0" smtClean="0"/>
              <a:t>Most modern OS kernels</a:t>
            </a:r>
          </a:p>
          <a:p>
            <a:pPr lvl="1"/>
            <a:r>
              <a:rPr lang="en-US" dirty="0" smtClean="0"/>
              <a:t>Internally concurrent because have to deal with concurrent requests by multiple users</a:t>
            </a:r>
          </a:p>
          <a:p>
            <a:pPr lvl="1"/>
            <a:r>
              <a:rPr lang="en-US" dirty="0" smtClean="0"/>
              <a:t>But no protection needed within kernel</a:t>
            </a:r>
          </a:p>
          <a:p>
            <a:endParaRPr lang="en-US" dirty="0" smtClean="0"/>
          </a:p>
          <a:p>
            <a:r>
              <a:rPr lang="en-US" dirty="0" smtClean="0"/>
              <a:t>Database Servers</a:t>
            </a:r>
          </a:p>
          <a:p>
            <a:pPr lvl="1"/>
            <a:r>
              <a:rPr lang="en-US" dirty="0" smtClean="0"/>
              <a:t>Access to shared data by many concurrent users</a:t>
            </a:r>
          </a:p>
          <a:p>
            <a:pPr lvl="1"/>
            <a:r>
              <a:rPr lang="en-US" dirty="0" smtClean="0"/>
              <a:t>Also background utility processing must be done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multithreaded programs (con’t)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 Servers</a:t>
            </a:r>
          </a:p>
          <a:p>
            <a:pPr lvl="1"/>
            <a:r>
              <a:rPr lang="en-US" dirty="0" smtClean="0"/>
              <a:t>Concurrent requests from network</a:t>
            </a:r>
          </a:p>
          <a:p>
            <a:pPr lvl="1"/>
            <a:r>
              <a:rPr lang="en-US" dirty="0" smtClean="0"/>
              <a:t>Again, single program, multiple concurrent operations</a:t>
            </a:r>
          </a:p>
          <a:p>
            <a:pPr lvl="1"/>
            <a:r>
              <a:rPr lang="en-US" dirty="0" smtClean="0"/>
              <a:t>File server, Web server, and airline reservation systems</a:t>
            </a:r>
          </a:p>
          <a:p>
            <a:endParaRPr lang="en-US" dirty="0" smtClean="0"/>
          </a:p>
          <a:p>
            <a:r>
              <a:rPr lang="en-US" dirty="0" smtClean="0"/>
              <a:t>Parallel Programming (More than one physical CPU)</a:t>
            </a:r>
          </a:p>
          <a:p>
            <a:pPr lvl="1"/>
            <a:r>
              <a:rPr lang="en-US" dirty="0" smtClean="0"/>
              <a:t>Split program into multiple threads for parallelism</a:t>
            </a:r>
          </a:p>
          <a:p>
            <a:pPr lvl="1"/>
            <a:r>
              <a:rPr lang="en-US" dirty="0" smtClean="0"/>
              <a:t>This is called Multiprocessing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multiprocessors are actually </a:t>
            </a:r>
            <a:r>
              <a:rPr lang="en-US" dirty="0" err="1" smtClean="0"/>
              <a:t>uniprogrammed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Multiple threads in one address space but one program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92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use 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9" y="1778000"/>
            <a:ext cx="3573414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 Browser</a:t>
            </a:r>
          </a:p>
          <a:p>
            <a:r>
              <a:rPr lang="en-US" dirty="0"/>
              <a:t> </a:t>
            </a:r>
            <a:r>
              <a:rPr lang="en-US" dirty="0" smtClean="0"/>
              <a:t> - process for each tab</a:t>
            </a:r>
          </a:p>
          <a:p>
            <a:r>
              <a:rPr lang="en-US" dirty="0"/>
              <a:t> </a:t>
            </a:r>
            <a:r>
              <a:rPr lang="en-US" dirty="0" smtClean="0"/>
              <a:t> - thread to render page</a:t>
            </a:r>
          </a:p>
          <a:p>
            <a:r>
              <a:rPr lang="en-US" dirty="0"/>
              <a:t> </a:t>
            </a:r>
            <a:r>
              <a:rPr lang="en-US" dirty="0" smtClean="0"/>
              <a:t> - GET in separate thread</a:t>
            </a:r>
          </a:p>
          <a:p>
            <a:r>
              <a:rPr lang="en-US" dirty="0"/>
              <a:t> </a:t>
            </a:r>
            <a:r>
              <a:rPr lang="en-US" dirty="0" smtClean="0"/>
              <a:t> - multiple outstanding GETs</a:t>
            </a:r>
          </a:p>
          <a:p>
            <a:r>
              <a:rPr lang="en-US" dirty="0"/>
              <a:t> </a:t>
            </a:r>
            <a:r>
              <a:rPr lang="en-US" dirty="0" smtClean="0"/>
              <a:t> - as they complete, render </a:t>
            </a:r>
          </a:p>
          <a:p>
            <a:r>
              <a:rPr lang="en-US" dirty="0"/>
              <a:t> </a:t>
            </a:r>
            <a:r>
              <a:rPr lang="en-US" dirty="0" smtClean="0"/>
              <a:t>   portion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7229" y="1676400"/>
            <a:ext cx="4816771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</a:p>
          <a:p>
            <a:r>
              <a:rPr lang="en-US" dirty="0"/>
              <a:t> </a:t>
            </a:r>
            <a:r>
              <a:rPr lang="en-US" dirty="0" smtClean="0"/>
              <a:t>  - fork process for each client        	connection</a:t>
            </a:r>
          </a:p>
          <a:p>
            <a:r>
              <a:rPr lang="en-US" dirty="0"/>
              <a:t> </a:t>
            </a:r>
            <a:r>
              <a:rPr lang="en-US" dirty="0" smtClean="0"/>
              <a:t>  - thread to get request and issue 	response</a:t>
            </a:r>
          </a:p>
          <a:p>
            <a:r>
              <a:rPr lang="en-US" dirty="0"/>
              <a:t> </a:t>
            </a:r>
            <a:r>
              <a:rPr lang="en-US" dirty="0" smtClean="0"/>
              <a:t>  - fork threads to read data, access 	DB,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join and respond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3609133" y="2793663"/>
            <a:ext cx="718096" cy="3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609133" y="1460500"/>
            <a:ext cx="718096" cy="1333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3609133" y="2793663"/>
            <a:ext cx="718096" cy="136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02074" y="2785950"/>
            <a:ext cx="1525155" cy="164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3524" y="1143000"/>
            <a:ext cx="1353705" cy="1180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41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Some Actual Numbers</a:t>
            </a:r>
            <a:endParaRPr lang="en-US" dirty="0">
              <a:ea typeface="MS PGothic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98310"/>
            <a:ext cx="8534400" cy="4692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ea typeface="MS PGothic" charset="0"/>
              </a:rPr>
              <a:t>Many process are multi-threaded, so thread context switches may be </a:t>
            </a:r>
            <a:r>
              <a:rPr lang="en-US" sz="2000" dirty="0">
                <a:latin typeface="+mj-lt"/>
                <a:ea typeface="MS PGothic" charset="0"/>
              </a:rPr>
              <a:t>either</a:t>
            </a:r>
            <a:r>
              <a:rPr lang="en-US" sz="2400" dirty="0">
                <a:latin typeface="+mj-lt"/>
                <a:ea typeface="MS PGothic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MS PGothic" charset="0"/>
              </a:rPr>
              <a:t>within-process</a:t>
            </a:r>
            <a:r>
              <a:rPr lang="en-US" sz="2400" dirty="0">
                <a:latin typeface="+mj-lt"/>
                <a:ea typeface="MS PGothic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+mj-lt"/>
                <a:ea typeface="MS PGothic" charset="0"/>
              </a:rPr>
              <a:t>across-processes</a:t>
            </a:r>
            <a:r>
              <a:rPr lang="en-US" sz="2400" dirty="0">
                <a:latin typeface="+mj-lt"/>
                <a:ea typeface="MS PGothic" charset="0"/>
              </a:rPr>
              <a:t>. 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3" t="1482" r="44531" b="67500"/>
          <a:stretch>
            <a:fillRect/>
          </a:stretch>
        </p:blipFill>
        <p:spPr bwMode="auto">
          <a:xfrm>
            <a:off x="561975" y="2514600"/>
            <a:ext cx="81534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916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for each user process</a:t>
            </a:r>
          </a:p>
          <a:p>
            <a:r>
              <a:rPr lang="en-US" dirty="0" smtClean="0"/>
              <a:t>Thread for sequence of steps in processing I/O</a:t>
            </a:r>
          </a:p>
          <a:p>
            <a:r>
              <a:rPr lang="en-US" dirty="0" smtClean="0"/>
              <a:t>Threads for device drivers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2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382000" cy="5181600"/>
          </a:xfrm>
        </p:spPr>
        <p:txBody>
          <a:bodyPr/>
          <a:lstStyle/>
          <a:p>
            <a:r>
              <a:rPr lang="en-US" dirty="0" smtClean="0"/>
              <a:t>Group formation: should be completed</a:t>
            </a:r>
          </a:p>
          <a:p>
            <a:pPr lvl="1"/>
            <a:r>
              <a:rPr lang="en-US" dirty="0" smtClean="0"/>
              <a:t>Will handle stragglers tonight</a:t>
            </a:r>
          </a:p>
          <a:p>
            <a:pPr lvl="1"/>
            <a:endParaRPr lang="en-US" dirty="0"/>
          </a:p>
          <a:p>
            <a:r>
              <a:rPr lang="en-US" dirty="0" smtClean="0"/>
              <a:t>Project #1: Released!</a:t>
            </a:r>
          </a:p>
          <a:p>
            <a:pPr lvl="1"/>
            <a:r>
              <a:rPr lang="en-US" dirty="0" smtClean="0"/>
              <a:t>Technically starts today</a:t>
            </a:r>
          </a:p>
          <a:p>
            <a:pPr lvl="1"/>
            <a:r>
              <a:rPr lang="en-US" dirty="0" err="1" smtClean="0"/>
              <a:t>Autograder</a:t>
            </a:r>
            <a:r>
              <a:rPr lang="en-US" dirty="0" smtClean="0"/>
              <a:t> should be up by tomorrow.</a:t>
            </a:r>
          </a:p>
          <a:p>
            <a:pPr lvl="1"/>
            <a:endParaRPr lang="en-US" dirty="0"/>
          </a:p>
          <a:p>
            <a:r>
              <a:rPr lang="en-US" dirty="0" smtClean="0"/>
              <a:t>HW1 due today</a:t>
            </a:r>
          </a:p>
          <a:p>
            <a:pPr lvl="1"/>
            <a:r>
              <a:rPr lang="en-US" dirty="0" smtClean="0"/>
              <a:t>Must be submitted via the recommended “push” mechanism through </a:t>
            </a:r>
            <a:r>
              <a:rPr lang="en-US" dirty="0" err="1" smtClean="0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79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Quote WRT Scheduling: Dennis Richie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Dennis Richie,</a:t>
            </a:r>
            <a:br>
              <a:rPr lang="en-US" dirty="0" smtClean="0"/>
            </a:br>
            <a:r>
              <a:rPr lang="en-US" dirty="0" smtClean="0"/>
              <a:t>Unix V6, </a:t>
            </a:r>
            <a:r>
              <a:rPr lang="en-US" dirty="0" err="1" smtClean="0"/>
              <a:t>slp.c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“If </a:t>
            </a:r>
            <a:r>
              <a:rPr lang="en-US" i="1" dirty="0"/>
              <a:t>the new process paused because it was swapped out, set the stack level to the last call to </a:t>
            </a:r>
            <a:r>
              <a:rPr lang="en-US" i="1" dirty="0" err="1"/>
              <a:t>savu</a:t>
            </a:r>
            <a:r>
              <a:rPr lang="en-US" i="1" dirty="0"/>
              <a:t>(</a:t>
            </a:r>
            <a:r>
              <a:rPr lang="en-US" i="1" dirty="0" err="1"/>
              <a:t>u_ssav</a:t>
            </a:r>
            <a:r>
              <a:rPr lang="en-US" i="1" dirty="0"/>
              <a:t>). This means that the return which is executed immediately after the call to </a:t>
            </a:r>
            <a:r>
              <a:rPr lang="en-US" i="1" dirty="0" err="1"/>
              <a:t>aretu</a:t>
            </a:r>
            <a:r>
              <a:rPr lang="en-US" i="1" dirty="0"/>
              <a:t> actually returns from the last routine </a:t>
            </a:r>
            <a:r>
              <a:rPr lang="en-US" i="1" dirty="0" smtClean="0"/>
              <a:t>which did the </a:t>
            </a:r>
            <a:r>
              <a:rPr lang="en-US" i="1" dirty="0" err="1" smtClean="0"/>
              <a:t>savu</a:t>
            </a:r>
            <a:r>
              <a:rPr lang="en-US" i="1" dirty="0" smtClean="0"/>
              <a:t>.” </a:t>
            </a:r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r>
              <a:rPr lang="en-US" b="0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You are not expected to understand this.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Source: Dennis Ritchie, Unix V6 </a:t>
            </a:r>
            <a:r>
              <a:rPr lang="en-US" dirty="0" err="1" smtClean="0"/>
              <a:t>slp.c</a:t>
            </a:r>
            <a:r>
              <a:rPr lang="en-US" dirty="0" smtClean="0"/>
              <a:t> (context-switching code) as per The Unix Heritage Society(tuhs.org); gif by Eddie Koehler.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Included by Ali R. Butt in CS3204 from Virginia Tech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7186" y="812362"/>
            <a:ext cx="6453014" cy="1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8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together: Process</a:t>
            </a:r>
            <a:endParaRPr lang="en-US"/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133600" y="1524000"/>
            <a:ext cx="3810000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1905000"/>
            <a:ext cx="1447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267200" y="3048000"/>
            <a:ext cx="1447800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I/O State</a:t>
            </a:r>
          </a:p>
          <a:p>
            <a:r>
              <a:rPr lang="en-US" b="0">
                <a:latin typeface="Helvetica" charset="0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267200" y="4572000"/>
            <a:ext cx="1447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04800" y="3352800"/>
            <a:ext cx="1676400" cy="1143000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438400" y="1600200"/>
            <a:ext cx="16764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A(int tmp)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if (tmp&lt;2)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printf(tmp);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latin typeface="Helvetica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2944812" y="1034340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19800" y="1905000"/>
            <a:ext cx="2286000" cy="2362200"/>
            <a:chOff x="6019800" y="1905000"/>
            <a:chExt cx="2286000" cy="2286000"/>
          </a:xfrm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6019800" y="1905000"/>
              <a:ext cx="381000" cy="2286000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629400" y="2667000"/>
              <a:ext cx="1676400" cy="457200"/>
            </a:xfrm>
            <a:prstGeom prst="wedgeRectCallout">
              <a:avLst>
                <a:gd name="adj1" fmla="val -60329"/>
                <a:gd name="adj2" fmla="val 32741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Helvetica" charset="0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648200" y="2590800"/>
            <a:ext cx="914400" cy="228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91000" y="4495800"/>
            <a:ext cx="4267200" cy="1066800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618FFD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Helvetica" charset="0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871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Recall: Lifecycle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of a Process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mtClean="0">
                <a:latin typeface="+mj-lt"/>
                <a:ea typeface="Gulim" charset="0"/>
                <a:cs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new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ready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running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waiting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latin typeface="+mj-lt"/>
                <a:ea typeface="Gulim" charset="0"/>
                <a:cs typeface="Gulim" charset="0"/>
              </a:rPr>
              <a:t>terminated</a:t>
            </a:r>
            <a:r>
              <a:rPr lang="en-US" altLang="ko-KR" smtClean="0">
                <a:latin typeface="+mj-lt"/>
                <a:ea typeface="Gulim" charset="0"/>
                <a:cs typeface="Gulim" charset="0"/>
              </a:rPr>
              <a:t>:  The process has finished execution</a:t>
            </a:r>
            <a:endParaRPr lang="en-US" altLang="ko-KR" dirty="0">
              <a:latin typeface="+mj-lt"/>
              <a:ea typeface="Gulim" charset="0"/>
              <a:cs typeface="Gulim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95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3498850" y="1476375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3394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5127625" y="2416175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2579688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5599113" y="1314450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1295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4867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6532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3867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3511550" y="2400300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4873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2797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3505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3505200" y="2395538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2790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4876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together: Processes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3276600" y="20574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274637" y="97155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79767" y="9906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  <a:cs typeface="Helvetica" panose="020B0604020202020204" pitchFamily="34" charset="0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983205" y="990600"/>
            <a:ext cx="13805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  <a:cs typeface="Helvetica" panose="020B0604020202020204" pitchFamily="34" charset="0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2133600" y="38862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590800" y="38862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4343400" y="39624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743200" y="51054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3238500" y="44958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3238500" y="33528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514600" y="33528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914400" y="33528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581400" y="46482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962400" y="1371600"/>
            <a:ext cx="1371600" cy="19812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371600"/>
            <a:ext cx="1371600" cy="19812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228600" y="1371600"/>
            <a:ext cx="1371600" cy="19812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5370847" y="1066800"/>
            <a:ext cx="3773153" cy="3886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 state: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 state: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Process creation: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</a:rPr>
              <a:t>yes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high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(involves at least a context switch)</a:t>
            </a:r>
          </a:p>
        </p:txBody>
      </p:sp>
    </p:spTree>
    <p:extLst>
      <p:ext uri="{BB962C8B-B14F-4D97-AF65-F5344CB8AC3E}">
        <p14:creationId xmlns:p14="http://schemas.microsoft.com/office/powerpoint/2010/main" val="590873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Putting it together: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727075" y="7620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20574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5146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4267200" y="41910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667000" y="53340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31623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5052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2667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7907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7907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4191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1811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8001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571500" y="11541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Helvetica" charset="0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647700" y="15240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1049338" y="15240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736975" y="7620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panose="020B0604020202020204" pitchFamily="34" charset="0"/>
                <a:cs typeface="Helvetica" panose="020B0604020202020204" pitchFamily="34" charset="0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32766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8006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8006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4290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41910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810000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581400" y="11541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3657600" y="15240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4059238" y="15240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743200" y="22860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1623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6477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14097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31623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638800" y="1524000"/>
            <a:ext cx="35814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(only CPU state)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Thread creation: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  <a:cs typeface="ＭＳ Ｐゴシック" charset="-128"/>
              </a:rPr>
              <a:t>low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(thread switch overhead low)</a:t>
            </a: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4191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1811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41910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4290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0277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Kernel versus User-Mode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We have been talking about Kernel threads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Native threads supported directly by the kernel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Every thread can run or block independently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One process may have several threads waiting on different things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Downside of kernel threads: a bit expensive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Need to make a crossing into kernel mode to schedule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Even lighter weight option: User Threads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User program provides scheduler and thread package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May have several user threads per kernel thread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User threads may be scheduled non-premptively relative to each other (only switch on yield())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Cheap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Downside of user threads: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When one thread blocks on I/O, all threads block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Kernel cannot adjust scheduling among all threads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smtClean="0">
                <a:ea typeface="Gulim" panose="020B0600000101010101" pitchFamily="34" charset="-127"/>
              </a:rPr>
              <a:t>Option: </a:t>
            </a:r>
            <a:r>
              <a:rPr lang="en-US" altLang="ko-KR" sz="2000" i="1" smtClean="0">
                <a:ea typeface="Gulim" panose="020B0600000101010101" pitchFamily="34" charset="-127"/>
              </a:rPr>
              <a:t>Scheduler Activations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z="1800" smtClean="0">
                <a:ea typeface="Gulim" panose="020B0600000101010101" pitchFamily="34" charset="-127"/>
              </a:rPr>
              <a:t>Have kernel inform user level when thread blocks…</a:t>
            </a:r>
          </a:p>
        </p:txBody>
      </p:sp>
    </p:spTree>
    <p:extLst>
      <p:ext uri="{BB962C8B-B14F-4D97-AF65-F5344CB8AC3E}">
        <p14:creationId xmlns:p14="http://schemas.microsoft.com/office/powerpoint/2010/main" val="156671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Some Threading Models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295400" y="2895600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429000" y="990600"/>
            <a:ext cx="4495800" cy="1681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257800" y="2895600"/>
            <a:ext cx="3276600" cy="2854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457200" y="1447800"/>
            <a:ext cx="284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200">
                <a:ea typeface="Gulim" panose="020B0600000101010101" pitchFamily="34" charset="-127"/>
              </a:rPr>
              <a:t>Simple One-to-One</a:t>
            </a:r>
          </a:p>
          <a:p>
            <a:r>
              <a:rPr lang="en-US" altLang="ko-KR" sz="2200">
                <a:ea typeface="Gulim" panose="020B0600000101010101" pitchFamily="34" charset="-127"/>
              </a:rPr>
              <a:t>Threading Model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1600200" y="5791200"/>
            <a:ext cx="20304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200">
                <a:ea typeface="Gulim" panose="020B0600000101010101" pitchFamily="34" charset="-127"/>
              </a:rPr>
              <a:t>Many-to-One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765800" y="5819775"/>
            <a:ext cx="2206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200">
                <a:ea typeface="Gulim" panose="020B0600000101010101" pitchFamily="34" charset="-127"/>
              </a:rPr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173664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Threads are useful at user-level</a:t>
            </a:r>
          </a:p>
          <a:p>
            <a:pPr lvl="1"/>
            <a:r>
              <a:rPr lang="en-US" dirty="0" smtClean="0"/>
              <a:t>Parallelism, hide I/O latency, interactivity</a:t>
            </a:r>
          </a:p>
          <a:p>
            <a:r>
              <a:rPr lang="en-US" dirty="0" smtClean="0"/>
              <a:t>Option A (early Java): user-level library, within a single-threaded process</a:t>
            </a:r>
          </a:p>
          <a:p>
            <a:pPr lvl="1"/>
            <a:r>
              <a:rPr lang="en-US" dirty="0" smtClean="0"/>
              <a:t>Library does thread context switch</a:t>
            </a:r>
          </a:p>
          <a:p>
            <a:pPr lvl="1"/>
            <a:r>
              <a:rPr lang="en-US" dirty="0" smtClean="0"/>
              <a:t>Kernel time slices between processes, e.g., on system call I/O</a:t>
            </a:r>
          </a:p>
          <a:p>
            <a:r>
              <a:rPr lang="en-US" dirty="0" smtClean="0"/>
              <a:t>Option B (SunOS, </a:t>
            </a:r>
            <a:r>
              <a:rPr lang="en-US" dirty="0" smtClean="0"/>
              <a:t>Linux/Unix </a:t>
            </a:r>
            <a:r>
              <a:rPr lang="en-US" dirty="0" smtClean="0"/>
              <a:t>variants): green Threads</a:t>
            </a:r>
          </a:p>
          <a:p>
            <a:pPr lvl="1"/>
            <a:r>
              <a:rPr lang="en-US" dirty="0" smtClean="0"/>
              <a:t>User-level library does thread multiplexing</a:t>
            </a:r>
          </a:p>
          <a:p>
            <a:r>
              <a:rPr lang="en-US" dirty="0"/>
              <a:t>Option C (Windows): scheduler activations</a:t>
            </a:r>
          </a:p>
          <a:p>
            <a:pPr lvl="1"/>
            <a:r>
              <a:rPr lang="en-US" dirty="0"/>
              <a:t>Kernel allocates processors to user-level library</a:t>
            </a:r>
          </a:p>
          <a:p>
            <a:pPr lvl="1"/>
            <a:r>
              <a:rPr lang="en-US" dirty="0"/>
              <a:t>Thread library implements context switch</a:t>
            </a:r>
          </a:p>
          <a:p>
            <a:pPr lvl="1"/>
            <a:r>
              <a:rPr lang="en-US" dirty="0"/>
              <a:t>System call I/O that blocks triggers </a:t>
            </a:r>
            <a:r>
              <a:rPr lang="en-US" dirty="0" err="1"/>
              <a:t>upcall</a:t>
            </a:r>
            <a:endParaRPr lang="en-US" dirty="0"/>
          </a:p>
          <a:p>
            <a:r>
              <a:rPr lang="en-US" dirty="0" smtClean="0"/>
              <a:t>Option </a:t>
            </a:r>
            <a:r>
              <a:rPr lang="en-US" dirty="0"/>
              <a:t>D</a:t>
            </a:r>
            <a:r>
              <a:rPr lang="en-US" dirty="0" smtClean="0"/>
              <a:t> (Linux, </a:t>
            </a:r>
            <a:r>
              <a:rPr lang="en-US" dirty="0" err="1" smtClean="0"/>
              <a:t>MacOS</a:t>
            </a:r>
            <a:r>
              <a:rPr lang="en-US" dirty="0" smtClean="0"/>
              <a:t>, Windows): use kernel threads</a:t>
            </a:r>
          </a:p>
          <a:p>
            <a:pPr lvl="1"/>
            <a:r>
              <a:rPr lang="en-US" dirty="0" smtClean="0"/>
              <a:t>System calls for thread fork, join, exit (and lock, unlock,…)</a:t>
            </a:r>
          </a:p>
          <a:p>
            <a:pPr lvl="1"/>
            <a:r>
              <a:rPr lang="en-US" dirty="0" smtClean="0"/>
              <a:t>Kernel does context switching</a:t>
            </a:r>
          </a:p>
          <a:p>
            <a:pPr lvl="1"/>
            <a:r>
              <a:rPr lang="en-US" dirty="0" smtClean="0"/>
              <a:t>Simple, but a lot of transitions between user and kernel mode</a:t>
            </a:r>
          </a:p>
        </p:txBody>
      </p:sp>
    </p:spTree>
    <p:extLst>
      <p:ext uri="{BB962C8B-B14F-4D97-AF65-F5344CB8AC3E}">
        <p14:creationId xmlns:p14="http://schemas.microsoft.com/office/powerpoint/2010/main" val="3235954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990600" y="5257800"/>
            <a:ext cx="41148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Putting it together: Multi-Cores</a:t>
            </a:r>
          </a:p>
        </p:txBody>
      </p:sp>
      <p:sp>
        <p:nvSpPr>
          <p:cNvPr id="9220" name="TextBox 41"/>
          <p:cNvSpPr txBox="1">
            <a:spLocks noChangeArrowheads="1"/>
          </p:cNvSpPr>
          <p:nvPr/>
        </p:nvSpPr>
        <p:spPr bwMode="auto">
          <a:xfrm>
            <a:off x="612775" y="685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charset="0"/>
              </a:rPr>
              <a:t>Process 1</a:t>
            </a:r>
          </a:p>
        </p:txBody>
      </p:sp>
      <p:sp>
        <p:nvSpPr>
          <p:cNvPr id="9221" name="Rectangle 44"/>
          <p:cNvSpPr>
            <a:spLocks noChangeArrowheads="1"/>
          </p:cNvSpPr>
          <p:nvPr/>
        </p:nvSpPr>
        <p:spPr bwMode="auto">
          <a:xfrm>
            <a:off x="19812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384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9223" name="TextBox 47"/>
          <p:cNvSpPr txBox="1">
            <a:spLocks noChangeArrowheads="1"/>
          </p:cNvSpPr>
          <p:nvPr/>
        </p:nvSpPr>
        <p:spPr bwMode="auto">
          <a:xfrm>
            <a:off x="4191000" y="4114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600200" y="46482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5" name="Rounded Rectangle 76"/>
          <p:cNvSpPr>
            <a:spLocks noChangeArrowheads="1"/>
          </p:cNvSpPr>
          <p:nvPr/>
        </p:nvSpPr>
        <p:spPr bwMode="auto">
          <a:xfrm>
            <a:off x="228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9226" name="Rectangle 78"/>
          <p:cNvSpPr>
            <a:spLocks noChangeArrowheads="1"/>
          </p:cNvSpPr>
          <p:nvPr/>
        </p:nvSpPr>
        <p:spPr bwMode="auto">
          <a:xfrm>
            <a:off x="1752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9227" name="Rectangle 79"/>
          <p:cNvSpPr>
            <a:spLocks noChangeArrowheads="1"/>
          </p:cNvSpPr>
          <p:nvPr/>
        </p:nvSpPr>
        <p:spPr bwMode="auto">
          <a:xfrm>
            <a:off x="1752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9228" name="Group 80"/>
          <p:cNvGrpSpPr>
            <a:grpSpLocks/>
          </p:cNvGrpSpPr>
          <p:nvPr/>
        </p:nvGrpSpPr>
        <p:grpSpPr bwMode="auto">
          <a:xfrm>
            <a:off x="381000" y="1600200"/>
            <a:ext cx="457200" cy="1828800"/>
            <a:chOff x="7010400" y="1143000"/>
            <a:chExt cx="457200" cy="1828800"/>
          </a:xfrm>
        </p:grpSpPr>
        <p:sp>
          <p:nvSpPr>
            <p:cNvPr id="9271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72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229" name="Group 45"/>
          <p:cNvGrpSpPr>
            <a:grpSpLocks/>
          </p:cNvGrpSpPr>
          <p:nvPr/>
        </p:nvGrpSpPr>
        <p:grpSpPr bwMode="auto">
          <a:xfrm>
            <a:off x="1143000" y="1600200"/>
            <a:ext cx="457200" cy="1828800"/>
            <a:chOff x="7010400" y="1143000"/>
            <a:chExt cx="457200" cy="1828800"/>
          </a:xfrm>
        </p:grpSpPr>
        <p:sp>
          <p:nvSpPr>
            <p:cNvPr id="9269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70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230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9231" name="TextBox 58"/>
          <p:cNvSpPr txBox="1">
            <a:spLocks noChangeArrowheads="1"/>
          </p:cNvSpPr>
          <p:nvPr/>
        </p:nvSpPr>
        <p:spPr bwMode="auto">
          <a:xfrm>
            <a:off x="5334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9232" name="Straight Arrow Connector 6"/>
          <p:cNvCxnSpPr>
            <a:cxnSpLocks noChangeShapeType="1"/>
            <a:stCxn id="9231" idx="2"/>
            <a:endCxn id="9271" idx="0"/>
          </p:cNvCxnSpPr>
          <p:nvPr/>
        </p:nvCxnSpPr>
        <p:spPr bwMode="auto">
          <a:xfrm flipH="1">
            <a:off x="6096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Straight Arrow Connector 59"/>
          <p:cNvCxnSpPr>
            <a:cxnSpLocks noChangeShapeType="1"/>
            <a:stCxn id="9231" idx="2"/>
            <a:endCxn id="9269" idx="0"/>
          </p:cNvCxnSpPr>
          <p:nvPr/>
        </p:nvCxnSpPr>
        <p:spPr bwMode="auto">
          <a:xfrm>
            <a:off x="10112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4" name="TextBox 60"/>
          <p:cNvSpPr txBox="1">
            <a:spLocks noChangeArrowheads="1"/>
          </p:cNvSpPr>
          <p:nvPr/>
        </p:nvSpPr>
        <p:spPr bwMode="auto">
          <a:xfrm>
            <a:off x="3584575" y="6858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N</a:t>
            </a:r>
          </a:p>
        </p:txBody>
      </p:sp>
      <p:sp>
        <p:nvSpPr>
          <p:cNvPr id="9235" name="Rounded Rectangle 65"/>
          <p:cNvSpPr>
            <a:spLocks noChangeArrowheads="1"/>
          </p:cNvSpPr>
          <p:nvPr/>
        </p:nvSpPr>
        <p:spPr bwMode="auto">
          <a:xfrm>
            <a:off x="32004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9236" name="Rectangle 84"/>
          <p:cNvSpPr>
            <a:spLocks noChangeArrowheads="1"/>
          </p:cNvSpPr>
          <p:nvPr/>
        </p:nvSpPr>
        <p:spPr bwMode="auto">
          <a:xfrm>
            <a:off x="47244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9237" name="Rectangle 85"/>
          <p:cNvSpPr>
            <a:spLocks noChangeArrowheads="1"/>
          </p:cNvSpPr>
          <p:nvPr/>
        </p:nvSpPr>
        <p:spPr bwMode="auto">
          <a:xfrm>
            <a:off x="47244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9238" name="Group 87"/>
          <p:cNvGrpSpPr>
            <a:grpSpLocks/>
          </p:cNvGrpSpPr>
          <p:nvPr/>
        </p:nvGrpSpPr>
        <p:grpSpPr bwMode="auto">
          <a:xfrm>
            <a:off x="3352800" y="1600200"/>
            <a:ext cx="457200" cy="1828800"/>
            <a:chOff x="7010400" y="1143000"/>
            <a:chExt cx="457200" cy="1828800"/>
          </a:xfrm>
        </p:grpSpPr>
        <p:sp>
          <p:nvSpPr>
            <p:cNvPr id="9267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68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239" name="Group 90"/>
          <p:cNvGrpSpPr>
            <a:grpSpLocks/>
          </p:cNvGrpSpPr>
          <p:nvPr/>
        </p:nvGrpSpPr>
        <p:grpSpPr bwMode="auto">
          <a:xfrm>
            <a:off x="4114800" y="1600200"/>
            <a:ext cx="457200" cy="1828800"/>
            <a:chOff x="7010400" y="1143000"/>
            <a:chExt cx="457200" cy="1828800"/>
          </a:xfrm>
        </p:grpSpPr>
        <p:sp>
          <p:nvSpPr>
            <p:cNvPr id="9265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9266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240" name="TextBox 93"/>
          <p:cNvSpPr txBox="1">
            <a:spLocks noChangeArrowheads="1"/>
          </p:cNvSpPr>
          <p:nvPr/>
        </p:nvSpPr>
        <p:spPr bwMode="auto">
          <a:xfrm>
            <a:off x="37338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9241" name="TextBox 94"/>
          <p:cNvSpPr txBox="1">
            <a:spLocks noChangeArrowheads="1"/>
          </p:cNvSpPr>
          <p:nvPr/>
        </p:nvSpPr>
        <p:spPr bwMode="auto">
          <a:xfrm>
            <a:off x="35052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9242" name="Straight Arrow Connector 95"/>
          <p:cNvCxnSpPr>
            <a:cxnSpLocks noChangeShapeType="1"/>
            <a:stCxn id="9241" idx="2"/>
            <a:endCxn id="9267" idx="0"/>
          </p:cNvCxnSpPr>
          <p:nvPr/>
        </p:nvCxnSpPr>
        <p:spPr bwMode="auto">
          <a:xfrm flipH="1">
            <a:off x="35814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3" name="Straight Arrow Connector 96"/>
          <p:cNvCxnSpPr>
            <a:cxnSpLocks noChangeShapeType="1"/>
            <a:stCxn id="9241" idx="2"/>
            <a:endCxn id="9265" idx="0"/>
          </p:cNvCxnSpPr>
          <p:nvPr/>
        </p:nvCxnSpPr>
        <p:spPr bwMode="auto">
          <a:xfrm>
            <a:off x="39830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4" name="TextBox 97"/>
          <p:cNvSpPr txBox="1">
            <a:spLocks noChangeArrowheads="1"/>
          </p:cNvSpPr>
          <p:nvPr/>
        </p:nvSpPr>
        <p:spPr bwMode="auto">
          <a:xfrm>
            <a:off x="2667000" y="2209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cxnSp>
        <p:nvCxnSpPr>
          <p:cNvPr id="9245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861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6" name="Straight Arrow Connector 99"/>
          <p:cNvCxnSpPr>
            <a:cxnSpLocks noChangeShapeType="1"/>
            <a:stCxn id="9271" idx="2"/>
            <a:endCxn id="47" idx="0"/>
          </p:cNvCxnSpPr>
          <p:nvPr/>
        </p:nvCxnSpPr>
        <p:spPr bwMode="auto">
          <a:xfrm>
            <a:off x="609600" y="3429000"/>
            <a:ext cx="2476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7" name="Straight Arrow Connector 100"/>
          <p:cNvCxnSpPr>
            <a:cxnSpLocks noChangeShapeType="1"/>
            <a:stCxn id="9269" idx="2"/>
            <a:endCxn id="47" idx="0"/>
          </p:cNvCxnSpPr>
          <p:nvPr/>
        </p:nvCxnSpPr>
        <p:spPr bwMode="auto">
          <a:xfrm>
            <a:off x="1371600" y="3429000"/>
            <a:ext cx="1714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8" name="Straight Arrow Connector 51"/>
          <p:cNvCxnSpPr>
            <a:cxnSpLocks noChangeShapeType="1"/>
            <a:stCxn id="9265" idx="2"/>
            <a:endCxn id="47" idx="0"/>
          </p:cNvCxnSpPr>
          <p:nvPr/>
        </p:nvCxnSpPr>
        <p:spPr bwMode="auto">
          <a:xfrm flipH="1">
            <a:off x="30861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562600" y="1371600"/>
            <a:ext cx="3641725" cy="4438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(only CPU state)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Thread creation: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  <a:cs typeface="ＭＳ Ｐゴシック" charset="-128"/>
              </a:rPr>
              <a:t>low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Sharing overhead: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low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(thread switch overhead low, may not need to switch at all!)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43000" y="5410200"/>
            <a:ext cx="838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0574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0480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038600" y="5410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47" idx="4"/>
            <a:endCxn id="57" idx="0"/>
          </p:cNvCxnSpPr>
          <p:nvPr/>
        </p:nvCxnSpPr>
        <p:spPr bwMode="auto">
          <a:xfrm flipH="1">
            <a:off x="2514600" y="4648200"/>
            <a:ext cx="571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9221" idx="2"/>
            <a:endCxn id="58" idx="0"/>
          </p:cNvCxnSpPr>
          <p:nvPr/>
        </p:nvCxnSpPr>
        <p:spPr bwMode="auto">
          <a:xfrm>
            <a:off x="3086100" y="4648200"/>
            <a:ext cx="4191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47" idx="4"/>
          </p:cNvCxnSpPr>
          <p:nvPr/>
        </p:nvCxnSpPr>
        <p:spPr bwMode="auto">
          <a:xfrm>
            <a:off x="3086100" y="46482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5065713" y="541020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38400" y="4648200"/>
            <a:ext cx="3200400" cy="685800"/>
            <a:chOff x="2667000" y="4572000"/>
            <a:chExt cx="3200400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343400" y="4572000"/>
              <a:ext cx="1524000" cy="685800"/>
            </a:xfrm>
            <a:prstGeom prst="wedgeRectCallout">
              <a:avLst>
                <a:gd name="adj1" fmla="val -74495"/>
                <a:gd name="adj2" fmla="val -17259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Helvetica" charset="0"/>
                </a:rPr>
                <a:t>4 threads at a time</a:t>
              </a:r>
            </a:p>
          </p:txBody>
        </p:sp>
      </p:grpSp>
      <p:sp>
        <p:nvSpPr>
          <p:cNvPr id="9259" name="Rectangle 77"/>
          <p:cNvSpPr>
            <a:spLocks noChangeArrowheads="1"/>
          </p:cNvSpPr>
          <p:nvPr/>
        </p:nvSpPr>
        <p:spPr bwMode="auto">
          <a:xfrm>
            <a:off x="381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9260" name="Rectangle 77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9261" name="Rectangle 77"/>
          <p:cNvSpPr>
            <a:spLocks noChangeArrowheads="1"/>
          </p:cNvSpPr>
          <p:nvPr/>
        </p:nvSpPr>
        <p:spPr bwMode="auto">
          <a:xfrm>
            <a:off x="33528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9262" name="Rectangle 77"/>
          <p:cNvSpPr>
            <a:spLocks noChangeArrowheads="1"/>
          </p:cNvSpPr>
          <p:nvPr/>
        </p:nvSpPr>
        <p:spPr bwMode="auto">
          <a:xfrm>
            <a:off x="41148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08051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003300" y="51054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Putting it together: Hyper-Threading</a:t>
            </a:r>
          </a:p>
        </p:txBody>
      </p:sp>
      <p:sp>
        <p:nvSpPr>
          <p:cNvPr id="10244" name="TextBox 41"/>
          <p:cNvSpPr txBox="1">
            <a:spLocks noChangeArrowheads="1"/>
          </p:cNvSpPr>
          <p:nvPr/>
        </p:nvSpPr>
        <p:spPr bwMode="auto">
          <a:xfrm>
            <a:off x="503237" y="685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Helvetica" charset="0"/>
              </a:rPr>
              <a:t>Process 1</a:t>
            </a:r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19939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511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10247" name="TextBox 47"/>
          <p:cNvSpPr txBox="1">
            <a:spLocks noChangeArrowheads="1"/>
          </p:cNvSpPr>
          <p:nvPr/>
        </p:nvSpPr>
        <p:spPr bwMode="auto">
          <a:xfrm>
            <a:off x="4203700" y="4114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sp>
        <p:nvSpPr>
          <p:cNvPr id="10248" name="Rounded Rectangle 76"/>
          <p:cNvSpPr>
            <a:spLocks noChangeArrowheads="1"/>
          </p:cNvSpPr>
          <p:nvPr/>
        </p:nvSpPr>
        <p:spPr bwMode="auto">
          <a:xfrm>
            <a:off x="228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10249" name="Rectangle 78"/>
          <p:cNvSpPr>
            <a:spLocks noChangeArrowheads="1"/>
          </p:cNvSpPr>
          <p:nvPr/>
        </p:nvSpPr>
        <p:spPr bwMode="auto">
          <a:xfrm>
            <a:off x="1752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10250" name="Rectangle 79"/>
          <p:cNvSpPr>
            <a:spLocks noChangeArrowheads="1"/>
          </p:cNvSpPr>
          <p:nvPr/>
        </p:nvSpPr>
        <p:spPr bwMode="auto">
          <a:xfrm>
            <a:off x="1752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10251" name="Group 80"/>
          <p:cNvGrpSpPr>
            <a:grpSpLocks/>
          </p:cNvGrpSpPr>
          <p:nvPr/>
        </p:nvGrpSpPr>
        <p:grpSpPr bwMode="auto">
          <a:xfrm>
            <a:off x="381000" y="1600200"/>
            <a:ext cx="457200" cy="1828800"/>
            <a:chOff x="7010400" y="1143000"/>
            <a:chExt cx="457200" cy="1828800"/>
          </a:xfrm>
        </p:grpSpPr>
        <p:sp>
          <p:nvSpPr>
            <p:cNvPr id="10326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7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52" name="Group 45"/>
          <p:cNvGrpSpPr>
            <a:grpSpLocks/>
          </p:cNvGrpSpPr>
          <p:nvPr/>
        </p:nvGrpSpPr>
        <p:grpSpPr bwMode="auto">
          <a:xfrm>
            <a:off x="1143000" y="1600200"/>
            <a:ext cx="457200" cy="1828800"/>
            <a:chOff x="7010400" y="1143000"/>
            <a:chExt cx="457200" cy="1828800"/>
          </a:xfrm>
        </p:grpSpPr>
        <p:sp>
          <p:nvSpPr>
            <p:cNvPr id="10324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5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253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5334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10255" name="Straight Arrow Connector 6"/>
          <p:cNvCxnSpPr>
            <a:cxnSpLocks noChangeShapeType="1"/>
            <a:stCxn id="10254" idx="2"/>
            <a:endCxn id="10326" idx="0"/>
          </p:cNvCxnSpPr>
          <p:nvPr/>
        </p:nvCxnSpPr>
        <p:spPr bwMode="auto">
          <a:xfrm flipH="1">
            <a:off x="6096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59"/>
          <p:cNvCxnSpPr>
            <a:cxnSpLocks noChangeShapeType="1"/>
            <a:stCxn id="10254" idx="2"/>
            <a:endCxn id="10324" idx="0"/>
          </p:cNvCxnSpPr>
          <p:nvPr/>
        </p:nvCxnSpPr>
        <p:spPr bwMode="auto">
          <a:xfrm>
            <a:off x="10112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57" name="TextBox 60"/>
          <p:cNvSpPr txBox="1">
            <a:spLocks noChangeArrowheads="1"/>
          </p:cNvSpPr>
          <p:nvPr/>
        </p:nvSpPr>
        <p:spPr bwMode="auto">
          <a:xfrm>
            <a:off x="3597275" y="6858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N</a:t>
            </a:r>
          </a:p>
        </p:txBody>
      </p:sp>
      <p:sp>
        <p:nvSpPr>
          <p:cNvPr id="10258" name="Rounded Rectangle 65"/>
          <p:cNvSpPr>
            <a:spLocks noChangeArrowheads="1"/>
          </p:cNvSpPr>
          <p:nvPr/>
        </p:nvSpPr>
        <p:spPr bwMode="auto">
          <a:xfrm>
            <a:off x="32131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10259" name="Rectangle 84"/>
          <p:cNvSpPr>
            <a:spLocks noChangeArrowheads="1"/>
          </p:cNvSpPr>
          <p:nvPr/>
        </p:nvSpPr>
        <p:spPr bwMode="auto">
          <a:xfrm>
            <a:off x="47371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10260" name="Rectangle 85"/>
          <p:cNvSpPr>
            <a:spLocks noChangeArrowheads="1"/>
          </p:cNvSpPr>
          <p:nvPr/>
        </p:nvSpPr>
        <p:spPr bwMode="auto">
          <a:xfrm>
            <a:off x="47371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10261" name="Group 87"/>
          <p:cNvGrpSpPr>
            <a:grpSpLocks/>
          </p:cNvGrpSpPr>
          <p:nvPr/>
        </p:nvGrpSpPr>
        <p:grpSpPr bwMode="auto">
          <a:xfrm>
            <a:off x="3365500" y="1600200"/>
            <a:ext cx="457200" cy="1828800"/>
            <a:chOff x="7010400" y="1143000"/>
            <a:chExt cx="457200" cy="1828800"/>
          </a:xfrm>
        </p:grpSpPr>
        <p:sp>
          <p:nvSpPr>
            <p:cNvPr id="10322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3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62" name="Group 90"/>
          <p:cNvGrpSpPr>
            <a:grpSpLocks/>
          </p:cNvGrpSpPr>
          <p:nvPr/>
        </p:nvGrpSpPr>
        <p:grpSpPr bwMode="auto">
          <a:xfrm>
            <a:off x="4127500" y="1600200"/>
            <a:ext cx="457200" cy="1828800"/>
            <a:chOff x="7010400" y="1143000"/>
            <a:chExt cx="457200" cy="1828800"/>
          </a:xfrm>
        </p:grpSpPr>
        <p:sp>
          <p:nvSpPr>
            <p:cNvPr id="10320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21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263" name="TextBox 93"/>
          <p:cNvSpPr txBox="1">
            <a:spLocks noChangeArrowheads="1"/>
          </p:cNvSpPr>
          <p:nvPr/>
        </p:nvSpPr>
        <p:spPr bwMode="auto">
          <a:xfrm>
            <a:off x="3746500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3517900" y="1077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10265" name="Straight Arrow Connector 95"/>
          <p:cNvCxnSpPr>
            <a:cxnSpLocks noChangeShapeType="1"/>
            <a:stCxn id="10264" idx="2"/>
            <a:endCxn id="10322" idx="0"/>
          </p:cNvCxnSpPr>
          <p:nvPr/>
        </p:nvCxnSpPr>
        <p:spPr bwMode="auto">
          <a:xfrm flipH="1">
            <a:off x="3594100" y="1447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96"/>
          <p:cNvCxnSpPr>
            <a:cxnSpLocks noChangeShapeType="1"/>
            <a:stCxn id="10264" idx="2"/>
            <a:endCxn id="10320" idx="0"/>
          </p:cNvCxnSpPr>
          <p:nvPr/>
        </p:nvCxnSpPr>
        <p:spPr bwMode="auto">
          <a:xfrm>
            <a:off x="3995738" y="1447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7" name="TextBox 97"/>
          <p:cNvSpPr txBox="1">
            <a:spLocks noChangeArrowheads="1"/>
          </p:cNvSpPr>
          <p:nvPr/>
        </p:nvSpPr>
        <p:spPr bwMode="auto">
          <a:xfrm>
            <a:off x="2679700" y="2209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cxnSp>
        <p:nvCxnSpPr>
          <p:cNvPr id="10268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0988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99"/>
          <p:cNvCxnSpPr>
            <a:cxnSpLocks noChangeShapeType="1"/>
            <a:stCxn id="10326" idx="2"/>
            <a:endCxn id="47" idx="0"/>
          </p:cNvCxnSpPr>
          <p:nvPr/>
        </p:nvCxnSpPr>
        <p:spPr bwMode="auto">
          <a:xfrm>
            <a:off x="609600" y="3429000"/>
            <a:ext cx="2489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Arrow Connector 100"/>
          <p:cNvCxnSpPr>
            <a:cxnSpLocks noChangeShapeType="1"/>
            <a:stCxn id="10324" idx="2"/>
            <a:endCxn id="47" idx="0"/>
          </p:cNvCxnSpPr>
          <p:nvPr/>
        </p:nvCxnSpPr>
        <p:spPr bwMode="auto">
          <a:xfrm>
            <a:off x="1371600" y="3429000"/>
            <a:ext cx="1727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51"/>
          <p:cNvCxnSpPr>
            <a:cxnSpLocks noChangeShapeType="1"/>
            <a:stCxn id="10320" idx="2"/>
            <a:endCxn id="47" idx="0"/>
          </p:cNvCxnSpPr>
          <p:nvPr/>
        </p:nvCxnSpPr>
        <p:spPr bwMode="auto">
          <a:xfrm flipH="1">
            <a:off x="30988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791200" y="1371600"/>
            <a:ext cx="34290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Switch overhead between hardware-threads: </a:t>
            </a:r>
            <a:r>
              <a:rPr lang="en-US" b="1" dirty="0" smtClean="0">
                <a:solidFill>
                  <a:srgbClr val="2BFF2B"/>
                </a:solidFill>
                <a:ea typeface="ＭＳ Ｐゴシック" charset="-128"/>
                <a:cs typeface="ＭＳ Ｐゴシック" charset="-128"/>
              </a:rPr>
              <a:t>very-l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-128"/>
                <a:cs typeface="ＭＳ Ｐゴシック" charset="-128"/>
              </a:rPr>
              <a:t>ow</a:t>
            </a:r>
            <a:r>
              <a:rPr lang="en-US" b="1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(done in hardware)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1557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1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5078413" y="541020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CPU</a:t>
            </a:r>
          </a:p>
        </p:txBody>
      </p:sp>
      <p:grpSp>
        <p:nvGrpSpPr>
          <p:cNvPr id="10275" name="Group 54"/>
          <p:cNvGrpSpPr>
            <a:grpSpLocks/>
          </p:cNvGrpSpPr>
          <p:nvPr/>
        </p:nvGrpSpPr>
        <p:grpSpPr bwMode="auto">
          <a:xfrm>
            <a:off x="1231900" y="5410200"/>
            <a:ext cx="304800" cy="609600"/>
            <a:chOff x="7010400" y="1143000"/>
            <a:chExt cx="457200" cy="1828800"/>
          </a:xfrm>
        </p:grpSpPr>
        <p:sp>
          <p:nvSpPr>
            <p:cNvPr id="10318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9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76" name="Group 67"/>
          <p:cNvGrpSpPr>
            <a:grpSpLocks/>
          </p:cNvGrpSpPr>
          <p:nvPr/>
        </p:nvGrpSpPr>
        <p:grpSpPr bwMode="auto">
          <a:xfrm>
            <a:off x="1612900" y="5410200"/>
            <a:ext cx="304800" cy="609600"/>
            <a:chOff x="7010400" y="1143000"/>
            <a:chExt cx="457200" cy="1828800"/>
          </a:xfrm>
        </p:grpSpPr>
        <p:sp>
          <p:nvSpPr>
            <p:cNvPr id="10316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7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21463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2</a:t>
            </a:r>
          </a:p>
        </p:txBody>
      </p:sp>
      <p:grpSp>
        <p:nvGrpSpPr>
          <p:cNvPr id="10278" name="Group 71"/>
          <p:cNvGrpSpPr>
            <a:grpSpLocks/>
          </p:cNvGrpSpPr>
          <p:nvPr/>
        </p:nvGrpSpPr>
        <p:grpSpPr bwMode="auto">
          <a:xfrm>
            <a:off x="2222500" y="5410200"/>
            <a:ext cx="304800" cy="609600"/>
            <a:chOff x="7010400" y="1143000"/>
            <a:chExt cx="457200" cy="1828800"/>
          </a:xfrm>
        </p:grpSpPr>
        <p:sp>
          <p:nvSpPr>
            <p:cNvPr id="10314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5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2603500" y="5410200"/>
            <a:ext cx="304800" cy="609600"/>
            <a:chOff x="7010400" y="1143000"/>
            <a:chExt cx="457200" cy="1828800"/>
          </a:xfrm>
        </p:grpSpPr>
        <p:sp>
          <p:nvSpPr>
            <p:cNvPr id="10312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3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31369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3</a:t>
            </a:r>
          </a:p>
        </p:txBody>
      </p:sp>
      <p:grpSp>
        <p:nvGrpSpPr>
          <p:cNvPr id="10281" name="Group 103"/>
          <p:cNvGrpSpPr>
            <a:grpSpLocks/>
          </p:cNvGrpSpPr>
          <p:nvPr/>
        </p:nvGrpSpPr>
        <p:grpSpPr bwMode="auto">
          <a:xfrm>
            <a:off x="3213100" y="5410200"/>
            <a:ext cx="304800" cy="609600"/>
            <a:chOff x="7010400" y="1143000"/>
            <a:chExt cx="457200" cy="1828800"/>
          </a:xfrm>
        </p:grpSpPr>
        <p:sp>
          <p:nvSpPr>
            <p:cNvPr id="10310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11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82" name="Group 106"/>
          <p:cNvGrpSpPr>
            <a:grpSpLocks/>
          </p:cNvGrpSpPr>
          <p:nvPr/>
        </p:nvGrpSpPr>
        <p:grpSpPr bwMode="auto">
          <a:xfrm>
            <a:off x="3594100" y="5410200"/>
            <a:ext cx="304800" cy="609600"/>
            <a:chOff x="7010400" y="1143000"/>
            <a:chExt cx="457200" cy="1828800"/>
          </a:xfrm>
        </p:grpSpPr>
        <p:sp>
          <p:nvSpPr>
            <p:cNvPr id="10308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09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41275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endParaRPr lang="en-US" b="0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core 4</a:t>
            </a:r>
          </a:p>
        </p:txBody>
      </p:sp>
      <p:grpSp>
        <p:nvGrpSpPr>
          <p:cNvPr id="10284" name="Group 110"/>
          <p:cNvGrpSpPr>
            <a:grpSpLocks/>
          </p:cNvGrpSpPr>
          <p:nvPr/>
        </p:nvGrpSpPr>
        <p:grpSpPr bwMode="auto">
          <a:xfrm>
            <a:off x="4203700" y="5410200"/>
            <a:ext cx="304800" cy="609600"/>
            <a:chOff x="7010400" y="1143000"/>
            <a:chExt cx="457200" cy="1828800"/>
          </a:xfrm>
        </p:grpSpPr>
        <p:sp>
          <p:nvSpPr>
            <p:cNvPr id="10306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07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0285" name="Group 113"/>
          <p:cNvGrpSpPr>
            <a:grpSpLocks/>
          </p:cNvGrpSpPr>
          <p:nvPr/>
        </p:nvGrpSpPr>
        <p:grpSpPr bwMode="auto">
          <a:xfrm>
            <a:off x="4584700" y="5410200"/>
            <a:ext cx="304800" cy="609600"/>
            <a:chOff x="7010400" y="1143000"/>
            <a:chExt cx="457200" cy="1828800"/>
          </a:xfrm>
        </p:grpSpPr>
        <p:sp>
          <p:nvSpPr>
            <p:cNvPr id="10304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10305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cxnSp>
        <p:nvCxnSpPr>
          <p:cNvPr id="10286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384300" y="46482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</p:cNvCxnSpPr>
          <p:nvPr/>
        </p:nvCxnSpPr>
        <p:spPr bwMode="auto">
          <a:xfrm flipH="1">
            <a:off x="1765300" y="47244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47" idx="4"/>
            <a:endCxn id="10314" idx="0"/>
          </p:cNvCxnSpPr>
          <p:nvPr/>
        </p:nvCxnSpPr>
        <p:spPr bwMode="auto">
          <a:xfrm flipH="1">
            <a:off x="2374900" y="46482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10245" idx="2"/>
            <a:endCxn id="10312" idx="0"/>
          </p:cNvCxnSpPr>
          <p:nvPr/>
        </p:nvCxnSpPr>
        <p:spPr bwMode="auto">
          <a:xfrm flipH="1">
            <a:off x="2755900" y="46482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10245" idx="2"/>
            <a:endCxn id="10310" idx="0"/>
          </p:cNvCxnSpPr>
          <p:nvPr/>
        </p:nvCxnSpPr>
        <p:spPr bwMode="auto">
          <a:xfrm>
            <a:off x="3098800" y="46482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10245" idx="2"/>
            <a:endCxn id="10308" idx="0"/>
          </p:cNvCxnSpPr>
          <p:nvPr/>
        </p:nvCxnSpPr>
        <p:spPr bwMode="auto">
          <a:xfrm>
            <a:off x="3098800" y="46482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47" idx="4"/>
            <a:endCxn id="10306" idx="0"/>
          </p:cNvCxnSpPr>
          <p:nvPr/>
        </p:nvCxnSpPr>
        <p:spPr bwMode="auto">
          <a:xfrm>
            <a:off x="3098800" y="46482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10245" idx="2"/>
          </p:cNvCxnSpPr>
          <p:nvPr/>
        </p:nvCxnSpPr>
        <p:spPr bwMode="auto">
          <a:xfrm>
            <a:off x="3098800" y="46482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51100" y="4572000"/>
            <a:ext cx="3276600" cy="685800"/>
            <a:chOff x="2667000" y="4495800"/>
            <a:chExt cx="3276600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Helvetica" charset="0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-76200" y="4459288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Helvetica" charset="0"/>
              </a:rPr>
              <a:t>hardware-threads</a:t>
            </a:r>
          </a:p>
          <a:p>
            <a:r>
              <a:rPr lang="en-US" b="0" dirty="0">
                <a:latin typeface="Helvetica" charset="0"/>
              </a:rPr>
              <a:t>(</a:t>
            </a:r>
            <a:r>
              <a:rPr lang="en-US" b="0" dirty="0" err="1">
                <a:latin typeface="Helvetica" charset="0"/>
              </a:rPr>
              <a:t>hyperthreading</a:t>
            </a:r>
            <a:r>
              <a:rPr lang="en-US" b="0" dirty="0">
                <a:latin typeface="Helvetica" charset="0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8" idx="1"/>
          </p:cNvCxnSpPr>
          <p:nvPr/>
        </p:nvCxnSpPr>
        <p:spPr bwMode="auto">
          <a:xfrm>
            <a:off x="920750" y="5105400"/>
            <a:ext cx="3111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6" idx="1"/>
          </p:cNvCxnSpPr>
          <p:nvPr/>
        </p:nvCxnSpPr>
        <p:spPr bwMode="auto">
          <a:xfrm>
            <a:off x="920750" y="5105400"/>
            <a:ext cx="6921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98" name="Rectangle 77"/>
          <p:cNvSpPr>
            <a:spLocks noChangeArrowheads="1"/>
          </p:cNvSpPr>
          <p:nvPr/>
        </p:nvSpPr>
        <p:spPr bwMode="auto">
          <a:xfrm>
            <a:off x="381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10299" name="Rectangle 77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10300" name="Rectangle 77"/>
          <p:cNvSpPr>
            <a:spLocks noChangeArrowheads="1"/>
          </p:cNvSpPr>
          <p:nvPr/>
        </p:nvSpPr>
        <p:spPr bwMode="auto">
          <a:xfrm>
            <a:off x="3365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10301" name="Rectangle 77"/>
          <p:cNvSpPr>
            <a:spLocks noChangeArrowheads="1"/>
          </p:cNvSpPr>
          <p:nvPr/>
        </p:nvSpPr>
        <p:spPr bwMode="auto">
          <a:xfrm>
            <a:off x="4127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370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8" y="663575"/>
            <a:ext cx="8710612" cy="34131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Remember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Multiprocessing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 Multiple CPUs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Multiprogramming  Multiple Jobs or 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Multithreading  Multiple threads per Process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492125" y="5181600"/>
            <a:ext cx="8042275" cy="12954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762000" y="3962400"/>
            <a:ext cx="5280025" cy="11430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5"/>
              <a:chOff x="2208" y="2448"/>
              <a:chExt cx="1694" cy="615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1051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Single and Multithreaded 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139542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51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 Supporting 1T </a:t>
            </a:r>
            <a:r>
              <a:rPr lang="en-US" dirty="0">
                <a:ea typeface="MS PGothic" charset="0"/>
              </a:rPr>
              <a:t>and </a:t>
            </a:r>
            <a:r>
              <a:rPr lang="en-US" dirty="0" smtClean="0">
                <a:ea typeface="MS PGothic" charset="0"/>
              </a:rPr>
              <a:t>MT </a:t>
            </a:r>
            <a:r>
              <a:rPr lang="en-US" dirty="0">
                <a:ea typeface="MS PGothic" charset="0"/>
              </a:rPr>
              <a:t>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139541"/>
            <a:ext cx="5828360" cy="333276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4785187"/>
            <a:ext cx="7116896" cy="121470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656352"/>
            <a:ext cx="8547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709613" y="4914015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426297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43172" y="3309497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User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6056" y="5215195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System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073552" y="494274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489199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304274" y="4850731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3645" y="494274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***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516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Use </a:t>
            </a:r>
            <a:r>
              <a:rPr lang="en-US" altLang="ko-KR" dirty="0" smtClean="0">
                <a:ea typeface="Gulim" panose="020B0600000101010101" pitchFamily="34" charset="-127"/>
              </a:rPr>
              <a:t>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ThreadFork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ComputePI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(“pi.txt”));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   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ThreadFork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PrintClassList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(“</a:t>
            </a:r>
            <a:r>
              <a:rPr lang="en-US" altLang="ko-KR" sz="2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clist.text</a:t>
            </a: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does “</a:t>
            </a:r>
            <a:r>
              <a:rPr lang="en-US" altLang="ko-KR" dirty="0" err="1" smtClean="0">
                <a:ea typeface="Gulim" panose="020B0600000101010101" pitchFamily="34" charset="-127"/>
              </a:rPr>
              <a:t>ThreadFork</a:t>
            </a:r>
            <a:r>
              <a:rPr lang="en-US" altLang="ko-KR" dirty="0" smtClean="0">
                <a:ea typeface="Gulim" panose="020B0600000101010101" pitchFamily="34" charset="-127"/>
              </a:rPr>
              <a:t>()” do?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This </a:t>
            </a:r>
            <a:r>
              <a:rPr lang="en-US" altLang="ko-KR" i="1" dirty="0" smtClean="0">
                <a:ea typeface="Gulim" panose="020B0600000101010101" pitchFamily="34" charset="-127"/>
              </a:rPr>
              <a:t>should</a:t>
            </a:r>
            <a:r>
              <a:rPr lang="en-US" altLang="ko-KR" dirty="0" smtClean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 smtClean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990600" y="5257800"/>
            <a:ext cx="5481638" cy="1128713"/>
            <a:chOff x="576" y="3360"/>
            <a:chExt cx="3453" cy="711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>
                  <a:latin typeface="Comic Sans MS" panose="030F0702030302020204" pitchFamily="66" charset="0"/>
                  <a:ea typeface="Gulim" panose="020B0600000101010101" pitchFamily="34" charset="-127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5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3903140" y="1157946"/>
            <a:ext cx="4233320" cy="333276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 Supporting 1T </a:t>
            </a:r>
            <a:r>
              <a:rPr lang="en-US" dirty="0">
                <a:ea typeface="MS PGothic" charset="0"/>
              </a:rPr>
              <a:t>and </a:t>
            </a:r>
            <a:r>
              <a:rPr lang="en-US" dirty="0" smtClean="0">
                <a:ea typeface="MS PGothic" charset="0"/>
              </a:rPr>
              <a:t>MT </a:t>
            </a:r>
            <a:r>
              <a:rPr lang="en-US" dirty="0">
                <a:ea typeface="MS PGothic" charset="0"/>
              </a:rPr>
              <a:t>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1325128"/>
            <a:ext cx="4020964" cy="316558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4785187"/>
            <a:ext cx="7116896" cy="121470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4656352"/>
            <a:ext cx="8547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709613" y="4914015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426297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43172" y="3309497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User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6056" y="5215195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System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073552" y="494274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255886" y="4866883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070961" y="4858807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0332" y="49508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***</a:t>
            </a:r>
            <a:endParaRPr lang="en-US" dirty="0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965765" y="4914018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795354" y="4922094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610429" y="4914018"/>
            <a:ext cx="224446" cy="644160"/>
          </a:xfrm>
          <a:custGeom>
            <a:avLst/>
            <a:gdLst>
              <a:gd name="connsiteX0" fmla="*/ 113638 w 224446"/>
              <a:gd name="connsiteY0" fmla="*/ 0 h 644160"/>
              <a:gd name="connsiteX1" fmla="*/ 3192 w 224446"/>
              <a:gd name="connsiteY1" fmla="*/ 202450 h 644160"/>
              <a:gd name="connsiteX2" fmla="*/ 224083 w 224446"/>
              <a:gd name="connsiteY2" fmla="*/ 312878 h 644160"/>
              <a:gd name="connsiteX3" fmla="*/ 58415 w 224446"/>
              <a:gd name="connsiteY3" fmla="*/ 441710 h 644160"/>
              <a:gd name="connsiteX4" fmla="*/ 187268 w 224446"/>
              <a:gd name="connsiteY4" fmla="*/ 515328 h 644160"/>
              <a:gd name="connsiteX5" fmla="*/ 132045 w 224446"/>
              <a:gd name="connsiteY5" fmla="*/ 644160 h 64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446" h="644160">
                <a:moveTo>
                  <a:pt x="113638" y="0"/>
                </a:moveTo>
                <a:cubicBezTo>
                  <a:pt x="49211" y="75152"/>
                  <a:pt x="-15215" y="150304"/>
                  <a:pt x="3192" y="202450"/>
                </a:cubicBezTo>
                <a:cubicBezTo>
                  <a:pt x="21599" y="254596"/>
                  <a:pt x="214879" y="273001"/>
                  <a:pt x="224083" y="312878"/>
                </a:cubicBezTo>
                <a:cubicBezTo>
                  <a:pt x="233287" y="352755"/>
                  <a:pt x="64551" y="407968"/>
                  <a:pt x="58415" y="441710"/>
                </a:cubicBezTo>
                <a:cubicBezTo>
                  <a:pt x="52279" y="475452"/>
                  <a:pt x="174996" y="481586"/>
                  <a:pt x="187268" y="515328"/>
                </a:cubicBezTo>
                <a:cubicBezTo>
                  <a:pt x="199540" y="549070"/>
                  <a:pt x="132045" y="644160"/>
                  <a:pt x="132045" y="64416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50060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***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415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Classification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4495800"/>
            <a:ext cx="8610600" cy="22399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smtClean="0"/>
              <a:t>Real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One or many threads per address space</a:t>
            </a:r>
          </a:p>
          <a:p>
            <a:pPr>
              <a:spcBef>
                <a:spcPct val="15000"/>
              </a:spcBef>
            </a:pPr>
            <a:r>
              <a:rPr lang="en-US" altLang="en-US" smtClean="0"/>
              <a:t>Did Windows 95/98/ME have real memory protection?</a:t>
            </a:r>
          </a:p>
          <a:p>
            <a:pPr lvl="1">
              <a:spcBef>
                <a:spcPct val="15000"/>
              </a:spcBef>
            </a:pPr>
            <a:r>
              <a:rPr lang="en-US" altLang="en-US" smtClean="0"/>
              <a:t>No: Users could overwrite process tables/System DLLs</a:t>
            </a: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5715000" y="3124200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Windows 9x???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2743200" y="3124200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5715000" y="2362200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2743200" y="2362200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381000" y="1524000"/>
            <a:ext cx="2362200" cy="2935288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1981200" y="685800"/>
            <a:ext cx="6781800" cy="1676400"/>
            <a:chOff x="1248" y="432"/>
            <a:chExt cx="4272" cy="1104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-5400000">
              <a:off x="936" y="792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# of addr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381000" y="685800"/>
            <a:ext cx="8382000" cy="3773488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323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here… why?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90" y="838200"/>
            <a:ext cx="4100304" cy="305323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6850637" cy="5769279"/>
          </a:xfrm>
          <a:ln>
            <a:solidFill>
              <a:srgbClr val="4F81BD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Thread(s) + address space</a:t>
            </a:r>
          </a:p>
          <a:p>
            <a:r>
              <a:rPr lang="en-US" dirty="0" smtClean="0"/>
              <a:t>Address Space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Dual Mode</a:t>
            </a:r>
          </a:p>
          <a:p>
            <a:r>
              <a:rPr lang="en-US" dirty="0" smtClean="0"/>
              <a:t>Interrupt handlers</a:t>
            </a:r>
          </a:p>
          <a:p>
            <a:pPr lvl="1"/>
            <a:r>
              <a:rPr lang="en-US" dirty="0" smtClean="0"/>
              <a:t>Interrupts, exceptions,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Integrates processes, users, </a:t>
            </a:r>
            <a:r>
              <a:rPr lang="en-US" dirty="0" err="1" smtClean="0"/>
              <a:t>cwd</a:t>
            </a:r>
            <a:r>
              <a:rPr lang="en-US" dirty="0" smtClean="0"/>
              <a:t>, protection</a:t>
            </a:r>
          </a:p>
          <a:p>
            <a:r>
              <a:rPr lang="en-US" dirty="0" smtClean="0"/>
              <a:t>Key Layers: OS Lib, </a:t>
            </a:r>
            <a:r>
              <a:rPr lang="en-US" dirty="0" err="1" smtClean="0"/>
              <a:t>Syscall</a:t>
            </a:r>
            <a:r>
              <a:rPr lang="en-US" dirty="0" smtClean="0"/>
              <a:t>, Subsystem, Driver</a:t>
            </a:r>
          </a:p>
          <a:p>
            <a:pPr lvl="1"/>
            <a:r>
              <a:rPr lang="en-US" dirty="0" smtClean="0"/>
              <a:t>User handler on OS descriptors</a:t>
            </a:r>
          </a:p>
          <a:p>
            <a:r>
              <a:rPr lang="en-US" dirty="0" smtClean="0"/>
              <a:t>Process control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wait, signal, exec</a:t>
            </a:r>
          </a:p>
          <a:p>
            <a:r>
              <a:rPr lang="en-US" dirty="0" smtClean="0"/>
              <a:t>Communication through sockets</a:t>
            </a:r>
          </a:p>
          <a:p>
            <a:pPr lvl="1"/>
            <a:r>
              <a:rPr lang="en-US" dirty="0" smtClean="0"/>
              <a:t>Integrates processes, protection, file ops, concurrency</a:t>
            </a:r>
          </a:p>
          <a:p>
            <a:r>
              <a:rPr lang="en-US" dirty="0" smtClean="0"/>
              <a:t>Client-Server Protocol</a:t>
            </a:r>
          </a:p>
          <a:p>
            <a:r>
              <a:rPr lang="en-US" dirty="0" smtClean="0"/>
              <a:t>Concurrent Execution: Threads</a:t>
            </a:r>
          </a:p>
          <a:p>
            <a:r>
              <a:rPr lang="en-US" dirty="0" smtClean="0"/>
              <a:t>Scheduling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003037" y="838200"/>
            <a:ext cx="1067645" cy="923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03037" y="2497481"/>
            <a:ext cx="1067645" cy="3744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55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on ‘</a:t>
            </a:r>
            <a:r>
              <a:rPr lang="en-US" dirty="0" err="1" smtClean="0"/>
              <a:t>groking</a:t>
            </a:r>
            <a:r>
              <a:rPr lang="en-US" dirty="0" smtClean="0"/>
              <a:t>’ 162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1050359"/>
            <a:ext cx="8910000" cy="57241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Historically, OS was the most complex software</a:t>
            </a:r>
          </a:p>
          <a:p>
            <a:pPr lvl="1"/>
            <a:r>
              <a:rPr lang="en-US" dirty="0" smtClean="0"/>
              <a:t>Concurrency, synchronization, processes, devices, communication, …</a:t>
            </a:r>
          </a:p>
          <a:p>
            <a:pPr lvl="1"/>
            <a:r>
              <a:rPr lang="en-US" dirty="0" smtClean="0"/>
              <a:t>Core systems concepts developed there</a:t>
            </a:r>
          </a:p>
          <a:p>
            <a:r>
              <a:rPr lang="en-US" dirty="0" smtClean="0"/>
              <a:t>Today, many “applications” are complex software systems too</a:t>
            </a:r>
          </a:p>
          <a:p>
            <a:pPr lvl="1"/>
            <a:r>
              <a:rPr lang="en-US" dirty="0" smtClean="0"/>
              <a:t>These concepts appear there</a:t>
            </a:r>
          </a:p>
          <a:p>
            <a:pPr lvl="1"/>
            <a:r>
              <a:rPr lang="en-US" dirty="0" smtClean="0"/>
              <a:t>But they are realized out of the capabilities provided by the operating system</a:t>
            </a:r>
          </a:p>
          <a:p>
            <a:r>
              <a:rPr lang="en-US" dirty="0" smtClean="0"/>
              <a:t>Seek to understand how these capabilities are implemented upon the basic hardware.</a:t>
            </a:r>
          </a:p>
          <a:p>
            <a:r>
              <a:rPr lang="en-US" dirty="0"/>
              <a:t>S</a:t>
            </a:r>
            <a:r>
              <a:rPr lang="en-US" dirty="0" smtClean="0"/>
              <a:t>ee concepts multiple times from multiple perspectives</a:t>
            </a:r>
          </a:p>
          <a:p>
            <a:pPr lvl="1"/>
            <a:r>
              <a:rPr lang="en-US" dirty="0" smtClean="0"/>
              <a:t>Lecture provides conceptual framework, integration, examples, …</a:t>
            </a:r>
          </a:p>
          <a:p>
            <a:pPr lvl="1"/>
            <a:r>
              <a:rPr lang="en-US" dirty="0" smtClean="0"/>
              <a:t>Book provides a reference with some additional detail</a:t>
            </a:r>
          </a:p>
          <a:p>
            <a:pPr lvl="1"/>
            <a:r>
              <a:rPr lang="en-US" dirty="0" smtClean="0"/>
              <a:t>Lots of other resources that you need to learn to use</a:t>
            </a:r>
          </a:p>
          <a:p>
            <a:pPr lvl="2"/>
            <a:r>
              <a:rPr lang="en-US" dirty="0" smtClean="0"/>
              <a:t>man pages, </a:t>
            </a:r>
            <a:r>
              <a:rPr lang="en-US" dirty="0" err="1" smtClean="0"/>
              <a:t>google</a:t>
            </a:r>
            <a:r>
              <a:rPr lang="en-US" dirty="0" smtClean="0"/>
              <a:t>, reference manuals, includes (.h)</a:t>
            </a:r>
          </a:p>
          <a:p>
            <a:r>
              <a:rPr lang="en-US" dirty="0" smtClean="0"/>
              <a:t>Section, Homework and Project provides detail down to the actual code AND direct hands-on experience</a:t>
            </a:r>
          </a:p>
        </p:txBody>
      </p:sp>
    </p:spTree>
    <p:extLst>
      <p:ext uri="{BB962C8B-B14F-4D97-AF65-F5344CB8AC3E}">
        <p14:creationId xmlns:p14="http://schemas.microsoft.com/office/powerpoint/2010/main" val="3031851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295424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as Design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383" y="1394328"/>
            <a:ext cx="112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8266" y="2084471"/>
            <a:ext cx="136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0666" y="1394328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0736" y="2188396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1345" y="1818188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8850" y="1209662"/>
            <a:ext cx="17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Processing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5015" y="2919163"/>
            <a:ext cx="199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Library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2475" y="3295424"/>
            <a:ext cx="125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System Call 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9833" y="3941755"/>
            <a:ext cx="19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Kernel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9916" y="438523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 support,  Device Drivers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60286" y="4881022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2722" y="4881022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8252" y="48810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70071" y="5483679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(10/100/1000)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25977" y="5483679"/>
            <a:ext cx="160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802.11 a/b/g/n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69968" y="5483679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SCSI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46747" y="5483679"/>
            <a:ext cx="4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1854" y="55016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4299" y="5132353"/>
            <a:ext cx="4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50562" y="124096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5760570" y="115098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488102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Hardware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356" y="4333116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Software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0987" y="3719962"/>
            <a:ext cx="123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System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9779" y="3172056"/>
            <a:ext cx="85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User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250562" y="3700072"/>
            <a:ext cx="6904461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2918287"/>
            <a:ext cx="4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7996" y="226913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8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Starting today: Pintos Projects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7579" y="1088571"/>
            <a:ext cx="3096741" cy="5215723"/>
          </a:xfrm>
        </p:spPr>
        <p:txBody>
          <a:bodyPr/>
          <a:lstStyle/>
          <a:p>
            <a:r>
              <a:rPr lang="en-US" dirty="0" smtClean="0"/>
              <a:t>Groups almost all formed</a:t>
            </a:r>
          </a:p>
          <a:p>
            <a:r>
              <a:rPr lang="en-US" dirty="0" smtClean="0"/>
              <a:t>Work as one!</a:t>
            </a:r>
          </a:p>
          <a:p>
            <a:r>
              <a:rPr lang="en-US" dirty="0" smtClean="0"/>
              <a:t>10x homework</a:t>
            </a:r>
          </a:p>
          <a:p>
            <a:r>
              <a:rPr lang="en-US" dirty="0" smtClean="0"/>
              <a:t>P1: threads &amp; scheduler</a:t>
            </a:r>
          </a:p>
          <a:p>
            <a:r>
              <a:rPr lang="en-US" dirty="0" smtClean="0"/>
              <a:t>P2: user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hu-HU" dirty="0" smtClean="0"/>
              <a:t>cs162 fa14 L7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/>
          <a:lstStyle/>
          <a:p>
            <a:fld id="{40BE6ECD-61F1-CE4B-BB82-6FDD0CA3B213}" type="slidenum">
              <a:rPr lang="en-US" smtClean="0"/>
              <a:t>35</a:t>
            </a:fld>
            <a:endParaRPr lang="en-US" dirty="0"/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3352800" y="21336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304800" y="1066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905000" y="1066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4008438" y="1066800"/>
            <a:ext cx="1366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457199" y="3962400"/>
            <a:ext cx="5359617" cy="933214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39624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4724400" y="4038600"/>
            <a:ext cx="997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 err="1" smtClean="0">
                <a:latin typeface="Helvetica" charset="0"/>
              </a:rPr>
              <a:t>PintOS</a:t>
            </a:r>
            <a:endParaRPr lang="en-US" sz="2000" b="0" dirty="0">
              <a:latin typeface="Helvetica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456808" y="5181600"/>
            <a:ext cx="1676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 smtClean="0">
                <a:latin typeface="Helvetica"/>
                <a:ea typeface="ＭＳ Ｐゴシック" charset="0"/>
                <a:cs typeface="Helvetica"/>
              </a:rPr>
              <a:t>CPU</a:t>
            </a:r>
            <a:endParaRPr lang="en-US" dirty="0">
              <a:latin typeface="Helvetica"/>
              <a:ea typeface="ＭＳ Ｐゴシック" charset="0"/>
              <a:cs typeface="Helvetica"/>
            </a:endParaRPr>
          </a:p>
          <a:p>
            <a:pPr algn="ctr">
              <a:defRPr/>
            </a:pPr>
            <a:r>
              <a:rPr lang="en-US" b="0" dirty="0" smtClean="0">
                <a:latin typeface="Helvetica"/>
                <a:ea typeface="ＭＳ Ｐゴシック" charset="0"/>
                <a:cs typeface="Helvetica"/>
              </a:rPr>
              <a:t>(emulated)</a:t>
            </a:r>
            <a:endParaRPr lang="en-US" b="0" dirty="0">
              <a:latin typeface="Helvetica"/>
              <a:ea typeface="ＭＳ Ｐゴシック" charset="0"/>
              <a:cs typeface="Helvetica"/>
            </a:endParaRPr>
          </a:p>
        </p:txBody>
      </p:sp>
      <p:cxnSp>
        <p:nvCxnSpPr>
          <p:cNvPr id="7179" name="Straight Arrow Connector 50"/>
          <p:cNvCxnSpPr>
            <a:cxnSpLocks noChangeShapeType="1"/>
            <a:endCxn id="49" idx="0"/>
          </p:cNvCxnSpPr>
          <p:nvPr/>
        </p:nvCxnSpPr>
        <p:spPr bwMode="auto">
          <a:xfrm flipH="1">
            <a:off x="3295008" y="4895614"/>
            <a:ext cx="38100" cy="28598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3314700" y="34290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590800" y="34290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990600" y="34290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4038600" y="1447800"/>
            <a:ext cx="1371600" cy="19812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905000" y="1447800"/>
            <a:ext cx="1371600" cy="19812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304800" y="1447800"/>
            <a:ext cx="1371600" cy="19812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CPU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Helvetica" charset="0"/>
                </a:rPr>
                <a:t>IO</a:t>
              </a:r>
            </a:p>
            <a:p>
              <a:pPr algn="ctr"/>
              <a:r>
                <a:rPr lang="en-US" sz="1400" b="0">
                  <a:latin typeface="Helvetica" charset="0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>
                  <a:latin typeface="Helvetica" charset="0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770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Kernel 1T Process </a:t>
            </a:r>
            <a:r>
              <a:rPr lang="en-US" dirty="0" err="1" smtClean="0"/>
              <a:t>ala</a:t>
            </a:r>
            <a:r>
              <a:rPr lang="en-US" dirty="0" smtClean="0"/>
              <a:t> Pintos/x86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457200" y="5968999"/>
            <a:ext cx="8229600" cy="5873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Each user process/thread associated with a kernel thread, described by a 4kb Page object containing TCB and kernel stack for the kernel thread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279" y="2614866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78474" y="310699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88973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72034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622843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82249" y="994986"/>
            <a:ext cx="4248886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62051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9191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2248" y="1554977"/>
            <a:ext cx="4248886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9480" y="1143379"/>
            <a:ext cx="968107" cy="2323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99480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99480" y="1427913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051971" y="1702018"/>
            <a:ext cx="425309" cy="1211441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81921" y="2195827"/>
            <a:ext cx="1003224" cy="1273266"/>
            <a:chOff x="6181921" y="2195827"/>
            <a:chExt cx="1003224" cy="1273266"/>
          </a:xfrm>
        </p:grpSpPr>
        <p:sp>
          <p:nvSpPr>
            <p:cNvPr id="63" name="TextBox 62"/>
            <p:cNvSpPr txBox="1"/>
            <p:nvPr/>
          </p:nvSpPr>
          <p:spPr>
            <a:xfrm>
              <a:off x="6181921" y="2195827"/>
              <a:ext cx="1003224" cy="376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</a:t>
              </a:r>
              <a:r>
                <a:rPr lang="en-US" sz="1400" dirty="0" smtClean="0"/>
                <a:t>agic #</a:t>
              </a:r>
              <a:endParaRPr lang="en-US" sz="14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199100" y="2303835"/>
              <a:ext cx="968867" cy="1165258"/>
              <a:chOff x="6199100" y="2303835"/>
              <a:chExt cx="968867" cy="1165258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429676" y="3092867"/>
                <a:ext cx="507715" cy="37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tid</a:t>
                </a:r>
                <a:endParaRPr lang="en-US" sz="14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264450" y="2913459"/>
                <a:ext cx="838166" cy="37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status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309426" y="2734051"/>
                <a:ext cx="748214" cy="37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stack</a:t>
                </a:r>
                <a:endParaRPr lang="en-US" sz="14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199100" y="2554643"/>
                <a:ext cx="968867" cy="37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priority</a:t>
                </a:r>
                <a:endParaRPr lang="en-US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417346" y="2375235"/>
                <a:ext cx="532375" cy="376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list</a:t>
                </a:r>
                <a:endParaRPr lang="en-US" sz="1400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208069" y="2303835"/>
                <a:ext cx="950929" cy="1162880"/>
              </a:xfrm>
              <a:prstGeom prst="rect">
                <a:avLst/>
              </a:prstGeom>
              <a:solidFill>
                <a:srgbClr val="FFFF00">
                  <a:alpha val="1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0" name="Straight Arrow Connector 69"/>
          <p:cNvCxnSpPr/>
          <p:nvPr/>
        </p:nvCxnSpPr>
        <p:spPr>
          <a:xfrm>
            <a:off x="6818706" y="2567645"/>
            <a:ext cx="1317147" cy="4473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82" y="1890613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32" y="1870289"/>
            <a:ext cx="1178729" cy="111005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271" y="1870289"/>
            <a:ext cx="1178729" cy="111005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839010" y="1037134"/>
            <a:ext cx="2425616" cy="2611993"/>
            <a:chOff x="4839010" y="1037134"/>
            <a:chExt cx="2425616" cy="2611993"/>
          </a:xfrm>
        </p:grpSpPr>
        <p:sp>
          <p:nvSpPr>
            <p:cNvPr id="68" name="Rectangle 67"/>
            <p:cNvSpPr/>
            <p:nvPr/>
          </p:nvSpPr>
          <p:spPr>
            <a:xfrm>
              <a:off x="6102441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4839010" y="1124049"/>
              <a:ext cx="1155720" cy="7462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839010" y="2913459"/>
              <a:ext cx="1263431" cy="5556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237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4" grpId="0" animBg="1"/>
      <p:bldP spid="65" grpId="0" animBg="1"/>
      <p:bldP spid="6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37" y="1836161"/>
            <a:ext cx="1135162" cy="1219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User thread, w/ k-thread waiting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78348" y="5954692"/>
            <a:ext cx="8229600" cy="587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x</a:t>
            </a:r>
            <a:r>
              <a:rPr lang="en-US" dirty="0" smtClean="0"/>
              <a:t>86 </a:t>
            </a:r>
            <a:r>
              <a:rPr lang="en-US" dirty="0" err="1" smtClean="0"/>
              <a:t>proc</a:t>
            </a:r>
            <a:r>
              <a:rPr lang="en-US" dirty="0" smtClean="0"/>
              <a:t> holds interrupt SP high system level</a:t>
            </a:r>
          </a:p>
          <a:p>
            <a:r>
              <a:rPr lang="en-US" dirty="0" smtClean="0"/>
              <a:t>During user thread exec, associate kernel thread is “standing by”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5773644" y="5113543"/>
            <a:ext cx="1245396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428374" y="1922029"/>
            <a:ext cx="1937788" cy="3545229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603068" y="3466715"/>
            <a:ext cx="1402816" cy="1467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771285" y="4126879"/>
            <a:ext cx="1896138" cy="1827813"/>
            <a:chOff x="6771285" y="4126879"/>
            <a:chExt cx="1896138" cy="1827813"/>
          </a:xfrm>
        </p:grpSpPr>
        <p:sp>
          <p:nvSpPr>
            <p:cNvPr id="5" name="Rectangle 4"/>
            <p:cNvSpPr/>
            <p:nvPr/>
          </p:nvSpPr>
          <p:spPr>
            <a:xfrm>
              <a:off x="6771285" y="4126879"/>
              <a:ext cx="1295359" cy="910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18576" y="553075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r>
                <a:rPr lang="en-US" dirty="0" smtClean="0"/>
                <a:t> </a:t>
              </a:r>
              <a:r>
                <a:rPr lang="en-US" dirty="0" err="1" smtClean="0"/>
                <a:t>Regs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1841" y="5343934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71285" y="412687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81841" y="510580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16212" y="5005593"/>
              <a:ext cx="40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5737" y="525324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  <a:r>
                <a:rPr lang="en-US" dirty="0" smtClean="0"/>
                <a:t> SP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781841" y="485927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66644" y="476326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35519" y="558536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PL: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257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95" y="1861741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Kernel thread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Kernel threads execute with small stack in thread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Scheduler selects among ready kernel and user 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184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8184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413125" y="2195827"/>
            <a:ext cx="3605915" cy="3057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1841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076657" y="1300527"/>
            <a:ext cx="3929227" cy="3634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97091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PL: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495800" y="128497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39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81" y="1858445"/>
            <a:ext cx="1114419" cy="1197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Switch (</a:t>
            </a:r>
            <a:r>
              <a:rPr lang="en-US" dirty="0" err="1" smtClean="0"/>
              <a:t>switch.S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witch_threads</a:t>
            </a:r>
            <a:r>
              <a:rPr lang="en-US" dirty="0" smtClean="0"/>
              <a:t>: save </a:t>
            </a:r>
            <a:r>
              <a:rPr lang="en-US" dirty="0" err="1" smtClean="0"/>
              <a:t>regs</a:t>
            </a:r>
            <a:r>
              <a:rPr lang="en-US" dirty="0" smtClean="0"/>
              <a:t> on current small stack, change SP, return from destination threads call to </a:t>
            </a:r>
            <a:r>
              <a:rPr lang="en-US" dirty="0" err="1" smtClean="0"/>
              <a:t>switch_threads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184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8184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2227920" y="2141902"/>
            <a:ext cx="4791121" cy="311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1841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1984375" y="1300527"/>
            <a:ext cx="5021510" cy="3634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97091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PL: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39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Thread </a:t>
            </a: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4724400"/>
            <a:ext cx="8900547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457200" y="423111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0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71" y="1861741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Kernel Thread for Process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184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8184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222875" y="2141902"/>
            <a:ext cx="1796166" cy="311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1841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428374" y="1270000"/>
            <a:ext cx="1577511" cy="3664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97091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PL: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4480339" y="1370953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50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34" y="1854419"/>
            <a:ext cx="1118166" cy="1201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Kernel-&gt;User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78348" y="5954692"/>
            <a:ext cx="8229600" cy="587375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ret</a:t>
            </a:r>
            <a:r>
              <a:rPr lang="en-US" dirty="0" smtClean="0"/>
              <a:t> restores user stack and PL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184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8184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5773644" y="5113543"/>
            <a:ext cx="1245396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428374" y="1922029"/>
            <a:ext cx="1937788" cy="3545229"/>
          </a:xfrm>
          <a:prstGeom prst="straightConnector1">
            <a:avLst/>
          </a:prstGeom>
          <a:ln w="952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1841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603068" y="3466715"/>
            <a:ext cx="1402816" cy="1467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35519" y="558536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PL: 3</a:t>
            </a:r>
            <a:endParaRPr lang="en-US" dirty="0"/>
          </a:p>
        </p:txBody>
      </p:sp>
      <p:sp>
        <p:nvSpPr>
          <p:cNvPr id="78" name="Freeform 77"/>
          <p:cNvSpPr/>
          <p:nvPr/>
        </p:nvSpPr>
        <p:spPr>
          <a:xfrm>
            <a:off x="4455966" y="132941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4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71" y="1861741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User-&gt;Kernel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99395" y="6018873"/>
            <a:ext cx="8229600" cy="587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Mechanism to resume k-thread goes through interrupt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88844" y="1689162"/>
            <a:ext cx="968107" cy="1777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19040" y="3092867"/>
            <a:ext cx="50771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tid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853814" y="2913459"/>
            <a:ext cx="838166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898790" y="2734051"/>
            <a:ext cx="74821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788464" y="2554643"/>
            <a:ext cx="968867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priority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06710" y="2375235"/>
            <a:ext cx="532375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771285" y="2195827"/>
            <a:ext cx="1003224" cy="376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agic #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788844" y="1143379"/>
            <a:ext cx="968107" cy="274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41335" y="1922029"/>
            <a:ext cx="425309" cy="1028497"/>
          </a:xfrm>
          <a:custGeom>
            <a:avLst/>
            <a:gdLst>
              <a:gd name="connsiteX0" fmla="*/ 0 w 317500"/>
              <a:gd name="connsiteY0" fmla="*/ 841375 h 841375"/>
              <a:gd name="connsiteX1" fmla="*/ 206375 w 317500"/>
              <a:gd name="connsiteY1" fmla="*/ 841375 h 841375"/>
              <a:gd name="connsiteX2" fmla="*/ 269875 w 317500"/>
              <a:gd name="connsiteY2" fmla="*/ 698500 h 841375"/>
              <a:gd name="connsiteX3" fmla="*/ 254000 w 317500"/>
              <a:gd name="connsiteY3" fmla="*/ 381000 h 841375"/>
              <a:gd name="connsiteX4" fmla="*/ 317500 w 317500"/>
              <a:gd name="connsiteY4" fmla="*/ 47625 h 841375"/>
              <a:gd name="connsiteX5" fmla="*/ 127000 w 317500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0" h="841375">
                <a:moveTo>
                  <a:pt x="0" y="841375"/>
                </a:moveTo>
                <a:lnTo>
                  <a:pt x="206375" y="841375"/>
                </a:lnTo>
                <a:lnTo>
                  <a:pt x="269875" y="698500"/>
                </a:lnTo>
                <a:lnTo>
                  <a:pt x="254000" y="381000"/>
                </a:lnTo>
                <a:lnTo>
                  <a:pt x="317500" y="47625"/>
                </a:lnTo>
                <a:lnTo>
                  <a:pt x="127000" y="0"/>
                </a:lnTo>
              </a:path>
            </a:pathLst>
          </a:custGeom>
          <a:ln>
            <a:solidFill>
              <a:srgbClr val="4F81BD"/>
            </a:solidFill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97433" y="2303835"/>
            <a:ext cx="950929" cy="116288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1805" y="1037134"/>
            <a:ext cx="1162185" cy="26119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473361" y="2835569"/>
            <a:ext cx="1022868" cy="894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5428374" y="1124049"/>
            <a:ext cx="1155720" cy="74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28374" y="2913459"/>
            <a:ext cx="1263431" cy="55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184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8184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222875" y="2141902"/>
            <a:ext cx="1796166" cy="3111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1841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428374" y="1270000"/>
            <a:ext cx="1577511" cy="3664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97091" y="56177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PL: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4480339" y="1370953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5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95" y="1840522"/>
            <a:ext cx="1131104" cy="1215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User-&gt;Kernel via interrupt vector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378348" y="5954692"/>
            <a:ext cx="8229600" cy="5873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Interrupt transfers control through the IV (IDT in x86)</a:t>
            </a:r>
          </a:p>
          <a:p>
            <a:r>
              <a:rPr lang="en-US" dirty="0" err="1" smtClean="0"/>
              <a:t>iret</a:t>
            </a:r>
            <a:r>
              <a:rPr lang="en-US" dirty="0" smtClean="0"/>
              <a:t> restores user stack and PL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9875" y="2637041"/>
            <a:ext cx="85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Kernel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0" y="3129167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8337" y="31291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1398" y="31291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66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40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2207" y="4331461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6299" y="994986"/>
            <a:ext cx="51542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51415" y="112404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58555" y="152838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6299" y="1554977"/>
            <a:ext cx="5154199" cy="1427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9" y="18977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496" y="18702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1285" y="4126879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8576" y="55307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1841" y="53439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1285" y="41268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81841" y="51058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69" y="18761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16212" y="5005593"/>
            <a:ext cx="4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25737" y="52532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SP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5773644" y="5113543"/>
            <a:ext cx="1245396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746125" y="12700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33363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2792125" y="13005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781841" y="48592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066644" y="476326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603068" y="3466715"/>
            <a:ext cx="1402816" cy="1467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35519" y="558536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PL: 3</a:t>
            </a:r>
            <a:endParaRPr lang="en-US" dirty="0"/>
          </a:p>
        </p:txBody>
      </p:sp>
      <p:sp>
        <p:nvSpPr>
          <p:cNvPr id="78" name="Freeform 77"/>
          <p:cNvSpPr/>
          <p:nvPr/>
        </p:nvSpPr>
        <p:spPr>
          <a:xfrm>
            <a:off x="4509064" y="132941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5542091" y="1124049"/>
            <a:ext cx="1481151" cy="907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192021" y="1957829"/>
            <a:ext cx="827019" cy="292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771285" y="1202651"/>
            <a:ext cx="1897764" cy="2711258"/>
            <a:chOff x="6771285" y="1202651"/>
            <a:chExt cx="1897764" cy="2711258"/>
          </a:xfrm>
        </p:grpSpPr>
        <p:sp>
          <p:nvSpPr>
            <p:cNvPr id="80" name="Rectangle 79"/>
            <p:cNvSpPr/>
            <p:nvPr/>
          </p:nvSpPr>
          <p:spPr>
            <a:xfrm>
              <a:off x="6771285" y="1270000"/>
              <a:ext cx="1295359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24528" y="120265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133401" y="3282049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255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84329" y="1897718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83389" y="214190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8576" y="3544577"/>
              <a:ext cx="1165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 err="1" smtClean="0"/>
                <a:t>ntr</a:t>
              </a:r>
              <a:r>
                <a:rPr lang="en-US" dirty="0" smtClean="0"/>
                <a:t> vector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406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Interrupt 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4765" y="1808660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2676" y="17413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1549" y="382070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4765" y="2436378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1902" y="4148487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interrupt vector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54765" y="2636403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27423" y="1126035"/>
            <a:ext cx="3222771" cy="2579848"/>
            <a:chOff x="553658" y="1470304"/>
            <a:chExt cx="3222771" cy="257984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91412" y="2334341"/>
              <a:ext cx="902020" cy="580066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35774" y="147030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Courier New" panose="02070309020205020404" pitchFamily="49" charset="0"/>
                </a:rPr>
                <a:t>stubs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3432" y="2334341"/>
              <a:ext cx="228299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ush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0x20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#)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intr_entry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93432" y="2980672"/>
              <a:ext cx="228299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ush 0x20 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#)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intr_entry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53658" y="2980672"/>
              <a:ext cx="939774" cy="13376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13545" y="190091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7947" y="368082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837396" y="1808660"/>
            <a:ext cx="3011204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ntr_entry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up kernel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ntr_exit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restore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036287" y="1831005"/>
            <a:ext cx="801109" cy="62399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17165" y="1066800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Wrapper for generic handler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81000" y="2384013"/>
            <a:ext cx="485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0x20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1492" y="414848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tubs.S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53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cs61C THE STACK FRAME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0" y="1046781"/>
            <a:ext cx="4478612" cy="3358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236" y="2706475"/>
            <a:ext cx="4531373" cy="33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3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Interrupt 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200" y="2152929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911" y="1905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784" y="398439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255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1412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244" y="2780647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8137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interrupt vector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35774" y="147030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334341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0x20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2980672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ush 0x20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3658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6894" y="2980672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13545" y="1900914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57947" y="3680820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52800" y="2152929"/>
            <a:ext cx="2712642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ntr_entry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up kernel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ntr_exit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restore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71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34957" y="1365817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Wrapper for generic handler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20518" y="1273484"/>
            <a:ext cx="828548" cy="194745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14878" y="1273484"/>
            <a:ext cx="277672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classify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dispatch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IRQ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maybe thread yield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92765" y="2728282"/>
            <a:ext cx="485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0x20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0" y="3399076"/>
            <a:ext cx="1723491" cy="2925524"/>
            <a:chOff x="5407525" y="3300985"/>
            <a:chExt cx="1723491" cy="2925524"/>
          </a:xfrm>
        </p:grpSpPr>
        <p:sp>
          <p:nvSpPr>
            <p:cNvPr id="40" name="Rectangle 39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2138" y="34326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481359" y="3300985"/>
              <a:ext cx="450166" cy="104325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218298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7525" y="5580178"/>
              <a:ext cx="172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Pintos </a:t>
              </a:r>
              <a:r>
                <a:rPr lang="en-US" dirty="0" err="1" smtClean="0"/>
                <a:t>intr_handlers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8298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59925" y="4084879"/>
              <a:ext cx="635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0x20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737572" y="3352800"/>
            <a:ext cx="24064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imer_intr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tick++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thread_tick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057491" y="2063992"/>
            <a:ext cx="372009" cy="133508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94435" y="418564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imer.c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9850" y="904152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interrupt.c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4956" y="455366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tubs.S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85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58" grpId="0"/>
      <p:bldP spid="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may trigger thread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hread_tick</a:t>
            </a:r>
            <a:endParaRPr lang="en-US" dirty="0" smtClean="0"/>
          </a:p>
          <a:p>
            <a:pPr lvl="1"/>
            <a:r>
              <a:rPr lang="en-US" dirty="0" smtClean="0"/>
              <a:t>Updates thread counters</a:t>
            </a:r>
          </a:p>
          <a:p>
            <a:pPr lvl="1"/>
            <a:r>
              <a:rPr lang="en-US" dirty="0" smtClean="0"/>
              <a:t>If quanta exhausted, sets yield flag</a:t>
            </a:r>
          </a:p>
          <a:p>
            <a:r>
              <a:rPr lang="en-US" dirty="0" err="1" smtClean="0"/>
              <a:t>thread_yield</a:t>
            </a:r>
            <a:endParaRPr lang="en-US" dirty="0" smtClean="0"/>
          </a:p>
          <a:p>
            <a:pPr lvl="1"/>
            <a:r>
              <a:rPr lang="en-US" dirty="0" smtClean="0"/>
              <a:t>On path to </a:t>
            </a:r>
            <a:r>
              <a:rPr lang="en-US" dirty="0" err="1" smtClean="0"/>
              <a:t>rtn</a:t>
            </a:r>
            <a:r>
              <a:rPr lang="en-US" dirty="0" smtClean="0"/>
              <a:t> from interrupt</a:t>
            </a:r>
          </a:p>
          <a:p>
            <a:pPr lvl="1"/>
            <a:r>
              <a:rPr lang="en-US" dirty="0" smtClean="0"/>
              <a:t>Sets current thread back to READY</a:t>
            </a:r>
          </a:p>
          <a:p>
            <a:pPr lvl="1"/>
            <a:r>
              <a:rPr lang="en-US" dirty="0" smtClean="0"/>
              <a:t>Pushes it back on </a:t>
            </a:r>
            <a:r>
              <a:rPr lang="en-US" dirty="0" err="1" smtClean="0"/>
              <a:t>ready_list</a:t>
            </a:r>
            <a:endParaRPr lang="en-US" dirty="0" smtClean="0"/>
          </a:p>
          <a:p>
            <a:pPr lvl="1"/>
            <a:r>
              <a:rPr lang="en-US" dirty="0" smtClean="0"/>
              <a:t>Calls schedule to select next thread to run upon </a:t>
            </a:r>
            <a:r>
              <a:rPr lang="en-US" dirty="0" err="1" smtClean="0"/>
              <a:t>iret</a:t>
            </a:r>
            <a:endParaRPr lang="en-US" dirty="0" smtClean="0"/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Selects next thread to run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/>
              <a:t>s</a:t>
            </a:r>
            <a:r>
              <a:rPr lang="en-US" dirty="0" err="1" smtClean="0"/>
              <a:t>witch_threads</a:t>
            </a:r>
            <a:r>
              <a:rPr lang="en-US" dirty="0" smtClean="0"/>
              <a:t> to change </a:t>
            </a:r>
            <a:r>
              <a:rPr lang="en-US" dirty="0" err="1" smtClean="0"/>
              <a:t>regs</a:t>
            </a:r>
            <a:r>
              <a:rPr lang="en-US" dirty="0" smtClean="0"/>
              <a:t> to point to stack for thread to resume</a:t>
            </a:r>
          </a:p>
          <a:p>
            <a:pPr lvl="1"/>
            <a:r>
              <a:rPr lang="en-US" dirty="0" smtClean="0"/>
              <a:t>Sets its status to RUNNING</a:t>
            </a:r>
          </a:p>
          <a:p>
            <a:pPr lvl="1"/>
            <a:r>
              <a:rPr lang="en-US" dirty="0" smtClean="0"/>
              <a:t>If user thread, activates the process</a:t>
            </a:r>
          </a:p>
          <a:p>
            <a:pPr lvl="1"/>
            <a:r>
              <a:rPr lang="en-US" dirty="0" smtClean="0"/>
              <a:t>Returns back to </a:t>
            </a:r>
            <a:r>
              <a:rPr lang="en-US" dirty="0" err="1" smtClean="0"/>
              <a:t>intr_handler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7552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Return from 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137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interrupt vector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724400" y="2489218"/>
            <a:ext cx="1864918" cy="107622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81875" y="2301666"/>
            <a:ext cx="1111250" cy="31144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62800" y="4923001"/>
            <a:ext cx="1912703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hread_yield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schedule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30914" y="5721732"/>
            <a:ext cx="1418978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schedule()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switch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7359216" y="5416086"/>
            <a:ext cx="508000" cy="50650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590800" y="4182970"/>
            <a:ext cx="1250751" cy="11694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13545" y="5352400"/>
            <a:ext cx="222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Resume Some Thread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0200" y="2152929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17540" y="19050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1892" y="423547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255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91412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0200" y="2780647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8137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interrupt vector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35774" y="1470304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66800" y="2334341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0x20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66800" y="2980672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ush 0x20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553658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30200" y="2980672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613545" y="1900914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57947" y="3680820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52800" y="2152929"/>
            <a:ext cx="2712642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ntr_entry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set up kernel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ntr_exit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restore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971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534957" y="1365817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Wrapper for generic handler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-92765" y="2728282"/>
            <a:ext cx="485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0x20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34956" y="455366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tubs.S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334000" y="3399076"/>
            <a:ext cx="1723491" cy="2925524"/>
            <a:chOff x="5407525" y="3300985"/>
            <a:chExt cx="1723491" cy="2925524"/>
          </a:xfrm>
        </p:grpSpPr>
        <p:sp>
          <p:nvSpPr>
            <p:cNvPr id="87" name="Rectangle 86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2138" y="34326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6481359" y="3300985"/>
              <a:ext cx="450166" cy="104325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6218298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07525" y="5580178"/>
              <a:ext cx="172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Pintos </a:t>
              </a:r>
              <a:r>
                <a:rPr lang="en-US" dirty="0" err="1" smtClean="0"/>
                <a:t>intr_handlers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218298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59925" y="4169109"/>
              <a:ext cx="8018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0x20 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737572" y="3352800"/>
            <a:ext cx="24064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imer_intr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tick++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thread_tick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94435" y="418564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imer.c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14878" y="1273484"/>
            <a:ext cx="277672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classify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dispatch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IRQ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maybe thread yield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49850" y="904152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interrupt.c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8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41288"/>
            <a:ext cx="84582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Correctness for systems with concurrent threads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If dispatcher can schedule threads in any way, programs must work under all circumstances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you test for this?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How can you know if your program works?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rgbClr val="FF0000"/>
                </a:solidFill>
                <a:ea typeface="Gulim" panose="020B0600000101010101" pitchFamily="34" charset="-127"/>
              </a:rPr>
              <a:t>Independent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 state shared with other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Deterministic 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 Input state determines results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Reproducible  Can recreate Starting Conditions, I/O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Scheduling order doesn’t matter (if </a:t>
            </a:r>
            <a:r>
              <a:rPr lang="en-US" altLang="ko-KR" smtClean="0">
                <a:latin typeface="Courier New" panose="02070309020205020404" pitchFamily="49" charset="0"/>
                <a:ea typeface="Gulim" panose="020B0600000101010101" pitchFamily="34" charset="-127"/>
                <a:sym typeface="Symbol" panose="05050102010706020507" pitchFamily="18" charset="2"/>
              </a:rPr>
              <a:t>switch()</a:t>
            </a: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 works!!!)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rgbClr val="FF0000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Cooperating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Shared State between multiple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Non-reproducible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Non-deterministic and Non-reproducible means that bugs can be intermittent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  <a:sym typeface="Symbol" panose="05050102010706020507" pitchFamily="18" charset="2"/>
              </a:rPr>
              <a:t>Sometimes called “Heisenbugs”</a:t>
            </a:r>
          </a:p>
        </p:txBody>
      </p:sp>
    </p:spTree>
    <p:extLst>
      <p:ext uri="{BB962C8B-B14F-4D97-AF65-F5344CB8AC3E}">
        <p14:creationId xmlns:p14="http://schemas.microsoft.com/office/powerpoint/2010/main" val="3892349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Execution </a:t>
            </a:r>
            <a:r>
              <a:rPr lang="en-US" altLang="ko-KR" dirty="0" smtClean="0">
                <a:ea typeface="굴림" panose="020B0600000101010101" pitchFamily="34" charset="-127"/>
              </a:rPr>
              <a:t>Stack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ko-KR" smtClean="0">
                <a:ea typeface="굴림" panose="020B0600000101010101" pitchFamily="34" charset="-127"/>
              </a:rPr>
              <a:t>Stack holds temporary results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Permits recursive execution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Crucial to modern languages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838200" y="838200"/>
            <a:ext cx="2286000" cy="5334000"/>
            <a:chOff x="528" y="528"/>
            <a:chExt cx="1440" cy="3360"/>
          </a:xfrm>
        </p:grpSpPr>
        <p:sp>
          <p:nvSpPr>
            <p:cNvPr id="9230" name="Rectangle 5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31" name="Text Box 6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A(int tmp) {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  if (tmp&lt;2)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    B();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  printf(tmp);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}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B() {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  C();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}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C() {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  A(2);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}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>
                  <a:ea typeface="굴림" panose="020B0600000101010101" pitchFamily="34" charset="-127"/>
                </a:rPr>
                <a:t>A(1);</a:t>
              </a:r>
            </a:p>
          </p:txBody>
        </p:sp>
      </p:grp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5472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>
                <a:ea typeface="굴림" panose="020B0600000101010101" pitchFamily="34" charset="-127"/>
              </a:rPr>
              <a:t>A: tmp=2</a:t>
            </a:r>
          </a:p>
          <a:p>
            <a:pPr algn="l"/>
            <a:r>
              <a:rPr lang="en-US" altLang="ko-KR">
                <a:ea typeface="굴림" panose="020B0600000101010101" pitchFamily="34" charset="-127"/>
              </a:rPr>
              <a:t>   ret=C+1</a:t>
            </a:r>
          </a:p>
        </p:txBody>
      </p:sp>
      <p:grpSp>
        <p:nvGrpSpPr>
          <p:cNvPr id="9222" name="Group 8"/>
          <p:cNvGrpSpPr>
            <a:grpSpLocks/>
          </p:cNvGrpSpPr>
          <p:nvPr/>
        </p:nvGrpSpPr>
        <p:grpSpPr bwMode="auto">
          <a:xfrm>
            <a:off x="3962400" y="3048000"/>
            <a:ext cx="1524000" cy="701675"/>
            <a:chOff x="2448" y="1920"/>
            <a:chExt cx="960" cy="442"/>
          </a:xfrm>
        </p:grpSpPr>
        <p:sp>
          <p:nvSpPr>
            <p:cNvPr id="9228" name="Text Box 9"/>
            <p:cNvSpPr txBox="1">
              <a:spLocks noChangeArrowheads="1"/>
            </p:cNvSpPr>
            <p:nvPr/>
          </p:nvSpPr>
          <p:spPr bwMode="auto">
            <a:xfrm>
              <a:off x="2448" y="1920"/>
              <a:ext cx="6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>
                  <a:latin typeface="Comic Sans MS" panose="030F0702030302020204" pitchFamily="66" charset="0"/>
                  <a:ea typeface="굴림" panose="020B0600000101010101" pitchFamily="34" charset="-127"/>
                </a:rPr>
                <a:t>Stack</a:t>
              </a:r>
            </a:p>
            <a:p>
              <a:pPr algn="l"/>
              <a:r>
                <a:rPr lang="en-US" altLang="ko-KR" sz="2000">
                  <a:latin typeface="Comic Sans MS" panose="030F0702030302020204" pitchFamily="66" charset="0"/>
                  <a:ea typeface="굴림" panose="020B0600000101010101" pitchFamily="34" charset="-127"/>
                </a:rPr>
                <a:t>Pointer</a:t>
              </a:r>
            </a:p>
          </p:txBody>
        </p:sp>
        <p:sp>
          <p:nvSpPr>
            <p:cNvPr id="9229" name="Line 10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3" name="Line 11"/>
          <p:cNvSpPr>
            <a:spLocks noChangeShapeType="1"/>
          </p:cNvSpPr>
          <p:nvPr/>
        </p:nvSpPr>
        <p:spPr bwMode="auto">
          <a:xfrm>
            <a:off x="6324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5405438" y="38623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2000">
                <a:latin typeface="Comic Sans MS" panose="030F0702030302020204" pitchFamily="66" charset="0"/>
                <a:ea typeface="굴림" panose="020B0600000101010101" pitchFamily="34" charset="-127"/>
              </a:rPr>
              <a:t>Stack Growth</a:t>
            </a:r>
          </a:p>
        </p:txBody>
      </p:sp>
      <p:sp>
        <p:nvSpPr>
          <p:cNvPr id="9225" name="Rectangle 13"/>
          <p:cNvSpPr>
            <a:spLocks noChangeArrowheads="1"/>
          </p:cNvSpPr>
          <p:nvPr/>
        </p:nvSpPr>
        <p:spPr bwMode="auto">
          <a:xfrm>
            <a:off x="5472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>
                <a:ea typeface="굴림" panose="020B0600000101010101" pitchFamily="34" charset="-127"/>
              </a:rPr>
              <a:t>A: tmp=1</a:t>
            </a:r>
          </a:p>
          <a:p>
            <a:pPr algn="l"/>
            <a:r>
              <a:rPr lang="en-US" altLang="ko-KR">
                <a:ea typeface="굴림" panose="020B0600000101010101" pitchFamily="34" charset="-127"/>
              </a:rPr>
              <a:t>   ret=exit</a:t>
            </a:r>
          </a:p>
        </p:txBody>
      </p:sp>
      <p:sp>
        <p:nvSpPr>
          <p:cNvPr id="9226" name="Rectangle 14"/>
          <p:cNvSpPr>
            <a:spLocks noChangeArrowheads="1"/>
          </p:cNvSpPr>
          <p:nvPr/>
        </p:nvSpPr>
        <p:spPr bwMode="auto">
          <a:xfrm>
            <a:off x="5472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굴림" panose="020B0600000101010101" pitchFamily="34" charset="-127"/>
              </a:rPr>
              <a:t>B: ret=A+2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9227" name="Rectangle 15"/>
          <p:cNvSpPr>
            <a:spLocks noChangeArrowheads="1"/>
          </p:cNvSpPr>
          <p:nvPr/>
        </p:nvSpPr>
        <p:spPr bwMode="auto">
          <a:xfrm>
            <a:off x="5472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굴림" panose="020B0600000101010101" pitchFamily="34" charset="-127"/>
              </a:rPr>
              <a:t>C: ret=B+1</a:t>
            </a:r>
          </a:p>
        </p:txBody>
      </p:sp>
    </p:spTree>
    <p:extLst>
      <p:ext uri="{BB962C8B-B14F-4D97-AF65-F5344CB8AC3E}">
        <p14:creationId xmlns:p14="http://schemas.microsoft.com/office/powerpoint/2010/main" val="3831815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Interactions Complicate Debugging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617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Is any program truly independent?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Every process shares the file system, OS resources, network, etc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Extreme example: buggy device driver causes thread A to crash “independent thread” B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You probably don’t realize how much you depend on reproducibility: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Evil C compiler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Modifies files behind your back by inserting errors into C program unless you insert debugging code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Debugging statements can overrun stack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Non-deterministic errors are really difficult to find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Memory layout of kernel+user programs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depends on scheduling, which depends on timer/other things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Original UNIX had a bunch of non-deterministic errors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Example: Something which does interesting I/O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typing of letters used to help generate secure keys</a:t>
            </a:r>
          </a:p>
          <a:p>
            <a:pPr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377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Why allow cooperating threads?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00100"/>
            <a:ext cx="8928100" cy="58293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People cooperate; computers help/enhance people’s lives, so computers must cooperate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By analogy, the non-reproducibility/non-determinism of people is a notable problem for “carefully laid plans”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1: Share resources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One computer, many users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One bank balance, many ATMs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if ATMs were only updated at night?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Embedded systems (robot control: coordinate arm &amp; hand)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2: Speedup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Overlap I/O and computation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Many different file systems do read-ahead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Multiprocessors – chop up program into parallel pieces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Advantage 3: Modularity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More important than you might think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Chop large problem up into simpler pieces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To compile, for instance, gcc calls cpp | cc1 | cc2 | as | ld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Makes system easier to extend</a:t>
            </a:r>
          </a:p>
        </p:txBody>
      </p:sp>
    </p:spTree>
    <p:extLst>
      <p:ext uri="{BB962C8B-B14F-4D97-AF65-F5344CB8AC3E}">
        <p14:creationId xmlns:p14="http://schemas.microsoft.com/office/powerpoint/2010/main" val="2947632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High-level Example: Web Server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7924800" cy="2819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Server must handle many requests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Non-cooperating version: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Gulim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serverLoop() {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con = AcceptCon();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ProcessFork(ServiceWebPage(),con);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are some disadvantages of this technique?</a:t>
            </a:r>
          </a:p>
        </p:txBody>
      </p:sp>
      <p:sp>
        <p:nvSpPr>
          <p:cNvPr id="29700" name="tower"/>
          <p:cNvSpPr>
            <a:spLocks noEditPoints="1" noChangeArrowheads="1"/>
          </p:cNvSpPr>
          <p:nvPr/>
        </p:nvSpPr>
        <p:spPr bwMode="auto">
          <a:xfrm>
            <a:off x="6629400" y="7620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aptop"/>
          <p:cNvSpPr>
            <a:spLocks noEditPoints="1" noChangeArrowheads="1"/>
          </p:cNvSpPr>
          <p:nvPr/>
        </p:nvSpPr>
        <p:spPr bwMode="auto">
          <a:xfrm>
            <a:off x="1676400" y="1066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Freeform 9"/>
          <p:cNvSpPr>
            <a:spLocks/>
          </p:cNvSpPr>
          <p:nvPr/>
        </p:nvSpPr>
        <p:spPr bwMode="auto">
          <a:xfrm>
            <a:off x="3276600" y="1219200"/>
            <a:ext cx="3352800" cy="241300"/>
          </a:xfrm>
          <a:custGeom>
            <a:avLst/>
            <a:gdLst>
              <a:gd name="T0" fmla="*/ 0 w 1824"/>
              <a:gd name="T1" fmla="*/ 202170 h 296"/>
              <a:gd name="T2" fmla="*/ 1323474 w 1824"/>
              <a:gd name="T3" fmla="*/ 6522 h 296"/>
              <a:gd name="T4" fmla="*/ 3352800 w 1824"/>
              <a:gd name="T5" fmla="*/ 2413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3" name="Document"/>
          <p:cNvSpPr>
            <a:spLocks noEditPoints="1" noChangeArrowheads="1"/>
          </p:cNvSpPr>
          <p:nvPr/>
        </p:nvSpPr>
        <p:spPr bwMode="auto">
          <a:xfrm>
            <a:off x="3352800" y="1447800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4" name="laptop"/>
          <p:cNvSpPr>
            <a:spLocks noEditPoints="1" noChangeArrowheads="1"/>
          </p:cNvSpPr>
          <p:nvPr/>
        </p:nvSpPr>
        <p:spPr bwMode="auto">
          <a:xfrm>
            <a:off x="4724400" y="2590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Freeform 13"/>
          <p:cNvSpPr>
            <a:spLocks/>
          </p:cNvSpPr>
          <p:nvPr/>
        </p:nvSpPr>
        <p:spPr bwMode="auto">
          <a:xfrm>
            <a:off x="5943600" y="20574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6" name="Document"/>
          <p:cNvSpPr>
            <a:spLocks noEditPoints="1" noChangeArrowheads="1"/>
          </p:cNvSpPr>
          <p:nvPr/>
        </p:nvSpPr>
        <p:spPr bwMode="auto">
          <a:xfrm>
            <a:off x="6096000" y="2667000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7" name="Freeform 14"/>
          <p:cNvSpPr>
            <a:spLocks/>
          </p:cNvSpPr>
          <p:nvPr/>
        </p:nvSpPr>
        <p:spPr bwMode="auto">
          <a:xfrm rot="10800000">
            <a:off x="5943600" y="22098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8" name="Freeform 10"/>
          <p:cNvSpPr>
            <a:spLocks/>
          </p:cNvSpPr>
          <p:nvPr/>
        </p:nvSpPr>
        <p:spPr bwMode="auto">
          <a:xfrm rot="10800000">
            <a:off x="3200400" y="1600200"/>
            <a:ext cx="3352800" cy="228600"/>
          </a:xfrm>
          <a:custGeom>
            <a:avLst/>
            <a:gdLst>
              <a:gd name="T0" fmla="*/ 0 w 1824"/>
              <a:gd name="T1" fmla="*/ 191530 h 296"/>
              <a:gd name="T2" fmla="*/ 1323474 w 1824"/>
              <a:gd name="T3" fmla="*/ 6178 h 296"/>
              <a:gd name="T4" fmla="*/ 3352800 w 1824"/>
              <a:gd name="T5" fmla="*/ 2286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62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Threaded Web Server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07425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Now, use a single process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Multithreaded (cooperating) version: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serverLoop() {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connection = AcceptCon();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  ThreadFork(ServiceWebPage(),connection);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Looks almost the same, but has many advantages: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Can share file caches kept in memory, results of CGI scripts, other things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Threads are </a:t>
            </a:r>
            <a:r>
              <a:rPr lang="en-US" altLang="ko-KR" i="1" smtClean="0">
                <a:ea typeface="Gulim" panose="020B0600000101010101" pitchFamily="34" charset="-127"/>
              </a:rPr>
              <a:t>much</a:t>
            </a:r>
            <a:r>
              <a:rPr lang="en-US" altLang="ko-KR" smtClean="0">
                <a:ea typeface="Gulim" panose="020B0600000101010101" pitchFamily="34" charset="-127"/>
              </a:rPr>
              <a:t> cheaper to create than processes, so this has a lower per-request overhead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Question: would a user-level (say one-to-many) thread package make sense here?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When one request blocks on disk, all block…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What about Denial of Service attacks or digg / Slash-dot effects?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9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6533" name="Picture 5" descr="digg-logo-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b="24324"/>
          <a:stretch>
            <a:fillRect/>
          </a:stretch>
        </p:blipFill>
        <p:spPr bwMode="auto">
          <a:xfrm>
            <a:off x="4924425" y="6019800"/>
            <a:ext cx="13239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11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Thread Pools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3625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52400" y="14478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228600" y="4267200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allocThreads(worker,queue);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con=AcceptCon();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Enqueue(queue,con);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wakeUp(queue);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4724400" y="4152900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con=Dequeue(queue);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   sleepOn(queue);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      ServiceWebPage(con);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  <a:b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1219200" y="2209800"/>
            <a:ext cx="6172200" cy="1890713"/>
            <a:chOff x="624" y="1392"/>
            <a:chExt cx="3888" cy="1191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Master</a:t>
              </a:r>
            </a:p>
            <a:p>
              <a:r>
                <a:rPr lang="en-US" altLang="ko-KR"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47131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897438"/>
            <a:ext cx="7924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1219200" y="838200"/>
            <a:ext cx="1219200" cy="121920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1676400" y="3276600"/>
            <a:ext cx="1219200" cy="1219200"/>
            <a:chOff x="3456" y="960"/>
            <a:chExt cx="1056" cy="1056"/>
          </a:xfrm>
        </p:grpSpPr>
        <p:sp>
          <p:nvSpPr>
            <p:cNvPr id="14377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9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7239000" y="2286000"/>
            <a:ext cx="1219200" cy="1219200"/>
            <a:chOff x="3456" y="960"/>
            <a:chExt cx="1056" cy="1056"/>
          </a:xfrm>
        </p:grpSpPr>
        <p:sp>
          <p:nvSpPr>
            <p:cNvPr id="1437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6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4114800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4572000" y="10668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5029200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4572000" y="3962400"/>
            <a:ext cx="1219200" cy="1219200"/>
            <a:chOff x="3456" y="960"/>
            <a:chExt cx="1056" cy="1056"/>
          </a:xfrm>
        </p:grpSpPr>
        <p:sp>
          <p:nvSpPr>
            <p:cNvPr id="1437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Freeform 44"/>
          <p:cNvSpPr>
            <a:spLocks/>
          </p:cNvSpPr>
          <p:nvPr/>
        </p:nvSpPr>
        <p:spPr bwMode="auto">
          <a:xfrm>
            <a:off x="2438400" y="11176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2438400" y="15240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2590800" y="1600200"/>
            <a:ext cx="914400" cy="914400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Freeform 55"/>
          <p:cNvSpPr>
            <a:spLocks/>
          </p:cNvSpPr>
          <p:nvPr/>
        </p:nvSpPr>
        <p:spPr bwMode="auto">
          <a:xfrm rot="1001955">
            <a:off x="5867400" y="2057400"/>
            <a:ext cx="1444625" cy="330200"/>
          </a:xfrm>
          <a:custGeom>
            <a:avLst/>
            <a:gdLst>
              <a:gd name="T0" fmla="*/ 0 w 1008"/>
              <a:gd name="T1" fmla="*/ 177800 h 208"/>
              <a:gd name="T2" fmla="*/ 756708 w 1008"/>
              <a:gd name="T3" fmla="*/ 25400 h 208"/>
              <a:gd name="T4" fmla="*/ 144462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Freeform 58"/>
          <p:cNvSpPr>
            <a:spLocks/>
          </p:cNvSpPr>
          <p:nvPr/>
        </p:nvSpPr>
        <p:spPr bwMode="auto">
          <a:xfrm rot="-9965838">
            <a:off x="5865813" y="2416175"/>
            <a:ext cx="1374775" cy="330200"/>
          </a:xfrm>
          <a:custGeom>
            <a:avLst/>
            <a:gdLst>
              <a:gd name="T0" fmla="*/ 0 w 1008"/>
              <a:gd name="T1" fmla="*/ 177800 h 208"/>
              <a:gd name="T2" fmla="*/ 720120 w 1008"/>
              <a:gd name="T3" fmla="*/ 25400 h 208"/>
              <a:gd name="T4" fmla="*/ 137477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2" name="Group 59"/>
          <p:cNvGrpSpPr>
            <a:grpSpLocks/>
          </p:cNvGrpSpPr>
          <p:nvPr/>
        </p:nvGrpSpPr>
        <p:grpSpPr bwMode="auto">
          <a:xfrm>
            <a:off x="5943600" y="2514600"/>
            <a:ext cx="914400" cy="914400"/>
            <a:chOff x="1584" y="1200"/>
            <a:chExt cx="576" cy="576"/>
          </a:xfrm>
        </p:grpSpPr>
        <p:sp>
          <p:nvSpPr>
            <p:cNvPr id="14365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Freeform 63"/>
          <p:cNvSpPr>
            <a:spLocks/>
          </p:cNvSpPr>
          <p:nvPr/>
        </p:nvSpPr>
        <p:spPr bwMode="auto">
          <a:xfrm rot="5100375">
            <a:off x="4764088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4" name="Freeform 64"/>
          <p:cNvSpPr>
            <a:spLocks/>
          </p:cNvSpPr>
          <p:nvPr/>
        </p:nvSpPr>
        <p:spPr bwMode="auto">
          <a:xfrm rot="-5699625">
            <a:off x="4470400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5" name="Group 65"/>
          <p:cNvGrpSpPr>
            <a:grpSpLocks/>
          </p:cNvGrpSpPr>
          <p:nvPr/>
        </p:nvGrpSpPr>
        <p:grpSpPr bwMode="auto">
          <a:xfrm>
            <a:off x="4495800" y="2895600"/>
            <a:ext cx="914400" cy="914400"/>
            <a:chOff x="1584" y="1200"/>
            <a:chExt cx="576" cy="576"/>
          </a:xfrm>
        </p:grpSpPr>
        <p:sp>
          <p:nvSpPr>
            <p:cNvPr id="14362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Freeform 69"/>
          <p:cNvSpPr>
            <a:spLocks/>
          </p:cNvSpPr>
          <p:nvPr/>
        </p:nvSpPr>
        <p:spPr bwMode="auto">
          <a:xfrm rot="-2311332">
            <a:off x="2590800" y="27432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7" name="Freeform 70"/>
          <p:cNvSpPr>
            <a:spLocks/>
          </p:cNvSpPr>
          <p:nvPr/>
        </p:nvSpPr>
        <p:spPr bwMode="auto">
          <a:xfrm rot="8288181">
            <a:off x="2743200" y="29718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8" name="Group 71"/>
          <p:cNvGrpSpPr>
            <a:grpSpLocks/>
          </p:cNvGrpSpPr>
          <p:nvPr/>
        </p:nvGrpSpPr>
        <p:grpSpPr bwMode="auto">
          <a:xfrm>
            <a:off x="3200400" y="3048000"/>
            <a:ext cx="914400" cy="914400"/>
            <a:chOff x="1584" y="1200"/>
            <a:chExt cx="576" cy="576"/>
          </a:xfrm>
        </p:grpSpPr>
        <p:sp>
          <p:nvSpPr>
            <p:cNvPr id="14359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0723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462963" cy="61722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BankServer()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   ReceiveRequest(&amp;op, &amp;acctId, &amp;amount);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   ProcessRequest(op, acctId, amount);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ProcessRequest(op, acctId,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Deposit(acctId, amount);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Deposit(acctId,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 = GetAccount(acctId); 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StoreAccount(acct); 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Event driven (overlap computation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Multiple threads (multi-proc,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01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we only had one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Still like to overlap I/O with computation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Without threads, we would have to rewrite in event-driven style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BankServer()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event = WaitForNextEvent();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ATMRequest)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   StartOnRequest();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AcctAvail)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   ContinueRequest();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AcctStored)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   FinishRequest();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we missed a blocking I/O step?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we have to split code into hundreds of pieces which could be blocking?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technique is used for graphical programming</a:t>
            </a:r>
          </a:p>
        </p:txBody>
      </p:sp>
    </p:spTree>
    <p:extLst>
      <p:ext uri="{BB962C8B-B14F-4D97-AF65-F5344CB8AC3E}">
        <p14:creationId xmlns:p14="http://schemas.microsoft.com/office/powerpoint/2010/main" val="725265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727075"/>
            <a:ext cx="8875712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One thread per request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Requests proceeds to completion, blocking as required:</a:t>
            </a:r>
          </a:p>
          <a:p>
            <a:pPr>
              <a:buFontTx/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Deposit(acctId,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 = GetAccount(actId);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StoreAccount(acct); 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smtClean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1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2</a:t>
            </a:r>
            <a:br>
              <a:rPr lang="en-US" altLang="ko-KR" sz="2000" u="sng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413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Review: Multiprocessing vs Multiprogramming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8" y="663575"/>
            <a:ext cx="8710612" cy="60420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Also recall: Hyperthreading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Possible to interleave threads on a per-instruction basis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Keep this in mind for our examples (like multiprocessing)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533400" y="3733800"/>
            <a:ext cx="8042275" cy="1295400"/>
            <a:chOff x="310" y="3264"/>
            <a:chExt cx="5066" cy="816"/>
          </a:xfrm>
        </p:grpSpPr>
        <p:grpSp>
          <p:nvGrpSpPr>
            <p:cNvPr id="18447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18473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74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75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76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  <p:sp>
            <p:nvSpPr>
              <p:cNvPr id="18477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</a:t>
                </a:r>
              </a:p>
            </p:txBody>
          </p:sp>
          <p:sp>
            <p:nvSpPr>
              <p:cNvPr id="18478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</p:grpSp>
        <p:grpSp>
          <p:nvGrpSpPr>
            <p:cNvPr id="18448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18451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2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3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</a:t>
                </a:r>
              </a:p>
            </p:txBody>
          </p:sp>
          <p:sp>
            <p:nvSpPr>
              <p:cNvPr id="18454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5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6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  <p:sp>
            <p:nvSpPr>
              <p:cNvPr id="18457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8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59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  <p:sp>
            <p:nvSpPr>
              <p:cNvPr id="18460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1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2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  <p:sp>
            <p:nvSpPr>
              <p:cNvPr id="18463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4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5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</a:t>
                </a:r>
              </a:p>
            </p:txBody>
          </p:sp>
          <p:sp>
            <p:nvSpPr>
              <p:cNvPr id="18466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7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68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  <p:sp>
            <p:nvSpPr>
              <p:cNvPr id="18469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70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71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</a:t>
                </a:r>
              </a:p>
            </p:txBody>
          </p:sp>
          <p:sp>
            <p:nvSpPr>
              <p:cNvPr id="18472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8449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50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803275" y="2514600"/>
            <a:ext cx="5280025" cy="1143000"/>
            <a:chOff x="480" y="2496"/>
            <a:chExt cx="3326" cy="720"/>
          </a:xfrm>
        </p:grpSpPr>
        <p:grpSp>
          <p:nvGrpSpPr>
            <p:cNvPr id="18438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5"/>
              <a:chOff x="2208" y="2448"/>
              <a:chExt cx="1694" cy="615"/>
            </a:xfrm>
          </p:grpSpPr>
          <p:sp>
            <p:nvSpPr>
              <p:cNvPr id="18441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  <p:sp>
            <p:nvSpPr>
              <p:cNvPr id="18442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43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</a:t>
                </a:r>
              </a:p>
            </p:txBody>
          </p:sp>
          <p:sp>
            <p:nvSpPr>
              <p:cNvPr id="18444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8445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  <p:sp>
            <p:nvSpPr>
              <p:cNvPr id="18446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8439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Multiprocessing</a:t>
              </a:r>
            </a:p>
          </p:txBody>
        </p:sp>
        <p:sp>
          <p:nvSpPr>
            <p:cNvPr id="18440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083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7"/>
          <p:cNvGrpSpPr>
            <a:grpSpLocks/>
          </p:cNvGrpSpPr>
          <p:nvPr/>
        </p:nvGrpSpPr>
        <p:grpSpPr bwMode="auto">
          <a:xfrm>
            <a:off x="762000" y="700088"/>
            <a:ext cx="7543800" cy="4267200"/>
            <a:chOff x="432" y="432"/>
            <a:chExt cx="4852" cy="2828"/>
          </a:xfrm>
        </p:grpSpPr>
        <p:sp>
          <p:nvSpPr>
            <p:cNvPr id="10246" name="Rectangle 2" descr="10%"/>
            <p:cNvSpPr>
              <a:spLocks noChangeArrowheads="1"/>
            </p:cNvSpPr>
            <p:nvPr/>
          </p:nvSpPr>
          <p:spPr bwMode="auto">
            <a:xfrm>
              <a:off x="2988" y="3036"/>
              <a:ext cx="2288" cy="224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7" name="Rectangle 3" descr="10%"/>
            <p:cNvSpPr>
              <a:spLocks noChangeArrowheads="1"/>
            </p:cNvSpPr>
            <p:nvPr/>
          </p:nvSpPr>
          <p:spPr bwMode="auto">
            <a:xfrm>
              <a:off x="444" y="444"/>
              <a:ext cx="2384" cy="464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" name="Rectangle 4" descr="10%"/>
            <p:cNvSpPr>
              <a:spLocks noChangeArrowheads="1"/>
            </p:cNvSpPr>
            <p:nvPr/>
          </p:nvSpPr>
          <p:spPr bwMode="auto">
            <a:xfrm>
              <a:off x="2988" y="1740"/>
              <a:ext cx="2288" cy="464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432" y="432"/>
              <a:ext cx="2496" cy="28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0	</a:t>
              </a:r>
              <a:r>
                <a:rPr lang="en-US" altLang="ko-KR" sz="17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zero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 constant 0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1	</a:t>
              </a:r>
              <a:r>
                <a:rPr lang="en-US" altLang="ko-KR" sz="17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at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reserved for assembler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	v0	expression evaluation &amp;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3	v1	function results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4	</a:t>
              </a:r>
              <a:r>
                <a:rPr lang="en-US" altLang="ko-KR" sz="1700">
                  <a:solidFill>
                    <a:srgbClr val="8901F3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a0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</a:t>
              </a:r>
              <a:r>
                <a:rPr lang="en-US" altLang="ko-KR" sz="1700">
                  <a:solidFill>
                    <a:srgbClr val="8901F3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arguments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5	</a:t>
              </a:r>
              <a:r>
                <a:rPr lang="en-US" altLang="ko-KR" sz="1700">
                  <a:solidFill>
                    <a:srgbClr val="8901F3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a1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6	</a:t>
              </a:r>
              <a:r>
                <a:rPr lang="en-US" altLang="ko-KR" sz="1700">
                  <a:solidFill>
                    <a:srgbClr val="8901F3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a2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7	</a:t>
              </a:r>
              <a:r>
                <a:rPr lang="en-US" altLang="ko-KR" sz="1700">
                  <a:solidFill>
                    <a:srgbClr val="8901F3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a3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8	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t0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temporary: caller saves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. . .		</a:t>
              </a:r>
              <a:r>
                <a:rPr lang="en-US" altLang="ko-KR" sz="1700">
                  <a:solidFill>
                    <a:srgbClr val="51DC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(callee can clobber)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15	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t7</a:t>
              </a:r>
            </a:p>
          </p:txBody>
        </p:sp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>
              <a:off x="2976" y="432"/>
              <a:ext cx="2308" cy="28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16	</a:t>
              </a:r>
              <a:r>
                <a:rPr lang="en-US" altLang="ko-KR" sz="1700">
                  <a:solidFill>
                    <a:srgbClr val="51DC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s0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</a:t>
              </a:r>
              <a:r>
                <a:rPr lang="en-US" altLang="ko-KR" sz="1700">
                  <a:solidFill>
                    <a:srgbClr val="00FF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callee saves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. . . 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(callee must save)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23	</a:t>
              </a:r>
              <a:r>
                <a:rPr lang="en-US" altLang="ko-KR" sz="1700">
                  <a:solidFill>
                    <a:srgbClr val="51DC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s7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24	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t8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 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temporary (cont’d)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25	</a:t>
              </a:r>
              <a:r>
                <a:rPr lang="en-US" altLang="ko-KR" sz="1700">
                  <a:solidFill>
                    <a:schemeClr val="hlink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t9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26	</a:t>
              </a:r>
              <a:r>
                <a:rPr lang="en-US" altLang="ko-KR" sz="17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k0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reserved for OS kernel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27	</a:t>
              </a:r>
              <a:r>
                <a:rPr lang="en-US" altLang="ko-KR" sz="17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k1</a:t>
              </a:r>
              <a:endParaRPr lang="en-US" altLang="ko-KR" sz="1700">
                <a:latin typeface="Arial" panose="020B0604020202020204" pitchFamily="34" charset="0"/>
                <a:ea typeface="굴림" panose="020B0600000101010101" pitchFamily="34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28	gp	Pointer to global area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29	sp	Stack pointer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30	fp	frame pointer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31	</a:t>
              </a:r>
              <a:r>
                <a:rPr lang="en-US" altLang="ko-KR" sz="1700">
                  <a:solidFill>
                    <a:schemeClr val="accent1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ra</a:t>
              </a:r>
              <a:r>
                <a:rPr lang="en-US" altLang="ko-KR" sz="1700">
                  <a:latin typeface="Arial" panose="020B0604020202020204" pitchFamily="34" charset="0"/>
                  <a:ea typeface="굴림" panose="020B0600000101010101" pitchFamily="34" charset="-127"/>
                </a:rPr>
                <a:t>	Return Address (HW)</a:t>
              </a:r>
            </a:p>
          </p:txBody>
        </p:sp>
        <p:sp>
          <p:nvSpPr>
            <p:cNvPr id="10251" name="Rectangle 8"/>
            <p:cNvSpPr>
              <a:spLocks noChangeArrowheads="1"/>
            </p:cNvSpPr>
            <p:nvPr/>
          </p:nvSpPr>
          <p:spPr bwMode="auto">
            <a:xfrm>
              <a:off x="444" y="1500"/>
              <a:ext cx="2096" cy="944"/>
            </a:xfrm>
            <a:prstGeom prst="rect">
              <a:avLst/>
            </a:prstGeom>
            <a:noFill/>
            <a:ln w="25400">
              <a:solidFill>
                <a:srgbClr val="8901F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2" name="Rectangle 9"/>
            <p:cNvSpPr>
              <a:spLocks noChangeArrowheads="1"/>
            </p:cNvSpPr>
            <p:nvPr/>
          </p:nvSpPr>
          <p:spPr bwMode="auto">
            <a:xfrm>
              <a:off x="444" y="2508"/>
              <a:ext cx="2288" cy="75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3" name="Rectangle 10"/>
            <p:cNvSpPr>
              <a:spLocks noChangeArrowheads="1"/>
            </p:cNvSpPr>
            <p:nvPr/>
          </p:nvSpPr>
          <p:spPr bwMode="auto">
            <a:xfrm>
              <a:off x="2988" y="444"/>
              <a:ext cx="2288" cy="70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4" name="Rectangle 11"/>
            <p:cNvSpPr>
              <a:spLocks noChangeArrowheads="1"/>
            </p:cNvSpPr>
            <p:nvPr/>
          </p:nvSpPr>
          <p:spPr bwMode="auto">
            <a:xfrm>
              <a:off x="2988" y="1212"/>
              <a:ext cx="2048" cy="464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5" name="Rectangle 12"/>
            <p:cNvSpPr>
              <a:spLocks noChangeArrowheads="1"/>
            </p:cNvSpPr>
            <p:nvPr/>
          </p:nvSpPr>
          <p:spPr bwMode="auto">
            <a:xfrm>
              <a:off x="444" y="972"/>
              <a:ext cx="2288" cy="46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6" name="Rectangle 13"/>
            <p:cNvSpPr>
              <a:spLocks noChangeArrowheads="1"/>
            </p:cNvSpPr>
            <p:nvPr/>
          </p:nvSpPr>
          <p:spPr bwMode="auto">
            <a:xfrm>
              <a:off x="2988" y="2268"/>
              <a:ext cx="2144" cy="70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1350963" y="228600"/>
            <a:ext cx="6440487" cy="379413"/>
          </a:xfrm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smtClean="0">
                <a:ea typeface="굴림" panose="020B0600000101010101" pitchFamily="34" charset="-127"/>
              </a:rPr>
              <a:t>MIPS: Software conventions for Registers</a:t>
            </a:r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5181600"/>
            <a:ext cx="4343400" cy="14478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Before calling procedure: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Save caller-saves regs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Save v0, v1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Save ra</a:t>
            </a:r>
          </a:p>
        </p:txBody>
      </p:sp>
      <p:sp>
        <p:nvSpPr>
          <p:cNvPr id="10245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181600"/>
            <a:ext cx="3886200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After return, assume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Callee-saves reg OK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gp,sp,fp OK (restored!)</a:t>
            </a:r>
          </a:p>
          <a:p>
            <a:pPr lvl="1">
              <a:lnSpc>
                <a:spcPct val="7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Other things trashed</a:t>
            </a:r>
          </a:p>
          <a:p>
            <a:pPr>
              <a:lnSpc>
                <a:spcPct val="70000"/>
              </a:lnSpc>
            </a:pPr>
            <a:endParaRPr lang="ko-KR" altLang="en-US" sz="200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81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 is at the lowest level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684213"/>
            <a:ext cx="8913812" cy="60229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	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1;	y = 2;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y+1;	y = y*2;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What are the possible values of x?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Or, what are the possible values of x below?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solidFill>
                  <a:schemeClr val="hlink"/>
                </a:solidFill>
                <a:ea typeface="굴림" panose="020B0600000101010101" pitchFamily="34" charset="-127"/>
              </a:rPr>
              <a:t>		x = 1;	x = 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X could be 1 or 2 (non-deterministic!)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Could even be 3 for serial processors: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1800" smtClean="0">
                <a:ea typeface="굴림" panose="020B0600000101010101" pitchFamily="34" charset="-127"/>
              </a:rPr>
              <a:t>Thread A writes 0001, B writes 0010.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1800" smtClean="0">
                <a:ea typeface="굴림" panose="020B0600000101010101" pitchFamily="34" charset="-127"/>
              </a:rPr>
              <a:t>Scheduling order ABABABBA yields 3!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2228850" algn="ctr"/>
                <a:tab pos="5548313" algn="ctr"/>
              </a:tabLst>
            </a:pPr>
            <a:endParaRPr lang="ko-KR" altLang="en-US" sz="200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14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9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714375"/>
            <a:ext cx="89154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To understand a concurrent program, we need to know what the underlying indivisible operations are!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smtClean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It is </a:t>
            </a:r>
            <a:r>
              <a:rPr lang="en-US" altLang="ko-KR" i="1" smtClean="0">
                <a:ea typeface="굴림" panose="020B0600000101010101" pitchFamily="34" charset="-127"/>
              </a:rPr>
              <a:t>indivisible: </a:t>
            </a:r>
            <a:r>
              <a:rPr lang="en-US" altLang="ko-KR" smtClean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Fundamental building block – if no atomic operations, then have no way for threads to work together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Consequently – weird example that produces “3” on previous slide can’t happen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Many instructions are not atomic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>
              <a:lnSpc>
                <a:spcPct val="80000"/>
              </a:lnSpc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612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56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3" y="2503488"/>
            <a:ext cx="3989387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688975"/>
            <a:ext cx="8648700" cy="61325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Threaded programs must work for all interleavings of thread instruction sequences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Cooperating threads inherently non-deterministic and non-reproducible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Really hard to debug unless carefully designed!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Therac-25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Machine for radiation therapy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Software control of electron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accelerator and electron beam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/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Xray production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Software control of dosage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Software errors caused the </a:t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death of several patients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series of race conditions on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shared variables and poor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software design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“They determined that data entry speed during editing was the key factor in producing the error condition: If the prescription data was edited at a fast pace, the overdose occurred.”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Correctness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77773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Space Shuttle Example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" y="696913"/>
            <a:ext cx="8686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Original Space Shuttle launch aborted 20 minutes before scheduled launch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Shuttle has five computers: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Four run the “Primary Avionics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Software System” (PASS)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Asynchronous and real-time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Runs all of the control systems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Results synchronized and compared every 3 to 4 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Fifth computer is the “Backup Flight System” (BFS)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stays synchronized in case it is needed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Written by completely different team than PASS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Countdown aborted because BFS disagreed with PASS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1/67 chance that PASS was out of sync one cycle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Bug due to modifications in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initialization</a:t>
            </a:r>
            <a:r>
              <a:rPr lang="en-US" altLang="ko-KR" smtClean="0">
                <a:ea typeface="굴림" panose="020B0600000101010101" pitchFamily="34" charset="-127"/>
              </a:rPr>
              <a:t> code of PASS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 delayed init request placed into timer queue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As a result, timer queue not empty at expected time to force use of hardware clock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Bug not found during extensive simulation</a:t>
            </a:r>
          </a:p>
        </p:txBody>
      </p:sp>
      <p:grpSp>
        <p:nvGrpSpPr>
          <p:cNvPr id="421920" name="Group 32"/>
          <p:cNvGrpSpPr>
            <a:grpSpLocks/>
          </p:cNvGrpSpPr>
          <p:nvPr/>
        </p:nvGrpSpPr>
        <p:grpSpPr bwMode="auto">
          <a:xfrm>
            <a:off x="5410200" y="1117600"/>
            <a:ext cx="1828800" cy="1658938"/>
            <a:chOff x="3408" y="704"/>
            <a:chExt cx="1152" cy="1045"/>
          </a:xfrm>
        </p:grpSpPr>
        <p:grpSp>
          <p:nvGrpSpPr>
            <p:cNvPr id="22538" name="Group 5"/>
            <p:cNvGrpSpPr>
              <a:grpSpLocks/>
            </p:cNvGrpSpPr>
            <p:nvPr/>
          </p:nvGrpSpPr>
          <p:grpSpPr bwMode="auto">
            <a:xfrm>
              <a:off x="4176" y="1376"/>
              <a:ext cx="384" cy="373"/>
              <a:chOff x="4176" y="2736"/>
              <a:chExt cx="384" cy="373"/>
            </a:xfrm>
          </p:grpSpPr>
          <p:sp>
            <p:nvSpPr>
              <p:cNvPr id="22557" name="Rectangle 6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8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" name="Group 8"/>
            <p:cNvGrpSpPr>
              <a:grpSpLocks/>
            </p:cNvGrpSpPr>
            <p:nvPr/>
          </p:nvGrpSpPr>
          <p:grpSpPr bwMode="auto">
            <a:xfrm>
              <a:off x="4176" y="704"/>
              <a:ext cx="384" cy="373"/>
              <a:chOff x="4176" y="2736"/>
              <a:chExt cx="384" cy="373"/>
            </a:xfrm>
          </p:grpSpPr>
          <p:sp>
            <p:nvSpPr>
              <p:cNvPr id="22555" name="Rectangle 9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6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0" name="Group 11"/>
            <p:cNvGrpSpPr>
              <a:grpSpLocks/>
            </p:cNvGrpSpPr>
            <p:nvPr/>
          </p:nvGrpSpPr>
          <p:grpSpPr bwMode="auto">
            <a:xfrm>
              <a:off x="3408" y="1376"/>
              <a:ext cx="384" cy="373"/>
              <a:chOff x="4176" y="2736"/>
              <a:chExt cx="384" cy="373"/>
            </a:xfrm>
          </p:grpSpPr>
          <p:sp>
            <p:nvSpPr>
              <p:cNvPr id="22553" name="Rectangle 1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4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1" name="Group 14"/>
            <p:cNvGrpSpPr>
              <a:grpSpLocks/>
            </p:cNvGrpSpPr>
            <p:nvPr/>
          </p:nvGrpSpPr>
          <p:grpSpPr bwMode="auto">
            <a:xfrm>
              <a:off x="3408" y="704"/>
              <a:ext cx="384" cy="373"/>
              <a:chOff x="4176" y="2736"/>
              <a:chExt cx="384" cy="373"/>
            </a:xfrm>
          </p:grpSpPr>
          <p:sp>
            <p:nvSpPr>
              <p:cNvPr id="22551" name="Rectangle 15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84" cy="373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2" name="tower"/>
              <p:cNvSpPr>
                <a:spLocks noEditPoints="1" noChangeArrowheads="1"/>
              </p:cNvSpPr>
              <p:nvPr/>
            </p:nvSpPr>
            <p:spPr bwMode="auto">
              <a:xfrm>
                <a:off x="4272" y="2784"/>
                <a:ext cx="217" cy="288"/>
              </a:xfrm>
              <a:custGeom>
                <a:avLst/>
                <a:gdLst>
                  <a:gd name="T0" fmla="*/ 0 w 21600"/>
                  <a:gd name="T1" fmla="*/ 29 h 21600"/>
                  <a:gd name="T2" fmla="*/ 67 w 21600"/>
                  <a:gd name="T3" fmla="*/ 0 h 21600"/>
                  <a:gd name="T4" fmla="*/ 109 w 21600"/>
                  <a:gd name="T5" fmla="*/ 0 h 21600"/>
                  <a:gd name="T6" fmla="*/ 217 w 21600"/>
                  <a:gd name="T7" fmla="*/ 0 h 21600"/>
                  <a:gd name="T8" fmla="*/ 217 w 21600"/>
                  <a:gd name="T9" fmla="*/ 155 h 21600"/>
                  <a:gd name="T10" fmla="*/ 217 w 21600"/>
                  <a:gd name="T11" fmla="*/ 259 h 21600"/>
                  <a:gd name="T12" fmla="*/ 152 w 21600"/>
                  <a:gd name="T13" fmla="*/ 288 h 21600"/>
                  <a:gd name="T14" fmla="*/ 106 w 21600"/>
                  <a:gd name="T15" fmla="*/ 288 h 21600"/>
                  <a:gd name="T16" fmla="*/ 0 w 21600"/>
                  <a:gd name="T17" fmla="*/ 288 h 21600"/>
                  <a:gd name="T18" fmla="*/ 0 w 21600"/>
                  <a:gd name="T19" fmla="*/ 154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98 w 21600"/>
                  <a:gd name="T31" fmla="*/ 22575 h 21600"/>
                  <a:gd name="T32" fmla="*/ 21500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2" name="Group 17"/>
            <p:cNvGrpSpPr>
              <a:grpSpLocks/>
            </p:cNvGrpSpPr>
            <p:nvPr/>
          </p:nvGrpSpPr>
          <p:grpSpPr bwMode="auto">
            <a:xfrm>
              <a:off x="3712" y="971"/>
              <a:ext cx="564" cy="501"/>
              <a:chOff x="1680" y="3120"/>
              <a:chExt cx="672" cy="577"/>
            </a:xfrm>
          </p:grpSpPr>
          <p:sp>
            <p:nvSpPr>
              <p:cNvPr id="22545" name="Line 18"/>
              <p:cNvSpPr>
                <a:spLocks noChangeShapeType="1"/>
              </p:cNvSpPr>
              <p:nvPr/>
            </p:nvSpPr>
            <p:spPr bwMode="auto">
              <a:xfrm>
                <a:off x="1680" y="3120"/>
                <a:ext cx="672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6" name="Line 19"/>
              <p:cNvSpPr>
                <a:spLocks noChangeShapeType="1"/>
              </p:cNvSpPr>
              <p:nvPr/>
            </p:nvSpPr>
            <p:spPr bwMode="auto">
              <a:xfrm flipH="1">
                <a:off x="1680" y="3120"/>
                <a:ext cx="672" cy="5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7" name="Line 20"/>
              <p:cNvSpPr>
                <a:spLocks noChangeShapeType="1"/>
              </p:cNvSpPr>
              <p:nvPr/>
            </p:nvSpPr>
            <p:spPr bwMode="auto">
              <a:xfrm>
                <a:off x="2352" y="32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8" name="Line 21"/>
              <p:cNvSpPr>
                <a:spLocks noChangeShapeType="1"/>
              </p:cNvSpPr>
              <p:nvPr/>
            </p:nvSpPr>
            <p:spPr bwMode="auto">
              <a:xfrm flipH="1">
                <a:off x="1776" y="312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49" name="Line 22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50" name="Line 23"/>
              <p:cNvSpPr>
                <a:spLocks noChangeShapeType="1"/>
              </p:cNvSpPr>
              <p:nvPr/>
            </p:nvSpPr>
            <p:spPr bwMode="auto">
              <a:xfrm flipV="1">
                <a:off x="1776" y="369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2543" name="Rectangle 25"/>
            <p:cNvSpPr>
              <a:spLocks noChangeArrowheads="1"/>
            </p:cNvSpPr>
            <p:nvPr/>
          </p:nvSpPr>
          <p:spPr bwMode="auto">
            <a:xfrm>
              <a:off x="3696" y="962"/>
              <a:ext cx="591" cy="510"/>
            </a:xfrm>
            <a:prstGeom prst="rect">
              <a:avLst/>
            </a:prstGeom>
            <a:solidFill>
              <a:srgbClr val="618FFD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4" name="Text Box 28"/>
            <p:cNvSpPr txBox="1">
              <a:spLocks noChangeArrowheads="1"/>
            </p:cNvSpPr>
            <p:nvPr/>
          </p:nvSpPr>
          <p:spPr bwMode="auto">
            <a:xfrm>
              <a:off x="3744" y="1104"/>
              <a:ext cx="4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PASS</a:t>
              </a:r>
            </a:p>
          </p:txBody>
        </p:sp>
      </p:grpSp>
      <p:grpSp>
        <p:nvGrpSpPr>
          <p:cNvPr id="421921" name="Group 33"/>
          <p:cNvGrpSpPr>
            <a:grpSpLocks/>
          </p:cNvGrpSpPr>
          <p:nvPr/>
        </p:nvGrpSpPr>
        <p:grpSpPr bwMode="auto">
          <a:xfrm>
            <a:off x="6781800" y="1651000"/>
            <a:ext cx="1447800" cy="976313"/>
            <a:chOff x="4272" y="1040"/>
            <a:chExt cx="912" cy="615"/>
          </a:xfrm>
        </p:grpSpPr>
        <p:sp>
          <p:nvSpPr>
            <p:cNvPr id="22534" name="Line 24"/>
            <p:cNvSpPr>
              <a:spLocks noChangeShapeType="1"/>
            </p:cNvSpPr>
            <p:nvPr/>
          </p:nvSpPr>
          <p:spPr bwMode="auto">
            <a:xfrm>
              <a:off x="4272" y="122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2535" name="Rectangle 26"/>
            <p:cNvSpPr>
              <a:spLocks noChangeArrowheads="1"/>
            </p:cNvSpPr>
            <p:nvPr/>
          </p:nvSpPr>
          <p:spPr bwMode="auto">
            <a:xfrm>
              <a:off x="4800" y="1040"/>
              <a:ext cx="384" cy="373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6" name="tower"/>
            <p:cNvSpPr>
              <a:spLocks noEditPoints="1" noChangeArrowheads="1"/>
            </p:cNvSpPr>
            <p:nvPr/>
          </p:nvSpPr>
          <p:spPr bwMode="auto">
            <a:xfrm>
              <a:off x="4896" y="1088"/>
              <a:ext cx="217" cy="288"/>
            </a:xfrm>
            <a:custGeom>
              <a:avLst/>
              <a:gdLst>
                <a:gd name="T0" fmla="*/ 0 w 21600"/>
                <a:gd name="T1" fmla="*/ 29 h 21600"/>
                <a:gd name="T2" fmla="*/ 67 w 21600"/>
                <a:gd name="T3" fmla="*/ 0 h 21600"/>
                <a:gd name="T4" fmla="*/ 109 w 21600"/>
                <a:gd name="T5" fmla="*/ 0 h 21600"/>
                <a:gd name="T6" fmla="*/ 217 w 21600"/>
                <a:gd name="T7" fmla="*/ 0 h 21600"/>
                <a:gd name="T8" fmla="*/ 217 w 21600"/>
                <a:gd name="T9" fmla="*/ 155 h 21600"/>
                <a:gd name="T10" fmla="*/ 217 w 21600"/>
                <a:gd name="T11" fmla="*/ 259 h 21600"/>
                <a:gd name="T12" fmla="*/ 152 w 21600"/>
                <a:gd name="T13" fmla="*/ 288 h 21600"/>
                <a:gd name="T14" fmla="*/ 106 w 21600"/>
                <a:gd name="T15" fmla="*/ 288 h 21600"/>
                <a:gd name="T16" fmla="*/ 0 w 21600"/>
                <a:gd name="T17" fmla="*/ 288 h 21600"/>
                <a:gd name="T18" fmla="*/ 0 w 21600"/>
                <a:gd name="T19" fmla="*/ 154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98 w 21600"/>
                <a:gd name="T31" fmla="*/ 22575 h 21600"/>
                <a:gd name="T32" fmla="*/ 21500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53FB2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Text Box 29"/>
            <p:cNvSpPr txBox="1">
              <a:spLocks noChangeArrowheads="1"/>
            </p:cNvSpPr>
            <p:nvPr/>
          </p:nvSpPr>
          <p:spPr bwMode="auto">
            <a:xfrm>
              <a:off x="4756" y="1424"/>
              <a:ext cx="3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BFS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708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Another Concurrent Program Example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750888"/>
            <a:ext cx="8683625" cy="5878512"/>
          </a:xfrm>
        </p:spPr>
        <p:txBody>
          <a:bodyPr/>
          <a:lstStyle/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Two threads, A and B, compete with each other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One tries to increment a shared counter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The other tries to decrement the counter</a:t>
            </a:r>
          </a:p>
          <a:p>
            <a:pPr>
              <a:buFontTx/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B</a:t>
            </a:r>
          </a:p>
          <a:p>
            <a:pPr>
              <a:buFontTx/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		i = 0;		i = 0;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while (i &lt; 10)	while (i &gt; -10)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   i = i + 1;	   i = i – 1;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printf(“A wins!”);	printf(“B wins!”);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Assume that memory loads and stores are atomic, but incrementing and decrementing are 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not</a:t>
            </a:r>
            <a:r>
              <a:rPr lang="en-US" altLang="ko-KR" smtClean="0">
                <a:ea typeface="굴림" panose="020B0600000101010101" pitchFamily="34" charset="-127"/>
              </a:rPr>
              <a:t> atomic 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Who wins? Could be either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Is it guaranteed that someone wins? Why or why not?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What it both threads have their own CPU running at same speed?  Is it guaranteed that it goes on forever?</a:t>
            </a:r>
          </a:p>
        </p:txBody>
      </p:sp>
    </p:spTree>
    <p:extLst>
      <p:ext uri="{BB962C8B-B14F-4D97-AF65-F5344CB8AC3E}">
        <p14:creationId xmlns:p14="http://schemas.microsoft.com/office/powerpoint/2010/main" val="327421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Hand Simulation Multiprocessor Example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815975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Inner loop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ea typeface="굴림" panose="020B0600000101010101" pitchFamily="34" charset="-127"/>
              </a:rPr>
              <a:t>	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r1=0	load	 r1, M[i]	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		r1=0	load r1, M[i]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r1=1	add 	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		r1=-1	sub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M[i]=1	store r1, M[i]</a:t>
            </a:r>
          </a:p>
          <a:p>
            <a:pPr>
              <a:lnSpc>
                <a:spcPct val="50000"/>
              </a:lnSpc>
              <a:spcBef>
                <a:spcPct val="20000"/>
              </a:spcBef>
              <a:buFontTx/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		M[i]=-1	store r1, M[i]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Hand 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And we’re off.  A gets off to an early start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B says “hmph, better go fast” and tries really hard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 goes ahead and writes “1”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B goes and writes “-1”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 says “HUH??? I could have sworn I put a 1 there”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Could this happen on a uniprocessor?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Yes!  Unlikely, but if you depending on it not happening, it will and your system will break…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528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086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Motivation: “Too much milk”</a:t>
            </a:r>
          </a:p>
        </p:txBody>
      </p:sp>
      <p:sp>
        <p:nvSpPr>
          <p:cNvPr id="422976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7315200" cy="5257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Help you understand real life problems better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But, computers are much stupider than people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Example: People need to coordinate: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22984" name="Group 72"/>
          <p:cNvGrpSpPr>
            <a:grpSpLocks/>
          </p:cNvGrpSpPr>
          <p:nvPr/>
        </p:nvGrpSpPr>
        <p:grpSpPr bwMode="auto">
          <a:xfrm>
            <a:off x="304800" y="5530850"/>
            <a:ext cx="8610600" cy="365125"/>
            <a:chOff x="192" y="3484"/>
            <a:chExt cx="5424" cy="230"/>
          </a:xfrm>
        </p:grpSpPr>
        <p:sp>
          <p:nvSpPr>
            <p:cNvPr id="25647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Arrive home, put milk away</a:t>
              </a:r>
            </a:p>
          </p:txBody>
        </p:sp>
        <p:sp>
          <p:nvSpPr>
            <p:cNvPr id="25648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5649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3:30</a:t>
              </a:r>
            </a:p>
          </p:txBody>
        </p:sp>
      </p:grpSp>
      <p:grpSp>
        <p:nvGrpSpPr>
          <p:cNvPr id="422983" name="Group 71"/>
          <p:cNvGrpSpPr>
            <a:grpSpLocks/>
          </p:cNvGrpSpPr>
          <p:nvPr/>
        </p:nvGrpSpPr>
        <p:grpSpPr bwMode="auto">
          <a:xfrm>
            <a:off x="304800" y="5165725"/>
            <a:ext cx="8610600" cy="365125"/>
            <a:chOff x="192" y="3254"/>
            <a:chExt cx="5424" cy="230"/>
          </a:xfrm>
        </p:grpSpPr>
        <p:sp>
          <p:nvSpPr>
            <p:cNvPr id="25644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Buy milk</a:t>
              </a:r>
            </a:p>
          </p:txBody>
        </p:sp>
        <p:sp>
          <p:nvSpPr>
            <p:cNvPr id="25645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3:25</a:t>
              </a:r>
            </a:p>
          </p:txBody>
        </p:sp>
      </p:grpSp>
      <p:grpSp>
        <p:nvGrpSpPr>
          <p:cNvPr id="422982" name="Group 70"/>
          <p:cNvGrpSpPr>
            <a:grpSpLocks/>
          </p:cNvGrpSpPr>
          <p:nvPr/>
        </p:nvGrpSpPr>
        <p:grpSpPr bwMode="auto">
          <a:xfrm>
            <a:off x="304800" y="4800600"/>
            <a:ext cx="8610600" cy="365125"/>
            <a:chOff x="192" y="3024"/>
            <a:chExt cx="5424" cy="230"/>
          </a:xfrm>
        </p:grpSpPr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Arrive at store</a:t>
              </a:r>
            </a:p>
          </p:txBody>
        </p:sp>
        <p:sp>
          <p:nvSpPr>
            <p:cNvPr id="25642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Arrive home, put milk away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3:20</a:t>
              </a:r>
            </a:p>
          </p:txBody>
        </p:sp>
      </p:grpSp>
      <p:grpSp>
        <p:nvGrpSpPr>
          <p:cNvPr id="422981" name="Group 69"/>
          <p:cNvGrpSpPr>
            <a:grpSpLocks/>
          </p:cNvGrpSpPr>
          <p:nvPr/>
        </p:nvGrpSpPr>
        <p:grpSpPr bwMode="auto">
          <a:xfrm>
            <a:off x="304800" y="4435475"/>
            <a:ext cx="8610600" cy="365125"/>
            <a:chOff x="192" y="2794"/>
            <a:chExt cx="5424" cy="230"/>
          </a:xfrm>
        </p:grpSpPr>
        <p:sp>
          <p:nvSpPr>
            <p:cNvPr id="25638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Leave for store</a:t>
              </a: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Buy milk</a:t>
              </a:r>
            </a:p>
          </p:txBody>
        </p:sp>
        <p:sp>
          <p:nvSpPr>
            <p:cNvPr id="25640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3:15</a:t>
              </a:r>
            </a:p>
          </p:txBody>
        </p:sp>
      </p:grpSp>
      <p:grpSp>
        <p:nvGrpSpPr>
          <p:cNvPr id="422986" name="Group 74"/>
          <p:cNvGrpSpPr>
            <a:grpSpLocks/>
          </p:cNvGrpSpPr>
          <p:nvPr/>
        </p:nvGrpSpPr>
        <p:grpSpPr bwMode="auto">
          <a:xfrm>
            <a:off x="304800" y="3705225"/>
            <a:ext cx="8610600" cy="365125"/>
            <a:chOff x="192" y="2334"/>
            <a:chExt cx="5424" cy="230"/>
          </a:xfrm>
        </p:grpSpPr>
        <p:sp>
          <p:nvSpPr>
            <p:cNvPr id="25635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5636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Leave for store</a:t>
              </a:r>
            </a:p>
          </p:txBody>
        </p:sp>
        <p:sp>
          <p:nvSpPr>
            <p:cNvPr id="25637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3:05</a:t>
              </a:r>
            </a:p>
          </p:txBody>
        </p:sp>
      </p:grpSp>
      <p:grpSp>
        <p:nvGrpSpPr>
          <p:cNvPr id="422985" name="Group 73"/>
          <p:cNvGrpSpPr>
            <a:grpSpLocks/>
          </p:cNvGrpSpPr>
          <p:nvPr/>
        </p:nvGrpSpPr>
        <p:grpSpPr bwMode="auto">
          <a:xfrm>
            <a:off x="304800" y="3340100"/>
            <a:ext cx="8610600" cy="365125"/>
            <a:chOff x="192" y="2104"/>
            <a:chExt cx="5424" cy="230"/>
          </a:xfrm>
        </p:grpSpPr>
        <p:sp>
          <p:nvSpPr>
            <p:cNvPr id="25632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5633" name="Rectangle 9"/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Look in Fridge. Out of milk</a:t>
              </a:r>
            </a:p>
          </p:txBody>
        </p:sp>
        <p:sp>
          <p:nvSpPr>
            <p:cNvPr id="25634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3:00</a:t>
              </a:r>
            </a:p>
          </p:txBody>
        </p:sp>
      </p:grpSp>
      <p:grpSp>
        <p:nvGrpSpPr>
          <p:cNvPr id="422980" name="Group 68"/>
          <p:cNvGrpSpPr>
            <a:grpSpLocks/>
          </p:cNvGrpSpPr>
          <p:nvPr/>
        </p:nvGrpSpPr>
        <p:grpSpPr bwMode="auto">
          <a:xfrm>
            <a:off x="304800" y="4070350"/>
            <a:ext cx="8610600" cy="365125"/>
            <a:chOff x="192" y="2564"/>
            <a:chExt cx="5424" cy="230"/>
          </a:xfrm>
        </p:grpSpPr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Look in Fridge. Out of milk</a:t>
              </a: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Arrive at store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3:10</a:t>
              </a:r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22987" name="Group 75"/>
          <p:cNvGrpSpPr>
            <a:grpSpLocks/>
          </p:cNvGrpSpPr>
          <p:nvPr/>
        </p:nvGrpSpPr>
        <p:grpSpPr bwMode="auto">
          <a:xfrm>
            <a:off x="304800" y="2974975"/>
            <a:ext cx="8610600" cy="2921000"/>
            <a:chOff x="192" y="1874"/>
            <a:chExt cx="5424" cy="1840"/>
          </a:xfrm>
        </p:grpSpPr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Person B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Person A</a:t>
              </a:r>
            </a:p>
          </p:txBody>
        </p:sp>
        <p:sp>
          <p:nvSpPr>
            <p:cNvPr id="25615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/>
                <a:t>Time</a:t>
              </a:r>
            </a:p>
          </p:txBody>
        </p:sp>
        <p:sp>
          <p:nvSpPr>
            <p:cNvPr id="25616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0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1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2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3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4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5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25612" name="Picture 65" descr="MCj025076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38200"/>
            <a:ext cx="13795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414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7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Definitions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</p:spPr>
        <p:txBody>
          <a:bodyPr/>
          <a:lstStyle/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smtClean="0">
                <a:ea typeface="굴림" panose="020B0600000101010101" pitchFamily="34" charset="-127"/>
              </a:rPr>
              <a:t>: using atomic operations to ensure cooperation between threads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For now, only loads and stores are atomic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We are going to show that its hard to build anything useful with only reads and writes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smtClean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One thread </a:t>
            </a:r>
            <a:r>
              <a:rPr lang="en-US" altLang="ko-KR" i="1" smtClean="0">
                <a:ea typeface="굴림" panose="020B0600000101010101" pitchFamily="34" charset="-127"/>
              </a:rPr>
              <a:t>excludes</a:t>
            </a:r>
            <a:r>
              <a:rPr lang="en-US" altLang="ko-KR" smtClean="0">
                <a:ea typeface="굴림" panose="020B0600000101010101" pitchFamily="34" charset="-127"/>
              </a:rPr>
              <a:t> the other while doing its task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smtClean="0">
                <a:ea typeface="굴림" panose="020B0600000101010101" pitchFamily="34" charset="-127"/>
              </a:rPr>
              <a:t>: piece of code that only one thread can execute at once. Only one thread at a time will get into this section of code.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Critical section is the result of mutual exclusion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Critical section and mutual exclusion are two ways of describing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767066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More Definitions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106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mtClean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Wait if locked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example: fix the milk problem by putting a key on the refrigerator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 Course – We don’t know how to make a lock yet</a:t>
            </a:r>
          </a:p>
        </p:txBody>
      </p:sp>
      <p:pic>
        <p:nvPicPr>
          <p:cNvPr id="427017" name="Picture 9" descr="MCj03078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14400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2297113" y="4471988"/>
            <a:ext cx="4648200" cy="1524000"/>
            <a:chOff x="1536" y="3024"/>
            <a:chExt cx="3216" cy="1148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1536" y="3072"/>
              <a:ext cx="826" cy="1075"/>
              <a:chOff x="3852" y="3024"/>
              <a:chExt cx="826" cy="1075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3024"/>
                <a:ext cx="742" cy="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893" y="3213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#$@%@#$@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590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Need to be careful about correctness of concurrent programs, since non-deterministic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Always write down behavior first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Impulse is to start coding first, then when it doesn’t work, pull hair out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Instead, think first, then code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Never more than one person buys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Someone buys if needed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Restrict 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03155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Multithreaded stack switching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proc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proc</a:t>
            </a: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5791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/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3886200" y="1562100"/>
            <a:ext cx="2514600" cy="3009900"/>
            <a:chOff x="2448" y="984"/>
            <a:chExt cx="1584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40" y="984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48" y="1344"/>
              <a:ext cx="231" cy="1152"/>
              <a:chOff x="4608" y="816"/>
              <a:chExt cx="231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99" y="1273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mic Sans MS" panose="030F0702030302020204" pitchFamily="66" charset="0"/>
                    <a:ea typeface="Gulim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run_new_thread</a:t>
              </a: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6781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03" y="976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mic Sans MS" panose="030F0702030302020204" pitchFamily="66" charset="0"/>
                  <a:ea typeface="Gulim" panose="020B0600000101010101" pitchFamily="34" charset="-127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run_new_thread</a:t>
              </a: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80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5410200" y="2667000"/>
            <a:ext cx="1676400" cy="1503363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649288"/>
            <a:ext cx="8915400" cy="60356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if (noMilk)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if (noNote)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leave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buy milk;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remove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}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lnSpc>
                <a:spcPct val="5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Result? 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Still too much milk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but only occasionally!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Thread can get context switched after checking milk and note but before buying milk!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Makes it really hard to debug…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endParaRPr lang="ko-KR" altLang="en-US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309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9594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Clearly the Note is not quite blocking enough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Another try at previous solution: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if (noMilk)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if (noNote)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leave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   buy milk;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		   }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		remove note;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With computer: no one ever buys milk</a:t>
            </a:r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24200"/>
            <a:ext cx="2227263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394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665163"/>
            <a:ext cx="85344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 we can leave note before checking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leave note A;	leave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(noNote B) {	if (noNoteA)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if (noMilk) {	   if (noMilk)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   buy Milk;	      buy Milk;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}		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remove note A;	remove note B;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Does this work?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Possible for neither thread to buy milk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Context switches at exactly the wrong times can lead each to think that the other is going to buy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Really insidious: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Extremely unlikely</a:t>
            </a:r>
            <a:r>
              <a:rPr lang="en-US" altLang="ko-KR" smtClean="0">
                <a:ea typeface="굴림" panose="020B0600000101010101" pitchFamily="34" charset="-127"/>
              </a:rPr>
              <a:t> that this would happen, but will at worse possible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1672852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5029200"/>
            <a:ext cx="7010400" cy="1295400"/>
          </a:xfrm>
        </p:spPr>
        <p:txBody>
          <a:bodyPr/>
          <a:lstStyle/>
          <a:p>
            <a:r>
              <a:rPr lang="en-US" altLang="ko-KR" i="1" smtClean="0">
                <a:ea typeface="굴림" panose="020B0600000101010101" pitchFamily="34" charset="-127"/>
              </a:rPr>
              <a:t>I’m</a:t>
            </a:r>
            <a:r>
              <a:rPr lang="en-US" altLang="ko-KR" smtClean="0">
                <a:ea typeface="굴림" panose="020B0600000101010101" pitchFamily="34" charset="-127"/>
              </a:rPr>
              <a:t> not getting milk, </a:t>
            </a:r>
            <a:r>
              <a:rPr lang="en-US" altLang="ko-KR" i="1" smtClean="0">
                <a:ea typeface="굴림" panose="020B0600000101010101" pitchFamily="34" charset="-127"/>
              </a:rPr>
              <a:t>You’re</a:t>
            </a:r>
            <a:r>
              <a:rPr lang="en-US" altLang="ko-KR" smtClean="0">
                <a:ea typeface="굴림" panose="020B0600000101010101" pitchFamily="34" charset="-127"/>
              </a:rPr>
              <a:t> getting milk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562600" y="1295400"/>
            <a:ext cx="2514600" cy="2438400"/>
            <a:chOff x="3504" y="1584"/>
            <a:chExt cx="1056" cy="947"/>
          </a:xfrm>
        </p:grpSpPr>
        <p:pic>
          <p:nvPicPr>
            <p:cNvPr id="32774" name="Picture 5" descr="MCHH01153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77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32099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55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668338"/>
            <a:ext cx="8686800" cy="59610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A</a:t>
            </a:r>
            <a:r>
              <a:rPr lang="en-US" altLang="ko-KR" sz="2000" smtClean="0">
                <a:ea typeface="굴림" panose="020B0600000101010101" pitchFamily="34" charset="-127"/>
              </a:rPr>
              <a:t>		</a:t>
            </a:r>
            <a:r>
              <a:rPr lang="en-US" altLang="ko-KR" sz="2000" u="sng" smtClean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leave note A;	leave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(note B) { //X 	if (noNote A) { //Y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do nothing;	   if (noMilk)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      buy milk;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(noMilk) {	   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   buy milk;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	remove note B;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remove note A;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Does this work? Yes.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At X: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At Y: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3197549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Solution #3 discussion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" y="736600"/>
            <a:ext cx="88392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(noMilk) {	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  		   buy milk;	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Solution #3 works, but it’s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There’s a better way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Have hardware provide better (higher-level) primitives than atomic load and store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Build even higher-level programming abstractions on this new hardware support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02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#4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660400"/>
            <a:ext cx="8710612" cy="6197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Suppose we have some sort of implementation of a lock (more in a moment).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Lock.Acquire()</a:t>
            </a:r>
            <a:r>
              <a:rPr lang="en-US" altLang="ko-KR" smtClean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Lock.Release()</a:t>
            </a:r>
            <a:r>
              <a:rPr lang="en-US" altLang="ko-KR" smtClean="0">
                <a:ea typeface="굴림" panose="020B0600000101010101" pitchFamily="34" charset="-127"/>
              </a:rPr>
              <a:t> – Unlock, waking up anyone waiting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milklock.Acquire();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(nomilk)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   buy milk;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milklock.Release();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Once again, section of code between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Acquire()</a:t>
            </a:r>
            <a:r>
              <a:rPr lang="en-US" altLang="ko-KR" smtClean="0">
                <a:ea typeface="굴림" panose="020B0600000101010101" pitchFamily="34" charset="-127"/>
              </a:rPr>
              <a:t> and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Release()</a:t>
            </a:r>
            <a:r>
              <a:rPr lang="en-US" altLang="ko-KR" smtClean="0">
                <a:ea typeface="굴림" panose="020B0600000101010101" pitchFamily="34" charset="-127"/>
              </a:rPr>
              <a:t> called a “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smtClean="0">
                <a:ea typeface="굴림" panose="020B0600000101010101" pitchFamily="34" charset="-127"/>
              </a:rPr>
              <a:t>”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 course, you can make this even simpler: suppose you are out of ice cream instead of milk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Skip the test since you always need more ice cream.</a:t>
            </a:r>
          </a:p>
        </p:txBody>
      </p:sp>
    </p:spTree>
    <p:extLst>
      <p:ext uri="{BB962C8B-B14F-4D97-AF65-F5344CB8AC3E}">
        <p14:creationId xmlns:p14="http://schemas.microsoft.com/office/powerpoint/2010/main" val="3342613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10600" cy="21336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1752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Load/Store    Disable Ints   Test&amp;Set   Comp&amp;Swap</a:t>
            </a: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1752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752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/>
              <a:t>Shared Programs</a:t>
            </a:r>
          </a:p>
        </p:txBody>
      </p:sp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228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Higher-level 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/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800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(1 of 2)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Concurrency accomplished by multiplexing CPU Time: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Unloading current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Loading new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Such context switching may be voluntary (</a:t>
            </a:r>
            <a:r>
              <a:rPr lang="en-US" altLang="en-US" dirty="0" smtClean="0">
                <a:latin typeface="Courier New" panose="02070309020205020404" pitchFamily="49" charset="0"/>
              </a:rPr>
              <a:t>yield()</a:t>
            </a:r>
            <a:r>
              <a:rPr lang="en-US" altLang="en-US" dirty="0" smtClean="0"/>
              <a:t>, I/O operations) or involuntary (timer, other interrupts)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Protection accomplished restricting access: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Memory mapping isolates processes from each other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Dual-mode for isolating I/O, other resources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Various Textbooks talk about </a:t>
            </a:r>
            <a:r>
              <a:rPr lang="en-US" altLang="en-US" i="1" dirty="0" smtClean="0">
                <a:solidFill>
                  <a:srgbClr val="FF0000"/>
                </a:solidFill>
              </a:rPr>
              <a:t>processes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concurrency, really talking about thread portion of a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protection, talking about address space portion of a process</a:t>
            </a:r>
          </a:p>
        </p:txBody>
      </p:sp>
    </p:spTree>
    <p:extLst>
      <p:ext uri="{BB962C8B-B14F-4D97-AF65-F5344CB8AC3E}">
        <p14:creationId xmlns:p14="http://schemas.microsoft.com/office/powerpoint/2010/main" val="848611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 or 2)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Concurrent threads are a very useful abstraction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Allow transparent overlapping of computation and I/O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Allow use of parallel processing when available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Concurrent threads introduce problems when accessing shared data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Programs must be insensitive to arbitrary interleavings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Without careful design, shared variables can become completely inconsistent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Important concept: Atomic Operations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Showed how to protect a critical section with only atomic load and store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pretty complex!</a:t>
            </a:r>
          </a:p>
          <a:p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017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252538" y="1371600"/>
            <a:ext cx="2657475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2000">
                <a:ea typeface="굴림" panose="020B0600000101010101" pitchFamily="34" charset="-127"/>
                <a:sym typeface="Symbol" panose="05050102010706020507" pitchFamily="18" charset="2"/>
              </a:rPr>
              <a:t></a:t>
            </a:r>
            <a:endParaRPr lang="ko-KR" altLang="en-US" sz="2000">
              <a:ea typeface="굴림" panose="020B0600000101010101" pitchFamily="34" charset="-127"/>
            </a:endParaRPr>
          </a:p>
          <a:p>
            <a:pPr algn="l"/>
            <a:r>
              <a:rPr lang="en-US" altLang="ko-KR">
                <a:ea typeface="굴림" panose="020B0600000101010101" pitchFamily="34" charset="-127"/>
              </a:rPr>
              <a:t>add 	$r1,$r2,$r3</a:t>
            </a:r>
          </a:p>
          <a:p>
            <a:pPr algn="l"/>
            <a:r>
              <a:rPr lang="en-US" altLang="ko-KR">
                <a:ea typeface="굴림" panose="020B0600000101010101" pitchFamily="34" charset="-127"/>
              </a:rPr>
              <a:t>subi 	$r4,$r1,#4</a:t>
            </a:r>
          </a:p>
          <a:p>
            <a:pPr algn="l"/>
            <a:r>
              <a:rPr lang="en-US" altLang="ko-KR">
                <a:ea typeface="굴림" panose="020B0600000101010101" pitchFamily="34" charset="-127"/>
              </a:rPr>
              <a:t>slli 	$r4,$r4,#2</a:t>
            </a:r>
            <a:endParaRPr lang="en-US" altLang="ko-KR" sz="2000">
              <a:ea typeface="굴림" panose="020B0600000101010101" pitchFamily="34" charset="-127"/>
            </a:endParaRPr>
          </a:p>
          <a:p>
            <a:pPr>
              <a:lnSpc>
                <a:spcPct val="50000"/>
              </a:lnSpc>
            </a:pPr>
            <a:endParaRPr lang="ko-KR" altLang="en-US" sz="2000">
              <a:ea typeface="굴림" panose="020B0600000101010101" pitchFamily="34" charset="-127"/>
            </a:endParaRP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3402013" y="1223963"/>
            <a:ext cx="2322512" cy="1006475"/>
            <a:chOff x="2028" y="911"/>
            <a:chExt cx="1463" cy="634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-2286349">
              <a:off x="2028" y="911"/>
              <a:ext cx="140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>
                  <a:solidFill>
                    <a:srgbClr val="2A40E2"/>
                  </a:solidFill>
                  <a:latin typeface="Comic Sans MS" panose="030F0702030302020204" pitchFamily="66" charset="0"/>
                  <a:ea typeface="굴림" panose="020B0600000101010101" pitchFamily="34" charset="-127"/>
                </a:rPr>
                <a:t>PC saved</a:t>
              </a:r>
            </a:p>
            <a:p>
              <a:r>
                <a:rPr lang="en-US" altLang="ko-KR" sz="2000">
                  <a:solidFill>
                    <a:srgbClr val="2A40E2"/>
                  </a:solidFill>
                  <a:latin typeface="Comic Sans MS" panose="030F0702030302020204" pitchFamily="66" charset="0"/>
                  <a:ea typeface="굴림" panose="020B0600000101010101" pitchFamily="34" charset="-127"/>
                </a:rPr>
                <a:t>Disable All Ints</a:t>
              </a:r>
            </a:p>
            <a:p>
              <a:r>
                <a:rPr lang="en-US" altLang="ko-KR" sz="2000">
                  <a:solidFill>
                    <a:srgbClr val="2A40E2"/>
                  </a:solidFill>
                  <a:latin typeface="Comic Sans MS" panose="030F0702030302020204" pitchFamily="66" charset="0"/>
                  <a:ea typeface="굴림" panose="020B0600000101010101" pitchFamily="34" charset="-127"/>
                </a:rPr>
                <a:t>Supervisor 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3429000" y="3582988"/>
            <a:ext cx="2286000" cy="701675"/>
            <a:chOff x="2064" y="2458"/>
            <a:chExt cx="1440" cy="442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286" y="2458"/>
              <a:ext cx="9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>
                  <a:solidFill>
                    <a:srgbClr val="2A40E2"/>
                  </a:solidFill>
                  <a:latin typeface="Comic Sans MS" panose="030F0702030302020204" pitchFamily="66" charset="0"/>
                  <a:ea typeface="굴림" panose="020B0600000101010101" pitchFamily="34" charset="-127"/>
                </a:rPr>
                <a:t>Restore PC</a:t>
              </a:r>
            </a:p>
            <a:p>
              <a:r>
                <a:rPr lang="en-US" altLang="ko-KR" sz="2000">
                  <a:solidFill>
                    <a:srgbClr val="2A40E2"/>
                  </a:solidFill>
                  <a:latin typeface="Comic Sans MS" panose="030F0702030302020204" pitchFamily="66" charset="0"/>
                  <a:ea typeface="굴림" panose="020B0600000101010101" pitchFamily="34" charset="-127"/>
                </a:rPr>
                <a:t>User Mode</a:t>
              </a: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5410200" y="762000"/>
            <a:ext cx="3508375" cy="4421188"/>
            <a:chOff x="3406" y="490"/>
            <a:chExt cx="2210" cy="2785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406" y="490"/>
              <a:ext cx="2018" cy="2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 i="1">
                  <a:solidFill>
                    <a:schemeClr val="hlink"/>
                  </a:solidFill>
                  <a:ea typeface="굴림" panose="020B0600000101010101" pitchFamily="34" charset="-127"/>
                </a:rPr>
                <a:t>Raise priority</a:t>
              </a:r>
            </a:p>
            <a:p>
              <a:pPr algn="l"/>
              <a:r>
                <a:rPr lang="en-US" altLang="ko-KR" sz="2000" i="1">
                  <a:solidFill>
                    <a:schemeClr val="hlink"/>
                  </a:solidFill>
                  <a:ea typeface="굴림" panose="020B0600000101010101" pitchFamily="34" charset="-127"/>
                </a:rPr>
                <a:t>Reenable All Ints</a:t>
              </a:r>
            </a:p>
            <a:p>
              <a:pPr algn="l"/>
              <a:r>
                <a:rPr lang="en-US" altLang="ko-KR" sz="2000" i="1">
                  <a:solidFill>
                    <a:schemeClr val="hlink"/>
                  </a:solidFill>
                  <a:ea typeface="굴림" panose="020B0600000101010101" pitchFamily="34" charset="-127"/>
                </a:rPr>
                <a:t>Save registers</a:t>
              </a:r>
            </a:p>
            <a:p>
              <a:pPr algn="l"/>
              <a:r>
                <a:rPr lang="en-US" altLang="ko-KR" sz="2000" i="1">
                  <a:solidFill>
                    <a:schemeClr val="hlink"/>
                  </a:solidFill>
                  <a:ea typeface="굴림" panose="020B0600000101010101" pitchFamily="34" charset="-127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>
                  <a:solidFill>
                    <a:schemeClr val="hlink"/>
                  </a:solidFill>
                  <a:ea typeface="굴림" panose="020B0600000101010101" pitchFamily="34" charset="-127"/>
                  <a:sym typeface="Symbol" panose="05050102010706020507" pitchFamily="18" charset="2"/>
                </a:rPr>
                <a:t></a:t>
              </a:r>
            </a:p>
            <a:p>
              <a:pPr>
                <a:lnSpc>
                  <a:spcPct val="50000"/>
                </a:lnSpc>
              </a:pPr>
              <a:endParaRPr lang="en-US" altLang="ko-KR" sz="2000">
                <a:solidFill>
                  <a:schemeClr val="hlink"/>
                </a:solidFill>
                <a:ea typeface="굴림" panose="020B0600000101010101" pitchFamily="34" charset="-127"/>
              </a:endParaRPr>
            </a:p>
            <a:p>
              <a:pPr algn="l"/>
              <a:r>
                <a:rPr lang="en-US" altLang="ko-KR">
                  <a:solidFill>
                    <a:schemeClr val="accent2"/>
                  </a:solidFill>
                  <a:ea typeface="굴림" panose="020B0600000101010101" pitchFamily="34" charset="-127"/>
                </a:rPr>
                <a:t>Transfer Network Packet from hardware</a:t>
              </a:r>
              <a:br>
                <a:rPr lang="en-US" altLang="ko-KR">
                  <a:solidFill>
                    <a:schemeClr val="accent2"/>
                  </a:solidFill>
                  <a:ea typeface="굴림" panose="020B0600000101010101" pitchFamily="34" charset="-127"/>
                </a:rPr>
              </a:br>
              <a:r>
                <a:rPr lang="en-US" altLang="ko-KR">
                  <a:solidFill>
                    <a:schemeClr val="accent2"/>
                  </a:solidFill>
                  <a:ea typeface="굴림" panose="020B0600000101010101" pitchFamily="34" charset="-127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endParaRPr lang="en-US" altLang="ko-KR" sz="200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endParaRPr>
            </a:p>
            <a:p>
              <a:pPr>
                <a:lnSpc>
                  <a:spcPct val="50000"/>
                </a:lnSpc>
              </a:pPr>
              <a:endParaRPr lang="en-US" altLang="ko-KR" sz="200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endParaRPr>
            </a:p>
            <a:p>
              <a:pPr>
                <a:lnSpc>
                  <a:spcPct val="50000"/>
                </a:lnSpc>
              </a:pPr>
              <a:r>
                <a:rPr lang="en-US" altLang="ko-KR" sz="2000">
                  <a:solidFill>
                    <a:schemeClr val="hlink"/>
                  </a:solidFill>
                  <a:ea typeface="굴림" panose="020B0600000101010101" pitchFamily="34" charset="-127"/>
                  <a:sym typeface="Symbol" panose="05050102010706020507" pitchFamily="18" charset="2"/>
                </a:rPr>
                <a:t></a:t>
              </a:r>
              <a:endParaRPr lang="en-US" altLang="ko-KR" sz="2000">
                <a:solidFill>
                  <a:schemeClr val="hlink"/>
                </a:solidFill>
                <a:ea typeface="굴림" panose="020B0600000101010101" pitchFamily="34" charset="-127"/>
              </a:endParaRPr>
            </a:p>
            <a:p>
              <a:pPr algn="l"/>
              <a:r>
                <a:rPr lang="en-US" altLang="ko-KR" sz="2000" i="1">
                  <a:solidFill>
                    <a:schemeClr val="hlink"/>
                  </a:solidFill>
                  <a:ea typeface="굴림" panose="020B0600000101010101" pitchFamily="34" charset="-127"/>
                </a:rPr>
                <a:t>Restore registers</a:t>
              </a:r>
              <a:endParaRPr lang="en-US" altLang="ko-KR" sz="2000">
                <a:solidFill>
                  <a:schemeClr val="hlink"/>
                </a:solidFill>
                <a:ea typeface="굴림" panose="020B0600000101010101" pitchFamily="34" charset="-127"/>
              </a:endParaRPr>
            </a:p>
            <a:p>
              <a:pPr algn="l"/>
              <a:r>
                <a:rPr lang="en-US" altLang="ko-KR" sz="2000" i="1">
                  <a:solidFill>
                    <a:schemeClr val="hlink"/>
                  </a:solidFill>
                  <a:ea typeface="굴림" panose="020B0600000101010101" pitchFamily="34" charset="-127"/>
                </a:rPr>
                <a:t>Clear current Int</a:t>
              </a:r>
            </a:p>
            <a:p>
              <a:pPr algn="l"/>
              <a:r>
                <a:rPr lang="en-US" altLang="ko-KR" sz="2000" i="1">
                  <a:solidFill>
                    <a:schemeClr val="hlink"/>
                  </a:solidFill>
                  <a:ea typeface="굴림" panose="020B0600000101010101" pitchFamily="34" charset="-127"/>
                </a:rPr>
                <a:t>Disable All Ints</a:t>
              </a:r>
            </a:p>
            <a:p>
              <a:pPr algn="l"/>
              <a:r>
                <a:rPr lang="en-US" altLang="ko-KR" sz="2000" i="1">
                  <a:solidFill>
                    <a:schemeClr val="hlink"/>
                  </a:solidFill>
                  <a:ea typeface="굴림" panose="020B0600000101010101" pitchFamily="34" charset="-127"/>
                </a:rPr>
                <a:t>Restore priority</a:t>
              </a:r>
              <a:endParaRPr lang="en-US" altLang="ko-KR" sz="2000">
                <a:solidFill>
                  <a:schemeClr val="hlink"/>
                </a:solidFill>
                <a:ea typeface="굴림" panose="020B0600000101010101" pitchFamily="34" charset="-127"/>
              </a:endParaRPr>
            </a:p>
            <a:p>
              <a:pPr algn="l"/>
              <a:r>
                <a:rPr lang="en-US" altLang="ko-KR" sz="2000">
                  <a:solidFill>
                    <a:schemeClr val="hlink"/>
                  </a:solidFill>
                  <a:ea typeface="굴림" panose="020B0600000101010101" pitchFamily="34" charset="-127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086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-5400000">
              <a:off x="4663" y="1785"/>
              <a:ext cx="16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000">
                  <a:solidFill>
                    <a:schemeClr val="accent1"/>
                  </a:solidFill>
                  <a:latin typeface="Comic Sans MS" panose="030F0702030302020204" pitchFamily="66" charset="0"/>
                  <a:ea typeface="굴림" panose="020B0600000101010101" pitchFamily="34" charset="-127"/>
                </a:rPr>
                <a:t>“</a:t>
              </a:r>
              <a:r>
                <a:rPr lang="en-US" altLang="ko-KR" sz="2000">
                  <a:solidFill>
                    <a:schemeClr val="accent1"/>
                  </a:solidFill>
                  <a:latin typeface="Comic Sans MS" panose="030F0702030302020204" pitchFamily="66" charset="0"/>
                  <a:ea typeface="굴림" panose="020B0600000101010101" pitchFamily="34" charset="-127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>
          <a:xfrm>
            <a:off x="765175" y="227013"/>
            <a:ext cx="7540625" cy="3683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20675" y="5221288"/>
            <a:ext cx="8534400" cy="1524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1252538" y="3048000"/>
            <a:ext cx="26574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lnSpc>
                <a:spcPct val="50000"/>
              </a:lnSpc>
            </a:pPr>
            <a:endParaRPr lang="ko-KR" altLang="en-US" sz="2000">
              <a:ea typeface="굴림" panose="020B0600000101010101" pitchFamily="34" charset="-127"/>
            </a:endParaRPr>
          </a:p>
          <a:p>
            <a:pPr algn="l"/>
            <a:r>
              <a:rPr lang="en-US" altLang="ko-KR">
                <a:ea typeface="굴림" panose="020B0600000101010101" pitchFamily="34" charset="-127"/>
              </a:rPr>
              <a:t>lw	$r2,0($r4)</a:t>
            </a:r>
          </a:p>
          <a:p>
            <a:pPr algn="l"/>
            <a:r>
              <a:rPr lang="en-US" altLang="ko-KR">
                <a:ea typeface="굴림" panose="020B0600000101010101" pitchFamily="34" charset="-127"/>
              </a:rPr>
              <a:t>lw	$r3,4($r4)</a:t>
            </a:r>
          </a:p>
          <a:p>
            <a:pPr algn="l"/>
            <a:r>
              <a:rPr lang="en-US" altLang="ko-KR">
                <a:ea typeface="굴림" panose="020B0600000101010101" pitchFamily="34" charset="-127"/>
              </a:rPr>
              <a:t>add	$r2,$r2,$r3</a:t>
            </a:r>
          </a:p>
          <a:p>
            <a:pPr algn="l"/>
            <a:r>
              <a:rPr lang="en-US" altLang="ko-KR">
                <a:ea typeface="굴림" panose="020B0600000101010101" pitchFamily="34" charset="-127"/>
              </a:rPr>
              <a:t>sw	8($r4),$r2</a:t>
            </a:r>
          </a:p>
          <a:p>
            <a:pPr>
              <a:lnSpc>
                <a:spcPct val="50000"/>
              </a:lnSpc>
            </a:pPr>
            <a:r>
              <a:rPr lang="en-US" altLang="ko-KR" sz="2000">
                <a:ea typeface="굴림" panose="020B0600000101010101" pitchFamily="34" charset="-127"/>
                <a:sym typeface="Symbol" panose="05050102010706020507" pitchFamily="18" charset="2"/>
              </a:rPr>
              <a:t></a:t>
            </a:r>
            <a:endParaRPr lang="en-US" altLang="ko-KR" sz="200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174625" y="1450975"/>
            <a:ext cx="3778250" cy="2727325"/>
            <a:chOff x="110" y="914"/>
            <a:chExt cx="2380" cy="1718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10" y="914"/>
              <a:ext cx="715" cy="1718"/>
              <a:chOff x="131" y="914"/>
              <a:chExt cx="715" cy="1718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-593" y="1638"/>
                <a:ext cx="171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200">
                    <a:solidFill>
                      <a:srgbClr val="2A40E2"/>
                    </a:solidFill>
                    <a:latin typeface="Comic Sans MS" panose="030F0702030302020204" pitchFamily="66" charset="0"/>
                    <a:ea typeface="굴림" panose="020B0600000101010101" pitchFamily="34" charset="-127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80"/>
              <a:ext cx="167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>
                  <a:solidFill>
                    <a:srgbClr val="2A40E2"/>
                  </a:solidFill>
                  <a:latin typeface="Comic Sans MS" panose="030F0702030302020204" pitchFamily="66" charset="0"/>
                  <a:ea typeface="굴림" panose="020B0600000101010101" pitchFamily="34" charset="-127"/>
                </a:rPr>
                <a:t>Pipeline Flush</a:t>
              </a:r>
            </a:p>
            <a:p>
              <a:pPr>
                <a:lnSpc>
                  <a:spcPct val="50000"/>
                </a:lnSpc>
              </a:pPr>
              <a:endParaRPr lang="ko-KR" altLang="en-US" sz="2000">
                <a:solidFill>
                  <a:srgbClr val="2A40E2"/>
                </a:solidFill>
                <a:latin typeface="Comic Sans MS" panose="030F0702030302020204" pitchFamily="66" charset="0"/>
                <a:ea typeface="굴림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828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838200"/>
            <a:ext cx="8229600" cy="5773738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r>
              <a:rPr lang="en-US" altLang="ko-KR" smtClean="0">
                <a:ea typeface="굴림" panose="020B0600000101010101" pitchFamily="34" charset="-127"/>
              </a:rPr>
              <a:t>Timer Interrupt routine: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TimerInterrupt() {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   DoPeriodicHouseKeeping();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   run_new_thread();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I/O interrupt: same as timer interrupt except that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DoHousekeeping()</a:t>
            </a:r>
            <a:r>
              <a:rPr lang="en-US" altLang="ko-KR" smtClean="0">
                <a:ea typeface="굴림" panose="020B0600000101010101" pitchFamily="34" charset="-127"/>
              </a:rPr>
              <a:t> replaced by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ServiceIO().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1828800" y="1752600"/>
            <a:ext cx="4424363" cy="1776413"/>
            <a:chOff x="1044" y="576"/>
            <a:chExt cx="2787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044" y="736"/>
              <a:ext cx="2412" cy="959"/>
              <a:chOff x="1229" y="1056"/>
              <a:chExt cx="241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chemeClr val="hlink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mic Sans MS" panose="030F0702030302020204" pitchFamily="66" charset="0"/>
                    <a:ea typeface="굴림" panose="020B0600000101010101" pitchFamily="34" charset="-127"/>
                  </a:rPr>
                  <a:t>run_new_thread</a:t>
                </a: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chemeClr val="hlink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mic Sans MS" panose="030F0702030302020204" pitchFamily="66" charset="0"/>
                    <a:ea typeface="굴림" panose="020B0600000101010101" pitchFamily="34" charset="-127"/>
                  </a:rPr>
                  <a:t>TimerInterrupt</a:t>
                </a: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29" y="1152"/>
                <a:ext cx="779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mic Sans MS" panose="030F0702030302020204" pitchFamily="66" charset="0"/>
                    <a:ea typeface="굴림" panose="020B0600000101010101" pitchFamily="34" charset="-127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chemeClr val="hlink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mic Sans MS" panose="030F0702030302020204" pitchFamily="66" charset="0"/>
                    <a:ea typeface="굴림" panose="020B0600000101010101" pitchFamily="34" charset="-127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600" y="624"/>
              <a:ext cx="231" cy="1050"/>
              <a:chOff x="4607" y="812"/>
              <a:chExt cx="232" cy="1156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45" y="1274"/>
                <a:ext cx="1155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mic Sans MS" panose="030F0702030302020204" pitchFamily="66" charset="0"/>
                    <a:ea typeface="굴림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8622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38409</TotalTime>
  <Pages>60</Pages>
  <Words>4480</Words>
  <Application>Microsoft Office PowerPoint</Application>
  <PresentationFormat>On-screen Show (4:3)</PresentationFormat>
  <Paragraphs>1350</Paragraphs>
  <Slides>79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굴림</vt:lpstr>
      <vt:lpstr>굴림</vt:lpstr>
      <vt:lpstr>MS PGothic</vt:lpstr>
      <vt:lpstr>MS PGothic</vt:lpstr>
      <vt:lpstr>Arial</vt:lpstr>
      <vt:lpstr>Arial Narrow</vt:lpstr>
      <vt:lpstr>Comic Sans MS</vt:lpstr>
      <vt:lpstr>Courier New</vt:lpstr>
      <vt:lpstr>Helvetica</vt:lpstr>
      <vt:lpstr>Symbol</vt:lpstr>
      <vt:lpstr>Office</vt:lpstr>
      <vt:lpstr>CS162 Operating Systems and Systems Programming Lecture 6   Concurrency (Continued), Synchronization (Start)</vt:lpstr>
      <vt:lpstr>Recall: Lifecycle of a Process</vt:lpstr>
      <vt:lpstr>Recall: Use of Threads</vt:lpstr>
      <vt:lpstr>Recall: Thread Abstraction</vt:lpstr>
      <vt:lpstr>Recall: Execution Stack Example</vt:lpstr>
      <vt:lpstr>MIPS: Software conventions for Registers</vt:lpstr>
      <vt:lpstr>Recall: Multithreaded stack switching</vt:lpstr>
      <vt:lpstr>Example: Network Interrupt</vt:lpstr>
      <vt:lpstr>Use of Timer Interrupt to Return Control</vt:lpstr>
      <vt:lpstr>How does Thread get started?</vt:lpstr>
      <vt:lpstr>What does ThreadRoot() look like?</vt:lpstr>
      <vt:lpstr>Examples multithreaded programs</vt:lpstr>
      <vt:lpstr>Example multithreaded programs (con’t)</vt:lpstr>
      <vt:lpstr>A typical use case</vt:lpstr>
      <vt:lpstr>Some Actual Numbers</vt:lpstr>
      <vt:lpstr>Kernel Use Cases</vt:lpstr>
      <vt:lpstr>Administrivia</vt:lpstr>
      <vt:lpstr>Famous Quote WRT Scheduling: Dennis Richie</vt:lpstr>
      <vt:lpstr>Putting it together: Process</vt:lpstr>
      <vt:lpstr>Putting it together: Processes</vt:lpstr>
      <vt:lpstr>Putting it together: Threads</vt:lpstr>
      <vt:lpstr>Kernel versus User-Mode threads</vt:lpstr>
      <vt:lpstr>Some Threading Models</vt:lpstr>
      <vt:lpstr>Threads in a Process</vt:lpstr>
      <vt:lpstr>Putting it together: Multi-Cores</vt:lpstr>
      <vt:lpstr>Putting it together: Hyper-Threading</vt:lpstr>
      <vt:lpstr>Multiprocessing vs Multiprogramming</vt:lpstr>
      <vt:lpstr>Single and Multithreaded Processes</vt:lpstr>
      <vt:lpstr> Supporting 1T and MT Processes</vt:lpstr>
      <vt:lpstr> Supporting 1T and MT Processes</vt:lpstr>
      <vt:lpstr>Classification</vt:lpstr>
      <vt:lpstr>You are here… why?</vt:lpstr>
      <vt:lpstr>Perspective on ‘groking’ 162</vt:lpstr>
      <vt:lpstr>Operating System as Design</vt:lpstr>
      <vt:lpstr>Starting today: Pintos Projects</vt:lpstr>
      <vt:lpstr>MT Kernel 1T Process ala Pintos/x86</vt:lpstr>
      <vt:lpstr>In User thread, w/ k-thread waiting</vt:lpstr>
      <vt:lpstr>In Kernel thread</vt:lpstr>
      <vt:lpstr>Thread Switch (switch.S)</vt:lpstr>
      <vt:lpstr>Switch to Kernel Thread for Process</vt:lpstr>
      <vt:lpstr>Kernel-&gt;User</vt:lpstr>
      <vt:lpstr>User-&gt;Kernel</vt:lpstr>
      <vt:lpstr>User-&gt;Kernel via interrupt vector</vt:lpstr>
      <vt:lpstr>Pintos Interrupt Processing</vt:lpstr>
      <vt:lpstr>Recall: cs61C THE STACK FRAME</vt:lpstr>
      <vt:lpstr>Pintos Interrupt Processing</vt:lpstr>
      <vt:lpstr>Timer may trigger thread switch</vt:lpstr>
      <vt:lpstr>Pintos Return from Processing</vt:lpstr>
      <vt:lpstr>Correctness for systems with concurrent threads</vt:lpstr>
      <vt:lpstr>Interactions Complicate Debugging</vt:lpstr>
      <vt:lpstr>Why allow cooperating threads?</vt:lpstr>
      <vt:lpstr>High-level Example: Web Server</vt:lpstr>
      <vt:lpstr>Threaded Web Server</vt:lpstr>
      <vt:lpstr>Thread Pools</vt:lpstr>
      <vt:lpstr>ATM Bank Server</vt:lpstr>
      <vt:lpstr>ATM bank server example</vt:lpstr>
      <vt:lpstr>Event Driven Version of ATM server</vt:lpstr>
      <vt:lpstr>Can Threads Make This Easier?</vt:lpstr>
      <vt:lpstr>Review: Multiprocessing vs Multiprogramming</vt:lpstr>
      <vt:lpstr>Problem is at the lowest level</vt:lpstr>
      <vt:lpstr>Atomic Operations</vt:lpstr>
      <vt:lpstr>Correctness Requirements</vt:lpstr>
      <vt:lpstr>Space Shuttle Example</vt:lpstr>
      <vt:lpstr>Another Concurrent Program Example</vt:lpstr>
      <vt:lpstr>Hand Simulation Multiprocessor Example</vt:lpstr>
      <vt:lpstr>Motivation: “Too much milk”</vt:lpstr>
      <vt:lpstr>Definitions</vt:lpstr>
      <vt:lpstr>More Definitions</vt:lpstr>
      <vt:lpstr>Too Much Milk: Correctness Properties</vt:lpstr>
      <vt:lpstr>Too Much Milk: Solution #1</vt:lpstr>
      <vt:lpstr>Too Much Milk: Solution #1½ </vt:lpstr>
      <vt:lpstr>Too Much Milk Solution #2</vt:lpstr>
      <vt:lpstr>Too Much Milk Solution #2: problem!</vt:lpstr>
      <vt:lpstr>Too Much Milk Solution #3</vt:lpstr>
      <vt:lpstr>Solution #3 discussion</vt:lpstr>
      <vt:lpstr>Too Much Milk: Solution #4</vt:lpstr>
      <vt:lpstr>Where are we going with synchronization?</vt:lpstr>
      <vt:lpstr>Summary (1 of 2)</vt:lpstr>
      <vt:lpstr>Summary (2 or 2)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461</cp:revision>
  <cp:lastPrinted>2015-02-09T22:13:04Z</cp:lastPrinted>
  <dcterms:created xsi:type="dcterms:W3CDTF">1995-08-12T11:37:26Z</dcterms:created>
  <dcterms:modified xsi:type="dcterms:W3CDTF">2015-02-10T00:35:33Z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