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693" r:id="rId3"/>
    <p:sldId id="719" r:id="rId4"/>
    <p:sldId id="641" r:id="rId5"/>
    <p:sldId id="642" r:id="rId6"/>
    <p:sldId id="643" r:id="rId7"/>
    <p:sldId id="644" r:id="rId8"/>
    <p:sldId id="645" r:id="rId9"/>
    <p:sldId id="646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45" r:id="rId22"/>
    <p:sldId id="706" r:id="rId23"/>
    <p:sldId id="707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17" r:id="rId34"/>
    <p:sldId id="720" r:id="rId35"/>
    <p:sldId id="721" r:id="rId36"/>
    <p:sldId id="722" r:id="rId37"/>
    <p:sldId id="723" r:id="rId38"/>
    <p:sldId id="724" r:id="rId39"/>
    <p:sldId id="726" r:id="rId40"/>
    <p:sldId id="728" r:id="rId41"/>
    <p:sldId id="729" r:id="rId42"/>
    <p:sldId id="730" r:id="rId43"/>
    <p:sldId id="731" r:id="rId44"/>
    <p:sldId id="732" r:id="rId45"/>
    <p:sldId id="733" r:id="rId46"/>
    <p:sldId id="734" r:id="rId47"/>
    <p:sldId id="735" r:id="rId48"/>
    <p:sldId id="736" r:id="rId49"/>
    <p:sldId id="737" r:id="rId50"/>
    <p:sldId id="738" r:id="rId51"/>
    <p:sldId id="739" r:id="rId52"/>
    <p:sldId id="740" r:id="rId53"/>
    <p:sldId id="741" r:id="rId54"/>
    <p:sldId id="742" r:id="rId55"/>
    <p:sldId id="743" r:id="rId56"/>
    <p:sldId id="744" r:id="rId5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1564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1,-6-4-1,-3-3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0,-3-2-1,1-4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0,-5-3-1,-4-7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0,-8-2-1,-2 3-1,-5-1 1,-15-8-1,19 14 0,-19-14 0,5 19 1,-5-19 0,-11 28 0,2-13 2,-9 4-1,4 0-1,-4 7 1,1-2 0,0 4-1,4-3 0,1 1-1,5-1 0,6 2 1,2-3-1,3-2 0,6-1 1,3-1-1,1-1-1,5-2 1,-1 0 0,2-3-1,-1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24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897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236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895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363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9415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811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3381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36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1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0304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1640689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828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4911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487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938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39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5424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351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866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2152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8635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802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0434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9065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323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914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967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922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7506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45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617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305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5238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70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06546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5210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23450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488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995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10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3125559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1510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05703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8496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131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08313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074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179963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4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7.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2/11/15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7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 (</a:t>
            </a:r>
            <a:r>
              <a:rPr lang="en-US" altLang="en-US" sz="3000" dirty="0" smtClean="0"/>
              <a:t>Continued)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</a:t>
            </a:r>
            <a:r>
              <a:rPr lang="en-US" altLang="en-US" dirty="0" smtClean="0"/>
              <a:t>11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1219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1676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7239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41148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4572000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50292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4572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2438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2438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2590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5867400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5865813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5943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4764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4470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4495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2590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2743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3200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723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62963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ReceiveRequest(&amp;op, &amp;acctId, &amp;amount);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ProcessRequest(op, 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ProcessRequest(op, 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GetAccount(acctId);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Multiple threads (multi-proc,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1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event = WaitForNextEvent();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ATMRequest)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StartOnRequest();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AcctAvail)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ContinueRequest();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AcctStored)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FinishRequest();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technique is used for graphical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72526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27075"/>
            <a:ext cx="8875712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GetAccount(actId);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1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2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1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Multiprocessing vs Multiprogramming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60420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Also recall: Hyperthreading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Possible to interleave threads on a per-instruction basis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Keep this in mind for our examples (like multiprocessing)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533400" y="3733800"/>
            <a:ext cx="8042275" cy="1295400"/>
            <a:chOff x="310" y="3264"/>
            <a:chExt cx="5066" cy="816"/>
          </a:xfrm>
        </p:grpSpPr>
        <p:grpSp>
          <p:nvGrpSpPr>
            <p:cNvPr id="18447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18473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4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5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6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77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78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</p:grpSp>
        <p:grpSp>
          <p:nvGrpSpPr>
            <p:cNvPr id="18448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8451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2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3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54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5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6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57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8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9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60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1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2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63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4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5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66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7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8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69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0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1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72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8449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0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803275" y="2514600"/>
            <a:ext cx="5280025" cy="1143000"/>
            <a:chOff x="480" y="2496"/>
            <a:chExt cx="3326" cy="720"/>
          </a:xfrm>
        </p:grpSpPr>
        <p:grpSp>
          <p:nvGrpSpPr>
            <p:cNvPr id="18438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18441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42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43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44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45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46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8439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Multiprocessing</a:t>
              </a:r>
            </a:p>
          </p:txBody>
        </p:sp>
        <p:sp>
          <p:nvSpPr>
            <p:cNvPr id="18440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083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684213"/>
            <a:ext cx="8913812" cy="60229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Thread A writes 0001, B writes 0010.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Scheduling order ABABABBA yields 3!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14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714375"/>
            <a:ext cx="8915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 is </a:t>
            </a:r>
            <a:r>
              <a:rPr lang="en-US" altLang="ko-KR" i="1" smtClean="0">
                <a:ea typeface="굴림" panose="020B0600000101010101" pitchFamily="34" charset="-127"/>
              </a:rPr>
              <a:t>indivisible: </a:t>
            </a:r>
            <a:r>
              <a:rPr lang="en-US" altLang="ko-KR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61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3" y="2503488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688975"/>
            <a:ext cx="8648700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Threaded programs must work for all interleavings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Software control of electron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accelerator and electron beam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Xray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series of race conditions on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shared variables and poor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7777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Space Shuttle Example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696913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 Space Shuttle launch aborted 20 minutes before scheduled launch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Shuttle has five computers: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Four run the “Primary Avionics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System” (PASS)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Asynchronous and real-time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Runs all of the control systems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Results synchronized and compared every 3 to 4 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Fifth computer is the “Backup Flight System” (BFS)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stays synchronized in case it is needed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Written by completely different team than PASS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Countdown aborted because BFS disagreed with PASS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1/67 chance that PASS was out of sync one cycle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due to modifications in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initialization</a:t>
            </a:r>
            <a:r>
              <a:rPr lang="en-US" altLang="ko-KR" smtClean="0">
                <a:ea typeface="굴림" panose="020B0600000101010101" pitchFamily="34" charset="-127"/>
              </a:rPr>
              <a:t> code of PASS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delayed init request placed into timer queue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 a result, timer queue not empty at expected time to force use of hardware clock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not found during extensive simulation</a:t>
            </a:r>
          </a:p>
        </p:txBody>
      </p:sp>
      <p:grpSp>
        <p:nvGrpSpPr>
          <p:cNvPr id="421920" name="Group 32"/>
          <p:cNvGrpSpPr>
            <a:grpSpLocks/>
          </p:cNvGrpSpPr>
          <p:nvPr/>
        </p:nvGrpSpPr>
        <p:grpSpPr bwMode="auto">
          <a:xfrm>
            <a:off x="5410200" y="1117600"/>
            <a:ext cx="1828800" cy="1658938"/>
            <a:chOff x="3408" y="704"/>
            <a:chExt cx="1152" cy="1045"/>
          </a:xfrm>
        </p:grpSpPr>
        <p:grpSp>
          <p:nvGrpSpPr>
            <p:cNvPr id="22538" name="Group 5"/>
            <p:cNvGrpSpPr>
              <a:grpSpLocks/>
            </p:cNvGrpSpPr>
            <p:nvPr/>
          </p:nvGrpSpPr>
          <p:grpSpPr bwMode="auto">
            <a:xfrm>
              <a:off x="4176" y="1376"/>
              <a:ext cx="384" cy="373"/>
              <a:chOff x="4176" y="2736"/>
              <a:chExt cx="384" cy="373"/>
            </a:xfrm>
          </p:grpSpPr>
          <p:sp>
            <p:nvSpPr>
              <p:cNvPr id="22557" name="Rectangle 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8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4176" y="704"/>
              <a:ext cx="384" cy="373"/>
              <a:chOff x="4176" y="2736"/>
              <a:chExt cx="384" cy="373"/>
            </a:xfrm>
          </p:grpSpPr>
          <p:sp>
            <p:nvSpPr>
              <p:cNvPr id="22555" name="Rectangle 9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6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" name="Group 11"/>
            <p:cNvGrpSpPr>
              <a:grpSpLocks/>
            </p:cNvGrpSpPr>
            <p:nvPr/>
          </p:nvGrpSpPr>
          <p:grpSpPr bwMode="auto">
            <a:xfrm>
              <a:off x="3408" y="1376"/>
              <a:ext cx="384" cy="373"/>
              <a:chOff x="4176" y="2736"/>
              <a:chExt cx="384" cy="373"/>
            </a:xfrm>
          </p:grpSpPr>
          <p:sp>
            <p:nvSpPr>
              <p:cNvPr id="22553" name="Rectangle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4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14"/>
            <p:cNvGrpSpPr>
              <a:grpSpLocks/>
            </p:cNvGrpSpPr>
            <p:nvPr/>
          </p:nvGrpSpPr>
          <p:grpSpPr bwMode="auto">
            <a:xfrm>
              <a:off x="3408" y="704"/>
              <a:ext cx="384" cy="373"/>
              <a:chOff x="4176" y="2736"/>
              <a:chExt cx="384" cy="373"/>
            </a:xfrm>
          </p:grpSpPr>
          <p:sp>
            <p:nvSpPr>
              <p:cNvPr id="22551" name="Rectangle 15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2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2" name="Group 17"/>
            <p:cNvGrpSpPr>
              <a:grpSpLocks/>
            </p:cNvGrpSpPr>
            <p:nvPr/>
          </p:nvGrpSpPr>
          <p:grpSpPr bwMode="auto">
            <a:xfrm>
              <a:off x="3712" y="971"/>
              <a:ext cx="564" cy="501"/>
              <a:chOff x="1680" y="3120"/>
              <a:chExt cx="672" cy="577"/>
            </a:xfrm>
          </p:grpSpPr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 flipH="1"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>
                <a:off x="2352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8" name="Line 21"/>
              <p:cNvSpPr>
                <a:spLocks noChangeShapeType="1"/>
              </p:cNvSpPr>
              <p:nvPr/>
            </p:nvSpPr>
            <p:spPr bwMode="auto">
              <a:xfrm flipH="1">
                <a:off x="1776" y="31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9" name="Line 22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50" name="Line 23"/>
              <p:cNvSpPr>
                <a:spLocks noChangeShapeType="1"/>
              </p:cNvSpPr>
              <p:nvPr/>
            </p:nvSpPr>
            <p:spPr bwMode="auto">
              <a:xfrm flipV="1">
                <a:off x="1776" y="369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25"/>
            <p:cNvSpPr>
              <a:spLocks noChangeArrowheads="1"/>
            </p:cNvSpPr>
            <p:nvPr/>
          </p:nvSpPr>
          <p:spPr bwMode="auto">
            <a:xfrm>
              <a:off x="3696" y="962"/>
              <a:ext cx="591" cy="510"/>
            </a:xfrm>
            <a:prstGeom prst="rect">
              <a:avLst/>
            </a:prstGeom>
            <a:solidFill>
              <a:srgbClr val="618FFD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3744" y="1104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PASS</a:t>
              </a:r>
            </a:p>
          </p:txBody>
        </p:sp>
      </p:grpSp>
      <p:grpSp>
        <p:nvGrpSpPr>
          <p:cNvPr id="421921" name="Group 33"/>
          <p:cNvGrpSpPr>
            <a:grpSpLocks/>
          </p:cNvGrpSpPr>
          <p:nvPr/>
        </p:nvGrpSpPr>
        <p:grpSpPr bwMode="auto">
          <a:xfrm>
            <a:off x="6781800" y="1651000"/>
            <a:ext cx="1447800" cy="976313"/>
            <a:chOff x="4272" y="1040"/>
            <a:chExt cx="912" cy="615"/>
          </a:xfrm>
        </p:grpSpPr>
        <p:sp>
          <p:nvSpPr>
            <p:cNvPr id="22534" name="Line 24"/>
            <p:cNvSpPr>
              <a:spLocks noChangeShapeType="1"/>
            </p:cNvSpPr>
            <p:nvPr/>
          </p:nvSpPr>
          <p:spPr bwMode="auto">
            <a:xfrm>
              <a:off x="4272" y="122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2535" name="Rectangle 26"/>
            <p:cNvSpPr>
              <a:spLocks noChangeArrowheads="1"/>
            </p:cNvSpPr>
            <p:nvPr/>
          </p:nvSpPr>
          <p:spPr bwMode="auto">
            <a:xfrm>
              <a:off x="4800" y="1040"/>
              <a:ext cx="384" cy="373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tower"/>
            <p:cNvSpPr>
              <a:spLocks noEditPoints="1" noChangeArrowheads="1"/>
            </p:cNvSpPr>
            <p:nvPr/>
          </p:nvSpPr>
          <p:spPr bwMode="auto">
            <a:xfrm>
              <a:off x="4896" y="1088"/>
              <a:ext cx="217" cy="288"/>
            </a:xfrm>
            <a:custGeom>
              <a:avLst/>
              <a:gdLst>
                <a:gd name="T0" fmla="*/ 0 w 21600"/>
                <a:gd name="T1" fmla="*/ 29 h 21600"/>
                <a:gd name="T2" fmla="*/ 67 w 21600"/>
                <a:gd name="T3" fmla="*/ 0 h 21600"/>
                <a:gd name="T4" fmla="*/ 109 w 21600"/>
                <a:gd name="T5" fmla="*/ 0 h 21600"/>
                <a:gd name="T6" fmla="*/ 217 w 21600"/>
                <a:gd name="T7" fmla="*/ 0 h 21600"/>
                <a:gd name="T8" fmla="*/ 217 w 21600"/>
                <a:gd name="T9" fmla="*/ 155 h 21600"/>
                <a:gd name="T10" fmla="*/ 217 w 21600"/>
                <a:gd name="T11" fmla="*/ 259 h 21600"/>
                <a:gd name="T12" fmla="*/ 152 w 21600"/>
                <a:gd name="T13" fmla="*/ 288 h 21600"/>
                <a:gd name="T14" fmla="*/ 106 w 21600"/>
                <a:gd name="T15" fmla="*/ 288 h 21600"/>
                <a:gd name="T16" fmla="*/ 0 w 21600"/>
                <a:gd name="T17" fmla="*/ 288 h 21600"/>
                <a:gd name="T18" fmla="*/ 0 w 21600"/>
                <a:gd name="T19" fmla="*/ 154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98 w 21600"/>
                <a:gd name="T31" fmla="*/ 22575 h 21600"/>
                <a:gd name="T32" fmla="*/ 21500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53FB2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29"/>
            <p:cNvSpPr txBox="1">
              <a:spLocks noChangeArrowheads="1"/>
            </p:cNvSpPr>
            <p:nvPr/>
          </p:nvSpPr>
          <p:spPr bwMode="auto">
            <a:xfrm>
              <a:off x="4756" y="1424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70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0;	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0;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while 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&gt; -10)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+ 1;	  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=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ea typeface="굴림" panose="020B0600000101010101" pitchFamily="34" charset="-127"/>
              </a:rPr>
              <a:t> – 1;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printf</a:t>
            </a:r>
            <a:r>
              <a:rPr lang="en-US" altLang="ko-KR" sz="2000" dirty="0" smtClean="0"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printf</a:t>
            </a:r>
            <a:r>
              <a:rPr lang="en-US" altLang="ko-KR" sz="2000" dirty="0" smtClean="0">
                <a:ea typeface="굴림" panose="020B0600000101010101" pitchFamily="34" charset="-127"/>
              </a:rPr>
              <a:t>(“B wins!”);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 smtClean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</a:t>
            </a:r>
            <a:r>
              <a:rPr lang="en-US" altLang="ko-KR" dirty="0" smtClean="0">
                <a:ea typeface="굴림" panose="020B0600000101010101" pitchFamily="34" charset="-127"/>
              </a:rPr>
              <a:t>if </a:t>
            </a:r>
            <a:r>
              <a:rPr lang="en-US" altLang="ko-KR" dirty="0" smtClean="0">
                <a:ea typeface="굴림" panose="020B0600000101010101" pitchFamily="34" charset="-127"/>
              </a:rPr>
              <a:t>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27421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How </a:t>
            </a:r>
            <a:r>
              <a:rPr lang="en-US" altLang="ko-KR" dirty="0" smtClean="0">
                <a:ea typeface="굴림" panose="020B0600000101010101" pitchFamily="34" charset="-127"/>
              </a:rPr>
              <a:t>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run_new_thread()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will select this TCB and return into beginning of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ThreadRoot()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905000" y="757238"/>
            <a:ext cx="2514600" cy="3732212"/>
            <a:chOff x="1200" y="505"/>
            <a:chExt cx="1584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200" y="1320"/>
              <a:ext cx="231" cy="1152"/>
              <a:chOff x="4608" y="816"/>
              <a:chExt cx="231" cy="1152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run_new_thread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602" y="505"/>
              <a:ext cx="10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9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sz="2000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says “</a:t>
            </a:r>
            <a:r>
              <a:rPr lang="en-US" altLang="ko-KR" dirty="0" err="1" smtClean="0">
                <a:ea typeface="굴림" panose="020B0600000101010101" pitchFamily="34" charset="-127"/>
              </a:rPr>
              <a:t>hmph</a:t>
            </a:r>
            <a:r>
              <a:rPr lang="en-US" altLang="ko-KR" dirty="0" smtClean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this happen on a uniprocessor?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Yes!  Unlikely, but if </a:t>
            </a:r>
            <a:r>
              <a:rPr lang="en-US" altLang="ko-KR" dirty="0" smtClean="0">
                <a:ea typeface="굴림" panose="020B0600000101010101" pitchFamily="34" charset="-127"/>
              </a:rPr>
              <a:t>you are </a:t>
            </a:r>
            <a:r>
              <a:rPr lang="en-US" altLang="ko-KR" dirty="0" smtClean="0">
                <a:ea typeface="굴림" panose="020B0600000101010101" pitchFamily="34" charset="-127"/>
              </a:rPr>
              <a:t>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528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486400"/>
          </a:xfrm>
        </p:spPr>
        <p:txBody>
          <a:bodyPr/>
          <a:lstStyle/>
          <a:p>
            <a:r>
              <a:rPr lang="en-US" dirty="0" smtClean="0"/>
              <a:t>Don’t Forget New Section!</a:t>
            </a:r>
          </a:p>
          <a:p>
            <a:pPr lvl="1"/>
            <a:r>
              <a:rPr lang="en-US" dirty="0" smtClean="0"/>
              <a:t>Thursday 12-1, 320 Soda Hall</a:t>
            </a:r>
          </a:p>
          <a:p>
            <a:pPr lvl="1"/>
            <a:r>
              <a:rPr lang="en-US" dirty="0" smtClean="0"/>
              <a:t>Need to know your TA!</a:t>
            </a:r>
          </a:p>
          <a:p>
            <a:r>
              <a:rPr lang="en-US" dirty="0" smtClean="0"/>
              <a:t>Sorry about HW 1</a:t>
            </a:r>
          </a:p>
          <a:p>
            <a:pPr lvl="1"/>
            <a:r>
              <a:rPr lang="en-US" dirty="0" smtClean="0"/>
              <a:t>Got a little longer than we expected</a:t>
            </a:r>
          </a:p>
          <a:p>
            <a:pPr lvl="1"/>
            <a:r>
              <a:rPr lang="en-US" dirty="0" smtClean="0"/>
              <a:t>Due next Monday! (HW 2 not handed out until Monday)</a:t>
            </a:r>
          </a:p>
          <a:p>
            <a:r>
              <a:rPr lang="en-US" dirty="0" smtClean="0"/>
              <a:t>No class on Monday!  (Holiday)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Motivation: “Too much milk”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304800" y="5530850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304800" y="5165725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304800" y="4800600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304800" y="4435475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304800" y="3705225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304800" y="3340100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304800" y="4070350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304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14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One thread </a:t>
            </a:r>
            <a:r>
              <a:rPr lang="en-US" altLang="ko-KR" i="1" smtClean="0">
                <a:ea typeface="굴림" panose="020B0600000101010101" pitchFamily="34" charset="-127"/>
              </a:rPr>
              <a:t>excludes</a:t>
            </a:r>
            <a:r>
              <a:rPr lang="en-US" altLang="ko-KR" smtClean="0">
                <a:ea typeface="굴림" panose="020B0600000101010101" pitchFamily="34" charset="-127"/>
              </a:rPr>
              <a:t> the other while doing its task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Critical section and mutual exclusion are two ways of describing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76706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Definitions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106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 – We don’t know how to make a lock yet</a:t>
            </a: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2297113" y="4471988"/>
            <a:ext cx="4648200" cy="1524000"/>
            <a:chOff x="1536" y="3024"/>
            <a:chExt cx="3216" cy="114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9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Always write down behavior first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Instead, think first, then code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0315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410200" y="2667000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649288"/>
            <a:ext cx="89154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too much milk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09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394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665163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(noNote B) {	if (noNoteA)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if (noMilk) {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buy Milk;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	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smtClean="0">
                <a:ea typeface="굴림" panose="020B0600000101010101" pitchFamily="34" charset="-127"/>
              </a:rPr>
              <a:t> that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167285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562600" y="1295400"/>
            <a:ext cx="2514600" cy="2438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5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Synchronization Operations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Higher-level Synchronization Abstractions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Semaphores, monitors,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Programming paradigms for concurrent programs</a:t>
            </a:r>
          </a:p>
          <a:p>
            <a:pPr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54038" y="5410200"/>
            <a:ext cx="7904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/>
              <a:t>Note: Some slides and/or pictures in the following are</a:t>
            </a:r>
          </a:p>
          <a:p>
            <a:pPr algn="l"/>
            <a:r>
              <a:rPr lang="en-US" altLang="en-US" sz="2000"/>
              <a:t>adapted from slides ©2005 Silberschatz, Galvin, and Gagne </a:t>
            </a:r>
          </a:p>
        </p:txBody>
      </p:sp>
      <p:pic>
        <p:nvPicPr>
          <p:cNvPr id="413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2667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4038" y="5410200"/>
            <a:ext cx="7904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/>
              <a:t>Note: Some slides and/or pictures in the following are</a:t>
            </a:r>
          </a:p>
          <a:p>
            <a:pPr algn="l"/>
            <a:r>
              <a:rPr lang="en-US" altLang="en-US" sz="2000"/>
              <a:t>adapted from slides ©2005 Silberschatz, Galvin, and Gagne. Many slides generated from my lecture notes by Kubiatowicz.</a:t>
            </a:r>
          </a:p>
        </p:txBody>
      </p:sp>
    </p:spTree>
    <p:extLst>
      <p:ext uri="{BB962C8B-B14F-4D97-AF65-F5344CB8AC3E}">
        <p14:creationId xmlns:p14="http://schemas.microsoft.com/office/powerpoint/2010/main" val="330280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5961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(note B) { //X 	if (noNote A) { //Y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do nothing;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(noMilk) {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buy milk;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remove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 Yes.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X: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Y: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197549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Solution #3 discussion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736600"/>
            <a:ext cx="88392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(noMilk) {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  		   buy milk;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There’s a better way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Have hardware provide better (higher-level) primitives than atomic load and store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Build even higher-level programming abstractions on this new hardware support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2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660400"/>
            <a:ext cx="8710612" cy="6197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have some sort of implementation of a lock (more in a moment).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Lock.Acquire()</a:t>
            </a:r>
            <a:r>
              <a:rPr lang="en-US" altLang="ko-KR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Lock.Release()</a:t>
            </a:r>
            <a:r>
              <a:rPr lang="en-US" altLang="ko-KR" smtClean="0">
                <a:ea typeface="굴림" panose="020B0600000101010101" pitchFamily="34" charset="-127"/>
              </a:rPr>
              <a:t> – Unlock, waking up anyone waiting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milklock.Acquire();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(nomilk)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milklock.Release();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smtClean="0">
                <a:ea typeface="굴림" panose="020B0600000101010101" pitchFamily="34" charset="-127"/>
              </a:rPr>
              <a:t> and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Release()</a:t>
            </a:r>
            <a:r>
              <a:rPr lang="en-US" altLang="ko-KR" smtClean="0">
                <a:ea typeface="굴림" panose="020B0600000101010101" pitchFamily="34" charset="-127"/>
              </a:rPr>
              <a:t> called a “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smtClean="0">
                <a:ea typeface="굴림" panose="020B0600000101010101" pitchFamily="34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Skip the test since you always need more ice cream.</a:t>
            </a:r>
          </a:p>
        </p:txBody>
      </p:sp>
    </p:spTree>
    <p:extLst>
      <p:ext uri="{BB962C8B-B14F-4D97-AF65-F5344CB8AC3E}">
        <p14:creationId xmlns:p14="http://schemas.microsoft.com/office/powerpoint/2010/main" val="334261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106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752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Load/Store    Disable Ints   Test&amp;Set   Comp&amp;Swap</a:t>
            </a: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752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752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Shared Programs</a:t>
            </a: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228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Higher-level 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80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762000"/>
            <a:ext cx="8756650" cy="57927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000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sz="1800" i="1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sz="180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Looked at this last lecture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굴림" panose="020B0600000101010101" pitchFamily="34" charset="-127"/>
              </a:rPr>
              <a:t>How do you handle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굴림" panose="020B0600000101010101" pitchFamily="34" charset="-127"/>
              </a:rPr>
              <a:t>Each feature makes hardware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sz="1800" smtClean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8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2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2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Consequently, naïve Implementation of locks: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LockAcquire { disable Ints;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LockRelease { enable Ints; }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LockAcquire();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896024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4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4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4581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int value = FREE;</a:t>
            </a:r>
          </a:p>
          <a:p>
            <a:pPr algn="l"/>
            <a:endParaRPr lang="en-US" altLang="en-US" sz="1900">
              <a:latin typeface="Courier New" panose="02070309020205020404" pitchFamily="49" charset="0"/>
            </a:endParaRPr>
          </a:p>
          <a:p>
            <a:pPr algn="l"/>
            <a:r>
              <a:rPr lang="en-US" altLang="en-US" sz="1900">
                <a:latin typeface="Courier New" panose="02070309020205020404" pitchFamily="49" charset="0"/>
              </a:rPr>
              <a:t>Acquire()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Go to sleep();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BUSY;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057400"/>
            <a:ext cx="464820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Release()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  <a:t>value = FREE;</a:t>
            </a:r>
            <a:br>
              <a:rPr lang="en-US" altLang="en-US" sz="190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endParaRPr lang="en-US" altLang="en-US" sz="1900">
              <a:latin typeface="Courier New" panose="02070309020205020404" pitchFamily="49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2895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30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smtClean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Critical interrupts taken in time!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752600" y="1676400"/>
            <a:ext cx="5922963" cy="3270250"/>
            <a:chOff x="1104" y="1056"/>
            <a:chExt cx="3731" cy="2060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Acquire()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disable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if (value == BUSY)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put thread on wait queue;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Go to sleep();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// Enable interrupts?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} else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value = BUSY;</a:t>
              </a: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/>
              </a:r>
              <a:b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enable interrupts;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043" cy="1200"/>
              <a:chOff x="3811" y="2112"/>
              <a:chExt cx="1043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63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Critical</a:t>
                </a:r>
              </a:p>
              <a:p>
                <a:r>
                  <a:rPr lang="en-US" altLang="en-US"/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051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re-enabling ints when going to sleep?</a:t>
            </a: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Want to put it after sleep(). But – how?</a:t>
            </a:r>
          </a:p>
          <a:p>
            <a:pPr lvl="1"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066800"/>
            <a:ext cx="45815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>
                <a:latin typeface="Courier New" panose="02070309020205020404" pitchFamily="49" charset="0"/>
              </a:rPr>
              <a:t>Acquire()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disable interrupts;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(value == BUSY)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Go to sleep();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value = BUSY;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enable interrupts;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1017588" y="1752600"/>
            <a:ext cx="3746500" cy="457200"/>
            <a:chOff x="793" y="1344"/>
            <a:chExt cx="2087" cy="254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793" y="1344"/>
              <a:ext cx="132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/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1017588" y="2006600"/>
            <a:ext cx="3746500" cy="457200"/>
            <a:chOff x="792" y="1344"/>
            <a:chExt cx="2088" cy="254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792" y="1344"/>
              <a:ext cx="132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/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1017588" y="2286000"/>
            <a:ext cx="3746500" cy="457200"/>
            <a:chOff x="792" y="1344"/>
            <a:chExt cx="2088" cy="254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792" y="1344"/>
              <a:ext cx="132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/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228600" y="3962400"/>
            <a:ext cx="8534400" cy="2514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353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  <p:bldP spid="449540" grpId="0"/>
      <p:bldP spid="4495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smtClean="0">
                <a:ea typeface="굴림" panose="020B0600000101010101" pitchFamily="34" charset="-127"/>
              </a:rPr>
              <a:t>scheduler, </a:t>
            </a:r>
            <a:r>
              <a:rPr lang="en-US" altLang="ko-KR" dirty="0" smtClean="0">
                <a:ea typeface="굴림" panose="020B0600000101010101" pitchFamily="34" charset="-127"/>
              </a:rPr>
              <a:t>since </a:t>
            </a:r>
            <a:r>
              <a:rPr lang="en-US" altLang="ko-KR" dirty="0" smtClean="0">
                <a:ea typeface="굴림" panose="020B0600000101010101" pitchFamily="34" charset="-127"/>
              </a:rPr>
              <a:t>interrupts </a:t>
            </a:r>
            <a:r>
              <a:rPr lang="en-US" altLang="ko-KR" dirty="0" smtClean="0">
                <a:ea typeface="굴림" panose="020B0600000101010101" pitchFamily="34" charset="-127"/>
              </a:rPr>
              <a:t>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disable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sleep return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enable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352800"/>
            <a:ext cx="1447800" cy="641350"/>
            <a:chOff x="2160" y="2128"/>
            <a:chExt cx="912" cy="404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82" y="2128"/>
              <a:ext cx="64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context</a:t>
              </a:r>
              <a:br>
                <a:rPr lang="en-US" altLang="en-US">
                  <a:solidFill>
                    <a:schemeClr val="hlink"/>
                  </a:solidFill>
                </a:rPr>
              </a:br>
              <a:r>
                <a:rPr lang="en-US" altLang="en-US">
                  <a:solidFill>
                    <a:schemeClr val="hlink"/>
                  </a:solidFill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181600"/>
            <a:ext cx="1447800" cy="641350"/>
            <a:chOff x="2400" y="3214"/>
            <a:chExt cx="912" cy="404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-514484">
              <a:off x="2456" y="3214"/>
              <a:ext cx="64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</a:rPr>
                <a:t>context</a:t>
              </a:r>
              <a:br>
                <a:rPr lang="en-US" altLang="en-US">
                  <a:solidFill>
                    <a:schemeClr val="hlink"/>
                  </a:solidFill>
                </a:rPr>
              </a:br>
              <a:r>
                <a:rPr lang="en-US" altLang="en-US">
                  <a:solidFill>
                    <a:schemeClr val="hlink"/>
                  </a:solidFill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36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41288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Deterministic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89234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Alternative: atomic instruction sequences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These instructions read a value from memory and write a new value atomically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4287750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Examples of Read-Modify-Write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458200" cy="612775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test&amp;set (&amp;address) {	 /* most architectures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result =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1;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result;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swap (&amp;address, register) { /* x86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 	temp =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M[address] = register;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register = temp;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compare&amp;swap (&amp;address, reg1, reg2) { /* 68000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load-linked&amp;store conditional(&amp;address) { 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/* R4000, alpha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    loop: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ll r1,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movi r2, 1;	   /* Can do arbitrary comp */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sc r2, M[address];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		beqz r2, loop;</a:t>
            </a:r>
            <a:b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03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int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Acquire()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(test&amp;set(value)); // while busy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value = 0;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lock is free, test&amp;set reads 0 and sets value=1, so lock is now busy.  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lock is busy, test&amp;set reads 1 and sets value=1 (no change). It returns 1, so while 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When we set value = 0, someone else can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mtClean="0">
                <a:ea typeface="굴림" panose="020B0600000101010101" pitchFamily="34" charset="-127"/>
              </a:rPr>
              <a:t>: thread consumes cycles while waiting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199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85800"/>
            <a:ext cx="85344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Negatives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very inefficient because the busy-waiting thread will consume cycles waiting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semaphores and monitors, waiting thread may wait for an arbitrary length of time!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Homework/exam solutions should not have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8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we build test&amp;set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1752600"/>
            <a:ext cx="466248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Release()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// Short busy-wait time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while (test&amp;set(guard));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if anyone on wait queue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 else {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2A40E2"/>
                </a:solidFill>
                <a:latin typeface="Courier New" panose="02070309020205020404" pitchFamily="49" charset="0"/>
              </a:rPr>
              <a:t>value = FREE;</a:t>
            </a:r>
            <a:r>
              <a:rPr lang="en-US" altLang="en-US" sz="1900">
                <a:latin typeface="Courier New" panose="02070309020205020404" pitchFamily="49" charset="0"/>
              </a:rPr>
              <a:t/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}</a:t>
            </a:r>
            <a:br>
              <a:rPr lang="en-US" altLang="en-US" sz="1900">
                <a:latin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  <a:t>guard = 0;</a:t>
            </a:r>
            <a:br>
              <a:rPr lang="en-US" altLang="en-US" sz="190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altLang="en-US" sz="190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76200" y="1752600"/>
            <a:ext cx="4724400" cy="4137025"/>
            <a:chOff x="48" y="1152"/>
            <a:chExt cx="2976" cy="2606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int guard = 0;</a:t>
              </a:r>
            </a:p>
            <a:p>
              <a:pPr algn="l"/>
              <a:r>
                <a:rPr lang="en-US" altLang="en-US" sz="1900">
                  <a:solidFill>
                    <a:srgbClr val="233AE1"/>
                  </a:solidFill>
                  <a:latin typeface="Courier New" panose="02070309020205020404" pitchFamily="49" charset="0"/>
                </a:rPr>
                <a:t>int value = FREE;</a:t>
              </a:r>
            </a:p>
            <a:p>
              <a:pPr algn="l"/>
              <a:endParaRPr lang="en-US" altLang="en-US" sz="1900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Acquire() {</a:t>
              </a:r>
            </a:p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	// Short busy-wait time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while (test&amp;set(guard));</a:t>
              </a:r>
              <a:r>
                <a:rPr lang="en-US" altLang="en-US" sz="1900">
                  <a:latin typeface="Courier New" panose="02070309020205020404" pitchFamily="49" charset="0"/>
                </a:rPr>
                <a:t/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if (</a:t>
              </a:r>
              <a:r>
                <a:rPr lang="en-US" altLang="en-US" sz="1900">
                  <a:solidFill>
                    <a:srgbClr val="2A40E2"/>
                  </a:solidFill>
                  <a:latin typeface="Courier New" panose="02070309020205020404" pitchFamily="49" charset="0"/>
                </a:rPr>
                <a:t>value == BUSY</a:t>
              </a:r>
              <a:r>
                <a:rPr lang="en-US" altLang="en-US" sz="1900">
                  <a:latin typeface="Courier New" panose="02070309020205020404" pitchFamily="49" charset="0"/>
                </a:rPr>
                <a:t>) {</a:t>
              </a:r>
            </a:p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		put thread on wait queue;</a:t>
              </a:r>
            </a:p>
            <a:p>
              <a:pPr algn="l"/>
              <a:r>
                <a:rPr lang="en-US" altLang="en-US" sz="1900">
                  <a:latin typeface="Courier New" panose="02070309020205020404" pitchFamily="49" charset="0"/>
                </a:rPr>
                <a:t>		go to sleep() &amp; 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guard = 0</a:t>
              </a:r>
              <a:r>
                <a:rPr lang="en-US" altLang="en-US" sz="1900">
                  <a:latin typeface="Courier New" panose="02070309020205020404" pitchFamily="49" charset="0"/>
                </a:rPr>
                <a:t>;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} else {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</a:t>
              </a:r>
              <a:r>
                <a:rPr lang="en-US" altLang="en-US" sz="1900">
                  <a:solidFill>
                    <a:srgbClr val="2A40E2"/>
                  </a:solidFill>
                  <a:latin typeface="Courier New" panose="02070309020205020404" pitchFamily="49" charset="0"/>
                </a:rPr>
                <a:t>value = BUSY;</a:t>
              </a:r>
              <a:r>
                <a:rPr lang="en-US" altLang="en-US" sz="1900">
                  <a:latin typeface="Courier New" panose="02070309020205020404" pitchFamily="49" charset="0"/>
                </a:rPr>
                <a:t/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	</a:t>
              </a:r>
              <a: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  <a:t>guard = 0;</a:t>
              </a:r>
              <a:br>
                <a:rPr lang="en-US" altLang="en-US" sz="1900">
                  <a:solidFill>
                    <a:schemeClr val="hlink"/>
                  </a:solidFill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	}</a:t>
              </a:r>
              <a:br>
                <a:rPr lang="en-US" altLang="en-US" sz="1900">
                  <a:latin typeface="Courier New" panose="02070309020205020404" pitchFamily="49" charset="0"/>
                </a:rPr>
              </a:br>
              <a:r>
                <a:rPr lang="en-US" altLang="en-US" sz="1900">
                  <a:latin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9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is the right abstraction for synchronizing threads that share memory?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lecture and the next presents a couple of ways of structuring the sharing</a:t>
            </a:r>
          </a:p>
        </p:txBody>
      </p:sp>
    </p:spTree>
    <p:extLst>
      <p:ext uri="{BB962C8B-B14F-4D97-AF65-F5344CB8AC3E}">
        <p14:creationId xmlns:p14="http://schemas.microsoft.com/office/powerpoint/2010/main" val="184619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62000"/>
            <a:ext cx="8610600" cy="572928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defined by Dijkstra in late 60s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Note that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smtClean="0">
                <a:ea typeface="굴림" panose="020B0600000101010101" pitchFamily="34" charset="-127"/>
              </a:rPr>
              <a:t> stands for “</a:t>
            </a:r>
            <a:r>
              <a:rPr lang="en-US" altLang="ko-KR" i="1" smtClean="0">
                <a:ea typeface="굴림" panose="020B0600000101010101" pitchFamily="34" charset="-127"/>
              </a:rPr>
              <a:t>proberen” </a:t>
            </a:r>
            <a:r>
              <a:rPr lang="en-US" altLang="ko-KR" smtClean="0">
                <a:ea typeface="굴림" panose="020B0600000101010101" pitchFamily="34" charset="-127"/>
              </a:rPr>
              <a:t>(to test) and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smtClean="0">
                <a:ea typeface="굴림" panose="020B0600000101010101" pitchFamily="34" charset="-127"/>
              </a:rPr>
              <a:t> stands for “</a:t>
            </a:r>
            <a:r>
              <a:rPr lang="en-US" altLang="ko-KR" i="1" smtClean="0">
                <a:ea typeface="굴림" panose="020B0600000101010101" pitchFamily="34" charset="-127"/>
              </a:rPr>
              <a:t>verhogen”</a:t>
            </a:r>
            <a:r>
              <a:rPr lang="en-US" altLang="ko-KR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94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622300"/>
            <a:ext cx="87630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51354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56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62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68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72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79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89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Mutual Exclusion (initial value = 1)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Also called “Binary Semaphore”.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semaphore.P();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// Critical section goes here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semaphore.V();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Scheduling Constraints (initial value = 0)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Locks are fine for mutual exclusion, but what if you want a thread to wait for something?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Example: suppose you had to implement ThreadJoin which must wait for thread to terminiate: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ThreadJoin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semaphore.P();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ThreadFinish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semaphore.V();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9531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puts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takes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cpp | cc1 | cc2 | as | 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352800" y="762000"/>
            <a:ext cx="4724400" cy="838200"/>
            <a:chOff x="1392" y="624"/>
            <a:chExt cx="2976" cy="528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392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Producer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504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Consumer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592" y="720"/>
              <a:ext cx="576" cy="33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Buffer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256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168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4097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239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Every process shares the file system, OS resources, network, etc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Memory layout of kernel+user programs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7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696913"/>
            <a:ext cx="8915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General rule of thumb: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fullBuffers;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emptyBuffers;//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3125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Full Solution to Bounded Buffer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fullBuffer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emptyBuffers = numBuffers;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Initially, num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Producer(item)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emptyBuffers.P();	// Wait until space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buffer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Enqueue(item);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fullBuffers.V();	// Tell consumers there is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more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Consumer()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fullBuffers.P();	// Check if there’s a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machine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item = Dequeue();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emptyBuffers.V();	// tell producer need more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item;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6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Producer does: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emptyBuffer.P(), fullBuffer.V()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Consumer does: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fullBuffer.P(), emptyBuffer.V()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No, except that it might affect scheduling efficiency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if we have 2 producers or 2 consumers?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533400" y="25908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09600" y="3429000"/>
            <a:ext cx="80772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08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bldLvl="2"/>
      <p:bldP spid="465924" grpId="0" animBg="1"/>
      <p:bldP spid="4659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486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 are a huge step up; just think of trying to do the bounded buffer with only loads and stores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smtClean="0">
                <a:ea typeface="굴림" panose="020B0600000101010101" pitchFamily="34" charset="-127"/>
              </a:rPr>
              <a:t>locks</a:t>
            </a:r>
            <a:r>
              <a:rPr lang="en-US" altLang="ko-KR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smtClean="0">
                <a:ea typeface="굴림" panose="020B0600000101010101" pitchFamily="34" charset="-127"/>
              </a:rPr>
              <a:t>condition variables </a:t>
            </a:r>
            <a:r>
              <a:rPr lang="en-US" altLang="ko-KR" smtClean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Definition: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smtClean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8455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smtClean="0">
                <a:ea typeface="굴림" panose="020B0600000101010101" pitchFamily="34" charset="-127"/>
              </a:rPr>
              <a:t>inside</a:t>
            </a:r>
            <a:r>
              <a:rPr lang="en-US" altLang="ko-KR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Monitor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Condition dataready;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AddToQueue(item)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queue.enqueue(item);	// Add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dataready.signal();	// Signal any waiters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RemoveFromQueue()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(queue.isEmpty())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dataready.wait(&amp;lock); // If nothing, sleep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queue.dequeue();	// Get next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return(item);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392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Important concept: Atomic Operations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Disabling of Interrupts, test&amp;set, swap, comp&amp;swap, load-linked/store conditional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Shouldn’t spin wait for long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Talked about Semaphores, Monitors, and Condition Variables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Higher level constructs that are harder to “screw up”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952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8928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To compile, for instance, gcc calls cpp | cc1 | cc2 | as | ld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947632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 = AcceptCon();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ProcessFork(ServiceWebPage(),con);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6629400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1676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3276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3352800" y="14478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4724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5943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6096000" y="26670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5943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00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07425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connection = AcceptCon();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ThreadFork(ServiceWebPage(),connection);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Threads are </a:t>
            </a:r>
            <a:r>
              <a:rPr lang="en-US" altLang="ko-KR" i="1" smtClean="0">
                <a:ea typeface="Gulim" panose="020B0600000101010101" pitchFamily="34" charset="-127"/>
              </a:rPr>
              <a:t>much</a:t>
            </a:r>
            <a:r>
              <a:rPr lang="en-US" altLang="ko-KR" smtClean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about Denial of Service attacks or digg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4924425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1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3625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2400" y="14478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228600" y="4267200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allocThreads(worker,queue);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con=AcceptCon();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Enqueue(queue,con);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wakeUp(queue);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4724400" y="4152900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con=Dequeue(queue);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sleepOn(queue);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ServiceWebPage(con);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1219200" y="2209800"/>
            <a:ext cx="6172200" cy="1890713"/>
            <a:chOff x="624" y="1392"/>
            <a:chExt cx="3888" cy="1191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Master</a:t>
              </a:r>
            </a:p>
            <a:p>
              <a:r>
                <a:rPr lang="en-US" altLang="ko-KR"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4713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40740</TotalTime>
  <Pages>60</Pages>
  <Words>3336</Words>
  <Application>Microsoft Office PowerPoint</Application>
  <PresentationFormat>On-screen Show (4:3)</PresentationFormat>
  <Paragraphs>695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굴림</vt:lpstr>
      <vt:lpstr>굴림</vt:lpstr>
      <vt:lpstr>Comic Sans MS</vt:lpstr>
      <vt:lpstr>Courier New</vt:lpstr>
      <vt:lpstr>Symbol</vt:lpstr>
      <vt:lpstr>Office</vt:lpstr>
      <vt:lpstr>CS162 Operating Systems and Systems Programming Lecture 7   Synchronization (Continued)</vt:lpstr>
      <vt:lpstr>Recall: How does Thread get started?</vt:lpstr>
      <vt:lpstr>Goals for Today</vt:lpstr>
      <vt:lpstr>Correctness for systems with concurrent threads</vt:lpstr>
      <vt:lpstr>Interactions Complicate Debugging</vt:lpstr>
      <vt:lpstr>Why allow cooperating threads?</vt:lpstr>
      <vt:lpstr>High-level Example: Web Server</vt:lpstr>
      <vt:lpstr>Threaded Web Server</vt:lpstr>
      <vt:lpstr>Thread Pools</vt:lpstr>
      <vt:lpstr>ATM Bank Server</vt:lpstr>
      <vt:lpstr>ATM bank server example</vt:lpstr>
      <vt:lpstr>Event Driven Version of ATM server</vt:lpstr>
      <vt:lpstr>Can Threads Make This Easier?</vt:lpstr>
      <vt:lpstr>Review: Multiprocessing vs Multiprogramming</vt:lpstr>
      <vt:lpstr>Problem is at the lowest level</vt:lpstr>
      <vt:lpstr>Atomic Operations</vt:lpstr>
      <vt:lpstr>Correctness Requirements</vt:lpstr>
      <vt:lpstr>Space Shuttle Example</vt:lpstr>
      <vt:lpstr>Another Concurrent Program Example</vt:lpstr>
      <vt:lpstr>Hand Simulation Multiprocessor Example</vt:lpstr>
      <vt:lpstr>Administrivia</vt:lpstr>
      <vt:lpstr>Motivation: “Too much milk”</vt:lpstr>
      <vt:lpstr>Definitions</vt:lpstr>
      <vt:lpstr>More Definitions</vt:lpstr>
      <vt:lpstr>Too Much Milk: Correctness Properties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Solution #3 discussion</vt:lpstr>
      <vt:lpstr>Too Much Milk: Solution #4</vt:lpstr>
      <vt:lpstr>Where are we going with synchronization?</vt:lpstr>
      <vt:lpstr>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How to Re-enable After Sleep()?</vt:lpstr>
      <vt:lpstr>Atomic Read-Modify-Write instructions</vt:lpstr>
      <vt:lpstr>Examples of Read-Modify-Write </vt:lpstr>
      <vt:lpstr>Implementing Locks with test&amp;set</vt:lpstr>
      <vt:lpstr>Problem: Busy-Waiting for Lock</vt:lpstr>
      <vt:lpstr>Better Locks using test&amp;set</vt:lpstr>
      <vt:lpstr>Higher-level Primitives than Locks</vt:lpstr>
      <vt:lpstr>Semaphores</vt:lpstr>
      <vt:lpstr>Semaphores Like Integers Except</vt:lpstr>
      <vt:lpstr>Two Uses of Semaphores</vt:lpstr>
      <vt:lpstr>Producer-consumer with a bounded buffer</vt:lpstr>
      <vt:lpstr>Correctness constraints for solution</vt:lpstr>
      <vt:lpstr>Full Solution to Bounded Buffer</vt:lpstr>
      <vt:lpstr>Discussion about Solution</vt:lpstr>
      <vt:lpstr>Motivation for Monitors and Condition Variables</vt:lpstr>
      <vt:lpstr> Monitor with Condition Variables</vt:lpstr>
      <vt:lpstr>Simple Monitor Example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474</cp:revision>
  <cp:lastPrinted>2015-02-10T00:36:06Z</cp:lastPrinted>
  <dcterms:created xsi:type="dcterms:W3CDTF">1995-08-12T11:37:26Z</dcterms:created>
  <dcterms:modified xsi:type="dcterms:W3CDTF">2015-02-11T22:32:53Z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