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747" r:id="rId3"/>
    <p:sldId id="748" r:id="rId4"/>
    <p:sldId id="716" r:id="rId5"/>
    <p:sldId id="746" r:id="rId6"/>
    <p:sldId id="750" r:id="rId7"/>
    <p:sldId id="778" r:id="rId8"/>
    <p:sldId id="729" r:id="rId9"/>
    <p:sldId id="730" r:id="rId10"/>
    <p:sldId id="731" r:id="rId11"/>
    <p:sldId id="795" r:id="rId12"/>
    <p:sldId id="732" r:id="rId13"/>
    <p:sldId id="780" r:id="rId14"/>
    <p:sldId id="779" r:id="rId15"/>
    <p:sldId id="733" r:id="rId16"/>
    <p:sldId id="734" r:id="rId17"/>
    <p:sldId id="735" r:id="rId18"/>
    <p:sldId id="736" r:id="rId19"/>
    <p:sldId id="737" r:id="rId20"/>
    <p:sldId id="738" r:id="rId21"/>
    <p:sldId id="739" r:id="rId22"/>
    <p:sldId id="751" r:id="rId23"/>
    <p:sldId id="752" r:id="rId24"/>
    <p:sldId id="777" r:id="rId25"/>
    <p:sldId id="753" r:id="rId26"/>
    <p:sldId id="754" r:id="rId27"/>
    <p:sldId id="755" r:id="rId28"/>
    <p:sldId id="756" r:id="rId29"/>
    <p:sldId id="781" r:id="rId30"/>
    <p:sldId id="782" r:id="rId31"/>
    <p:sldId id="784" r:id="rId32"/>
    <p:sldId id="785" r:id="rId33"/>
    <p:sldId id="786" r:id="rId34"/>
    <p:sldId id="787" r:id="rId35"/>
    <p:sldId id="788" r:id="rId36"/>
    <p:sldId id="789" r:id="rId37"/>
    <p:sldId id="790" r:id="rId38"/>
    <p:sldId id="791" r:id="rId39"/>
    <p:sldId id="783" r:id="rId40"/>
    <p:sldId id="793" r:id="rId41"/>
    <p:sldId id="794" r:id="rId42"/>
    <p:sldId id="759" r:id="rId43"/>
    <p:sldId id="760" r:id="rId44"/>
    <p:sldId id="761" r:id="rId45"/>
    <p:sldId id="762" r:id="rId46"/>
    <p:sldId id="763" r:id="rId47"/>
    <p:sldId id="764" r:id="rId48"/>
    <p:sldId id="765" r:id="rId49"/>
    <p:sldId id="766" r:id="rId50"/>
    <p:sldId id="767" r:id="rId51"/>
    <p:sldId id="768" r:id="rId52"/>
    <p:sldId id="769" r:id="rId53"/>
    <p:sldId id="770" r:id="rId54"/>
    <p:sldId id="771" r:id="rId55"/>
    <p:sldId id="772" r:id="rId56"/>
    <p:sldId id="773" r:id="rId57"/>
    <p:sldId id="774" r:id="rId58"/>
    <p:sldId id="775" r:id="rId59"/>
    <p:sldId id="792" r:id="rId60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02E3EE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2" autoAdjust="0"/>
    <p:restoredTop sz="94799" autoAdjust="0"/>
  </p:normalViewPr>
  <p:slideViewPr>
    <p:cSldViewPr>
      <p:cViewPr varScale="1">
        <p:scale>
          <a:sx n="80" d="100"/>
          <a:sy n="80" d="100"/>
        </p:scale>
        <p:origin x="4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5238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358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770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709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0654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5210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2345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488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8995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910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3975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1510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033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710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038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685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204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178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1481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0687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9411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7559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What does CPU scheduling have to do with efficient use of the disk? </a:t>
            </a:r>
          </a:p>
          <a:p>
            <a:r>
              <a:rPr lang="en-US" altLang="en-US" smtClean="0"/>
              <a:t>A lot! Have to have the CPU to make a disk request</a:t>
            </a:r>
          </a:p>
          <a:p>
            <a:r>
              <a:rPr lang="en-US" altLang="en-US" smtClean="0"/>
              <a:t>Fairness: Minimize # of angry phone calls? Minimize my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20860146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89141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66127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5262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64846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2248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71434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2612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76809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216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58021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160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7003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743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5737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5197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9627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9667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6052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4051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448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5629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8605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9559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4973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691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9454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458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1334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74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4166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9262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0617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530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86100" y="6551613"/>
            <a:ext cx="111086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</a:rPr>
              <a:t>8.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91240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2/18/15</a:t>
            </a:r>
            <a:endParaRPr lang="en-US" sz="1400" dirty="0" smtClean="0">
              <a:solidFill>
                <a:srgbClr val="2A40E2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54293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Spring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</a:t>
            </a:r>
            <a:r>
              <a:rPr lang="en-US" altLang="en-US" sz="3000" dirty="0" smtClean="0"/>
              <a:t>8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Semaphores, Monitors, and</a:t>
            </a:r>
            <a:br>
              <a:rPr lang="en-US" altLang="en-US" sz="3000" dirty="0" smtClean="0"/>
            </a:br>
            <a:r>
              <a:rPr lang="en-US" altLang="en-US" sz="3000" dirty="0" smtClean="0"/>
              <a:t>Readers/Writers</a:t>
            </a:r>
            <a:endParaRPr lang="en-US" altLang="en-US" sz="3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February </a:t>
            </a:r>
            <a:r>
              <a:rPr lang="en-US" altLang="en-US" dirty="0" smtClean="0"/>
              <a:t>18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Problem: Busy-Waiting for Lock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685800"/>
            <a:ext cx="85344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Positives for this solution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Machine can receive interrupts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User code can use this 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Works on a multiprocessor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Negatives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This is very inefficient because the busy-waiting thread will consume cycles waiting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Waiting thread may take cycles away from thread holding lock (no one wins!)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Priority Inversion</a:t>
            </a:r>
            <a:r>
              <a:rPr lang="en-US" altLang="ko-KR" smtClean="0">
                <a:ea typeface="굴림" panose="020B0600000101010101" pitchFamily="34" charset="-127"/>
              </a:rPr>
              <a:t>: If busy-waiting thread has higher priority than thread holding lock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no progress!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Priority Inversion problem with original Martian rover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semaphores and monitors, waiting thread may wait for an arbitrary length of time!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Thus even if busy-waiting was OK for locks, definitely not ok for other primitives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Homework/exam solutions should not have busy-waiting!</a:t>
            </a:r>
          </a:p>
        </p:txBody>
      </p:sp>
      <p:pic>
        <p:nvPicPr>
          <p:cNvPr id="21508" name="Picture 9" descr="MCj028543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85800"/>
            <a:ext cx="1851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885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Multiprocessor Spin Locks: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test&amp;test&amp;set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 better solution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for multiprocessors: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rgbClr val="233AE1"/>
                </a:solidFill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= 0; // Free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Acquire() 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{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do {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while(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);   // Wait until might be free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} while(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test&amp;set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)); // exit if get lock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Release()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= 0;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Simple explanation</a:t>
            </a:r>
            <a:r>
              <a:rPr lang="en-US" altLang="ko-KR" dirty="0" smtClean="0">
                <a:ea typeface="굴림" panose="020B0600000101010101" pitchFamily="34" charset="-127"/>
              </a:rPr>
              <a:t>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Wait until lock might be free (only reading – stays in cache)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Then, try to grab lock with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Repeat if fail to actually get lock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Issues with this solution: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Busy-Waiting</a:t>
            </a:r>
            <a:r>
              <a:rPr lang="en-US" altLang="ko-KR" dirty="0" smtClean="0">
                <a:ea typeface="굴림" panose="020B0600000101010101" pitchFamily="34" charset="-127"/>
              </a:rPr>
              <a:t>: thread </a:t>
            </a:r>
            <a:r>
              <a:rPr lang="en-US" altLang="ko-KR" dirty="0" smtClean="0">
                <a:ea typeface="굴림" panose="020B0600000101010101" pitchFamily="34" charset="-127"/>
              </a:rPr>
              <a:t>still consumes </a:t>
            </a:r>
            <a:r>
              <a:rPr lang="en-US" altLang="ko-KR" dirty="0" smtClean="0">
                <a:ea typeface="굴림" panose="020B0600000101010101" pitchFamily="34" charset="-127"/>
              </a:rPr>
              <a:t>cycles while </a:t>
            </a:r>
            <a:r>
              <a:rPr lang="en-US" altLang="ko-KR" dirty="0" smtClean="0">
                <a:ea typeface="굴림" panose="020B0600000101010101" pitchFamily="34" charset="-127"/>
              </a:rPr>
              <a:t>waiting</a:t>
            </a:r>
          </a:p>
          <a:p>
            <a:pPr lvl="2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However, it does not impact other processors!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231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4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4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4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4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4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4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4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4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4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4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we build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dirty="0" smtClean="0">
                <a:ea typeface="굴림" panose="020B0600000101010101" pitchFamily="34" charset="-127"/>
              </a:rPr>
              <a:t> locks without busy-waiting?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Can’t entirely, but can minimize!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Idea: only busy-wait to atomically check lock </a:t>
            </a:r>
            <a:r>
              <a:rPr lang="en-US" altLang="ko-KR" sz="2000" dirty="0" smtClean="0">
                <a:ea typeface="굴림" panose="020B0600000101010101" pitchFamily="34" charset="-127"/>
              </a:rPr>
              <a:t>value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Note</a:t>
            </a:r>
            <a:r>
              <a:rPr lang="en-US" altLang="ko-KR" dirty="0" smtClean="0">
                <a:ea typeface="굴림" panose="020B0600000101010101" pitchFamily="34" charset="-127"/>
              </a:rPr>
              <a:t>: sleep has to be sure to reset the guard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Why can’t we do it just before or just after the sleep?</a:t>
            </a:r>
          </a:p>
        </p:txBody>
      </p:sp>
      <p:grpSp>
        <p:nvGrpSpPr>
          <p:cNvPr id="456718" name="Group 14"/>
          <p:cNvGrpSpPr>
            <a:grpSpLocks/>
          </p:cNvGrpSpPr>
          <p:nvPr/>
        </p:nvGrpSpPr>
        <p:grpSpPr bwMode="auto">
          <a:xfrm>
            <a:off x="226910" y="1676400"/>
            <a:ext cx="8992368" cy="4524376"/>
            <a:chOff x="102" y="1152"/>
            <a:chExt cx="3222" cy="2850"/>
          </a:xfrm>
        </p:grpSpPr>
        <p:sp>
          <p:nvSpPr>
            <p:cNvPr id="22534" name="Text Box 4"/>
            <p:cNvSpPr txBox="1">
              <a:spLocks noChangeArrowheads="1"/>
            </p:cNvSpPr>
            <p:nvPr/>
          </p:nvSpPr>
          <p:spPr bwMode="auto">
            <a:xfrm>
              <a:off x="102" y="1152"/>
              <a:ext cx="3222" cy="2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dirty="0" err="1">
                  <a:solidFill>
                    <a:schemeClr val="hlin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dirty="0">
                  <a:solidFill>
                    <a:schemeClr val="hlin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guard = 0;</a:t>
              </a:r>
            </a:p>
            <a:p>
              <a:pPr algn="l"/>
              <a:r>
                <a:rPr lang="en-US" altLang="en-US" dirty="0" err="1">
                  <a:solidFill>
                    <a:srgbClr val="233AE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dirty="0">
                  <a:solidFill>
                    <a:srgbClr val="233AE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dirty="0" err="1" smtClean="0">
                  <a:solidFill>
                    <a:srgbClr val="233AE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mylock</a:t>
              </a:r>
              <a:r>
                <a:rPr lang="en-US" altLang="en-US" dirty="0" smtClean="0">
                  <a:solidFill>
                    <a:srgbClr val="233AE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dirty="0">
                  <a:solidFill>
                    <a:srgbClr val="233AE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altLang="en-US" dirty="0" smtClean="0">
                  <a:solidFill>
                    <a:srgbClr val="233AE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FREE;</a:t>
              </a:r>
            </a:p>
            <a:p>
              <a:pPr algn="l"/>
              <a:r>
                <a:rPr lang="en-US" altLang="ko-KR" dirty="0" smtClean="0">
                  <a:solidFill>
                    <a:srgbClr val="2A40E2"/>
                  </a:solidFill>
                  <a:latin typeface="Courier New" panose="02070309020205020404" pitchFamily="49" charset="0"/>
                  <a:ea typeface="굴림" panose="020B0600000101010101" pitchFamily="34" charset="-127"/>
                  <a:cs typeface="Courier New" panose="02070309020205020404" pitchFamily="49" charset="0"/>
                </a:rPr>
                <a:t>Acquire</a:t>
              </a:r>
              <a:r>
                <a:rPr lang="en-US" altLang="ko-KR" dirty="0">
                  <a:solidFill>
                    <a:srgbClr val="2A40E2"/>
                  </a:solidFill>
                  <a:latin typeface="Courier New" panose="02070309020205020404" pitchFamily="49" charset="0"/>
                  <a:ea typeface="굴림" panose="020B0600000101010101" pitchFamily="34" charset="-127"/>
                  <a:cs typeface="Courier New" panose="02070309020205020404" pitchFamily="49" charset="0"/>
                </a:rPr>
                <a:t>(&amp;</a:t>
              </a:r>
              <a:r>
                <a:rPr lang="en-US" altLang="ko-KR" dirty="0" err="1">
                  <a:solidFill>
                    <a:srgbClr val="2A40E2"/>
                  </a:solidFill>
                  <a:latin typeface="Courier New" panose="02070309020205020404" pitchFamily="49" charset="0"/>
                  <a:ea typeface="굴림" panose="020B0600000101010101" pitchFamily="34" charset="-127"/>
                  <a:cs typeface="Courier New" panose="02070309020205020404" pitchFamily="49" charset="0"/>
                </a:rPr>
                <a:t>mylock</a:t>
              </a:r>
              <a:r>
                <a:rPr lang="en-US" altLang="ko-KR" dirty="0">
                  <a:solidFill>
                    <a:srgbClr val="2A40E2"/>
                  </a:solidFill>
                  <a:latin typeface="Courier New" panose="02070309020205020404" pitchFamily="49" charset="0"/>
                  <a:ea typeface="굴림" panose="020B0600000101010101" pitchFamily="34" charset="-127"/>
                  <a:cs typeface="Courier New" panose="02070309020205020404" pitchFamily="49" charset="0"/>
                </a:rPr>
                <a:t>)</a:t>
              </a:r>
              <a:r>
                <a:rPr lang="en-US" altLang="ko-KR" dirty="0">
                  <a:latin typeface="Courier New" panose="02070309020205020404" pitchFamily="49" charset="0"/>
                  <a:ea typeface="굴림" panose="020B0600000101010101" pitchFamily="34" charset="-127"/>
                  <a:cs typeface="Courier New" panose="02070309020205020404" pitchFamily="49" charset="0"/>
                </a:rPr>
                <a:t> – wait until lock is free, then </a:t>
              </a:r>
              <a:r>
                <a:rPr lang="en-US" altLang="ko-KR" dirty="0" smtClean="0">
                  <a:latin typeface="Courier New" panose="02070309020205020404" pitchFamily="49" charset="0"/>
                  <a:ea typeface="굴림" panose="020B0600000101010101" pitchFamily="34" charset="-127"/>
                  <a:cs typeface="Courier New" panose="02070309020205020404" pitchFamily="49" charset="0"/>
                </a:rPr>
                <a:t>grab</a:t>
              </a:r>
            </a:p>
            <a:p>
              <a:pPr algn="l"/>
              <a:r>
                <a:rPr lang="en-US" altLang="ko-KR" dirty="0" smtClean="0">
                  <a:solidFill>
                    <a:srgbClr val="2A40E2"/>
                  </a:solidFill>
                  <a:latin typeface="Courier New" panose="02070309020205020404" pitchFamily="49" charset="0"/>
                  <a:ea typeface="굴림" panose="020B0600000101010101" pitchFamily="34" charset="-127"/>
                  <a:cs typeface="Courier New" panose="02070309020205020404" pitchFamily="49" charset="0"/>
                </a:rPr>
                <a:t>Release</a:t>
              </a:r>
              <a:r>
                <a:rPr lang="en-US" altLang="ko-KR" dirty="0">
                  <a:solidFill>
                    <a:srgbClr val="2A40E2"/>
                  </a:solidFill>
                  <a:latin typeface="Courier New" panose="02070309020205020404" pitchFamily="49" charset="0"/>
                  <a:ea typeface="굴림" panose="020B0600000101010101" pitchFamily="34" charset="-127"/>
                  <a:cs typeface="Courier New" panose="02070309020205020404" pitchFamily="49" charset="0"/>
                </a:rPr>
                <a:t>(&amp;</a:t>
              </a:r>
              <a:r>
                <a:rPr lang="en-US" altLang="ko-KR" dirty="0" err="1">
                  <a:solidFill>
                    <a:srgbClr val="2A40E2"/>
                  </a:solidFill>
                  <a:latin typeface="Courier New" panose="02070309020205020404" pitchFamily="49" charset="0"/>
                  <a:ea typeface="굴림" panose="020B0600000101010101" pitchFamily="34" charset="-127"/>
                  <a:cs typeface="Courier New" panose="02070309020205020404" pitchFamily="49" charset="0"/>
                </a:rPr>
                <a:t>mylock</a:t>
              </a:r>
              <a:r>
                <a:rPr lang="en-US" altLang="ko-KR" dirty="0">
                  <a:solidFill>
                    <a:schemeClr val="hlink"/>
                  </a:solidFill>
                  <a:latin typeface="Courier New" panose="02070309020205020404" pitchFamily="49" charset="0"/>
                  <a:ea typeface="굴림" panose="020B0600000101010101" pitchFamily="34" charset="-127"/>
                  <a:cs typeface="Courier New" panose="02070309020205020404" pitchFamily="49" charset="0"/>
                </a:rPr>
                <a:t>)</a:t>
              </a:r>
              <a:r>
                <a:rPr lang="en-US" altLang="ko-KR" dirty="0">
                  <a:latin typeface="Courier New" panose="02070309020205020404" pitchFamily="49" charset="0"/>
                  <a:ea typeface="굴림" panose="020B0600000101010101" pitchFamily="34" charset="-127"/>
                  <a:cs typeface="Courier New" panose="02070309020205020404" pitchFamily="49" charset="0"/>
                </a:rPr>
                <a:t> – Unlock, waking up anyone waiting</a:t>
              </a:r>
            </a:p>
            <a:p>
              <a:pPr algn="l"/>
              <a:endPara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Acquire(</a:t>
              </a:r>
              <a:r>
                <a:rPr lang="en-US" alt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*lock) {</a:t>
              </a:r>
              <a:endParaRPr lang="en-US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// Short busy-wait time</a:t>
              </a:r>
              <a:b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en-US" dirty="0">
                  <a:solidFill>
                    <a:schemeClr val="hlin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 (</a:t>
              </a:r>
              <a:r>
                <a:rPr lang="en-US" altLang="en-US" dirty="0" err="1">
                  <a:solidFill>
                    <a:schemeClr val="hlin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test&amp;set</a:t>
              </a:r>
              <a:r>
                <a:rPr lang="en-US" altLang="en-US" dirty="0" smtClean="0">
                  <a:solidFill>
                    <a:schemeClr val="hlin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(&amp;guard</a:t>
              </a:r>
              <a:r>
                <a:rPr lang="en-US" altLang="en-US" dirty="0">
                  <a:solidFill>
                    <a:schemeClr val="hlin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if </a:t>
              </a:r>
              <a:r>
                <a: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dirty="0" smtClean="0">
                  <a:solidFill>
                    <a:srgbClr val="2A40E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*lock</a:t>
              </a:r>
              <a:r>
                <a:rPr lang="en-US" altLang="en-US" dirty="0" smtClean="0">
                  <a:solidFill>
                    <a:srgbClr val="2A40E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dirty="0">
                  <a:solidFill>
                    <a:srgbClr val="2A40E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 BUSY</a:t>
              </a:r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 algn="l"/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put thread on wait queue;</a:t>
              </a:r>
            </a:p>
            <a:p>
              <a:pPr algn="l"/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go to sleep() &amp; </a:t>
              </a:r>
              <a:r>
                <a:rPr lang="en-US" altLang="en-US" dirty="0">
                  <a:solidFill>
                    <a:schemeClr val="hlin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guard = 0</a:t>
              </a:r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 else {</a:t>
              </a:r>
              <a:b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altLang="en-US" dirty="0" smtClean="0">
                  <a:solidFill>
                    <a:srgbClr val="2A40E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*lock</a:t>
              </a:r>
              <a:r>
                <a:rPr lang="en-US" altLang="en-US" dirty="0" smtClean="0">
                  <a:solidFill>
                    <a:srgbClr val="2A40E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dirty="0">
                  <a:solidFill>
                    <a:srgbClr val="2A40E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BUSY;</a:t>
              </a:r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altLang="en-US" dirty="0">
                  <a:solidFill>
                    <a:schemeClr val="hlin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guard = 0;</a:t>
              </a:r>
              <a:br>
                <a:rPr lang="en-US" altLang="en-US" dirty="0">
                  <a:solidFill>
                    <a:schemeClr val="hlin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  <a:b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22536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28" y="1248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Better Locks using test&amp;set</a:t>
            </a: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4481513" y="2286000"/>
            <a:ext cx="4662487" cy="3672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dirty="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dirty="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dirty="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dirty="0" smtClean="0">
                <a:latin typeface="Courier New" panose="02070309020205020404" pitchFamily="49" charset="0"/>
              </a:rPr>
              <a:t>Release(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</a:rPr>
              <a:t> *lock) </a:t>
            </a:r>
            <a:r>
              <a:rPr lang="en-US" altLang="en-US" dirty="0">
                <a:latin typeface="Courier New" panose="02070309020205020404" pitchFamily="49" charset="0"/>
              </a:rPr>
              <a:t>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// Short busy-wait time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chemeClr val="hlink"/>
                </a:solidFill>
                <a:latin typeface="Courier New" panose="02070309020205020404" pitchFamily="49" charset="0"/>
              </a:rPr>
              <a:t>while (</a:t>
            </a:r>
            <a:r>
              <a:rPr lang="en-US" altLang="en-US" dirty="0" err="1">
                <a:solidFill>
                  <a:schemeClr val="hlink"/>
                </a:solidFill>
                <a:latin typeface="Courier New" panose="02070309020205020404" pitchFamily="49" charset="0"/>
              </a:rPr>
              <a:t>test&amp;set</a:t>
            </a:r>
            <a:r>
              <a:rPr lang="en-US" altLang="en-US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(&amp;guard</a:t>
            </a:r>
            <a:r>
              <a:rPr lang="en-US" altLang="en-US" dirty="0">
                <a:solidFill>
                  <a:schemeClr val="hlink"/>
                </a:solidFill>
                <a:latin typeface="Courier New" panose="02070309020205020404" pitchFamily="49" charset="0"/>
              </a:rPr>
              <a:t>));</a:t>
            </a:r>
            <a:br>
              <a:rPr lang="en-US" altLang="en-US" dirty="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if anyone on wait queue 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	take thread off wait queue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	Place on ready queue;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} else 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dirty="0" smtClean="0">
                <a:solidFill>
                  <a:srgbClr val="2A40E2"/>
                </a:solidFill>
                <a:latin typeface="Courier New" panose="02070309020205020404" pitchFamily="49" charset="0"/>
              </a:rPr>
              <a:t>*lock</a:t>
            </a:r>
            <a:r>
              <a:rPr lang="en-US" altLang="en-US" dirty="0" smtClean="0">
                <a:solidFill>
                  <a:srgbClr val="2A40E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2A40E2"/>
                </a:solidFill>
                <a:latin typeface="Courier New" panose="02070309020205020404" pitchFamily="49" charset="0"/>
              </a:rPr>
              <a:t>= FREE;</a:t>
            </a:r>
            <a:r>
              <a:rPr lang="en-US" altLang="en-US" dirty="0">
                <a:latin typeface="Courier New" panose="02070309020205020404" pitchFamily="49" charset="0"/>
              </a:rPr>
              <a:t/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}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chemeClr val="hlink"/>
                </a:solidFill>
                <a:latin typeface="Courier New" panose="02070309020205020404" pitchFamily="49" charset="0"/>
              </a:rPr>
              <a:t>guard = 0;</a:t>
            </a:r>
            <a:br>
              <a:rPr lang="en-US" altLang="en-US" dirty="0">
                <a:solidFill>
                  <a:schemeClr val="hlink"/>
                </a:solidFill>
                <a:latin typeface="Courier New" panose="02070309020205020404" pitchFamily="49" charset="0"/>
              </a:rPr>
            </a:br>
            <a:endParaRPr lang="en-US" altLang="en-US" dirty="0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92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6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6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67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67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uiExpand="1" build="p"/>
      <p:bldP spid="4567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Checkpoint due this Friday 11:59pm PST</a:t>
            </a:r>
          </a:p>
          <a:p>
            <a:pPr lvl="1"/>
            <a:r>
              <a:rPr lang="en-US" dirty="0" smtClean="0"/>
              <a:t>Yes this is graded!</a:t>
            </a:r>
          </a:p>
          <a:p>
            <a:pPr lvl="1"/>
            <a:r>
              <a:rPr lang="en-US" dirty="0" smtClean="0"/>
              <a:t>Assume design document is </a:t>
            </a:r>
            <a:r>
              <a:rPr lang="en-US" i="1" dirty="0" smtClean="0"/>
              <a:t>high level!</a:t>
            </a:r>
          </a:p>
          <a:p>
            <a:pPr lvl="2"/>
            <a:r>
              <a:rPr lang="en-US" dirty="0" smtClean="0"/>
              <a:t>You should think of this as a document for a manager (your TA)</a:t>
            </a:r>
          </a:p>
          <a:p>
            <a:r>
              <a:rPr lang="en-US" dirty="0" smtClean="0"/>
              <a:t>Do your own work!</a:t>
            </a:r>
          </a:p>
          <a:p>
            <a:pPr lvl="1"/>
            <a:r>
              <a:rPr lang="en-US" dirty="0" smtClean="0"/>
              <a:t>Please do not try to find solutions from previous terms</a:t>
            </a:r>
          </a:p>
          <a:p>
            <a:pPr lvl="1"/>
            <a:r>
              <a:rPr lang="en-US" dirty="0" smtClean="0"/>
              <a:t>We will be look out for this…</a:t>
            </a:r>
          </a:p>
          <a:p>
            <a:r>
              <a:rPr lang="en-US" dirty="0" smtClean="0"/>
              <a:t>Basic semaphores work in </a:t>
            </a:r>
            <a:r>
              <a:rPr lang="en-US" dirty="0" err="1" smtClean="0"/>
              <a:t>PintOS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However, you will need to implement priority scheduling behavior both in semaphore and ready queue</a:t>
            </a:r>
          </a:p>
          <a:p>
            <a:r>
              <a:rPr lang="en-US" dirty="0" smtClean="0"/>
              <a:t>Still could use more folks in Thursday 12-1 and Friday 10-1 sections!</a:t>
            </a:r>
          </a:p>
          <a:p>
            <a:pPr lvl="1"/>
            <a:r>
              <a:rPr lang="en-US" dirty="0" smtClean="0"/>
              <a:t>Much better</a:t>
            </a:r>
          </a:p>
          <a:p>
            <a:pPr lvl="1"/>
            <a:r>
              <a:rPr lang="en-US" dirty="0" smtClean="0"/>
              <a:t>Try to attend the section with your project TA…?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60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88" y="666750"/>
            <a:ext cx="8458200" cy="61277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compare&amp;swap (&amp;address, reg1, reg2) { /* 68000 */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if (reg1 == M[address])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M[address] = reg2;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return success;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 else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return failure;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Here is an atomic add to linked-list function:</a:t>
            </a:r>
            <a:endParaRPr lang="en-US" altLang="ko-KR" sz="2000" smtClean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addToQueue(&amp;object)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do {		// repeat until no conflict	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ld r1, M[root]	// Get ptr to current head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st r1, M[object]  // Save link in new object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 until (compare&amp;swap(&amp;root,r1,object));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Using of Compare&amp;Swap for queues </a:t>
            </a:r>
          </a:p>
        </p:txBody>
      </p:sp>
      <p:grpSp>
        <p:nvGrpSpPr>
          <p:cNvPr id="479236" name="Group 4"/>
          <p:cNvGrpSpPr>
            <a:grpSpLocks/>
          </p:cNvGrpSpPr>
          <p:nvPr/>
        </p:nvGrpSpPr>
        <p:grpSpPr bwMode="auto">
          <a:xfrm>
            <a:off x="1371600" y="4724400"/>
            <a:ext cx="5029200" cy="1066800"/>
            <a:chOff x="1680" y="1632"/>
            <a:chExt cx="3168" cy="672"/>
          </a:xfrm>
        </p:grpSpPr>
        <p:sp>
          <p:nvSpPr>
            <p:cNvPr id="33805" name="Rectangle 5"/>
            <p:cNvSpPr>
              <a:spLocks noChangeArrowheads="1"/>
            </p:cNvSpPr>
            <p:nvPr/>
          </p:nvSpPr>
          <p:spPr bwMode="auto">
            <a:xfrm>
              <a:off x="1680" y="1632"/>
              <a:ext cx="672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root</a:t>
              </a:r>
            </a:p>
          </p:txBody>
        </p:sp>
        <p:grpSp>
          <p:nvGrpSpPr>
            <p:cNvPr id="33806" name="Group 6"/>
            <p:cNvGrpSpPr>
              <a:grpSpLocks/>
            </p:cNvGrpSpPr>
            <p:nvPr/>
          </p:nvGrpSpPr>
          <p:grpSpPr bwMode="auto">
            <a:xfrm>
              <a:off x="3312" y="1632"/>
              <a:ext cx="624" cy="672"/>
              <a:chOff x="3312" y="1728"/>
              <a:chExt cx="624" cy="672"/>
            </a:xfrm>
          </p:grpSpPr>
          <p:sp>
            <p:nvSpPr>
              <p:cNvPr id="33812" name="Rectangle 7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624" cy="672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3" name="Rectangle 8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next</a:t>
                </a:r>
              </a:p>
            </p:txBody>
          </p:sp>
        </p:grpSp>
        <p:grpSp>
          <p:nvGrpSpPr>
            <p:cNvPr id="33807" name="Group 9"/>
            <p:cNvGrpSpPr>
              <a:grpSpLocks/>
            </p:cNvGrpSpPr>
            <p:nvPr/>
          </p:nvGrpSpPr>
          <p:grpSpPr bwMode="auto">
            <a:xfrm>
              <a:off x="4224" y="1632"/>
              <a:ext cx="624" cy="672"/>
              <a:chOff x="4128" y="1728"/>
              <a:chExt cx="624" cy="672"/>
            </a:xfrm>
          </p:grpSpPr>
          <p:sp>
            <p:nvSpPr>
              <p:cNvPr id="33810" name="Rectangle 10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624" cy="672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1" name="Rectangle 11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next</a:t>
                </a:r>
              </a:p>
            </p:txBody>
          </p:sp>
        </p:grpSp>
        <p:sp>
          <p:nvSpPr>
            <p:cNvPr id="33808" name="Line 12"/>
            <p:cNvSpPr>
              <a:spLocks noChangeShapeType="1"/>
            </p:cNvSpPr>
            <p:nvPr/>
          </p:nvSpPr>
          <p:spPr bwMode="auto">
            <a:xfrm>
              <a:off x="3936" y="172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>
              <a:off x="2352" y="172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479246" name="Group 14"/>
          <p:cNvGrpSpPr>
            <a:grpSpLocks/>
          </p:cNvGrpSpPr>
          <p:nvPr/>
        </p:nvGrpSpPr>
        <p:grpSpPr bwMode="auto">
          <a:xfrm>
            <a:off x="2438400" y="4953000"/>
            <a:ext cx="1524000" cy="1676400"/>
            <a:chOff x="2352" y="1776"/>
            <a:chExt cx="960" cy="1056"/>
          </a:xfrm>
        </p:grpSpPr>
        <p:sp>
          <p:nvSpPr>
            <p:cNvPr id="33798" name="Line 15"/>
            <p:cNvSpPr>
              <a:spLocks noChangeShapeType="1"/>
            </p:cNvSpPr>
            <p:nvPr/>
          </p:nvSpPr>
          <p:spPr bwMode="auto">
            <a:xfrm flipV="1">
              <a:off x="3024" y="1776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799" name="Line 16"/>
            <p:cNvSpPr>
              <a:spLocks noChangeShapeType="1"/>
            </p:cNvSpPr>
            <p:nvPr/>
          </p:nvSpPr>
          <p:spPr bwMode="auto">
            <a:xfrm>
              <a:off x="2352" y="1824"/>
              <a:ext cx="9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33800" name="Group 17"/>
            <p:cNvGrpSpPr>
              <a:grpSpLocks/>
            </p:cNvGrpSpPr>
            <p:nvPr/>
          </p:nvGrpSpPr>
          <p:grpSpPr bwMode="auto">
            <a:xfrm>
              <a:off x="2448" y="2160"/>
              <a:ext cx="624" cy="672"/>
              <a:chOff x="2448" y="2160"/>
              <a:chExt cx="624" cy="672"/>
            </a:xfrm>
          </p:grpSpPr>
          <p:grpSp>
            <p:nvGrpSpPr>
              <p:cNvPr id="33801" name="Group 18"/>
              <p:cNvGrpSpPr>
                <a:grpSpLocks/>
              </p:cNvGrpSpPr>
              <p:nvPr/>
            </p:nvGrpSpPr>
            <p:grpSpPr bwMode="auto">
              <a:xfrm>
                <a:off x="2448" y="2160"/>
                <a:ext cx="624" cy="672"/>
                <a:chOff x="2400" y="1728"/>
                <a:chExt cx="624" cy="672"/>
              </a:xfrm>
            </p:grpSpPr>
            <p:sp>
              <p:nvSpPr>
                <p:cNvPr id="33803" name="Rectangle 19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624" cy="672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ko-KR" altLang="en-US"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33804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624" cy="240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>
                      <a:ea typeface="굴림" panose="020B0600000101010101" pitchFamily="34" charset="-127"/>
                    </a:rPr>
                    <a:t>next</a:t>
                  </a:r>
                </a:p>
              </p:txBody>
            </p:sp>
          </p:grpSp>
          <p:sp>
            <p:nvSpPr>
              <p:cNvPr id="33802" name="Text Box 21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9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New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Object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5665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9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9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Higher-level Primitives than 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486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Goal of last couple of lectures: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What is the right abstraction for synchronizing threads that share memory?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Want as high a level primitive as possible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Good primitives and practices important!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Since execution is not entirely sequential, really hard to find bugs, since they happen rarely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UNIX is pretty stable now, but up until about mid-80s (10 years after started), systems running UNIX would crash every week or so – concurrency bugs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Synchronization is a way of coordinating multiple concurrent activities that are using shared state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This lecture and the next presents a couple of ways of structuring the sharing</a:t>
            </a:r>
          </a:p>
        </p:txBody>
      </p:sp>
    </p:spTree>
    <p:extLst>
      <p:ext uri="{BB962C8B-B14F-4D97-AF65-F5344CB8AC3E}">
        <p14:creationId xmlns:p14="http://schemas.microsoft.com/office/powerpoint/2010/main" val="1846192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762000"/>
            <a:ext cx="8610600" cy="5729288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Semaphores are a kind of generalized lock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First defined by Dijkstra in late 60s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Main synchronization primitive used in original UNIX</a:t>
            </a:r>
          </a:p>
          <a:p>
            <a:pPr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Definition: a Semaphore has a non-negative integer value and supports the following two operations: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P():</a:t>
            </a:r>
            <a:r>
              <a:rPr lang="en-US" altLang="ko-KR" smtClean="0">
                <a:ea typeface="굴림" panose="020B0600000101010101" pitchFamily="34" charset="-127"/>
              </a:rPr>
              <a:t> an atomic operation that waits for semaphore to become positive, then decrements it by 1 </a:t>
            </a:r>
          </a:p>
          <a:p>
            <a:pPr lvl="2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Think of this as the wait() operation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V():</a:t>
            </a:r>
            <a:r>
              <a:rPr lang="en-US" altLang="ko-KR" smtClean="0">
                <a:ea typeface="굴림" panose="020B0600000101010101" pitchFamily="34" charset="-127"/>
              </a:rPr>
              <a:t> an atomic operation that increments the semaphore by 1, waking up a waiting P, if any</a:t>
            </a:r>
          </a:p>
          <a:p>
            <a:pPr lvl="2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This of this as the signal() operation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Note that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P()</a:t>
            </a:r>
            <a:r>
              <a:rPr lang="en-US" altLang="ko-KR" smtClean="0">
                <a:ea typeface="굴림" panose="020B0600000101010101" pitchFamily="34" charset="-127"/>
              </a:rPr>
              <a:t> stands for “</a:t>
            </a:r>
            <a:r>
              <a:rPr lang="en-US" altLang="ko-KR" i="1" smtClean="0">
                <a:ea typeface="굴림" panose="020B0600000101010101" pitchFamily="34" charset="-127"/>
              </a:rPr>
              <a:t>proberen” </a:t>
            </a:r>
            <a:r>
              <a:rPr lang="en-US" altLang="ko-KR" smtClean="0">
                <a:ea typeface="굴림" panose="020B0600000101010101" pitchFamily="34" charset="-127"/>
              </a:rPr>
              <a:t>(to test) and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V()</a:t>
            </a:r>
            <a:r>
              <a:rPr lang="en-US" altLang="ko-KR" smtClean="0">
                <a:ea typeface="굴림" panose="020B0600000101010101" pitchFamily="34" charset="-127"/>
              </a:rPr>
              <a:t> stands for “</a:t>
            </a:r>
            <a:r>
              <a:rPr lang="en-US" altLang="ko-KR" i="1" smtClean="0">
                <a:ea typeface="굴림" panose="020B0600000101010101" pitchFamily="34" charset="-127"/>
              </a:rPr>
              <a:t>verhogen”</a:t>
            </a:r>
            <a:r>
              <a:rPr lang="en-US" altLang="ko-KR" smtClean="0">
                <a:ea typeface="굴림" panose="020B0600000101010101" pitchFamily="34" charset="-127"/>
              </a:rPr>
              <a:t> (to increment) in Dutch</a:t>
            </a:r>
          </a:p>
        </p:txBody>
      </p:sp>
      <p:pic>
        <p:nvPicPr>
          <p:cNvPr id="24580" name="Picture 20" descr="MCj03641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28600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947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16764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Semaphores Like Integers Except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622300"/>
            <a:ext cx="8763000" cy="5486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Semaphores are like integers, except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No negative values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Only operations allowed are P and V – can’t read or write value, except to set it initially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Operations must be atomic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Two P’s together can’t decrement value below zero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Similarly, thread going to sleep in P won’t miss wakeup from V – even if they both happen at same time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Semaphore from railway analogy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Here is a semaphore initialized to 2 for resource control:</a:t>
            </a:r>
          </a:p>
          <a:p>
            <a:endParaRPr lang="ko-KR" altLang="en-US" smtClean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11" name="Group 11"/>
          <p:cNvGrpSpPr>
            <a:grpSpLocks/>
          </p:cNvGrpSpPr>
          <p:nvPr/>
        </p:nvGrpSpPr>
        <p:grpSpPr bwMode="auto">
          <a:xfrm>
            <a:off x="990600" y="4800600"/>
            <a:ext cx="7391400" cy="1447800"/>
            <a:chOff x="624" y="3024"/>
            <a:chExt cx="4656" cy="912"/>
          </a:xfrm>
        </p:grpSpPr>
        <p:sp>
          <p:nvSpPr>
            <p:cNvPr id="25621" name="Line 12"/>
            <p:cNvSpPr>
              <a:spLocks noChangeShapeType="1"/>
            </p:cNvSpPr>
            <p:nvPr/>
          </p:nvSpPr>
          <p:spPr bwMode="auto">
            <a:xfrm>
              <a:off x="624" y="3648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2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3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4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5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6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7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8" name="Line 19"/>
            <p:cNvSpPr>
              <a:spLocks noChangeShapeType="1"/>
            </p:cNvSpPr>
            <p:nvPr/>
          </p:nvSpPr>
          <p:spPr bwMode="auto">
            <a:xfrm>
              <a:off x="4368" y="3648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pic>
          <p:nvPicPr>
            <p:cNvPr id="25629" name="Picture 20" descr="MCj036416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4191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1981200" y="4800600"/>
            <a:ext cx="990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Value=2</a:t>
            </a:r>
          </a:p>
        </p:txBody>
      </p:sp>
    </p:spTree>
    <p:extLst>
      <p:ext uri="{BB962C8B-B14F-4D97-AF65-F5344CB8AC3E}">
        <p14:creationId xmlns:p14="http://schemas.microsoft.com/office/powerpoint/2010/main" val="1513544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89 -0.03422 C 0.1394 -0.02983 0.21909 -0.0252 0.26406 -0.03422 C 0.30902 -0.04324 0.29461 -0.07978 0.32985 -0.0888 C 0.36492 -0.09782 0.41996 -0.09343 0.47499 -0.0888 " pathEditMode="fixed" ptsTypes="aaaA">
                                      <p:cBhvr>
                                        <p:cTn id="56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99 -0.03076 C 0.13749 -0.0296 0.20398 -0.02822 0.24894 -0.02706 C 0.29391 -0.0259 0.31769 -0.03377 0.34078 -0.02336 C 0.36387 -0.01295 0.36353 0.02544 0.38731 0.03492 C 0.4111 0.0444 0.44721 0.03885 0.48333 0.0333 " pathEditMode="fixed" ptsTypes="aaaaA">
                                      <p:cBhvr>
                                        <p:cTn id="62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68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 -0.08881 C 0.54583 -0.0932 0.61666 -0.09737 0.65451 -0.09066 C 0.69236 -0.08395 0.68455 -0.05736 0.70243 -0.0488 C 0.72031 -0.04024 0.71267 -0.04047 0.76232 -0.03955 C 0.81198 -0.03862 0.95104 -0.04256 1.00069 -0.04325 " pathEditMode="fixed" rAng="0" ptsTypes="aaaaa">
                                      <p:cBhvr>
                                        <p:cTn id="72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85" y="208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0333 C 0.23803 -0.02844 0.25938 -0.02336 0.27969 -0.0333 C 0.30001 -0.04324 0.30521 -0.08349 0.33855 -0.09343 C 0.37188 -0.10337 0.4257 -0.09852 0.47969 -0.09343 " pathEditMode="fixed" rAng="0" ptsTypes="aaaA">
                                      <p:cBhvr>
                                        <p:cTn id="79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89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build="p" bldLvl="2"/>
      <p:bldP spid="512021" grpId="0" animBg="1"/>
      <p:bldP spid="512023" grpId="0" animBg="1"/>
      <p:bldP spid="512024" grpId="0" animBg="1"/>
      <p:bldP spid="512026" grpId="0" animBg="1"/>
      <p:bldP spid="5120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617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Mutual Exclusion (initial value = 1)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Also called “Binary Semaphore”.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Can be used for mutual exclusion: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semaphore.P();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// Critical section goes here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semaphore.V();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Scheduling Constraints (initial value = 0)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Locks are fine for mutual exclusion, but what if you want a thread to wait for something?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Example: suppose you had to implement ThreadJoin which must wait for thread to terminiate: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	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ThreadJoin {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   semaphore.P();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ThreadFinish {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   semaphore.V();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95313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Producer-consumer with a bounded buffer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763000" cy="4876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Problem Definition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Producer puts things into a shared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Consumer takes them out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Need synchronization to coordinate producer/consumer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Don’t want producer and consumer to have to work in lockstep, so put a fixed-size buffer between them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Need to synchronize access to this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Producer needs to wait if buffer is full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Consumer needs to wait if buffer is empty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 1: GCC compiler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cpp | cc1 | cc2 | as | 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 2: Coke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Producer can put limited number of cokes in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Consumer can’t take cokes out if machine is empty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462858" name="Group 10"/>
          <p:cNvGrpSpPr>
            <a:grpSpLocks/>
          </p:cNvGrpSpPr>
          <p:nvPr/>
        </p:nvGrpSpPr>
        <p:grpSpPr bwMode="auto">
          <a:xfrm>
            <a:off x="3352800" y="762000"/>
            <a:ext cx="4724400" cy="838200"/>
            <a:chOff x="1392" y="624"/>
            <a:chExt cx="2976" cy="528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1392" y="624"/>
              <a:ext cx="864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Producer</a:t>
              </a:r>
            </a:p>
          </p:txBody>
        </p:sp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3504" y="624"/>
              <a:ext cx="864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Consumer</a:t>
              </a:r>
            </a:p>
          </p:txBody>
        </p:sp>
        <p:sp>
          <p:nvSpPr>
            <p:cNvPr id="27656" name="Rectangle 7"/>
            <p:cNvSpPr>
              <a:spLocks noChangeArrowheads="1"/>
            </p:cNvSpPr>
            <p:nvPr/>
          </p:nvSpPr>
          <p:spPr bwMode="auto">
            <a:xfrm>
              <a:off x="2592" y="720"/>
              <a:ext cx="576" cy="336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Buffer</a:t>
              </a:r>
            </a:p>
          </p:txBody>
        </p:sp>
        <p:sp>
          <p:nvSpPr>
            <p:cNvPr id="27657" name="Line 8"/>
            <p:cNvSpPr>
              <a:spLocks noChangeShapeType="1"/>
            </p:cNvSpPr>
            <p:nvPr/>
          </p:nvSpPr>
          <p:spPr bwMode="auto">
            <a:xfrm>
              <a:off x="2256" y="888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7658" name="Line 9"/>
            <p:cNvSpPr>
              <a:spLocks noChangeShapeType="1"/>
            </p:cNvSpPr>
            <p:nvPr/>
          </p:nvSpPr>
          <p:spPr bwMode="auto">
            <a:xfrm>
              <a:off x="3168" y="888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pic>
        <p:nvPicPr>
          <p:cNvPr id="4628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86200"/>
            <a:ext cx="14097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7239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Review: Synchronization problem with Threads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727075"/>
            <a:ext cx="8875712" cy="5980113"/>
          </a:xfrm>
        </p:spPr>
        <p:txBody>
          <a:bodyPr/>
          <a:lstStyle/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One thread per transaction, each running:</a:t>
            </a:r>
          </a:p>
          <a:p>
            <a:pPr>
              <a:buFontTx/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Deposit(acctId, amount)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acct = GetAccount(actId);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StoreAccount(acct); 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endParaRPr lang="en-US" altLang="ko-KR" sz="2000" smtClean="0">
              <a:ea typeface="굴림" panose="020B0600000101010101" pitchFamily="34" charset="-127"/>
            </a:endParaRP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Unfortunately, shared state can get corrupted: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1</a:t>
            </a: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2</a:t>
            </a:r>
            <a:br>
              <a:rPr lang="en-US" altLang="ko-KR" sz="2000" u="sng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load r1, acct-&gt;balance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load r1, acct-&gt;balance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add r1, amount2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store r1, acct-&gt;balance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add r1, amount1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store r1, acct-&gt;balance</a:t>
            </a: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Atomic Operation</a:t>
            </a:r>
            <a:r>
              <a:rPr lang="en-US" altLang="ko-KR" smtClean="0">
                <a:ea typeface="굴림" panose="020B0600000101010101" pitchFamily="34" charset="-127"/>
              </a:rPr>
              <a:t>: an operation that always runs to completion or not at all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It is </a:t>
            </a:r>
            <a:r>
              <a:rPr lang="en-US" altLang="ko-KR" sz="2000" i="1" smtClean="0">
                <a:ea typeface="굴림" panose="020B0600000101010101" pitchFamily="34" charset="-127"/>
              </a:rPr>
              <a:t>indivisible: </a:t>
            </a:r>
            <a:r>
              <a:rPr lang="en-US" altLang="ko-KR" sz="2000" smtClean="0">
                <a:ea typeface="굴림" panose="020B0600000101010101" pitchFamily="34" charset="-127"/>
              </a:rPr>
              <a:t>it cannot be stopped in the middle and state cannot be modified by someone else in the middle</a:t>
            </a:r>
          </a:p>
        </p:txBody>
      </p:sp>
    </p:spTree>
    <p:extLst>
      <p:ext uri="{BB962C8B-B14F-4D97-AF65-F5344CB8AC3E}">
        <p14:creationId xmlns:p14="http://schemas.microsoft.com/office/powerpoint/2010/main" val="4088036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Correctness constraints for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8" y="696913"/>
            <a:ext cx="8915400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Correctness Constraints: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Consumer must wait for producer to fill buffers, if none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Producer must wait for consumer to empty buffers, if all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Only one thread can manipulate buffer queue at a time (mutual exclusion)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Remember why we need mutual exclusion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Because computers are stupid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Imagine if in real life: the delivery person is filling the machine and somebody comes up and tries to stick their money into the machine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General rule of thumb: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Use a separate semaphore for each constraint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 fullBuffers; // consumer’s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 emptyBuffers;// producer’s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 mutex;       //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43125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Full Solution to Bounded Buffer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738188"/>
            <a:ext cx="8915400" cy="61198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ko-KR" altLang="en-US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 fullBuffer = 0; 	// Initially, no coke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Semaphore emptyBuffers = numBuffers;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	// Initially, num empty slots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Semaphore mutex = 1;	// No one using machine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Producer(item)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emptyBuffers.P();	// Wait until space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mutex.P();	// Wait until buffer free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Enqueue(item);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mutex.V();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fullBuffers.V();	// Tell consumers there is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	// more coke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Consumer()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fullBuffers.P();	// Check if there’s a coke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mutex.P();	// Wait until machine free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item = Dequeue();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mutex.V();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emptyBuffers.V();	// tell producer need more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return item;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160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Discussion about Solution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1054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914400" algn="l"/>
                <a:tab pos="1252538" algn="l"/>
                <a:tab pos="3883025" algn="l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Why asymmetry?</a:t>
            </a:r>
          </a:p>
          <a:p>
            <a:pPr lvl="1">
              <a:lnSpc>
                <a:spcPct val="80000"/>
              </a:lnSpc>
              <a:tabLst>
                <a:tab pos="914400" algn="l"/>
                <a:tab pos="1252538" algn="l"/>
                <a:tab pos="3883025" algn="l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Producer does: 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emptyBuffer.P(), fullBuffer.V()</a:t>
            </a:r>
            <a:endParaRPr lang="en-US" altLang="ko-KR" sz="200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tabLst>
                <a:tab pos="914400" algn="l"/>
                <a:tab pos="1252538" algn="l"/>
                <a:tab pos="3883025" algn="l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Consumer does: 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fullBuffer.P(), emptyBuffer.V()</a:t>
            </a:r>
          </a:p>
          <a:p>
            <a:pPr>
              <a:lnSpc>
                <a:spcPct val="80000"/>
              </a:lnSpc>
              <a:tabLst>
                <a:tab pos="914400" algn="l"/>
                <a:tab pos="1252538" algn="l"/>
                <a:tab pos="3883025" algn="l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Is order of P’s important?</a:t>
            </a:r>
          </a:p>
          <a:p>
            <a:pPr lvl="1">
              <a:lnSpc>
                <a:spcPct val="80000"/>
              </a:lnSpc>
              <a:tabLst>
                <a:tab pos="914400" algn="l"/>
                <a:tab pos="1252538" algn="l"/>
                <a:tab pos="3883025" algn="l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Yes!  Can cause deadlock:</a:t>
            </a:r>
          </a:p>
          <a:p>
            <a:pPr>
              <a:lnSpc>
                <a:spcPct val="80000"/>
              </a:lnSpc>
              <a:buFontTx/>
              <a:buNone/>
              <a:tabLst>
                <a:tab pos="914400" algn="l"/>
                <a:tab pos="1252538" algn="l"/>
                <a:tab pos="3883025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Producer(item)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mutex.P();	// Wait until buffer free</a:t>
            </a:r>
          </a:p>
          <a:p>
            <a:pPr>
              <a:lnSpc>
                <a:spcPct val="80000"/>
              </a:lnSpc>
              <a:buFontTx/>
              <a:buNone/>
              <a:tabLst>
                <a:tab pos="914400" algn="l"/>
                <a:tab pos="1252538" algn="l"/>
                <a:tab pos="3883025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emptyBuffers.P();	// 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Could wait forever!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Enqueue(item);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mutex.V();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fullBuffers.V();	// Tell consumers more coke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endParaRPr lang="en-US" altLang="ko-KR" sz="200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tabLst>
                <a:tab pos="914400" algn="l"/>
                <a:tab pos="1252538" algn="l"/>
                <a:tab pos="3883025" algn="l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Is order of V’s important?</a:t>
            </a:r>
          </a:p>
          <a:p>
            <a:pPr lvl="1">
              <a:lnSpc>
                <a:spcPct val="80000"/>
              </a:lnSpc>
              <a:tabLst>
                <a:tab pos="914400" algn="l"/>
                <a:tab pos="1252538" algn="l"/>
                <a:tab pos="3883025" algn="l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No, except that it might affect scheduling efficiency</a:t>
            </a:r>
          </a:p>
          <a:p>
            <a:pPr>
              <a:lnSpc>
                <a:spcPct val="80000"/>
              </a:lnSpc>
              <a:tabLst>
                <a:tab pos="914400" algn="l"/>
                <a:tab pos="1252538" algn="l"/>
                <a:tab pos="3883025" algn="l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What if we have 2 producers or 2 consumers?</a:t>
            </a:r>
          </a:p>
          <a:p>
            <a:pPr lvl="1">
              <a:lnSpc>
                <a:spcPct val="80000"/>
              </a:lnSpc>
              <a:tabLst>
                <a:tab pos="914400" algn="l"/>
                <a:tab pos="1252538" algn="l"/>
                <a:tab pos="3883025" algn="l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Do we need to change anything?</a:t>
            </a:r>
          </a:p>
          <a:p>
            <a:pPr lvl="1">
              <a:lnSpc>
                <a:spcPct val="80000"/>
              </a:lnSpc>
              <a:tabLst>
                <a:tab pos="914400" algn="l"/>
                <a:tab pos="1252538" algn="l"/>
                <a:tab pos="3883025" algn="l"/>
              </a:tabLst>
            </a:pPr>
            <a:endParaRPr lang="ko-KR" altLang="en-US" sz="200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130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5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5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5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5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5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5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5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5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5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Motivation for Monitors and Condition Variables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Semaphores are a huge step up, but: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They are confusing because they are dual purpose: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Both mutual exclusion and scheduling constraints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Example: the fact that flipping of P’s in bounded buffer gives deadlock is not immediately obvious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Cleaner idea: Use </a:t>
            </a:r>
            <a:r>
              <a:rPr lang="en-US" altLang="ko-KR" i="1" smtClean="0">
                <a:solidFill>
                  <a:schemeClr val="hlink"/>
                </a:solidFill>
                <a:ea typeface="굴림" panose="020B0600000101010101" pitchFamily="34" charset="-127"/>
              </a:rPr>
              <a:t>locks</a:t>
            </a:r>
            <a:r>
              <a:rPr lang="en-US" altLang="ko-KR" smtClean="0">
                <a:ea typeface="굴림" panose="020B0600000101010101" pitchFamily="34" charset="-127"/>
              </a:rPr>
              <a:t> for mutual exclusion and </a:t>
            </a:r>
            <a:r>
              <a:rPr lang="en-US" altLang="ko-KR" i="1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variables</a:t>
            </a:r>
            <a:r>
              <a:rPr lang="en-US" altLang="ko-KR" i="1" smtClean="0">
                <a:ea typeface="굴림" panose="020B0600000101010101" pitchFamily="34" charset="-127"/>
              </a:rPr>
              <a:t> </a:t>
            </a:r>
            <a:r>
              <a:rPr lang="en-US" altLang="ko-KR" smtClean="0">
                <a:ea typeface="굴림" panose="020B0600000101010101" pitchFamily="34" charset="-127"/>
              </a:rPr>
              <a:t>for scheduling constraints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Definition: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Monitor</a:t>
            </a:r>
            <a:r>
              <a:rPr lang="en-US" altLang="ko-KR" smtClean="0">
                <a:ea typeface="굴림" panose="020B0600000101010101" pitchFamily="34" charset="-127"/>
              </a:rPr>
              <a:t>: a lock and zero or more condition variables for managing concurrent access to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 of Monitors is a programming paradigm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Some languages like Java provide monitors in the language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 lock provides mutual exclusion to shared data: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Always acquire before accessing shared data structure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Always release after finishing with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Lock initially free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776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34" charset="-127"/>
              </a:rPr>
              <a:t> </a:t>
            </a:r>
            <a:r>
              <a:rPr lang="en-US" altLang="ko-KR" smtClean="0">
                <a:ea typeface="굴림" panose="020B0600000101010101" pitchFamily="34" charset="-127"/>
              </a:rPr>
              <a:t>Monitor with Condition Variables</a:t>
            </a: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5575" y="3429000"/>
            <a:ext cx="8988425" cy="32004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smtClean="0">
                <a:ea typeface="굴림" panose="020B0600000101010101" pitchFamily="34" charset="-127"/>
              </a:rPr>
              <a:t>: the lock provides mutual exclusion to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Always acquire before accessing shared data structure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Always release after finishing with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Lock initially free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smtClean="0">
                <a:ea typeface="굴림" panose="020B0600000101010101" pitchFamily="34" charset="-127"/>
              </a:rPr>
              <a:t>inside</a:t>
            </a:r>
            <a:r>
              <a:rPr lang="en-US" altLang="ko-KR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Key idea: make it possible to go to sleep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Contrast to semaphores: Can’t wait inside critical section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4802" r="1059" b="4802"/>
          <a:stretch>
            <a:fillRect/>
          </a:stretch>
        </p:blipFill>
        <p:spPr bwMode="auto">
          <a:xfrm>
            <a:off x="1752600" y="685800"/>
            <a:ext cx="5562600" cy="2743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6949" name="Oval 5"/>
          <p:cNvSpPr>
            <a:spLocks noChangeArrowheads="1"/>
          </p:cNvSpPr>
          <p:nvPr/>
        </p:nvSpPr>
        <p:spPr bwMode="auto">
          <a:xfrm>
            <a:off x="1447800" y="1219200"/>
            <a:ext cx="3429000" cy="6096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6950" name="Oval 6"/>
          <p:cNvSpPr>
            <a:spLocks noChangeArrowheads="1"/>
          </p:cNvSpPr>
          <p:nvPr/>
        </p:nvSpPr>
        <p:spPr bwMode="auto">
          <a:xfrm rot="-912955">
            <a:off x="5105400" y="609600"/>
            <a:ext cx="2362200" cy="9144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05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6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6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6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6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6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6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6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6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6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6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6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6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build="p"/>
      <p:bldP spid="466949" grpId="0" animBg="1"/>
      <p:bldP spid="4669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Simple Monitor Example (version 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Here is an (infinite) synchronized queue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 lock;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Queue queue;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AddToQueue(item)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lock.Acquire();	// Lock shared data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queue.enqueue(item);	// Add item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lock.Release();	// Release Lock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RemoveFromQueue()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lock.Acquire();	// Lock shared data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item = queue.dequeue();// Get next item or null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lock.Release();	// Release Lock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return(item);	// Might return null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Not very interesting use of “Monitor”</a:t>
            </a:r>
          </a:p>
          <a:p>
            <a:pPr lvl="1"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400" smtClean="0">
                <a:ea typeface="굴림" panose="020B0600000101010101" pitchFamily="34" charset="-127"/>
              </a:rPr>
              <a:t>It only uses a lock with no condition variables</a:t>
            </a:r>
          </a:p>
          <a:p>
            <a:pPr lvl="1"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400" smtClean="0">
                <a:ea typeface="굴림" panose="020B0600000101010101" pitchFamily="34" charset="-127"/>
              </a:rPr>
              <a:t>Cannot put consumer to sleep if no work!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05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Condition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do we change the RemoveFromQueue() routine to wait until something is on the queue?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Could do this by keeping a count of the number of things on the queue (with semaphores), but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smtClean="0">
                <a:ea typeface="굴림" panose="020B0600000101010101" pitchFamily="34" charset="-127"/>
              </a:rPr>
              <a:t>inside</a:t>
            </a:r>
            <a:r>
              <a:rPr lang="en-US" altLang="ko-KR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Key idea: allow sleeping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Contrast to semaphores: Can’t wait inside critical section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Operations: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Wait(&amp;lock)</a:t>
            </a:r>
            <a:r>
              <a:rPr lang="en-US" altLang="ko-KR" smtClean="0">
                <a:ea typeface="굴림" panose="020B0600000101010101" pitchFamily="34" charset="-127"/>
              </a:rPr>
              <a:t>: Atomically release lock and go to sleep. Re-acquire lock later, before returning.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Signal()</a:t>
            </a:r>
            <a:r>
              <a:rPr lang="en-US" altLang="ko-KR" smtClean="0">
                <a:ea typeface="굴림" panose="020B0600000101010101" pitchFamily="34" charset="-127"/>
              </a:rPr>
              <a:t>: Wake up one waiter, if any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Broadcast()</a:t>
            </a:r>
            <a:r>
              <a:rPr lang="en-US" altLang="ko-KR" smtClean="0">
                <a:ea typeface="굴림" panose="020B0600000101010101" pitchFamily="34" charset="-127"/>
              </a:rPr>
              <a:t>: Wake up all waiters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Rule: Must hold lock when doing condition variable ops!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 Birrell paper, he says can perform signal() outside of lock – IGNORE HIM (this is only an optimization)</a:t>
            </a:r>
          </a:p>
        </p:txBody>
      </p:sp>
    </p:spTree>
    <p:extLst>
      <p:ext uri="{BB962C8B-B14F-4D97-AF65-F5344CB8AC3E}">
        <p14:creationId xmlns:p14="http://schemas.microsoft.com/office/powerpoint/2010/main" val="3597339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Complete Monitor Example (with condition variable)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57150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Here is an (infinite) synchronized queue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 lock;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Condition dataready;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Queue queue;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AddToQueue(item)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lock.Acquire();	// Get Lock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queue.enqueue(item);	// Add item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dataready.signal();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Signal any waiters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lock.Release();	// Release Lock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RemoveFromQueue()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lock.Acquire();	// Get Lock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while (queue.isEmpty()) {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dataready.wait(&amp;lock); // If nothing, sleep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item = queue.dequeue();	// Get next item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lock.Release();	// Release Lock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return(item);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06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Mesa vs. Hoare monitors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649288"/>
            <a:ext cx="88392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Need to be careful about precise definition of signal and wait.  Consider a piece of our </a:t>
            </a:r>
            <a:r>
              <a:rPr lang="en-US" altLang="ko-KR" dirty="0" err="1" smtClean="0">
                <a:ea typeface="굴림" panose="020B0600000101010101" pitchFamily="34" charset="-127"/>
              </a:rPr>
              <a:t>dequeue</a:t>
            </a:r>
            <a:r>
              <a:rPr lang="en-US" altLang="ko-KR" dirty="0" smtClean="0">
                <a:ea typeface="굴림" panose="020B0600000101010101" pitchFamily="34" charset="-127"/>
              </a:rPr>
              <a:t> code: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while (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queue.isEmpty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()) {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dataready.wait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(&amp;lock); // If nothing, sleep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item =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queue.dequeue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// Get next item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Why didn’t we do this?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if (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queue.isEmpty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()) {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dataready.wait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(&amp;lock); // If nothing, sleep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item =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queue.dequeue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// Get next item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Answer: depends on the type of scheduling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Hoare-style (most textbooks):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Signaler gives lock, CPU to waiter; waiter runs immediately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Waiter gives up lock, processor back to signaler when it exits critical section or if it waits again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Mesa-style </a:t>
            </a:r>
            <a:r>
              <a:rPr lang="en-US" altLang="ko-KR" dirty="0" smtClean="0">
                <a:ea typeface="굴림" panose="020B0600000101010101" pitchFamily="34" charset="-127"/>
              </a:rPr>
              <a:t>(most </a:t>
            </a:r>
            <a:r>
              <a:rPr lang="en-US" altLang="ko-KR" dirty="0" smtClean="0">
                <a:ea typeface="굴림" panose="020B0600000101010101" pitchFamily="34" charset="-127"/>
              </a:rPr>
              <a:t>real operating systems):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Signaler keeps lock and processor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Waiter placed on ready queue with no special priority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Practically, need to check condition again after wait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ko-KR" altLang="en-US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10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CPU </a:t>
            </a:r>
            <a:r>
              <a:rPr lang="en-US" altLang="ko-KR" dirty="0" smtClean="0">
                <a:ea typeface="굴림" panose="020B0600000101010101" pitchFamily="34" charset="-127"/>
              </a:rPr>
              <a:t>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505200"/>
            <a:ext cx="8458200" cy="3124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Earlier, we talked about the life-cycle of a thread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Active threads work their way from Ready queue to Running to various waiting queues.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Question: How is the OS to decide which of several tasks to take off a queue?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Obvious queue to worry about is ready queue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Others can be scheduled as well, however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smtClean="0">
                <a:ea typeface="굴림" panose="020B0600000101010101" pitchFamily="34" charset="-127"/>
              </a:rPr>
              <a:t>: deciding which threads are given access to resources from moment to moment  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981200" y="68580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425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Review: Too Much Milk Solution #3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668338"/>
            <a:ext cx="8686800" cy="61896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Here is a possible two-note solution: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leave note A;	leave note B;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while (note B) {\\X 	if (noNote A) {\\Y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do nothing;	   if (noMilk)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		      buy milk;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if (noMilk) {	   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buy milk;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		remove note B;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remove note A;</a:t>
            </a: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Does this work? Yes. Both can guarantee that: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It is safe to buy, 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Other will buy, ok to quit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At X: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if no note B, safe for A to buy,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otherwise wait to find out what will happen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At Y: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if no note A, safe for B to buy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Otherwise, A is either buying or waiting for B to quit</a:t>
            </a:r>
          </a:p>
        </p:txBody>
      </p:sp>
    </p:spTree>
    <p:extLst>
      <p:ext uri="{BB962C8B-B14F-4D97-AF65-F5344CB8AC3E}">
        <p14:creationId xmlns:p14="http://schemas.microsoft.com/office/powerpoint/2010/main" val="36735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Scheduling Assumptions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410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CPU scheduling big area of research in early 70’s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Many implicit assumptions for CPU scheduling: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One program per user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One thread per program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Programs are independent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Clearly, these are unrealistic but they simplify the problem so it can be solved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instance: is “fair” about fairness among users or programs? 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I run one compilation job and you run five, you get five times as much CPU on many operating systems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 high-level goal: Dole out CPU time to optimize some desired parameters of system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575492" name="Group 4"/>
          <p:cNvGrpSpPr>
            <a:grpSpLocks/>
          </p:cNvGrpSpPr>
          <p:nvPr/>
        </p:nvGrpSpPr>
        <p:grpSpPr bwMode="auto">
          <a:xfrm>
            <a:off x="1981200" y="5257800"/>
            <a:ext cx="4953000" cy="1127125"/>
            <a:chOff x="2400" y="1152"/>
            <a:chExt cx="2880" cy="710"/>
          </a:xfrm>
        </p:grpSpPr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2400" y="1152"/>
              <a:ext cx="2880" cy="384"/>
              <a:chOff x="672" y="2352"/>
              <a:chExt cx="4569" cy="528"/>
            </a:xfrm>
          </p:grpSpPr>
          <p:sp>
            <p:nvSpPr>
              <p:cNvPr id="17416" name="Rectangle 6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USER1</a:t>
                </a:r>
              </a:p>
            </p:txBody>
          </p:sp>
          <p:sp>
            <p:nvSpPr>
              <p:cNvPr id="17417" name="Rectangle 7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USER2</a:t>
                </a:r>
              </a:p>
            </p:txBody>
          </p:sp>
          <p:sp>
            <p:nvSpPr>
              <p:cNvPr id="17418" name="Rectangle 8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USER3</a:t>
                </a:r>
              </a:p>
            </p:txBody>
          </p:sp>
          <p:sp>
            <p:nvSpPr>
              <p:cNvPr id="17419" name="Rectangle 9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USER1</a:t>
                </a:r>
              </a:p>
            </p:txBody>
          </p:sp>
          <p:sp>
            <p:nvSpPr>
              <p:cNvPr id="17420" name="Rectangle 10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633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USER2</a:t>
                </a:r>
              </a:p>
            </p:txBody>
          </p:sp>
        </p:grpSp>
        <p:sp>
          <p:nvSpPr>
            <p:cNvPr id="17414" name="Text Box 11"/>
            <p:cNvSpPr txBox="1">
              <a:spLocks noChangeArrowheads="1"/>
            </p:cNvSpPr>
            <p:nvPr/>
          </p:nvSpPr>
          <p:spPr bwMode="auto">
            <a:xfrm>
              <a:off x="2688" y="1535"/>
              <a:ext cx="6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/>
                <a:t>Time </a:t>
              </a:r>
            </a:p>
          </p:txBody>
        </p:sp>
        <p:sp>
          <p:nvSpPr>
            <p:cNvPr id="17415" name="Line 12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210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Scheduling Policy Goals/Criteria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Minimize Response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Minimize elapsed time to do an operation (or job)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Response time is what the user sees: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Time to echo a keystroke in editor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Time to compile a program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Real-time Tasks: Must meet deadlines imposed by World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Maximize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Maximize operations (or jobs) per second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Throughput related to response time, but not identical: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Minimizing response time will lead to more context switching than if you only maximized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Two parts to maximizing throughput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Minimize overhead (for example, context-switching)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Efficient use of resources (CPU, disk, memory, etc)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Fairness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Share CPU among users in some equitable way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Fairness is not minimizing average response time: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Better </a:t>
            </a:r>
            <a:r>
              <a:rPr lang="en-US" altLang="ko-KR" i="1" smtClean="0">
                <a:ea typeface="굴림" panose="020B0600000101010101" pitchFamily="34" charset="-127"/>
              </a:rPr>
              <a:t>average</a:t>
            </a:r>
            <a:r>
              <a:rPr lang="en-US" altLang="ko-KR" smtClean="0">
                <a:ea typeface="굴림" panose="020B0600000101010101" pitchFamily="34" charset="-127"/>
              </a:rPr>
              <a:t> response time by making system </a:t>
            </a:r>
            <a:r>
              <a:rPr lang="en-US" altLang="ko-KR" i="1" smtClean="0">
                <a:ea typeface="굴림" panose="020B0600000101010101" pitchFamily="34" charset="-127"/>
              </a:rPr>
              <a:t>less</a:t>
            </a:r>
            <a:r>
              <a:rPr lang="en-US" altLang="ko-KR" smtClean="0">
                <a:ea typeface="굴림" panose="020B0600000101010101" pitchFamily="34" charset="-127"/>
              </a:rPr>
              <a:t> fair</a:t>
            </a:r>
          </a:p>
        </p:txBody>
      </p:sp>
    </p:spTree>
    <p:extLst>
      <p:ext uri="{BB962C8B-B14F-4D97-AF65-F5344CB8AC3E}">
        <p14:creationId xmlns:p14="http://schemas.microsoft.com/office/powerpoint/2010/main" val="7359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80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9000" y="1295400"/>
            <a:ext cx="173513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9975" cy="4572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First-Come, First-Served (FCFS) Scheduling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86800" cy="6248400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First-Come, First-Served (FCFS)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Also “First In, First Out” (FIFO) or “Run until done”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In early systems, FCFS meant one program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scheduled until done (including I/O)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Now, means keep CPU until thread blocks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Example:</a:t>
            </a: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ea typeface="굴림" panose="020B0600000101010101" pitchFamily="34" charset="-127"/>
              </a:rPr>
              <a:t>Process</a:t>
            </a: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ea typeface="굴림" panose="020B0600000101010101" pitchFamily="34" charset="-127"/>
              </a:rPr>
              <a:t>Burst Time</a:t>
            </a:r>
            <a:br>
              <a:rPr lang="en-US" altLang="ko-KR" sz="2000" u="sng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i="1" smtClean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smtClean="0">
                <a:ea typeface="굴림" panose="020B0600000101010101" pitchFamily="34" charset="-127"/>
              </a:rPr>
              <a:t>1</a:t>
            </a:r>
            <a:r>
              <a:rPr lang="en-US" altLang="ko-KR" sz="2000" smtClean="0">
                <a:ea typeface="굴림" panose="020B0600000101010101" pitchFamily="34" charset="-127"/>
              </a:rPr>
              <a:t>	24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i="1" smtClean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smtClean="0">
                <a:ea typeface="굴림" panose="020B0600000101010101" pitchFamily="34" charset="-127"/>
              </a:rPr>
              <a:t>2</a:t>
            </a:r>
            <a:r>
              <a:rPr lang="en-US" altLang="ko-KR" sz="2000" smtClean="0">
                <a:ea typeface="굴림" panose="020B0600000101010101" pitchFamily="34" charset="-127"/>
              </a:rPr>
              <a:t> 	3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i="1" smtClean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smtClean="0">
                <a:ea typeface="굴림" panose="020B0600000101010101" pitchFamily="34" charset="-127"/>
              </a:rPr>
              <a:t>3	 </a:t>
            </a:r>
            <a:r>
              <a:rPr lang="en-US" altLang="ko-KR" sz="2000" smtClean="0">
                <a:ea typeface="굴림" panose="020B0600000101010101" pitchFamily="34" charset="-127"/>
              </a:rPr>
              <a:t>3</a:t>
            </a:r>
            <a:r>
              <a:rPr lang="en-US" altLang="ko-KR" sz="2000" i="1" baseline="-25000" smtClean="0">
                <a:ea typeface="굴림" panose="020B0600000101010101" pitchFamily="34" charset="-127"/>
              </a:rPr>
              <a:t>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Suppose processes arrive in the order: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 ,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 ,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3  </a:t>
            </a:r>
            <a:br>
              <a:rPr lang="en-US" altLang="ko-KR" i="1" baseline="-25000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The Gantt Chart for the schedule is: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ea typeface="굴림" panose="020B0600000101010101" pitchFamily="34" charset="-127"/>
              </a:rPr>
            </a:br>
            <a:endParaRPr lang="en-US" altLang="ko-KR" sz="2000" smtClean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6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Waiting time for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  = 0;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  = 24;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3 </a:t>
            </a:r>
            <a:r>
              <a:rPr lang="en-US" altLang="ko-KR" smtClean="0">
                <a:ea typeface="굴림" panose="020B0600000101010101" pitchFamily="34" charset="-127"/>
              </a:rPr>
              <a:t>= 27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waiting time:  (0 + 24 + 27)/3 = 17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Completion time: (24 + 27 + 30)/3 = 27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i="1" smtClean="0">
                <a:ea typeface="굴림" panose="020B0600000101010101" pitchFamily="34" charset="-127"/>
              </a:rPr>
              <a:t>Convoy effect:</a:t>
            </a:r>
            <a:r>
              <a:rPr lang="en-US" altLang="ko-KR" smtClean="0">
                <a:ea typeface="굴림" panose="020B0600000101010101" pitchFamily="34" charset="-127"/>
              </a:rPr>
              <a:t> short process behind long process</a:t>
            </a:r>
          </a:p>
        </p:txBody>
      </p:sp>
      <p:grpSp>
        <p:nvGrpSpPr>
          <p:cNvPr id="578579" name="Group 19"/>
          <p:cNvGrpSpPr>
            <a:grpSpLocks/>
          </p:cNvGrpSpPr>
          <p:nvPr/>
        </p:nvGrpSpPr>
        <p:grpSpPr bwMode="auto">
          <a:xfrm>
            <a:off x="1828800" y="4038600"/>
            <a:ext cx="5556250" cy="1128713"/>
            <a:chOff x="1104" y="3408"/>
            <a:chExt cx="3500" cy="711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024" y="345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8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1</a:t>
              </a:r>
              <a:endParaRPr lang="en-US" altLang="ko-KR" sz="1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512" y="345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8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2</a:t>
              </a:r>
              <a:endParaRPr lang="en-US" altLang="ko-KR" sz="1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4088" y="345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8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3</a:t>
              </a:r>
              <a:endParaRPr lang="en-US" altLang="ko-KR" sz="1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176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24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3752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27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328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30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1104" y="38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53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FCFS 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172200"/>
          </a:xfrm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Example continued: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Suppose that processes arrive in order: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 ,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3</a:t>
            </a:r>
            <a:r>
              <a:rPr lang="en-US" altLang="ko-KR" smtClean="0">
                <a:ea typeface="굴림" panose="020B0600000101010101" pitchFamily="34" charset="-127"/>
              </a:rPr>
              <a:t> ,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Now, the Gantt chart for the schedule is:</a:t>
            </a:r>
            <a:br>
              <a:rPr lang="en-US" altLang="ko-KR" smtClean="0">
                <a:ea typeface="굴림" panose="020B0600000101010101" pitchFamily="34" charset="-127"/>
              </a:rPr>
            </a:br>
            <a:endParaRPr lang="en-US" altLang="ko-KR" smtClean="0">
              <a:ea typeface="굴림" panose="020B0600000101010101" pitchFamily="34" charset="-127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6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Waiting time for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1 </a:t>
            </a:r>
            <a:r>
              <a:rPr lang="en-US" altLang="ko-KR" i="1" smtClean="0">
                <a:ea typeface="굴림" panose="020B0600000101010101" pitchFamily="34" charset="-127"/>
              </a:rPr>
              <a:t>=</a:t>
            </a:r>
            <a:r>
              <a:rPr lang="en-US" altLang="ko-KR" smtClean="0">
                <a:ea typeface="굴림" panose="020B0600000101010101" pitchFamily="34" charset="-127"/>
              </a:rPr>
              <a:t> 6</a:t>
            </a:r>
            <a:r>
              <a:rPr lang="en-US" altLang="ko-KR" i="1" smtClean="0">
                <a:ea typeface="굴림" panose="020B0600000101010101" pitchFamily="34" charset="-127"/>
              </a:rPr>
              <a:t>;</a:t>
            </a:r>
            <a:r>
              <a:rPr lang="en-US" altLang="ko-KR" i="1" baseline="-25000" smtClean="0">
                <a:ea typeface="굴림" panose="020B0600000101010101" pitchFamily="34" charset="-127"/>
              </a:rPr>
              <a:t>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 = 0</a:t>
            </a:r>
            <a:r>
              <a:rPr lang="en-US" altLang="ko-KR" i="1" baseline="-25000" smtClean="0">
                <a:ea typeface="굴림" panose="020B0600000101010101" pitchFamily="34" charset="-127"/>
              </a:rPr>
              <a:t>;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3 </a:t>
            </a:r>
            <a:r>
              <a:rPr lang="en-US" altLang="ko-KR" i="1" smtClean="0">
                <a:ea typeface="굴림" panose="020B0600000101010101" pitchFamily="34" charset="-127"/>
              </a:rPr>
              <a:t>= </a:t>
            </a:r>
            <a:r>
              <a:rPr lang="en-US" altLang="ko-KR" smtClean="0">
                <a:ea typeface="굴림" panose="020B0600000101010101" pitchFamily="34" charset="-127"/>
              </a:rPr>
              <a:t>3</a:t>
            </a:r>
            <a:endParaRPr lang="en-US" altLang="ko-KR" i="1" smtClean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waiting time:   (6 + 0 + 3)/3 = 3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Completion time: (3 + 6 + 30)/3 = 13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In second case: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waiting time is much better (before it was 17)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completion time is better (before it was 27)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FIFO Pros and Cons: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Simple (+)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Short jobs get stuck behind long ones (-)</a:t>
            </a:r>
          </a:p>
          <a:p>
            <a:pPr marL="1085850" lvl="2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Safeway: Getting milk, always stuck behind cart full of small items. Upside: get to read about space aliens!</a:t>
            </a:r>
          </a:p>
        </p:txBody>
      </p:sp>
      <p:grpSp>
        <p:nvGrpSpPr>
          <p:cNvPr id="579603" name="Group 19"/>
          <p:cNvGrpSpPr>
            <a:grpSpLocks/>
          </p:cNvGrpSpPr>
          <p:nvPr/>
        </p:nvGrpSpPr>
        <p:grpSpPr bwMode="auto">
          <a:xfrm>
            <a:off x="1752600" y="1690688"/>
            <a:ext cx="5575300" cy="1128712"/>
            <a:chOff x="1190" y="1641"/>
            <a:chExt cx="3512" cy="711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 flipH="1">
              <a:off x="3517" y="1689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P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1</a:t>
              </a:r>
              <a:endParaRPr lang="en-US" altLang="en-US" sz="1800" b="0">
                <a:latin typeface="Helvetica" panose="020B0604020202020204" pitchFamily="34" charset="0"/>
              </a:endParaRP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 flipH="1">
              <a:off x="2029" y="1689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P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3</a:t>
              </a:r>
              <a:endParaRPr lang="en-US" altLang="en-US" sz="1800" b="0">
                <a:latin typeface="Helvetica" panose="020B0604020202020204" pitchFamily="34" charset="0"/>
              </a:endParaRP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 flipH="1">
              <a:off x="1453" y="1689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P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2</a:t>
              </a:r>
              <a:endParaRPr lang="en-US" altLang="en-US" sz="1800" b="0">
                <a:latin typeface="Helvetica" panose="020B0604020202020204" pitchFamily="34" charset="0"/>
              </a:endParaRP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 flipH="1">
              <a:off x="2394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flipH="1">
              <a:off x="1818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 flipH="1">
              <a:off x="4426" y="21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 flipH="1">
              <a:off x="1190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36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FCFS Scheme: Potentially bad for short jobs!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Depends on submit order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If you are first in line at supermarket with milk, you don’t care who is behind you, on the other hand…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Round Robin Scheme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process gets a small unit of CPU time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(</a:t>
            </a:r>
            <a:r>
              <a:rPr lang="en-US" altLang="ko-KR" i="1" dirty="0" smtClean="0">
                <a:ea typeface="굴림" panose="020B0600000101010101" pitchFamily="34" charset="-127"/>
              </a:rPr>
              <a:t>time quantum</a:t>
            </a:r>
            <a:r>
              <a:rPr lang="en-US" altLang="ko-KR" dirty="0" smtClean="0">
                <a:ea typeface="굴림" panose="020B0600000101010101" pitchFamily="34" charset="-127"/>
              </a:rPr>
              <a:t>), usually 10-100 milliseconds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After quantum expires, the process is preempted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and added to the end of the ready queue.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dirty="0" smtClean="0"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</a:rPr>
              <a:t> processes in ready queue and time quantum is </a:t>
            </a:r>
            <a:r>
              <a:rPr lang="en-US" altLang="ko-KR" i="1" dirty="0" smtClean="0">
                <a:ea typeface="굴림" panose="020B0600000101010101" pitchFamily="34" charset="-127"/>
              </a:rPr>
              <a:t>q </a:t>
            </a: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process gets 1/</a:t>
            </a:r>
            <a:r>
              <a:rPr lang="en-US" altLang="ko-KR" i="1" dirty="0" smtClean="0"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</a:rPr>
              <a:t> of the CPU time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 chunks of at most </a:t>
            </a:r>
            <a:r>
              <a:rPr lang="en-US" altLang="ko-KR" i="1" dirty="0" smtClean="0">
                <a:ea typeface="굴림" panose="020B0600000101010101" pitchFamily="34" charset="-127"/>
              </a:rPr>
              <a:t>q</a:t>
            </a:r>
            <a:r>
              <a:rPr lang="en-US" altLang="ko-KR" dirty="0" smtClean="0">
                <a:ea typeface="굴림" panose="020B0600000101010101" pitchFamily="34" charset="-127"/>
              </a:rPr>
              <a:t> time units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No process waits more than (</a:t>
            </a:r>
            <a:r>
              <a:rPr lang="en-US" altLang="ko-KR" i="1" dirty="0" smtClean="0">
                <a:solidFill>
                  <a:schemeClr val="hlink"/>
                </a:solidFill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-1)</a:t>
            </a:r>
            <a:r>
              <a:rPr lang="en-US" altLang="ko-KR" i="1" dirty="0" smtClean="0">
                <a:solidFill>
                  <a:schemeClr val="hlink"/>
                </a:solidFill>
                <a:ea typeface="굴림" panose="020B0600000101010101" pitchFamily="34" charset="-127"/>
              </a:rPr>
              <a:t>q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time units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Performance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dirty="0" smtClean="0">
                <a:ea typeface="굴림" panose="020B0600000101010101" pitchFamily="34" charset="-127"/>
              </a:rPr>
              <a:t>q</a:t>
            </a:r>
            <a:r>
              <a:rPr lang="en-US" altLang="ko-KR" dirty="0" smtClean="0">
                <a:ea typeface="굴림" panose="020B0600000101010101" pitchFamily="34" charset="-127"/>
              </a:rPr>
              <a:t> large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FCFS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small  Interleaved (really small 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hyperthreading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?)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must be large with respect to context switch, otherwise overhead is too high (all overhead)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524000"/>
            <a:ext cx="1219200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Round Robin (RR)</a:t>
            </a:r>
          </a:p>
        </p:txBody>
      </p:sp>
    </p:spTree>
    <p:extLst>
      <p:ext uri="{BB962C8B-B14F-4D97-AF65-F5344CB8AC3E}">
        <p14:creationId xmlns:p14="http://schemas.microsoft.com/office/powerpoint/2010/main" val="52239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0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0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0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0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0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0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54975" cy="84455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Example:</a:t>
            </a:r>
            <a:r>
              <a:rPr lang="en-US" altLang="ko-KR" sz="1800" smtClean="0">
                <a:ea typeface="굴림" panose="020B0600000101010101" pitchFamily="34" charset="-127"/>
              </a:rPr>
              <a:t>	</a:t>
            </a:r>
            <a:r>
              <a:rPr lang="en-US" altLang="ko-KR" sz="1800" u="sng" smtClean="0">
                <a:ea typeface="굴림" panose="020B0600000101010101" pitchFamily="34" charset="-127"/>
              </a:rPr>
              <a:t>Process</a:t>
            </a:r>
            <a:r>
              <a:rPr lang="en-US" altLang="ko-KR" sz="1800" smtClean="0">
                <a:ea typeface="굴림" panose="020B0600000101010101" pitchFamily="34" charset="-127"/>
              </a:rPr>
              <a:t>		</a:t>
            </a:r>
            <a:r>
              <a:rPr lang="en-US" altLang="ko-KR" sz="1800" u="sng" smtClean="0">
                <a:ea typeface="굴림" panose="020B0600000101010101" pitchFamily="34" charset="-127"/>
              </a:rPr>
              <a:t>Burst Time</a:t>
            </a:r>
            <a:br>
              <a:rPr lang="en-US" altLang="ko-KR" sz="1800" u="sng" smtClean="0">
                <a:ea typeface="굴림" panose="020B0600000101010101" pitchFamily="34" charset="-127"/>
              </a:rPr>
            </a:br>
            <a:r>
              <a:rPr lang="en-US" altLang="ko-KR" sz="1800" i="1" smtClean="0">
                <a:ea typeface="굴림" panose="020B0600000101010101" pitchFamily="34" charset="-127"/>
              </a:rPr>
              <a:t>	 P</a:t>
            </a:r>
            <a:r>
              <a:rPr lang="en-US" altLang="ko-KR" sz="1800" i="1" baseline="-25000" smtClean="0">
                <a:ea typeface="굴림" panose="020B0600000101010101" pitchFamily="34" charset="-127"/>
              </a:rPr>
              <a:t>1		</a:t>
            </a:r>
            <a:r>
              <a:rPr lang="en-US" altLang="ko-KR" sz="1800" smtClean="0">
                <a:ea typeface="굴림" panose="020B0600000101010101" pitchFamily="34" charset="-127"/>
              </a:rPr>
              <a:t>53</a:t>
            </a:r>
            <a:br>
              <a:rPr lang="en-US" altLang="ko-KR" sz="1800" smtClean="0">
                <a:ea typeface="굴림" panose="020B0600000101010101" pitchFamily="34" charset="-127"/>
              </a:rPr>
            </a:br>
            <a:r>
              <a:rPr lang="en-US" altLang="ko-KR" sz="1800" smtClean="0">
                <a:ea typeface="굴림" panose="020B0600000101010101" pitchFamily="34" charset="-127"/>
              </a:rPr>
              <a:t>	 </a:t>
            </a:r>
            <a:r>
              <a:rPr lang="en-US" altLang="ko-KR" sz="1800" i="1" smtClean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smtClean="0">
                <a:ea typeface="굴림" panose="020B0600000101010101" pitchFamily="34" charset="-127"/>
              </a:rPr>
              <a:t>2		 </a:t>
            </a:r>
            <a:r>
              <a:rPr lang="en-US" altLang="ko-KR" sz="1800" smtClean="0">
                <a:ea typeface="굴림" panose="020B0600000101010101" pitchFamily="34" charset="-127"/>
              </a:rPr>
              <a:t>8</a:t>
            </a:r>
            <a:br>
              <a:rPr lang="en-US" altLang="ko-KR" sz="1800" smtClean="0">
                <a:ea typeface="굴림" panose="020B0600000101010101" pitchFamily="34" charset="-127"/>
              </a:rPr>
            </a:br>
            <a:r>
              <a:rPr lang="en-US" altLang="ko-KR" sz="1800" smtClean="0">
                <a:ea typeface="굴림" panose="020B0600000101010101" pitchFamily="34" charset="-127"/>
              </a:rPr>
              <a:t>	 </a:t>
            </a:r>
            <a:r>
              <a:rPr lang="en-US" altLang="ko-KR" sz="1800" i="1" smtClean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smtClean="0">
                <a:ea typeface="굴림" panose="020B0600000101010101" pitchFamily="34" charset="-127"/>
              </a:rPr>
              <a:t>3		</a:t>
            </a:r>
            <a:r>
              <a:rPr lang="en-US" altLang="ko-KR" sz="1800" smtClean="0">
                <a:ea typeface="굴림" panose="020B0600000101010101" pitchFamily="34" charset="-127"/>
              </a:rPr>
              <a:t>68</a:t>
            </a:r>
            <a:br>
              <a:rPr lang="en-US" altLang="ko-KR" sz="1800" smtClean="0">
                <a:ea typeface="굴림" panose="020B0600000101010101" pitchFamily="34" charset="-127"/>
              </a:rPr>
            </a:br>
            <a:r>
              <a:rPr lang="en-US" altLang="ko-KR" sz="1800" smtClean="0">
                <a:ea typeface="굴림" panose="020B0600000101010101" pitchFamily="34" charset="-127"/>
              </a:rPr>
              <a:t>	 </a:t>
            </a:r>
            <a:r>
              <a:rPr lang="en-US" altLang="ko-KR" sz="1800" i="1" smtClean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smtClean="0">
                <a:ea typeface="굴림" panose="020B0600000101010101" pitchFamily="34" charset="-127"/>
              </a:rPr>
              <a:t>4		 </a:t>
            </a:r>
            <a:r>
              <a:rPr lang="en-US" altLang="ko-KR" sz="1800" smtClean="0">
                <a:ea typeface="굴림" panose="020B0600000101010101" pitchFamily="34" charset="-127"/>
              </a:rPr>
              <a:t>24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smtClean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smtClean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smtClean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Waiting time for 	P</a:t>
            </a:r>
            <a:r>
              <a:rPr lang="en-US" altLang="ko-KR" sz="2000" baseline="-25000" smtClean="0">
                <a:ea typeface="굴림" panose="020B0600000101010101" pitchFamily="34" charset="-127"/>
              </a:rPr>
              <a:t>1</a:t>
            </a:r>
            <a:r>
              <a:rPr lang="en-US" altLang="ko-KR" sz="2000" smtClean="0">
                <a:ea typeface="굴림" panose="020B0600000101010101" pitchFamily="34" charset="-127"/>
              </a:rPr>
              <a:t>=(68-20)+(112-88)=72					P</a:t>
            </a:r>
            <a:r>
              <a:rPr lang="en-US" altLang="ko-KR" sz="2000" baseline="-25000" smtClean="0">
                <a:ea typeface="굴림" panose="020B0600000101010101" pitchFamily="34" charset="-127"/>
              </a:rPr>
              <a:t>2</a:t>
            </a:r>
            <a:r>
              <a:rPr lang="en-US" altLang="ko-KR" sz="2000" smtClean="0">
                <a:ea typeface="굴림" panose="020B0600000101010101" pitchFamily="34" charset="-127"/>
              </a:rPr>
              <a:t>=(20-0)=20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	P</a:t>
            </a:r>
            <a:r>
              <a:rPr lang="en-US" altLang="ko-KR" sz="2000" baseline="-25000" smtClean="0">
                <a:ea typeface="굴림" panose="020B0600000101010101" pitchFamily="34" charset="-127"/>
              </a:rPr>
              <a:t>3</a:t>
            </a:r>
            <a:r>
              <a:rPr lang="en-US" altLang="ko-KR" sz="2000" smtClean="0">
                <a:ea typeface="굴림" panose="020B0600000101010101" pitchFamily="34" charset="-127"/>
              </a:rPr>
              <a:t>=(28-0)+(88-48)+(125-108)=85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	P</a:t>
            </a:r>
            <a:r>
              <a:rPr lang="en-US" altLang="ko-KR" sz="2000" baseline="-25000" smtClean="0">
                <a:ea typeface="굴림" panose="020B0600000101010101" pitchFamily="34" charset="-127"/>
              </a:rPr>
              <a:t>4</a:t>
            </a:r>
            <a:r>
              <a:rPr lang="en-US" altLang="ko-KR" sz="2000" smtClean="0">
                <a:ea typeface="굴림" panose="020B0600000101010101" pitchFamily="34" charset="-127"/>
              </a:rPr>
              <a:t>=(48-0)+(108-68)=88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Average waiting time = (72+20+85+88)/4=66¼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Average completion time = (125+28+153+112)/4 = 104½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Thus, Round-Robin Pros and Cons: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Better for short jobs, Fair (+)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Context-switching time adds up for long jobs (-)</a:t>
            </a:r>
          </a:p>
          <a:p>
            <a:pPr marL="342900" indent="-342900">
              <a:buFontTx/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smtClean="0">
              <a:ea typeface="굴림" panose="020B0600000101010101" pitchFamily="34" charset="-127"/>
            </a:endParaRPr>
          </a:p>
        </p:txBody>
      </p:sp>
      <p:grpSp>
        <p:nvGrpSpPr>
          <p:cNvPr id="581659" name="Group 27"/>
          <p:cNvGrpSpPr>
            <a:grpSpLocks/>
          </p:cNvGrpSpPr>
          <p:nvPr/>
        </p:nvGrpSpPr>
        <p:grpSpPr bwMode="auto">
          <a:xfrm>
            <a:off x="1568450" y="2528888"/>
            <a:ext cx="6051550" cy="976312"/>
            <a:chOff x="960" y="1968"/>
            <a:chExt cx="3812" cy="615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056" y="1968"/>
              <a:ext cx="3552" cy="384"/>
              <a:chOff x="1152" y="2736"/>
              <a:chExt cx="2880" cy="288"/>
            </a:xfrm>
          </p:grpSpPr>
          <p:sp>
            <p:nvSpPr>
              <p:cNvPr id="23569" name="Rectangle 6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1</a:t>
                </a:r>
                <a:endParaRPr lang="en-US" altLang="en-US" sz="1800" b="0">
                  <a:latin typeface="Helvetica" panose="020B0604020202020204" pitchFamily="34" charset="0"/>
                </a:endParaRPr>
              </a:p>
            </p:txBody>
          </p:sp>
          <p:sp>
            <p:nvSpPr>
              <p:cNvPr id="23570" name="Rectangle 7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2</a:t>
                </a:r>
              </a:p>
            </p:txBody>
          </p:sp>
          <p:sp>
            <p:nvSpPr>
              <p:cNvPr id="23571" name="Rectangle 8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72" name="Rectangle 9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23573" name="Rectangle 10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23574" name="Rectangle 11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75" name="Rectangle 12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23576" name="Rectangle 13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23577" name="Rectangle 14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78" name="Rectangle 15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960" y="235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1256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20</a:t>
              </a:r>
            </a:p>
          </p:txBody>
        </p:sp>
        <p:sp>
          <p:nvSpPr>
            <p:cNvPr id="23560" name="Text Box 18"/>
            <p:cNvSpPr txBox="1">
              <a:spLocks noChangeArrowheads="1"/>
            </p:cNvSpPr>
            <p:nvPr/>
          </p:nvSpPr>
          <p:spPr bwMode="auto">
            <a:xfrm>
              <a:off x="1592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28</a:t>
              </a:r>
            </a:p>
          </p:txBody>
        </p:sp>
        <p:sp>
          <p:nvSpPr>
            <p:cNvPr id="23561" name="Text Box 19"/>
            <p:cNvSpPr txBox="1">
              <a:spLocks noChangeArrowheads="1"/>
            </p:cNvSpPr>
            <p:nvPr/>
          </p:nvSpPr>
          <p:spPr bwMode="auto">
            <a:xfrm>
              <a:off x="1972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48</a:t>
              </a:r>
            </a:p>
          </p:txBody>
        </p:sp>
        <p:sp>
          <p:nvSpPr>
            <p:cNvPr id="23562" name="Text Box 20"/>
            <p:cNvSpPr txBox="1">
              <a:spLocks noChangeArrowheads="1"/>
            </p:cNvSpPr>
            <p:nvPr/>
          </p:nvSpPr>
          <p:spPr bwMode="auto">
            <a:xfrm>
              <a:off x="2360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68</a:t>
              </a:r>
            </a:p>
          </p:txBody>
        </p: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2696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88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2992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108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3376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112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3712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125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4080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145</a:t>
              </a:r>
            </a:p>
          </p:txBody>
        </p:sp>
        <p:sp>
          <p:nvSpPr>
            <p:cNvPr id="23568" name="Text Box 26"/>
            <p:cNvSpPr txBox="1">
              <a:spLocks noChangeArrowheads="1"/>
            </p:cNvSpPr>
            <p:nvPr/>
          </p:nvSpPr>
          <p:spPr bwMode="auto">
            <a:xfrm>
              <a:off x="4416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38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266700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Round-Robin Discussion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762000"/>
            <a:ext cx="8415337" cy="5791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do you choose time slice?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too big?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Response time suffers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infinite (</a:t>
            </a:r>
            <a:r>
              <a:rPr lang="en-US" altLang="ko-KR" i="1" smtClean="0">
                <a:ea typeface="굴림" panose="020B0600000101010101" pitchFamily="34" charset="-127"/>
                <a:sym typeface="Symbol" panose="05050102010706020507" pitchFamily="18" charset="2"/>
              </a:rPr>
              <a:t>)?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Get back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What if time slice too small?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Throughput suffers!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Actual choices of timeslice: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Initially, UNIX timeslice one second: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Worked ok when UNIX was used by one or two people.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What if three compilations going on? 3 seconds to echo each keystroke!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In practice, need to balance short-job performance and long-job throughput: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Typical time slice today is between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10ms – 100ms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Typical context-switching overhead is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0.1ms – 1ms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Roughly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1%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overhead due to context-switching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3855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Comparisons between FCFS and Round Robin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685800"/>
            <a:ext cx="8839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Assuming zero-cost context-switching time, is RR always better than FCFS?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Simple example:</a:t>
            </a:r>
            <a:r>
              <a:rPr lang="en-US" altLang="ko-KR" sz="2000" smtClean="0">
                <a:ea typeface="굴림" panose="020B0600000101010101" pitchFamily="34" charset="-127"/>
              </a:rPr>
              <a:t> 	10 jobs, each take 100s of CPU time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RR scheduler quantum of 1s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All jobs start at the same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Completion Times: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smtClean="0">
                <a:ea typeface="굴림" panose="020B0600000101010101" pitchFamily="34" charset="-127"/>
              </a:rPr>
              <a:t>Both RR and FCFS finish at the same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smtClean="0">
                <a:ea typeface="굴림" panose="020B0600000101010101" pitchFamily="34" charset="-127"/>
              </a:rPr>
              <a:t>Average response time is much worse under RR!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Bad when all jobs same length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Also: Cache state must be shared between all jobs with RR but can be devoted to each job with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smtClean="0">
                <a:ea typeface="굴림" panose="020B0600000101010101" pitchFamily="34" charset="-127"/>
              </a:rPr>
              <a:t>Total time for RR longer even for zero-cost switch!</a:t>
            </a:r>
          </a:p>
        </p:txBody>
      </p:sp>
      <p:graphicFrame>
        <p:nvGraphicFramePr>
          <p:cNvPr id="592938" name="Group 42"/>
          <p:cNvGraphicFramePr>
            <a:graphicFrameLocks noGrp="1"/>
          </p:cNvGraphicFramePr>
          <p:nvPr>
            <p:ph sz="half" idx="2"/>
          </p:nvPr>
        </p:nvGraphicFramePr>
        <p:xfrm>
          <a:off x="3657600" y="2209800"/>
          <a:ext cx="3733800" cy="2194404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Job #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FIFO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RR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992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036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2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2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502"/>
          <p:cNvGrpSpPr>
            <a:grpSpLocks/>
          </p:cNvGrpSpPr>
          <p:nvPr/>
        </p:nvGrpSpPr>
        <p:grpSpPr bwMode="auto">
          <a:xfrm>
            <a:off x="1752600" y="4386263"/>
            <a:ext cx="6858000" cy="2166937"/>
            <a:chOff x="1104" y="2763"/>
            <a:chExt cx="4320" cy="1365"/>
          </a:xfrm>
        </p:grpSpPr>
        <p:sp>
          <p:nvSpPr>
            <p:cNvPr id="26835" name="Rectangle 104"/>
            <p:cNvSpPr>
              <a:spLocks noChangeArrowheads="1"/>
            </p:cNvSpPr>
            <p:nvPr/>
          </p:nvSpPr>
          <p:spPr bwMode="auto">
            <a:xfrm>
              <a:off x="4711" y="393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6" name="Rectangle 103"/>
            <p:cNvSpPr>
              <a:spLocks noChangeArrowheads="1"/>
            </p:cNvSpPr>
            <p:nvPr/>
          </p:nvSpPr>
          <p:spPr bwMode="auto">
            <a:xfrm>
              <a:off x="4032" y="393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7" name="Rectangle 102"/>
            <p:cNvSpPr>
              <a:spLocks noChangeArrowheads="1"/>
            </p:cNvSpPr>
            <p:nvPr/>
          </p:nvSpPr>
          <p:spPr bwMode="auto">
            <a:xfrm>
              <a:off x="3360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8" name="Rectangle 101"/>
            <p:cNvSpPr>
              <a:spLocks noChangeArrowheads="1"/>
            </p:cNvSpPr>
            <p:nvPr/>
          </p:nvSpPr>
          <p:spPr bwMode="auto">
            <a:xfrm>
              <a:off x="2688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9" name="Rectangle 100"/>
            <p:cNvSpPr>
              <a:spLocks noChangeArrowheads="1"/>
            </p:cNvSpPr>
            <p:nvPr/>
          </p:nvSpPr>
          <p:spPr bwMode="auto">
            <a:xfrm>
              <a:off x="2112" y="393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0" name="Rectangle 99"/>
            <p:cNvSpPr>
              <a:spLocks noChangeArrowheads="1"/>
            </p:cNvSpPr>
            <p:nvPr/>
          </p:nvSpPr>
          <p:spPr bwMode="auto">
            <a:xfrm>
              <a:off x="1104" y="393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1" name="Rectangle 62"/>
            <p:cNvSpPr>
              <a:spLocks noChangeArrowheads="1"/>
            </p:cNvSpPr>
            <p:nvPr/>
          </p:nvSpPr>
          <p:spPr bwMode="auto">
            <a:xfrm>
              <a:off x="4711" y="276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2" name="Rectangle 61"/>
            <p:cNvSpPr>
              <a:spLocks noChangeArrowheads="1"/>
            </p:cNvSpPr>
            <p:nvPr/>
          </p:nvSpPr>
          <p:spPr bwMode="auto">
            <a:xfrm>
              <a:off x="4032" y="276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3" name="Rectangle 60"/>
            <p:cNvSpPr>
              <a:spLocks noChangeArrowheads="1"/>
            </p:cNvSpPr>
            <p:nvPr/>
          </p:nvSpPr>
          <p:spPr bwMode="auto">
            <a:xfrm>
              <a:off x="3360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4" name="Rectangle 59"/>
            <p:cNvSpPr>
              <a:spLocks noChangeArrowheads="1"/>
            </p:cNvSpPr>
            <p:nvPr/>
          </p:nvSpPr>
          <p:spPr bwMode="auto">
            <a:xfrm>
              <a:off x="2688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5" name="Rectangle 58"/>
            <p:cNvSpPr>
              <a:spLocks noChangeArrowheads="1"/>
            </p:cNvSpPr>
            <p:nvPr/>
          </p:nvSpPr>
          <p:spPr bwMode="auto">
            <a:xfrm>
              <a:off x="2112" y="276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6" name="Rectangle 57"/>
            <p:cNvSpPr>
              <a:spLocks noChangeArrowheads="1"/>
            </p:cNvSpPr>
            <p:nvPr/>
          </p:nvSpPr>
          <p:spPr bwMode="auto">
            <a:xfrm>
              <a:off x="1104" y="276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7" name="Rectangle 97"/>
            <p:cNvSpPr>
              <a:spLocks noChangeArrowheads="1"/>
            </p:cNvSpPr>
            <p:nvPr/>
          </p:nvSpPr>
          <p:spPr bwMode="auto">
            <a:xfrm>
              <a:off x="4711" y="373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8" name="Rectangle 96"/>
            <p:cNvSpPr>
              <a:spLocks noChangeArrowheads="1"/>
            </p:cNvSpPr>
            <p:nvPr/>
          </p:nvSpPr>
          <p:spPr bwMode="auto">
            <a:xfrm>
              <a:off x="4032" y="373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9" name="Rectangle 95"/>
            <p:cNvSpPr>
              <a:spLocks noChangeArrowheads="1"/>
            </p:cNvSpPr>
            <p:nvPr/>
          </p:nvSpPr>
          <p:spPr bwMode="auto">
            <a:xfrm>
              <a:off x="3360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0" name="Rectangle 94"/>
            <p:cNvSpPr>
              <a:spLocks noChangeArrowheads="1"/>
            </p:cNvSpPr>
            <p:nvPr/>
          </p:nvSpPr>
          <p:spPr bwMode="auto">
            <a:xfrm>
              <a:off x="2688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1" name="Rectangle 93"/>
            <p:cNvSpPr>
              <a:spLocks noChangeArrowheads="1"/>
            </p:cNvSpPr>
            <p:nvPr/>
          </p:nvSpPr>
          <p:spPr bwMode="auto">
            <a:xfrm>
              <a:off x="2112" y="373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2" name="Rectangle 92"/>
            <p:cNvSpPr>
              <a:spLocks noChangeArrowheads="1"/>
            </p:cNvSpPr>
            <p:nvPr/>
          </p:nvSpPr>
          <p:spPr bwMode="auto">
            <a:xfrm>
              <a:off x="1104" y="373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3" name="Rectangle 90"/>
            <p:cNvSpPr>
              <a:spLocks noChangeArrowheads="1"/>
            </p:cNvSpPr>
            <p:nvPr/>
          </p:nvSpPr>
          <p:spPr bwMode="auto">
            <a:xfrm>
              <a:off x="4711" y="354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4" name="Rectangle 89"/>
            <p:cNvSpPr>
              <a:spLocks noChangeArrowheads="1"/>
            </p:cNvSpPr>
            <p:nvPr/>
          </p:nvSpPr>
          <p:spPr bwMode="auto">
            <a:xfrm>
              <a:off x="4032" y="354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5" name="Rectangle 88"/>
            <p:cNvSpPr>
              <a:spLocks noChangeArrowheads="1"/>
            </p:cNvSpPr>
            <p:nvPr/>
          </p:nvSpPr>
          <p:spPr bwMode="auto">
            <a:xfrm>
              <a:off x="3360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6" name="Rectangle 87"/>
            <p:cNvSpPr>
              <a:spLocks noChangeArrowheads="1"/>
            </p:cNvSpPr>
            <p:nvPr/>
          </p:nvSpPr>
          <p:spPr bwMode="auto">
            <a:xfrm>
              <a:off x="2688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7" name="Rectangle 86"/>
            <p:cNvSpPr>
              <a:spLocks noChangeArrowheads="1"/>
            </p:cNvSpPr>
            <p:nvPr/>
          </p:nvSpPr>
          <p:spPr bwMode="auto">
            <a:xfrm>
              <a:off x="2112" y="354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8" name="Rectangle 85"/>
            <p:cNvSpPr>
              <a:spLocks noChangeArrowheads="1"/>
            </p:cNvSpPr>
            <p:nvPr/>
          </p:nvSpPr>
          <p:spPr bwMode="auto">
            <a:xfrm>
              <a:off x="1104" y="354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9" name="Rectangle 83"/>
            <p:cNvSpPr>
              <a:spLocks noChangeArrowheads="1"/>
            </p:cNvSpPr>
            <p:nvPr/>
          </p:nvSpPr>
          <p:spPr bwMode="auto">
            <a:xfrm>
              <a:off x="4711" y="334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0" name="Rectangle 82"/>
            <p:cNvSpPr>
              <a:spLocks noChangeArrowheads="1"/>
            </p:cNvSpPr>
            <p:nvPr/>
          </p:nvSpPr>
          <p:spPr bwMode="auto">
            <a:xfrm>
              <a:off x="4032" y="334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1" name="Rectangle 81"/>
            <p:cNvSpPr>
              <a:spLocks noChangeArrowheads="1"/>
            </p:cNvSpPr>
            <p:nvPr/>
          </p:nvSpPr>
          <p:spPr bwMode="auto">
            <a:xfrm>
              <a:off x="3360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2" name="Rectangle 80"/>
            <p:cNvSpPr>
              <a:spLocks noChangeArrowheads="1"/>
            </p:cNvSpPr>
            <p:nvPr/>
          </p:nvSpPr>
          <p:spPr bwMode="auto">
            <a:xfrm>
              <a:off x="2688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3" name="Rectangle 79"/>
            <p:cNvSpPr>
              <a:spLocks noChangeArrowheads="1"/>
            </p:cNvSpPr>
            <p:nvPr/>
          </p:nvSpPr>
          <p:spPr bwMode="auto">
            <a:xfrm>
              <a:off x="2112" y="334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4" name="Rectangle 78"/>
            <p:cNvSpPr>
              <a:spLocks noChangeArrowheads="1"/>
            </p:cNvSpPr>
            <p:nvPr/>
          </p:nvSpPr>
          <p:spPr bwMode="auto">
            <a:xfrm>
              <a:off x="1104" y="334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5" name="Rectangle 76"/>
            <p:cNvSpPr>
              <a:spLocks noChangeArrowheads="1"/>
            </p:cNvSpPr>
            <p:nvPr/>
          </p:nvSpPr>
          <p:spPr bwMode="auto">
            <a:xfrm>
              <a:off x="4711" y="315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6" name="Rectangle 75"/>
            <p:cNvSpPr>
              <a:spLocks noChangeArrowheads="1"/>
            </p:cNvSpPr>
            <p:nvPr/>
          </p:nvSpPr>
          <p:spPr bwMode="auto">
            <a:xfrm>
              <a:off x="4032" y="315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7" name="Rectangle 74"/>
            <p:cNvSpPr>
              <a:spLocks noChangeArrowheads="1"/>
            </p:cNvSpPr>
            <p:nvPr/>
          </p:nvSpPr>
          <p:spPr bwMode="auto">
            <a:xfrm>
              <a:off x="3360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8" name="Rectangle 73"/>
            <p:cNvSpPr>
              <a:spLocks noChangeArrowheads="1"/>
            </p:cNvSpPr>
            <p:nvPr/>
          </p:nvSpPr>
          <p:spPr bwMode="auto">
            <a:xfrm>
              <a:off x="2688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9" name="Rectangle 72"/>
            <p:cNvSpPr>
              <a:spLocks noChangeArrowheads="1"/>
            </p:cNvSpPr>
            <p:nvPr/>
          </p:nvSpPr>
          <p:spPr bwMode="auto">
            <a:xfrm>
              <a:off x="2112" y="315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0" name="Rectangle 71"/>
            <p:cNvSpPr>
              <a:spLocks noChangeArrowheads="1"/>
            </p:cNvSpPr>
            <p:nvPr/>
          </p:nvSpPr>
          <p:spPr bwMode="auto">
            <a:xfrm>
              <a:off x="1104" y="315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1" name="Rectangle 69"/>
            <p:cNvSpPr>
              <a:spLocks noChangeArrowheads="1"/>
            </p:cNvSpPr>
            <p:nvPr/>
          </p:nvSpPr>
          <p:spPr bwMode="auto">
            <a:xfrm>
              <a:off x="4711" y="295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2" name="Rectangle 68"/>
            <p:cNvSpPr>
              <a:spLocks noChangeArrowheads="1"/>
            </p:cNvSpPr>
            <p:nvPr/>
          </p:nvSpPr>
          <p:spPr bwMode="auto">
            <a:xfrm>
              <a:off x="4032" y="295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3" name="Rectangle 67"/>
            <p:cNvSpPr>
              <a:spLocks noChangeArrowheads="1"/>
            </p:cNvSpPr>
            <p:nvPr/>
          </p:nvSpPr>
          <p:spPr bwMode="auto">
            <a:xfrm>
              <a:off x="3360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4" name="Rectangle 66"/>
            <p:cNvSpPr>
              <a:spLocks noChangeArrowheads="1"/>
            </p:cNvSpPr>
            <p:nvPr/>
          </p:nvSpPr>
          <p:spPr bwMode="auto">
            <a:xfrm>
              <a:off x="2688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5" name="Rectangle 65"/>
            <p:cNvSpPr>
              <a:spLocks noChangeArrowheads="1"/>
            </p:cNvSpPr>
            <p:nvPr/>
          </p:nvSpPr>
          <p:spPr bwMode="auto">
            <a:xfrm>
              <a:off x="2112" y="295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6" name="Rectangle 64"/>
            <p:cNvSpPr>
              <a:spLocks noChangeArrowheads="1"/>
            </p:cNvSpPr>
            <p:nvPr/>
          </p:nvSpPr>
          <p:spPr bwMode="auto">
            <a:xfrm>
              <a:off x="1104" y="295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6627" name="Group 501"/>
          <p:cNvGrpSpPr>
            <a:grpSpLocks/>
          </p:cNvGrpSpPr>
          <p:nvPr/>
        </p:nvGrpSpPr>
        <p:grpSpPr bwMode="auto">
          <a:xfrm>
            <a:off x="1752600" y="2219325"/>
            <a:ext cx="6858000" cy="2166938"/>
            <a:chOff x="1104" y="1398"/>
            <a:chExt cx="4320" cy="1365"/>
          </a:xfrm>
        </p:grpSpPr>
        <p:sp>
          <p:nvSpPr>
            <p:cNvPr id="26793" name="Rectangle 55"/>
            <p:cNvSpPr>
              <a:spLocks noChangeArrowheads="1"/>
            </p:cNvSpPr>
            <p:nvPr/>
          </p:nvSpPr>
          <p:spPr bwMode="auto">
            <a:xfrm>
              <a:off x="4711" y="256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794" name="Rectangle 54"/>
            <p:cNvSpPr>
              <a:spLocks noChangeArrowheads="1"/>
            </p:cNvSpPr>
            <p:nvPr/>
          </p:nvSpPr>
          <p:spPr bwMode="auto">
            <a:xfrm>
              <a:off x="4032" y="256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795" name="Rectangle 53"/>
            <p:cNvSpPr>
              <a:spLocks noChangeArrowheads="1"/>
            </p:cNvSpPr>
            <p:nvPr/>
          </p:nvSpPr>
          <p:spPr bwMode="auto">
            <a:xfrm>
              <a:off x="3360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796" name="Rectangle 52"/>
            <p:cNvSpPr>
              <a:spLocks noChangeArrowheads="1"/>
            </p:cNvSpPr>
            <p:nvPr/>
          </p:nvSpPr>
          <p:spPr bwMode="auto">
            <a:xfrm>
              <a:off x="2688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797" name="Rectangle 51"/>
            <p:cNvSpPr>
              <a:spLocks noChangeArrowheads="1"/>
            </p:cNvSpPr>
            <p:nvPr/>
          </p:nvSpPr>
          <p:spPr bwMode="auto">
            <a:xfrm>
              <a:off x="2112" y="256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798" name="Rectangle 50"/>
            <p:cNvSpPr>
              <a:spLocks noChangeArrowheads="1"/>
            </p:cNvSpPr>
            <p:nvPr/>
          </p:nvSpPr>
          <p:spPr bwMode="auto">
            <a:xfrm>
              <a:off x="1104" y="256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799" name="Rectangle 48"/>
            <p:cNvSpPr>
              <a:spLocks noChangeArrowheads="1"/>
            </p:cNvSpPr>
            <p:nvPr/>
          </p:nvSpPr>
          <p:spPr bwMode="auto">
            <a:xfrm>
              <a:off x="4711" y="237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 </a:t>
              </a:r>
            </a:p>
          </p:txBody>
        </p:sp>
        <p:sp>
          <p:nvSpPr>
            <p:cNvPr id="26800" name="Rectangle 47"/>
            <p:cNvSpPr>
              <a:spLocks noChangeArrowheads="1"/>
            </p:cNvSpPr>
            <p:nvPr/>
          </p:nvSpPr>
          <p:spPr bwMode="auto">
            <a:xfrm>
              <a:off x="4032" y="237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1" name="Rectangle 46"/>
            <p:cNvSpPr>
              <a:spLocks noChangeArrowheads="1"/>
            </p:cNvSpPr>
            <p:nvPr/>
          </p:nvSpPr>
          <p:spPr bwMode="auto">
            <a:xfrm>
              <a:off x="3360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2" name="Rectangle 45"/>
            <p:cNvSpPr>
              <a:spLocks noChangeArrowheads="1"/>
            </p:cNvSpPr>
            <p:nvPr/>
          </p:nvSpPr>
          <p:spPr bwMode="auto">
            <a:xfrm>
              <a:off x="2688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3" name="Rectangle 44"/>
            <p:cNvSpPr>
              <a:spLocks noChangeArrowheads="1"/>
            </p:cNvSpPr>
            <p:nvPr/>
          </p:nvSpPr>
          <p:spPr bwMode="auto">
            <a:xfrm>
              <a:off x="2112" y="237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4" name="Rectangle 43"/>
            <p:cNvSpPr>
              <a:spLocks noChangeArrowheads="1"/>
            </p:cNvSpPr>
            <p:nvPr/>
          </p:nvSpPr>
          <p:spPr bwMode="auto">
            <a:xfrm>
              <a:off x="1104" y="237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5" name="Rectangle 41"/>
            <p:cNvSpPr>
              <a:spLocks noChangeArrowheads="1"/>
            </p:cNvSpPr>
            <p:nvPr/>
          </p:nvSpPr>
          <p:spPr bwMode="auto">
            <a:xfrm>
              <a:off x="4711" y="217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6" name="Rectangle 40"/>
            <p:cNvSpPr>
              <a:spLocks noChangeArrowheads="1"/>
            </p:cNvSpPr>
            <p:nvPr/>
          </p:nvSpPr>
          <p:spPr bwMode="auto">
            <a:xfrm>
              <a:off x="4032" y="217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7" name="Rectangle 39"/>
            <p:cNvSpPr>
              <a:spLocks noChangeArrowheads="1"/>
            </p:cNvSpPr>
            <p:nvPr/>
          </p:nvSpPr>
          <p:spPr bwMode="auto">
            <a:xfrm>
              <a:off x="3360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8" name="Rectangle 38"/>
            <p:cNvSpPr>
              <a:spLocks noChangeArrowheads="1"/>
            </p:cNvSpPr>
            <p:nvPr/>
          </p:nvSpPr>
          <p:spPr bwMode="auto">
            <a:xfrm>
              <a:off x="2688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9" name="Rectangle 37"/>
            <p:cNvSpPr>
              <a:spLocks noChangeArrowheads="1"/>
            </p:cNvSpPr>
            <p:nvPr/>
          </p:nvSpPr>
          <p:spPr bwMode="auto">
            <a:xfrm>
              <a:off x="2112" y="217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0" name="Rectangle 36"/>
            <p:cNvSpPr>
              <a:spLocks noChangeArrowheads="1"/>
            </p:cNvSpPr>
            <p:nvPr/>
          </p:nvSpPr>
          <p:spPr bwMode="auto">
            <a:xfrm>
              <a:off x="1104" y="217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1" name="Rectangle 32"/>
            <p:cNvSpPr>
              <a:spLocks noChangeArrowheads="1"/>
            </p:cNvSpPr>
            <p:nvPr/>
          </p:nvSpPr>
          <p:spPr bwMode="auto">
            <a:xfrm>
              <a:off x="3360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2" name="Rectangle 31"/>
            <p:cNvSpPr>
              <a:spLocks noChangeArrowheads="1"/>
            </p:cNvSpPr>
            <p:nvPr/>
          </p:nvSpPr>
          <p:spPr bwMode="auto">
            <a:xfrm>
              <a:off x="2688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3" name="Rectangle 30"/>
            <p:cNvSpPr>
              <a:spLocks noChangeArrowheads="1"/>
            </p:cNvSpPr>
            <p:nvPr/>
          </p:nvSpPr>
          <p:spPr bwMode="auto">
            <a:xfrm>
              <a:off x="2112" y="198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4" name="Rectangle 29"/>
            <p:cNvSpPr>
              <a:spLocks noChangeArrowheads="1"/>
            </p:cNvSpPr>
            <p:nvPr/>
          </p:nvSpPr>
          <p:spPr bwMode="auto">
            <a:xfrm>
              <a:off x="1104" y="198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5" name="Rectangle 25"/>
            <p:cNvSpPr>
              <a:spLocks noChangeArrowheads="1"/>
            </p:cNvSpPr>
            <p:nvPr/>
          </p:nvSpPr>
          <p:spPr bwMode="auto">
            <a:xfrm>
              <a:off x="3360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6" name="Rectangle 24"/>
            <p:cNvSpPr>
              <a:spLocks noChangeArrowheads="1"/>
            </p:cNvSpPr>
            <p:nvPr/>
          </p:nvSpPr>
          <p:spPr bwMode="auto">
            <a:xfrm>
              <a:off x="2688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7" name="Rectangle 23"/>
            <p:cNvSpPr>
              <a:spLocks noChangeArrowheads="1"/>
            </p:cNvSpPr>
            <p:nvPr/>
          </p:nvSpPr>
          <p:spPr bwMode="auto">
            <a:xfrm>
              <a:off x="2112" y="178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8" name="Rectangle 22"/>
            <p:cNvSpPr>
              <a:spLocks noChangeArrowheads="1"/>
            </p:cNvSpPr>
            <p:nvPr/>
          </p:nvSpPr>
          <p:spPr bwMode="auto">
            <a:xfrm>
              <a:off x="1104" y="178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9" name="Rectangle 33"/>
            <p:cNvSpPr>
              <a:spLocks noChangeArrowheads="1"/>
            </p:cNvSpPr>
            <p:nvPr/>
          </p:nvSpPr>
          <p:spPr bwMode="auto">
            <a:xfrm>
              <a:off x="4032" y="198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0" name="Rectangle 26"/>
            <p:cNvSpPr>
              <a:spLocks noChangeArrowheads="1"/>
            </p:cNvSpPr>
            <p:nvPr/>
          </p:nvSpPr>
          <p:spPr bwMode="auto">
            <a:xfrm>
              <a:off x="4032" y="178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1" name="Rectangle 34"/>
            <p:cNvSpPr>
              <a:spLocks noChangeArrowheads="1"/>
            </p:cNvSpPr>
            <p:nvPr/>
          </p:nvSpPr>
          <p:spPr bwMode="auto">
            <a:xfrm>
              <a:off x="4711" y="198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2" name="Rectangle 27"/>
            <p:cNvSpPr>
              <a:spLocks noChangeArrowheads="1"/>
            </p:cNvSpPr>
            <p:nvPr/>
          </p:nvSpPr>
          <p:spPr bwMode="auto">
            <a:xfrm>
              <a:off x="4711" y="178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3" name="Rectangle 20"/>
            <p:cNvSpPr>
              <a:spLocks noChangeArrowheads="1"/>
            </p:cNvSpPr>
            <p:nvPr/>
          </p:nvSpPr>
          <p:spPr bwMode="auto">
            <a:xfrm>
              <a:off x="4711" y="159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4" name="Rectangle 19"/>
            <p:cNvSpPr>
              <a:spLocks noChangeArrowheads="1"/>
            </p:cNvSpPr>
            <p:nvPr/>
          </p:nvSpPr>
          <p:spPr bwMode="auto">
            <a:xfrm>
              <a:off x="4032" y="159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5" name="Rectangle 18"/>
            <p:cNvSpPr>
              <a:spLocks noChangeArrowheads="1"/>
            </p:cNvSpPr>
            <p:nvPr/>
          </p:nvSpPr>
          <p:spPr bwMode="auto">
            <a:xfrm>
              <a:off x="3360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6" name="Rectangle 17"/>
            <p:cNvSpPr>
              <a:spLocks noChangeArrowheads="1"/>
            </p:cNvSpPr>
            <p:nvPr/>
          </p:nvSpPr>
          <p:spPr bwMode="auto">
            <a:xfrm>
              <a:off x="2688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7" name="Rectangle 16"/>
            <p:cNvSpPr>
              <a:spLocks noChangeArrowheads="1"/>
            </p:cNvSpPr>
            <p:nvPr/>
          </p:nvSpPr>
          <p:spPr bwMode="auto">
            <a:xfrm>
              <a:off x="2112" y="159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8" name="Rectangle 15"/>
            <p:cNvSpPr>
              <a:spLocks noChangeArrowheads="1"/>
            </p:cNvSpPr>
            <p:nvPr/>
          </p:nvSpPr>
          <p:spPr bwMode="auto">
            <a:xfrm>
              <a:off x="1104" y="159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9" name="Rectangle 8"/>
            <p:cNvSpPr>
              <a:spLocks noChangeArrowheads="1"/>
            </p:cNvSpPr>
            <p:nvPr/>
          </p:nvSpPr>
          <p:spPr bwMode="auto">
            <a:xfrm>
              <a:off x="1104" y="139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0" name="Rectangle 9"/>
            <p:cNvSpPr>
              <a:spLocks noChangeArrowheads="1"/>
            </p:cNvSpPr>
            <p:nvPr/>
          </p:nvSpPr>
          <p:spPr bwMode="auto">
            <a:xfrm>
              <a:off x="2112" y="139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1" name="Rectangle 10"/>
            <p:cNvSpPr>
              <a:spLocks noChangeArrowheads="1"/>
            </p:cNvSpPr>
            <p:nvPr/>
          </p:nvSpPr>
          <p:spPr bwMode="auto">
            <a:xfrm>
              <a:off x="2688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2" name="Rectangle 11"/>
            <p:cNvSpPr>
              <a:spLocks noChangeArrowheads="1"/>
            </p:cNvSpPr>
            <p:nvPr/>
          </p:nvSpPr>
          <p:spPr bwMode="auto">
            <a:xfrm>
              <a:off x="3360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3" name="Rectangle 12"/>
            <p:cNvSpPr>
              <a:spLocks noChangeArrowheads="1"/>
            </p:cNvSpPr>
            <p:nvPr/>
          </p:nvSpPr>
          <p:spPr bwMode="auto">
            <a:xfrm>
              <a:off x="4032" y="139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4" name="Rectangle 13"/>
            <p:cNvSpPr>
              <a:spLocks noChangeArrowheads="1"/>
            </p:cNvSpPr>
            <p:nvPr/>
          </p:nvSpPr>
          <p:spPr bwMode="auto">
            <a:xfrm>
              <a:off x="4711" y="139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87250" name="Rectangle 498"/>
          <p:cNvSpPr>
            <a:spLocks noChangeArrowheads="1"/>
          </p:cNvSpPr>
          <p:nvPr/>
        </p:nvSpPr>
        <p:spPr bwMode="auto">
          <a:xfrm>
            <a:off x="1752600" y="2209800"/>
            <a:ext cx="6858000" cy="4343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6629" name="Line 129"/>
          <p:cNvSpPr>
            <a:spLocks noChangeShapeType="1"/>
          </p:cNvSpPr>
          <p:nvPr/>
        </p:nvSpPr>
        <p:spPr bwMode="auto">
          <a:xfrm>
            <a:off x="1752600" y="25288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30" name="Line 130"/>
          <p:cNvSpPr>
            <a:spLocks noChangeShapeType="1"/>
          </p:cNvSpPr>
          <p:nvPr/>
        </p:nvSpPr>
        <p:spPr bwMode="auto">
          <a:xfrm>
            <a:off x="1752600" y="28384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31" name="Line 136"/>
          <p:cNvSpPr>
            <a:spLocks noChangeShapeType="1"/>
          </p:cNvSpPr>
          <p:nvPr/>
        </p:nvSpPr>
        <p:spPr bwMode="auto">
          <a:xfrm>
            <a:off x="1752600" y="469582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32" name="Rectangle 146"/>
          <p:cNvSpPr>
            <a:spLocks noChangeArrowheads="1"/>
          </p:cNvSpPr>
          <p:nvPr/>
        </p:nvSpPr>
        <p:spPr bwMode="auto">
          <a:xfrm>
            <a:off x="1752600" y="1890713"/>
            <a:ext cx="16002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Quantum</a:t>
            </a:r>
          </a:p>
        </p:txBody>
      </p:sp>
      <p:sp>
        <p:nvSpPr>
          <p:cNvPr id="26633" name="Rectangle 144"/>
          <p:cNvSpPr>
            <a:spLocks noChangeArrowheads="1"/>
          </p:cNvSpPr>
          <p:nvPr/>
        </p:nvSpPr>
        <p:spPr bwMode="auto">
          <a:xfrm>
            <a:off x="381000" y="1890713"/>
            <a:ext cx="13716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1800"/>
          </a:p>
        </p:txBody>
      </p:sp>
      <p:sp>
        <p:nvSpPr>
          <p:cNvPr id="26634" name="Rectangle 56"/>
          <p:cNvSpPr>
            <a:spLocks noChangeArrowheads="1"/>
          </p:cNvSpPr>
          <p:nvPr/>
        </p:nvSpPr>
        <p:spPr bwMode="auto">
          <a:xfrm>
            <a:off x="381000" y="4386263"/>
            <a:ext cx="1371600" cy="2166937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Completion</a:t>
            </a:r>
          </a:p>
          <a:p>
            <a:pPr>
              <a:buFontTx/>
              <a:buNone/>
            </a:pPr>
            <a:r>
              <a:rPr lang="en-US" altLang="en-US" sz="1800"/>
              <a:t>Time</a:t>
            </a:r>
          </a:p>
        </p:txBody>
      </p:sp>
      <p:sp>
        <p:nvSpPr>
          <p:cNvPr id="26635" name="Rectangle 7"/>
          <p:cNvSpPr>
            <a:spLocks noChangeArrowheads="1"/>
          </p:cNvSpPr>
          <p:nvPr/>
        </p:nvSpPr>
        <p:spPr bwMode="auto">
          <a:xfrm>
            <a:off x="381000" y="2219325"/>
            <a:ext cx="1371600" cy="2166938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Wait</a:t>
            </a:r>
          </a:p>
          <a:p>
            <a:pPr>
              <a:buFontTx/>
              <a:buNone/>
            </a:pPr>
            <a:r>
              <a:rPr lang="en-US" altLang="en-US" sz="1800"/>
              <a:t>Time</a:t>
            </a:r>
          </a:p>
        </p:txBody>
      </p:sp>
      <p:sp>
        <p:nvSpPr>
          <p:cNvPr id="26636" name="Rectangle 156"/>
          <p:cNvSpPr>
            <a:spLocks noChangeArrowheads="1"/>
          </p:cNvSpPr>
          <p:nvPr/>
        </p:nvSpPr>
        <p:spPr bwMode="auto">
          <a:xfrm>
            <a:off x="7478713" y="1890713"/>
            <a:ext cx="1131887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Average</a:t>
            </a:r>
          </a:p>
        </p:txBody>
      </p:sp>
      <p:sp>
        <p:nvSpPr>
          <p:cNvPr id="26637" name="Rectangle 154"/>
          <p:cNvSpPr>
            <a:spLocks noChangeArrowheads="1"/>
          </p:cNvSpPr>
          <p:nvPr/>
        </p:nvSpPr>
        <p:spPr bwMode="auto">
          <a:xfrm>
            <a:off x="6400800" y="1890713"/>
            <a:ext cx="1077913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4</a:t>
            </a:r>
            <a:endParaRPr lang="en-US" altLang="en-US" sz="1800"/>
          </a:p>
        </p:txBody>
      </p:sp>
      <p:sp>
        <p:nvSpPr>
          <p:cNvPr id="26638" name="Rectangle 152"/>
          <p:cNvSpPr>
            <a:spLocks noChangeArrowheads="1"/>
          </p:cNvSpPr>
          <p:nvPr/>
        </p:nvSpPr>
        <p:spPr bwMode="auto">
          <a:xfrm>
            <a:off x="53340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3</a:t>
            </a:r>
            <a:endParaRPr lang="en-US" altLang="en-US" sz="1800"/>
          </a:p>
        </p:txBody>
      </p:sp>
      <p:sp>
        <p:nvSpPr>
          <p:cNvPr id="26639" name="Rectangle 150"/>
          <p:cNvSpPr>
            <a:spLocks noChangeArrowheads="1"/>
          </p:cNvSpPr>
          <p:nvPr/>
        </p:nvSpPr>
        <p:spPr bwMode="auto">
          <a:xfrm>
            <a:off x="42672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26640" name="Rectangle 148"/>
          <p:cNvSpPr>
            <a:spLocks noChangeArrowheads="1"/>
          </p:cNvSpPr>
          <p:nvPr/>
        </p:nvSpPr>
        <p:spPr bwMode="auto">
          <a:xfrm>
            <a:off x="3352800" y="1890713"/>
            <a:ext cx="9144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26641" name="Line 105"/>
          <p:cNvSpPr>
            <a:spLocks noChangeShapeType="1"/>
          </p:cNvSpPr>
          <p:nvPr/>
        </p:nvSpPr>
        <p:spPr bwMode="auto">
          <a:xfrm>
            <a:off x="381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2" name="Line 141"/>
          <p:cNvSpPr>
            <a:spLocks noChangeShapeType="1"/>
          </p:cNvSpPr>
          <p:nvPr/>
        </p:nvSpPr>
        <p:spPr bwMode="auto">
          <a:xfrm>
            <a:off x="1752600" y="62436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3" name="Line 140"/>
          <p:cNvSpPr>
            <a:spLocks noChangeShapeType="1"/>
          </p:cNvSpPr>
          <p:nvPr/>
        </p:nvSpPr>
        <p:spPr bwMode="auto">
          <a:xfrm>
            <a:off x="1752600" y="59340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4" name="Line 139"/>
          <p:cNvSpPr>
            <a:spLocks noChangeShapeType="1"/>
          </p:cNvSpPr>
          <p:nvPr/>
        </p:nvSpPr>
        <p:spPr bwMode="auto">
          <a:xfrm>
            <a:off x="1752600" y="56245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5" name="Line 138"/>
          <p:cNvSpPr>
            <a:spLocks noChangeShapeType="1"/>
          </p:cNvSpPr>
          <p:nvPr/>
        </p:nvSpPr>
        <p:spPr bwMode="auto">
          <a:xfrm>
            <a:off x="1752600" y="53149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6" name="Line 137"/>
          <p:cNvSpPr>
            <a:spLocks noChangeShapeType="1"/>
          </p:cNvSpPr>
          <p:nvPr/>
        </p:nvSpPr>
        <p:spPr bwMode="auto">
          <a:xfrm>
            <a:off x="1752600" y="50053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7" name="Line 134"/>
          <p:cNvSpPr>
            <a:spLocks noChangeShapeType="1"/>
          </p:cNvSpPr>
          <p:nvPr/>
        </p:nvSpPr>
        <p:spPr bwMode="auto">
          <a:xfrm>
            <a:off x="1752600" y="40767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8" name="Line 133"/>
          <p:cNvSpPr>
            <a:spLocks noChangeShapeType="1"/>
          </p:cNvSpPr>
          <p:nvPr/>
        </p:nvSpPr>
        <p:spPr bwMode="auto">
          <a:xfrm>
            <a:off x="1752600" y="37671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9" name="Line 132"/>
          <p:cNvSpPr>
            <a:spLocks noChangeShapeType="1"/>
          </p:cNvSpPr>
          <p:nvPr/>
        </p:nvSpPr>
        <p:spPr bwMode="auto">
          <a:xfrm>
            <a:off x="1752600" y="34575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0" name="Line 131"/>
          <p:cNvSpPr>
            <a:spLocks noChangeShapeType="1"/>
          </p:cNvSpPr>
          <p:nvPr/>
        </p:nvSpPr>
        <p:spPr bwMode="auto">
          <a:xfrm>
            <a:off x="1752600" y="31480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1" name="Line 119"/>
          <p:cNvSpPr>
            <a:spLocks noChangeShapeType="1"/>
          </p:cNvSpPr>
          <p:nvPr/>
        </p:nvSpPr>
        <p:spPr bwMode="auto">
          <a:xfrm>
            <a:off x="381000" y="6553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2" name="Line 122"/>
          <p:cNvSpPr>
            <a:spLocks noChangeShapeType="1"/>
          </p:cNvSpPr>
          <p:nvPr/>
        </p:nvSpPr>
        <p:spPr bwMode="auto">
          <a:xfrm>
            <a:off x="3352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3" name="Line 123"/>
          <p:cNvSpPr>
            <a:spLocks noChangeShapeType="1"/>
          </p:cNvSpPr>
          <p:nvPr/>
        </p:nvSpPr>
        <p:spPr bwMode="auto">
          <a:xfrm>
            <a:off x="42672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4" name="Line 124"/>
          <p:cNvSpPr>
            <a:spLocks noChangeShapeType="1"/>
          </p:cNvSpPr>
          <p:nvPr/>
        </p:nvSpPr>
        <p:spPr bwMode="auto">
          <a:xfrm>
            <a:off x="53340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5" name="Line 125"/>
          <p:cNvSpPr>
            <a:spLocks noChangeShapeType="1"/>
          </p:cNvSpPr>
          <p:nvPr/>
        </p:nvSpPr>
        <p:spPr bwMode="auto">
          <a:xfrm>
            <a:off x="6400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6" name="Line 126"/>
          <p:cNvSpPr>
            <a:spLocks noChangeShapeType="1"/>
          </p:cNvSpPr>
          <p:nvPr/>
        </p:nvSpPr>
        <p:spPr bwMode="auto">
          <a:xfrm>
            <a:off x="7478713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7" name="Line 127"/>
          <p:cNvSpPr>
            <a:spLocks noChangeShapeType="1"/>
          </p:cNvSpPr>
          <p:nvPr/>
        </p:nvSpPr>
        <p:spPr bwMode="auto">
          <a:xfrm>
            <a:off x="86106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8" name="Line 120"/>
          <p:cNvSpPr>
            <a:spLocks noChangeShapeType="1"/>
          </p:cNvSpPr>
          <p:nvPr/>
        </p:nvSpPr>
        <p:spPr bwMode="auto">
          <a:xfrm>
            <a:off x="3810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9" name="Line 121"/>
          <p:cNvSpPr>
            <a:spLocks noChangeShapeType="1"/>
          </p:cNvSpPr>
          <p:nvPr/>
        </p:nvSpPr>
        <p:spPr bwMode="auto">
          <a:xfrm>
            <a:off x="1752600" y="1890713"/>
            <a:ext cx="0" cy="4662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Earlier Example with Different Time Quantum</a:t>
            </a:r>
          </a:p>
        </p:txBody>
      </p:sp>
      <p:grpSp>
        <p:nvGrpSpPr>
          <p:cNvPr id="26661" name="Group 196"/>
          <p:cNvGrpSpPr>
            <a:grpSpLocks/>
          </p:cNvGrpSpPr>
          <p:nvPr/>
        </p:nvGrpSpPr>
        <p:grpSpPr bwMode="auto">
          <a:xfrm>
            <a:off x="955675" y="838200"/>
            <a:ext cx="7350125" cy="976313"/>
            <a:chOff x="650" y="624"/>
            <a:chExt cx="4630" cy="615"/>
          </a:xfrm>
        </p:grpSpPr>
        <p:grpSp>
          <p:nvGrpSpPr>
            <p:cNvPr id="26782" name="Group 197"/>
            <p:cNvGrpSpPr>
              <a:grpSpLocks/>
            </p:cNvGrpSpPr>
            <p:nvPr/>
          </p:nvGrpSpPr>
          <p:grpSpPr bwMode="auto">
            <a:xfrm>
              <a:off x="1468" y="624"/>
              <a:ext cx="3812" cy="615"/>
              <a:chOff x="1248" y="624"/>
              <a:chExt cx="3812" cy="615"/>
            </a:xfrm>
          </p:grpSpPr>
          <p:sp>
            <p:nvSpPr>
              <p:cNvPr id="26784" name="Rectangle 198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288" cy="384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2</a:t>
                </a:r>
                <a:endParaRPr lang="en-US" altLang="en-US" sz="1800" b="0">
                  <a:latin typeface="Helvetica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[8]</a:t>
                </a:r>
              </a:p>
            </p:txBody>
          </p:sp>
          <p:sp>
            <p:nvSpPr>
              <p:cNvPr id="26785" name="Rectangle 199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4</a:t>
                </a:r>
                <a:endParaRPr lang="en-US" altLang="en-US" sz="1800" b="0">
                  <a:latin typeface="Helvetica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[24]</a:t>
                </a:r>
                <a:endParaRPr lang="en-US" altLang="en-US" sz="1800" b="0" baseline="-25000">
                  <a:latin typeface="Helvetica" panose="020B0604020202020204" pitchFamily="34" charset="0"/>
                </a:endParaRPr>
              </a:p>
            </p:txBody>
          </p:sp>
          <p:sp>
            <p:nvSpPr>
              <p:cNvPr id="26786" name="Rectangle 200"/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1</a:t>
                </a:r>
                <a:endParaRPr lang="en-US" altLang="en-US" sz="1800" b="0">
                  <a:latin typeface="Helvetica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[53]</a:t>
                </a:r>
                <a:endParaRPr lang="en-US" altLang="en-US" sz="1800" b="0" baseline="-25000">
                  <a:latin typeface="Helvetica" panose="020B0604020202020204" pitchFamily="34" charset="0"/>
                </a:endParaRPr>
              </a:p>
            </p:txBody>
          </p:sp>
          <p:sp>
            <p:nvSpPr>
              <p:cNvPr id="26787" name="Rectangle 201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3</a:t>
                </a:r>
                <a:endParaRPr lang="en-US" altLang="en-US" sz="1800" b="0">
                  <a:latin typeface="Helvetica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[68]</a:t>
                </a:r>
                <a:endParaRPr lang="en-US" altLang="en-US" sz="1800" b="0" baseline="-25000">
                  <a:latin typeface="Helvetica" panose="020B0604020202020204" pitchFamily="34" charset="0"/>
                </a:endParaRPr>
              </a:p>
            </p:txBody>
          </p:sp>
          <p:sp>
            <p:nvSpPr>
              <p:cNvPr id="26788" name="Text Box 202"/>
              <p:cNvSpPr txBox="1">
                <a:spLocks noChangeArrowheads="1"/>
              </p:cNvSpPr>
              <p:nvPr/>
            </p:nvSpPr>
            <p:spPr bwMode="auto">
              <a:xfrm>
                <a:off x="124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0</a:t>
                </a:r>
              </a:p>
            </p:txBody>
          </p:sp>
          <p:sp>
            <p:nvSpPr>
              <p:cNvPr id="26789" name="Text Box 203"/>
              <p:cNvSpPr txBox="1">
                <a:spLocks noChangeArrowheads="1"/>
              </p:cNvSpPr>
              <p:nvPr/>
            </p:nvSpPr>
            <p:spPr bwMode="auto">
              <a:xfrm>
                <a:off x="152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8</a:t>
                </a:r>
              </a:p>
            </p:txBody>
          </p:sp>
          <p:sp>
            <p:nvSpPr>
              <p:cNvPr id="26790" name="Text Box 204"/>
              <p:cNvSpPr txBox="1">
                <a:spLocks noChangeArrowheads="1"/>
              </p:cNvSpPr>
              <p:nvPr/>
            </p:nvSpPr>
            <p:spPr bwMode="auto">
              <a:xfrm>
                <a:off x="2260" y="1008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32</a:t>
                </a:r>
              </a:p>
            </p:txBody>
          </p:sp>
          <p:sp>
            <p:nvSpPr>
              <p:cNvPr id="26791" name="Text Box 205"/>
              <p:cNvSpPr txBox="1">
                <a:spLocks noChangeArrowheads="1"/>
              </p:cNvSpPr>
              <p:nvPr/>
            </p:nvSpPr>
            <p:spPr bwMode="auto">
              <a:xfrm>
                <a:off x="3320" y="1008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85</a:t>
                </a:r>
              </a:p>
            </p:txBody>
          </p:sp>
          <p:sp>
            <p:nvSpPr>
              <p:cNvPr id="26792" name="Text Box 206"/>
              <p:cNvSpPr txBox="1">
                <a:spLocks noChangeArrowheads="1"/>
              </p:cNvSpPr>
              <p:nvPr/>
            </p:nvSpPr>
            <p:spPr bwMode="auto">
              <a:xfrm>
                <a:off x="4704" y="1008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153</a:t>
                </a:r>
              </a:p>
            </p:txBody>
          </p:sp>
        </p:grpSp>
        <p:sp>
          <p:nvSpPr>
            <p:cNvPr id="26783" name="Text Box 207"/>
            <p:cNvSpPr txBox="1">
              <a:spLocks noChangeArrowheads="1"/>
            </p:cNvSpPr>
            <p:nvPr/>
          </p:nvSpPr>
          <p:spPr bwMode="auto">
            <a:xfrm>
              <a:off x="650" y="728"/>
              <a:ext cx="8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Best FCFS:</a:t>
              </a:r>
            </a:p>
          </p:txBody>
        </p:sp>
      </p:grpSp>
      <p:sp>
        <p:nvSpPr>
          <p:cNvPr id="26662" name="Line 145"/>
          <p:cNvSpPr>
            <a:spLocks noChangeShapeType="1"/>
          </p:cNvSpPr>
          <p:nvPr/>
        </p:nvSpPr>
        <p:spPr bwMode="auto">
          <a:xfrm>
            <a:off x="381000" y="2219325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63" name="Line 112"/>
          <p:cNvSpPr>
            <a:spLocks noChangeShapeType="1"/>
          </p:cNvSpPr>
          <p:nvPr/>
        </p:nvSpPr>
        <p:spPr bwMode="auto">
          <a:xfrm>
            <a:off x="381000" y="4386263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87255" name="Rectangle 503"/>
          <p:cNvSpPr>
            <a:spLocks noChangeArrowheads="1"/>
          </p:cNvSpPr>
          <p:nvPr/>
        </p:nvSpPr>
        <p:spPr bwMode="auto">
          <a:xfrm>
            <a:off x="4267200" y="2222500"/>
            <a:ext cx="1066800" cy="2152650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87256" name="Rectangle 504"/>
          <p:cNvSpPr>
            <a:spLocks noChangeArrowheads="1"/>
          </p:cNvSpPr>
          <p:nvPr/>
        </p:nvSpPr>
        <p:spPr bwMode="auto">
          <a:xfrm>
            <a:off x="4267200" y="4387850"/>
            <a:ext cx="1066800" cy="2165350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87257" name="Rectangle 505"/>
          <p:cNvSpPr>
            <a:spLocks noChangeArrowheads="1"/>
          </p:cNvSpPr>
          <p:nvPr/>
        </p:nvSpPr>
        <p:spPr bwMode="auto">
          <a:xfrm>
            <a:off x="5334000" y="2222500"/>
            <a:ext cx="1066800" cy="2152650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87258" name="Rectangle 506"/>
          <p:cNvSpPr>
            <a:spLocks noChangeArrowheads="1"/>
          </p:cNvSpPr>
          <p:nvPr/>
        </p:nvSpPr>
        <p:spPr bwMode="auto">
          <a:xfrm>
            <a:off x="5334000" y="4387850"/>
            <a:ext cx="1066800" cy="2165350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87237" name="Group 485"/>
          <p:cNvGrpSpPr>
            <a:grpSpLocks/>
          </p:cNvGrpSpPr>
          <p:nvPr/>
        </p:nvGrpSpPr>
        <p:grpSpPr bwMode="auto">
          <a:xfrm>
            <a:off x="1752600" y="2533650"/>
            <a:ext cx="6858000" cy="3714750"/>
            <a:chOff x="1104" y="1596"/>
            <a:chExt cx="4320" cy="2340"/>
          </a:xfrm>
        </p:grpSpPr>
        <p:grpSp>
          <p:nvGrpSpPr>
            <p:cNvPr id="26750" name="Group 370"/>
            <p:cNvGrpSpPr>
              <a:grpSpLocks/>
            </p:cNvGrpSpPr>
            <p:nvPr/>
          </p:nvGrpSpPr>
          <p:grpSpPr bwMode="auto">
            <a:xfrm>
              <a:off x="1104" y="1596"/>
              <a:ext cx="4320" cy="195"/>
              <a:chOff x="1104" y="1593"/>
              <a:chExt cx="4320" cy="195"/>
            </a:xfrm>
          </p:grpSpPr>
          <p:sp>
            <p:nvSpPr>
              <p:cNvPr id="26775" name="Rectangle 371"/>
              <p:cNvSpPr>
                <a:spLocks noChangeArrowheads="1"/>
              </p:cNvSpPr>
              <p:nvPr/>
            </p:nvSpPr>
            <p:spPr bwMode="auto">
              <a:xfrm>
                <a:off x="4711" y="159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62</a:t>
                </a:r>
              </a:p>
            </p:txBody>
          </p:sp>
          <p:sp>
            <p:nvSpPr>
              <p:cNvPr id="26776" name="Rectangle 372"/>
              <p:cNvSpPr>
                <a:spLocks noChangeArrowheads="1"/>
              </p:cNvSpPr>
              <p:nvPr/>
            </p:nvSpPr>
            <p:spPr bwMode="auto">
              <a:xfrm>
                <a:off x="4032" y="159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57</a:t>
                </a:r>
              </a:p>
            </p:txBody>
          </p:sp>
          <p:sp>
            <p:nvSpPr>
              <p:cNvPr id="26777" name="Rectangle 373"/>
              <p:cNvSpPr>
                <a:spLocks noChangeArrowheads="1"/>
              </p:cNvSpPr>
              <p:nvPr/>
            </p:nvSpPr>
            <p:spPr bwMode="auto">
              <a:xfrm>
                <a:off x="3360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778" name="Rectangle 374"/>
              <p:cNvSpPr>
                <a:spLocks noChangeArrowheads="1"/>
              </p:cNvSpPr>
              <p:nvPr/>
            </p:nvSpPr>
            <p:spPr bwMode="auto">
              <a:xfrm>
                <a:off x="2688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22</a:t>
                </a:r>
              </a:p>
            </p:txBody>
          </p:sp>
          <p:sp>
            <p:nvSpPr>
              <p:cNvPr id="26779" name="Rectangle 375"/>
              <p:cNvSpPr>
                <a:spLocks noChangeArrowheads="1"/>
              </p:cNvSpPr>
              <p:nvPr/>
            </p:nvSpPr>
            <p:spPr bwMode="auto">
              <a:xfrm>
                <a:off x="2112" y="159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84</a:t>
                </a:r>
              </a:p>
            </p:txBody>
          </p:sp>
          <p:sp>
            <p:nvSpPr>
              <p:cNvPr id="26780" name="Rectangle 376"/>
              <p:cNvSpPr>
                <a:spLocks noChangeArrowheads="1"/>
              </p:cNvSpPr>
              <p:nvPr/>
            </p:nvSpPr>
            <p:spPr bwMode="auto">
              <a:xfrm>
                <a:off x="1104" y="159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1</a:t>
                </a:r>
              </a:p>
            </p:txBody>
          </p:sp>
          <p:sp>
            <p:nvSpPr>
              <p:cNvPr id="26781" name="Line 377"/>
              <p:cNvSpPr>
                <a:spLocks noChangeShapeType="1"/>
              </p:cNvSpPr>
              <p:nvPr/>
            </p:nvSpPr>
            <p:spPr bwMode="auto">
              <a:xfrm>
                <a:off x="1104" y="178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751" name="Group 408"/>
            <p:cNvGrpSpPr>
              <a:grpSpLocks/>
            </p:cNvGrpSpPr>
            <p:nvPr/>
          </p:nvGrpSpPr>
          <p:grpSpPr bwMode="auto">
            <a:xfrm>
              <a:off x="1104" y="3741"/>
              <a:ext cx="4320" cy="195"/>
              <a:chOff x="1104" y="3738"/>
              <a:chExt cx="4320" cy="195"/>
            </a:xfrm>
          </p:grpSpPr>
          <p:sp>
            <p:nvSpPr>
              <p:cNvPr id="26768" name="Rectangle 409"/>
              <p:cNvSpPr>
                <a:spLocks noChangeArrowheads="1"/>
              </p:cNvSpPr>
              <p:nvPr/>
            </p:nvSpPr>
            <p:spPr bwMode="auto">
              <a:xfrm>
                <a:off x="4711" y="373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104½</a:t>
                </a:r>
              </a:p>
            </p:txBody>
          </p:sp>
          <p:sp>
            <p:nvSpPr>
              <p:cNvPr id="26769" name="Rectangle 410"/>
              <p:cNvSpPr>
                <a:spLocks noChangeArrowheads="1"/>
              </p:cNvSpPr>
              <p:nvPr/>
            </p:nvSpPr>
            <p:spPr bwMode="auto">
              <a:xfrm>
                <a:off x="4032" y="373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112</a:t>
                </a:r>
              </a:p>
            </p:txBody>
          </p:sp>
          <p:sp>
            <p:nvSpPr>
              <p:cNvPr id="26770" name="Rectangle 411"/>
              <p:cNvSpPr>
                <a:spLocks noChangeArrowheads="1"/>
              </p:cNvSpPr>
              <p:nvPr/>
            </p:nvSpPr>
            <p:spPr bwMode="auto">
              <a:xfrm>
                <a:off x="3360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771" name="Rectangle 412"/>
              <p:cNvSpPr>
                <a:spLocks noChangeArrowheads="1"/>
              </p:cNvSpPr>
              <p:nvPr/>
            </p:nvSpPr>
            <p:spPr bwMode="auto">
              <a:xfrm>
                <a:off x="2688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28</a:t>
                </a:r>
              </a:p>
            </p:txBody>
          </p:sp>
          <p:sp>
            <p:nvSpPr>
              <p:cNvPr id="26772" name="Rectangle 413"/>
              <p:cNvSpPr>
                <a:spLocks noChangeArrowheads="1"/>
              </p:cNvSpPr>
              <p:nvPr/>
            </p:nvSpPr>
            <p:spPr bwMode="auto">
              <a:xfrm>
                <a:off x="2112" y="373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125</a:t>
                </a:r>
              </a:p>
            </p:txBody>
          </p:sp>
          <p:sp>
            <p:nvSpPr>
              <p:cNvPr id="26773" name="Rectangle 414"/>
              <p:cNvSpPr>
                <a:spLocks noChangeArrowheads="1"/>
              </p:cNvSpPr>
              <p:nvPr/>
            </p:nvSpPr>
            <p:spPr bwMode="auto">
              <a:xfrm>
                <a:off x="1104" y="373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20</a:t>
                </a:r>
              </a:p>
            </p:txBody>
          </p:sp>
          <p:sp>
            <p:nvSpPr>
              <p:cNvPr id="26774" name="Line 415"/>
              <p:cNvSpPr>
                <a:spLocks noChangeShapeType="1"/>
              </p:cNvSpPr>
              <p:nvPr/>
            </p:nvSpPr>
            <p:spPr bwMode="auto">
              <a:xfrm>
                <a:off x="1104" y="393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752" name="Group 440"/>
            <p:cNvGrpSpPr>
              <a:grpSpLocks/>
            </p:cNvGrpSpPr>
            <p:nvPr/>
          </p:nvGrpSpPr>
          <p:grpSpPr bwMode="auto">
            <a:xfrm>
              <a:off x="1104" y="2961"/>
              <a:ext cx="4320" cy="195"/>
              <a:chOff x="1104" y="2958"/>
              <a:chExt cx="4320" cy="195"/>
            </a:xfrm>
          </p:grpSpPr>
          <p:sp>
            <p:nvSpPr>
              <p:cNvPr id="26761" name="Rectangle 441"/>
              <p:cNvSpPr>
                <a:spLocks noChangeArrowheads="1"/>
              </p:cNvSpPr>
              <p:nvPr/>
            </p:nvSpPr>
            <p:spPr bwMode="auto">
              <a:xfrm>
                <a:off x="4711" y="295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100½</a:t>
                </a:r>
              </a:p>
            </p:txBody>
          </p:sp>
          <p:sp>
            <p:nvSpPr>
              <p:cNvPr id="26762" name="Rectangle 442"/>
              <p:cNvSpPr>
                <a:spLocks noChangeArrowheads="1"/>
              </p:cNvSpPr>
              <p:nvPr/>
            </p:nvSpPr>
            <p:spPr bwMode="auto">
              <a:xfrm>
                <a:off x="4032" y="295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81</a:t>
                </a:r>
              </a:p>
            </p:txBody>
          </p:sp>
          <p:sp>
            <p:nvSpPr>
              <p:cNvPr id="26763" name="Rectangle 443"/>
              <p:cNvSpPr>
                <a:spLocks noChangeArrowheads="1"/>
              </p:cNvSpPr>
              <p:nvPr/>
            </p:nvSpPr>
            <p:spPr bwMode="auto">
              <a:xfrm>
                <a:off x="3360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764" name="Rectangle 444"/>
              <p:cNvSpPr>
                <a:spLocks noChangeArrowheads="1"/>
              </p:cNvSpPr>
              <p:nvPr/>
            </p:nvSpPr>
            <p:spPr bwMode="auto">
              <a:xfrm>
                <a:off x="2688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30</a:t>
                </a:r>
              </a:p>
            </p:txBody>
          </p:sp>
          <p:sp>
            <p:nvSpPr>
              <p:cNvPr id="26765" name="Rectangle 445"/>
              <p:cNvSpPr>
                <a:spLocks noChangeArrowheads="1"/>
              </p:cNvSpPr>
              <p:nvPr/>
            </p:nvSpPr>
            <p:spPr bwMode="auto">
              <a:xfrm>
                <a:off x="2112" y="295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137</a:t>
                </a:r>
              </a:p>
            </p:txBody>
          </p:sp>
          <p:sp>
            <p:nvSpPr>
              <p:cNvPr id="26766" name="Rectangle 446"/>
              <p:cNvSpPr>
                <a:spLocks noChangeArrowheads="1"/>
              </p:cNvSpPr>
              <p:nvPr/>
            </p:nvSpPr>
            <p:spPr bwMode="auto">
              <a:xfrm>
                <a:off x="1104" y="295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1</a:t>
                </a:r>
              </a:p>
            </p:txBody>
          </p:sp>
          <p:sp>
            <p:nvSpPr>
              <p:cNvPr id="26767" name="Line 447"/>
              <p:cNvSpPr>
                <a:spLocks noChangeShapeType="1"/>
              </p:cNvSpPr>
              <p:nvPr/>
            </p:nvSpPr>
            <p:spPr bwMode="auto">
              <a:xfrm>
                <a:off x="1104" y="315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753" name="Group 448"/>
            <p:cNvGrpSpPr>
              <a:grpSpLocks/>
            </p:cNvGrpSpPr>
            <p:nvPr/>
          </p:nvGrpSpPr>
          <p:grpSpPr bwMode="auto">
            <a:xfrm>
              <a:off x="1104" y="2376"/>
              <a:ext cx="4320" cy="195"/>
              <a:chOff x="1104" y="2373"/>
              <a:chExt cx="4320" cy="195"/>
            </a:xfrm>
          </p:grpSpPr>
          <p:sp>
            <p:nvSpPr>
              <p:cNvPr id="26754" name="Rectangle 449"/>
              <p:cNvSpPr>
                <a:spLocks noChangeArrowheads="1"/>
              </p:cNvSpPr>
              <p:nvPr/>
            </p:nvSpPr>
            <p:spPr bwMode="auto">
              <a:xfrm>
                <a:off x="4711" y="237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66¼ </a:t>
                </a:r>
              </a:p>
            </p:txBody>
          </p:sp>
          <p:sp>
            <p:nvSpPr>
              <p:cNvPr id="26755" name="Rectangle 450"/>
              <p:cNvSpPr>
                <a:spLocks noChangeArrowheads="1"/>
              </p:cNvSpPr>
              <p:nvPr/>
            </p:nvSpPr>
            <p:spPr bwMode="auto">
              <a:xfrm>
                <a:off x="4032" y="237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88</a:t>
                </a:r>
              </a:p>
            </p:txBody>
          </p:sp>
          <p:sp>
            <p:nvSpPr>
              <p:cNvPr id="26756" name="Rectangle 451"/>
              <p:cNvSpPr>
                <a:spLocks noChangeArrowheads="1"/>
              </p:cNvSpPr>
              <p:nvPr/>
            </p:nvSpPr>
            <p:spPr bwMode="auto">
              <a:xfrm>
                <a:off x="3360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757" name="Rectangle 452"/>
              <p:cNvSpPr>
                <a:spLocks noChangeArrowheads="1"/>
              </p:cNvSpPr>
              <p:nvPr/>
            </p:nvSpPr>
            <p:spPr bwMode="auto">
              <a:xfrm>
                <a:off x="2688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20</a:t>
                </a:r>
              </a:p>
            </p:txBody>
          </p:sp>
          <p:sp>
            <p:nvSpPr>
              <p:cNvPr id="26758" name="Rectangle 453"/>
              <p:cNvSpPr>
                <a:spLocks noChangeArrowheads="1"/>
              </p:cNvSpPr>
              <p:nvPr/>
            </p:nvSpPr>
            <p:spPr bwMode="auto">
              <a:xfrm>
                <a:off x="2112" y="237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72</a:t>
                </a:r>
              </a:p>
            </p:txBody>
          </p:sp>
          <p:sp>
            <p:nvSpPr>
              <p:cNvPr id="26759" name="Rectangle 454"/>
              <p:cNvSpPr>
                <a:spLocks noChangeArrowheads="1"/>
              </p:cNvSpPr>
              <p:nvPr/>
            </p:nvSpPr>
            <p:spPr bwMode="auto">
              <a:xfrm>
                <a:off x="1104" y="237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20</a:t>
                </a:r>
              </a:p>
            </p:txBody>
          </p:sp>
          <p:sp>
            <p:nvSpPr>
              <p:cNvPr id="26760" name="Line 455"/>
              <p:cNvSpPr>
                <a:spLocks noChangeShapeType="1"/>
              </p:cNvSpPr>
              <p:nvPr/>
            </p:nvSpPr>
            <p:spPr bwMode="auto">
              <a:xfrm>
                <a:off x="1104" y="256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87235" name="Group 483"/>
          <p:cNvGrpSpPr>
            <a:grpSpLocks/>
          </p:cNvGrpSpPr>
          <p:nvPr/>
        </p:nvGrpSpPr>
        <p:grpSpPr bwMode="auto">
          <a:xfrm>
            <a:off x="1752600" y="2224088"/>
            <a:ext cx="6858000" cy="4333875"/>
            <a:chOff x="1104" y="1401"/>
            <a:chExt cx="4320" cy="2730"/>
          </a:xfrm>
        </p:grpSpPr>
        <p:grpSp>
          <p:nvGrpSpPr>
            <p:cNvPr id="26720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26743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31¼</a:t>
                </a:r>
              </a:p>
            </p:txBody>
          </p:sp>
          <p:sp>
            <p:nvSpPr>
              <p:cNvPr id="26744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26745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746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0</a:t>
                </a:r>
              </a:p>
            </p:txBody>
          </p:sp>
          <p:sp>
            <p:nvSpPr>
              <p:cNvPr id="26747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32</a:t>
                </a:r>
              </a:p>
            </p:txBody>
          </p:sp>
          <p:sp>
            <p:nvSpPr>
              <p:cNvPr id="26748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Best FCFS</a:t>
                </a:r>
              </a:p>
            </p:txBody>
          </p:sp>
          <p:sp>
            <p:nvSpPr>
              <p:cNvPr id="26749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721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26737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121¾</a:t>
                </a:r>
              </a:p>
            </p:txBody>
          </p:sp>
          <p:sp>
            <p:nvSpPr>
              <p:cNvPr id="26738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145</a:t>
                </a:r>
              </a:p>
            </p:txBody>
          </p:sp>
          <p:sp>
            <p:nvSpPr>
              <p:cNvPr id="26739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68</a:t>
                </a:r>
              </a:p>
            </p:txBody>
          </p:sp>
          <p:sp>
            <p:nvSpPr>
              <p:cNvPr id="26740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741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121</a:t>
                </a:r>
              </a:p>
            </p:txBody>
          </p:sp>
          <p:sp>
            <p:nvSpPr>
              <p:cNvPr id="26742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Worst FCFS</a:t>
                </a:r>
              </a:p>
            </p:txBody>
          </p:sp>
        </p:grpSp>
        <p:grpSp>
          <p:nvGrpSpPr>
            <p:cNvPr id="26722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26730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69½</a:t>
                </a:r>
              </a:p>
            </p:txBody>
          </p:sp>
          <p:sp>
            <p:nvSpPr>
              <p:cNvPr id="26731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32</a:t>
                </a:r>
              </a:p>
            </p:txBody>
          </p:sp>
          <p:sp>
            <p:nvSpPr>
              <p:cNvPr id="26732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733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26734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735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Best FCFS</a:t>
                </a:r>
              </a:p>
            </p:txBody>
          </p:sp>
          <p:sp>
            <p:nvSpPr>
              <p:cNvPr id="26736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723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26724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83½</a:t>
                </a:r>
              </a:p>
            </p:txBody>
          </p:sp>
          <p:sp>
            <p:nvSpPr>
              <p:cNvPr id="26725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121</a:t>
                </a:r>
              </a:p>
            </p:txBody>
          </p:sp>
          <p:sp>
            <p:nvSpPr>
              <p:cNvPr id="26726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0</a:t>
                </a:r>
              </a:p>
            </p:txBody>
          </p:sp>
          <p:sp>
            <p:nvSpPr>
              <p:cNvPr id="26727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145</a:t>
                </a:r>
              </a:p>
            </p:txBody>
          </p:sp>
          <p:sp>
            <p:nvSpPr>
              <p:cNvPr id="26728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68</a:t>
                </a:r>
              </a:p>
            </p:txBody>
          </p:sp>
          <p:sp>
            <p:nvSpPr>
              <p:cNvPr id="26729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Worst FCFS</a:t>
                </a:r>
              </a:p>
            </p:txBody>
          </p:sp>
        </p:grpSp>
      </p:grpSp>
      <p:grpSp>
        <p:nvGrpSpPr>
          <p:cNvPr id="587236" name="Group 484"/>
          <p:cNvGrpSpPr>
            <a:grpSpLocks/>
          </p:cNvGrpSpPr>
          <p:nvPr/>
        </p:nvGrpSpPr>
        <p:grpSpPr bwMode="auto">
          <a:xfrm>
            <a:off x="1752600" y="3152775"/>
            <a:ext cx="6858000" cy="2476500"/>
            <a:chOff x="1104" y="1986"/>
            <a:chExt cx="4320" cy="1560"/>
          </a:xfrm>
        </p:grpSpPr>
        <p:grpSp>
          <p:nvGrpSpPr>
            <p:cNvPr id="26704" name="Group 424"/>
            <p:cNvGrpSpPr>
              <a:grpSpLocks/>
            </p:cNvGrpSpPr>
            <p:nvPr/>
          </p:nvGrpSpPr>
          <p:grpSpPr bwMode="auto">
            <a:xfrm>
              <a:off x="1104" y="3351"/>
              <a:ext cx="4320" cy="195"/>
              <a:chOff x="1104" y="3348"/>
              <a:chExt cx="4320" cy="195"/>
            </a:xfrm>
          </p:grpSpPr>
          <p:sp>
            <p:nvSpPr>
              <p:cNvPr id="26713" name="Rectangle 425"/>
              <p:cNvSpPr>
                <a:spLocks noChangeArrowheads="1"/>
              </p:cNvSpPr>
              <p:nvPr/>
            </p:nvSpPr>
            <p:spPr bwMode="auto">
              <a:xfrm>
                <a:off x="4711" y="334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95½</a:t>
                </a:r>
              </a:p>
            </p:txBody>
          </p:sp>
          <p:sp>
            <p:nvSpPr>
              <p:cNvPr id="26714" name="Rectangle 426"/>
              <p:cNvSpPr>
                <a:spLocks noChangeArrowheads="1"/>
              </p:cNvSpPr>
              <p:nvPr/>
            </p:nvSpPr>
            <p:spPr bwMode="auto">
              <a:xfrm>
                <a:off x="4032" y="334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80</a:t>
                </a:r>
              </a:p>
            </p:txBody>
          </p:sp>
          <p:sp>
            <p:nvSpPr>
              <p:cNvPr id="26715" name="Rectangle 427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716" name="Rectangle 428"/>
              <p:cNvSpPr>
                <a:spLocks noChangeArrowheads="1"/>
              </p:cNvSpPr>
              <p:nvPr/>
            </p:nvSpPr>
            <p:spPr bwMode="auto">
              <a:xfrm>
                <a:off x="2688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16</a:t>
                </a:r>
              </a:p>
            </p:txBody>
          </p:sp>
          <p:sp>
            <p:nvSpPr>
              <p:cNvPr id="26717" name="Rectangle 429"/>
              <p:cNvSpPr>
                <a:spLocks noChangeArrowheads="1"/>
              </p:cNvSpPr>
              <p:nvPr/>
            </p:nvSpPr>
            <p:spPr bwMode="auto">
              <a:xfrm>
                <a:off x="2112" y="334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133</a:t>
                </a:r>
              </a:p>
            </p:txBody>
          </p:sp>
          <p:sp>
            <p:nvSpPr>
              <p:cNvPr id="26718" name="Rectangle 430"/>
              <p:cNvSpPr>
                <a:spLocks noChangeArrowheads="1"/>
              </p:cNvSpPr>
              <p:nvPr/>
            </p:nvSpPr>
            <p:spPr bwMode="auto">
              <a:xfrm>
                <a:off x="1104" y="334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8</a:t>
                </a:r>
              </a:p>
            </p:txBody>
          </p:sp>
          <p:sp>
            <p:nvSpPr>
              <p:cNvPr id="26719" name="Line 431"/>
              <p:cNvSpPr>
                <a:spLocks noChangeShapeType="1"/>
              </p:cNvSpPr>
              <p:nvPr/>
            </p:nvSpPr>
            <p:spPr bwMode="auto">
              <a:xfrm>
                <a:off x="1104" y="354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705" name="Group 464"/>
            <p:cNvGrpSpPr>
              <a:grpSpLocks/>
            </p:cNvGrpSpPr>
            <p:nvPr/>
          </p:nvGrpSpPr>
          <p:grpSpPr bwMode="auto">
            <a:xfrm>
              <a:off x="1104" y="1986"/>
              <a:ext cx="4320" cy="195"/>
              <a:chOff x="1104" y="1983"/>
              <a:chExt cx="4320" cy="195"/>
            </a:xfrm>
          </p:grpSpPr>
          <p:sp>
            <p:nvSpPr>
              <p:cNvPr id="26706" name="Rectangle 465"/>
              <p:cNvSpPr>
                <a:spLocks noChangeArrowheads="1"/>
              </p:cNvSpPr>
              <p:nvPr/>
            </p:nvSpPr>
            <p:spPr bwMode="auto">
              <a:xfrm>
                <a:off x="4711" y="198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57¼</a:t>
                </a:r>
              </a:p>
            </p:txBody>
          </p:sp>
          <p:sp>
            <p:nvSpPr>
              <p:cNvPr id="26707" name="Rectangle 466"/>
              <p:cNvSpPr>
                <a:spLocks noChangeArrowheads="1"/>
              </p:cNvSpPr>
              <p:nvPr/>
            </p:nvSpPr>
            <p:spPr bwMode="auto">
              <a:xfrm>
                <a:off x="4032" y="198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56</a:t>
                </a:r>
              </a:p>
            </p:txBody>
          </p:sp>
          <p:sp>
            <p:nvSpPr>
              <p:cNvPr id="26708" name="Rectangle 467"/>
              <p:cNvSpPr>
                <a:spLocks noChangeArrowheads="1"/>
              </p:cNvSpPr>
              <p:nvPr/>
            </p:nvSpPr>
            <p:spPr bwMode="auto">
              <a:xfrm>
                <a:off x="3360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709" name="Rectangle 468"/>
              <p:cNvSpPr>
                <a:spLocks noChangeArrowheads="1"/>
              </p:cNvSpPr>
              <p:nvPr/>
            </p:nvSpPr>
            <p:spPr bwMode="auto">
              <a:xfrm>
                <a:off x="2688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26710" name="Rectangle 469"/>
              <p:cNvSpPr>
                <a:spLocks noChangeArrowheads="1"/>
              </p:cNvSpPr>
              <p:nvPr/>
            </p:nvSpPr>
            <p:spPr bwMode="auto">
              <a:xfrm>
                <a:off x="2112" y="198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80</a:t>
                </a:r>
              </a:p>
            </p:txBody>
          </p:sp>
          <p:sp>
            <p:nvSpPr>
              <p:cNvPr id="26711" name="Rectangle 470"/>
              <p:cNvSpPr>
                <a:spLocks noChangeArrowheads="1"/>
              </p:cNvSpPr>
              <p:nvPr/>
            </p:nvSpPr>
            <p:spPr bwMode="auto">
              <a:xfrm>
                <a:off x="1104" y="198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8</a:t>
                </a:r>
              </a:p>
            </p:txBody>
          </p:sp>
          <p:sp>
            <p:nvSpPr>
              <p:cNvPr id="26712" name="Line 471"/>
              <p:cNvSpPr>
                <a:spLocks noChangeShapeType="1"/>
              </p:cNvSpPr>
              <p:nvPr/>
            </p:nvSpPr>
            <p:spPr bwMode="auto">
              <a:xfrm>
                <a:off x="1104" y="217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87238" name="Group 486"/>
          <p:cNvGrpSpPr>
            <a:grpSpLocks/>
          </p:cNvGrpSpPr>
          <p:nvPr/>
        </p:nvGrpSpPr>
        <p:grpSpPr bwMode="auto">
          <a:xfrm>
            <a:off x="1752600" y="2843213"/>
            <a:ext cx="6858000" cy="3095625"/>
            <a:chOff x="1104" y="1791"/>
            <a:chExt cx="4320" cy="1950"/>
          </a:xfrm>
        </p:grpSpPr>
        <p:grpSp>
          <p:nvGrpSpPr>
            <p:cNvPr id="26672" name="Group 416"/>
            <p:cNvGrpSpPr>
              <a:grpSpLocks/>
            </p:cNvGrpSpPr>
            <p:nvPr/>
          </p:nvGrpSpPr>
          <p:grpSpPr bwMode="auto">
            <a:xfrm>
              <a:off x="1104" y="3546"/>
              <a:ext cx="4320" cy="195"/>
              <a:chOff x="1104" y="3543"/>
              <a:chExt cx="4320" cy="195"/>
            </a:xfrm>
          </p:grpSpPr>
          <p:sp>
            <p:nvSpPr>
              <p:cNvPr id="26697" name="Rectangle 417"/>
              <p:cNvSpPr>
                <a:spLocks noChangeArrowheads="1"/>
              </p:cNvSpPr>
              <p:nvPr/>
            </p:nvSpPr>
            <p:spPr bwMode="auto">
              <a:xfrm>
                <a:off x="4711" y="354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99½</a:t>
                </a:r>
              </a:p>
            </p:txBody>
          </p:sp>
          <p:sp>
            <p:nvSpPr>
              <p:cNvPr id="26698" name="Rectangle 418"/>
              <p:cNvSpPr>
                <a:spLocks noChangeArrowheads="1"/>
              </p:cNvSpPr>
              <p:nvPr/>
            </p:nvSpPr>
            <p:spPr bwMode="auto">
              <a:xfrm>
                <a:off x="4032" y="354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92</a:t>
                </a:r>
              </a:p>
            </p:txBody>
          </p:sp>
          <p:sp>
            <p:nvSpPr>
              <p:cNvPr id="26699" name="Rectangle 419"/>
              <p:cNvSpPr>
                <a:spLocks noChangeArrowheads="1"/>
              </p:cNvSpPr>
              <p:nvPr/>
            </p:nvSpPr>
            <p:spPr bwMode="auto">
              <a:xfrm>
                <a:off x="3360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700" name="Rectangle 420"/>
              <p:cNvSpPr>
                <a:spLocks noChangeArrowheads="1"/>
              </p:cNvSpPr>
              <p:nvPr/>
            </p:nvSpPr>
            <p:spPr bwMode="auto">
              <a:xfrm>
                <a:off x="2688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18</a:t>
                </a:r>
              </a:p>
            </p:txBody>
          </p:sp>
          <p:sp>
            <p:nvSpPr>
              <p:cNvPr id="26701" name="Rectangle 421"/>
              <p:cNvSpPr>
                <a:spLocks noChangeArrowheads="1"/>
              </p:cNvSpPr>
              <p:nvPr/>
            </p:nvSpPr>
            <p:spPr bwMode="auto">
              <a:xfrm>
                <a:off x="2112" y="354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135</a:t>
                </a:r>
              </a:p>
            </p:txBody>
          </p:sp>
          <p:sp>
            <p:nvSpPr>
              <p:cNvPr id="26702" name="Rectangle 422"/>
              <p:cNvSpPr>
                <a:spLocks noChangeArrowheads="1"/>
              </p:cNvSpPr>
              <p:nvPr/>
            </p:nvSpPr>
            <p:spPr bwMode="auto">
              <a:xfrm>
                <a:off x="1104" y="354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10</a:t>
                </a:r>
              </a:p>
            </p:txBody>
          </p:sp>
          <p:sp>
            <p:nvSpPr>
              <p:cNvPr id="26703" name="Line 423"/>
              <p:cNvSpPr>
                <a:spLocks noChangeShapeType="1"/>
              </p:cNvSpPr>
              <p:nvPr/>
            </p:nvSpPr>
            <p:spPr bwMode="auto">
              <a:xfrm>
                <a:off x="1104" y="373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673" name="Group 432"/>
            <p:cNvGrpSpPr>
              <a:grpSpLocks/>
            </p:cNvGrpSpPr>
            <p:nvPr/>
          </p:nvGrpSpPr>
          <p:grpSpPr bwMode="auto">
            <a:xfrm>
              <a:off x="1104" y="3156"/>
              <a:ext cx="4320" cy="195"/>
              <a:chOff x="1104" y="3153"/>
              <a:chExt cx="4320" cy="195"/>
            </a:xfrm>
          </p:grpSpPr>
          <p:sp>
            <p:nvSpPr>
              <p:cNvPr id="26690" name="Rectangle 433"/>
              <p:cNvSpPr>
                <a:spLocks noChangeArrowheads="1"/>
              </p:cNvSpPr>
              <p:nvPr/>
            </p:nvSpPr>
            <p:spPr bwMode="auto">
              <a:xfrm>
                <a:off x="4711" y="315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99½</a:t>
                </a:r>
              </a:p>
            </p:txBody>
          </p:sp>
          <p:sp>
            <p:nvSpPr>
              <p:cNvPr id="26691" name="Rectangle 434"/>
              <p:cNvSpPr>
                <a:spLocks noChangeArrowheads="1"/>
              </p:cNvSpPr>
              <p:nvPr/>
            </p:nvSpPr>
            <p:spPr bwMode="auto">
              <a:xfrm>
                <a:off x="4032" y="315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82</a:t>
                </a:r>
              </a:p>
            </p:txBody>
          </p:sp>
          <p:sp>
            <p:nvSpPr>
              <p:cNvPr id="26692" name="Rectangle 435"/>
              <p:cNvSpPr>
                <a:spLocks noChangeArrowheads="1"/>
              </p:cNvSpPr>
              <p:nvPr/>
            </p:nvSpPr>
            <p:spPr bwMode="auto">
              <a:xfrm>
                <a:off x="3360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693" name="Rectangle 436"/>
              <p:cNvSpPr>
                <a:spLocks noChangeArrowheads="1"/>
              </p:cNvSpPr>
              <p:nvPr/>
            </p:nvSpPr>
            <p:spPr bwMode="auto">
              <a:xfrm>
                <a:off x="2688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28</a:t>
                </a:r>
              </a:p>
            </p:txBody>
          </p:sp>
          <p:sp>
            <p:nvSpPr>
              <p:cNvPr id="26694" name="Rectangle 437"/>
              <p:cNvSpPr>
                <a:spLocks noChangeArrowheads="1"/>
              </p:cNvSpPr>
              <p:nvPr/>
            </p:nvSpPr>
            <p:spPr bwMode="auto">
              <a:xfrm>
                <a:off x="2112" y="315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135</a:t>
                </a:r>
              </a:p>
            </p:txBody>
          </p:sp>
          <p:sp>
            <p:nvSpPr>
              <p:cNvPr id="26695" name="Rectangle 438"/>
              <p:cNvSpPr>
                <a:spLocks noChangeArrowheads="1"/>
              </p:cNvSpPr>
              <p:nvPr/>
            </p:nvSpPr>
            <p:spPr bwMode="auto">
              <a:xfrm>
                <a:off x="1104" y="315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5</a:t>
                </a:r>
              </a:p>
            </p:txBody>
          </p:sp>
          <p:sp>
            <p:nvSpPr>
              <p:cNvPr id="26696" name="Line 439"/>
              <p:cNvSpPr>
                <a:spLocks noChangeShapeType="1"/>
              </p:cNvSpPr>
              <p:nvPr/>
            </p:nvSpPr>
            <p:spPr bwMode="auto">
              <a:xfrm>
                <a:off x="1104" y="334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674" name="Group 456"/>
            <p:cNvGrpSpPr>
              <a:grpSpLocks/>
            </p:cNvGrpSpPr>
            <p:nvPr/>
          </p:nvGrpSpPr>
          <p:grpSpPr bwMode="auto">
            <a:xfrm>
              <a:off x="1104" y="2181"/>
              <a:ext cx="4320" cy="195"/>
              <a:chOff x="1104" y="2178"/>
              <a:chExt cx="4320" cy="195"/>
            </a:xfrm>
          </p:grpSpPr>
          <p:sp>
            <p:nvSpPr>
              <p:cNvPr id="26683" name="Rectangle 457"/>
              <p:cNvSpPr>
                <a:spLocks noChangeArrowheads="1"/>
              </p:cNvSpPr>
              <p:nvPr/>
            </p:nvSpPr>
            <p:spPr bwMode="auto">
              <a:xfrm>
                <a:off x="4711" y="217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61¼</a:t>
                </a:r>
              </a:p>
            </p:txBody>
          </p:sp>
          <p:sp>
            <p:nvSpPr>
              <p:cNvPr id="26684" name="Rectangle 458"/>
              <p:cNvSpPr>
                <a:spLocks noChangeArrowheads="1"/>
              </p:cNvSpPr>
              <p:nvPr/>
            </p:nvSpPr>
            <p:spPr bwMode="auto">
              <a:xfrm>
                <a:off x="4032" y="217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68</a:t>
                </a:r>
              </a:p>
            </p:txBody>
          </p:sp>
          <p:sp>
            <p:nvSpPr>
              <p:cNvPr id="26685" name="Rectangle 459"/>
              <p:cNvSpPr>
                <a:spLocks noChangeArrowheads="1"/>
              </p:cNvSpPr>
              <p:nvPr/>
            </p:nvSpPr>
            <p:spPr bwMode="auto">
              <a:xfrm>
                <a:off x="3360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686" name="Rectangle 460"/>
              <p:cNvSpPr>
                <a:spLocks noChangeArrowheads="1"/>
              </p:cNvSpPr>
              <p:nvPr/>
            </p:nvSpPr>
            <p:spPr bwMode="auto">
              <a:xfrm>
                <a:off x="2688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10</a:t>
                </a:r>
              </a:p>
            </p:txBody>
          </p:sp>
          <p:sp>
            <p:nvSpPr>
              <p:cNvPr id="26687" name="Rectangle 461"/>
              <p:cNvSpPr>
                <a:spLocks noChangeArrowheads="1"/>
              </p:cNvSpPr>
              <p:nvPr/>
            </p:nvSpPr>
            <p:spPr bwMode="auto">
              <a:xfrm>
                <a:off x="2112" y="217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82</a:t>
                </a:r>
              </a:p>
            </p:txBody>
          </p:sp>
          <p:sp>
            <p:nvSpPr>
              <p:cNvPr id="26688" name="Rectangle 462"/>
              <p:cNvSpPr>
                <a:spLocks noChangeArrowheads="1"/>
              </p:cNvSpPr>
              <p:nvPr/>
            </p:nvSpPr>
            <p:spPr bwMode="auto">
              <a:xfrm>
                <a:off x="1104" y="217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10</a:t>
                </a:r>
              </a:p>
            </p:txBody>
          </p:sp>
          <p:sp>
            <p:nvSpPr>
              <p:cNvPr id="26689" name="Line 463"/>
              <p:cNvSpPr>
                <a:spLocks noChangeShapeType="1"/>
              </p:cNvSpPr>
              <p:nvPr/>
            </p:nvSpPr>
            <p:spPr bwMode="auto">
              <a:xfrm>
                <a:off x="1104" y="237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675" name="Group 472"/>
            <p:cNvGrpSpPr>
              <a:grpSpLocks/>
            </p:cNvGrpSpPr>
            <p:nvPr/>
          </p:nvGrpSpPr>
          <p:grpSpPr bwMode="auto">
            <a:xfrm>
              <a:off x="1104" y="1791"/>
              <a:ext cx="4320" cy="195"/>
              <a:chOff x="1104" y="1788"/>
              <a:chExt cx="4320" cy="195"/>
            </a:xfrm>
          </p:grpSpPr>
          <p:sp>
            <p:nvSpPr>
              <p:cNvPr id="26676" name="Rectangle 473"/>
              <p:cNvSpPr>
                <a:spLocks noChangeArrowheads="1"/>
              </p:cNvSpPr>
              <p:nvPr/>
            </p:nvSpPr>
            <p:spPr bwMode="auto">
              <a:xfrm>
                <a:off x="4711" y="178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61¼</a:t>
                </a:r>
              </a:p>
            </p:txBody>
          </p:sp>
          <p:sp>
            <p:nvSpPr>
              <p:cNvPr id="26677" name="Rectangle 474"/>
              <p:cNvSpPr>
                <a:spLocks noChangeArrowheads="1"/>
              </p:cNvSpPr>
              <p:nvPr/>
            </p:nvSpPr>
            <p:spPr bwMode="auto">
              <a:xfrm>
                <a:off x="4032" y="178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58</a:t>
                </a:r>
              </a:p>
            </p:txBody>
          </p:sp>
          <p:sp>
            <p:nvSpPr>
              <p:cNvPr id="26678" name="Rectangle 475"/>
              <p:cNvSpPr>
                <a:spLocks noChangeArrowheads="1"/>
              </p:cNvSpPr>
              <p:nvPr/>
            </p:nvSpPr>
            <p:spPr bwMode="auto">
              <a:xfrm>
                <a:off x="3360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679" name="Rectangle 476"/>
              <p:cNvSpPr>
                <a:spLocks noChangeArrowheads="1"/>
              </p:cNvSpPr>
              <p:nvPr/>
            </p:nvSpPr>
            <p:spPr bwMode="auto">
              <a:xfrm>
                <a:off x="2688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20</a:t>
                </a:r>
              </a:p>
            </p:txBody>
          </p:sp>
          <p:sp>
            <p:nvSpPr>
              <p:cNvPr id="26680" name="Rectangle 477"/>
              <p:cNvSpPr>
                <a:spLocks noChangeArrowheads="1"/>
              </p:cNvSpPr>
              <p:nvPr/>
            </p:nvSpPr>
            <p:spPr bwMode="auto">
              <a:xfrm>
                <a:off x="2112" y="178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82</a:t>
                </a:r>
              </a:p>
            </p:txBody>
          </p:sp>
          <p:sp>
            <p:nvSpPr>
              <p:cNvPr id="26681" name="Rectangle 478"/>
              <p:cNvSpPr>
                <a:spLocks noChangeArrowheads="1"/>
              </p:cNvSpPr>
              <p:nvPr/>
            </p:nvSpPr>
            <p:spPr bwMode="auto">
              <a:xfrm>
                <a:off x="1104" y="178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5</a:t>
                </a:r>
              </a:p>
            </p:txBody>
          </p:sp>
          <p:sp>
            <p:nvSpPr>
              <p:cNvPr id="26682" name="Line 479"/>
              <p:cNvSpPr>
                <a:spLocks noChangeShapeType="1"/>
              </p:cNvSpPr>
              <p:nvPr/>
            </p:nvSpPr>
            <p:spPr bwMode="auto">
              <a:xfrm>
                <a:off x="1104" y="198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1322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87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87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8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8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250" grpId="0" animBg="1"/>
      <p:bldP spid="587255" grpId="0" animBg="1"/>
      <p:bldP spid="587256" grpId="0" animBg="1"/>
      <p:bldP spid="587257" grpId="0" animBg="1"/>
      <p:bldP spid="58725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Assumption: CPU Bursts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38600"/>
            <a:ext cx="8763000" cy="2514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Execution model: programs alternate between bursts of CPU and I/O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Program typically uses the CPU for some period of time, then does I/O, then uses CPU again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Each scheduling decision is about which job to give to the CPU for use by its next CPU burst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With timeslicing, thread may be forced to give up CPU before finishing current CPU burst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1219200" y="646113"/>
            <a:ext cx="2108200" cy="3429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3657600" y="990600"/>
            <a:ext cx="4330700" cy="2879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4627563" y="1370013"/>
            <a:ext cx="318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solidFill>
                  <a:schemeClr val="hlink"/>
                </a:solidFill>
              </a:rPr>
              <a:t>Weighted toward small bursts</a:t>
            </a:r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>
            <a:off x="4267200" y="1676400"/>
            <a:ext cx="914400" cy="495300"/>
          </a:xfrm>
          <a:custGeom>
            <a:avLst/>
            <a:gdLst>
              <a:gd name="T0" fmla="*/ 914400 w 576"/>
              <a:gd name="T1" fmla="*/ 0 h 312"/>
              <a:gd name="T2" fmla="*/ 533400 w 576"/>
              <a:gd name="T3" fmla="*/ 457200 h 312"/>
              <a:gd name="T4" fmla="*/ 0 w 576"/>
              <a:gd name="T5" fmla="*/ 22860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11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Review: Too </a:t>
            </a:r>
            <a:r>
              <a:rPr lang="en-US" altLang="ko-KR" dirty="0" smtClean="0">
                <a:ea typeface="굴림" panose="020B0600000101010101" pitchFamily="34" charset="-127"/>
              </a:rPr>
              <a:t>Much Milk: Solution #4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660400"/>
            <a:ext cx="8710612" cy="6197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we have some sort of implementation of a lock (more in a moment). 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Acquire(&amp;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– wait until lock is free, then grab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Release(&amp;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– Unlock, waking up anyone waiting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These must be atomic operations – if two threads are waiting for the lock and both see it’s free, only one succeeds to grab the lock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Then, our milk problem is easy: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Acquire(&amp;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milklock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if (</a:t>
            </a:r>
            <a:r>
              <a:rPr lang="en-US" altLang="ko-KR" sz="2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nomilk</a:t>
            </a:r>
            <a:r>
              <a:rPr lang="en-US" altLang="ko-KR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   buy milk;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Release(&amp;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milklock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Once again, section of code between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Acquire()</a:t>
            </a:r>
            <a:r>
              <a:rPr lang="en-US" altLang="ko-KR" dirty="0" smtClean="0">
                <a:ea typeface="굴림" panose="020B0600000101010101" pitchFamily="34" charset="-127"/>
              </a:rPr>
              <a:t> and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Release()</a:t>
            </a:r>
            <a:r>
              <a:rPr lang="en-US" altLang="ko-KR" dirty="0" smtClean="0">
                <a:ea typeface="굴림" panose="020B0600000101010101" pitchFamily="34" charset="-127"/>
              </a:rPr>
              <a:t> called a “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Critical Section</a:t>
            </a:r>
            <a:r>
              <a:rPr lang="en-US" altLang="ko-KR" dirty="0" smtClean="0">
                <a:ea typeface="굴림" panose="020B0600000101010101" pitchFamily="34" charset="-127"/>
              </a:rPr>
              <a:t>”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Of course, you can make this even simpler: suppose you are out of ice cream instead of milk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Skip the test since you always need more ice cream.</a:t>
            </a:r>
          </a:p>
        </p:txBody>
      </p:sp>
    </p:spTree>
    <p:extLst>
      <p:ext uri="{BB962C8B-B14F-4D97-AF65-F5344CB8AC3E}">
        <p14:creationId xmlns:p14="http://schemas.microsoft.com/office/powerpoint/2010/main" val="3342613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First peak at responsiveness scheduler: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Multi-Level </a:t>
            </a:r>
            <a:r>
              <a:rPr lang="en-US" altLang="ko-KR" dirty="0" smtClean="0">
                <a:ea typeface="굴림" panose="020B0600000101010101" pitchFamily="34" charset="-127"/>
              </a:rPr>
              <a:t>Feedback Scheduling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 </a:t>
            </a:r>
            <a:r>
              <a:rPr lang="en-US" altLang="ko-KR" dirty="0" smtClean="0">
                <a:ea typeface="굴림" panose="020B0600000101010101" pitchFamily="34" charset="-127"/>
              </a:rPr>
              <a:t>method for exploiting past behavior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First used in CTSS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Multiple queues, each with different priority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Higher priority queues often considered “foreground” tasks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Each queue has its own scheduling algorithm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e.g. foreground – RR, background – FCFS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Sometimes multiple RR priorities with quantum increasing exponentially (highest:1ms, next:2ms, next: 4ms, </a:t>
            </a:r>
            <a:r>
              <a:rPr lang="en-US" altLang="ko-KR" dirty="0" err="1" smtClean="0">
                <a:ea typeface="굴림" panose="020B0600000101010101" pitchFamily="34" charset="-127"/>
              </a:rPr>
              <a:t>etc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Adjust each job’s priority as follows (details vary)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Job starts in highest priority queue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If timeout expires, drop one level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If timeout doesn’t expire, push up one level (or to top)</a:t>
            </a:r>
          </a:p>
        </p:txBody>
      </p:sp>
      <p:grpSp>
        <p:nvGrpSpPr>
          <p:cNvPr id="13316" name="Group 5"/>
          <p:cNvGrpSpPr>
            <a:grpSpLocks/>
          </p:cNvGrpSpPr>
          <p:nvPr/>
        </p:nvGrpSpPr>
        <p:grpSpPr bwMode="auto">
          <a:xfrm>
            <a:off x="2590800" y="685800"/>
            <a:ext cx="3657600" cy="1828800"/>
            <a:chOff x="1872" y="1392"/>
            <a:chExt cx="2016" cy="1233"/>
          </a:xfrm>
        </p:grpSpPr>
        <p:pic>
          <p:nvPicPr>
            <p:cNvPr id="13321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2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3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627725" name="Group 13"/>
          <p:cNvGrpSpPr>
            <a:grpSpLocks/>
          </p:cNvGrpSpPr>
          <p:nvPr/>
        </p:nvGrpSpPr>
        <p:grpSpPr bwMode="auto">
          <a:xfrm>
            <a:off x="5715000" y="990600"/>
            <a:ext cx="3429000" cy="914400"/>
            <a:chOff x="3600" y="624"/>
            <a:chExt cx="2160" cy="576"/>
          </a:xfrm>
        </p:grpSpPr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3931" y="624"/>
              <a:ext cx="18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Long-Running Compute</a:t>
              </a:r>
              <a:br>
                <a:rPr lang="en-US" altLang="ko-KR">
                  <a:ea typeface="굴림" panose="020B0600000101010101" pitchFamily="34" charset="-127"/>
                </a:rPr>
              </a:br>
              <a:r>
                <a:rPr lang="en-US" altLang="ko-KR">
                  <a:ea typeface="굴림" panose="020B0600000101010101" pitchFamily="34" charset="-127"/>
                </a:rPr>
                <a:t>Tasks Demoted to </a:t>
              </a:r>
              <a:br>
                <a:rPr lang="en-US" altLang="ko-KR">
                  <a:ea typeface="굴림" panose="020B0600000101010101" pitchFamily="34" charset="-127"/>
                </a:rPr>
              </a:br>
              <a:r>
                <a:rPr lang="en-US" altLang="ko-KR">
                  <a:ea typeface="굴림" panose="020B0600000101010101" pitchFamily="34" charset="-127"/>
                </a:rPr>
                <a:t>Low Priority</a:t>
              </a:r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0" name="Line 12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2493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7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7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7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7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7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7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7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7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5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Extended example: Readers/Writers </a:t>
            </a:r>
            <a:r>
              <a:rPr lang="en-US" altLang="ko-KR" dirty="0" smtClean="0">
                <a:ea typeface="굴림" panose="020B0600000101010101" pitchFamily="34" charset="-127"/>
              </a:rPr>
              <a:t>Problem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3465513"/>
            <a:ext cx="8496300" cy="3200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Motivation: Consider a shared database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Two classes of users: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Readers – never modify database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Writers – read and modify database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Is using a single lock on the whole database sufficient?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Like to have many readers at the same time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Only one writer at a time</a:t>
            </a:r>
          </a:p>
        </p:txBody>
      </p:sp>
      <p:grpSp>
        <p:nvGrpSpPr>
          <p:cNvPr id="35844" name="Group 26"/>
          <p:cNvGrpSpPr>
            <a:grpSpLocks/>
          </p:cNvGrpSpPr>
          <p:nvPr/>
        </p:nvGrpSpPr>
        <p:grpSpPr bwMode="auto">
          <a:xfrm>
            <a:off x="1676400" y="609600"/>
            <a:ext cx="5867400" cy="2882900"/>
            <a:chOff x="672" y="392"/>
            <a:chExt cx="4300" cy="2031"/>
          </a:xfrm>
        </p:grpSpPr>
        <p:pic>
          <p:nvPicPr>
            <p:cNvPr id="35845" name="Picture 4" descr="BD18201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472"/>
              <a:ext cx="966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6" name="Picture 7" descr="j02920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480"/>
              <a:ext cx="864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7" name="Picture 8" descr="j019538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392"/>
              <a:ext cx="98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8" name="Picture 10" descr="MCj0396734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911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9" name="Picture 12" descr="MCj03967320000[1]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" y="1560"/>
              <a:ext cx="86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0" name="Freeform 14"/>
            <p:cNvSpPr>
              <a:spLocks/>
            </p:cNvSpPr>
            <p:nvPr/>
          </p:nvSpPr>
          <p:spPr bwMode="auto">
            <a:xfrm>
              <a:off x="1536" y="70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5851" name="Freeform 15"/>
            <p:cNvSpPr>
              <a:spLocks/>
            </p:cNvSpPr>
            <p:nvPr/>
          </p:nvSpPr>
          <p:spPr bwMode="auto">
            <a:xfrm rot="10800000">
              <a:off x="1488" y="96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5852" name="Freeform 16"/>
            <p:cNvSpPr>
              <a:spLocks/>
            </p:cNvSpPr>
            <p:nvPr/>
          </p:nvSpPr>
          <p:spPr bwMode="auto">
            <a:xfrm>
              <a:off x="3216" y="62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5853" name="Freeform 17"/>
            <p:cNvSpPr>
              <a:spLocks/>
            </p:cNvSpPr>
            <p:nvPr/>
          </p:nvSpPr>
          <p:spPr bwMode="auto">
            <a:xfrm rot="10800000">
              <a:off x="3168" y="88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5854" name="Freeform 18"/>
            <p:cNvSpPr>
              <a:spLocks/>
            </p:cNvSpPr>
            <p:nvPr/>
          </p:nvSpPr>
          <p:spPr bwMode="auto">
            <a:xfrm rot="1801102">
              <a:off x="3216" y="144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5855" name="Freeform 19"/>
            <p:cNvSpPr>
              <a:spLocks/>
            </p:cNvSpPr>
            <p:nvPr/>
          </p:nvSpPr>
          <p:spPr bwMode="auto">
            <a:xfrm rot="-8998898">
              <a:off x="3168" y="1696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5856" name="Freeform 20"/>
            <p:cNvSpPr>
              <a:spLocks/>
            </p:cNvSpPr>
            <p:nvPr/>
          </p:nvSpPr>
          <p:spPr bwMode="auto">
            <a:xfrm rot="8899147">
              <a:off x="1776" y="1632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5857" name="Freeform 21"/>
            <p:cNvSpPr>
              <a:spLocks/>
            </p:cNvSpPr>
            <p:nvPr/>
          </p:nvSpPr>
          <p:spPr bwMode="auto">
            <a:xfrm rot="-1900853">
              <a:off x="1680" y="1488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5858" name="Text Box 22"/>
            <p:cNvSpPr txBox="1">
              <a:spLocks noChangeArrowheads="1"/>
            </p:cNvSpPr>
            <p:nvPr/>
          </p:nvSpPr>
          <p:spPr bwMode="auto">
            <a:xfrm>
              <a:off x="1871" y="1248"/>
              <a:ext cx="2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800">
                  <a:ea typeface="굴림" panose="020B0600000101010101" pitchFamily="34" charset="-127"/>
                </a:rPr>
                <a:t>R</a:t>
              </a:r>
            </a:p>
          </p:txBody>
        </p:sp>
        <p:sp>
          <p:nvSpPr>
            <p:cNvPr id="35859" name="Text Box 23"/>
            <p:cNvSpPr txBox="1">
              <a:spLocks noChangeArrowheads="1"/>
            </p:cNvSpPr>
            <p:nvPr/>
          </p:nvSpPr>
          <p:spPr bwMode="auto">
            <a:xfrm>
              <a:off x="3696" y="1008"/>
              <a:ext cx="27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800">
                  <a:ea typeface="굴림" panose="020B0600000101010101" pitchFamily="34" charset="-127"/>
                </a:rPr>
                <a:t>R</a:t>
              </a:r>
            </a:p>
          </p:txBody>
        </p:sp>
        <p:sp>
          <p:nvSpPr>
            <p:cNvPr id="35860" name="Text Box 24"/>
            <p:cNvSpPr txBox="1">
              <a:spLocks noChangeArrowheads="1"/>
            </p:cNvSpPr>
            <p:nvPr/>
          </p:nvSpPr>
          <p:spPr bwMode="auto">
            <a:xfrm>
              <a:off x="3504" y="1440"/>
              <a:ext cx="27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800">
                  <a:ea typeface="굴림" panose="020B0600000101010101" pitchFamily="34" charset="-127"/>
                </a:rPr>
                <a:t>R</a:t>
              </a:r>
            </a:p>
          </p:txBody>
        </p:sp>
        <p:sp>
          <p:nvSpPr>
            <p:cNvPr id="35861" name="Text Box 25"/>
            <p:cNvSpPr txBox="1">
              <a:spLocks noChangeArrowheads="1"/>
            </p:cNvSpPr>
            <p:nvPr/>
          </p:nvSpPr>
          <p:spPr bwMode="auto">
            <a:xfrm>
              <a:off x="1727" y="434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800">
                  <a:ea typeface="굴림" panose="020B0600000101010101" pitchFamily="34" charset="-127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657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 descr="BD1820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6200"/>
            <a:ext cx="10731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Basic Readers/Writers Solution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83625" cy="60960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Correctness Constraints: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Readers can access database when no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Writers can access database when no readers or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Only one thread manipulates state variables at a time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Basic structure of a solution: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Reader()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Wait until no writers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Access data base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Check out – wake up a waiting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Writer()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Wait until no active readers or writers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Access database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Check out – wake up waiting readers or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State variables (Protected by a lock called “lock”):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int AR: Number of active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int WR: Number of waiting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int AW: Number of active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int WW: Number of waiting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Condition okToRead = NIL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Conditioin okToWrite = NIL</a:t>
            </a:r>
          </a:p>
        </p:txBody>
      </p:sp>
    </p:spTree>
    <p:extLst>
      <p:ext uri="{BB962C8B-B14F-4D97-AF65-F5344CB8AC3E}">
        <p14:creationId xmlns:p14="http://schemas.microsoft.com/office/powerpoint/2010/main" val="3614120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2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2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2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2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2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2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2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2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Code for a Reader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791200"/>
          </a:xfrm>
        </p:spPr>
        <p:txBody>
          <a:bodyPr/>
          <a:lstStyle/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ko-KR" altLang="en-US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Reader()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// First check self into system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lock.Acquire();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while ((AW + WW) &gt; 0) {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read?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WR++;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Writers exist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okToRead.wait(&amp;lock);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cond var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WR--;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AR++;	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lock.release();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// Perform actual read-only access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AccessDatabase(ReadOnly);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// Now, check out of system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lock.Acquire();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AR--;	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if (AR == 0 &amp;&amp; WW &gt; 0)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other active readers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okToWrite.signal();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lock.Release();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483332" name="AutoShape 4"/>
          <p:cNvSpPr>
            <a:spLocks noChangeArrowheads="1"/>
          </p:cNvSpPr>
          <p:nvPr/>
        </p:nvSpPr>
        <p:spPr bwMode="auto">
          <a:xfrm>
            <a:off x="-2438400" y="62484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Why Release the Lock here?</a:t>
            </a:r>
          </a:p>
        </p:txBody>
      </p:sp>
    </p:spTree>
    <p:extLst>
      <p:ext uri="{BB962C8B-B14F-4D97-AF65-F5344CB8AC3E}">
        <p14:creationId xmlns:p14="http://schemas.microsoft.com/office/powerpoint/2010/main" val="2509136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4687 -0.83256 C 0.94687 -0.83256 0.78593 -0.7271 0.625 -0.62164 " pathEditMode="fixed" rAng="0" ptsTypes="aA">
                                      <p:cBhvr>
                                        <p:cTn id="36" dur="500" fill="hold"/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/>
      <p:bldP spid="4833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15400" cy="5943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ko-KR" altLang="en-US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Writer()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// First check self into system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lock.Acquire();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while ((AW + AR) &gt; 0) {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write?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WW++;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Active users exist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okToWrite.wait(&amp;lock);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cond var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WW--;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AW++;	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lock.release();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// Perform actual read/write access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AccessDatabase(ReadWrite);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// Now, check out of system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lock.Acquire();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AW--;	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if (WW &gt; 0){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Give priority to writers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okToWrite.signal();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 else if (WR &gt; 0) {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Otherwise, wake reader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okToRead.broadcast();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all readers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	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lock.Release();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auto">
          <a:xfrm>
            <a:off x="-2438400" y="56388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Why Give priority to writers?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Code for a Writer</a:t>
            </a:r>
          </a:p>
        </p:txBody>
      </p:sp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-2438400" y="56388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Why broadcast() here instead of signal()?</a:t>
            </a:r>
          </a:p>
        </p:txBody>
      </p:sp>
    </p:spTree>
    <p:extLst>
      <p:ext uri="{BB962C8B-B14F-4D97-AF65-F5344CB8AC3E}">
        <p14:creationId xmlns:p14="http://schemas.microsoft.com/office/powerpoint/2010/main" val="3338680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559 -0.79903 C 0.95521 -0.63737 0.97483 -0.47549 0.93698 -0.38298 C 0.89914 -0.29047 0.80365 -0.26735 0.70834 -0.24422 " pathEditMode="fixed" ptsTypes="aaA">
                                      <p:cBhvr>
                                        <p:cTn id="36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3942 -0.2544 C 0.99167 -0.30551 0.94393 -0.35639 0.88178 -0.36772 C 0.81963 -0.37905 0.74306 -0.35061 0.66667 -0.32192 " pathEditMode="fixed" ptsTypes="aaA">
                                      <p:cBhvr>
                                        <p:cTn id="40" dur="500" fill="hold"/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  <p:bldP spid="484357" grpId="0" animBg="1"/>
      <p:bldP spid="48435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Simulation of Readers/Writers solution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867400"/>
          </a:xfrm>
        </p:spPr>
        <p:txBody>
          <a:bodyPr>
            <a:normAutofit lnSpcReduction="10000"/>
          </a:bodyPr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Consider the following sequence of operators:</a:t>
            </a:r>
          </a:p>
          <a:p>
            <a:pPr lvl="1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R1, R2, W1, R3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On entry, each reader checks the following:</a:t>
            </a:r>
          </a:p>
          <a:p>
            <a:pPr lvl="1"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while ((AW + WW) &gt; 0) {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read?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WR++;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Writers exist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okToRead.wait(&amp;lock);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cond var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WR--;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AR++;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First, R1 comes along: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AR = 1, WR = 0, AW = 0, WW = 0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Next, R2 comes along: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AR = 2, WR = 0, AW = 0, WW = 0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Now, readers make take a while to access database</a:t>
            </a:r>
          </a:p>
          <a:p>
            <a:pPr lvl="1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Situation: Locks released</a:t>
            </a:r>
          </a:p>
          <a:p>
            <a:pPr lvl="1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Only AR is non-zero</a:t>
            </a:r>
          </a:p>
        </p:txBody>
      </p:sp>
    </p:spTree>
    <p:extLst>
      <p:ext uri="{BB962C8B-B14F-4D97-AF65-F5344CB8AC3E}">
        <p14:creationId xmlns:p14="http://schemas.microsoft.com/office/powerpoint/2010/main" val="421046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Simulation(2)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8674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Next, W1 comes along: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while ((AW + AR) &gt; 0) {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write?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WW++;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Active users exist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okToWrite.wait(&amp;lock);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cond var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WW--;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AW++;	</a:t>
            </a:r>
          </a:p>
          <a:p>
            <a:pPr>
              <a:lnSpc>
                <a:spcPct val="80000"/>
              </a:lnSpc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Can’t start because of readers, so go to sleep:</a:t>
            </a:r>
          </a:p>
          <a:p>
            <a:pPr>
              <a:lnSpc>
                <a:spcPct val="80000"/>
              </a:lnSpc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	AR = 2, WR = 0, AW = 0, WW = 1</a:t>
            </a:r>
          </a:p>
          <a:p>
            <a:pPr>
              <a:lnSpc>
                <a:spcPct val="80000"/>
              </a:lnSpc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Finally, R3 comes along: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AR = 2, WR = 1, AW = 0, WW = 1</a:t>
            </a:r>
          </a:p>
          <a:p>
            <a:pPr>
              <a:lnSpc>
                <a:spcPct val="80000"/>
              </a:lnSpc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Now, say that R2 finishes before R1: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AR = 1, WR = 1, AW = 0, WW = 1</a:t>
            </a:r>
          </a:p>
          <a:p>
            <a:pPr>
              <a:lnSpc>
                <a:spcPct val="80000"/>
              </a:lnSpc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Finally, last of first two readers (R1) finishes and wakes up writer:</a:t>
            </a:r>
          </a:p>
          <a:p>
            <a:pPr>
              <a:lnSpc>
                <a:spcPct val="80000"/>
              </a:lnSpc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if (AR == 0 &amp;&amp; WW &gt; 0)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other active readers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okToWrite.signal();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507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7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7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Simulation(3)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867400"/>
          </a:xfrm>
        </p:spPr>
        <p:txBody>
          <a:bodyPr/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When writer wakes up, get: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AR = 0, WR = 1, AW = 1, WW = 0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Then, when writer finishes:</a:t>
            </a:r>
          </a:p>
          <a:p>
            <a:pPr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if (WW &gt; 0){           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Give priority to writers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okToWrite.signal();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 else if (WR &gt; 0) {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Otherwise, wake reader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okToRead.broadcast();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all readers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	</a:t>
            </a:r>
            <a:endParaRPr lang="en-US" altLang="ko-KR" sz="1800" smtClean="0">
              <a:solidFill>
                <a:schemeClr val="accent2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Writer wakes up reader, so get:</a:t>
            </a:r>
          </a:p>
          <a:p>
            <a:pPr lvl="1"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AR = 1, WR = 0, AW = 0, WW = 0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When reader completes, we are finished</a:t>
            </a:r>
          </a:p>
        </p:txBody>
      </p:sp>
    </p:spTree>
    <p:extLst>
      <p:ext uri="{BB962C8B-B14F-4D97-AF65-F5344CB8AC3E}">
        <p14:creationId xmlns:p14="http://schemas.microsoft.com/office/powerpoint/2010/main" val="3877153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Questions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Can readers starve?  Consider Reader() entry code: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while ((AW + WW) &gt; 0) {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read?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WR++;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Writers exist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okToRead.wait(&amp;lock);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cond var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WR--;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AR++;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What if we erase the condition check in Reader exit?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AR--;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if (AR == 0 &amp;&amp; WW &gt; 0)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other active readers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okToWrite.signal(); 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Further, what if we turn the signal() into broadcast()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AR--;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okToWrite.broadcast(); 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Finally, what if we use only one condition variable (call it “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okToContinue</a:t>
            </a:r>
            <a:r>
              <a:rPr lang="en-US" altLang="ko-KR" smtClean="0">
                <a:ea typeface="굴림" panose="020B0600000101010101" pitchFamily="34" charset="-127"/>
              </a:rPr>
              <a:t>”) instead of two separate ones?</a:t>
            </a: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Both readers and writers sleep on this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Must use broadcast() instead of signal()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endParaRPr lang="ko-KR" altLang="en-US" sz="2200" smtClean="0">
              <a:ea typeface="굴림" panose="020B0600000101010101" pitchFamily="34" charset="-127"/>
            </a:endParaRPr>
          </a:p>
        </p:txBody>
      </p:sp>
      <p:sp>
        <p:nvSpPr>
          <p:cNvPr id="490500" name="Rectangle 4"/>
          <p:cNvSpPr>
            <a:spLocks noChangeArrowheads="1"/>
          </p:cNvSpPr>
          <p:nvPr/>
        </p:nvSpPr>
        <p:spPr bwMode="auto">
          <a:xfrm>
            <a:off x="762000" y="3467100"/>
            <a:ext cx="8001000" cy="2667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 algn="ctr">
            <a:solidFill>
              <a:srgbClr val="2A40E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169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/>
      <p:bldP spid="4905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Goals for Today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Continue with Synchronization Abstractions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Semaphores, Monitors, </a:t>
            </a:r>
            <a:r>
              <a:rPr lang="en-US" altLang="ko-KR" dirty="0" smtClean="0">
                <a:ea typeface="굴림" panose="020B0600000101010101" pitchFamily="34" charset="-127"/>
              </a:rPr>
              <a:t>and </a:t>
            </a:r>
            <a:r>
              <a:rPr lang="en-US" altLang="ko-KR" dirty="0" smtClean="0">
                <a:ea typeface="굴림" panose="020B0600000101010101" pitchFamily="34" charset="-127"/>
              </a:rPr>
              <a:t>Condition </a:t>
            </a:r>
            <a:r>
              <a:rPr lang="en-US" altLang="ko-KR" dirty="0" smtClean="0">
                <a:ea typeface="굴림" panose="020B0600000101010101" pitchFamily="34" charset="-127"/>
              </a:rPr>
              <a:t>variables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Readers-Writers problem and </a:t>
            </a:r>
            <a:r>
              <a:rPr lang="en-US" altLang="ko-KR" dirty="0" smtClean="0">
                <a:ea typeface="굴림" panose="020B0600000101010101" pitchFamily="34" charset="-127"/>
              </a:rPr>
              <a:t>solution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Introduction to scheduling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buFontTx/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54038" y="5410200"/>
            <a:ext cx="7904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ko-KR" sz="2000">
                <a:ea typeface="굴림" panose="020B0600000101010101" pitchFamily="34" charset="-127"/>
              </a:rPr>
              <a:t>Note: Some slides and/or pictures in the following are</a:t>
            </a:r>
          </a:p>
          <a:p>
            <a:pPr algn="l"/>
            <a:r>
              <a:rPr lang="en-US" altLang="ko-KR" sz="2000">
                <a:ea typeface="굴림" panose="020B0600000101010101" pitchFamily="34" charset="-127"/>
              </a:rPr>
              <a:t>adapted from slides ©2005 Silberschatz, Galvin, and Gagne 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554038" y="5410200"/>
            <a:ext cx="79041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ko-KR" sz="2000">
                <a:ea typeface="굴림" panose="020B0600000101010101" pitchFamily="34" charset="-127"/>
              </a:rPr>
              <a:t>Note: Some slides and/or pictures in the following are</a:t>
            </a:r>
          </a:p>
          <a:p>
            <a:pPr algn="l"/>
            <a:r>
              <a:rPr lang="en-US" altLang="ko-KR" sz="2000">
                <a:ea typeface="굴림" panose="020B0600000101010101" pitchFamily="34" charset="-127"/>
              </a:rPr>
              <a:t>adapted from slides ©2005 Silberschatz, Galvin, and Gagne. Many slides generated from my lecture notes by Kubiatowicz.</a:t>
            </a:r>
          </a:p>
        </p:txBody>
      </p:sp>
    </p:spTree>
    <p:extLst>
      <p:ext uri="{BB962C8B-B14F-4D97-AF65-F5344CB8AC3E}">
        <p14:creationId xmlns:p14="http://schemas.microsoft.com/office/powerpoint/2010/main" val="1655917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Can we construct Monitors from Semaphores?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39775"/>
            <a:ext cx="8534400" cy="59658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Locking aspect is easy: Just use a mutex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Can we implement condition variables this way?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Wait()   { semaphore.P(); 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Signal() { semaphore.V(); 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Doesn’t work: Wait() may sleep with lock held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Does this work better?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Wait(Lock lock)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lock.Release();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semaphore.P();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lock.Acquire();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Signal() { semaphore.V(); 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No: Condition vars have no history, semaphores have history: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thread signals and no one is waiting?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NO-OP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thread later waits?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Thread Waits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thread V’s and noone is waiting?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Increment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thread later does P?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Decrement and continue</a:t>
            </a:r>
            <a:endParaRPr lang="en-US" altLang="ko-KR" smtClean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609600" y="2057400"/>
            <a:ext cx="80010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685800" y="4343400"/>
            <a:ext cx="7924800" cy="1828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7239000" y="4876800"/>
            <a:ext cx="11430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1" name="Rectangle 7"/>
          <p:cNvSpPr>
            <a:spLocks noChangeArrowheads="1"/>
          </p:cNvSpPr>
          <p:nvPr/>
        </p:nvSpPr>
        <p:spPr bwMode="auto">
          <a:xfrm>
            <a:off x="5105400" y="5181600"/>
            <a:ext cx="18288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2" name="Rectangle 8"/>
          <p:cNvSpPr>
            <a:spLocks noChangeArrowheads="1"/>
          </p:cNvSpPr>
          <p:nvPr/>
        </p:nvSpPr>
        <p:spPr bwMode="auto">
          <a:xfrm>
            <a:off x="6705600" y="5486400"/>
            <a:ext cx="13716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3" name="Rectangle 9"/>
          <p:cNvSpPr>
            <a:spLocks noChangeArrowheads="1"/>
          </p:cNvSpPr>
          <p:nvPr/>
        </p:nvSpPr>
        <p:spPr bwMode="auto">
          <a:xfrm>
            <a:off x="5257800" y="5791200"/>
            <a:ext cx="30480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280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2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2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2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2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2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92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/>
      <p:bldP spid="492548" grpId="0" animBg="1"/>
      <p:bldP spid="492549" grpId="0" animBg="1"/>
      <p:bldP spid="492550" grpId="0" animBg="1"/>
      <p:bldP spid="492551" grpId="0" animBg="1"/>
      <p:bldP spid="492552" grpId="0" animBg="1"/>
      <p:bldP spid="49255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152400"/>
            <a:ext cx="80772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Construction of Monitors from Semaphores (con’t)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50875"/>
            <a:ext cx="8686800" cy="61706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Problem with previous try: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 and V are commutative – result is the same no matter what order they occur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Condition variables are NOT commutative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Does this fix the problem?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Wait(Lock lock)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lock.Release();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semaphore.P();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lock.Acquire();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Signal()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if semaphore queue is not empty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   semaphore.V();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Not legal to look at contents of semaphore queue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There is a race condition – signaler can slip in after lock release and before waiter executes semaphore.P()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It is actually possible to do this correctly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Complex solution for Hoare scheduling in book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Can you come up with simpler Mesa-scheduled solution?</a:t>
            </a:r>
          </a:p>
        </p:txBody>
      </p:sp>
    </p:spTree>
    <p:extLst>
      <p:ext uri="{BB962C8B-B14F-4D97-AF65-F5344CB8AC3E}">
        <p14:creationId xmlns:p14="http://schemas.microsoft.com/office/powerpoint/2010/main" val="702324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Monitor Conclusion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3820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Monitors represent the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Basic structure of monitor-based program: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while (need to wait)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condvar.wait();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unlock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do something so no need to wait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condvar.signal();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unlock</a:t>
            </a:r>
          </a:p>
        </p:txBody>
      </p:sp>
      <p:grpSp>
        <p:nvGrpSpPr>
          <p:cNvPr id="501764" name="Group 4"/>
          <p:cNvGrpSpPr>
            <a:grpSpLocks/>
          </p:cNvGrpSpPr>
          <p:nvPr/>
        </p:nvGrpSpPr>
        <p:grpSpPr bwMode="auto">
          <a:xfrm>
            <a:off x="4572000" y="2743200"/>
            <a:ext cx="2873375" cy="2851150"/>
            <a:chOff x="2880" y="1728"/>
            <a:chExt cx="1810" cy="1796"/>
          </a:xfrm>
        </p:grpSpPr>
        <p:sp>
          <p:nvSpPr>
            <p:cNvPr id="56325" name="AutoShape 5"/>
            <p:cNvSpPr>
              <a:spLocks/>
            </p:cNvSpPr>
            <p:nvPr/>
          </p:nvSpPr>
          <p:spPr bwMode="auto">
            <a:xfrm>
              <a:off x="2880" y="1776"/>
              <a:ext cx="240" cy="48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26" name="AutoShape 6"/>
            <p:cNvSpPr>
              <a:spLocks/>
            </p:cNvSpPr>
            <p:nvPr/>
          </p:nvSpPr>
          <p:spPr bwMode="auto">
            <a:xfrm>
              <a:off x="2880" y="3120"/>
              <a:ext cx="240" cy="384"/>
            </a:xfrm>
            <a:prstGeom prst="rightBrace">
              <a:avLst>
                <a:gd name="adj1" fmla="val 13333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120" y="1728"/>
              <a:ext cx="157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solidFill>
                    <a:schemeClr val="hlink"/>
                  </a:solidFill>
                  <a:ea typeface="굴림" panose="020B0600000101010101" pitchFamily="34" charset="-127"/>
                </a:rPr>
                <a:t>Check and/or update</a:t>
              </a:r>
              <a:br>
                <a:rPr lang="en-US" altLang="ko-KR">
                  <a:solidFill>
                    <a:schemeClr val="hlink"/>
                  </a:solidFill>
                  <a:ea typeface="굴림" panose="020B0600000101010101" pitchFamily="34" charset="-127"/>
                </a:rPr>
              </a:br>
              <a:r>
                <a:rPr lang="en-US" altLang="ko-KR">
                  <a:solidFill>
                    <a:schemeClr val="hlink"/>
                  </a:solidFill>
                  <a:ea typeface="굴림" panose="020B0600000101010101" pitchFamily="34" charset="-127"/>
                </a:rPr>
                <a:t>state variables</a:t>
              </a:r>
            </a:p>
            <a:p>
              <a:r>
                <a:rPr lang="en-US" altLang="ko-KR">
                  <a:solidFill>
                    <a:schemeClr val="hlink"/>
                  </a:solidFill>
                  <a:ea typeface="굴림" panose="020B0600000101010101" pitchFamily="34" charset="-127"/>
                </a:rPr>
                <a:t>Wait if necessary</a:t>
              </a:r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120" y="3120"/>
              <a:ext cx="157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solidFill>
                    <a:schemeClr val="hlink"/>
                  </a:solidFill>
                  <a:ea typeface="굴림" panose="020B0600000101010101" pitchFamily="34" charset="-127"/>
                </a:rPr>
                <a:t>Check and/or update</a:t>
              </a:r>
            </a:p>
            <a:p>
              <a:r>
                <a:rPr lang="en-US" altLang="ko-KR">
                  <a:solidFill>
                    <a:schemeClr val="hlink"/>
                  </a:solidFill>
                  <a:ea typeface="굴림" panose="020B0600000101010101" pitchFamily="34" charset="-127"/>
                </a:rPr>
                <a:t>state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944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C-Language Support for Synchronization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153400" cy="54864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 language: Pretty straightforward synchronization</a:t>
            </a:r>
          </a:p>
          <a:p>
            <a:pPr lvl="1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Just make sure you know </a:t>
            </a:r>
            <a:r>
              <a:rPr lang="en-US" altLang="ko-KR" i="1" smtClean="0">
                <a:ea typeface="굴림" panose="020B0600000101010101" pitchFamily="34" charset="-127"/>
              </a:rPr>
              <a:t>all </a:t>
            </a:r>
            <a:r>
              <a:rPr lang="en-US" altLang="ko-KR" smtClean="0">
                <a:ea typeface="굴림" panose="020B0600000101010101" pitchFamily="34" charset="-127"/>
              </a:rPr>
              <a:t>the code paths out of a critical section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int Rtn()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lock.acquire();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if (exception) {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lock.release();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return errReturnCode;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lock.release();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return OK;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Watch out for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setjmp</a:t>
            </a:r>
            <a:r>
              <a:rPr lang="en-US" altLang="ko-KR" smtClean="0">
                <a:ea typeface="굴림" panose="020B0600000101010101" pitchFamily="34" charset="-127"/>
              </a:rPr>
              <a:t>/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longjmp</a:t>
            </a:r>
            <a:r>
              <a:rPr lang="en-US" altLang="ko-KR" smtClean="0">
                <a:ea typeface="굴림" panose="020B0600000101010101" pitchFamily="34" charset="-127"/>
              </a:rPr>
              <a:t>!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Can cause a non-local jump out of procedure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In example, procedure E calls longjmp, poping stack back to procedure B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If Procedure C had lock.acquire, problem!</a:t>
            </a:r>
          </a:p>
        </p:txBody>
      </p:sp>
      <p:grpSp>
        <p:nvGrpSpPr>
          <p:cNvPr id="541700" name="Group 4"/>
          <p:cNvGrpSpPr>
            <a:grpSpLocks/>
          </p:cNvGrpSpPr>
          <p:nvPr/>
        </p:nvGrpSpPr>
        <p:grpSpPr bwMode="auto">
          <a:xfrm>
            <a:off x="6705600" y="1828800"/>
            <a:ext cx="1966913" cy="3048000"/>
            <a:chOff x="4176" y="1200"/>
            <a:chExt cx="1239" cy="1920"/>
          </a:xfrm>
        </p:grpSpPr>
        <p:grpSp>
          <p:nvGrpSpPr>
            <p:cNvPr id="58374" name="Group 5"/>
            <p:cNvGrpSpPr>
              <a:grpSpLocks/>
            </p:cNvGrpSpPr>
            <p:nvPr/>
          </p:nvGrpSpPr>
          <p:grpSpPr bwMode="auto">
            <a:xfrm>
              <a:off x="4176" y="1200"/>
              <a:ext cx="960" cy="1920"/>
              <a:chOff x="4176" y="1344"/>
              <a:chExt cx="960" cy="1920"/>
            </a:xfrm>
          </p:grpSpPr>
          <p:sp>
            <p:nvSpPr>
              <p:cNvPr id="58378" name="Rectangle 6"/>
              <p:cNvSpPr>
                <a:spLocks noChangeArrowheads="1"/>
              </p:cNvSpPr>
              <p:nvPr/>
            </p:nvSpPr>
            <p:spPr bwMode="auto">
              <a:xfrm>
                <a:off x="4176" y="1344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A</a:t>
                </a:r>
              </a:p>
            </p:txBody>
          </p:sp>
          <p:sp>
            <p:nvSpPr>
              <p:cNvPr id="58379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B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Calls setjmp</a:t>
                </a:r>
              </a:p>
            </p:txBody>
          </p:sp>
          <p:sp>
            <p:nvSpPr>
              <p:cNvPr id="58380" name="Rectangle 8"/>
              <p:cNvSpPr>
                <a:spLocks noChangeArrowheads="1"/>
              </p:cNvSpPr>
              <p:nvPr/>
            </p:nvSpPr>
            <p:spPr bwMode="auto">
              <a:xfrm>
                <a:off x="4176" y="2112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C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lock.acquire</a:t>
                </a:r>
              </a:p>
            </p:txBody>
          </p:sp>
          <p:sp>
            <p:nvSpPr>
              <p:cNvPr id="58381" name="Rectangle 9"/>
              <p:cNvSpPr>
                <a:spLocks noChangeArrowheads="1"/>
              </p:cNvSpPr>
              <p:nvPr/>
            </p:nvSpPr>
            <p:spPr bwMode="auto">
              <a:xfrm>
                <a:off x="4176" y="2496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D</a:t>
                </a:r>
              </a:p>
            </p:txBody>
          </p:sp>
          <p:sp>
            <p:nvSpPr>
              <p:cNvPr id="58382" name="Rectangle 10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E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Calls longjmp</a:t>
                </a:r>
              </a:p>
            </p:txBody>
          </p:sp>
        </p:grpSp>
        <p:grpSp>
          <p:nvGrpSpPr>
            <p:cNvPr id="58375" name="Group 11"/>
            <p:cNvGrpSpPr>
              <a:grpSpLocks/>
            </p:cNvGrpSpPr>
            <p:nvPr/>
          </p:nvGrpSpPr>
          <p:grpSpPr bwMode="auto">
            <a:xfrm>
              <a:off x="5184" y="1296"/>
              <a:ext cx="231" cy="1536"/>
              <a:chOff x="5184" y="1296"/>
              <a:chExt cx="231" cy="1536"/>
            </a:xfrm>
          </p:grpSpPr>
          <p:sp>
            <p:nvSpPr>
              <p:cNvPr id="58376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775" y="1705"/>
                <a:ext cx="10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Stack growth</a:t>
                </a:r>
              </a:p>
            </p:txBody>
          </p:sp>
          <p:sp>
            <p:nvSpPr>
              <p:cNvPr id="58377" name="Line 13"/>
              <p:cNvSpPr>
                <a:spLocks noChangeShapeType="1"/>
              </p:cNvSpPr>
              <p:nvPr/>
            </p:nvSpPr>
            <p:spPr bwMode="auto">
              <a:xfrm>
                <a:off x="5299" y="2304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541710" name="AutoShape 14"/>
          <p:cNvSpPr>
            <a:spLocks noChangeArrowheads="1"/>
          </p:cNvSpPr>
          <p:nvPr/>
        </p:nvSpPr>
        <p:spPr bwMode="auto">
          <a:xfrm rot="-3025888">
            <a:off x="5545138" y="4086225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739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/>
      <p:bldP spid="5417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C++ Language Support for Synchronization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Languages with exceptions like C++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Languages that support exceptions are problematic (easy to make a non-local exit without releasing lock)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Consider:</a:t>
            </a:r>
          </a:p>
          <a:p>
            <a:pPr lvl="1">
              <a:spcBef>
                <a:spcPct val="20000"/>
              </a:spcBef>
              <a:buFontTx/>
              <a:buNone/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void Rtn()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lock.acquire();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DoFoo();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lock.release();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void DoFoo()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if (exception) throw errException;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Notice that an exception in DoFoo() will exit without releasing the lock</a:t>
            </a:r>
          </a:p>
        </p:txBody>
      </p:sp>
    </p:spTree>
    <p:extLst>
      <p:ext uri="{BB962C8B-B14F-4D97-AF65-F5344CB8AC3E}">
        <p14:creationId xmlns:p14="http://schemas.microsoft.com/office/powerpoint/2010/main" val="2470894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52400"/>
            <a:ext cx="92202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C++ Language Support for Synchronization (con’t)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868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Must catch all exceptions in critical sections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Catch exceptions, release lock, and re-throw exception: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void Rtn()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lock.acquire();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try {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DoFoo();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} catch (…) {	// catch exception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lock.release();	// release lock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throw; 	// re-throw the exception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lock.release();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void DoFoo()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if (exception) throw errException;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Even Better: auto_ptr&lt;T&gt; facility.  See C++ Spec.</a:t>
            </a:r>
          </a:p>
          <a:p>
            <a:pPr lvl="2"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Can deallocate/free lock regardless of exit method</a:t>
            </a:r>
          </a:p>
        </p:txBody>
      </p:sp>
    </p:spTree>
    <p:extLst>
      <p:ext uri="{BB962C8B-B14F-4D97-AF65-F5344CB8AC3E}">
        <p14:creationId xmlns:p14="http://schemas.microsoft.com/office/powerpoint/2010/main" val="3292802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Java Language Support for Synchronization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Java has explicit support for threads and thread synchronization</a:t>
            </a:r>
          </a:p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Bank Account example: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class Account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private int balance;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// object constructor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public Account (int initialBalance)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balance = initialBalance;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smtClean="0">
                <a:latin typeface="Courier New" panose="020703090202050204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int getBalance()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return balance;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smtClean="0">
                <a:latin typeface="Courier New" panose="02070309020205020404" pitchFamily="49" charset="0"/>
                <a:ea typeface="굴림" panose="020B0600000101010101" pitchFamily="34" charset="-127"/>
              </a:rPr>
              <a:t>synchronized 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void deposit(int amount)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balance += amount;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Every object has an associated lock which gets automatically acquired and released on entry and exit from a </a:t>
            </a:r>
            <a:r>
              <a:rPr lang="en-US" altLang="ko-KR" i="1" smtClean="0">
                <a:ea typeface="굴림" panose="020B0600000101010101" pitchFamily="34" charset="-127"/>
              </a:rPr>
              <a:t>synchronized </a:t>
            </a:r>
            <a:r>
              <a:rPr lang="en-US" altLang="ko-KR" smtClean="0">
                <a:ea typeface="굴림" panose="020B0600000101010101" pitchFamily="34" charset="-127"/>
              </a:rPr>
              <a:t>method.</a:t>
            </a:r>
          </a:p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203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Java Language Support for Synchronization (con’t)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382000" cy="5562600"/>
          </a:xfrm>
        </p:spPr>
        <p:txBody>
          <a:bodyPr/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Java also has </a:t>
            </a:r>
            <a:r>
              <a:rPr lang="en-US" altLang="ko-KR" i="1" smtClean="0">
                <a:ea typeface="굴림" panose="020B0600000101010101" pitchFamily="34" charset="-127"/>
              </a:rPr>
              <a:t>synchronized </a:t>
            </a:r>
            <a:r>
              <a:rPr lang="en-US" altLang="ko-KR" smtClean="0">
                <a:ea typeface="굴림" panose="020B0600000101010101" pitchFamily="34" charset="-127"/>
              </a:rPr>
              <a:t>statements: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synchronized (object)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Since every Java object has an associated lock, this type of statement acquires and releases the object’s lock on entry and exit of the body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Works properly even with exceptions:</a:t>
            </a:r>
          </a:p>
          <a:p>
            <a:pPr lvl="1"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synchronized (object)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DoFoo();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void DoFoo()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throw errException;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endParaRPr lang="en-US" altLang="ko-KR" smtClean="0">
              <a:ea typeface="굴림" panose="020B0600000101010101" pitchFamily="34" charset="-127"/>
            </a:endParaRP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209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Java Language Support for Synchronization (con’t 2)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In addition to a lock, every object has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a single</a:t>
            </a:r>
            <a:r>
              <a:rPr lang="en-US" altLang="ko-KR" smtClean="0">
                <a:ea typeface="굴림" panose="020B0600000101010101" pitchFamily="34" charset="-127"/>
              </a:rPr>
              <a:t> condition variable associated with it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How to wait inside a synchronization method of block: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void wait(long timeout); // Wait for timeout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void wait(long timeout, int nanoseconds); //variant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void wait();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How to signal in a synchronized method or block: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void notify();	// wakes up oldest waiter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void notifyAll(); // like broadcast, wakes everyone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Condition variables can wait for a bounded length of time. This is useful for handling exception cases: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t1 = time.now();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while (!ATMRequest())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wait (CHECKPERIOD);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t2 = time.new();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if (t2 – t1 &gt; LONG_TIME) checkMachine();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Not all Java VMs equivalent! 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Different scheduling policies, not necessarily preemptive!</a:t>
            </a:r>
          </a:p>
        </p:txBody>
      </p:sp>
    </p:spTree>
    <p:extLst>
      <p:ext uri="{BB962C8B-B14F-4D97-AF65-F5344CB8AC3E}">
        <p14:creationId xmlns:p14="http://schemas.microsoft.com/office/powerpoint/2010/main" val="1149420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685800"/>
            <a:ext cx="8686800" cy="6172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Semaphores</a:t>
            </a:r>
            <a:r>
              <a:rPr lang="en-US" altLang="ko-KR" dirty="0" smtClean="0">
                <a:ea typeface="굴림" panose="020B0600000101010101" pitchFamily="34" charset="-127"/>
              </a:rPr>
              <a:t>: Like integers with restricted interface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Two operations: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P():</a:t>
            </a:r>
            <a:r>
              <a:rPr lang="en-US" altLang="ko-KR" dirty="0" smtClean="0">
                <a:ea typeface="굴림" panose="020B0600000101010101" pitchFamily="34" charset="-127"/>
              </a:rPr>
              <a:t> Wait if zero; decrement when becomes non-zero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V():</a:t>
            </a:r>
            <a:r>
              <a:rPr lang="en-US" altLang="ko-KR" dirty="0" smtClean="0">
                <a:ea typeface="굴림" panose="020B0600000101010101" pitchFamily="34" charset="-127"/>
              </a:rPr>
              <a:t> Increment and wake a sleeping task (if exists)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initialize value to any non-negative value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separate semaphore for each constraint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Monitors</a:t>
            </a:r>
            <a:r>
              <a:rPr lang="en-US" altLang="ko-KR" dirty="0" smtClean="0">
                <a:ea typeface="굴림" panose="020B0600000101010101" pitchFamily="34" charset="-127"/>
              </a:rPr>
              <a:t>: A lock plus one or more condition variables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acquire lock before accessing shared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condition variables to wait inside critical section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Three Operations: </a:t>
            </a: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Wait()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Signal()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and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Broadcast()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dirty="0">
                <a:ea typeface="굴림" panose="020B0600000101010101" pitchFamily="34" charset="-127"/>
              </a:rPr>
              <a:t>: selecting a waiting process from the ready queue and allocating the CPU to it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FCFS Scheduling</a:t>
            </a:r>
            <a:r>
              <a:rPr lang="en-US" altLang="ko-KR" dirty="0">
                <a:ea typeface="굴림" panose="020B0600000101010101" pitchFamily="34" charset="-127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Run threads to completion in order of submission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Simple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Cons: Short jobs get stuck behind long ones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Round-Robin Scheduling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each thread a small amount of CPU time when it executes; cycle between all ready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Better for short jobs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Cons: Poor when jobs are same length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72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Better </a:t>
            </a:r>
            <a:r>
              <a:rPr lang="en-US" altLang="ko-KR" dirty="0" smtClean="0">
                <a:ea typeface="굴림" panose="020B0600000101010101" pitchFamily="34" charset="-127"/>
              </a:rPr>
              <a:t>Implementation of Locks </a:t>
            </a:r>
            <a:r>
              <a:rPr lang="en-US" altLang="ko-KR" dirty="0" smtClean="0"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by </a:t>
            </a:r>
            <a:r>
              <a:rPr lang="en-US" altLang="ko-KR" dirty="0" smtClean="0">
                <a:ea typeface="굴림" panose="020B0600000101010101" pitchFamily="34" charset="-127"/>
              </a:rPr>
              <a:t>Disabling Interrupts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23912"/>
            <a:ext cx="8610600" cy="60340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Key idea: maintain a lock variable and impose mutual exclusion only during operations on that variable</a:t>
            </a: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dirty="0" smtClean="0">
                <a:solidFill>
                  <a:srgbClr val="C00000"/>
                </a:solidFill>
                <a:latin typeface="+mj-lt"/>
                <a:ea typeface="굴림" panose="020B0600000101010101" pitchFamily="34" charset="-127"/>
              </a:rPr>
              <a:t>Really only works in kernel – why?</a:t>
            </a:r>
            <a:endParaRPr lang="en-US" altLang="ko-KR" dirty="0" smtClean="0">
              <a:solidFill>
                <a:srgbClr val="C00000"/>
              </a:solidFill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solidFill>
                <a:srgbClr val="C00000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304800" y="1600200"/>
            <a:ext cx="7467600" cy="444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 dirty="0" err="1">
                <a:solidFill>
                  <a:srgbClr val="233AE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900" dirty="0">
                <a:solidFill>
                  <a:srgbClr val="233AE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dirty="0" err="1" smtClean="0">
                <a:solidFill>
                  <a:srgbClr val="233AE1"/>
                </a:solidFill>
                <a:latin typeface="Courier New" panose="02070309020205020404" pitchFamily="49" charset="0"/>
              </a:rPr>
              <a:t>mylock</a:t>
            </a:r>
            <a:r>
              <a:rPr lang="en-US" altLang="en-US" sz="1900" dirty="0" smtClean="0">
                <a:solidFill>
                  <a:srgbClr val="233AE1"/>
                </a:solidFill>
                <a:latin typeface="Courier New" panose="02070309020205020404" pitchFamily="49" charset="0"/>
              </a:rPr>
              <a:t> = FREE;</a:t>
            </a:r>
          </a:p>
          <a:p>
            <a:pPr algn="l"/>
            <a:r>
              <a:rPr lang="en-US" altLang="ko-KR" dirty="0" smtClean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Acquire</a:t>
            </a:r>
            <a:r>
              <a:rPr lang="en-US" altLang="ko-KR" dirty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dirty="0" err="1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dirty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r>
              <a:rPr lang="en-US" altLang="ko-KR" dirty="0">
                <a:ea typeface="굴림" panose="020B0600000101010101" pitchFamily="34" charset="-127"/>
              </a:rPr>
              <a:t> – wait until lock is free, then </a:t>
            </a:r>
            <a:r>
              <a:rPr lang="en-US" altLang="ko-KR" dirty="0" smtClean="0">
                <a:ea typeface="굴림" panose="020B0600000101010101" pitchFamily="34" charset="-127"/>
              </a:rPr>
              <a:t>grab</a:t>
            </a:r>
          </a:p>
          <a:p>
            <a:pPr algn="l"/>
            <a:r>
              <a:rPr lang="en-US" altLang="ko-KR" dirty="0" smtClean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Release</a:t>
            </a:r>
            <a:r>
              <a:rPr lang="en-US" altLang="ko-KR" dirty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dirty="0" err="1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dirty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r>
              <a:rPr lang="en-US" altLang="ko-KR" dirty="0">
                <a:solidFill>
                  <a:srgbClr val="2A40E2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– Unlock, waking up anyone waiting</a:t>
            </a:r>
          </a:p>
          <a:p>
            <a:pPr algn="l"/>
            <a:endParaRPr lang="en-US" altLang="en-US" sz="19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900" dirty="0" smtClean="0">
                <a:latin typeface="Courier New" panose="02070309020205020404" pitchFamily="49" charset="0"/>
              </a:rPr>
              <a:t>Acquire(</a:t>
            </a:r>
            <a:r>
              <a:rPr lang="en-US" altLang="en-US" sz="19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900" dirty="0" smtClean="0">
                <a:latin typeface="Courier New" panose="02070309020205020404" pitchFamily="49" charset="0"/>
              </a:rPr>
              <a:t> *lock) {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</a:t>
            </a:r>
            <a:r>
              <a:rPr lang="en-US" altLang="en-US" sz="1900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disable interrupts;</a:t>
            </a:r>
            <a:br>
              <a:rPr lang="en-US" altLang="en-US" sz="1900" dirty="0" smtClean="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if (*lock == BUSY) {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	put thread on wait queue;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	Go to sleep();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	// Enable interrupts?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} else {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	</a:t>
            </a:r>
            <a:r>
              <a:rPr lang="en-US" altLang="en-US" sz="1900" dirty="0" smtClean="0">
                <a:solidFill>
                  <a:srgbClr val="233AE1"/>
                </a:solidFill>
                <a:latin typeface="Courier New" panose="02070309020205020404" pitchFamily="49" charset="0"/>
              </a:rPr>
              <a:t>*lock</a:t>
            </a:r>
            <a:r>
              <a:rPr lang="en-US" altLang="en-US" sz="1900" dirty="0" smtClean="0">
                <a:solidFill>
                  <a:srgbClr val="233AE1"/>
                </a:solidFill>
                <a:latin typeface="Courier New" panose="02070309020205020404" pitchFamily="49" charset="0"/>
              </a:rPr>
              <a:t> = BUSY;</a:t>
            </a:r>
            <a:br>
              <a:rPr lang="en-US" altLang="en-US" sz="1900" dirty="0" smtClean="0">
                <a:solidFill>
                  <a:srgbClr val="233AE1"/>
                </a:solidFill>
                <a:latin typeface="Courier New" panose="02070309020205020404" pitchFamily="49" charset="0"/>
              </a:rPr>
            </a:br>
            <a:r>
              <a:rPr lang="en-US" altLang="en-US" sz="1900" dirty="0" smtClean="0">
                <a:solidFill>
                  <a:srgbClr val="233AE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 dirty="0" smtClean="0">
                <a:latin typeface="Courier New" panose="02070309020205020404" pitchFamily="49" charset="0"/>
              </a:rPr>
              <a:t>}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</a:t>
            </a:r>
            <a:r>
              <a:rPr lang="en-US" altLang="en-US" sz="1900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enable interrupts;</a:t>
            </a:r>
            <a:br>
              <a:rPr lang="en-US" altLang="en-US" sz="1900" dirty="0" smtClean="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}</a:t>
            </a:r>
            <a:endParaRPr lang="en-US" altLang="en-US" sz="1900" dirty="0">
              <a:latin typeface="Courier New" panose="02070309020205020404" pitchFamily="49" charset="0"/>
            </a:endParaRP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4495800" y="2169557"/>
            <a:ext cx="4648200" cy="383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dirty="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dirty="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dirty="0" smtClean="0">
                <a:latin typeface="Courier New" panose="02070309020205020404" pitchFamily="49" charset="0"/>
              </a:rPr>
              <a:t>Release(</a:t>
            </a:r>
            <a:r>
              <a:rPr lang="en-US" altLang="en-US" sz="19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900" dirty="0" smtClean="0">
                <a:latin typeface="Courier New" panose="02070309020205020404" pitchFamily="49" charset="0"/>
              </a:rPr>
              <a:t> *lock) </a:t>
            </a:r>
            <a:r>
              <a:rPr lang="en-US" altLang="en-US" sz="1900" dirty="0">
                <a:latin typeface="Courier New" panose="02070309020205020404" pitchFamily="49" charset="0"/>
              </a:rPr>
              <a:t>{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</a:t>
            </a:r>
            <a:r>
              <a:rPr lang="en-US" altLang="en-US" sz="1900" dirty="0">
                <a:solidFill>
                  <a:schemeClr val="hlink"/>
                </a:solidFill>
                <a:latin typeface="Courier New" panose="02070309020205020404" pitchFamily="49" charset="0"/>
              </a:rPr>
              <a:t>disable interrupts;</a:t>
            </a:r>
            <a:r>
              <a:rPr lang="en-US" altLang="en-US" sz="1900" dirty="0">
                <a:latin typeface="Courier New" panose="02070309020205020404" pitchFamily="49" charset="0"/>
              </a:rPr>
              <a:t/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if (anyone on wait queue) {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	take thread off wait queue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	Place on ready queue;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} else {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	</a:t>
            </a:r>
            <a:r>
              <a:rPr lang="en-US" altLang="en-US" sz="1900" dirty="0" smtClean="0">
                <a:solidFill>
                  <a:srgbClr val="233AE1"/>
                </a:solidFill>
                <a:latin typeface="Courier New" panose="02070309020205020404" pitchFamily="49" charset="0"/>
              </a:rPr>
              <a:t>*lock </a:t>
            </a:r>
            <a:r>
              <a:rPr lang="en-US" altLang="en-US" sz="1900" dirty="0">
                <a:solidFill>
                  <a:srgbClr val="233AE1"/>
                </a:solidFill>
                <a:latin typeface="Courier New" panose="02070309020205020404" pitchFamily="49" charset="0"/>
              </a:rPr>
              <a:t>= FREE;</a:t>
            </a:r>
            <a:br>
              <a:rPr lang="en-US" altLang="en-US" sz="1900" dirty="0">
                <a:solidFill>
                  <a:srgbClr val="233AE1"/>
                </a:solidFill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}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</a:t>
            </a:r>
            <a:r>
              <a:rPr lang="en-US" altLang="en-US" sz="1900" dirty="0">
                <a:solidFill>
                  <a:schemeClr val="hlink"/>
                </a:solidFill>
                <a:latin typeface="Courier New" panose="02070309020205020404" pitchFamily="49" charset="0"/>
              </a:rPr>
              <a:t>enable interrupts;</a:t>
            </a:r>
            <a:br>
              <a:rPr lang="en-US" altLang="en-US" sz="1900" dirty="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}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/>
            </a:r>
            <a:br>
              <a:rPr lang="en-US" altLang="en-US" sz="1900" dirty="0">
                <a:latin typeface="Courier New" panose="02070309020205020404" pitchFamily="49" charset="0"/>
              </a:rPr>
            </a:br>
            <a:endParaRPr lang="en-US" altLang="en-US" sz="19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72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5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5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uiExpand="1" build="p"/>
      <p:bldP spid="445445" grpId="0"/>
      <p:bldP spid="4454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How </a:t>
            </a:r>
            <a:r>
              <a:rPr lang="en-US" altLang="ko-KR" dirty="0" smtClean="0">
                <a:ea typeface="굴림" panose="020B0600000101010101" pitchFamily="34" charset="-127"/>
              </a:rPr>
              <a:t>to Re-enable After Sleep()?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0833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Interrupts </a:t>
            </a:r>
            <a:r>
              <a:rPr lang="en-US" altLang="ko-KR" dirty="0" smtClean="0">
                <a:ea typeface="굴림" panose="020B0600000101010101" pitchFamily="34" charset="-127"/>
              </a:rPr>
              <a:t>are disabled when you call sleep: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Responsibility of the next thread to re-enable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When the sleeping thread wakes up, returns to acquire and re-enables interrupts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u="sng" dirty="0" smtClean="0"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ea typeface="굴림" panose="020B0600000101010101" pitchFamily="34" charset="-127"/>
              </a:rPr>
              <a:t>Thread B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disable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ints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sleep return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enable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ints</a:t>
            </a: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disable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sleep return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enable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ints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.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solidFill>
                  <a:srgbClr val="FF0000"/>
                </a:solidFill>
                <a:latin typeface="+mj-lt"/>
                <a:ea typeface="굴림" panose="020B0600000101010101" pitchFamily="34" charset="-127"/>
              </a:rPr>
              <a:t>Why must Interrupts be disabled during context switch?</a:t>
            </a:r>
            <a:endParaRPr lang="en-US" altLang="ko-KR" dirty="0" smtClean="0">
              <a:solidFill>
                <a:srgbClr val="FF0000"/>
              </a:solidFill>
              <a:latin typeface="+mj-lt"/>
              <a:ea typeface="굴림" panose="020B0600000101010101" pitchFamily="34" charset="-127"/>
            </a:endParaRPr>
          </a:p>
        </p:txBody>
      </p:sp>
      <p:grpSp>
        <p:nvGrpSpPr>
          <p:cNvPr id="450569" name="Group 9"/>
          <p:cNvGrpSpPr>
            <a:grpSpLocks/>
          </p:cNvGrpSpPr>
          <p:nvPr/>
        </p:nvGrpSpPr>
        <p:grpSpPr bwMode="auto">
          <a:xfrm>
            <a:off x="3429000" y="3352800"/>
            <a:ext cx="1447800" cy="641350"/>
            <a:chOff x="2160" y="2128"/>
            <a:chExt cx="912" cy="404"/>
          </a:xfrm>
        </p:grpSpPr>
        <p:sp>
          <p:nvSpPr>
            <p:cNvPr id="16392" name="Line 5"/>
            <p:cNvSpPr>
              <a:spLocks noChangeShapeType="1"/>
            </p:cNvSpPr>
            <p:nvPr/>
          </p:nvSpPr>
          <p:spPr bwMode="auto">
            <a:xfrm>
              <a:off x="2160" y="2256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 rot="537817">
              <a:off x="2382" y="2128"/>
              <a:ext cx="64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solidFill>
                    <a:schemeClr val="hlink"/>
                  </a:solidFill>
                </a:rPr>
                <a:t>context</a:t>
              </a:r>
              <a:br>
                <a:rPr lang="en-US" altLang="en-US" dirty="0">
                  <a:solidFill>
                    <a:schemeClr val="hlink"/>
                  </a:solidFill>
                </a:rPr>
              </a:br>
              <a:r>
                <a:rPr lang="en-US" altLang="en-US" dirty="0">
                  <a:solidFill>
                    <a:schemeClr val="hlink"/>
                  </a:solidFill>
                </a:rPr>
                <a:t>switch</a:t>
              </a:r>
            </a:p>
          </p:txBody>
        </p:sp>
      </p:grpSp>
      <p:grpSp>
        <p:nvGrpSpPr>
          <p:cNvPr id="450570" name="Group 10"/>
          <p:cNvGrpSpPr>
            <a:grpSpLocks/>
          </p:cNvGrpSpPr>
          <p:nvPr/>
        </p:nvGrpSpPr>
        <p:grpSpPr bwMode="auto">
          <a:xfrm>
            <a:off x="3733800" y="5181600"/>
            <a:ext cx="1447800" cy="641350"/>
            <a:chOff x="2400" y="3214"/>
            <a:chExt cx="912" cy="404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 rot="-514484">
              <a:off x="2456" y="3214"/>
              <a:ext cx="64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chemeClr val="hlink"/>
                  </a:solidFill>
                </a:rPr>
                <a:t>context</a:t>
              </a:r>
              <a:br>
                <a:rPr lang="en-US" altLang="en-US">
                  <a:solidFill>
                    <a:schemeClr val="hlink"/>
                  </a:solidFill>
                </a:rPr>
              </a:br>
              <a:r>
                <a:rPr lang="en-US" altLang="en-US">
                  <a:solidFill>
                    <a:schemeClr val="hlink"/>
                  </a:solidFill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836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Review: Examples </a:t>
            </a:r>
            <a:r>
              <a:rPr lang="en-US" altLang="ko-KR" dirty="0" smtClean="0">
                <a:ea typeface="굴림" panose="020B0600000101010101" pitchFamily="34" charset="-127"/>
              </a:rPr>
              <a:t>of Read-Modify-Write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458200" cy="612775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test&amp;set (&amp;address) {	 /* most architectures */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result = M[address];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M[address] = 1;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return result;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swap (&amp;address, register) { /* x86 */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 	temp = M[address];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M[address] = register;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register = temp;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compare&amp;swap (&amp;address, reg1, reg2) { /* 68000 */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if (reg1 == M[address]) {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	M[address] = reg2;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	return success;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} else {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	return failure;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load-linked&amp;store conditional(&amp;address) { 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/* R4000, alpha */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    loop: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	ll r1, M[address];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	movi r2, 1;	   /* Can do arbitrary comp */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	sc r2, M[address];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	beqz r2, loop;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4034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Implementing Locks with test&amp;set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47" y="838200"/>
            <a:ext cx="8991600" cy="5715000"/>
          </a:xfrm>
        </p:spPr>
        <p:txBody>
          <a:bodyPr>
            <a:normAutofit lnSpcReduction="10000"/>
          </a:bodyPr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 flawed, </a:t>
            </a:r>
            <a:r>
              <a:rPr lang="en-US" altLang="ko-KR" dirty="0" smtClean="0">
                <a:ea typeface="굴림" panose="020B0600000101010101" pitchFamily="34" charset="-127"/>
              </a:rPr>
              <a:t>but simple </a:t>
            </a:r>
            <a:r>
              <a:rPr lang="en-US" altLang="ko-KR" dirty="0" smtClean="0">
                <a:ea typeface="굴림" panose="020B0600000101010101" pitchFamily="34" charset="-127"/>
              </a:rPr>
              <a:t>solution (that works at user-level!)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rgbClr val="233AE1"/>
                </a:solidFill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= 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0; // Free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Acquire()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while (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test&amp;set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)); 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// while busy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Release()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= 0;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lock is free,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dirty="0" smtClean="0">
                <a:ea typeface="굴림" panose="020B0600000101010101" pitchFamily="34" charset="-127"/>
              </a:rPr>
              <a:t> reads 0 and sets value=1, so lock is now busy.  It returns 0 so while exits.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lock is busy,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dirty="0" smtClean="0">
                <a:ea typeface="굴림" panose="020B0600000101010101" pitchFamily="34" charset="-127"/>
              </a:rPr>
              <a:t> reads 1 and sets value=1 (no change). It returns 1, so while loop continues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When we set value = 0, someone else can get </a:t>
            </a:r>
            <a:r>
              <a:rPr lang="en-US" altLang="ko-KR" dirty="0" smtClean="0">
                <a:ea typeface="굴림" panose="020B0600000101010101" pitchFamily="34" charset="-127"/>
              </a:rPr>
              <a:t>lock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Issues with this solution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Busy-Waiting</a:t>
            </a:r>
            <a:r>
              <a:rPr lang="en-US" altLang="ko-KR" dirty="0" smtClean="0">
                <a:ea typeface="굴림" panose="020B0600000101010101" pitchFamily="34" charset="-127"/>
              </a:rPr>
              <a:t>: thread consumes cycles while </a:t>
            </a:r>
            <a:r>
              <a:rPr lang="en-US" altLang="ko-KR" dirty="0" smtClean="0">
                <a:ea typeface="굴림" panose="020B0600000101010101" pitchFamily="34" charset="-127"/>
              </a:rPr>
              <a:t>waiting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Does not take advantage of multi-core/processor caches!</a:t>
            </a:r>
            <a:endParaRPr lang="en-US" altLang="ko-KR" dirty="0" smtClean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199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4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4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42064</TotalTime>
  <Pages>60</Pages>
  <Words>3276</Words>
  <Application>Microsoft Office PowerPoint</Application>
  <PresentationFormat>On-screen Show (4:3)</PresentationFormat>
  <Paragraphs>844</Paragraphs>
  <Slides>59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굴림</vt:lpstr>
      <vt:lpstr>Comic Sans MS</vt:lpstr>
      <vt:lpstr>Courier New</vt:lpstr>
      <vt:lpstr>Helvetica</vt:lpstr>
      <vt:lpstr>Symbol</vt:lpstr>
      <vt:lpstr>Office</vt:lpstr>
      <vt:lpstr>CS162 Operating Systems and Systems Programming Lecture 8   Semaphores, Monitors, and Readers/Writers</vt:lpstr>
      <vt:lpstr>Review: Synchronization problem with Threads</vt:lpstr>
      <vt:lpstr>Review: Too Much Milk Solution #3</vt:lpstr>
      <vt:lpstr>Review: Too Much Milk: Solution #4</vt:lpstr>
      <vt:lpstr>Goals for Today</vt:lpstr>
      <vt:lpstr>Recall: Better Implementation of Locks  by Disabling Interrupts</vt:lpstr>
      <vt:lpstr>Recall: How to Re-enable After Sleep()?</vt:lpstr>
      <vt:lpstr>Review: Examples of Read-Modify-Write </vt:lpstr>
      <vt:lpstr>Implementing Locks with test&amp;set</vt:lpstr>
      <vt:lpstr>Problem: Busy-Waiting for Lock</vt:lpstr>
      <vt:lpstr>Multiprocessor Spin Locks: test&amp;test&amp;set</vt:lpstr>
      <vt:lpstr>Better Locks using test&amp;set</vt:lpstr>
      <vt:lpstr>Administrivia</vt:lpstr>
      <vt:lpstr>Using of Compare&amp;Swap for queues </vt:lpstr>
      <vt:lpstr>Higher-level Primitives than Locks</vt:lpstr>
      <vt:lpstr>Semaphores</vt:lpstr>
      <vt:lpstr>Semaphores Like Integers Except</vt:lpstr>
      <vt:lpstr>Two Uses of Semaphores</vt:lpstr>
      <vt:lpstr>Producer-consumer with a bounded buffer</vt:lpstr>
      <vt:lpstr>Correctness constraints for solution</vt:lpstr>
      <vt:lpstr>Full Solution to Bounded Buffer</vt:lpstr>
      <vt:lpstr>Discussion about Solution</vt:lpstr>
      <vt:lpstr>Motivation for Monitors and Condition Variables</vt:lpstr>
      <vt:lpstr> Monitor with Condition Variables</vt:lpstr>
      <vt:lpstr>Simple Monitor Example (version 1)</vt:lpstr>
      <vt:lpstr>Condition Variables</vt:lpstr>
      <vt:lpstr>Complete Monitor Example (with condition variable)</vt:lpstr>
      <vt:lpstr>Mesa vs. Hoare monitors</vt:lpstr>
      <vt:lpstr>Recall: CPU Scheduling</vt:lpstr>
      <vt:lpstr>Scheduling Assumptions</vt:lpstr>
      <vt:lpstr>Scheduling Policy Goals/Criteria</vt:lpstr>
      <vt:lpstr>First-Come, First-Served (FCFS) Scheduling</vt:lpstr>
      <vt:lpstr>FCFS Scheduling (Cont.)</vt:lpstr>
      <vt:lpstr>Round Robin (RR)</vt:lpstr>
      <vt:lpstr>Example of RR with Time Quantum = 20</vt:lpstr>
      <vt:lpstr>Round-Robin Discussion</vt:lpstr>
      <vt:lpstr>Comparisons between FCFS and Round Robin</vt:lpstr>
      <vt:lpstr>Earlier Example with Different Time Quantum</vt:lpstr>
      <vt:lpstr>Assumption: CPU Bursts</vt:lpstr>
      <vt:lpstr>First peak at responsiveness scheduler: Multi-Level Feedback Scheduling</vt:lpstr>
      <vt:lpstr>Break</vt:lpstr>
      <vt:lpstr>Extended example: Readers/Writers Problem</vt:lpstr>
      <vt:lpstr>Basic Readers/Writers Solution</vt:lpstr>
      <vt:lpstr>Code for a Reader</vt:lpstr>
      <vt:lpstr>Code for a Writer</vt:lpstr>
      <vt:lpstr>Simulation of Readers/Writers solution</vt:lpstr>
      <vt:lpstr>Simulation(2)</vt:lpstr>
      <vt:lpstr>Simulation(3)</vt:lpstr>
      <vt:lpstr>Questions</vt:lpstr>
      <vt:lpstr>Can we construct Monitors from Semaphores?</vt:lpstr>
      <vt:lpstr>Construction of Monitors from Semaphores (con’t)</vt:lpstr>
      <vt:lpstr>Monitor Conclusion</vt:lpstr>
      <vt:lpstr>C-Language Support for Synchronization</vt:lpstr>
      <vt:lpstr>C++ Language Support for Synchronization</vt:lpstr>
      <vt:lpstr>C++ Language Support for Synchronization (con’t)</vt:lpstr>
      <vt:lpstr>Java Language Support for Synchronization</vt:lpstr>
      <vt:lpstr>Java Language Support for Synchronization (con’t)</vt:lpstr>
      <vt:lpstr>Java Language Support for Synchronization (con’t 2)</vt:lpstr>
      <vt:lpstr>Summary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504</cp:revision>
  <cp:lastPrinted>2015-02-19T00:42:21Z</cp:lastPrinted>
  <dcterms:created xsi:type="dcterms:W3CDTF">1995-08-12T11:37:26Z</dcterms:created>
  <dcterms:modified xsi:type="dcterms:W3CDTF">2015-02-19T00:52:32Z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