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795" r:id="rId3"/>
    <p:sldId id="796" r:id="rId4"/>
    <p:sldId id="798" r:id="rId5"/>
    <p:sldId id="755" r:id="rId6"/>
    <p:sldId id="756" r:id="rId7"/>
    <p:sldId id="759" r:id="rId8"/>
    <p:sldId id="760" r:id="rId9"/>
    <p:sldId id="761" r:id="rId10"/>
    <p:sldId id="762" r:id="rId11"/>
    <p:sldId id="763" r:id="rId12"/>
    <p:sldId id="764" r:id="rId13"/>
    <p:sldId id="765" r:id="rId14"/>
    <p:sldId id="766" r:id="rId15"/>
    <p:sldId id="851" r:id="rId16"/>
    <p:sldId id="767" r:id="rId17"/>
    <p:sldId id="768" r:id="rId18"/>
    <p:sldId id="769" r:id="rId19"/>
    <p:sldId id="770" r:id="rId20"/>
    <p:sldId id="771" r:id="rId21"/>
    <p:sldId id="772" r:id="rId22"/>
    <p:sldId id="773" r:id="rId23"/>
    <p:sldId id="774" r:id="rId24"/>
    <p:sldId id="775" r:id="rId25"/>
    <p:sldId id="850" r:id="rId26"/>
    <p:sldId id="837" r:id="rId27"/>
    <p:sldId id="838" r:id="rId28"/>
    <p:sldId id="839" r:id="rId29"/>
    <p:sldId id="841" r:id="rId30"/>
    <p:sldId id="852" r:id="rId31"/>
    <p:sldId id="853" r:id="rId32"/>
    <p:sldId id="854" r:id="rId33"/>
    <p:sldId id="812" r:id="rId34"/>
    <p:sldId id="813" r:id="rId35"/>
    <p:sldId id="814" r:id="rId36"/>
    <p:sldId id="815" r:id="rId37"/>
    <p:sldId id="816" r:id="rId38"/>
    <p:sldId id="817" r:id="rId39"/>
    <p:sldId id="818" r:id="rId40"/>
    <p:sldId id="819" r:id="rId41"/>
    <p:sldId id="820" r:id="rId42"/>
    <p:sldId id="821" r:id="rId43"/>
    <p:sldId id="822" r:id="rId44"/>
    <p:sldId id="823" r:id="rId45"/>
    <p:sldId id="824" r:id="rId46"/>
    <p:sldId id="825" r:id="rId47"/>
    <p:sldId id="826" r:id="rId48"/>
    <p:sldId id="827" r:id="rId49"/>
    <p:sldId id="828" r:id="rId50"/>
    <p:sldId id="829" r:id="rId51"/>
    <p:sldId id="830" r:id="rId52"/>
    <p:sldId id="832" r:id="rId53"/>
    <p:sldId id="833" r:id="rId54"/>
    <p:sldId id="834" r:id="rId55"/>
    <p:sldId id="835" r:id="rId56"/>
    <p:sldId id="792" r:id="rId57"/>
    <p:sldId id="836" r:id="rId58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02E3EE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632" autoAdjust="0"/>
    <p:restoredTop sz="94799" autoAdjust="0"/>
  </p:normalViewPr>
  <p:slideViewPr>
    <p:cSldViewPr>
      <p:cViewPr varScale="1">
        <p:scale>
          <a:sx n="80" d="100"/>
          <a:sy n="80" d="100"/>
        </p:scale>
        <p:origin x="4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22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9573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519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962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966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605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405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448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860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955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49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47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691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945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458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133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3244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8410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4959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7182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What does CPU scheduling have to do with efficient use of the disk? </a:t>
            </a:r>
          </a:p>
          <a:p>
            <a:r>
              <a:rPr lang="en-US" altLang="en-US" smtClean="0"/>
              <a:t>A lot! Have to have the CPU to make a disk request</a:t>
            </a:r>
          </a:p>
          <a:p>
            <a:r>
              <a:rPr lang="en-US" altLang="en-US" smtClean="0"/>
              <a:t>Fairness: Minimize # of angry phone calls? Minimize my response time?</a:t>
            </a:r>
          </a:p>
        </p:txBody>
      </p:sp>
    </p:spTree>
    <p:extLst>
      <p:ext uri="{BB962C8B-B14F-4D97-AF65-F5344CB8AC3E}">
        <p14:creationId xmlns:p14="http://schemas.microsoft.com/office/powerpoint/2010/main" val="15260320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66687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6944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83198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03676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37406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9507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31652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16423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Rich get richer, and poor get poorer = short jobs get through the system faster, long jobs take even longer</a:t>
            </a:r>
          </a:p>
        </p:txBody>
      </p:sp>
    </p:spTree>
    <p:extLst>
      <p:ext uri="{BB962C8B-B14F-4D97-AF65-F5344CB8AC3E}">
        <p14:creationId xmlns:p14="http://schemas.microsoft.com/office/powerpoint/2010/main" val="3095801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62442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7121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33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5307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09716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82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836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6149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4017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411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4381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618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7432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10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17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14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16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700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7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7886100" y="6551613"/>
            <a:ext cx="111086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dirty="0" err="1">
                <a:solidFill>
                  <a:srgbClr val="2A40E2"/>
                </a:solidFill>
              </a:rPr>
              <a:t>Lec</a:t>
            </a:r>
            <a:r>
              <a:rPr lang="en-US" altLang="en-US" sz="1400">
                <a:solidFill>
                  <a:srgbClr val="2A40E2"/>
                </a:solidFill>
              </a:rPr>
              <a:t> </a:t>
            </a:r>
            <a:r>
              <a:rPr lang="en-US" altLang="en-US" sz="1400" dirty="0" smtClean="0">
                <a:solidFill>
                  <a:srgbClr val="2A40E2"/>
                </a:solidFill>
              </a:rPr>
              <a:t>9</a:t>
            </a:r>
            <a:r>
              <a:rPr lang="en-US" altLang="en-US" sz="1400" smtClean="0">
                <a:solidFill>
                  <a:srgbClr val="2A40E2"/>
                </a:solidFill>
              </a:rPr>
              <a:t>.</a:t>
            </a:r>
            <a:fld id="{6456B83E-17D0-4CDF-84AD-C8A97BEB5271}" type="slidenum">
              <a:rPr lang="en-US" altLang="en-US" sz="1400" smtClean="0">
                <a:solidFill>
                  <a:srgbClr val="2A40E2"/>
                </a:solidFill>
              </a:rPr>
              <a:pPr algn="ctr"/>
              <a:t>‹#›</a:t>
            </a:fld>
            <a:endParaRPr lang="en-US" altLang="en-US" sz="1400" b="0" i="1" dirty="0">
              <a:solidFill>
                <a:srgbClr val="2A40E2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91240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rgbClr val="2A40E2"/>
                </a:solidFill>
              </a:rPr>
              <a:t>2/23/15</a:t>
            </a:r>
            <a:endParaRPr lang="en-US" sz="1400" dirty="0" smtClean="0">
              <a:solidFill>
                <a:srgbClr val="2A40E2"/>
              </a:solidFill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935288" y="6550025"/>
            <a:ext cx="354293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dirty="0" err="1" smtClean="0">
                <a:solidFill>
                  <a:srgbClr val="2A40E2"/>
                </a:solidFill>
              </a:rPr>
              <a:t>Kubiatowicz</a:t>
            </a:r>
            <a:r>
              <a:rPr lang="en-US" sz="1400" dirty="0" smtClean="0">
                <a:solidFill>
                  <a:srgbClr val="2A40E2"/>
                </a:solidFill>
              </a:rPr>
              <a:t> CS162 ©UCB Spring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</a:t>
            </a:r>
            <a:r>
              <a:rPr lang="en-US" altLang="en-US" sz="3000" dirty="0"/>
              <a:t>9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Readers/Writers example,</a:t>
            </a:r>
            <a:br>
              <a:rPr lang="en-US" altLang="en-US" sz="3000" dirty="0" smtClean="0"/>
            </a:br>
            <a:r>
              <a:rPr lang="en-US" altLang="en-US" sz="3000" dirty="0" smtClean="0"/>
              <a:t>Scheduling</a:t>
            </a:r>
            <a:endParaRPr lang="en-US" altLang="en-US" sz="3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February </a:t>
            </a:r>
            <a:r>
              <a:rPr lang="en-US" altLang="en-US" dirty="0" smtClean="0"/>
              <a:t>23</a:t>
            </a:r>
            <a:r>
              <a:rPr lang="en-US" altLang="en-US" baseline="30000" dirty="0" smtClean="0"/>
              <a:t>rd</a:t>
            </a:r>
            <a:r>
              <a:rPr lang="en-US" altLang="en-US" dirty="0" smtClean="0"/>
              <a:t>, </a:t>
            </a:r>
            <a:r>
              <a:rPr lang="en-US" altLang="en-US" dirty="0" smtClean="0"/>
              <a:t>2015</a:t>
            </a:r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8915400" cy="5943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ko-KR" altLang="en-US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Writer()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// First check self into system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lock.Acquire();</a:t>
            </a:r>
          </a:p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while ((AW + AR) &gt; 0) {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Is it safe to write?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WW++;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No. Active users exist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okToWrite.wait(&amp;lock);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Sleep on cond var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WW--;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waiting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AW++;	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Now we are active!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lock.release();</a:t>
            </a:r>
          </a:p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// Perform actual read/write access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AccessDatabase(ReadWrite);</a:t>
            </a:r>
          </a:p>
          <a:p>
            <a:pPr>
              <a:lnSpc>
                <a:spcPct val="80000"/>
              </a:lnSpc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// Now, check out of system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lock.Acquire();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AW--;	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if (WW &gt; 0){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Give priority to writers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okToWrite.signal();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 else if (WR &gt; 0) {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Otherwise, wake reader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okToRead.broadcast();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all readers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	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lock.Release();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auto">
          <a:xfrm>
            <a:off x="-2438400" y="5638800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Why Give priority to writers?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Code for a Writer</a:t>
            </a:r>
          </a:p>
        </p:txBody>
      </p:sp>
      <p:sp>
        <p:nvSpPr>
          <p:cNvPr id="484356" name="AutoShape 4"/>
          <p:cNvSpPr>
            <a:spLocks noChangeArrowheads="1"/>
          </p:cNvSpPr>
          <p:nvPr/>
        </p:nvSpPr>
        <p:spPr bwMode="auto">
          <a:xfrm>
            <a:off x="-2438400" y="5638800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Why broadcast() here instead of signal()?</a:t>
            </a:r>
          </a:p>
        </p:txBody>
      </p:sp>
    </p:spTree>
    <p:extLst>
      <p:ext uri="{BB962C8B-B14F-4D97-AF65-F5344CB8AC3E}">
        <p14:creationId xmlns:p14="http://schemas.microsoft.com/office/powerpoint/2010/main" val="3338680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3559 -0.79903 C 0.95521 -0.63737 0.97483 -0.47549 0.93698 -0.38298 C 0.89914 -0.29047 0.80365 -0.26735 0.70834 -0.24422 " pathEditMode="fixed" ptsTypes="aaA">
                                      <p:cBhvr>
                                        <p:cTn id="36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3942 -0.2544 C 0.99167 -0.30551 0.94393 -0.35639 0.88178 -0.36772 C 0.81963 -0.37905 0.74306 -0.35061 0.66667 -0.32192 " pathEditMode="fixed" ptsTypes="aaA">
                                      <p:cBhvr>
                                        <p:cTn id="40" dur="500" fill="hold"/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  <p:bldP spid="484357" grpId="0" animBg="1"/>
      <p:bldP spid="4843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Simulation of Readers/Writers solution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867400"/>
          </a:xfrm>
        </p:spPr>
        <p:txBody>
          <a:bodyPr>
            <a:normAutofit lnSpcReduction="10000"/>
          </a:bodyPr>
          <a:lstStyle/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Consider the following sequence of operators:</a:t>
            </a:r>
          </a:p>
          <a:p>
            <a:pPr lvl="1"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R1, R2, W1, R3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On entry, each reader checks the following:</a:t>
            </a:r>
          </a:p>
          <a:p>
            <a:pPr lvl="1"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while ((AW + WW) &gt; 0) {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Is it safe to read?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WR++;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No. Writers exist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okToRead.wait(&amp;lock);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Sleep on cond var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WR--;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waiting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AR++;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Now we are active!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First, R1 comes along: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	AR = 1, WR = 0, AW = 0, WW = 0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Next, R2 comes along: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	AR = 2, WR = 0, AW = 0, WW = 0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Now, readers make take a while to access database</a:t>
            </a:r>
          </a:p>
          <a:p>
            <a:pPr lvl="1"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Situation: Locks released</a:t>
            </a:r>
          </a:p>
          <a:p>
            <a:pPr lvl="1"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Only AR is non-zero</a:t>
            </a:r>
          </a:p>
        </p:txBody>
      </p:sp>
    </p:spTree>
    <p:extLst>
      <p:ext uri="{BB962C8B-B14F-4D97-AF65-F5344CB8AC3E}">
        <p14:creationId xmlns:p14="http://schemas.microsoft.com/office/powerpoint/2010/main" val="421046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5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5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5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5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Simulation(2)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8674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Next, W1 comes along: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while ((AW + AR) &gt; 0) {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Is it safe to write?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WW++;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No. Active users exist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okToWrite.wait(&amp;lock);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Sleep on cond var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WW--;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waiting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AW++;	</a:t>
            </a:r>
          </a:p>
          <a:p>
            <a:pPr>
              <a:lnSpc>
                <a:spcPct val="80000"/>
              </a:lnSpc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Can’t start because of readers, so go to sleep:</a:t>
            </a:r>
          </a:p>
          <a:p>
            <a:pPr>
              <a:lnSpc>
                <a:spcPct val="80000"/>
              </a:lnSpc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	AR = 2, WR = 0, AW = 0, WW = 1</a:t>
            </a:r>
          </a:p>
          <a:p>
            <a:pPr>
              <a:lnSpc>
                <a:spcPct val="80000"/>
              </a:lnSpc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Finally, R3 comes along: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	AR = 2, WR = 1, AW = 0, WW = 1</a:t>
            </a:r>
          </a:p>
          <a:p>
            <a:pPr>
              <a:lnSpc>
                <a:spcPct val="80000"/>
              </a:lnSpc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Now, say that R2 finishes before R1: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	AR = 1, WR = 1, AW = 0, WW = 1</a:t>
            </a:r>
          </a:p>
          <a:p>
            <a:pPr>
              <a:lnSpc>
                <a:spcPct val="80000"/>
              </a:lnSpc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Finally, last of first two readers (R1) finishes and wakes up writer:</a:t>
            </a:r>
          </a:p>
          <a:p>
            <a:pPr>
              <a:lnSpc>
                <a:spcPct val="80000"/>
              </a:lnSpc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if (AR == 0 &amp;&amp; WW &gt; 0)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other active readers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okToWrite.signal();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endParaRPr lang="en-US" altLang="ko-KR" sz="2000" smtClean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507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7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7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Simulation(3)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867400"/>
          </a:xfrm>
        </p:spPr>
        <p:txBody>
          <a:bodyPr/>
          <a:lstStyle/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When writer wakes up, get: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	AR = 0, WR = 1, AW = 1, WW = 0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Then, when writer finishes:</a:t>
            </a:r>
          </a:p>
          <a:p>
            <a:pPr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if (WW &gt; 0){           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Give priority to writers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okToWrite.signal();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 else if (WR &gt; 0) {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Otherwise, wake reader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okToRead.broadcast();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all readers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	</a:t>
            </a:r>
            <a:endParaRPr lang="en-US" altLang="ko-KR" sz="1800" smtClean="0">
              <a:solidFill>
                <a:schemeClr val="accent2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Writer wakes up reader, so get:</a:t>
            </a:r>
          </a:p>
          <a:p>
            <a:pPr lvl="1"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AR = 1, WR = 0, AW = 0, WW = 0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When reader completes, we are finished</a:t>
            </a:r>
          </a:p>
        </p:txBody>
      </p:sp>
    </p:spTree>
    <p:extLst>
      <p:ext uri="{BB962C8B-B14F-4D97-AF65-F5344CB8AC3E}">
        <p14:creationId xmlns:p14="http://schemas.microsoft.com/office/powerpoint/2010/main" val="3877153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Questions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6019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Can readers starve?  Consider Reader() entry code: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while ((AW + WW) &gt; 0) {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Is it safe to read?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WR++;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No. Writers exist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okToRead.wait(&amp;lock);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Sleep on cond var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WR--;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waiting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AR++;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Now we are active!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What if we erase the condition check in Reader exit?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AR--;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if (AR == 0 &amp;&amp; WW &gt; 0)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other active readers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okToWrite.signal(); 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Further, what if we turn the signal() into broadcast()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AR--;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okToWrite.broadcast(); 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Finally, what if we use only one condition variable (call it “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okToContinue</a:t>
            </a:r>
            <a:r>
              <a:rPr lang="en-US" altLang="ko-KR" smtClean="0">
                <a:ea typeface="굴림" panose="020B0600000101010101" pitchFamily="34" charset="-127"/>
              </a:rPr>
              <a:t>”) instead of two separate ones?</a:t>
            </a:r>
            <a:endParaRPr lang="en-US" altLang="ko-KR" sz="200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Both readers and writers sleep on this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Must use broadcast() instead of signal()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endParaRPr lang="ko-KR" altLang="en-US" sz="2200" smtClean="0">
              <a:ea typeface="굴림" panose="020B0600000101010101" pitchFamily="34" charset="-127"/>
            </a:endParaRPr>
          </a:p>
        </p:txBody>
      </p:sp>
      <p:sp>
        <p:nvSpPr>
          <p:cNvPr id="490500" name="Rectangle 4"/>
          <p:cNvSpPr>
            <a:spLocks noChangeArrowheads="1"/>
          </p:cNvSpPr>
          <p:nvPr/>
        </p:nvSpPr>
        <p:spPr bwMode="auto">
          <a:xfrm>
            <a:off x="762000" y="3467100"/>
            <a:ext cx="8001000" cy="2667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 algn="ctr">
            <a:solidFill>
              <a:srgbClr val="2A40E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169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build="p"/>
      <p:bldP spid="4905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coming up soon</a:t>
            </a:r>
          </a:p>
          <a:p>
            <a:pPr lvl="1"/>
            <a:r>
              <a:rPr lang="en-US" dirty="0" smtClean="0"/>
              <a:t>Currently scheduled for Wednesday 3/11</a:t>
            </a:r>
          </a:p>
          <a:p>
            <a:pPr lvl="1"/>
            <a:r>
              <a:rPr lang="en-US" dirty="0" smtClean="0"/>
              <a:t>Still working out the details</a:t>
            </a:r>
          </a:p>
          <a:p>
            <a:pPr lvl="1"/>
            <a:r>
              <a:rPr lang="en-US" dirty="0" smtClean="0"/>
              <a:t>Intend this to be a 1.5-2 hour exam in 3 hour slot </a:t>
            </a:r>
          </a:p>
          <a:p>
            <a:r>
              <a:rPr lang="en-US" dirty="0" smtClean="0"/>
              <a:t>Topics will include the material from that Monday</a:t>
            </a:r>
          </a:p>
          <a:p>
            <a:r>
              <a:rPr lang="en-US" dirty="0" smtClean="0"/>
              <a:t>No class that day, extra office hours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76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Can we construct Monitors from Semaphores?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39775"/>
            <a:ext cx="8534400" cy="59658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Locking aspect is easy: Just use a mutex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Can we implement condition variables this way?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Wait()   { semaphore.P(); 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Signal() { semaphore.V(); 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Doesn’t work: Wait() may sleep with lock held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Does this work better?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Wait(Lock lock)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lock.Release();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semaphore.P();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lock.Acquire();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Signal() { semaphore.V(); 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No: Condition vars have no history, semaphores have history: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thread signals and no one is waiting?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NO-OP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thread later waits?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Thread Waits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thread V’s and noone is waiting?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Increment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thread later does P?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Decrement and continue</a:t>
            </a:r>
            <a:endParaRPr lang="en-US" altLang="ko-KR" smtClean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609600" y="2057400"/>
            <a:ext cx="80010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685800" y="4343400"/>
            <a:ext cx="7924800" cy="1828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0" name="Rectangle 6"/>
          <p:cNvSpPr>
            <a:spLocks noChangeArrowheads="1"/>
          </p:cNvSpPr>
          <p:nvPr/>
        </p:nvSpPr>
        <p:spPr bwMode="auto">
          <a:xfrm>
            <a:off x="7239000" y="4876800"/>
            <a:ext cx="11430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1" name="Rectangle 7"/>
          <p:cNvSpPr>
            <a:spLocks noChangeArrowheads="1"/>
          </p:cNvSpPr>
          <p:nvPr/>
        </p:nvSpPr>
        <p:spPr bwMode="auto">
          <a:xfrm>
            <a:off x="5105400" y="5181600"/>
            <a:ext cx="18288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2" name="Rectangle 8"/>
          <p:cNvSpPr>
            <a:spLocks noChangeArrowheads="1"/>
          </p:cNvSpPr>
          <p:nvPr/>
        </p:nvSpPr>
        <p:spPr bwMode="auto">
          <a:xfrm>
            <a:off x="6705600" y="5486400"/>
            <a:ext cx="13716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3" name="Rectangle 9"/>
          <p:cNvSpPr>
            <a:spLocks noChangeArrowheads="1"/>
          </p:cNvSpPr>
          <p:nvPr/>
        </p:nvSpPr>
        <p:spPr bwMode="auto">
          <a:xfrm>
            <a:off x="5257800" y="5791200"/>
            <a:ext cx="30480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280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2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2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2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2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2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92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/>
      <p:bldP spid="492548" grpId="0" animBg="1"/>
      <p:bldP spid="492549" grpId="0" animBg="1"/>
      <p:bldP spid="492550" grpId="0" animBg="1"/>
      <p:bldP spid="492551" grpId="0" animBg="1"/>
      <p:bldP spid="492552" grpId="0" animBg="1"/>
      <p:bldP spid="4925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88" y="152400"/>
            <a:ext cx="80772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Construction of Monitors from Semaphores (con’t)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50875"/>
            <a:ext cx="8686800" cy="61706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Problem with previous try: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 and V are commutative – result is the same no matter what order they occur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Condition variables are NOT commutative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Does this fix the problem?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Wait(Lock lock)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lock.Release();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semaphore.P();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lock.Acquire();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Signal()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if semaphore queue is not empty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   semaphore.V();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Not legal to look at contents of semaphore queue</a:t>
            </a:r>
          </a:p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There is a race condition – signaler can slip in after lock release and before waiter executes semaphore.P()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It is actually possible to do this correctly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Complex solution for Hoare scheduling in book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Can you come up with simpler Mesa-scheduled solution?</a:t>
            </a:r>
          </a:p>
        </p:txBody>
      </p:sp>
    </p:spTree>
    <p:extLst>
      <p:ext uri="{BB962C8B-B14F-4D97-AF65-F5344CB8AC3E}">
        <p14:creationId xmlns:p14="http://schemas.microsoft.com/office/powerpoint/2010/main" val="702324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Monitor Conclusion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3820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Monitors represent the logic of the program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Wait if necessary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Signal when change something so any waiting threads can proceed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Basic structure of monitor-based program: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while (need to wait)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condvar.wait();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unlock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do something so no need to wait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condvar.signal();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unlock</a:t>
            </a:r>
          </a:p>
        </p:txBody>
      </p:sp>
      <p:grpSp>
        <p:nvGrpSpPr>
          <p:cNvPr id="501764" name="Group 4"/>
          <p:cNvGrpSpPr>
            <a:grpSpLocks/>
          </p:cNvGrpSpPr>
          <p:nvPr/>
        </p:nvGrpSpPr>
        <p:grpSpPr bwMode="auto">
          <a:xfrm>
            <a:off x="4572000" y="2743200"/>
            <a:ext cx="2873375" cy="2851150"/>
            <a:chOff x="2880" y="1728"/>
            <a:chExt cx="1810" cy="1796"/>
          </a:xfrm>
        </p:grpSpPr>
        <p:sp>
          <p:nvSpPr>
            <p:cNvPr id="56325" name="AutoShape 5"/>
            <p:cNvSpPr>
              <a:spLocks/>
            </p:cNvSpPr>
            <p:nvPr/>
          </p:nvSpPr>
          <p:spPr bwMode="auto">
            <a:xfrm>
              <a:off x="2880" y="1776"/>
              <a:ext cx="240" cy="480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26" name="AutoShape 6"/>
            <p:cNvSpPr>
              <a:spLocks/>
            </p:cNvSpPr>
            <p:nvPr/>
          </p:nvSpPr>
          <p:spPr bwMode="auto">
            <a:xfrm>
              <a:off x="2880" y="3120"/>
              <a:ext cx="240" cy="384"/>
            </a:xfrm>
            <a:prstGeom prst="rightBrace">
              <a:avLst>
                <a:gd name="adj1" fmla="val 13333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120" y="1728"/>
              <a:ext cx="157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solidFill>
                    <a:schemeClr val="hlink"/>
                  </a:solidFill>
                  <a:ea typeface="굴림" panose="020B0600000101010101" pitchFamily="34" charset="-127"/>
                </a:rPr>
                <a:t>Check and/or update</a:t>
              </a:r>
              <a:br>
                <a:rPr lang="en-US" altLang="ko-KR">
                  <a:solidFill>
                    <a:schemeClr val="hlink"/>
                  </a:solidFill>
                  <a:ea typeface="굴림" panose="020B0600000101010101" pitchFamily="34" charset="-127"/>
                </a:rPr>
              </a:br>
              <a:r>
                <a:rPr lang="en-US" altLang="ko-KR">
                  <a:solidFill>
                    <a:schemeClr val="hlink"/>
                  </a:solidFill>
                  <a:ea typeface="굴림" panose="020B0600000101010101" pitchFamily="34" charset="-127"/>
                </a:rPr>
                <a:t>state variables</a:t>
              </a:r>
            </a:p>
            <a:p>
              <a:r>
                <a:rPr lang="en-US" altLang="ko-KR">
                  <a:solidFill>
                    <a:schemeClr val="hlink"/>
                  </a:solidFill>
                  <a:ea typeface="굴림" panose="020B0600000101010101" pitchFamily="34" charset="-127"/>
                </a:rPr>
                <a:t>Wait if necessary</a:t>
              </a:r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3120" y="3120"/>
              <a:ext cx="157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solidFill>
                    <a:schemeClr val="hlink"/>
                  </a:solidFill>
                  <a:ea typeface="굴림" panose="020B0600000101010101" pitchFamily="34" charset="-127"/>
                </a:rPr>
                <a:t>Check and/or update</a:t>
              </a:r>
            </a:p>
            <a:p>
              <a:r>
                <a:rPr lang="en-US" altLang="ko-KR">
                  <a:solidFill>
                    <a:schemeClr val="hlink"/>
                  </a:solidFill>
                  <a:ea typeface="굴림" panose="020B0600000101010101" pitchFamily="34" charset="-127"/>
                </a:rPr>
                <a:t>state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944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C-Language Support for Synchronization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153400" cy="54864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 language: Pretty straightforward synchronization</a:t>
            </a:r>
          </a:p>
          <a:p>
            <a:pPr lvl="1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Just make sure you know </a:t>
            </a:r>
            <a:r>
              <a:rPr lang="en-US" altLang="ko-KR" i="1" smtClean="0">
                <a:ea typeface="굴림" panose="020B0600000101010101" pitchFamily="34" charset="-127"/>
              </a:rPr>
              <a:t>all </a:t>
            </a:r>
            <a:r>
              <a:rPr lang="en-US" altLang="ko-KR" smtClean="0">
                <a:ea typeface="굴림" panose="020B0600000101010101" pitchFamily="34" charset="-127"/>
              </a:rPr>
              <a:t>the code paths out of a critical section</a:t>
            </a:r>
          </a:p>
          <a:p>
            <a:pPr lvl="1">
              <a:lnSpc>
                <a:spcPct val="80000"/>
              </a:lnSpc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int Rtn()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lock.acquire();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if (exception) {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	lock.release();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	return errReturnCode;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lock.release();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return OK;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Watch out for 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setjmp</a:t>
            </a:r>
            <a:r>
              <a:rPr lang="en-US" altLang="ko-KR" smtClean="0">
                <a:ea typeface="굴림" panose="020B0600000101010101" pitchFamily="34" charset="-127"/>
              </a:rPr>
              <a:t>/</a:t>
            </a: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longjmp</a:t>
            </a:r>
            <a:r>
              <a:rPr lang="en-US" altLang="ko-KR" smtClean="0">
                <a:ea typeface="굴림" panose="020B0600000101010101" pitchFamily="34" charset="-127"/>
              </a:rPr>
              <a:t>!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Can cause a non-local jump out of procedure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In example, procedure E calls longjmp, poping stack back to procedure B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If Procedure C had lock.acquire, problem!</a:t>
            </a:r>
          </a:p>
        </p:txBody>
      </p:sp>
      <p:grpSp>
        <p:nvGrpSpPr>
          <p:cNvPr id="541700" name="Group 4"/>
          <p:cNvGrpSpPr>
            <a:grpSpLocks/>
          </p:cNvGrpSpPr>
          <p:nvPr/>
        </p:nvGrpSpPr>
        <p:grpSpPr bwMode="auto">
          <a:xfrm>
            <a:off x="6705600" y="1828800"/>
            <a:ext cx="1966913" cy="3048000"/>
            <a:chOff x="4176" y="1200"/>
            <a:chExt cx="1239" cy="1920"/>
          </a:xfrm>
        </p:grpSpPr>
        <p:grpSp>
          <p:nvGrpSpPr>
            <p:cNvPr id="58374" name="Group 5"/>
            <p:cNvGrpSpPr>
              <a:grpSpLocks/>
            </p:cNvGrpSpPr>
            <p:nvPr/>
          </p:nvGrpSpPr>
          <p:grpSpPr bwMode="auto">
            <a:xfrm>
              <a:off x="4176" y="1200"/>
              <a:ext cx="960" cy="1920"/>
              <a:chOff x="4176" y="1344"/>
              <a:chExt cx="960" cy="1920"/>
            </a:xfrm>
          </p:grpSpPr>
          <p:sp>
            <p:nvSpPr>
              <p:cNvPr id="58378" name="Rectangle 6"/>
              <p:cNvSpPr>
                <a:spLocks noChangeArrowheads="1"/>
              </p:cNvSpPr>
              <p:nvPr/>
            </p:nvSpPr>
            <p:spPr bwMode="auto">
              <a:xfrm>
                <a:off x="4176" y="1344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A</a:t>
                </a:r>
              </a:p>
            </p:txBody>
          </p:sp>
          <p:sp>
            <p:nvSpPr>
              <p:cNvPr id="58379" name="Rectangle 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B</a:t>
                </a:r>
              </a:p>
              <a:p>
                <a:r>
                  <a:rPr lang="en-US" altLang="ko-KR">
                    <a:ea typeface="굴림" panose="020B0600000101010101" pitchFamily="34" charset="-127"/>
                  </a:rPr>
                  <a:t>Calls setjmp</a:t>
                </a:r>
              </a:p>
            </p:txBody>
          </p:sp>
          <p:sp>
            <p:nvSpPr>
              <p:cNvPr id="58380" name="Rectangle 8"/>
              <p:cNvSpPr>
                <a:spLocks noChangeArrowheads="1"/>
              </p:cNvSpPr>
              <p:nvPr/>
            </p:nvSpPr>
            <p:spPr bwMode="auto">
              <a:xfrm>
                <a:off x="4176" y="2112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C</a:t>
                </a:r>
              </a:p>
              <a:p>
                <a:r>
                  <a:rPr lang="en-US" altLang="ko-KR">
                    <a:ea typeface="굴림" panose="020B0600000101010101" pitchFamily="34" charset="-127"/>
                  </a:rPr>
                  <a:t>lock.acquire</a:t>
                </a:r>
              </a:p>
            </p:txBody>
          </p:sp>
          <p:sp>
            <p:nvSpPr>
              <p:cNvPr id="58381" name="Rectangle 9"/>
              <p:cNvSpPr>
                <a:spLocks noChangeArrowheads="1"/>
              </p:cNvSpPr>
              <p:nvPr/>
            </p:nvSpPr>
            <p:spPr bwMode="auto">
              <a:xfrm>
                <a:off x="4176" y="2496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D</a:t>
                </a:r>
              </a:p>
            </p:txBody>
          </p:sp>
          <p:sp>
            <p:nvSpPr>
              <p:cNvPr id="58382" name="Rectangle 10"/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E</a:t>
                </a:r>
              </a:p>
              <a:p>
                <a:r>
                  <a:rPr lang="en-US" altLang="ko-KR">
                    <a:ea typeface="굴림" panose="020B0600000101010101" pitchFamily="34" charset="-127"/>
                  </a:rPr>
                  <a:t>Calls longjmp</a:t>
                </a:r>
              </a:p>
            </p:txBody>
          </p:sp>
        </p:grpSp>
        <p:grpSp>
          <p:nvGrpSpPr>
            <p:cNvPr id="58375" name="Group 11"/>
            <p:cNvGrpSpPr>
              <a:grpSpLocks/>
            </p:cNvGrpSpPr>
            <p:nvPr/>
          </p:nvGrpSpPr>
          <p:grpSpPr bwMode="auto">
            <a:xfrm>
              <a:off x="5184" y="1296"/>
              <a:ext cx="231" cy="1536"/>
              <a:chOff x="5184" y="1296"/>
              <a:chExt cx="231" cy="1536"/>
            </a:xfrm>
          </p:grpSpPr>
          <p:sp>
            <p:nvSpPr>
              <p:cNvPr id="58376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775" y="1705"/>
                <a:ext cx="10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Stack growth</a:t>
                </a:r>
              </a:p>
            </p:txBody>
          </p:sp>
          <p:sp>
            <p:nvSpPr>
              <p:cNvPr id="58377" name="Line 13"/>
              <p:cNvSpPr>
                <a:spLocks noChangeShapeType="1"/>
              </p:cNvSpPr>
              <p:nvPr/>
            </p:nvSpPr>
            <p:spPr bwMode="auto">
              <a:xfrm>
                <a:off x="5299" y="2304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541710" name="AutoShape 14"/>
          <p:cNvSpPr>
            <a:spLocks noChangeArrowheads="1"/>
          </p:cNvSpPr>
          <p:nvPr/>
        </p:nvSpPr>
        <p:spPr bwMode="auto">
          <a:xfrm rot="-3025888">
            <a:off x="5545138" y="4086225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739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build="p"/>
      <p:bldP spid="5417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Review: Semaphores</a:t>
            </a:r>
          </a:p>
        </p:txBody>
      </p:sp>
      <p:sp>
        <p:nvSpPr>
          <p:cNvPr id="47514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622300"/>
            <a:ext cx="8763000" cy="54864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Definition: a Semaphore has a non-negative integer value and supports the following two operations: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P():</a:t>
            </a:r>
            <a:r>
              <a:rPr lang="en-US" altLang="ko-KR" smtClean="0">
                <a:ea typeface="굴림" panose="020B0600000101010101" pitchFamily="34" charset="-127"/>
              </a:rPr>
              <a:t> an atomic operation that waits for semaphore to become positive, then decrements it by 1 </a:t>
            </a:r>
          </a:p>
          <a:p>
            <a:pPr lvl="2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Think of this as the wait() operation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V():</a:t>
            </a:r>
            <a:r>
              <a:rPr lang="en-US" altLang="ko-KR" smtClean="0">
                <a:ea typeface="굴림" panose="020B0600000101010101" pitchFamily="34" charset="-127"/>
              </a:rPr>
              <a:t> an atomic operation that increments the semaphore by 1, waking up a waiting P, if any</a:t>
            </a:r>
          </a:p>
          <a:p>
            <a:pPr lvl="2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This of this as the signal() operation</a:t>
            </a:r>
          </a:p>
          <a:p>
            <a:pPr lvl="1"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Only time can set integer directly is at initialization time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Semaphore from railway analogy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Here is a semaphore initialized to 2 for resource control:</a:t>
            </a:r>
          </a:p>
          <a:p>
            <a:endParaRPr lang="en-US" altLang="ko-KR" smtClean="0">
              <a:ea typeface="굴림" panose="020B0600000101010101" pitchFamily="34" charset="-127"/>
            </a:endParaRPr>
          </a:p>
        </p:txBody>
      </p:sp>
      <p:sp>
        <p:nvSpPr>
          <p:cNvPr id="475171" name="Rectangle 35"/>
          <p:cNvSpPr>
            <a:spLocks noChangeArrowheads="1"/>
          </p:cNvSpPr>
          <p:nvPr/>
        </p:nvSpPr>
        <p:spPr bwMode="auto">
          <a:xfrm>
            <a:off x="1676400" y="4953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75172" name="Text Box 36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Value=2</a:t>
            </a:r>
          </a:p>
        </p:txBody>
      </p:sp>
      <p:sp>
        <p:nvSpPr>
          <p:cNvPr id="475173" name="Text Box 37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Value=1</a:t>
            </a:r>
          </a:p>
        </p:txBody>
      </p:sp>
      <p:sp>
        <p:nvSpPr>
          <p:cNvPr id="475174" name="Text Box 38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Value=0</a:t>
            </a:r>
          </a:p>
        </p:txBody>
      </p:sp>
      <p:pic>
        <p:nvPicPr>
          <p:cNvPr id="475175" name="Picture 39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5176" name="Picture 40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5177" name="Picture 41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5178" name="Group 42"/>
          <p:cNvGrpSpPr>
            <a:grpSpLocks/>
          </p:cNvGrpSpPr>
          <p:nvPr/>
        </p:nvGrpSpPr>
        <p:grpSpPr bwMode="auto">
          <a:xfrm>
            <a:off x="990600" y="4800600"/>
            <a:ext cx="7391400" cy="1447800"/>
            <a:chOff x="624" y="3024"/>
            <a:chExt cx="4656" cy="912"/>
          </a:xfrm>
        </p:grpSpPr>
        <p:sp>
          <p:nvSpPr>
            <p:cNvPr id="13333" name="Line 43"/>
            <p:cNvSpPr>
              <a:spLocks noChangeShapeType="1"/>
            </p:cNvSpPr>
            <p:nvPr/>
          </p:nvSpPr>
          <p:spPr bwMode="auto">
            <a:xfrm>
              <a:off x="624" y="3648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3334" name="Line 44"/>
            <p:cNvSpPr>
              <a:spLocks noChangeShapeType="1"/>
            </p:cNvSpPr>
            <p:nvPr/>
          </p:nvSpPr>
          <p:spPr bwMode="auto">
            <a:xfrm>
              <a:off x="2496" y="34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3335" name="Line 45"/>
            <p:cNvSpPr>
              <a:spLocks noChangeShapeType="1"/>
            </p:cNvSpPr>
            <p:nvPr/>
          </p:nvSpPr>
          <p:spPr bwMode="auto">
            <a:xfrm>
              <a:off x="2496" y="393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3336" name="Freeform 46"/>
            <p:cNvSpPr>
              <a:spLocks/>
            </p:cNvSpPr>
            <p:nvPr/>
          </p:nvSpPr>
          <p:spPr bwMode="auto">
            <a:xfrm>
              <a:off x="2016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3337" name="Freeform 47"/>
            <p:cNvSpPr>
              <a:spLocks/>
            </p:cNvSpPr>
            <p:nvPr/>
          </p:nvSpPr>
          <p:spPr bwMode="auto">
            <a:xfrm flipV="1">
              <a:off x="2016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3338" name="Freeform 48"/>
            <p:cNvSpPr>
              <a:spLocks/>
            </p:cNvSpPr>
            <p:nvPr/>
          </p:nvSpPr>
          <p:spPr bwMode="auto">
            <a:xfrm flipH="1">
              <a:off x="3888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3339" name="Freeform 49"/>
            <p:cNvSpPr>
              <a:spLocks/>
            </p:cNvSpPr>
            <p:nvPr/>
          </p:nvSpPr>
          <p:spPr bwMode="auto">
            <a:xfrm flipH="1" flipV="1">
              <a:off x="3888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3340" name="Line 50"/>
            <p:cNvSpPr>
              <a:spLocks noChangeShapeType="1"/>
            </p:cNvSpPr>
            <p:nvPr/>
          </p:nvSpPr>
          <p:spPr bwMode="auto">
            <a:xfrm>
              <a:off x="4368" y="3648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pic>
          <p:nvPicPr>
            <p:cNvPr id="13341" name="Picture 51" descr="MCj036416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024"/>
              <a:ext cx="2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5188" name="Rectangle 52"/>
          <p:cNvSpPr>
            <a:spLocks noChangeArrowheads="1"/>
          </p:cNvSpPr>
          <p:nvPr/>
        </p:nvSpPr>
        <p:spPr bwMode="auto">
          <a:xfrm>
            <a:off x="4191000" y="4572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pic>
        <p:nvPicPr>
          <p:cNvPr id="475189" name="Picture 53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5190" name="Text Box 54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Value=1</a:t>
            </a:r>
          </a:p>
        </p:txBody>
      </p:sp>
      <p:sp>
        <p:nvSpPr>
          <p:cNvPr id="475191" name="Rectangle 55"/>
          <p:cNvSpPr>
            <a:spLocks noChangeArrowheads="1"/>
          </p:cNvSpPr>
          <p:nvPr/>
        </p:nvSpPr>
        <p:spPr bwMode="auto">
          <a:xfrm>
            <a:off x="1981200" y="4800600"/>
            <a:ext cx="990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pic>
        <p:nvPicPr>
          <p:cNvPr id="475192" name="Picture 56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5193" name="Text Box 57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Value=0</a:t>
            </a:r>
          </a:p>
        </p:txBody>
      </p:sp>
      <p:pic>
        <p:nvPicPr>
          <p:cNvPr id="475194" name="Picture 58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1" name="Rectangle 59"/>
          <p:cNvSpPr>
            <a:spLocks noChangeArrowheads="1"/>
          </p:cNvSpPr>
          <p:nvPr/>
        </p:nvSpPr>
        <p:spPr bwMode="auto">
          <a:xfrm>
            <a:off x="0" y="5257800"/>
            <a:ext cx="990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75196" name="Text Box 60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Value=2</a:t>
            </a:r>
          </a:p>
        </p:txBody>
      </p:sp>
    </p:spTree>
    <p:extLst>
      <p:ext uri="{BB962C8B-B14F-4D97-AF65-F5344CB8AC3E}">
        <p14:creationId xmlns:p14="http://schemas.microsoft.com/office/powerpoint/2010/main" val="725865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5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5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5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5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5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5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5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5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5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5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5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5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5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5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5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5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89 -0.03422 C 0.1394 -0.02983 0.21909 -0.0252 0.26406 -0.03422 C 0.30902 -0.04324 0.29461 -0.07978 0.32985 -0.0888 C 0.36492 -0.09782 0.41996 -0.09343 0.47499 -0.0888 " pathEditMode="fixed" ptsTypes="aaaA">
                                      <p:cBhvr>
                                        <p:cTn id="56" dur="500" fill="hold"/>
                                        <p:tgtEl>
                                          <p:spTgt spid="475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99 -0.03076 C 0.13749 -0.0296 0.20398 -0.02822 0.24894 -0.02706 C 0.29391 -0.0259 0.31769 -0.03377 0.34078 -0.02336 C 0.36387 -0.01295 0.36353 0.02544 0.38731 0.03492 C 0.4111 0.0444 0.44721 0.03885 0.48333 0.0333 " pathEditMode="fixed" ptsTypes="aaaaA">
                                      <p:cBhvr>
                                        <p:cTn id="62" dur="500" fill="hold"/>
                                        <p:tgtEl>
                                          <p:spTgt spid="475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1 -0.03515 C 0.06321 -0.03515 0.13994 -0.03423 0.21667 -0.03329 " pathEditMode="fixed" rAng="0" ptsTypes="aA">
                                      <p:cBhvr>
                                        <p:cTn id="68" dur="1000" fill="hold"/>
                                        <p:tgtEl>
                                          <p:spTgt spid="475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 -0.08881 C 0.54583 -0.0932 0.61666 -0.09737 0.65451 -0.09066 C 0.69236 -0.08395 0.68455 -0.05736 0.70243 -0.0488 C 0.72031 -0.04024 0.71267 -0.04047 0.76232 -0.03955 C 0.81198 -0.03862 0.95104 -0.04256 1.00069 -0.04325 " pathEditMode="fixed" rAng="0" ptsTypes="aaaaa">
                                      <p:cBhvr>
                                        <p:cTn id="72" dur="500" fill="hold"/>
                                        <p:tgtEl>
                                          <p:spTgt spid="475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85" y="208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0333 C 0.23803 -0.02844 0.25938 -0.02336 0.27969 -0.0333 C 0.30001 -0.04324 0.30521 -0.08349 0.33855 -0.09343 C 0.37188 -0.10337 0.4257 -0.09852 0.47969 -0.09343 " pathEditMode="fixed" rAng="0" ptsTypes="aaaA">
                                      <p:cBhvr>
                                        <p:cTn id="79" dur="500" fill="hold"/>
                                        <p:tgtEl>
                                          <p:spTgt spid="475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1 -0.03515 C 0.06321 -0.03515 0.13994 -0.03423 0.21667 -0.03329 " pathEditMode="fixed" rAng="0" ptsTypes="aA">
                                      <p:cBhvr>
                                        <p:cTn id="89" dur="500" fill="hold"/>
                                        <p:tgtEl>
                                          <p:spTgt spid="475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4" grpId="0" build="p" bldLvl="2"/>
      <p:bldP spid="475171" grpId="0" animBg="1"/>
      <p:bldP spid="475172" grpId="0" animBg="1"/>
      <p:bldP spid="475173" grpId="0" animBg="1"/>
      <p:bldP spid="475174" grpId="0" animBg="1"/>
      <p:bldP spid="475188" grpId="0" animBg="1"/>
      <p:bldP spid="475190" grpId="0" animBg="1"/>
      <p:bldP spid="475191" grpId="0" animBg="1"/>
      <p:bldP spid="475193" grpId="0" animBg="1"/>
      <p:bldP spid="47519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C++ Language Support for Synchronization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Languages with exceptions like C++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Languages that support exceptions are problematic (easy to make a non-local exit without releasing lock)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Consider:</a:t>
            </a:r>
          </a:p>
          <a:p>
            <a:pPr lvl="1">
              <a:spcBef>
                <a:spcPct val="20000"/>
              </a:spcBef>
              <a:buFontTx/>
              <a:buNone/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void Rtn()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lock.acquire();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DoFoo();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lock.release();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void DoFoo()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if (exception) throw errException;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Notice that an exception in DoFoo() will exit without releasing the lock</a:t>
            </a:r>
          </a:p>
        </p:txBody>
      </p:sp>
    </p:spTree>
    <p:extLst>
      <p:ext uri="{BB962C8B-B14F-4D97-AF65-F5344CB8AC3E}">
        <p14:creationId xmlns:p14="http://schemas.microsoft.com/office/powerpoint/2010/main" val="2470894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152400"/>
            <a:ext cx="92202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C++ Language Support for Synchronization (con’t)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686800" cy="6019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Must catch all exceptions in critical sections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Catch exceptions, release lock, and re-throw exception: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void Rtn()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lock.acquire();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try {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DoFoo();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} catch (…) {	// catch exception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	lock.release();	// release lock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	throw; 	// re-throw the exception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lock.release();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void DoFoo()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if (exception) throw errException;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Even Better: auto_ptr&lt;T&gt; facility.  See C++ Spec.</a:t>
            </a:r>
          </a:p>
          <a:p>
            <a:pPr lvl="2"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Can deallocate/free lock regardless of exit method</a:t>
            </a:r>
          </a:p>
        </p:txBody>
      </p:sp>
    </p:spTree>
    <p:extLst>
      <p:ext uri="{BB962C8B-B14F-4D97-AF65-F5344CB8AC3E}">
        <p14:creationId xmlns:p14="http://schemas.microsoft.com/office/powerpoint/2010/main" val="3292802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Java Language Support for Synchronization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Java has explicit support for threads and thread synchronization</a:t>
            </a:r>
          </a:p>
          <a:p>
            <a:pPr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Bank Account example: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class Account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private int balance;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// object constructor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public Account (int initialBalance)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balance = initialBalance;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public </a:t>
            </a:r>
            <a:r>
              <a:rPr lang="en-US" altLang="ko-KR" sz="2000" i="1" smtClean="0">
                <a:latin typeface="Courier New" panose="02070309020205020404" pitchFamily="49" charset="0"/>
                <a:ea typeface="굴림" panose="020B0600000101010101" pitchFamily="34" charset="-127"/>
              </a:rPr>
              <a:t>synchronized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int getBalance()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return balance;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public </a:t>
            </a:r>
            <a:r>
              <a:rPr lang="en-US" altLang="ko-KR" sz="2000" i="1" smtClean="0">
                <a:latin typeface="Courier New" panose="02070309020205020404" pitchFamily="49" charset="0"/>
                <a:ea typeface="굴림" panose="020B0600000101010101" pitchFamily="34" charset="-127"/>
              </a:rPr>
              <a:t>synchronized 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void deposit(int amount)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balance += amount;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Every object has an associated lock which gets automatically acquired and released on entry and exit from a </a:t>
            </a:r>
            <a:r>
              <a:rPr lang="en-US" altLang="ko-KR" i="1" smtClean="0">
                <a:ea typeface="굴림" panose="020B0600000101010101" pitchFamily="34" charset="-127"/>
              </a:rPr>
              <a:t>synchronized </a:t>
            </a:r>
            <a:r>
              <a:rPr lang="en-US" altLang="ko-KR" smtClean="0">
                <a:ea typeface="굴림" panose="020B0600000101010101" pitchFamily="34" charset="-127"/>
              </a:rPr>
              <a:t>method.</a:t>
            </a:r>
          </a:p>
          <a:p>
            <a:pPr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203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Java Language Support for Synchronization (con’t)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382000" cy="5562600"/>
          </a:xfrm>
        </p:spPr>
        <p:txBody>
          <a:bodyPr/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Java also has </a:t>
            </a:r>
            <a:r>
              <a:rPr lang="en-US" altLang="ko-KR" i="1" smtClean="0">
                <a:ea typeface="굴림" panose="020B0600000101010101" pitchFamily="34" charset="-127"/>
              </a:rPr>
              <a:t>synchronized </a:t>
            </a:r>
            <a:r>
              <a:rPr lang="en-US" altLang="ko-KR" smtClean="0">
                <a:ea typeface="굴림" panose="020B0600000101010101" pitchFamily="34" charset="-127"/>
              </a:rPr>
              <a:t>statements: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synchronized (object)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Since every Java object has an associated lock, this type of statement acquires and releases the object’s lock on entry and exit of the body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Works properly even with exceptions:</a:t>
            </a:r>
          </a:p>
          <a:p>
            <a:pPr lvl="1"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synchronized (object)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DoFoo();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void DoFoo()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throw errException;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endParaRPr lang="en-US" altLang="ko-KR" smtClean="0">
              <a:ea typeface="굴림" panose="020B0600000101010101" pitchFamily="34" charset="-127"/>
            </a:endParaRP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209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Java Language Support for Synchronization (con’t 2)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86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In addition to a lock, every object has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a single</a:t>
            </a:r>
            <a:r>
              <a:rPr lang="en-US" altLang="ko-KR" smtClean="0">
                <a:ea typeface="굴림" panose="020B0600000101010101" pitchFamily="34" charset="-127"/>
              </a:rPr>
              <a:t> condition variable associated with it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How to wait inside a synchronization method of block:</a:t>
            </a:r>
          </a:p>
          <a:p>
            <a:pPr lvl="2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void wait(long timeout); // Wait for timeout</a:t>
            </a:r>
          </a:p>
          <a:p>
            <a:pPr lvl="2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void wait(long timeout, int nanoseconds); //variant</a:t>
            </a:r>
          </a:p>
          <a:p>
            <a:pPr lvl="2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void wait();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How to signal in a synchronized method or block:</a:t>
            </a:r>
          </a:p>
          <a:p>
            <a:pPr lvl="2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void notify();	// wakes up oldest waiter</a:t>
            </a:r>
          </a:p>
          <a:p>
            <a:pPr lvl="2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z="1800" smtClean="0">
                <a:latin typeface="Courier New" panose="02070309020205020404" pitchFamily="49" charset="0"/>
                <a:ea typeface="굴림" panose="020B0600000101010101" pitchFamily="34" charset="-127"/>
              </a:rPr>
              <a:t>void notifyAll(); // like broadcast, wakes everyone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Condition variables can wait for a bounded length of time. This is useful for handling exception cases: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t1 = time.now();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while (!ATMRequest())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wait (CHECKPERIOD);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t2 = time.new();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if (t2 – t1 &gt; LONG_TIME) checkMachine();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Not all Java VMs equivalent! </a:t>
            </a:r>
          </a:p>
          <a:p>
            <a:pPr lvl="2">
              <a:lnSpc>
                <a:spcPct val="80000"/>
              </a:lnSpc>
              <a:spcBef>
                <a:spcPct val="25000"/>
              </a:spcBef>
              <a:tabLst>
                <a:tab pos="1027113" algn="l"/>
                <a:tab pos="1377950" algn="l"/>
                <a:tab pos="1716088" algn="l"/>
                <a:tab pos="3595688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Different scheduling policies, not necessarily preemptive!</a:t>
            </a:r>
          </a:p>
        </p:txBody>
      </p:sp>
    </p:spTree>
    <p:extLst>
      <p:ext uri="{BB962C8B-B14F-4D97-AF65-F5344CB8AC3E}">
        <p14:creationId xmlns:p14="http://schemas.microsoft.com/office/powerpoint/2010/main" val="1149420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0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0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0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0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Better Implementation of Locks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by Disabling Interrupts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23912"/>
            <a:ext cx="8610600" cy="60340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Key idea: maintain a lock variable and impose mutual exclusion only during operations on that variable</a:t>
            </a: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dirty="0" smtClean="0">
                <a:solidFill>
                  <a:srgbClr val="C00000"/>
                </a:solidFill>
                <a:latin typeface="+mj-lt"/>
                <a:ea typeface="굴림" panose="020B0600000101010101" pitchFamily="34" charset="-127"/>
              </a:rPr>
              <a:t>Really only works in kernel – why?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solidFill>
                <a:srgbClr val="C00000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304800" y="1600200"/>
            <a:ext cx="7467600" cy="444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900" dirty="0" err="1">
                <a:solidFill>
                  <a:srgbClr val="233AE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900" dirty="0">
                <a:solidFill>
                  <a:srgbClr val="233AE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dirty="0" err="1" smtClean="0">
                <a:solidFill>
                  <a:srgbClr val="233AE1"/>
                </a:solidFill>
                <a:latin typeface="Courier New" panose="02070309020205020404" pitchFamily="49" charset="0"/>
              </a:rPr>
              <a:t>mylock</a:t>
            </a:r>
            <a:r>
              <a:rPr lang="en-US" altLang="en-US" sz="1900" dirty="0" smtClean="0">
                <a:solidFill>
                  <a:srgbClr val="233AE1"/>
                </a:solidFill>
                <a:latin typeface="Courier New" panose="02070309020205020404" pitchFamily="49" charset="0"/>
              </a:rPr>
              <a:t> = FREE;</a:t>
            </a:r>
          </a:p>
          <a:p>
            <a:pPr algn="l"/>
            <a:r>
              <a:rPr lang="en-US" altLang="ko-KR" dirty="0" smtClean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Acquire</a:t>
            </a:r>
            <a:r>
              <a:rPr lang="en-US" altLang="ko-KR" dirty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dirty="0" err="1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dirty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r>
              <a:rPr lang="en-US" altLang="ko-KR" dirty="0">
                <a:ea typeface="굴림" panose="020B0600000101010101" pitchFamily="34" charset="-127"/>
              </a:rPr>
              <a:t> – wait until lock is free, then </a:t>
            </a:r>
            <a:r>
              <a:rPr lang="en-US" altLang="ko-KR" dirty="0" smtClean="0">
                <a:ea typeface="굴림" panose="020B0600000101010101" pitchFamily="34" charset="-127"/>
              </a:rPr>
              <a:t>grab</a:t>
            </a:r>
          </a:p>
          <a:p>
            <a:pPr algn="l"/>
            <a:r>
              <a:rPr lang="en-US" altLang="ko-KR" dirty="0" smtClean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Release</a:t>
            </a:r>
            <a:r>
              <a:rPr lang="en-US" altLang="ko-KR" dirty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dirty="0" err="1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dirty="0">
                <a:solidFill>
                  <a:srgbClr val="2A40E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r>
              <a:rPr lang="en-US" altLang="ko-KR" dirty="0">
                <a:solidFill>
                  <a:srgbClr val="2A40E2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– Unlock, waking up anyone waiting</a:t>
            </a:r>
          </a:p>
          <a:p>
            <a:pPr algn="l"/>
            <a:endParaRPr lang="en-US" altLang="en-US" sz="19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900" dirty="0" smtClean="0">
                <a:latin typeface="Courier New" panose="02070309020205020404" pitchFamily="49" charset="0"/>
              </a:rPr>
              <a:t>Acquire(</a:t>
            </a:r>
            <a:r>
              <a:rPr lang="en-US" altLang="en-US" sz="19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900" dirty="0" smtClean="0">
                <a:latin typeface="Courier New" panose="02070309020205020404" pitchFamily="49" charset="0"/>
              </a:rPr>
              <a:t> *lock) {</a:t>
            </a:r>
            <a:br>
              <a:rPr lang="en-US" altLang="en-US" sz="1900" dirty="0" smtClean="0"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</a:t>
            </a:r>
            <a:r>
              <a:rPr lang="en-US" altLang="en-US" sz="1900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disable interrupts;</a:t>
            </a:r>
            <a:br>
              <a:rPr lang="en-US" altLang="en-US" sz="1900" dirty="0" smtClean="0">
                <a:solidFill>
                  <a:schemeClr val="hlink"/>
                </a:solidFill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if (*lock == BUSY) {</a:t>
            </a:r>
            <a:br>
              <a:rPr lang="en-US" altLang="en-US" sz="1900" dirty="0" smtClean="0"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	put thread on wait queue;</a:t>
            </a:r>
            <a:br>
              <a:rPr lang="en-US" altLang="en-US" sz="1900" dirty="0" smtClean="0"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	Go to sleep();</a:t>
            </a:r>
            <a:br>
              <a:rPr lang="en-US" altLang="en-US" sz="1900" dirty="0" smtClean="0"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	// Enable interrupts?</a:t>
            </a:r>
            <a:br>
              <a:rPr lang="en-US" altLang="en-US" sz="1900" dirty="0" smtClean="0"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} else {</a:t>
            </a:r>
            <a:br>
              <a:rPr lang="en-US" altLang="en-US" sz="1900" dirty="0" smtClean="0"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	</a:t>
            </a:r>
            <a:r>
              <a:rPr lang="en-US" altLang="en-US" sz="1900" dirty="0" smtClean="0">
                <a:solidFill>
                  <a:srgbClr val="233AE1"/>
                </a:solidFill>
                <a:latin typeface="Courier New" panose="02070309020205020404" pitchFamily="49" charset="0"/>
              </a:rPr>
              <a:t>*lock = BUSY;</a:t>
            </a:r>
            <a:br>
              <a:rPr lang="en-US" altLang="en-US" sz="1900" dirty="0" smtClean="0">
                <a:solidFill>
                  <a:srgbClr val="233AE1"/>
                </a:solidFill>
                <a:latin typeface="Courier New" panose="02070309020205020404" pitchFamily="49" charset="0"/>
              </a:rPr>
            </a:br>
            <a:r>
              <a:rPr lang="en-US" altLang="en-US" sz="1900" dirty="0" smtClean="0">
                <a:solidFill>
                  <a:srgbClr val="233AE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900" dirty="0" smtClean="0">
                <a:latin typeface="Courier New" panose="02070309020205020404" pitchFamily="49" charset="0"/>
              </a:rPr>
              <a:t>}</a:t>
            </a:r>
            <a:br>
              <a:rPr lang="en-US" altLang="en-US" sz="1900" dirty="0" smtClean="0"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	</a:t>
            </a:r>
            <a:r>
              <a:rPr lang="en-US" altLang="en-US" sz="1900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enable interrupts;</a:t>
            </a:r>
            <a:br>
              <a:rPr lang="en-US" altLang="en-US" sz="1900" dirty="0" smtClean="0">
                <a:solidFill>
                  <a:schemeClr val="hlink"/>
                </a:solidFill>
                <a:latin typeface="Courier New" panose="02070309020205020404" pitchFamily="49" charset="0"/>
              </a:rPr>
            </a:br>
            <a:r>
              <a:rPr lang="en-US" altLang="en-US" sz="1900" dirty="0" smtClean="0">
                <a:latin typeface="Courier New" panose="02070309020205020404" pitchFamily="49" charset="0"/>
              </a:rPr>
              <a:t>}</a:t>
            </a:r>
            <a:endParaRPr lang="en-US" altLang="en-US" sz="1900" dirty="0">
              <a:latin typeface="Courier New" panose="02070309020205020404" pitchFamily="49" charset="0"/>
            </a:endParaRP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4495800" y="2169557"/>
            <a:ext cx="4648200" cy="383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dirty="0"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dirty="0">
              <a:latin typeface="Courier New" panose="02070309020205020404" pitchFamily="49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dirty="0" smtClean="0">
                <a:latin typeface="Courier New" panose="02070309020205020404" pitchFamily="49" charset="0"/>
              </a:rPr>
              <a:t>Release(</a:t>
            </a:r>
            <a:r>
              <a:rPr lang="en-US" altLang="en-US" sz="19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900" dirty="0" smtClean="0">
                <a:latin typeface="Courier New" panose="02070309020205020404" pitchFamily="49" charset="0"/>
              </a:rPr>
              <a:t> *lock) </a:t>
            </a:r>
            <a:r>
              <a:rPr lang="en-US" altLang="en-US" sz="1900" dirty="0">
                <a:latin typeface="Courier New" panose="02070309020205020404" pitchFamily="49" charset="0"/>
              </a:rPr>
              <a:t>{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</a:t>
            </a:r>
            <a:r>
              <a:rPr lang="en-US" altLang="en-US" sz="1900" dirty="0">
                <a:solidFill>
                  <a:schemeClr val="hlink"/>
                </a:solidFill>
                <a:latin typeface="Courier New" panose="02070309020205020404" pitchFamily="49" charset="0"/>
              </a:rPr>
              <a:t>disable interrupts;</a:t>
            </a:r>
            <a:r>
              <a:rPr lang="en-US" altLang="en-US" sz="1900" dirty="0">
                <a:latin typeface="Courier New" panose="02070309020205020404" pitchFamily="49" charset="0"/>
              </a:rPr>
              <a:t/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if (anyone on wait queue) {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	take thread off wait queue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	Place on ready queue;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} else {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	</a:t>
            </a:r>
            <a:r>
              <a:rPr lang="en-US" altLang="en-US" sz="1900" dirty="0" smtClean="0">
                <a:solidFill>
                  <a:srgbClr val="233AE1"/>
                </a:solidFill>
                <a:latin typeface="Courier New" panose="02070309020205020404" pitchFamily="49" charset="0"/>
              </a:rPr>
              <a:t>*lock </a:t>
            </a:r>
            <a:r>
              <a:rPr lang="en-US" altLang="en-US" sz="1900" dirty="0">
                <a:solidFill>
                  <a:srgbClr val="233AE1"/>
                </a:solidFill>
                <a:latin typeface="Courier New" panose="02070309020205020404" pitchFamily="49" charset="0"/>
              </a:rPr>
              <a:t>= FREE;</a:t>
            </a:r>
            <a:br>
              <a:rPr lang="en-US" altLang="en-US" sz="1900" dirty="0">
                <a:solidFill>
                  <a:srgbClr val="233AE1"/>
                </a:solidFill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}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	</a:t>
            </a:r>
            <a:r>
              <a:rPr lang="en-US" altLang="en-US" sz="1900" dirty="0">
                <a:solidFill>
                  <a:schemeClr val="hlink"/>
                </a:solidFill>
                <a:latin typeface="Courier New" panose="02070309020205020404" pitchFamily="49" charset="0"/>
              </a:rPr>
              <a:t>enable interrupts;</a:t>
            </a:r>
            <a:br>
              <a:rPr lang="en-US" altLang="en-US" sz="1900" dirty="0">
                <a:solidFill>
                  <a:schemeClr val="hlink"/>
                </a:solidFill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}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/>
            </a:r>
            <a:br>
              <a:rPr lang="en-US" altLang="en-US" sz="1900" dirty="0">
                <a:latin typeface="Courier New" panose="02070309020205020404" pitchFamily="49" charset="0"/>
              </a:rPr>
            </a:br>
            <a:endParaRPr lang="en-US" altLang="en-US" sz="19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23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5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5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/>
      <p:bldP spid="445445" grpId="0"/>
      <p:bldP spid="4454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Kernel Lock: Simulation</a:t>
            </a:r>
            <a:endParaRPr lang="en-US" dirty="0">
              <a:ea typeface="MS PGothic" charset="0"/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  enable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 smtClean="0">
                <a:latin typeface="Courier New" charset="0"/>
              </a:rPr>
              <a:t>}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16465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0935" y="972774"/>
            <a:ext cx="64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935" y="972774"/>
            <a:ext cx="783579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86923" y="972774"/>
            <a:ext cx="87716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9023" y="972774"/>
            <a:ext cx="78800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66893" y="2422987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1418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15425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381000" y="1380107"/>
            <a:ext cx="95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14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>
            <a:off x="6318776" y="1359933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02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  enable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 smtClean="0">
                <a:latin typeface="Courier New" charset="0"/>
              </a:rPr>
              <a:t>}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16465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0935" y="99104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66893" y="2422987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40802" y="2666187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12138" y="3715059"/>
            <a:ext cx="189139" cy="17114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76165" y="2833222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893119" y="1242151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41418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15425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0" name="Rectangle 29"/>
          <p:cNvSpPr/>
          <p:nvPr/>
        </p:nvSpPr>
        <p:spPr>
          <a:xfrm>
            <a:off x="2620935" y="972774"/>
            <a:ext cx="783579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486923" y="972774"/>
            <a:ext cx="87716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459023" y="972774"/>
            <a:ext cx="78800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14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6318776" y="1359933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81000" y="1380107"/>
            <a:ext cx="95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555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  enable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 smtClean="0">
                <a:latin typeface="Courier New" charset="0"/>
              </a:rPr>
              <a:t>}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893119" y="1242151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16465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0935" y="96171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935" y="968668"/>
            <a:ext cx="783579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86923" y="961711"/>
            <a:ext cx="87716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9023" y="968474"/>
            <a:ext cx="78800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66893" y="2422987"/>
            <a:ext cx="189139" cy="1711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40802" y="2666187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12138" y="3715059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37363" y="2833221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37363" y="2107730"/>
            <a:ext cx="5048101" cy="11441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148203" y="2984554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H="1" flipV="1">
            <a:off x="5867399" y="2133600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1418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15425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4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9" name="Freeform 38"/>
          <p:cNvSpPr/>
          <p:nvPr/>
        </p:nvSpPr>
        <p:spPr>
          <a:xfrm>
            <a:off x="6318776" y="1359933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81000" y="1380107"/>
            <a:ext cx="95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 flipH="1">
            <a:off x="1458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81800" y="1383268"/>
            <a:ext cx="95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1576165" y="2833222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38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337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1" grpId="0" animBg="1"/>
      <p:bldP spid="31" grpId="1" animBg="1"/>
      <p:bldP spid="39" grpId="0" animBg="1"/>
      <p:bldP spid="40" grpId="0"/>
      <p:bldP spid="44" grpId="0" animBg="1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4687661" y="236220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785887" y="1982362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87661" y="2370648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554061" y="2419659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16465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0935" y="9549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935" y="968668"/>
            <a:ext cx="783579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86923" y="968474"/>
            <a:ext cx="87716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9023" y="968474"/>
            <a:ext cx="78800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40802" y="2666187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12138" y="3715059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37363" y="2107730"/>
            <a:ext cx="5048101" cy="11441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893119" y="1242151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41418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15425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3" name="Freeform 32"/>
          <p:cNvSpPr/>
          <p:nvPr/>
        </p:nvSpPr>
        <p:spPr>
          <a:xfrm flipH="1">
            <a:off x="1458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14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81800" y="1383268"/>
            <a:ext cx="95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438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724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4202847" y="1327832"/>
            <a:ext cx="2458468" cy="502443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16347 w 2458468"/>
              <a:gd name="connsiteY0" fmla="*/ 0 h 502443"/>
              <a:gd name="connsiteX1" fmla="*/ 320984 w 2458468"/>
              <a:gd name="connsiteY1" fmla="*/ 310419 h 502443"/>
              <a:gd name="connsiteX2" fmla="*/ 1090880 w 2458468"/>
              <a:gd name="connsiteY2" fmla="*/ 460573 h 502443"/>
              <a:gd name="connsiteX3" fmla="*/ 2458468 w 2458468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8468" h="502443">
                <a:moveTo>
                  <a:pt x="16347" y="0"/>
                </a:moveTo>
                <a:cubicBezTo>
                  <a:pt x="-59243" y="170970"/>
                  <a:pt x="141895" y="233657"/>
                  <a:pt x="320984" y="310419"/>
                </a:cubicBezTo>
                <a:cubicBezTo>
                  <a:pt x="500073" y="387181"/>
                  <a:pt x="1090880" y="460573"/>
                  <a:pt x="1090880" y="460573"/>
                </a:cubicBezTo>
                <a:lnTo>
                  <a:pt x="2458468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437363" y="3009056"/>
            <a:ext cx="3250298" cy="29008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flipH="1" flipV="1">
            <a:off x="1676400" y="3184245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443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1000" y="1380107"/>
            <a:ext cx="95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1576165" y="2833222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437363" y="2833221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  enable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 smtClean="0">
                <a:latin typeface="Courier New" charset="0"/>
              </a:rPr>
              <a:t>}</a:t>
            </a:r>
            <a:endParaRPr lang="en-US" sz="14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5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37" grpId="0" animBg="1"/>
      <p:bldP spid="6" grpId="0" animBg="1"/>
      <p:bldP spid="6" grpId="1" animBg="1"/>
      <p:bldP spid="33" grpId="0" animBg="1"/>
      <p:bldP spid="35" grpId="0"/>
      <p:bldP spid="40" grpId="0" animBg="1"/>
      <p:bldP spid="45" grpId="0" animBg="1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Review: Full Solution to Bounded Buffer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738188"/>
            <a:ext cx="8915400" cy="611981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ko-KR" altLang="en-US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Semaphore fullBuffer = 0; 	// Initially, no coke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Semaphore emptyBuffers = numBuffers;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	// Initially, num empty slots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Semaphore mutex = 1;	// No one using machine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Producer(item)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emptyBuffers.P();	// Wait until space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mutex.P();	// Wait until buffer free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Enqueue(item);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mutex.V();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fullBuffers.V();	// Tell consumers there is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		// more coke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Consumer()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fullBuffers.P();	// Check if there’s a coke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mutex.P();	// Wait until machine free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item = Dequeue();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mutex.V();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emptyBuffers.V();	// tell producer need more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return item;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smtClean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122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  enable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 smtClean="0">
                <a:latin typeface="Courier New" charset="0"/>
              </a:rPr>
              <a:t>}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480343" y="5866917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469234" y="4486924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554061" y="2419659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16465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0935" y="9549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935" y="968668"/>
            <a:ext cx="783579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86923" y="968474"/>
            <a:ext cx="87716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9023" y="968474"/>
            <a:ext cx="78800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40802" y="2666187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12138" y="3715059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37363" y="2107730"/>
            <a:ext cx="5048101" cy="11441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893119" y="1242151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41418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15425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14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438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4202847" y="1327832"/>
            <a:ext cx="2458468" cy="502443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16347 w 2458468"/>
              <a:gd name="connsiteY0" fmla="*/ 0 h 502443"/>
              <a:gd name="connsiteX1" fmla="*/ 320984 w 2458468"/>
              <a:gd name="connsiteY1" fmla="*/ 310419 h 502443"/>
              <a:gd name="connsiteX2" fmla="*/ 1090880 w 2458468"/>
              <a:gd name="connsiteY2" fmla="*/ 460573 h 502443"/>
              <a:gd name="connsiteX3" fmla="*/ 2458468 w 2458468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8468" h="502443">
                <a:moveTo>
                  <a:pt x="16347" y="0"/>
                </a:moveTo>
                <a:cubicBezTo>
                  <a:pt x="-59243" y="170970"/>
                  <a:pt x="141895" y="233657"/>
                  <a:pt x="320984" y="310419"/>
                </a:cubicBezTo>
                <a:cubicBezTo>
                  <a:pt x="500073" y="387181"/>
                  <a:pt x="1090880" y="460573"/>
                  <a:pt x="1090880" y="460573"/>
                </a:cubicBezTo>
                <a:lnTo>
                  <a:pt x="2458468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458671" y="3557918"/>
            <a:ext cx="1071251" cy="94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472323" y="4495800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443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1000" y="1380107"/>
            <a:ext cx="95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756032" y="4756301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 flipH="1">
            <a:off x="5135431" y="1242151"/>
            <a:ext cx="2013855" cy="516227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577188 w 4372942"/>
              <a:gd name="connsiteY4" fmla="*/ 27914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804587 w 4372942"/>
              <a:gd name="connsiteY3" fmla="*/ 417934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2942" h="745790">
                <a:moveTo>
                  <a:pt x="4372942" y="0"/>
                </a:moveTo>
                <a:cubicBezTo>
                  <a:pt x="4302004" y="137241"/>
                  <a:pt x="4231067" y="274483"/>
                  <a:pt x="4024068" y="348919"/>
                </a:cubicBezTo>
                <a:cubicBezTo>
                  <a:pt x="3817069" y="423355"/>
                  <a:pt x="3500862" y="435114"/>
                  <a:pt x="3130949" y="446616"/>
                </a:cubicBezTo>
                <a:lnTo>
                  <a:pt x="1804587" y="417934"/>
                </a:lnTo>
                <a:cubicBezTo>
                  <a:pt x="1383315" y="411884"/>
                  <a:pt x="812639" y="361469"/>
                  <a:pt x="603314" y="410318"/>
                </a:cubicBezTo>
                <a:cubicBezTo>
                  <a:pt x="393989" y="459167"/>
                  <a:pt x="0" y="745790"/>
                  <a:pt x="0" y="745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318776" y="1359933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2609581" y="5275653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480344" y="5875793"/>
            <a:ext cx="189139" cy="17114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1437363" y="3747621"/>
            <a:ext cx="1003439" cy="198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437363" y="3852064"/>
            <a:ext cx="1" cy="60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1576165" y="2833222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437363" y="2833221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4785887" y="1982362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687661" y="236220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4724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437363" y="3009056"/>
            <a:ext cx="3250298" cy="29008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699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5" grpId="0" animBg="1"/>
      <p:bldP spid="25" grpId="0" animBg="1"/>
      <p:bldP spid="40" grpId="0" animBg="1"/>
      <p:bldP spid="44" grpId="0" animBg="1"/>
      <p:bldP spid="44" grpId="1" animBg="1"/>
      <p:bldP spid="46" grpId="0" animBg="1"/>
      <p:bldP spid="47" grpId="0" animBg="1"/>
      <p:bldP spid="49" grpId="0" animBg="1"/>
      <p:bldP spid="51" grpId="0" animBg="1"/>
      <p:bldP spid="5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2508776" y="1589936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</a:t>
            </a:r>
            <a:r>
              <a:rPr lang="en-US" sz="1400" dirty="0" smtClean="0">
                <a:latin typeface="Courier New" charset="0"/>
              </a:rPr>
              <a:t>{</a:t>
            </a:r>
            <a:r>
              <a:rPr lang="en-US" sz="1400" dirty="0">
                <a:latin typeface="Courier New" charset="0"/>
              </a:rPr>
              <a:t/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400" dirty="0" smtClean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  enable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 smtClean="0">
                <a:latin typeface="Courier New" charset="0"/>
              </a:rPr>
              <a:t>}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508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</a:t>
            </a:r>
            <a:r>
              <a:rPr lang="en-US" sz="1400" dirty="0" smtClean="0">
                <a:solidFill>
                  <a:srgbClr val="233AE1"/>
                </a:solidFill>
                <a:latin typeface="Courier New" charset="0"/>
              </a:rPr>
              <a:t>disable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16465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38419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0935" y="9549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935" y="968668"/>
            <a:ext cx="783579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86923" y="968474"/>
            <a:ext cx="87716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9023" y="968474"/>
            <a:ext cx="78800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1576164" y="2107729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40802" y="2666187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37363" y="2107730"/>
            <a:ext cx="5048101" cy="11441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1418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15425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14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438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458671" y="3557918"/>
            <a:ext cx="1071251" cy="94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443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1000" y="1380107"/>
            <a:ext cx="95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756032" y="4756301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 flipH="1">
            <a:off x="5135431" y="1242151"/>
            <a:ext cx="2013855" cy="516227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577188 w 4372942"/>
              <a:gd name="connsiteY4" fmla="*/ 27914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804587 w 4372942"/>
              <a:gd name="connsiteY3" fmla="*/ 417934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2942" h="745790">
                <a:moveTo>
                  <a:pt x="4372942" y="0"/>
                </a:moveTo>
                <a:cubicBezTo>
                  <a:pt x="4302004" y="137241"/>
                  <a:pt x="4231067" y="274483"/>
                  <a:pt x="4024068" y="348919"/>
                </a:cubicBezTo>
                <a:cubicBezTo>
                  <a:pt x="3817069" y="423355"/>
                  <a:pt x="3500862" y="435114"/>
                  <a:pt x="3130949" y="446616"/>
                </a:cubicBezTo>
                <a:lnTo>
                  <a:pt x="1804587" y="417934"/>
                </a:lnTo>
                <a:cubicBezTo>
                  <a:pt x="1383315" y="411884"/>
                  <a:pt x="812639" y="361469"/>
                  <a:pt x="603314" y="410318"/>
                </a:cubicBezTo>
                <a:cubicBezTo>
                  <a:pt x="393989" y="459167"/>
                  <a:pt x="0" y="745790"/>
                  <a:pt x="0" y="745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318776" y="1359933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2609581" y="5275653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1437363" y="3747621"/>
            <a:ext cx="1003439" cy="198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437363" y="3852064"/>
            <a:ext cx="1" cy="60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554061" y="2419659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512138" y="3715059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480343" y="5866917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469234" y="4486924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390318" y="3009056"/>
            <a:ext cx="3297343" cy="1510845"/>
          </a:xfrm>
          <a:prstGeom prst="straightConnector1">
            <a:avLst/>
          </a:prstGeom>
          <a:ln w="952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803876" y="4187335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438420" y="2896447"/>
            <a:ext cx="8409" cy="410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 flipH="1" flipV="1">
            <a:off x="4650389" y="3748872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 flipH="1">
            <a:off x="1458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781800" y="1383268"/>
            <a:ext cx="95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1576165" y="2833222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437363" y="2833221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4785887" y="1982362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687661" y="236220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4724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437363" y="3009056"/>
            <a:ext cx="3250298" cy="29008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reeform 71"/>
          <p:cNvSpPr/>
          <p:nvPr/>
        </p:nvSpPr>
        <p:spPr>
          <a:xfrm flipH="1">
            <a:off x="4763079" y="3147481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912551" y="2799928"/>
            <a:ext cx="1542688" cy="964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44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7" grpId="0" animBg="1"/>
      <p:bldP spid="59" grpId="0" animBg="1"/>
      <p:bldP spid="59" grpId="1" animBg="1"/>
      <p:bldP spid="62" grpId="0" animBg="1"/>
      <p:bldP spid="62" grpId="1" animBg="1"/>
      <p:bldP spid="63" grpId="0" animBg="1"/>
      <p:bldP spid="64" grpId="0"/>
      <p:bldP spid="7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153400" cy="5181600"/>
          </a:xfrm>
        </p:spPr>
        <p:txBody>
          <a:bodyPr/>
          <a:lstStyle/>
          <a:p>
            <a:r>
              <a:rPr lang="en-US" dirty="0" smtClean="0"/>
              <a:t>Notice that Scheduling here involves deciding who to take off the wait queue</a:t>
            </a:r>
          </a:p>
          <a:p>
            <a:pPr lvl="1"/>
            <a:r>
              <a:rPr lang="en-US" dirty="0" smtClean="0"/>
              <a:t>Could do by priority, etc.</a:t>
            </a:r>
          </a:p>
          <a:p>
            <a:r>
              <a:rPr lang="en-US" dirty="0" smtClean="0"/>
              <a:t>Same type of code works for condition variables</a:t>
            </a:r>
          </a:p>
          <a:p>
            <a:pPr lvl="1"/>
            <a:r>
              <a:rPr lang="en-US" dirty="0" smtClean="0"/>
              <a:t>The Wait queue becomes unique for each condition variable</a:t>
            </a:r>
          </a:p>
          <a:p>
            <a:pPr lvl="1"/>
            <a:r>
              <a:rPr lang="en-US" dirty="0" smtClean="0"/>
              <a:t>Once again, transition two and from queues occurs with interrupts disabled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66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CPU </a:t>
            </a:r>
            <a:r>
              <a:rPr lang="en-US" altLang="ko-KR" dirty="0" smtClean="0">
                <a:ea typeface="굴림" panose="020B0600000101010101" pitchFamily="34" charset="-127"/>
              </a:rPr>
              <a:t>Scheduling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505200"/>
            <a:ext cx="8458200" cy="3124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Earlier, we talked about the life-cycle of a thread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Active threads work their way from Ready queue to Running to various waiting queues.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Question: How is the OS to decide which of several tasks to take off a queue?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Obvious queue to worry about is ready queue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Others can be scheduled as well, however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smtClean="0">
                <a:ea typeface="굴림" panose="020B0600000101010101" pitchFamily="34" charset="-127"/>
              </a:rPr>
              <a:t>: deciding which threads are given access to resources from moment to moment  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981200" y="685800"/>
            <a:ext cx="4876800" cy="281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41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Scheduling Assumptions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410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CPU scheduling big area of research in early 70’s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Many implicit assumptions for CPU scheduling: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One program per user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One thread per program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Programs are independent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Clearly, these are unrealistic but they simplify the problem so it can be solved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For instance: is “fair” about fairness among users or programs? 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If I run one compilation job and you run five, you get five times as much CPU on many operating systems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 high-level goal: Dole out CPU time to optimize some desired parameters of system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</p:txBody>
      </p:sp>
      <p:grpSp>
        <p:nvGrpSpPr>
          <p:cNvPr id="575492" name="Group 4"/>
          <p:cNvGrpSpPr>
            <a:grpSpLocks/>
          </p:cNvGrpSpPr>
          <p:nvPr/>
        </p:nvGrpSpPr>
        <p:grpSpPr bwMode="auto">
          <a:xfrm>
            <a:off x="1981200" y="5257800"/>
            <a:ext cx="4953000" cy="1127125"/>
            <a:chOff x="2400" y="1152"/>
            <a:chExt cx="2880" cy="710"/>
          </a:xfrm>
        </p:grpSpPr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2400" y="1152"/>
              <a:ext cx="2880" cy="384"/>
              <a:chOff x="672" y="2352"/>
              <a:chExt cx="4569" cy="528"/>
            </a:xfrm>
          </p:grpSpPr>
          <p:sp>
            <p:nvSpPr>
              <p:cNvPr id="17416" name="Rectangle 6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USER1</a:t>
                </a:r>
              </a:p>
            </p:txBody>
          </p:sp>
          <p:sp>
            <p:nvSpPr>
              <p:cNvPr id="17417" name="Rectangle 7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USER2</a:t>
                </a:r>
              </a:p>
            </p:txBody>
          </p:sp>
          <p:sp>
            <p:nvSpPr>
              <p:cNvPr id="17418" name="Rectangle 8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USER3</a:t>
                </a:r>
              </a:p>
            </p:txBody>
          </p:sp>
          <p:sp>
            <p:nvSpPr>
              <p:cNvPr id="17419" name="Rectangle 9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USER1</a:t>
                </a:r>
              </a:p>
            </p:txBody>
          </p:sp>
          <p:sp>
            <p:nvSpPr>
              <p:cNvPr id="17420" name="Rectangle 10"/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633" cy="52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USER2</a:t>
                </a:r>
              </a:p>
            </p:txBody>
          </p:sp>
        </p:grpSp>
        <p:sp>
          <p:nvSpPr>
            <p:cNvPr id="17414" name="Text Box 11"/>
            <p:cNvSpPr txBox="1">
              <a:spLocks noChangeArrowheads="1"/>
            </p:cNvSpPr>
            <p:nvPr/>
          </p:nvSpPr>
          <p:spPr bwMode="auto">
            <a:xfrm>
              <a:off x="2688" y="1535"/>
              <a:ext cx="6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/>
                <a:t>Time </a:t>
              </a:r>
            </a:p>
          </p:txBody>
        </p:sp>
        <p:sp>
          <p:nvSpPr>
            <p:cNvPr id="17415" name="Line 12"/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118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Assumption: CPU Bursts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38600"/>
            <a:ext cx="8763000" cy="2514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Execution model: programs alternate between bursts of CPU and I/O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Program typically uses the CPU for some period of time, then does I/O, then uses CPU again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scheduling decision is about which job to give to the CPU for use by its next CPU burst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With </a:t>
            </a:r>
            <a:r>
              <a:rPr lang="en-US" altLang="ko-KR" dirty="0" err="1" smtClean="0">
                <a:ea typeface="굴림" panose="020B0600000101010101" pitchFamily="34" charset="-127"/>
              </a:rPr>
              <a:t>timeslicing</a:t>
            </a:r>
            <a:r>
              <a:rPr lang="en-US" altLang="ko-KR" dirty="0" smtClean="0">
                <a:ea typeface="굴림" panose="020B0600000101010101" pitchFamily="34" charset="-127"/>
              </a:rPr>
              <a:t>, thread may be forced to give up CPU before finishing current CPU burst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1219200" y="646113"/>
            <a:ext cx="2108200" cy="3429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123" r="418" b="6123"/>
          <a:stretch>
            <a:fillRect/>
          </a:stretch>
        </p:blipFill>
        <p:spPr bwMode="auto">
          <a:xfrm>
            <a:off x="3657600" y="990600"/>
            <a:ext cx="4330700" cy="28797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4627563" y="1370013"/>
            <a:ext cx="318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800">
                <a:solidFill>
                  <a:schemeClr val="hlink"/>
                </a:solidFill>
              </a:rPr>
              <a:t>Weighted toward small bursts</a:t>
            </a:r>
          </a:p>
        </p:txBody>
      </p:sp>
      <p:sp>
        <p:nvSpPr>
          <p:cNvPr id="18439" name="Freeform 8"/>
          <p:cNvSpPr>
            <a:spLocks/>
          </p:cNvSpPr>
          <p:nvPr/>
        </p:nvSpPr>
        <p:spPr bwMode="auto">
          <a:xfrm>
            <a:off x="4267200" y="1676400"/>
            <a:ext cx="914400" cy="495300"/>
          </a:xfrm>
          <a:custGeom>
            <a:avLst/>
            <a:gdLst>
              <a:gd name="T0" fmla="*/ 914400 w 576"/>
              <a:gd name="T1" fmla="*/ 0 h 312"/>
              <a:gd name="T2" fmla="*/ 533400 w 576"/>
              <a:gd name="T3" fmla="*/ 457200 h 312"/>
              <a:gd name="T4" fmla="*/ 0 w 576"/>
              <a:gd name="T5" fmla="*/ 22860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312">
                <a:moveTo>
                  <a:pt x="576" y="0"/>
                </a:moveTo>
                <a:cubicBezTo>
                  <a:pt x="504" y="132"/>
                  <a:pt x="432" y="264"/>
                  <a:pt x="336" y="288"/>
                </a:cubicBezTo>
                <a:cubicBezTo>
                  <a:pt x="240" y="312"/>
                  <a:pt x="120" y="228"/>
                  <a:pt x="0" y="144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32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Scheduling Policy Goals/Criteria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Minimize Response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Minimize elapsed time to do an operation (or job)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Response time is what the user sees: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Time to echo a keystroke in editor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Time to compile a program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Real-time Tasks: Must meet deadlines imposed by World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Maximize 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Maximize operations (or jobs) per second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Throughput related to response time, but not identical: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Minimizing response time will lead to more context switching than if you only maximized 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Two parts to maximizing throughput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Minimize overhead (for example, context-switching)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Efficient use of resources (CPU, disk, memory, etc)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Fairness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Share CPU among users in some equitable way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Fairness is not minimizing average response time: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Better </a:t>
            </a:r>
            <a:r>
              <a:rPr lang="en-US" altLang="ko-KR" i="1" smtClean="0">
                <a:ea typeface="굴림" panose="020B0600000101010101" pitchFamily="34" charset="-127"/>
              </a:rPr>
              <a:t>average</a:t>
            </a:r>
            <a:r>
              <a:rPr lang="en-US" altLang="ko-KR" smtClean="0">
                <a:ea typeface="굴림" panose="020B0600000101010101" pitchFamily="34" charset="-127"/>
              </a:rPr>
              <a:t> response time by making system </a:t>
            </a:r>
            <a:r>
              <a:rPr lang="en-US" altLang="ko-KR" i="1" smtClean="0">
                <a:ea typeface="굴림" panose="020B0600000101010101" pitchFamily="34" charset="-127"/>
              </a:rPr>
              <a:t>less</a:t>
            </a:r>
            <a:r>
              <a:rPr lang="en-US" altLang="ko-KR" smtClean="0">
                <a:ea typeface="굴림" panose="020B0600000101010101" pitchFamily="34" charset="-127"/>
              </a:rPr>
              <a:t> fair</a:t>
            </a:r>
          </a:p>
        </p:txBody>
      </p:sp>
    </p:spTree>
    <p:extLst>
      <p:ext uri="{BB962C8B-B14F-4D97-AF65-F5344CB8AC3E}">
        <p14:creationId xmlns:p14="http://schemas.microsoft.com/office/powerpoint/2010/main" val="4019534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80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39000" y="1295400"/>
            <a:ext cx="173513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9975" cy="4572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First-Come, First-Served (FCFS) Scheduling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86800" cy="6248400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First-Come, First-Served (FCFS)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Also “First In, First Out” (FIFO) or “Run until done”</a:t>
            </a:r>
          </a:p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In early systems, FCFS meant one program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scheduled until done (including I/O)</a:t>
            </a:r>
          </a:p>
          <a:p>
            <a:pPr marL="1085850" lvl="2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Now, means keep CPU until thread blocks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Example:</a:t>
            </a:r>
            <a:r>
              <a:rPr lang="en-US" altLang="ko-KR" sz="2000" smtClean="0"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ea typeface="굴림" panose="020B0600000101010101" pitchFamily="34" charset="-127"/>
              </a:rPr>
              <a:t>Process</a:t>
            </a:r>
            <a:r>
              <a:rPr lang="en-US" altLang="ko-KR" sz="2000" smtClean="0">
                <a:ea typeface="굴림" panose="020B0600000101010101" pitchFamily="34" charset="-127"/>
              </a:rPr>
              <a:t>	</a:t>
            </a:r>
            <a:r>
              <a:rPr lang="en-US" altLang="ko-KR" sz="2000" u="sng" smtClean="0">
                <a:ea typeface="굴림" panose="020B0600000101010101" pitchFamily="34" charset="-127"/>
              </a:rPr>
              <a:t>Burst Time</a:t>
            </a:r>
            <a:br>
              <a:rPr lang="en-US" altLang="ko-KR" sz="2000" u="sng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</a:t>
            </a:r>
            <a:r>
              <a:rPr lang="en-US" altLang="ko-KR" sz="2000" i="1" smtClean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smtClean="0">
                <a:ea typeface="굴림" panose="020B0600000101010101" pitchFamily="34" charset="-127"/>
              </a:rPr>
              <a:t>1</a:t>
            </a:r>
            <a:r>
              <a:rPr lang="en-US" altLang="ko-KR" sz="2000" smtClean="0">
                <a:ea typeface="굴림" panose="020B0600000101010101" pitchFamily="34" charset="-127"/>
              </a:rPr>
              <a:t>	24</a:t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</a:t>
            </a:r>
            <a:r>
              <a:rPr lang="en-US" altLang="ko-KR" sz="2000" i="1" smtClean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smtClean="0">
                <a:ea typeface="굴림" panose="020B0600000101010101" pitchFamily="34" charset="-127"/>
              </a:rPr>
              <a:t>2</a:t>
            </a:r>
            <a:r>
              <a:rPr lang="en-US" altLang="ko-KR" sz="2000" smtClean="0">
                <a:ea typeface="굴림" panose="020B0600000101010101" pitchFamily="34" charset="-127"/>
              </a:rPr>
              <a:t> 	3</a:t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</a:t>
            </a:r>
            <a:r>
              <a:rPr lang="en-US" altLang="ko-KR" sz="2000" i="1" smtClean="0">
                <a:ea typeface="굴림" panose="020B0600000101010101" pitchFamily="34" charset="-127"/>
              </a:rPr>
              <a:t>P</a:t>
            </a:r>
            <a:r>
              <a:rPr lang="en-US" altLang="ko-KR" sz="2000" i="1" baseline="-25000" smtClean="0">
                <a:ea typeface="굴림" panose="020B0600000101010101" pitchFamily="34" charset="-127"/>
              </a:rPr>
              <a:t>3	 </a:t>
            </a:r>
            <a:r>
              <a:rPr lang="en-US" altLang="ko-KR" sz="2000" smtClean="0">
                <a:ea typeface="굴림" panose="020B0600000101010101" pitchFamily="34" charset="-127"/>
              </a:rPr>
              <a:t>3</a:t>
            </a:r>
            <a:r>
              <a:rPr lang="en-US" altLang="ko-KR" sz="2000" i="1" baseline="-25000" smtClean="0">
                <a:ea typeface="굴림" panose="020B0600000101010101" pitchFamily="34" charset="-127"/>
              </a:rPr>
              <a:t>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Suppose processes arrive in the order: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1</a:t>
            </a:r>
            <a:r>
              <a:rPr lang="en-US" altLang="ko-KR" smtClean="0">
                <a:ea typeface="굴림" panose="020B0600000101010101" pitchFamily="34" charset="-127"/>
              </a:rPr>
              <a:t> ,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 ,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3  </a:t>
            </a:r>
            <a:br>
              <a:rPr lang="en-US" altLang="ko-KR" i="1" baseline="-25000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The Gantt Chart for the schedule is: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ea typeface="굴림" panose="020B0600000101010101" pitchFamily="34" charset="-127"/>
              </a:rPr>
            </a:br>
            <a:endParaRPr lang="en-US" altLang="ko-KR" sz="2000" smtClean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6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Waiting time for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1</a:t>
            </a:r>
            <a:r>
              <a:rPr lang="en-US" altLang="ko-KR" smtClean="0">
                <a:ea typeface="굴림" panose="020B0600000101010101" pitchFamily="34" charset="-127"/>
              </a:rPr>
              <a:t>  = 0;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  = 24;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3 </a:t>
            </a:r>
            <a:r>
              <a:rPr lang="en-US" altLang="ko-KR" smtClean="0">
                <a:ea typeface="굴림" panose="020B0600000101010101" pitchFamily="34" charset="-127"/>
              </a:rPr>
              <a:t>= 27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Average waiting time:  (0 + 24 + 27)/3 = 17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Average Completion time: (24 + 27 + 30)/3 = 27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3032125" algn="ctr"/>
                <a:tab pos="4635500" algn="ctr"/>
              </a:tabLst>
            </a:pPr>
            <a:r>
              <a:rPr lang="en-US" altLang="ko-KR" i="1" smtClean="0">
                <a:ea typeface="굴림" panose="020B0600000101010101" pitchFamily="34" charset="-127"/>
              </a:rPr>
              <a:t>Convoy effect:</a:t>
            </a:r>
            <a:r>
              <a:rPr lang="en-US" altLang="ko-KR" smtClean="0">
                <a:ea typeface="굴림" panose="020B0600000101010101" pitchFamily="34" charset="-127"/>
              </a:rPr>
              <a:t> short process behind long process</a:t>
            </a:r>
          </a:p>
        </p:txBody>
      </p:sp>
      <p:grpSp>
        <p:nvGrpSpPr>
          <p:cNvPr id="578579" name="Group 19"/>
          <p:cNvGrpSpPr>
            <a:grpSpLocks/>
          </p:cNvGrpSpPr>
          <p:nvPr/>
        </p:nvGrpSpPr>
        <p:grpSpPr bwMode="auto">
          <a:xfrm>
            <a:off x="1828800" y="4038600"/>
            <a:ext cx="5556250" cy="1128713"/>
            <a:chOff x="1104" y="3408"/>
            <a:chExt cx="3500" cy="711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1208" y="3408"/>
              <a:ext cx="3312" cy="38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2024" y="345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8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1</a:t>
              </a:r>
              <a:endParaRPr lang="en-US" altLang="ko-KR" sz="1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3512" y="345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8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2</a:t>
              </a:r>
              <a:endParaRPr lang="en-US" altLang="ko-KR" sz="1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89" name="Text Box 8"/>
            <p:cNvSpPr txBox="1">
              <a:spLocks noChangeArrowheads="1"/>
            </p:cNvSpPr>
            <p:nvPr/>
          </p:nvSpPr>
          <p:spPr bwMode="auto">
            <a:xfrm>
              <a:off x="4088" y="345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8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3</a:t>
              </a:r>
              <a:endParaRPr lang="en-US" altLang="ko-KR" sz="1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Line 13"/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5"/>
            <p:cNvSpPr txBox="1">
              <a:spLocks noChangeArrowheads="1"/>
            </p:cNvSpPr>
            <p:nvPr/>
          </p:nvSpPr>
          <p:spPr bwMode="auto">
            <a:xfrm>
              <a:off x="3176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24</a:t>
              </a:r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3752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27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4328" y="388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30</a:t>
              </a:r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1104" y="38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34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6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8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78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FCFS Scheduling (Cont.)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172200"/>
          </a:xfrm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Example continued: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Suppose that processes arrive in order: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 ,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3</a:t>
            </a:r>
            <a:r>
              <a:rPr lang="en-US" altLang="ko-KR" smtClean="0">
                <a:ea typeface="굴림" panose="020B0600000101010101" pitchFamily="34" charset="-127"/>
              </a:rPr>
              <a:t> ,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1</a:t>
            </a:r>
            <a:r>
              <a:rPr lang="en-US" altLang="ko-KR" smtClean="0">
                <a:ea typeface="굴림" panose="020B0600000101010101" pitchFamily="34" charset="-127"/>
              </a:rPr>
              <a:t>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Now, the Gantt chart for the schedule is:</a:t>
            </a:r>
            <a:br>
              <a:rPr lang="en-US" altLang="ko-KR" smtClean="0">
                <a:ea typeface="굴림" panose="020B0600000101010101" pitchFamily="34" charset="-127"/>
              </a:rPr>
            </a:br>
            <a:endParaRPr lang="en-US" altLang="ko-KR" smtClean="0">
              <a:ea typeface="굴림" panose="020B0600000101010101" pitchFamily="34" charset="-127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6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Waiting time for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1 </a:t>
            </a:r>
            <a:r>
              <a:rPr lang="en-US" altLang="ko-KR" i="1" smtClean="0">
                <a:ea typeface="굴림" panose="020B0600000101010101" pitchFamily="34" charset="-127"/>
              </a:rPr>
              <a:t>=</a:t>
            </a:r>
            <a:r>
              <a:rPr lang="en-US" altLang="ko-KR" smtClean="0">
                <a:ea typeface="굴림" panose="020B0600000101010101" pitchFamily="34" charset="-127"/>
              </a:rPr>
              <a:t> 6</a:t>
            </a:r>
            <a:r>
              <a:rPr lang="en-US" altLang="ko-KR" i="1" smtClean="0">
                <a:ea typeface="굴림" panose="020B0600000101010101" pitchFamily="34" charset="-127"/>
              </a:rPr>
              <a:t>;</a:t>
            </a:r>
            <a:r>
              <a:rPr lang="en-US" altLang="ko-KR" i="1" baseline="-25000" smtClean="0">
                <a:ea typeface="굴림" panose="020B0600000101010101" pitchFamily="34" charset="-127"/>
              </a:rPr>
              <a:t>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2</a:t>
            </a:r>
            <a:r>
              <a:rPr lang="en-US" altLang="ko-KR" smtClean="0">
                <a:ea typeface="굴림" panose="020B0600000101010101" pitchFamily="34" charset="-127"/>
              </a:rPr>
              <a:t> = 0</a:t>
            </a:r>
            <a:r>
              <a:rPr lang="en-US" altLang="ko-KR" i="1" baseline="-25000" smtClean="0">
                <a:ea typeface="굴림" panose="020B0600000101010101" pitchFamily="34" charset="-127"/>
              </a:rPr>
              <a:t>; </a:t>
            </a:r>
            <a:r>
              <a:rPr lang="en-US" altLang="ko-KR" i="1" smtClean="0">
                <a:ea typeface="굴림" panose="020B0600000101010101" pitchFamily="34" charset="-127"/>
              </a:rPr>
              <a:t>P</a:t>
            </a:r>
            <a:r>
              <a:rPr lang="en-US" altLang="ko-KR" i="1" baseline="-25000" smtClean="0">
                <a:ea typeface="굴림" panose="020B0600000101010101" pitchFamily="34" charset="-127"/>
              </a:rPr>
              <a:t>3 </a:t>
            </a:r>
            <a:r>
              <a:rPr lang="en-US" altLang="ko-KR" i="1" smtClean="0">
                <a:ea typeface="굴림" panose="020B0600000101010101" pitchFamily="34" charset="-127"/>
              </a:rPr>
              <a:t>= </a:t>
            </a:r>
            <a:r>
              <a:rPr lang="en-US" altLang="ko-KR" smtClean="0">
                <a:ea typeface="굴림" panose="020B0600000101010101" pitchFamily="34" charset="-127"/>
              </a:rPr>
              <a:t>3</a:t>
            </a:r>
            <a:endParaRPr lang="en-US" altLang="ko-KR" i="1" smtClean="0">
              <a:ea typeface="굴림" panose="020B0600000101010101" pitchFamily="34" charset="-127"/>
            </a:endParaRP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Average waiting time:   (6 + 0 + 3)/3 = 3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Average Completion time: (3 + 6 + 30)/3 = 13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In second case: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average waiting time is much better (before it was 17)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Average completion time is better (before it was 27)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FIFO Pros and Cons: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Simple (+)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Short jobs get stuck behind long ones (-)</a:t>
            </a:r>
          </a:p>
          <a:p>
            <a:pPr marL="1085850" lvl="2">
              <a:lnSpc>
                <a:spcPct val="85000"/>
              </a:lnSpc>
              <a:spcBef>
                <a:spcPct val="20000"/>
              </a:spcBef>
              <a:tabLst>
                <a:tab pos="3651250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Safeway: Getting milk, always stuck behind cart full of small items. Upside: get to read about space aliens!</a:t>
            </a:r>
          </a:p>
        </p:txBody>
      </p:sp>
      <p:grpSp>
        <p:nvGrpSpPr>
          <p:cNvPr id="579603" name="Group 19"/>
          <p:cNvGrpSpPr>
            <a:grpSpLocks/>
          </p:cNvGrpSpPr>
          <p:nvPr/>
        </p:nvGrpSpPr>
        <p:grpSpPr bwMode="auto">
          <a:xfrm>
            <a:off x="1752600" y="1690688"/>
            <a:ext cx="5575300" cy="1128712"/>
            <a:chOff x="1190" y="1641"/>
            <a:chExt cx="3512" cy="711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 flipH="1">
              <a:off x="1286" y="1641"/>
              <a:ext cx="3312" cy="38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 flipH="1">
              <a:off x="3517" y="1689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P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1</a:t>
              </a:r>
              <a:endParaRPr lang="en-US" altLang="en-US" sz="1800" b="0">
                <a:latin typeface="Helvetica" panose="020B0604020202020204" pitchFamily="34" charset="0"/>
              </a:endParaRP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 flipH="1">
              <a:off x="2029" y="1689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P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3</a:t>
              </a:r>
              <a:endParaRPr lang="en-US" altLang="en-US" sz="1800" b="0">
                <a:latin typeface="Helvetica" panose="020B0604020202020204" pitchFamily="34" charset="0"/>
              </a:endParaRP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 flipH="1">
              <a:off x="1453" y="1689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P</a:t>
              </a:r>
              <a:r>
                <a:rPr lang="en-US" altLang="en-US" sz="1800" b="0" baseline="-25000">
                  <a:latin typeface="Helvetica" panose="020B0604020202020204" pitchFamily="34" charset="0"/>
                </a:rPr>
                <a:t>2</a:t>
              </a:r>
              <a:endParaRPr lang="en-US" altLang="en-US" sz="1800" b="0">
                <a:latin typeface="Helvetica" panose="020B0604020202020204" pitchFamily="34" charset="0"/>
              </a:endParaRP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4598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12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2486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1910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>
              <a:off x="24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1910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 flipH="1">
              <a:off x="2394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 flipH="1">
              <a:off x="1818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 flipH="1">
              <a:off x="4426" y="21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 flipH="1">
              <a:off x="1190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39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862138"/>
            <a:ext cx="1219200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Round Robin (RR)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FCFS Scheme: Potentially bad for short jobs!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Depends on submit order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If you are first in line at supermarket with milk, you don’t care who is behind you, on the other hand…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Round Robin Scheme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Each process gets a small unit of CPU time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(</a:t>
            </a:r>
            <a:r>
              <a:rPr lang="en-US" altLang="ko-KR" i="1" smtClean="0">
                <a:ea typeface="굴림" panose="020B0600000101010101" pitchFamily="34" charset="-127"/>
              </a:rPr>
              <a:t>time quantum</a:t>
            </a:r>
            <a:r>
              <a:rPr lang="en-US" altLang="ko-KR" smtClean="0">
                <a:ea typeface="굴림" panose="020B0600000101010101" pitchFamily="34" charset="-127"/>
              </a:rPr>
              <a:t>), usually 10-100 milliseconds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After quantum expires, the process is preempted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and added to the end of the ready queue.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i="1" smtClean="0">
                <a:ea typeface="굴림" panose="020B0600000101010101" pitchFamily="34" charset="-127"/>
              </a:rPr>
              <a:t>n</a:t>
            </a:r>
            <a:r>
              <a:rPr lang="en-US" altLang="ko-KR" smtClean="0">
                <a:ea typeface="굴림" panose="020B0600000101010101" pitchFamily="34" charset="-127"/>
              </a:rPr>
              <a:t> processes in ready queue and time quantum is </a:t>
            </a:r>
            <a:r>
              <a:rPr lang="en-US" altLang="ko-KR" i="1" smtClean="0">
                <a:ea typeface="굴림" panose="020B0600000101010101" pitchFamily="34" charset="-127"/>
              </a:rPr>
              <a:t>q </a:t>
            </a:r>
            <a:r>
              <a:rPr lang="en-US" altLang="ko-KR" i="1" smtClean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endParaRPr lang="en-US" altLang="ko-KR" smtClean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Each process gets 1/</a:t>
            </a:r>
            <a:r>
              <a:rPr lang="en-US" altLang="ko-KR" i="1" smtClean="0">
                <a:ea typeface="굴림" panose="020B0600000101010101" pitchFamily="34" charset="-127"/>
              </a:rPr>
              <a:t>n</a:t>
            </a:r>
            <a:r>
              <a:rPr lang="en-US" altLang="ko-KR" smtClean="0">
                <a:ea typeface="굴림" panose="020B0600000101010101" pitchFamily="34" charset="-127"/>
              </a:rPr>
              <a:t> of the CPU time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 chunks of at most </a:t>
            </a:r>
            <a:r>
              <a:rPr lang="en-US" altLang="ko-KR" i="1" smtClean="0">
                <a:ea typeface="굴림" panose="020B0600000101010101" pitchFamily="34" charset="-127"/>
              </a:rPr>
              <a:t>q</a:t>
            </a:r>
            <a:r>
              <a:rPr lang="en-US" altLang="ko-KR" smtClean="0">
                <a:ea typeface="굴림" panose="020B0600000101010101" pitchFamily="34" charset="-127"/>
              </a:rPr>
              <a:t> time units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No process waits more than (</a:t>
            </a:r>
            <a:r>
              <a:rPr lang="en-US" altLang="ko-KR" i="1" smtClean="0">
                <a:solidFill>
                  <a:schemeClr val="hlink"/>
                </a:solidFill>
                <a:ea typeface="굴림" panose="020B0600000101010101" pitchFamily="34" charset="-127"/>
              </a:rPr>
              <a:t>n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-1)</a:t>
            </a:r>
            <a:r>
              <a:rPr lang="en-US" altLang="ko-KR" i="1" smtClean="0">
                <a:solidFill>
                  <a:schemeClr val="hlink"/>
                </a:solidFill>
                <a:ea typeface="굴림" panose="020B0600000101010101" pitchFamily="34" charset="-127"/>
              </a:rPr>
              <a:t>q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time units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Performance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i="1" smtClean="0">
                <a:ea typeface="굴림" panose="020B0600000101010101" pitchFamily="34" charset="-127"/>
              </a:rPr>
              <a:t>q</a:t>
            </a:r>
            <a:r>
              <a:rPr lang="en-US" altLang="ko-KR" smtClean="0">
                <a:ea typeface="굴림" panose="020B0600000101010101" pitchFamily="34" charset="-127"/>
              </a:rPr>
              <a:t> large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 FCFS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i="1" smtClean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small  Interleaved (really small  hyperthreading?)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i="1" smtClean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must be large with respect to context switch, otherwise overhead is too high (all overhead)</a:t>
            </a:r>
          </a:p>
        </p:txBody>
      </p:sp>
    </p:spTree>
    <p:extLst>
      <p:ext uri="{BB962C8B-B14F-4D97-AF65-F5344CB8AC3E}">
        <p14:creationId xmlns:p14="http://schemas.microsoft.com/office/powerpoint/2010/main" val="219975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0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0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0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0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80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0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Monitors and Condition </a:t>
            </a:r>
            <a:r>
              <a:rPr lang="en-US" altLang="ko-KR" dirty="0" smtClean="0">
                <a:ea typeface="굴림" panose="020B0600000101010101" pitchFamily="34" charset="-127"/>
              </a:rPr>
              <a:t>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172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Monitor</a:t>
            </a:r>
            <a:r>
              <a:rPr lang="en-US" altLang="ko-KR" dirty="0">
                <a:ea typeface="굴림" panose="020B0600000101010101" pitchFamily="34" charset="-127"/>
              </a:rPr>
              <a:t>: a lock and zero or more condition variables for managing concurrent access to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of Monitors is a programming paradigm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Some languages like Java provide monitors in the language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Condition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Variable</a:t>
            </a:r>
            <a:r>
              <a:rPr lang="en-US" altLang="ko-KR" dirty="0" smtClean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 smtClean="0">
                <a:ea typeface="굴림" panose="020B0600000101010101" pitchFamily="34" charset="-127"/>
              </a:rPr>
              <a:t>inside</a:t>
            </a:r>
            <a:r>
              <a:rPr lang="en-US" altLang="ko-KR" dirty="0" smtClean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Key idea: allow sleeping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Contrast to semaphores: Can’t wait inside critical section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Operations: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Wait(&amp;lock)</a:t>
            </a:r>
            <a:r>
              <a:rPr lang="en-US" altLang="ko-KR" dirty="0" smtClean="0">
                <a:ea typeface="굴림" panose="020B0600000101010101" pitchFamily="34" charset="-127"/>
              </a:rPr>
              <a:t>: Atomically release lock and go to sleep. Re-acquire lock later, before returning.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Signal()</a:t>
            </a:r>
            <a:r>
              <a:rPr lang="en-US" altLang="ko-KR" dirty="0" smtClean="0">
                <a:ea typeface="굴림" panose="020B0600000101010101" pitchFamily="34" charset="-127"/>
              </a:rPr>
              <a:t>: Wake up one waiter, if any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Broadcast()</a:t>
            </a:r>
            <a:r>
              <a:rPr lang="en-US" altLang="ko-KR" dirty="0" smtClean="0">
                <a:ea typeface="굴림" panose="020B0600000101010101" pitchFamily="34" charset="-127"/>
              </a:rPr>
              <a:t>: Wake up all waiters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Rule: Must hold lock when doing condition variable ops!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 </a:t>
            </a:r>
            <a:r>
              <a:rPr lang="en-US" altLang="ko-KR" dirty="0" err="1" smtClean="0">
                <a:ea typeface="굴림" panose="020B0600000101010101" pitchFamily="34" charset="-127"/>
              </a:rPr>
              <a:t>Birrell</a:t>
            </a:r>
            <a:r>
              <a:rPr lang="en-US" altLang="ko-KR" dirty="0" smtClean="0">
                <a:ea typeface="굴림" panose="020B0600000101010101" pitchFamily="34" charset="-127"/>
              </a:rPr>
              <a:t> paper, he says can perform signal() outside of lock – IGNORE HIM (this is only an optimization)</a:t>
            </a:r>
          </a:p>
        </p:txBody>
      </p:sp>
    </p:spTree>
    <p:extLst>
      <p:ext uri="{BB962C8B-B14F-4D97-AF65-F5344CB8AC3E}">
        <p14:creationId xmlns:p14="http://schemas.microsoft.com/office/powerpoint/2010/main" val="1615833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54975" cy="84455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Example of RR with Time Quantum = 20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 marL="342900" indent="-34290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Example:</a:t>
            </a:r>
            <a:r>
              <a:rPr lang="en-US" altLang="ko-KR" sz="1800" smtClean="0">
                <a:ea typeface="굴림" panose="020B0600000101010101" pitchFamily="34" charset="-127"/>
              </a:rPr>
              <a:t>	</a:t>
            </a:r>
            <a:r>
              <a:rPr lang="en-US" altLang="ko-KR" sz="1800" u="sng" smtClean="0">
                <a:ea typeface="굴림" panose="020B0600000101010101" pitchFamily="34" charset="-127"/>
              </a:rPr>
              <a:t>Process</a:t>
            </a:r>
            <a:r>
              <a:rPr lang="en-US" altLang="ko-KR" sz="1800" smtClean="0">
                <a:ea typeface="굴림" panose="020B0600000101010101" pitchFamily="34" charset="-127"/>
              </a:rPr>
              <a:t>		</a:t>
            </a:r>
            <a:r>
              <a:rPr lang="en-US" altLang="ko-KR" sz="1800" u="sng" smtClean="0">
                <a:ea typeface="굴림" panose="020B0600000101010101" pitchFamily="34" charset="-127"/>
              </a:rPr>
              <a:t>Burst Time</a:t>
            </a:r>
            <a:br>
              <a:rPr lang="en-US" altLang="ko-KR" sz="1800" u="sng" smtClean="0">
                <a:ea typeface="굴림" panose="020B0600000101010101" pitchFamily="34" charset="-127"/>
              </a:rPr>
            </a:br>
            <a:r>
              <a:rPr lang="en-US" altLang="ko-KR" sz="1800" i="1" smtClean="0">
                <a:ea typeface="굴림" panose="020B0600000101010101" pitchFamily="34" charset="-127"/>
              </a:rPr>
              <a:t>	 P</a:t>
            </a:r>
            <a:r>
              <a:rPr lang="en-US" altLang="ko-KR" sz="1800" i="1" baseline="-25000" smtClean="0">
                <a:ea typeface="굴림" panose="020B0600000101010101" pitchFamily="34" charset="-127"/>
              </a:rPr>
              <a:t>1		</a:t>
            </a:r>
            <a:r>
              <a:rPr lang="en-US" altLang="ko-KR" sz="1800" smtClean="0">
                <a:ea typeface="굴림" panose="020B0600000101010101" pitchFamily="34" charset="-127"/>
              </a:rPr>
              <a:t>53</a:t>
            </a:r>
            <a:br>
              <a:rPr lang="en-US" altLang="ko-KR" sz="1800" smtClean="0">
                <a:ea typeface="굴림" panose="020B0600000101010101" pitchFamily="34" charset="-127"/>
              </a:rPr>
            </a:br>
            <a:r>
              <a:rPr lang="en-US" altLang="ko-KR" sz="1800" smtClean="0">
                <a:ea typeface="굴림" panose="020B0600000101010101" pitchFamily="34" charset="-127"/>
              </a:rPr>
              <a:t>	 </a:t>
            </a:r>
            <a:r>
              <a:rPr lang="en-US" altLang="ko-KR" sz="1800" i="1" smtClean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smtClean="0">
                <a:ea typeface="굴림" panose="020B0600000101010101" pitchFamily="34" charset="-127"/>
              </a:rPr>
              <a:t>2		 </a:t>
            </a:r>
            <a:r>
              <a:rPr lang="en-US" altLang="ko-KR" sz="1800" smtClean="0">
                <a:ea typeface="굴림" panose="020B0600000101010101" pitchFamily="34" charset="-127"/>
              </a:rPr>
              <a:t>8</a:t>
            </a:r>
            <a:br>
              <a:rPr lang="en-US" altLang="ko-KR" sz="1800" smtClean="0">
                <a:ea typeface="굴림" panose="020B0600000101010101" pitchFamily="34" charset="-127"/>
              </a:rPr>
            </a:br>
            <a:r>
              <a:rPr lang="en-US" altLang="ko-KR" sz="1800" smtClean="0">
                <a:ea typeface="굴림" panose="020B0600000101010101" pitchFamily="34" charset="-127"/>
              </a:rPr>
              <a:t>	 </a:t>
            </a:r>
            <a:r>
              <a:rPr lang="en-US" altLang="ko-KR" sz="1800" i="1" smtClean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smtClean="0">
                <a:ea typeface="굴림" panose="020B0600000101010101" pitchFamily="34" charset="-127"/>
              </a:rPr>
              <a:t>3		</a:t>
            </a:r>
            <a:r>
              <a:rPr lang="en-US" altLang="ko-KR" sz="1800" smtClean="0">
                <a:ea typeface="굴림" panose="020B0600000101010101" pitchFamily="34" charset="-127"/>
              </a:rPr>
              <a:t>68</a:t>
            </a:r>
            <a:br>
              <a:rPr lang="en-US" altLang="ko-KR" sz="1800" smtClean="0">
                <a:ea typeface="굴림" panose="020B0600000101010101" pitchFamily="34" charset="-127"/>
              </a:rPr>
            </a:br>
            <a:r>
              <a:rPr lang="en-US" altLang="ko-KR" sz="1800" smtClean="0">
                <a:ea typeface="굴림" panose="020B0600000101010101" pitchFamily="34" charset="-127"/>
              </a:rPr>
              <a:t>	 </a:t>
            </a:r>
            <a:r>
              <a:rPr lang="en-US" altLang="ko-KR" sz="1800" i="1" smtClean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smtClean="0">
                <a:ea typeface="굴림" panose="020B0600000101010101" pitchFamily="34" charset="-127"/>
              </a:rPr>
              <a:t>4		 </a:t>
            </a:r>
            <a:r>
              <a:rPr lang="en-US" altLang="ko-KR" sz="1800" smtClean="0">
                <a:ea typeface="굴림" panose="020B0600000101010101" pitchFamily="34" charset="-127"/>
              </a:rPr>
              <a:t>24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smtClean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smtClean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smtClean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Waiting time for 	P</a:t>
            </a:r>
            <a:r>
              <a:rPr lang="en-US" altLang="ko-KR" sz="2000" baseline="-25000" smtClean="0">
                <a:ea typeface="굴림" panose="020B0600000101010101" pitchFamily="34" charset="-127"/>
              </a:rPr>
              <a:t>1</a:t>
            </a:r>
            <a:r>
              <a:rPr lang="en-US" altLang="ko-KR" sz="2000" smtClean="0">
                <a:ea typeface="굴림" panose="020B0600000101010101" pitchFamily="34" charset="-127"/>
              </a:rPr>
              <a:t>=(68-20)+(112-88)=72					P</a:t>
            </a:r>
            <a:r>
              <a:rPr lang="en-US" altLang="ko-KR" sz="2000" baseline="-25000" smtClean="0">
                <a:ea typeface="굴림" panose="020B0600000101010101" pitchFamily="34" charset="-127"/>
              </a:rPr>
              <a:t>2</a:t>
            </a:r>
            <a:r>
              <a:rPr lang="en-US" altLang="ko-KR" sz="2000" smtClean="0">
                <a:ea typeface="굴림" panose="020B0600000101010101" pitchFamily="34" charset="-127"/>
              </a:rPr>
              <a:t>=(20-0)=20</a:t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	P</a:t>
            </a:r>
            <a:r>
              <a:rPr lang="en-US" altLang="ko-KR" sz="2000" baseline="-25000" smtClean="0">
                <a:ea typeface="굴림" panose="020B0600000101010101" pitchFamily="34" charset="-127"/>
              </a:rPr>
              <a:t>3</a:t>
            </a:r>
            <a:r>
              <a:rPr lang="en-US" altLang="ko-KR" sz="2000" smtClean="0">
                <a:ea typeface="굴림" panose="020B0600000101010101" pitchFamily="34" charset="-127"/>
              </a:rPr>
              <a:t>=(28-0)+(88-48)+(125-108)=85</a:t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	P</a:t>
            </a:r>
            <a:r>
              <a:rPr lang="en-US" altLang="ko-KR" sz="2000" baseline="-25000" smtClean="0">
                <a:ea typeface="굴림" panose="020B0600000101010101" pitchFamily="34" charset="-127"/>
              </a:rPr>
              <a:t>4</a:t>
            </a:r>
            <a:r>
              <a:rPr lang="en-US" altLang="ko-KR" sz="2000" smtClean="0">
                <a:ea typeface="굴림" panose="020B0600000101010101" pitchFamily="34" charset="-127"/>
              </a:rPr>
              <a:t>=(48-0)+(108-68)=88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Average waiting time = (72+20+85+88)/4=66¼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Average completion time = (125+28+153+112)/4 = 104½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mtClean="0">
                <a:ea typeface="굴림" panose="020B0600000101010101" pitchFamily="34" charset="-127"/>
              </a:rPr>
              <a:t>Thus, Round-Robin Pros and Cons: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Better for short jobs, Fair (+)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smtClean="0">
                <a:ea typeface="굴림" panose="020B0600000101010101" pitchFamily="34" charset="-127"/>
              </a:rPr>
              <a:t>Context-switching time adds up for long jobs (-)</a:t>
            </a:r>
          </a:p>
          <a:p>
            <a:pPr marL="342900" indent="-342900">
              <a:buFontTx/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smtClean="0">
              <a:ea typeface="굴림" panose="020B0600000101010101" pitchFamily="34" charset="-127"/>
            </a:endParaRPr>
          </a:p>
        </p:txBody>
      </p:sp>
      <p:grpSp>
        <p:nvGrpSpPr>
          <p:cNvPr id="581659" name="Group 27"/>
          <p:cNvGrpSpPr>
            <a:grpSpLocks/>
          </p:cNvGrpSpPr>
          <p:nvPr/>
        </p:nvGrpSpPr>
        <p:grpSpPr bwMode="auto">
          <a:xfrm>
            <a:off x="1568450" y="2528888"/>
            <a:ext cx="6051550" cy="976312"/>
            <a:chOff x="960" y="1968"/>
            <a:chExt cx="3812" cy="615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056" y="1968"/>
              <a:ext cx="3552" cy="384"/>
              <a:chOff x="1152" y="2736"/>
              <a:chExt cx="2880" cy="288"/>
            </a:xfrm>
          </p:grpSpPr>
          <p:sp>
            <p:nvSpPr>
              <p:cNvPr id="23569" name="Rectangle 6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1</a:t>
                </a:r>
                <a:endParaRPr lang="en-US" altLang="en-US" sz="1800" b="0">
                  <a:latin typeface="Helvetica" panose="020B0604020202020204" pitchFamily="34" charset="0"/>
                </a:endParaRPr>
              </a:p>
            </p:txBody>
          </p:sp>
          <p:sp>
            <p:nvSpPr>
              <p:cNvPr id="23570" name="Rectangle 7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2</a:t>
                </a:r>
              </a:p>
            </p:txBody>
          </p:sp>
          <p:sp>
            <p:nvSpPr>
              <p:cNvPr id="23571" name="Rectangle 8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23572" name="Rectangle 9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23573" name="Rectangle 10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23574" name="Rectangle 11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23575" name="Rectangle 12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23576" name="Rectangle 13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23577" name="Rectangle 14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23578" name="Rectangle 15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960" y="235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1256" y="235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20</a:t>
              </a:r>
            </a:p>
          </p:txBody>
        </p:sp>
        <p:sp>
          <p:nvSpPr>
            <p:cNvPr id="23560" name="Text Box 18"/>
            <p:cNvSpPr txBox="1">
              <a:spLocks noChangeArrowheads="1"/>
            </p:cNvSpPr>
            <p:nvPr/>
          </p:nvSpPr>
          <p:spPr bwMode="auto">
            <a:xfrm>
              <a:off x="1592" y="235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28</a:t>
              </a:r>
            </a:p>
          </p:txBody>
        </p:sp>
        <p:sp>
          <p:nvSpPr>
            <p:cNvPr id="23561" name="Text Box 19"/>
            <p:cNvSpPr txBox="1">
              <a:spLocks noChangeArrowheads="1"/>
            </p:cNvSpPr>
            <p:nvPr/>
          </p:nvSpPr>
          <p:spPr bwMode="auto">
            <a:xfrm>
              <a:off x="1972" y="235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48</a:t>
              </a:r>
            </a:p>
          </p:txBody>
        </p:sp>
        <p:sp>
          <p:nvSpPr>
            <p:cNvPr id="23562" name="Text Box 20"/>
            <p:cNvSpPr txBox="1">
              <a:spLocks noChangeArrowheads="1"/>
            </p:cNvSpPr>
            <p:nvPr/>
          </p:nvSpPr>
          <p:spPr bwMode="auto">
            <a:xfrm>
              <a:off x="2360" y="235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68</a:t>
              </a:r>
            </a:p>
          </p:txBody>
        </p:sp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2696" y="235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88</a:t>
              </a:r>
            </a:p>
          </p:txBody>
        </p:sp>
        <p:sp>
          <p:nvSpPr>
            <p:cNvPr id="23564" name="Text Box 22"/>
            <p:cNvSpPr txBox="1">
              <a:spLocks noChangeArrowheads="1"/>
            </p:cNvSpPr>
            <p:nvPr/>
          </p:nvSpPr>
          <p:spPr bwMode="auto">
            <a:xfrm>
              <a:off x="2992" y="235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108</a:t>
              </a:r>
            </a:p>
          </p:txBody>
        </p:sp>
        <p:sp>
          <p:nvSpPr>
            <p:cNvPr id="23565" name="Text Box 23"/>
            <p:cNvSpPr txBox="1">
              <a:spLocks noChangeArrowheads="1"/>
            </p:cNvSpPr>
            <p:nvPr/>
          </p:nvSpPr>
          <p:spPr bwMode="auto">
            <a:xfrm>
              <a:off x="3376" y="235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112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3712" y="235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125</a:t>
              </a: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4080" y="235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145</a:t>
              </a:r>
            </a:p>
          </p:txBody>
        </p:sp>
        <p:sp>
          <p:nvSpPr>
            <p:cNvPr id="23568" name="Text Box 26"/>
            <p:cNvSpPr txBox="1">
              <a:spLocks noChangeArrowheads="1"/>
            </p:cNvSpPr>
            <p:nvPr/>
          </p:nvSpPr>
          <p:spPr bwMode="auto">
            <a:xfrm>
              <a:off x="4416" y="235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153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44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1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1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2667000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Round-Robin Discussion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762000"/>
            <a:ext cx="8415337" cy="5791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do you choose time slice?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too big?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Response time suffers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infinite (</a:t>
            </a:r>
            <a:r>
              <a:rPr lang="en-US" altLang="ko-KR" i="1" smtClean="0">
                <a:ea typeface="굴림" panose="020B0600000101010101" pitchFamily="34" charset="-127"/>
                <a:sym typeface="Symbol" panose="05050102010706020507" pitchFamily="18" charset="2"/>
              </a:rPr>
              <a:t>)?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Get back FIFO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What if time slice too small?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Throughput suffers!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Actual choices of timeslice: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Initially, UNIX timeslice one second: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Worked ok when UNIX was used by one or two people.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What if three compilations going on? 3 seconds to echo each keystroke!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In practice, need to balance short-job performance and long-job throughput: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Typical time slice today is between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10ms – 100ms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Typical context-switching overhead is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0.1ms – 1ms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Roughly 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1%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 overhead due to context-switching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mtClean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5993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Comparisons between FCFS and Round Robin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685800"/>
            <a:ext cx="88392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Assuming zero-cost context-switching time, is RR always better than FCFS?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Simple example:</a:t>
            </a:r>
            <a:r>
              <a:rPr lang="en-US" altLang="ko-KR" sz="2000" smtClean="0">
                <a:ea typeface="굴림" panose="020B0600000101010101" pitchFamily="34" charset="-127"/>
              </a:rPr>
              <a:t> 	10 jobs, each take 100s of CPU time</a:t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RR scheduler quantum of 1s</a:t>
            </a:r>
            <a:br>
              <a:rPr lang="en-US" altLang="ko-KR" sz="2000" smtClean="0">
                <a:ea typeface="굴림" panose="020B0600000101010101" pitchFamily="34" charset="-127"/>
              </a:rPr>
            </a:br>
            <a:r>
              <a:rPr lang="en-US" altLang="ko-KR" sz="2000" smtClean="0">
                <a:ea typeface="굴림" panose="020B0600000101010101" pitchFamily="34" charset="-127"/>
              </a:rPr>
              <a:t>	All jobs start at the same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Completion Times: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smtClean="0">
                <a:ea typeface="굴림" panose="020B0600000101010101" pitchFamily="34" charset="-127"/>
              </a:rPr>
              <a:t>Both RR and FCFS finish at the same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smtClean="0">
                <a:ea typeface="굴림" panose="020B0600000101010101" pitchFamily="34" charset="-127"/>
              </a:rPr>
              <a:t>Average response time is much worse under RR!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Bad when all jobs same length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Also: Cache state must be shared between all jobs with RR but can be devoted to each job with FIFO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smtClean="0">
                <a:ea typeface="굴림" panose="020B0600000101010101" pitchFamily="34" charset="-127"/>
              </a:rPr>
              <a:t>Total time for RR longer even for zero-cost switch!</a:t>
            </a:r>
          </a:p>
        </p:txBody>
      </p:sp>
      <p:graphicFrame>
        <p:nvGraphicFramePr>
          <p:cNvPr id="592938" name="Group 42"/>
          <p:cNvGraphicFramePr>
            <a:graphicFrameLocks noGrp="1"/>
          </p:cNvGraphicFramePr>
          <p:nvPr>
            <p:ph sz="half" idx="2"/>
          </p:nvPr>
        </p:nvGraphicFramePr>
        <p:xfrm>
          <a:off x="3657600" y="2209800"/>
          <a:ext cx="3733800" cy="2194404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Job #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FIFO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RR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991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992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999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874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2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2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2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2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2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2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2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2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2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2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502"/>
          <p:cNvGrpSpPr>
            <a:grpSpLocks/>
          </p:cNvGrpSpPr>
          <p:nvPr/>
        </p:nvGrpSpPr>
        <p:grpSpPr bwMode="auto">
          <a:xfrm>
            <a:off x="1752600" y="4386263"/>
            <a:ext cx="6858000" cy="2166937"/>
            <a:chOff x="1104" y="2763"/>
            <a:chExt cx="4320" cy="1365"/>
          </a:xfrm>
        </p:grpSpPr>
        <p:sp>
          <p:nvSpPr>
            <p:cNvPr id="26835" name="Rectangle 104"/>
            <p:cNvSpPr>
              <a:spLocks noChangeArrowheads="1"/>
            </p:cNvSpPr>
            <p:nvPr/>
          </p:nvSpPr>
          <p:spPr bwMode="auto">
            <a:xfrm>
              <a:off x="4711" y="393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6" name="Rectangle 103"/>
            <p:cNvSpPr>
              <a:spLocks noChangeArrowheads="1"/>
            </p:cNvSpPr>
            <p:nvPr/>
          </p:nvSpPr>
          <p:spPr bwMode="auto">
            <a:xfrm>
              <a:off x="4032" y="393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7" name="Rectangle 102"/>
            <p:cNvSpPr>
              <a:spLocks noChangeArrowheads="1"/>
            </p:cNvSpPr>
            <p:nvPr/>
          </p:nvSpPr>
          <p:spPr bwMode="auto">
            <a:xfrm>
              <a:off x="3360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8" name="Rectangle 101"/>
            <p:cNvSpPr>
              <a:spLocks noChangeArrowheads="1"/>
            </p:cNvSpPr>
            <p:nvPr/>
          </p:nvSpPr>
          <p:spPr bwMode="auto">
            <a:xfrm>
              <a:off x="2688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9" name="Rectangle 100"/>
            <p:cNvSpPr>
              <a:spLocks noChangeArrowheads="1"/>
            </p:cNvSpPr>
            <p:nvPr/>
          </p:nvSpPr>
          <p:spPr bwMode="auto">
            <a:xfrm>
              <a:off x="2112" y="393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0" name="Rectangle 99"/>
            <p:cNvSpPr>
              <a:spLocks noChangeArrowheads="1"/>
            </p:cNvSpPr>
            <p:nvPr/>
          </p:nvSpPr>
          <p:spPr bwMode="auto">
            <a:xfrm>
              <a:off x="1104" y="393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1" name="Rectangle 62"/>
            <p:cNvSpPr>
              <a:spLocks noChangeArrowheads="1"/>
            </p:cNvSpPr>
            <p:nvPr/>
          </p:nvSpPr>
          <p:spPr bwMode="auto">
            <a:xfrm>
              <a:off x="4711" y="276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2" name="Rectangle 61"/>
            <p:cNvSpPr>
              <a:spLocks noChangeArrowheads="1"/>
            </p:cNvSpPr>
            <p:nvPr/>
          </p:nvSpPr>
          <p:spPr bwMode="auto">
            <a:xfrm>
              <a:off x="4032" y="276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3" name="Rectangle 60"/>
            <p:cNvSpPr>
              <a:spLocks noChangeArrowheads="1"/>
            </p:cNvSpPr>
            <p:nvPr/>
          </p:nvSpPr>
          <p:spPr bwMode="auto">
            <a:xfrm>
              <a:off x="3360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4" name="Rectangle 59"/>
            <p:cNvSpPr>
              <a:spLocks noChangeArrowheads="1"/>
            </p:cNvSpPr>
            <p:nvPr/>
          </p:nvSpPr>
          <p:spPr bwMode="auto">
            <a:xfrm>
              <a:off x="2688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5" name="Rectangle 58"/>
            <p:cNvSpPr>
              <a:spLocks noChangeArrowheads="1"/>
            </p:cNvSpPr>
            <p:nvPr/>
          </p:nvSpPr>
          <p:spPr bwMode="auto">
            <a:xfrm>
              <a:off x="2112" y="276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6" name="Rectangle 57"/>
            <p:cNvSpPr>
              <a:spLocks noChangeArrowheads="1"/>
            </p:cNvSpPr>
            <p:nvPr/>
          </p:nvSpPr>
          <p:spPr bwMode="auto">
            <a:xfrm>
              <a:off x="1104" y="276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7" name="Rectangle 97"/>
            <p:cNvSpPr>
              <a:spLocks noChangeArrowheads="1"/>
            </p:cNvSpPr>
            <p:nvPr/>
          </p:nvSpPr>
          <p:spPr bwMode="auto">
            <a:xfrm>
              <a:off x="4711" y="373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8" name="Rectangle 96"/>
            <p:cNvSpPr>
              <a:spLocks noChangeArrowheads="1"/>
            </p:cNvSpPr>
            <p:nvPr/>
          </p:nvSpPr>
          <p:spPr bwMode="auto">
            <a:xfrm>
              <a:off x="4032" y="373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49" name="Rectangle 95"/>
            <p:cNvSpPr>
              <a:spLocks noChangeArrowheads="1"/>
            </p:cNvSpPr>
            <p:nvPr/>
          </p:nvSpPr>
          <p:spPr bwMode="auto">
            <a:xfrm>
              <a:off x="3360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0" name="Rectangle 94"/>
            <p:cNvSpPr>
              <a:spLocks noChangeArrowheads="1"/>
            </p:cNvSpPr>
            <p:nvPr/>
          </p:nvSpPr>
          <p:spPr bwMode="auto">
            <a:xfrm>
              <a:off x="2688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1" name="Rectangle 93"/>
            <p:cNvSpPr>
              <a:spLocks noChangeArrowheads="1"/>
            </p:cNvSpPr>
            <p:nvPr/>
          </p:nvSpPr>
          <p:spPr bwMode="auto">
            <a:xfrm>
              <a:off x="2112" y="373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2" name="Rectangle 92"/>
            <p:cNvSpPr>
              <a:spLocks noChangeArrowheads="1"/>
            </p:cNvSpPr>
            <p:nvPr/>
          </p:nvSpPr>
          <p:spPr bwMode="auto">
            <a:xfrm>
              <a:off x="1104" y="373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3" name="Rectangle 90"/>
            <p:cNvSpPr>
              <a:spLocks noChangeArrowheads="1"/>
            </p:cNvSpPr>
            <p:nvPr/>
          </p:nvSpPr>
          <p:spPr bwMode="auto">
            <a:xfrm>
              <a:off x="4711" y="354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4" name="Rectangle 89"/>
            <p:cNvSpPr>
              <a:spLocks noChangeArrowheads="1"/>
            </p:cNvSpPr>
            <p:nvPr/>
          </p:nvSpPr>
          <p:spPr bwMode="auto">
            <a:xfrm>
              <a:off x="4032" y="354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5" name="Rectangle 88"/>
            <p:cNvSpPr>
              <a:spLocks noChangeArrowheads="1"/>
            </p:cNvSpPr>
            <p:nvPr/>
          </p:nvSpPr>
          <p:spPr bwMode="auto">
            <a:xfrm>
              <a:off x="3360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6" name="Rectangle 87"/>
            <p:cNvSpPr>
              <a:spLocks noChangeArrowheads="1"/>
            </p:cNvSpPr>
            <p:nvPr/>
          </p:nvSpPr>
          <p:spPr bwMode="auto">
            <a:xfrm>
              <a:off x="2688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7" name="Rectangle 86"/>
            <p:cNvSpPr>
              <a:spLocks noChangeArrowheads="1"/>
            </p:cNvSpPr>
            <p:nvPr/>
          </p:nvSpPr>
          <p:spPr bwMode="auto">
            <a:xfrm>
              <a:off x="2112" y="354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8" name="Rectangle 85"/>
            <p:cNvSpPr>
              <a:spLocks noChangeArrowheads="1"/>
            </p:cNvSpPr>
            <p:nvPr/>
          </p:nvSpPr>
          <p:spPr bwMode="auto">
            <a:xfrm>
              <a:off x="1104" y="354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59" name="Rectangle 83"/>
            <p:cNvSpPr>
              <a:spLocks noChangeArrowheads="1"/>
            </p:cNvSpPr>
            <p:nvPr/>
          </p:nvSpPr>
          <p:spPr bwMode="auto">
            <a:xfrm>
              <a:off x="4711" y="334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0" name="Rectangle 82"/>
            <p:cNvSpPr>
              <a:spLocks noChangeArrowheads="1"/>
            </p:cNvSpPr>
            <p:nvPr/>
          </p:nvSpPr>
          <p:spPr bwMode="auto">
            <a:xfrm>
              <a:off x="4032" y="334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1" name="Rectangle 81"/>
            <p:cNvSpPr>
              <a:spLocks noChangeArrowheads="1"/>
            </p:cNvSpPr>
            <p:nvPr/>
          </p:nvSpPr>
          <p:spPr bwMode="auto">
            <a:xfrm>
              <a:off x="3360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2" name="Rectangle 80"/>
            <p:cNvSpPr>
              <a:spLocks noChangeArrowheads="1"/>
            </p:cNvSpPr>
            <p:nvPr/>
          </p:nvSpPr>
          <p:spPr bwMode="auto">
            <a:xfrm>
              <a:off x="2688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3" name="Rectangle 79"/>
            <p:cNvSpPr>
              <a:spLocks noChangeArrowheads="1"/>
            </p:cNvSpPr>
            <p:nvPr/>
          </p:nvSpPr>
          <p:spPr bwMode="auto">
            <a:xfrm>
              <a:off x="2112" y="334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4" name="Rectangle 78"/>
            <p:cNvSpPr>
              <a:spLocks noChangeArrowheads="1"/>
            </p:cNvSpPr>
            <p:nvPr/>
          </p:nvSpPr>
          <p:spPr bwMode="auto">
            <a:xfrm>
              <a:off x="1104" y="334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5" name="Rectangle 76"/>
            <p:cNvSpPr>
              <a:spLocks noChangeArrowheads="1"/>
            </p:cNvSpPr>
            <p:nvPr/>
          </p:nvSpPr>
          <p:spPr bwMode="auto">
            <a:xfrm>
              <a:off x="4711" y="315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6" name="Rectangle 75"/>
            <p:cNvSpPr>
              <a:spLocks noChangeArrowheads="1"/>
            </p:cNvSpPr>
            <p:nvPr/>
          </p:nvSpPr>
          <p:spPr bwMode="auto">
            <a:xfrm>
              <a:off x="4032" y="315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7" name="Rectangle 74"/>
            <p:cNvSpPr>
              <a:spLocks noChangeArrowheads="1"/>
            </p:cNvSpPr>
            <p:nvPr/>
          </p:nvSpPr>
          <p:spPr bwMode="auto">
            <a:xfrm>
              <a:off x="3360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8" name="Rectangle 73"/>
            <p:cNvSpPr>
              <a:spLocks noChangeArrowheads="1"/>
            </p:cNvSpPr>
            <p:nvPr/>
          </p:nvSpPr>
          <p:spPr bwMode="auto">
            <a:xfrm>
              <a:off x="2688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69" name="Rectangle 72"/>
            <p:cNvSpPr>
              <a:spLocks noChangeArrowheads="1"/>
            </p:cNvSpPr>
            <p:nvPr/>
          </p:nvSpPr>
          <p:spPr bwMode="auto">
            <a:xfrm>
              <a:off x="2112" y="315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70" name="Rectangle 71"/>
            <p:cNvSpPr>
              <a:spLocks noChangeArrowheads="1"/>
            </p:cNvSpPr>
            <p:nvPr/>
          </p:nvSpPr>
          <p:spPr bwMode="auto">
            <a:xfrm>
              <a:off x="1104" y="315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71" name="Rectangle 69"/>
            <p:cNvSpPr>
              <a:spLocks noChangeArrowheads="1"/>
            </p:cNvSpPr>
            <p:nvPr/>
          </p:nvSpPr>
          <p:spPr bwMode="auto">
            <a:xfrm>
              <a:off x="4711" y="295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72" name="Rectangle 68"/>
            <p:cNvSpPr>
              <a:spLocks noChangeArrowheads="1"/>
            </p:cNvSpPr>
            <p:nvPr/>
          </p:nvSpPr>
          <p:spPr bwMode="auto">
            <a:xfrm>
              <a:off x="4032" y="295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73" name="Rectangle 67"/>
            <p:cNvSpPr>
              <a:spLocks noChangeArrowheads="1"/>
            </p:cNvSpPr>
            <p:nvPr/>
          </p:nvSpPr>
          <p:spPr bwMode="auto">
            <a:xfrm>
              <a:off x="3360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74" name="Rectangle 66"/>
            <p:cNvSpPr>
              <a:spLocks noChangeArrowheads="1"/>
            </p:cNvSpPr>
            <p:nvPr/>
          </p:nvSpPr>
          <p:spPr bwMode="auto">
            <a:xfrm>
              <a:off x="2688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75" name="Rectangle 65"/>
            <p:cNvSpPr>
              <a:spLocks noChangeArrowheads="1"/>
            </p:cNvSpPr>
            <p:nvPr/>
          </p:nvSpPr>
          <p:spPr bwMode="auto">
            <a:xfrm>
              <a:off x="2112" y="295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76" name="Rectangle 64"/>
            <p:cNvSpPr>
              <a:spLocks noChangeArrowheads="1"/>
            </p:cNvSpPr>
            <p:nvPr/>
          </p:nvSpPr>
          <p:spPr bwMode="auto">
            <a:xfrm>
              <a:off x="1104" y="295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6627" name="Group 501"/>
          <p:cNvGrpSpPr>
            <a:grpSpLocks/>
          </p:cNvGrpSpPr>
          <p:nvPr/>
        </p:nvGrpSpPr>
        <p:grpSpPr bwMode="auto">
          <a:xfrm>
            <a:off x="1752600" y="2219325"/>
            <a:ext cx="6858000" cy="2166938"/>
            <a:chOff x="1104" y="1398"/>
            <a:chExt cx="4320" cy="1365"/>
          </a:xfrm>
        </p:grpSpPr>
        <p:sp>
          <p:nvSpPr>
            <p:cNvPr id="26793" name="Rectangle 55"/>
            <p:cNvSpPr>
              <a:spLocks noChangeArrowheads="1"/>
            </p:cNvSpPr>
            <p:nvPr/>
          </p:nvSpPr>
          <p:spPr bwMode="auto">
            <a:xfrm>
              <a:off x="4711" y="256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794" name="Rectangle 54"/>
            <p:cNvSpPr>
              <a:spLocks noChangeArrowheads="1"/>
            </p:cNvSpPr>
            <p:nvPr/>
          </p:nvSpPr>
          <p:spPr bwMode="auto">
            <a:xfrm>
              <a:off x="4032" y="256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795" name="Rectangle 53"/>
            <p:cNvSpPr>
              <a:spLocks noChangeArrowheads="1"/>
            </p:cNvSpPr>
            <p:nvPr/>
          </p:nvSpPr>
          <p:spPr bwMode="auto">
            <a:xfrm>
              <a:off x="3360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796" name="Rectangle 52"/>
            <p:cNvSpPr>
              <a:spLocks noChangeArrowheads="1"/>
            </p:cNvSpPr>
            <p:nvPr/>
          </p:nvSpPr>
          <p:spPr bwMode="auto">
            <a:xfrm>
              <a:off x="2688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797" name="Rectangle 51"/>
            <p:cNvSpPr>
              <a:spLocks noChangeArrowheads="1"/>
            </p:cNvSpPr>
            <p:nvPr/>
          </p:nvSpPr>
          <p:spPr bwMode="auto">
            <a:xfrm>
              <a:off x="2112" y="256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798" name="Rectangle 50"/>
            <p:cNvSpPr>
              <a:spLocks noChangeArrowheads="1"/>
            </p:cNvSpPr>
            <p:nvPr/>
          </p:nvSpPr>
          <p:spPr bwMode="auto">
            <a:xfrm>
              <a:off x="1104" y="256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799" name="Rectangle 48"/>
            <p:cNvSpPr>
              <a:spLocks noChangeArrowheads="1"/>
            </p:cNvSpPr>
            <p:nvPr/>
          </p:nvSpPr>
          <p:spPr bwMode="auto">
            <a:xfrm>
              <a:off x="4711" y="237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 </a:t>
              </a:r>
            </a:p>
          </p:txBody>
        </p:sp>
        <p:sp>
          <p:nvSpPr>
            <p:cNvPr id="26800" name="Rectangle 47"/>
            <p:cNvSpPr>
              <a:spLocks noChangeArrowheads="1"/>
            </p:cNvSpPr>
            <p:nvPr/>
          </p:nvSpPr>
          <p:spPr bwMode="auto">
            <a:xfrm>
              <a:off x="4032" y="237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1" name="Rectangle 46"/>
            <p:cNvSpPr>
              <a:spLocks noChangeArrowheads="1"/>
            </p:cNvSpPr>
            <p:nvPr/>
          </p:nvSpPr>
          <p:spPr bwMode="auto">
            <a:xfrm>
              <a:off x="3360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2" name="Rectangle 45"/>
            <p:cNvSpPr>
              <a:spLocks noChangeArrowheads="1"/>
            </p:cNvSpPr>
            <p:nvPr/>
          </p:nvSpPr>
          <p:spPr bwMode="auto">
            <a:xfrm>
              <a:off x="2688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3" name="Rectangle 44"/>
            <p:cNvSpPr>
              <a:spLocks noChangeArrowheads="1"/>
            </p:cNvSpPr>
            <p:nvPr/>
          </p:nvSpPr>
          <p:spPr bwMode="auto">
            <a:xfrm>
              <a:off x="2112" y="237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4" name="Rectangle 43"/>
            <p:cNvSpPr>
              <a:spLocks noChangeArrowheads="1"/>
            </p:cNvSpPr>
            <p:nvPr/>
          </p:nvSpPr>
          <p:spPr bwMode="auto">
            <a:xfrm>
              <a:off x="1104" y="237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5" name="Rectangle 41"/>
            <p:cNvSpPr>
              <a:spLocks noChangeArrowheads="1"/>
            </p:cNvSpPr>
            <p:nvPr/>
          </p:nvSpPr>
          <p:spPr bwMode="auto">
            <a:xfrm>
              <a:off x="4711" y="217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6" name="Rectangle 40"/>
            <p:cNvSpPr>
              <a:spLocks noChangeArrowheads="1"/>
            </p:cNvSpPr>
            <p:nvPr/>
          </p:nvSpPr>
          <p:spPr bwMode="auto">
            <a:xfrm>
              <a:off x="4032" y="217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7" name="Rectangle 39"/>
            <p:cNvSpPr>
              <a:spLocks noChangeArrowheads="1"/>
            </p:cNvSpPr>
            <p:nvPr/>
          </p:nvSpPr>
          <p:spPr bwMode="auto">
            <a:xfrm>
              <a:off x="3360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8" name="Rectangle 38"/>
            <p:cNvSpPr>
              <a:spLocks noChangeArrowheads="1"/>
            </p:cNvSpPr>
            <p:nvPr/>
          </p:nvSpPr>
          <p:spPr bwMode="auto">
            <a:xfrm>
              <a:off x="2688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09" name="Rectangle 37"/>
            <p:cNvSpPr>
              <a:spLocks noChangeArrowheads="1"/>
            </p:cNvSpPr>
            <p:nvPr/>
          </p:nvSpPr>
          <p:spPr bwMode="auto">
            <a:xfrm>
              <a:off x="2112" y="217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0" name="Rectangle 36"/>
            <p:cNvSpPr>
              <a:spLocks noChangeArrowheads="1"/>
            </p:cNvSpPr>
            <p:nvPr/>
          </p:nvSpPr>
          <p:spPr bwMode="auto">
            <a:xfrm>
              <a:off x="1104" y="217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1" name="Rectangle 32"/>
            <p:cNvSpPr>
              <a:spLocks noChangeArrowheads="1"/>
            </p:cNvSpPr>
            <p:nvPr/>
          </p:nvSpPr>
          <p:spPr bwMode="auto">
            <a:xfrm>
              <a:off x="3360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2" name="Rectangle 31"/>
            <p:cNvSpPr>
              <a:spLocks noChangeArrowheads="1"/>
            </p:cNvSpPr>
            <p:nvPr/>
          </p:nvSpPr>
          <p:spPr bwMode="auto">
            <a:xfrm>
              <a:off x="2688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3" name="Rectangle 30"/>
            <p:cNvSpPr>
              <a:spLocks noChangeArrowheads="1"/>
            </p:cNvSpPr>
            <p:nvPr/>
          </p:nvSpPr>
          <p:spPr bwMode="auto">
            <a:xfrm>
              <a:off x="2112" y="198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4" name="Rectangle 29"/>
            <p:cNvSpPr>
              <a:spLocks noChangeArrowheads="1"/>
            </p:cNvSpPr>
            <p:nvPr/>
          </p:nvSpPr>
          <p:spPr bwMode="auto">
            <a:xfrm>
              <a:off x="1104" y="198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5" name="Rectangle 25"/>
            <p:cNvSpPr>
              <a:spLocks noChangeArrowheads="1"/>
            </p:cNvSpPr>
            <p:nvPr/>
          </p:nvSpPr>
          <p:spPr bwMode="auto">
            <a:xfrm>
              <a:off x="3360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6" name="Rectangle 24"/>
            <p:cNvSpPr>
              <a:spLocks noChangeArrowheads="1"/>
            </p:cNvSpPr>
            <p:nvPr/>
          </p:nvSpPr>
          <p:spPr bwMode="auto">
            <a:xfrm>
              <a:off x="2688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7" name="Rectangle 23"/>
            <p:cNvSpPr>
              <a:spLocks noChangeArrowheads="1"/>
            </p:cNvSpPr>
            <p:nvPr/>
          </p:nvSpPr>
          <p:spPr bwMode="auto">
            <a:xfrm>
              <a:off x="2112" y="178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8" name="Rectangle 22"/>
            <p:cNvSpPr>
              <a:spLocks noChangeArrowheads="1"/>
            </p:cNvSpPr>
            <p:nvPr/>
          </p:nvSpPr>
          <p:spPr bwMode="auto">
            <a:xfrm>
              <a:off x="1104" y="178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19" name="Rectangle 33"/>
            <p:cNvSpPr>
              <a:spLocks noChangeArrowheads="1"/>
            </p:cNvSpPr>
            <p:nvPr/>
          </p:nvSpPr>
          <p:spPr bwMode="auto">
            <a:xfrm>
              <a:off x="4032" y="198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0" name="Rectangle 26"/>
            <p:cNvSpPr>
              <a:spLocks noChangeArrowheads="1"/>
            </p:cNvSpPr>
            <p:nvPr/>
          </p:nvSpPr>
          <p:spPr bwMode="auto">
            <a:xfrm>
              <a:off x="4032" y="178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1" name="Rectangle 34"/>
            <p:cNvSpPr>
              <a:spLocks noChangeArrowheads="1"/>
            </p:cNvSpPr>
            <p:nvPr/>
          </p:nvSpPr>
          <p:spPr bwMode="auto">
            <a:xfrm>
              <a:off x="4711" y="198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2" name="Rectangle 27"/>
            <p:cNvSpPr>
              <a:spLocks noChangeArrowheads="1"/>
            </p:cNvSpPr>
            <p:nvPr/>
          </p:nvSpPr>
          <p:spPr bwMode="auto">
            <a:xfrm>
              <a:off x="4711" y="178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3" name="Rectangle 20"/>
            <p:cNvSpPr>
              <a:spLocks noChangeArrowheads="1"/>
            </p:cNvSpPr>
            <p:nvPr/>
          </p:nvSpPr>
          <p:spPr bwMode="auto">
            <a:xfrm>
              <a:off x="4711" y="159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4" name="Rectangle 19"/>
            <p:cNvSpPr>
              <a:spLocks noChangeArrowheads="1"/>
            </p:cNvSpPr>
            <p:nvPr/>
          </p:nvSpPr>
          <p:spPr bwMode="auto">
            <a:xfrm>
              <a:off x="4032" y="159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5" name="Rectangle 18"/>
            <p:cNvSpPr>
              <a:spLocks noChangeArrowheads="1"/>
            </p:cNvSpPr>
            <p:nvPr/>
          </p:nvSpPr>
          <p:spPr bwMode="auto">
            <a:xfrm>
              <a:off x="3360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6" name="Rectangle 17"/>
            <p:cNvSpPr>
              <a:spLocks noChangeArrowheads="1"/>
            </p:cNvSpPr>
            <p:nvPr/>
          </p:nvSpPr>
          <p:spPr bwMode="auto">
            <a:xfrm>
              <a:off x="2688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7" name="Rectangle 16"/>
            <p:cNvSpPr>
              <a:spLocks noChangeArrowheads="1"/>
            </p:cNvSpPr>
            <p:nvPr/>
          </p:nvSpPr>
          <p:spPr bwMode="auto">
            <a:xfrm>
              <a:off x="2112" y="159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8" name="Rectangle 15"/>
            <p:cNvSpPr>
              <a:spLocks noChangeArrowheads="1"/>
            </p:cNvSpPr>
            <p:nvPr/>
          </p:nvSpPr>
          <p:spPr bwMode="auto">
            <a:xfrm>
              <a:off x="1104" y="159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29" name="Rectangle 8"/>
            <p:cNvSpPr>
              <a:spLocks noChangeArrowheads="1"/>
            </p:cNvSpPr>
            <p:nvPr/>
          </p:nvSpPr>
          <p:spPr bwMode="auto">
            <a:xfrm>
              <a:off x="1104" y="139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0" name="Rectangle 9"/>
            <p:cNvSpPr>
              <a:spLocks noChangeArrowheads="1"/>
            </p:cNvSpPr>
            <p:nvPr/>
          </p:nvSpPr>
          <p:spPr bwMode="auto">
            <a:xfrm>
              <a:off x="2112" y="139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1" name="Rectangle 10"/>
            <p:cNvSpPr>
              <a:spLocks noChangeArrowheads="1"/>
            </p:cNvSpPr>
            <p:nvPr/>
          </p:nvSpPr>
          <p:spPr bwMode="auto">
            <a:xfrm>
              <a:off x="2688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2" name="Rectangle 11"/>
            <p:cNvSpPr>
              <a:spLocks noChangeArrowheads="1"/>
            </p:cNvSpPr>
            <p:nvPr/>
          </p:nvSpPr>
          <p:spPr bwMode="auto">
            <a:xfrm>
              <a:off x="3360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3" name="Rectangle 12"/>
            <p:cNvSpPr>
              <a:spLocks noChangeArrowheads="1"/>
            </p:cNvSpPr>
            <p:nvPr/>
          </p:nvSpPr>
          <p:spPr bwMode="auto">
            <a:xfrm>
              <a:off x="4032" y="139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  <p:sp>
          <p:nvSpPr>
            <p:cNvPr id="26834" name="Rectangle 13"/>
            <p:cNvSpPr>
              <a:spLocks noChangeArrowheads="1"/>
            </p:cNvSpPr>
            <p:nvPr/>
          </p:nvSpPr>
          <p:spPr bwMode="auto">
            <a:xfrm>
              <a:off x="4711" y="139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587250" name="Rectangle 498"/>
          <p:cNvSpPr>
            <a:spLocks noChangeArrowheads="1"/>
          </p:cNvSpPr>
          <p:nvPr/>
        </p:nvSpPr>
        <p:spPr bwMode="auto">
          <a:xfrm>
            <a:off x="1752600" y="2209800"/>
            <a:ext cx="6858000" cy="4343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6629" name="Line 129"/>
          <p:cNvSpPr>
            <a:spLocks noChangeShapeType="1"/>
          </p:cNvSpPr>
          <p:nvPr/>
        </p:nvSpPr>
        <p:spPr bwMode="auto">
          <a:xfrm>
            <a:off x="1752600" y="25288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30" name="Line 130"/>
          <p:cNvSpPr>
            <a:spLocks noChangeShapeType="1"/>
          </p:cNvSpPr>
          <p:nvPr/>
        </p:nvSpPr>
        <p:spPr bwMode="auto">
          <a:xfrm>
            <a:off x="1752600" y="28384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31" name="Line 136"/>
          <p:cNvSpPr>
            <a:spLocks noChangeShapeType="1"/>
          </p:cNvSpPr>
          <p:nvPr/>
        </p:nvSpPr>
        <p:spPr bwMode="auto">
          <a:xfrm>
            <a:off x="1752600" y="469582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32" name="Rectangle 146"/>
          <p:cNvSpPr>
            <a:spLocks noChangeArrowheads="1"/>
          </p:cNvSpPr>
          <p:nvPr/>
        </p:nvSpPr>
        <p:spPr bwMode="auto">
          <a:xfrm>
            <a:off x="1752600" y="1890713"/>
            <a:ext cx="16002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Quantum</a:t>
            </a:r>
          </a:p>
        </p:txBody>
      </p:sp>
      <p:sp>
        <p:nvSpPr>
          <p:cNvPr id="26633" name="Rectangle 144"/>
          <p:cNvSpPr>
            <a:spLocks noChangeArrowheads="1"/>
          </p:cNvSpPr>
          <p:nvPr/>
        </p:nvSpPr>
        <p:spPr bwMode="auto">
          <a:xfrm>
            <a:off x="381000" y="1890713"/>
            <a:ext cx="13716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1800"/>
          </a:p>
        </p:txBody>
      </p:sp>
      <p:sp>
        <p:nvSpPr>
          <p:cNvPr id="26634" name="Rectangle 56"/>
          <p:cNvSpPr>
            <a:spLocks noChangeArrowheads="1"/>
          </p:cNvSpPr>
          <p:nvPr/>
        </p:nvSpPr>
        <p:spPr bwMode="auto">
          <a:xfrm>
            <a:off x="381000" y="4386263"/>
            <a:ext cx="1371600" cy="2166937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Completion</a:t>
            </a:r>
          </a:p>
          <a:p>
            <a:pPr>
              <a:buFontTx/>
              <a:buNone/>
            </a:pPr>
            <a:r>
              <a:rPr lang="en-US" altLang="en-US" sz="1800"/>
              <a:t>Time</a:t>
            </a:r>
          </a:p>
        </p:txBody>
      </p:sp>
      <p:sp>
        <p:nvSpPr>
          <p:cNvPr id="26635" name="Rectangle 7"/>
          <p:cNvSpPr>
            <a:spLocks noChangeArrowheads="1"/>
          </p:cNvSpPr>
          <p:nvPr/>
        </p:nvSpPr>
        <p:spPr bwMode="auto">
          <a:xfrm>
            <a:off x="381000" y="2219325"/>
            <a:ext cx="1371600" cy="2166938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Wait</a:t>
            </a:r>
          </a:p>
          <a:p>
            <a:pPr>
              <a:buFontTx/>
              <a:buNone/>
            </a:pPr>
            <a:r>
              <a:rPr lang="en-US" altLang="en-US" sz="1800"/>
              <a:t>Time</a:t>
            </a:r>
          </a:p>
        </p:txBody>
      </p:sp>
      <p:sp>
        <p:nvSpPr>
          <p:cNvPr id="26636" name="Rectangle 156"/>
          <p:cNvSpPr>
            <a:spLocks noChangeArrowheads="1"/>
          </p:cNvSpPr>
          <p:nvPr/>
        </p:nvSpPr>
        <p:spPr bwMode="auto">
          <a:xfrm>
            <a:off x="7478713" y="1890713"/>
            <a:ext cx="1131887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Average</a:t>
            </a:r>
          </a:p>
        </p:txBody>
      </p:sp>
      <p:sp>
        <p:nvSpPr>
          <p:cNvPr id="26637" name="Rectangle 154"/>
          <p:cNvSpPr>
            <a:spLocks noChangeArrowheads="1"/>
          </p:cNvSpPr>
          <p:nvPr/>
        </p:nvSpPr>
        <p:spPr bwMode="auto">
          <a:xfrm>
            <a:off x="6400800" y="1890713"/>
            <a:ext cx="1077913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4</a:t>
            </a:r>
            <a:endParaRPr lang="en-US" altLang="en-US" sz="1800"/>
          </a:p>
        </p:txBody>
      </p:sp>
      <p:sp>
        <p:nvSpPr>
          <p:cNvPr id="26638" name="Rectangle 152"/>
          <p:cNvSpPr>
            <a:spLocks noChangeArrowheads="1"/>
          </p:cNvSpPr>
          <p:nvPr/>
        </p:nvSpPr>
        <p:spPr bwMode="auto">
          <a:xfrm>
            <a:off x="53340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3</a:t>
            </a:r>
            <a:endParaRPr lang="en-US" altLang="en-US" sz="1800"/>
          </a:p>
        </p:txBody>
      </p:sp>
      <p:sp>
        <p:nvSpPr>
          <p:cNvPr id="26639" name="Rectangle 150"/>
          <p:cNvSpPr>
            <a:spLocks noChangeArrowheads="1"/>
          </p:cNvSpPr>
          <p:nvPr/>
        </p:nvSpPr>
        <p:spPr bwMode="auto">
          <a:xfrm>
            <a:off x="42672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26640" name="Rectangle 148"/>
          <p:cNvSpPr>
            <a:spLocks noChangeArrowheads="1"/>
          </p:cNvSpPr>
          <p:nvPr/>
        </p:nvSpPr>
        <p:spPr bwMode="auto">
          <a:xfrm>
            <a:off x="3352800" y="1890713"/>
            <a:ext cx="9144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26641" name="Line 105"/>
          <p:cNvSpPr>
            <a:spLocks noChangeShapeType="1"/>
          </p:cNvSpPr>
          <p:nvPr/>
        </p:nvSpPr>
        <p:spPr bwMode="auto">
          <a:xfrm>
            <a:off x="381000" y="189071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2" name="Line 141"/>
          <p:cNvSpPr>
            <a:spLocks noChangeShapeType="1"/>
          </p:cNvSpPr>
          <p:nvPr/>
        </p:nvSpPr>
        <p:spPr bwMode="auto">
          <a:xfrm>
            <a:off x="1752600" y="62436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3" name="Line 140"/>
          <p:cNvSpPr>
            <a:spLocks noChangeShapeType="1"/>
          </p:cNvSpPr>
          <p:nvPr/>
        </p:nvSpPr>
        <p:spPr bwMode="auto">
          <a:xfrm>
            <a:off x="1752600" y="59340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4" name="Line 139"/>
          <p:cNvSpPr>
            <a:spLocks noChangeShapeType="1"/>
          </p:cNvSpPr>
          <p:nvPr/>
        </p:nvSpPr>
        <p:spPr bwMode="auto">
          <a:xfrm>
            <a:off x="1752600" y="56245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5" name="Line 138"/>
          <p:cNvSpPr>
            <a:spLocks noChangeShapeType="1"/>
          </p:cNvSpPr>
          <p:nvPr/>
        </p:nvSpPr>
        <p:spPr bwMode="auto">
          <a:xfrm>
            <a:off x="1752600" y="53149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6" name="Line 137"/>
          <p:cNvSpPr>
            <a:spLocks noChangeShapeType="1"/>
          </p:cNvSpPr>
          <p:nvPr/>
        </p:nvSpPr>
        <p:spPr bwMode="auto">
          <a:xfrm>
            <a:off x="1752600" y="50053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7" name="Line 134"/>
          <p:cNvSpPr>
            <a:spLocks noChangeShapeType="1"/>
          </p:cNvSpPr>
          <p:nvPr/>
        </p:nvSpPr>
        <p:spPr bwMode="auto">
          <a:xfrm>
            <a:off x="1752600" y="407670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8" name="Line 133"/>
          <p:cNvSpPr>
            <a:spLocks noChangeShapeType="1"/>
          </p:cNvSpPr>
          <p:nvPr/>
        </p:nvSpPr>
        <p:spPr bwMode="auto">
          <a:xfrm>
            <a:off x="1752600" y="37671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49" name="Line 132"/>
          <p:cNvSpPr>
            <a:spLocks noChangeShapeType="1"/>
          </p:cNvSpPr>
          <p:nvPr/>
        </p:nvSpPr>
        <p:spPr bwMode="auto">
          <a:xfrm>
            <a:off x="1752600" y="34575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0" name="Line 131"/>
          <p:cNvSpPr>
            <a:spLocks noChangeShapeType="1"/>
          </p:cNvSpPr>
          <p:nvPr/>
        </p:nvSpPr>
        <p:spPr bwMode="auto">
          <a:xfrm>
            <a:off x="1752600" y="31480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1" name="Line 119"/>
          <p:cNvSpPr>
            <a:spLocks noChangeShapeType="1"/>
          </p:cNvSpPr>
          <p:nvPr/>
        </p:nvSpPr>
        <p:spPr bwMode="auto">
          <a:xfrm>
            <a:off x="381000" y="6553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2" name="Line 122"/>
          <p:cNvSpPr>
            <a:spLocks noChangeShapeType="1"/>
          </p:cNvSpPr>
          <p:nvPr/>
        </p:nvSpPr>
        <p:spPr bwMode="auto">
          <a:xfrm>
            <a:off x="3352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3" name="Line 123"/>
          <p:cNvSpPr>
            <a:spLocks noChangeShapeType="1"/>
          </p:cNvSpPr>
          <p:nvPr/>
        </p:nvSpPr>
        <p:spPr bwMode="auto">
          <a:xfrm>
            <a:off x="42672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4" name="Line 124"/>
          <p:cNvSpPr>
            <a:spLocks noChangeShapeType="1"/>
          </p:cNvSpPr>
          <p:nvPr/>
        </p:nvSpPr>
        <p:spPr bwMode="auto">
          <a:xfrm>
            <a:off x="53340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5" name="Line 125"/>
          <p:cNvSpPr>
            <a:spLocks noChangeShapeType="1"/>
          </p:cNvSpPr>
          <p:nvPr/>
        </p:nvSpPr>
        <p:spPr bwMode="auto">
          <a:xfrm>
            <a:off x="6400800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6" name="Line 126"/>
          <p:cNvSpPr>
            <a:spLocks noChangeShapeType="1"/>
          </p:cNvSpPr>
          <p:nvPr/>
        </p:nvSpPr>
        <p:spPr bwMode="auto">
          <a:xfrm>
            <a:off x="7478713" y="1890713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7" name="Line 127"/>
          <p:cNvSpPr>
            <a:spLocks noChangeShapeType="1"/>
          </p:cNvSpPr>
          <p:nvPr/>
        </p:nvSpPr>
        <p:spPr bwMode="auto">
          <a:xfrm>
            <a:off x="86106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8" name="Line 120"/>
          <p:cNvSpPr>
            <a:spLocks noChangeShapeType="1"/>
          </p:cNvSpPr>
          <p:nvPr/>
        </p:nvSpPr>
        <p:spPr bwMode="auto">
          <a:xfrm>
            <a:off x="381000" y="1890713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59" name="Line 121"/>
          <p:cNvSpPr>
            <a:spLocks noChangeShapeType="1"/>
          </p:cNvSpPr>
          <p:nvPr/>
        </p:nvSpPr>
        <p:spPr bwMode="auto">
          <a:xfrm>
            <a:off x="1752600" y="1890713"/>
            <a:ext cx="0" cy="4662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Earlier Example with Different Time Quantum</a:t>
            </a:r>
          </a:p>
        </p:txBody>
      </p:sp>
      <p:grpSp>
        <p:nvGrpSpPr>
          <p:cNvPr id="26661" name="Group 196"/>
          <p:cNvGrpSpPr>
            <a:grpSpLocks/>
          </p:cNvGrpSpPr>
          <p:nvPr/>
        </p:nvGrpSpPr>
        <p:grpSpPr bwMode="auto">
          <a:xfrm>
            <a:off x="955675" y="838200"/>
            <a:ext cx="7350125" cy="976313"/>
            <a:chOff x="650" y="624"/>
            <a:chExt cx="4630" cy="615"/>
          </a:xfrm>
        </p:grpSpPr>
        <p:grpSp>
          <p:nvGrpSpPr>
            <p:cNvPr id="26782" name="Group 197"/>
            <p:cNvGrpSpPr>
              <a:grpSpLocks/>
            </p:cNvGrpSpPr>
            <p:nvPr/>
          </p:nvGrpSpPr>
          <p:grpSpPr bwMode="auto">
            <a:xfrm>
              <a:off x="1468" y="624"/>
              <a:ext cx="3812" cy="615"/>
              <a:chOff x="1248" y="624"/>
              <a:chExt cx="3812" cy="615"/>
            </a:xfrm>
          </p:grpSpPr>
          <p:sp>
            <p:nvSpPr>
              <p:cNvPr id="26784" name="Rectangle 198"/>
              <p:cNvSpPr>
                <a:spLocks noChangeArrowheads="1"/>
              </p:cNvSpPr>
              <p:nvPr/>
            </p:nvSpPr>
            <p:spPr bwMode="auto">
              <a:xfrm>
                <a:off x="1344" y="624"/>
                <a:ext cx="288" cy="384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2</a:t>
                </a:r>
                <a:endParaRPr lang="en-US" altLang="en-US" sz="1800" b="0">
                  <a:latin typeface="Helvetica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[8]</a:t>
                </a:r>
              </a:p>
            </p:txBody>
          </p:sp>
          <p:sp>
            <p:nvSpPr>
              <p:cNvPr id="26785" name="Rectangle 199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4</a:t>
                </a:r>
                <a:endParaRPr lang="en-US" altLang="en-US" sz="1800" b="0">
                  <a:latin typeface="Helvetica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[24]</a:t>
                </a:r>
                <a:endParaRPr lang="en-US" altLang="en-US" sz="1800" b="0" baseline="-25000">
                  <a:latin typeface="Helvetica" panose="020B0604020202020204" pitchFamily="34" charset="0"/>
                </a:endParaRPr>
              </a:p>
            </p:txBody>
          </p:sp>
          <p:sp>
            <p:nvSpPr>
              <p:cNvPr id="26786" name="Rectangle 200"/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1</a:t>
                </a:r>
                <a:endParaRPr lang="en-US" altLang="en-US" sz="1800" b="0">
                  <a:latin typeface="Helvetica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[53]</a:t>
                </a:r>
                <a:endParaRPr lang="en-US" altLang="en-US" sz="1800" b="0" baseline="-25000">
                  <a:latin typeface="Helvetica" panose="020B0604020202020204" pitchFamily="34" charset="0"/>
                </a:endParaRPr>
              </a:p>
            </p:txBody>
          </p:sp>
          <p:sp>
            <p:nvSpPr>
              <p:cNvPr id="26787" name="Rectangle 201"/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P</a:t>
                </a:r>
                <a:r>
                  <a:rPr lang="en-US" altLang="en-US" sz="1800" b="0" baseline="-25000">
                    <a:latin typeface="Helvetica" panose="020B0604020202020204" pitchFamily="34" charset="0"/>
                  </a:rPr>
                  <a:t>3</a:t>
                </a:r>
                <a:endParaRPr lang="en-US" altLang="en-US" sz="1800" b="0">
                  <a:latin typeface="Helvetica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[68]</a:t>
                </a:r>
                <a:endParaRPr lang="en-US" altLang="en-US" sz="1800" b="0" baseline="-25000">
                  <a:latin typeface="Helvetica" panose="020B0604020202020204" pitchFamily="34" charset="0"/>
                </a:endParaRPr>
              </a:p>
            </p:txBody>
          </p:sp>
          <p:sp>
            <p:nvSpPr>
              <p:cNvPr id="26788" name="Text Box 202"/>
              <p:cNvSpPr txBox="1">
                <a:spLocks noChangeArrowheads="1"/>
              </p:cNvSpPr>
              <p:nvPr/>
            </p:nvSpPr>
            <p:spPr bwMode="auto">
              <a:xfrm>
                <a:off x="1248" y="10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0</a:t>
                </a:r>
              </a:p>
            </p:txBody>
          </p:sp>
          <p:sp>
            <p:nvSpPr>
              <p:cNvPr id="26789" name="Text Box 203"/>
              <p:cNvSpPr txBox="1">
                <a:spLocks noChangeArrowheads="1"/>
              </p:cNvSpPr>
              <p:nvPr/>
            </p:nvSpPr>
            <p:spPr bwMode="auto">
              <a:xfrm>
                <a:off x="1528" y="10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8</a:t>
                </a:r>
              </a:p>
            </p:txBody>
          </p:sp>
          <p:sp>
            <p:nvSpPr>
              <p:cNvPr id="26790" name="Text Box 204"/>
              <p:cNvSpPr txBox="1">
                <a:spLocks noChangeArrowheads="1"/>
              </p:cNvSpPr>
              <p:nvPr/>
            </p:nvSpPr>
            <p:spPr bwMode="auto">
              <a:xfrm>
                <a:off x="2260" y="1008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32</a:t>
                </a:r>
              </a:p>
            </p:txBody>
          </p:sp>
          <p:sp>
            <p:nvSpPr>
              <p:cNvPr id="26791" name="Text Box 205"/>
              <p:cNvSpPr txBox="1">
                <a:spLocks noChangeArrowheads="1"/>
              </p:cNvSpPr>
              <p:nvPr/>
            </p:nvSpPr>
            <p:spPr bwMode="auto">
              <a:xfrm>
                <a:off x="3320" y="1008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85</a:t>
                </a:r>
              </a:p>
            </p:txBody>
          </p:sp>
          <p:sp>
            <p:nvSpPr>
              <p:cNvPr id="26792" name="Text Box 206"/>
              <p:cNvSpPr txBox="1">
                <a:spLocks noChangeArrowheads="1"/>
              </p:cNvSpPr>
              <p:nvPr/>
            </p:nvSpPr>
            <p:spPr bwMode="auto">
              <a:xfrm>
                <a:off x="4704" y="1008"/>
                <a:ext cx="3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Helvetica" panose="020B0604020202020204" pitchFamily="34" charset="0"/>
                  </a:rPr>
                  <a:t>153</a:t>
                </a:r>
              </a:p>
            </p:txBody>
          </p:sp>
        </p:grpSp>
        <p:sp>
          <p:nvSpPr>
            <p:cNvPr id="26783" name="Text Box 207"/>
            <p:cNvSpPr txBox="1">
              <a:spLocks noChangeArrowheads="1"/>
            </p:cNvSpPr>
            <p:nvPr/>
          </p:nvSpPr>
          <p:spPr bwMode="auto">
            <a:xfrm>
              <a:off x="650" y="728"/>
              <a:ext cx="8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Best FCFS:</a:t>
              </a:r>
            </a:p>
          </p:txBody>
        </p:sp>
      </p:grpSp>
      <p:sp>
        <p:nvSpPr>
          <p:cNvPr id="26662" name="Line 145"/>
          <p:cNvSpPr>
            <a:spLocks noChangeShapeType="1"/>
          </p:cNvSpPr>
          <p:nvPr/>
        </p:nvSpPr>
        <p:spPr bwMode="auto">
          <a:xfrm>
            <a:off x="381000" y="2219325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663" name="Line 112"/>
          <p:cNvSpPr>
            <a:spLocks noChangeShapeType="1"/>
          </p:cNvSpPr>
          <p:nvPr/>
        </p:nvSpPr>
        <p:spPr bwMode="auto">
          <a:xfrm>
            <a:off x="381000" y="4386263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87255" name="Rectangle 503"/>
          <p:cNvSpPr>
            <a:spLocks noChangeArrowheads="1"/>
          </p:cNvSpPr>
          <p:nvPr/>
        </p:nvSpPr>
        <p:spPr bwMode="auto">
          <a:xfrm>
            <a:off x="4267200" y="2222500"/>
            <a:ext cx="1066800" cy="2152650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87256" name="Rectangle 504"/>
          <p:cNvSpPr>
            <a:spLocks noChangeArrowheads="1"/>
          </p:cNvSpPr>
          <p:nvPr/>
        </p:nvSpPr>
        <p:spPr bwMode="auto">
          <a:xfrm>
            <a:off x="4267200" y="4387850"/>
            <a:ext cx="1066800" cy="2165350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87257" name="Rectangle 505"/>
          <p:cNvSpPr>
            <a:spLocks noChangeArrowheads="1"/>
          </p:cNvSpPr>
          <p:nvPr/>
        </p:nvSpPr>
        <p:spPr bwMode="auto">
          <a:xfrm>
            <a:off x="5334000" y="2222500"/>
            <a:ext cx="1066800" cy="2152650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587258" name="Rectangle 506"/>
          <p:cNvSpPr>
            <a:spLocks noChangeArrowheads="1"/>
          </p:cNvSpPr>
          <p:nvPr/>
        </p:nvSpPr>
        <p:spPr bwMode="auto">
          <a:xfrm>
            <a:off x="5334000" y="4387850"/>
            <a:ext cx="1066800" cy="2165350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587237" name="Group 485"/>
          <p:cNvGrpSpPr>
            <a:grpSpLocks/>
          </p:cNvGrpSpPr>
          <p:nvPr/>
        </p:nvGrpSpPr>
        <p:grpSpPr bwMode="auto">
          <a:xfrm>
            <a:off x="1752600" y="2533650"/>
            <a:ext cx="6858000" cy="3714750"/>
            <a:chOff x="1104" y="1596"/>
            <a:chExt cx="4320" cy="2340"/>
          </a:xfrm>
        </p:grpSpPr>
        <p:grpSp>
          <p:nvGrpSpPr>
            <p:cNvPr id="26750" name="Group 370"/>
            <p:cNvGrpSpPr>
              <a:grpSpLocks/>
            </p:cNvGrpSpPr>
            <p:nvPr/>
          </p:nvGrpSpPr>
          <p:grpSpPr bwMode="auto">
            <a:xfrm>
              <a:off x="1104" y="1596"/>
              <a:ext cx="4320" cy="195"/>
              <a:chOff x="1104" y="1593"/>
              <a:chExt cx="4320" cy="195"/>
            </a:xfrm>
          </p:grpSpPr>
          <p:sp>
            <p:nvSpPr>
              <p:cNvPr id="26775" name="Rectangle 371"/>
              <p:cNvSpPr>
                <a:spLocks noChangeArrowheads="1"/>
              </p:cNvSpPr>
              <p:nvPr/>
            </p:nvSpPr>
            <p:spPr bwMode="auto">
              <a:xfrm>
                <a:off x="4711" y="159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62</a:t>
                </a:r>
              </a:p>
            </p:txBody>
          </p:sp>
          <p:sp>
            <p:nvSpPr>
              <p:cNvPr id="26776" name="Rectangle 372"/>
              <p:cNvSpPr>
                <a:spLocks noChangeArrowheads="1"/>
              </p:cNvSpPr>
              <p:nvPr/>
            </p:nvSpPr>
            <p:spPr bwMode="auto">
              <a:xfrm>
                <a:off x="4032" y="159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57</a:t>
                </a:r>
              </a:p>
            </p:txBody>
          </p:sp>
          <p:sp>
            <p:nvSpPr>
              <p:cNvPr id="26777" name="Rectangle 373"/>
              <p:cNvSpPr>
                <a:spLocks noChangeArrowheads="1"/>
              </p:cNvSpPr>
              <p:nvPr/>
            </p:nvSpPr>
            <p:spPr bwMode="auto">
              <a:xfrm>
                <a:off x="3360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85</a:t>
                </a:r>
              </a:p>
            </p:txBody>
          </p:sp>
          <p:sp>
            <p:nvSpPr>
              <p:cNvPr id="26778" name="Rectangle 374"/>
              <p:cNvSpPr>
                <a:spLocks noChangeArrowheads="1"/>
              </p:cNvSpPr>
              <p:nvPr/>
            </p:nvSpPr>
            <p:spPr bwMode="auto">
              <a:xfrm>
                <a:off x="2688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22</a:t>
                </a:r>
              </a:p>
            </p:txBody>
          </p:sp>
          <p:sp>
            <p:nvSpPr>
              <p:cNvPr id="26779" name="Rectangle 375"/>
              <p:cNvSpPr>
                <a:spLocks noChangeArrowheads="1"/>
              </p:cNvSpPr>
              <p:nvPr/>
            </p:nvSpPr>
            <p:spPr bwMode="auto">
              <a:xfrm>
                <a:off x="2112" y="159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84</a:t>
                </a:r>
              </a:p>
            </p:txBody>
          </p:sp>
          <p:sp>
            <p:nvSpPr>
              <p:cNvPr id="26780" name="Rectangle 376"/>
              <p:cNvSpPr>
                <a:spLocks noChangeArrowheads="1"/>
              </p:cNvSpPr>
              <p:nvPr/>
            </p:nvSpPr>
            <p:spPr bwMode="auto">
              <a:xfrm>
                <a:off x="1104" y="159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1</a:t>
                </a:r>
              </a:p>
            </p:txBody>
          </p:sp>
          <p:sp>
            <p:nvSpPr>
              <p:cNvPr id="26781" name="Line 377"/>
              <p:cNvSpPr>
                <a:spLocks noChangeShapeType="1"/>
              </p:cNvSpPr>
              <p:nvPr/>
            </p:nvSpPr>
            <p:spPr bwMode="auto">
              <a:xfrm>
                <a:off x="1104" y="178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751" name="Group 408"/>
            <p:cNvGrpSpPr>
              <a:grpSpLocks/>
            </p:cNvGrpSpPr>
            <p:nvPr/>
          </p:nvGrpSpPr>
          <p:grpSpPr bwMode="auto">
            <a:xfrm>
              <a:off x="1104" y="3741"/>
              <a:ext cx="4320" cy="195"/>
              <a:chOff x="1104" y="3738"/>
              <a:chExt cx="4320" cy="195"/>
            </a:xfrm>
          </p:grpSpPr>
          <p:sp>
            <p:nvSpPr>
              <p:cNvPr id="26768" name="Rectangle 409"/>
              <p:cNvSpPr>
                <a:spLocks noChangeArrowheads="1"/>
              </p:cNvSpPr>
              <p:nvPr/>
            </p:nvSpPr>
            <p:spPr bwMode="auto">
              <a:xfrm>
                <a:off x="4711" y="373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104½</a:t>
                </a:r>
              </a:p>
            </p:txBody>
          </p:sp>
          <p:sp>
            <p:nvSpPr>
              <p:cNvPr id="26769" name="Rectangle 410"/>
              <p:cNvSpPr>
                <a:spLocks noChangeArrowheads="1"/>
              </p:cNvSpPr>
              <p:nvPr/>
            </p:nvSpPr>
            <p:spPr bwMode="auto">
              <a:xfrm>
                <a:off x="4032" y="373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112</a:t>
                </a:r>
              </a:p>
            </p:txBody>
          </p:sp>
          <p:sp>
            <p:nvSpPr>
              <p:cNvPr id="26770" name="Rectangle 411"/>
              <p:cNvSpPr>
                <a:spLocks noChangeArrowheads="1"/>
              </p:cNvSpPr>
              <p:nvPr/>
            </p:nvSpPr>
            <p:spPr bwMode="auto">
              <a:xfrm>
                <a:off x="3360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153</a:t>
                </a:r>
              </a:p>
            </p:txBody>
          </p:sp>
          <p:sp>
            <p:nvSpPr>
              <p:cNvPr id="26771" name="Rectangle 412"/>
              <p:cNvSpPr>
                <a:spLocks noChangeArrowheads="1"/>
              </p:cNvSpPr>
              <p:nvPr/>
            </p:nvSpPr>
            <p:spPr bwMode="auto">
              <a:xfrm>
                <a:off x="2688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28</a:t>
                </a:r>
              </a:p>
            </p:txBody>
          </p:sp>
          <p:sp>
            <p:nvSpPr>
              <p:cNvPr id="26772" name="Rectangle 413"/>
              <p:cNvSpPr>
                <a:spLocks noChangeArrowheads="1"/>
              </p:cNvSpPr>
              <p:nvPr/>
            </p:nvSpPr>
            <p:spPr bwMode="auto">
              <a:xfrm>
                <a:off x="2112" y="373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125</a:t>
                </a:r>
              </a:p>
            </p:txBody>
          </p:sp>
          <p:sp>
            <p:nvSpPr>
              <p:cNvPr id="26773" name="Rectangle 414"/>
              <p:cNvSpPr>
                <a:spLocks noChangeArrowheads="1"/>
              </p:cNvSpPr>
              <p:nvPr/>
            </p:nvSpPr>
            <p:spPr bwMode="auto">
              <a:xfrm>
                <a:off x="1104" y="373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20</a:t>
                </a:r>
              </a:p>
            </p:txBody>
          </p:sp>
          <p:sp>
            <p:nvSpPr>
              <p:cNvPr id="26774" name="Line 415"/>
              <p:cNvSpPr>
                <a:spLocks noChangeShapeType="1"/>
              </p:cNvSpPr>
              <p:nvPr/>
            </p:nvSpPr>
            <p:spPr bwMode="auto">
              <a:xfrm>
                <a:off x="1104" y="393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752" name="Group 440"/>
            <p:cNvGrpSpPr>
              <a:grpSpLocks/>
            </p:cNvGrpSpPr>
            <p:nvPr/>
          </p:nvGrpSpPr>
          <p:grpSpPr bwMode="auto">
            <a:xfrm>
              <a:off x="1104" y="2961"/>
              <a:ext cx="4320" cy="195"/>
              <a:chOff x="1104" y="2958"/>
              <a:chExt cx="4320" cy="195"/>
            </a:xfrm>
          </p:grpSpPr>
          <p:sp>
            <p:nvSpPr>
              <p:cNvPr id="26761" name="Rectangle 441"/>
              <p:cNvSpPr>
                <a:spLocks noChangeArrowheads="1"/>
              </p:cNvSpPr>
              <p:nvPr/>
            </p:nvSpPr>
            <p:spPr bwMode="auto">
              <a:xfrm>
                <a:off x="4711" y="295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100½</a:t>
                </a:r>
              </a:p>
            </p:txBody>
          </p:sp>
          <p:sp>
            <p:nvSpPr>
              <p:cNvPr id="26762" name="Rectangle 442"/>
              <p:cNvSpPr>
                <a:spLocks noChangeArrowheads="1"/>
              </p:cNvSpPr>
              <p:nvPr/>
            </p:nvSpPr>
            <p:spPr bwMode="auto">
              <a:xfrm>
                <a:off x="4032" y="295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81</a:t>
                </a:r>
              </a:p>
            </p:txBody>
          </p:sp>
          <p:sp>
            <p:nvSpPr>
              <p:cNvPr id="26763" name="Rectangle 443"/>
              <p:cNvSpPr>
                <a:spLocks noChangeArrowheads="1"/>
              </p:cNvSpPr>
              <p:nvPr/>
            </p:nvSpPr>
            <p:spPr bwMode="auto">
              <a:xfrm>
                <a:off x="3360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153</a:t>
                </a:r>
              </a:p>
            </p:txBody>
          </p:sp>
          <p:sp>
            <p:nvSpPr>
              <p:cNvPr id="26764" name="Rectangle 444"/>
              <p:cNvSpPr>
                <a:spLocks noChangeArrowheads="1"/>
              </p:cNvSpPr>
              <p:nvPr/>
            </p:nvSpPr>
            <p:spPr bwMode="auto">
              <a:xfrm>
                <a:off x="2688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30</a:t>
                </a:r>
              </a:p>
            </p:txBody>
          </p:sp>
          <p:sp>
            <p:nvSpPr>
              <p:cNvPr id="26765" name="Rectangle 445"/>
              <p:cNvSpPr>
                <a:spLocks noChangeArrowheads="1"/>
              </p:cNvSpPr>
              <p:nvPr/>
            </p:nvSpPr>
            <p:spPr bwMode="auto">
              <a:xfrm>
                <a:off x="2112" y="295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137</a:t>
                </a:r>
              </a:p>
            </p:txBody>
          </p:sp>
          <p:sp>
            <p:nvSpPr>
              <p:cNvPr id="26766" name="Rectangle 446"/>
              <p:cNvSpPr>
                <a:spLocks noChangeArrowheads="1"/>
              </p:cNvSpPr>
              <p:nvPr/>
            </p:nvSpPr>
            <p:spPr bwMode="auto">
              <a:xfrm>
                <a:off x="1104" y="295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1</a:t>
                </a:r>
              </a:p>
            </p:txBody>
          </p:sp>
          <p:sp>
            <p:nvSpPr>
              <p:cNvPr id="26767" name="Line 447"/>
              <p:cNvSpPr>
                <a:spLocks noChangeShapeType="1"/>
              </p:cNvSpPr>
              <p:nvPr/>
            </p:nvSpPr>
            <p:spPr bwMode="auto">
              <a:xfrm>
                <a:off x="1104" y="315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753" name="Group 448"/>
            <p:cNvGrpSpPr>
              <a:grpSpLocks/>
            </p:cNvGrpSpPr>
            <p:nvPr/>
          </p:nvGrpSpPr>
          <p:grpSpPr bwMode="auto">
            <a:xfrm>
              <a:off x="1104" y="2376"/>
              <a:ext cx="4320" cy="195"/>
              <a:chOff x="1104" y="2373"/>
              <a:chExt cx="4320" cy="195"/>
            </a:xfrm>
          </p:grpSpPr>
          <p:sp>
            <p:nvSpPr>
              <p:cNvPr id="26754" name="Rectangle 449"/>
              <p:cNvSpPr>
                <a:spLocks noChangeArrowheads="1"/>
              </p:cNvSpPr>
              <p:nvPr/>
            </p:nvSpPr>
            <p:spPr bwMode="auto">
              <a:xfrm>
                <a:off x="4711" y="237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66¼ </a:t>
                </a:r>
              </a:p>
            </p:txBody>
          </p:sp>
          <p:sp>
            <p:nvSpPr>
              <p:cNvPr id="26755" name="Rectangle 450"/>
              <p:cNvSpPr>
                <a:spLocks noChangeArrowheads="1"/>
              </p:cNvSpPr>
              <p:nvPr/>
            </p:nvSpPr>
            <p:spPr bwMode="auto">
              <a:xfrm>
                <a:off x="4032" y="237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88</a:t>
                </a:r>
              </a:p>
            </p:txBody>
          </p:sp>
          <p:sp>
            <p:nvSpPr>
              <p:cNvPr id="26756" name="Rectangle 451"/>
              <p:cNvSpPr>
                <a:spLocks noChangeArrowheads="1"/>
              </p:cNvSpPr>
              <p:nvPr/>
            </p:nvSpPr>
            <p:spPr bwMode="auto">
              <a:xfrm>
                <a:off x="3360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85</a:t>
                </a:r>
              </a:p>
            </p:txBody>
          </p:sp>
          <p:sp>
            <p:nvSpPr>
              <p:cNvPr id="26757" name="Rectangle 452"/>
              <p:cNvSpPr>
                <a:spLocks noChangeArrowheads="1"/>
              </p:cNvSpPr>
              <p:nvPr/>
            </p:nvSpPr>
            <p:spPr bwMode="auto">
              <a:xfrm>
                <a:off x="2688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20</a:t>
                </a:r>
              </a:p>
            </p:txBody>
          </p:sp>
          <p:sp>
            <p:nvSpPr>
              <p:cNvPr id="26758" name="Rectangle 453"/>
              <p:cNvSpPr>
                <a:spLocks noChangeArrowheads="1"/>
              </p:cNvSpPr>
              <p:nvPr/>
            </p:nvSpPr>
            <p:spPr bwMode="auto">
              <a:xfrm>
                <a:off x="2112" y="237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72</a:t>
                </a:r>
              </a:p>
            </p:txBody>
          </p:sp>
          <p:sp>
            <p:nvSpPr>
              <p:cNvPr id="26759" name="Rectangle 454"/>
              <p:cNvSpPr>
                <a:spLocks noChangeArrowheads="1"/>
              </p:cNvSpPr>
              <p:nvPr/>
            </p:nvSpPr>
            <p:spPr bwMode="auto">
              <a:xfrm>
                <a:off x="1104" y="237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20</a:t>
                </a:r>
              </a:p>
            </p:txBody>
          </p:sp>
          <p:sp>
            <p:nvSpPr>
              <p:cNvPr id="26760" name="Line 455"/>
              <p:cNvSpPr>
                <a:spLocks noChangeShapeType="1"/>
              </p:cNvSpPr>
              <p:nvPr/>
            </p:nvSpPr>
            <p:spPr bwMode="auto">
              <a:xfrm>
                <a:off x="1104" y="256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87235" name="Group 483"/>
          <p:cNvGrpSpPr>
            <a:grpSpLocks/>
          </p:cNvGrpSpPr>
          <p:nvPr/>
        </p:nvGrpSpPr>
        <p:grpSpPr bwMode="auto">
          <a:xfrm>
            <a:off x="1752600" y="2224088"/>
            <a:ext cx="6858000" cy="4333875"/>
            <a:chOff x="1104" y="1401"/>
            <a:chExt cx="4320" cy="2730"/>
          </a:xfrm>
        </p:grpSpPr>
        <p:grpSp>
          <p:nvGrpSpPr>
            <p:cNvPr id="26720" name="Group 378"/>
            <p:cNvGrpSpPr>
              <a:grpSpLocks/>
            </p:cNvGrpSpPr>
            <p:nvPr/>
          </p:nvGrpSpPr>
          <p:grpSpPr bwMode="auto">
            <a:xfrm>
              <a:off x="1104" y="1401"/>
              <a:ext cx="4320" cy="195"/>
              <a:chOff x="1104" y="1398"/>
              <a:chExt cx="4320" cy="195"/>
            </a:xfrm>
          </p:grpSpPr>
          <p:sp>
            <p:nvSpPr>
              <p:cNvPr id="26743" name="Rectangle 379"/>
              <p:cNvSpPr>
                <a:spLocks noChangeArrowheads="1"/>
              </p:cNvSpPr>
              <p:nvPr/>
            </p:nvSpPr>
            <p:spPr bwMode="auto">
              <a:xfrm>
                <a:off x="4711" y="139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31¼</a:t>
                </a:r>
              </a:p>
            </p:txBody>
          </p:sp>
          <p:sp>
            <p:nvSpPr>
              <p:cNvPr id="26744" name="Rectangle 380"/>
              <p:cNvSpPr>
                <a:spLocks noChangeArrowheads="1"/>
              </p:cNvSpPr>
              <p:nvPr/>
            </p:nvSpPr>
            <p:spPr bwMode="auto">
              <a:xfrm>
                <a:off x="4032" y="139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  <p:sp>
            <p:nvSpPr>
              <p:cNvPr id="26745" name="Rectangle 381"/>
              <p:cNvSpPr>
                <a:spLocks noChangeArrowheads="1"/>
              </p:cNvSpPr>
              <p:nvPr/>
            </p:nvSpPr>
            <p:spPr bwMode="auto">
              <a:xfrm>
                <a:off x="3360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85</a:t>
                </a:r>
              </a:p>
            </p:txBody>
          </p:sp>
          <p:sp>
            <p:nvSpPr>
              <p:cNvPr id="26746" name="Rectangle 382"/>
              <p:cNvSpPr>
                <a:spLocks noChangeArrowheads="1"/>
              </p:cNvSpPr>
              <p:nvPr/>
            </p:nvSpPr>
            <p:spPr bwMode="auto">
              <a:xfrm>
                <a:off x="2688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0</a:t>
                </a:r>
              </a:p>
            </p:txBody>
          </p:sp>
          <p:sp>
            <p:nvSpPr>
              <p:cNvPr id="26747" name="Rectangle 383"/>
              <p:cNvSpPr>
                <a:spLocks noChangeArrowheads="1"/>
              </p:cNvSpPr>
              <p:nvPr/>
            </p:nvSpPr>
            <p:spPr bwMode="auto">
              <a:xfrm>
                <a:off x="2112" y="139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32</a:t>
                </a:r>
              </a:p>
            </p:txBody>
          </p:sp>
          <p:sp>
            <p:nvSpPr>
              <p:cNvPr id="26748" name="Rectangle 384"/>
              <p:cNvSpPr>
                <a:spLocks noChangeArrowheads="1"/>
              </p:cNvSpPr>
              <p:nvPr/>
            </p:nvSpPr>
            <p:spPr bwMode="auto">
              <a:xfrm>
                <a:off x="1104" y="139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Best FCFS</a:t>
                </a:r>
              </a:p>
            </p:txBody>
          </p:sp>
          <p:sp>
            <p:nvSpPr>
              <p:cNvPr id="26749" name="Line 385"/>
              <p:cNvSpPr>
                <a:spLocks noChangeShapeType="1"/>
              </p:cNvSpPr>
              <p:nvPr/>
            </p:nvSpPr>
            <p:spPr bwMode="auto">
              <a:xfrm>
                <a:off x="1104" y="159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721" name="Group 386"/>
            <p:cNvGrpSpPr>
              <a:grpSpLocks/>
            </p:cNvGrpSpPr>
            <p:nvPr/>
          </p:nvGrpSpPr>
          <p:grpSpPr bwMode="auto">
            <a:xfrm>
              <a:off x="1104" y="3936"/>
              <a:ext cx="4320" cy="195"/>
              <a:chOff x="1104" y="3933"/>
              <a:chExt cx="4320" cy="195"/>
            </a:xfrm>
          </p:grpSpPr>
          <p:sp>
            <p:nvSpPr>
              <p:cNvPr id="26737" name="Rectangle 387"/>
              <p:cNvSpPr>
                <a:spLocks noChangeArrowheads="1"/>
              </p:cNvSpPr>
              <p:nvPr/>
            </p:nvSpPr>
            <p:spPr bwMode="auto">
              <a:xfrm>
                <a:off x="4711" y="393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121¾</a:t>
                </a:r>
              </a:p>
            </p:txBody>
          </p:sp>
          <p:sp>
            <p:nvSpPr>
              <p:cNvPr id="26738" name="Rectangle 388"/>
              <p:cNvSpPr>
                <a:spLocks noChangeArrowheads="1"/>
              </p:cNvSpPr>
              <p:nvPr/>
            </p:nvSpPr>
            <p:spPr bwMode="auto">
              <a:xfrm>
                <a:off x="4032" y="393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145</a:t>
                </a:r>
              </a:p>
            </p:txBody>
          </p:sp>
          <p:sp>
            <p:nvSpPr>
              <p:cNvPr id="26739" name="Rectangle 389"/>
              <p:cNvSpPr>
                <a:spLocks noChangeArrowheads="1"/>
              </p:cNvSpPr>
              <p:nvPr/>
            </p:nvSpPr>
            <p:spPr bwMode="auto">
              <a:xfrm>
                <a:off x="3360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68</a:t>
                </a:r>
              </a:p>
            </p:txBody>
          </p:sp>
          <p:sp>
            <p:nvSpPr>
              <p:cNvPr id="26740" name="Rectangle 390"/>
              <p:cNvSpPr>
                <a:spLocks noChangeArrowheads="1"/>
              </p:cNvSpPr>
              <p:nvPr/>
            </p:nvSpPr>
            <p:spPr bwMode="auto">
              <a:xfrm>
                <a:off x="2688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153</a:t>
                </a:r>
              </a:p>
            </p:txBody>
          </p:sp>
          <p:sp>
            <p:nvSpPr>
              <p:cNvPr id="26741" name="Rectangle 391"/>
              <p:cNvSpPr>
                <a:spLocks noChangeArrowheads="1"/>
              </p:cNvSpPr>
              <p:nvPr/>
            </p:nvSpPr>
            <p:spPr bwMode="auto">
              <a:xfrm>
                <a:off x="2112" y="393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121</a:t>
                </a:r>
              </a:p>
            </p:txBody>
          </p:sp>
          <p:sp>
            <p:nvSpPr>
              <p:cNvPr id="26742" name="Rectangle 392"/>
              <p:cNvSpPr>
                <a:spLocks noChangeArrowheads="1"/>
              </p:cNvSpPr>
              <p:nvPr/>
            </p:nvSpPr>
            <p:spPr bwMode="auto">
              <a:xfrm>
                <a:off x="1104" y="393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Worst FCFS</a:t>
                </a:r>
              </a:p>
            </p:txBody>
          </p:sp>
        </p:grpSp>
        <p:grpSp>
          <p:nvGrpSpPr>
            <p:cNvPr id="26722" name="Group 393"/>
            <p:cNvGrpSpPr>
              <a:grpSpLocks/>
            </p:cNvGrpSpPr>
            <p:nvPr/>
          </p:nvGrpSpPr>
          <p:grpSpPr bwMode="auto">
            <a:xfrm>
              <a:off x="1104" y="2766"/>
              <a:ext cx="4320" cy="195"/>
              <a:chOff x="1104" y="2763"/>
              <a:chExt cx="4320" cy="195"/>
            </a:xfrm>
          </p:grpSpPr>
          <p:sp>
            <p:nvSpPr>
              <p:cNvPr id="26730" name="Rectangle 394"/>
              <p:cNvSpPr>
                <a:spLocks noChangeArrowheads="1"/>
              </p:cNvSpPr>
              <p:nvPr/>
            </p:nvSpPr>
            <p:spPr bwMode="auto">
              <a:xfrm>
                <a:off x="4711" y="276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69½</a:t>
                </a:r>
              </a:p>
            </p:txBody>
          </p:sp>
          <p:sp>
            <p:nvSpPr>
              <p:cNvPr id="26731" name="Rectangle 395"/>
              <p:cNvSpPr>
                <a:spLocks noChangeArrowheads="1"/>
              </p:cNvSpPr>
              <p:nvPr/>
            </p:nvSpPr>
            <p:spPr bwMode="auto">
              <a:xfrm>
                <a:off x="4032" y="276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32</a:t>
                </a:r>
              </a:p>
            </p:txBody>
          </p:sp>
          <p:sp>
            <p:nvSpPr>
              <p:cNvPr id="26732" name="Rectangle 396"/>
              <p:cNvSpPr>
                <a:spLocks noChangeArrowheads="1"/>
              </p:cNvSpPr>
              <p:nvPr/>
            </p:nvSpPr>
            <p:spPr bwMode="auto">
              <a:xfrm>
                <a:off x="3360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153</a:t>
                </a:r>
              </a:p>
            </p:txBody>
          </p:sp>
          <p:sp>
            <p:nvSpPr>
              <p:cNvPr id="26733" name="Rectangle 397"/>
              <p:cNvSpPr>
                <a:spLocks noChangeArrowheads="1"/>
              </p:cNvSpPr>
              <p:nvPr/>
            </p:nvSpPr>
            <p:spPr bwMode="auto">
              <a:xfrm>
                <a:off x="2688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  <p:sp>
            <p:nvSpPr>
              <p:cNvPr id="26734" name="Rectangle 398"/>
              <p:cNvSpPr>
                <a:spLocks noChangeArrowheads="1"/>
              </p:cNvSpPr>
              <p:nvPr/>
            </p:nvSpPr>
            <p:spPr bwMode="auto">
              <a:xfrm>
                <a:off x="2112" y="276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85</a:t>
                </a:r>
              </a:p>
            </p:txBody>
          </p:sp>
          <p:sp>
            <p:nvSpPr>
              <p:cNvPr id="26735" name="Rectangle 399"/>
              <p:cNvSpPr>
                <a:spLocks noChangeArrowheads="1"/>
              </p:cNvSpPr>
              <p:nvPr/>
            </p:nvSpPr>
            <p:spPr bwMode="auto">
              <a:xfrm>
                <a:off x="1104" y="276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Best FCFS</a:t>
                </a:r>
              </a:p>
            </p:txBody>
          </p:sp>
          <p:sp>
            <p:nvSpPr>
              <p:cNvPr id="26736" name="Line 400"/>
              <p:cNvSpPr>
                <a:spLocks noChangeShapeType="1"/>
              </p:cNvSpPr>
              <p:nvPr/>
            </p:nvSpPr>
            <p:spPr bwMode="auto">
              <a:xfrm>
                <a:off x="1104" y="295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723" name="Group 401"/>
            <p:cNvGrpSpPr>
              <a:grpSpLocks/>
            </p:cNvGrpSpPr>
            <p:nvPr/>
          </p:nvGrpSpPr>
          <p:grpSpPr bwMode="auto">
            <a:xfrm>
              <a:off x="1104" y="2571"/>
              <a:ext cx="4320" cy="195"/>
              <a:chOff x="1104" y="2568"/>
              <a:chExt cx="4320" cy="195"/>
            </a:xfrm>
          </p:grpSpPr>
          <p:sp>
            <p:nvSpPr>
              <p:cNvPr id="26724" name="Rectangle 402"/>
              <p:cNvSpPr>
                <a:spLocks noChangeArrowheads="1"/>
              </p:cNvSpPr>
              <p:nvPr/>
            </p:nvSpPr>
            <p:spPr bwMode="auto">
              <a:xfrm>
                <a:off x="4711" y="256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83½</a:t>
                </a:r>
              </a:p>
            </p:txBody>
          </p:sp>
          <p:sp>
            <p:nvSpPr>
              <p:cNvPr id="26725" name="Rectangle 403"/>
              <p:cNvSpPr>
                <a:spLocks noChangeArrowheads="1"/>
              </p:cNvSpPr>
              <p:nvPr/>
            </p:nvSpPr>
            <p:spPr bwMode="auto">
              <a:xfrm>
                <a:off x="4032" y="256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121</a:t>
                </a:r>
              </a:p>
            </p:txBody>
          </p:sp>
          <p:sp>
            <p:nvSpPr>
              <p:cNvPr id="26726" name="Rectangle 404"/>
              <p:cNvSpPr>
                <a:spLocks noChangeArrowheads="1"/>
              </p:cNvSpPr>
              <p:nvPr/>
            </p:nvSpPr>
            <p:spPr bwMode="auto">
              <a:xfrm>
                <a:off x="3360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0</a:t>
                </a:r>
              </a:p>
            </p:txBody>
          </p:sp>
          <p:sp>
            <p:nvSpPr>
              <p:cNvPr id="26727" name="Rectangle 405"/>
              <p:cNvSpPr>
                <a:spLocks noChangeArrowheads="1"/>
              </p:cNvSpPr>
              <p:nvPr/>
            </p:nvSpPr>
            <p:spPr bwMode="auto">
              <a:xfrm>
                <a:off x="2688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145</a:t>
                </a:r>
              </a:p>
            </p:txBody>
          </p:sp>
          <p:sp>
            <p:nvSpPr>
              <p:cNvPr id="26728" name="Rectangle 406"/>
              <p:cNvSpPr>
                <a:spLocks noChangeArrowheads="1"/>
              </p:cNvSpPr>
              <p:nvPr/>
            </p:nvSpPr>
            <p:spPr bwMode="auto">
              <a:xfrm>
                <a:off x="2112" y="256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68</a:t>
                </a:r>
              </a:p>
            </p:txBody>
          </p:sp>
          <p:sp>
            <p:nvSpPr>
              <p:cNvPr id="26729" name="Rectangle 407"/>
              <p:cNvSpPr>
                <a:spLocks noChangeArrowheads="1"/>
              </p:cNvSpPr>
              <p:nvPr/>
            </p:nvSpPr>
            <p:spPr bwMode="auto">
              <a:xfrm>
                <a:off x="1104" y="256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Worst FCFS</a:t>
                </a:r>
              </a:p>
            </p:txBody>
          </p:sp>
        </p:grpSp>
      </p:grpSp>
      <p:grpSp>
        <p:nvGrpSpPr>
          <p:cNvPr id="587236" name="Group 484"/>
          <p:cNvGrpSpPr>
            <a:grpSpLocks/>
          </p:cNvGrpSpPr>
          <p:nvPr/>
        </p:nvGrpSpPr>
        <p:grpSpPr bwMode="auto">
          <a:xfrm>
            <a:off x="1752600" y="3152775"/>
            <a:ext cx="6858000" cy="2476500"/>
            <a:chOff x="1104" y="1986"/>
            <a:chExt cx="4320" cy="1560"/>
          </a:xfrm>
        </p:grpSpPr>
        <p:grpSp>
          <p:nvGrpSpPr>
            <p:cNvPr id="26704" name="Group 424"/>
            <p:cNvGrpSpPr>
              <a:grpSpLocks/>
            </p:cNvGrpSpPr>
            <p:nvPr/>
          </p:nvGrpSpPr>
          <p:grpSpPr bwMode="auto">
            <a:xfrm>
              <a:off x="1104" y="3351"/>
              <a:ext cx="4320" cy="195"/>
              <a:chOff x="1104" y="3348"/>
              <a:chExt cx="4320" cy="195"/>
            </a:xfrm>
          </p:grpSpPr>
          <p:sp>
            <p:nvSpPr>
              <p:cNvPr id="26713" name="Rectangle 425"/>
              <p:cNvSpPr>
                <a:spLocks noChangeArrowheads="1"/>
              </p:cNvSpPr>
              <p:nvPr/>
            </p:nvSpPr>
            <p:spPr bwMode="auto">
              <a:xfrm>
                <a:off x="4711" y="334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95½</a:t>
                </a:r>
              </a:p>
            </p:txBody>
          </p:sp>
          <p:sp>
            <p:nvSpPr>
              <p:cNvPr id="26714" name="Rectangle 426"/>
              <p:cNvSpPr>
                <a:spLocks noChangeArrowheads="1"/>
              </p:cNvSpPr>
              <p:nvPr/>
            </p:nvSpPr>
            <p:spPr bwMode="auto">
              <a:xfrm>
                <a:off x="4032" y="334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80</a:t>
                </a:r>
              </a:p>
            </p:txBody>
          </p:sp>
          <p:sp>
            <p:nvSpPr>
              <p:cNvPr id="26715" name="Rectangle 427"/>
              <p:cNvSpPr>
                <a:spLocks noChangeArrowheads="1"/>
              </p:cNvSpPr>
              <p:nvPr/>
            </p:nvSpPr>
            <p:spPr bwMode="auto">
              <a:xfrm>
                <a:off x="3360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153</a:t>
                </a:r>
              </a:p>
            </p:txBody>
          </p:sp>
          <p:sp>
            <p:nvSpPr>
              <p:cNvPr id="26716" name="Rectangle 428"/>
              <p:cNvSpPr>
                <a:spLocks noChangeArrowheads="1"/>
              </p:cNvSpPr>
              <p:nvPr/>
            </p:nvSpPr>
            <p:spPr bwMode="auto">
              <a:xfrm>
                <a:off x="2688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16</a:t>
                </a:r>
              </a:p>
            </p:txBody>
          </p:sp>
          <p:sp>
            <p:nvSpPr>
              <p:cNvPr id="26717" name="Rectangle 429"/>
              <p:cNvSpPr>
                <a:spLocks noChangeArrowheads="1"/>
              </p:cNvSpPr>
              <p:nvPr/>
            </p:nvSpPr>
            <p:spPr bwMode="auto">
              <a:xfrm>
                <a:off x="2112" y="334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133</a:t>
                </a:r>
              </a:p>
            </p:txBody>
          </p:sp>
          <p:sp>
            <p:nvSpPr>
              <p:cNvPr id="26718" name="Rectangle 430"/>
              <p:cNvSpPr>
                <a:spLocks noChangeArrowheads="1"/>
              </p:cNvSpPr>
              <p:nvPr/>
            </p:nvSpPr>
            <p:spPr bwMode="auto">
              <a:xfrm>
                <a:off x="1104" y="334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8</a:t>
                </a:r>
              </a:p>
            </p:txBody>
          </p:sp>
          <p:sp>
            <p:nvSpPr>
              <p:cNvPr id="26719" name="Line 431"/>
              <p:cNvSpPr>
                <a:spLocks noChangeShapeType="1"/>
              </p:cNvSpPr>
              <p:nvPr/>
            </p:nvSpPr>
            <p:spPr bwMode="auto">
              <a:xfrm>
                <a:off x="1104" y="354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705" name="Group 464"/>
            <p:cNvGrpSpPr>
              <a:grpSpLocks/>
            </p:cNvGrpSpPr>
            <p:nvPr/>
          </p:nvGrpSpPr>
          <p:grpSpPr bwMode="auto">
            <a:xfrm>
              <a:off x="1104" y="1986"/>
              <a:ext cx="4320" cy="195"/>
              <a:chOff x="1104" y="1983"/>
              <a:chExt cx="4320" cy="195"/>
            </a:xfrm>
          </p:grpSpPr>
          <p:sp>
            <p:nvSpPr>
              <p:cNvPr id="26706" name="Rectangle 465"/>
              <p:cNvSpPr>
                <a:spLocks noChangeArrowheads="1"/>
              </p:cNvSpPr>
              <p:nvPr/>
            </p:nvSpPr>
            <p:spPr bwMode="auto">
              <a:xfrm>
                <a:off x="4711" y="198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57¼</a:t>
                </a:r>
              </a:p>
            </p:txBody>
          </p:sp>
          <p:sp>
            <p:nvSpPr>
              <p:cNvPr id="26707" name="Rectangle 466"/>
              <p:cNvSpPr>
                <a:spLocks noChangeArrowheads="1"/>
              </p:cNvSpPr>
              <p:nvPr/>
            </p:nvSpPr>
            <p:spPr bwMode="auto">
              <a:xfrm>
                <a:off x="4032" y="198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56</a:t>
                </a:r>
              </a:p>
            </p:txBody>
          </p:sp>
          <p:sp>
            <p:nvSpPr>
              <p:cNvPr id="26708" name="Rectangle 467"/>
              <p:cNvSpPr>
                <a:spLocks noChangeArrowheads="1"/>
              </p:cNvSpPr>
              <p:nvPr/>
            </p:nvSpPr>
            <p:spPr bwMode="auto">
              <a:xfrm>
                <a:off x="3360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85</a:t>
                </a:r>
              </a:p>
            </p:txBody>
          </p:sp>
          <p:sp>
            <p:nvSpPr>
              <p:cNvPr id="26709" name="Rectangle 468"/>
              <p:cNvSpPr>
                <a:spLocks noChangeArrowheads="1"/>
              </p:cNvSpPr>
              <p:nvPr/>
            </p:nvSpPr>
            <p:spPr bwMode="auto">
              <a:xfrm>
                <a:off x="2688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</a:t>
                </a:r>
              </a:p>
            </p:txBody>
          </p:sp>
          <p:sp>
            <p:nvSpPr>
              <p:cNvPr id="26710" name="Rectangle 469"/>
              <p:cNvSpPr>
                <a:spLocks noChangeArrowheads="1"/>
              </p:cNvSpPr>
              <p:nvPr/>
            </p:nvSpPr>
            <p:spPr bwMode="auto">
              <a:xfrm>
                <a:off x="2112" y="198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80</a:t>
                </a:r>
              </a:p>
            </p:txBody>
          </p:sp>
          <p:sp>
            <p:nvSpPr>
              <p:cNvPr id="26711" name="Rectangle 470"/>
              <p:cNvSpPr>
                <a:spLocks noChangeArrowheads="1"/>
              </p:cNvSpPr>
              <p:nvPr/>
            </p:nvSpPr>
            <p:spPr bwMode="auto">
              <a:xfrm>
                <a:off x="1104" y="198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8</a:t>
                </a:r>
              </a:p>
            </p:txBody>
          </p:sp>
          <p:sp>
            <p:nvSpPr>
              <p:cNvPr id="26712" name="Line 471"/>
              <p:cNvSpPr>
                <a:spLocks noChangeShapeType="1"/>
              </p:cNvSpPr>
              <p:nvPr/>
            </p:nvSpPr>
            <p:spPr bwMode="auto">
              <a:xfrm>
                <a:off x="1104" y="217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87238" name="Group 486"/>
          <p:cNvGrpSpPr>
            <a:grpSpLocks/>
          </p:cNvGrpSpPr>
          <p:nvPr/>
        </p:nvGrpSpPr>
        <p:grpSpPr bwMode="auto">
          <a:xfrm>
            <a:off x="1752600" y="2843213"/>
            <a:ext cx="6858000" cy="3095625"/>
            <a:chOff x="1104" y="1791"/>
            <a:chExt cx="4320" cy="1950"/>
          </a:xfrm>
        </p:grpSpPr>
        <p:grpSp>
          <p:nvGrpSpPr>
            <p:cNvPr id="26672" name="Group 416"/>
            <p:cNvGrpSpPr>
              <a:grpSpLocks/>
            </p:cNvGrpSpPr>
            <p:nvPr/>
          </p:nvGrpSpPr>
          <p:grpSpPr bwMode="auto">
            <a:xfrm>
              <a:off x="1104" y="3546"/>
              <a:ext cx="4320" cy="195"/>
              <a:chOff x="1104" y="3543"/>
              <a:chExt cx="4320" cy="195"/>
            </a:xfrm>
          </p:grpSpPr>
          <p:sp>
            <p:nvSpPr>
              <p:cNvPr id="26697" name="Rectangle 417"/>
              <p:cNvSpPr>
                <a:spLocks noChangeArrowheads="1"/>
              </p:cNvSpPr>
              <p:nvPr/>
            </p:nvSpPr>
            <p:spPr bwMode="auto">
              <a:xfrm>
                <a:off x="4711" y="354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99½</a:t>
                </a:r>
              </a:p>
            </p:txBody>
          </p:sp>
          <p:sp>
            <p:nvSpPr>
              <p:cNvPr id="26698" name="Rectangle 418"/>
              <p:cNvSpPr>
                <a:spLocks noChangeArrowheads="1"/>
              </p:cNvSpPr>
              <p:nvPr/>
            </p:nvSpPr>
            <p:spPr bwMode="auto">
              <a:xfrm>
                <a:off x="4032" y="354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92</a:t>
                </a:r>
              </a:p>
            </p:txBody>
          </p:sp>
          <p:sp>
            <p:nvSpPr>
              <p:cNvPr id="26699" name="Rectangle 419"/>
              <p:cNvSpPr>
                <a:spLocks noChangeArrowheads="1"/>
              </p:cNvSpPr>
              <p:nvPr/>
            </p:nvSpPr>
            <p:spPr bwMode="auto">
              <a:xfrm>
                <a:off x="3360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153</a:t>
                </a:r>
              </a:p>
            </p:txBody>
          </p:sp>
          <p:sp>
            <p:nvSpPr>
              <p:cNvPr id="26700" name="Rectangle 420"/>
              <p:cNvSpPr>
                <a:spLocks noChangeArrowheads="1"/>
              </p:cNvSpPr>
              <p:nvPr/>
            </p:nvSpPr>
            <p:spPr bwMode="auto">
              <a:xfrm>
                <a:off x="2688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18</a:t>
                </a:r>
              </a:p>
            </p:txBody>
          </p:sp>
          <p:sp>
            <p:nvSpPr>
              <p:cNvPr id="26701" name="Rectangle 421"/>
              <p:cNvSpPr>
                <a:spLocks noChangeArrowheads="1"/>
              </p:cNvSpPr>
              <p:nvPr/>
            </p:nvSpPr>
            <p:spPr bwMode="auto">
              <a:xfrm>
                <a:off x="2112" y="354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135</a:t>
                </a:r>
              </a:p>
            </p:txBody>
          </p:sp>
          <p:sp>
            <p:nvSpPr>
              <p:cNvPr id="26702" name="Rectangle 422"/>
              <p:cNvSpPr>
                <a:spLocks noChangeArrowheads="1"/>
              </p:cNvSpPr>
              <p:nvPr/>
            </p:nvSpPr>
            <p:spPr bwMode="auto">
              <a:xfrm>
                <a:off x="1104" y="354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10</a:t>
                </a:r>
              </a:p>
            </p:txBody>
          </p:sp>
          <p:sp>
            <p:nvSpPr>
              <p:cNvPr id="26703" name="Line 423"/>
              <p:cNvSpPr>
                <a:spLocks noChangeShapeType="1"/>
              </p:cNvSpPr>
              <p:nvPr/>
            </p:nvSpPr>
            <p:spPr bwMode="auto">
              <a:xfrm>
                <a:off x="1104" y="373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673" name="Group 432"/>
            <p:cNvGrpSpPr>
              <a:grpSpLocks/>
            </p:cNvGrpSpPr>
            <p:nvPr/>
          </p:nvGrpSpPr>
          <p:grpSpPr bwMode="auto">
            <a:xfrm>
              <a:off x="1104" y="3156"/>
              <a:ext cx="4320" cy="195"/>
              <a:chOff x="1104" y="3153"/>
              <a:chExt cx="4320" cy="195"/>
            </a:xfrm>
          </p:grpSpPr>
          <p:sp>
            <p:nvSpPr>
              <p:cNvPr id="26690" name="Rectangle 433"/>
              <p:cNvSpPr>
                <a:spLocks noChangeArrowheads="1"/>
              </p:cNvSpPr>
              <p:nvPr/>
            </p:nvSpPr>
            <p:spPr bwMode="auto">
              <a:xfrm>
                <a:off x="4711" y="315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99½</a:t>
                </a:r>
              </a:p>
            </p:txBody>
          </p:sp>
          <p:sp>
            <p:nvSpPr>
              <p:cNvPr id="26691" name="Rectangle 434"/>
              <p:cNvSpPr>
                <a:spLocks noChangeArrowheads="1"/>
              </p:cNvSpPr>
              <p:nvPr/>
            </p:nvSpPr>
            <p:spPr bwMode="auto">
              <a:xfrm>
                <a:off x="4032" y="315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82</a:t>
                </a:r>
              </a:p>
            </p:txBody>
          </p:sp>
          <p:sp>
            <p:nvSpPr>
              <p:cNvPr id="26692" name="Rectangle 435"/>
              <p:cNvSpPr>
                <a:spLocks noChangeArrowheads="1"/>
              </p:cNvSpPr>
              <p:nvPr/>
            </p:nvSpPr>
            <p:spPr bwMode="auto">
              <a:xfrm>
                <a:off x="3360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153</a:t>
                </a:r>
              </a:p>
            </p:txBody>
          </p:sp>
          <p:sp>
            <p:nvSpPr>
              <p:cNvPr id="26693" name="Rectangle 436"/>
              <p:cNvSpPr>
                <a:spLocks noChangeArrowheads="1"/>
              </p:cNvSpPr>
              <p:nvPr/>
            </p:nvSpPr>
            <p:spPr bwMode="auto">
              <a:xfrm>
                <a:off x="2688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28</a:t>
                </a:r>
              </a:p>
            </p:txBody>
          </p:sp>
          <p:sp>
            <p:nvSpPr>
              <p:cNvPr id="26694" name="Rectangle 437"/>
              <p:cNvSpPr>
                <a:spLocks noChangeArrowheads="1"/>
              </p:cNvSpPr>
              <p:nvPr/>
            </p:nvSpPr>
            <p:spPr bwMode="auto">
              <a:xfrm>
                <a:off x="2112" y="315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135</a:t>
                </a:r>
              </a:p>
            </p:txBody>
          </p:sp>
          <p:sp>
            <p:nvSpPr>
              <p:cNvPr id="26695" name="Rectangle 438"/>
              <p:cNvSpPr>
                <a:spLocks noChangeArrowheads="1"/>
              </p:cNvSpPr>
              <p:nvPr/>
            </p:nvSpPr>
            <p:spPr bwMode="auto">
              <a:xfrm>
                <a:off x="1104" y="315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5</a:t>
                </a:r>
              </a:p>
            </p:txBody>
          </p:sp>
          <p:sp>
            <p:nvSpPr>
              <p:cNvPr id="26696" name="Line 439"/>
              <p:cNvSpPr>
                <a:spLocks noChangeShapeType="1"/>
              </p:cNvSpPr>
              <p:nvPr/>
            </p:nvSpPr>
            <p:spPr bwMode="auto">
              <a:xfrm>
                <a:off x="1104" y="334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674" name="Group 456"/>
            <p:cNvGrpSpPr>
              <a:grpSpLocks/>
            </p:cNvGrpSpPr>
            <p:nvPr/>
          </p:nvGrpSpPr>
          <p:grpSpPr bwMode="auto">
            <a:xfrm>
              <a:off x="1104" y="2181"/>
              <a:ext cx="4320" cy="195"/>
              <a:chOff x="1104" y="2178"/>
              <a:chExt cx="4320" cy="195"/>
            </a:xfrm>
          </p:grpSpPr>
          <p:sp>
            <p:nvSpPr>
              <p:cNvPr id="26683" name="Rectangle 457"/>
              <p:cNvSpPr>
                <a:spLocks noChangeArrowheads="1"/>
              </p:cNvSpPr>
              <p:nvPr/>
            </p:nvSpPr>
            <p:spPr bwMode="auto">
              <a:xfrm>
                <a:off x="4711" y="217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61¼</a:t>
                </a:r>
              </a:p>
            </p:txBody>
          </p:sp>
          <p:sp>
            <p:nvSpPr>
              <p:cNvPr id="26684" name="Rectangle 458"/>
              <p:cNvSpPr>
                <a:spLocks noChangeArrowheads="1"/>
              </p:cNvSpPr>
              <p:nvPr/>
            </p:nvSpPr>
            <p:spPr bwMode="auto">
              <a:xfrm>
                <a:off x="4032" y="217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68</a:t>
                </a:r>
              </a:p>
            </p:txBody>
          </p:sp>
          <p:sp>
            <p:nvSpPr>
              <p:cNvPr id="26685" name="Rectangle 459"/>
              <p:cNvSpPr>
                <a:spLocks noChangeArrowheads="1"/>
              </p:cNvSpPr>
              <p:nvPr/>
            </p:nvSpPr>
            <p:spPr bwMode="auto">
              <a:xfrm>
                <a:off x="3360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85</a:t>
                </a:r>
              </a:p>
            </p:txBody>
          </p:sp>
          <p:sp>
            <p:nvSpPr>
              <p:cNvPr id="26686" name="Rectangle 460"/>
              <p:cNvSpPr>
                <a:spLocks noChangeArrowheads="1"/>
              </p:cNvSpPr>
              <p:nvPr/>
            </p:nvSpPr>
            <p:spPr bwMode="auto">
              <a:xfrm>
                <a:off x="2688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10</a:t>
                </a:r>
              </a:p>
            </p:txBody>
          </p:sp>
          <p:sp>
            <p:nvSpPr>
              <p:cNvPr id="26687" name="Rectangle 461"/>
              <p:cNvSpPr>
                <a:spLocks noChangeArrowheads="1"/>
              </p:cNvSpPr>
              <p:nvPr/>
            </p:nvSpPr>
            <p:spPr bwMode="auto">
              <a:xfrm>
                <a:off x="2112" y="217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82</a:t>
                </a:r>
              </a:p>
            </p:txBody>
          </p:sp>
          <p:sp>
            <p:nvSpPr>
              <p:cNvPr id="26688" name="Rectangle 462"/>
              <p:cNvSpPr>
                <a:spLocks noChangeArrowheads="1"/>
              </p:cNvSpPr>
              <p:nvPr/>
            </p:nvSpPr>
            <p:spPr bwMode="auto">
              <a:xfrm>
                <a:off x="1104" y="217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10</a:t>
                </a:r>
              </a:p>
            </p:txBody>
          </p:sp>
          <p:sp>
            <p:nvSpPr>
              <p:cNvPr id="26689" name="Line 463"/>
              <p:cNvSpPr>
                <a:spLocks noChangeShapeType="1"/>
              </p:cNvSpPr>
              <p:nvPr/>
            </p:nvSpPr>
            <p:spPr bwMode="auto">
              <a:xfrm>
                <a:off x="1104" y="237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6675" name="Group 472"/>
            <p:cNvGrpSpPr>
              <a:grpSpLocks/>
            </p:cNvGrpSpPr>
            <p:nvPr/>
          </p:nvGrpSpPr>
          <p:grpSpPr bwMode="auto">
            <a:xfrm>
              <a:off x="1104" y="1791"/>
              <a:ext cx="4320" cy="195"/>
              <a:chOff x="1104" y="1788"/>
              <a:chExt cx="4320" cy="195"/>
            </a:xfrm>
          </p:grpSpPr>
          <p:sp>
            <p:nvSpPr>
              <p:cNvPr id="26676" name="Rectangle 473"/>
              <p:cNvSpPr>
                <a:spLocks noChangeArrowheads="1"/>
              </p:cNvSpPr>
              <p:nvPr/>
            </p:nvSpPr>
            <p:spPr bwMode="auto">
              <a:xfrm>
                <a:off x="4711" y="178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61¼</a:t>
                </a:r>
              </a:p>
            </p:txBody>
          </p:sp>
          <p:sp>
            <p:nvSpPr>
              <p:cNvPr id="26677" name="Rectangle 474"/>
              <p:cNvSpPr>
                <a:spLocks noChangeArrowheads="1"/>
              </p:cNvSpPr>
              <p:nvPr/>
            </p:nvSpPr>
            <p:spPr bwMode="auto">
              <a:xfrm>
                <a:off x="4032" y="178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58</a:t>
                </a:r>
              </a:p>
            </p:txBody>
          </p:sp>
          <p:sp>
            <p:nvSpPr>
              <p:cNvPr id="26678" name="Rectangle 475"/>
              <p:cNvSpPr>
                <a:spLocks noChangeArrowheads="1"/>
              </p:cNvSpPr>
              <p:nvPr/>
            </p:nvSpPr>
            <p:spPr bwMode="auto">
              <a:xfrm>
                <a:off x="3360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85</a:t>
                </a:r>
              </a:p>
            </p:txBody>
          </p:sp>
          <p:sp>
            <p:nvSpPr>
              <p:cNvPr id="26679" name="Rectangle 476"/>
              <p:cNvSpPr>
                <a:spLocks noChangeArrowheads="1"/>
              </p:cNvSpPr>
              <p:nvPr/>
            </p:nvSpPr>
            <p:spPr bwMode="auto">
              <a:xfrm>
                <a:off x="2688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20</a:t>
                </a:r>
              </a:p>
            </p:txBody>
          </p:sp>
          <p:sp>
            <p:nvSpPr>
              <p:cNvPr id="26680" name="Rectangle 477"/>
              <p:cNvSpPr>
                <a:spLocks noChangeArrowheads="1"/>
              </p:cNvSpPr>
              <p:nvPr/>
            </p:nvSpPr>
            <p:spPr bwMode="auto">
              <a:xfrm>
                <a:off x="2112" y="178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82</a:t>
                </a:r>
              </a:p>
            </p:txBody>
          </p:sp>
          <p:sp>
            <p:nvSpPr>
              <p:cNvPr id="26681" name="Rectangle 478"/>
              <p:cNvSpPr>
                <a:spLocks noChangeArrowheads="1"/>
              </p:cNvSpPr>
              <p:nvPr/>
            </p:nvSpPr>
            <p:spPr bwMode="auto">
              <a:xfrm>
                <a:off x="1104" y="178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/>
                  <a:t>Q = 5</a:t>
                </a:r>
              </a:p>
            </p:txBody>
          </p:sp>
          <p:sp>
            <p:nvSpPr>
              <p:cNvPr id="26682" name="Line 479"/>
              <p:cNvSpPr>
                <a:spLocks noChangeShapeType="1"/>
              </p:cNvSpPr>
              <p:nvPr/>
            </p:nvSpPr>
            <p:spPr bwMode="auto">
              <a:xfrm>
                <a:off x="1104" y="198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4901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87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87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8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8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250" grpId="0" animBg="1"/>
      <p:bldP spid="587255" grpId="0" animBg="1"/>
      <p:bldP spid="587256" grpId="0" animBg="1"/>
      <p:bldP spid="587257" grpId="0" animBg="1"/>
      <p:bldP spid="58725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What if we Knew the Future?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10600" cy="6019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Could we always mirror best FCFS?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Shortest Job First (SJF):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Run whatever job has the least amount of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computation to do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Sometimes called “Shortest Time to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Completion First” (STCF)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Shortest Remaining Time First (SRTF):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Preemptive version of SJF: if job arrives and has a shorter time to completion than the remaining time on the current job, immediately preempt CPU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Sometimes called “Shortest Remaining Time to Completion First” (SRTCF)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These can be applied either to a whole program or the current CPU burst of each program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Idea is to get short jobs out of the system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Big effect on short jobs, only small effect on long ones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Result is better average response time</a:t>
            </a:r>
          </a:p>
        </p:txBody>
      </p:sp>
      <p:pic>
        <p:nvPicPr>
          <p:cNvPr id="5744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62000"/>
            <a:ext cx="1981200" cy="18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026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4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4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Discussion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105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SJF/SRTF are the best you can do at minimizing average response time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Provably optimal (SJF among non-preemptive, SRTF among preemptive)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Since SRTF is always at least as good as SJF, focus on SRTF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Comparison of SRTF with FCFS and RR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What if all jobs the same length?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SRTF becomes the same as FCFS (i.e. FCFS is best can do if all jobs the same length)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What if jobs have varying length?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SRTF (and RR): short jobs not stuck behind long ones</a:t>
            </a:r>
          </a:p>
        </p:txBody>
      </p:sp>
    </p:spTree>
    <p:extLst>
      <p:ext uri="{BB962C8B-B14F-4D97-AF65-F5344CB8AC3E}">
        <p14:creationId xmlns:p14="http://schemas.microsoft.com/office/powerpoint/2010/main" val="1371042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Example to illustrate benefits of SRTF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610600" cy="3505200"/>
          </a:xfrm>
        </p:spPr>
        <p:txBody>
          <a:bodyPr>
            <a:normAutofit lnSpcReduction="10000"/>
          </a:bodyPr>
          <a:lstStyle/>
          <a:p>
            <a:r>
              <a:rPr lang="en-US" altLang="ko-KR" smtClean="0">
                <a:ea typeface="굴림" panose="020B0600000101010101" pitchFamily="34" charset="-127"/>
              </a:rPr>
              <a:t>Three jobs:	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A,B: both CPU bound, run for week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C: I/O bound, loop 1ms CPU, 9ms disk I/O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If only one at a time, C uses 90% of the disk, A or B could use 100% of the CPU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With FIFO: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Once A or B get in, keep CPU for two weeks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What about RR or SRTF?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Easier to see with a timeline</a:t>
            </a:r>
          </a:p>
        </p:txBody>
      </p:sp>
      <p:grpSp>
        <p:nvGrpSpPr>
          <p:cNvPr id="596002" name="Group 34"/>
          <p:cNvGrpSpPr>
            <a:grpSpLocks/>
          </p:cNvGrpSpPr>
          <p:nvPr/>
        </p:nvGrpSpPr>
        <p:grpSpPr bwMode="auto">
          <a:xfrm>
            <a:off x="5410200" y="914400"/>
            <a:ext cx="2136775" cy="1827213"/>
            <a:chOff x="574" y="576"/>
            <a:chExt cx="1346" cy="1151"/>
          </a:xfrm>
        </p:grpSpPr>
        <p:sp>
          <p:nvSpPr>
            <p:cNvPr id="29706" name="Line 6"/>
            <p:cNvSpPr>
              <a:spLocks noChangeShapeType="1"/>
            </p:cNvSpPr>
            <p:nvPr/>
          </p:nvSpPr>
          <p:spPr bwMode="auto">
            <a:xfrm>
              <a:off x="574" y="1036"/>
              <a:ext cx="13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grpSp>
          <p:nvGrpSpPr>
            <p:cNvPr id="29707" name="Group 33"/>
            <p:cNvGrpSpPr>
              <a:grpSpLocks/>
            </p:cNvGrpSpPr>
            <p:nvPr/>
          </p:nvGrpSpPr>
          <p:grpSpPr bwMode="auto">
            <a:xfrm>
              <a:off x="574" y="576"/>
              <a:ext cx="1298" cy="1151"/>
              <a:chOff x="574" y="576"/>
              <a:chExt cx="1298" cy="1151"/>
            </a:xfrm>
          </p:grpSpPr>
          <p:sp>
            <p:nvSpPr>
              <p:cNvPr id="29708" name="Text Box 18"/>
              <p:cNvSpPr txBox="1">
                <a:spLocks noChangeArrowheads="1"/>
              </p:cNvSpPr>
              <p:nvPr/>
            </p:nvSpPr>
            <p:spPr bwMode="auto">
              <a:xfrm>
                <a:off x="1104" y="576"/>
                <a:ext cx="2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C</a:t>
                </a:r>
              </a:p>
            </p:txBody>
          </p:sp>
          <p:grpSp>
            <p:nvGrpSpPr>
              <p:cNvPr id="29709" name="Group 20"/>
              <p:cNvGrpSpPr>
                <a:grpSpLocks/>
              </p:cNvGrpSpPr>
              <p:nvPr/>
            </p:nvGrpSpPr>
            <p:grpSpPr bwMode="auto">
              <a:xfrm>
                <a:off x="574" y="844"/>
                <a:ext cx="432" cy="883"/>
                <a:chOff x="574" y="844"/>
                <a:chExt cx="432" cy="883"/>
              </a:xfrm>
            </p:grpSpPr>
            <p:sp>
              <p:nvSpPr>
                <p:cNvPr id="29722" name="Line 7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29723" name="Line 8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grpSp>
              <p:nvGrpSpPr>
                <p:cNvPr id="29724" name="Group 12"/>
                <p:cNvGrpSpPr>
                  <a:grpSpLocks/>
                </p:cNvGrpSpPr>
                <p:nvPr/>
              </p:nvGrpSpPr>
              <p:grpSpPr bwMode="auto">
                <a:xfrm>
                  <a:off x="575" y="1276"/>
                  <a:ext cx="431" cy="451"/>
                  <a:chOff x="615" y="1296"/>
                  <a:chExt cx="345" cy="451"/>
                </a:xfrm>
              </p:grpSpPr>
              <p:sp>
                <p:nvSpPr>
                  <p:cNvPr id="2972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26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5" y="1343"/>
                    <a:ext cx="307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800"/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800"/>
                      <a:t>I/O</a:t>
                    </a:r>
                  </a:p>
                </p:txBody>
              </p:sp>
            </p:grpSp>
          </p:grpSp>
          <p:grpSp>
            <p:nvGrpSpPr>
              <p:cNvPr id="29710" name="Group 21"/>
              <p:cNvGrpSpPr>
                <a:grpSpLocks/>
              </p:cNvGrpSpPr>
              <p:nvPr/>
            </p:nvGrpSpPr>
            <p:grpSpPr bwMode="auto">
              <a:xfrm>
                <a:off x="1008" y="844"/>
                <a:ext cx="432" cy="883"/>
                <a:chOff x="574" y="844"/>
                <a:chExt cx="432" cy="883"/>
              </a:xfrm>
            </p:grpSpPr>
            <p:sp>
              <p:nvSpPr>
                <p:cNvPr id="29717" name="Line 22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29718" name="Line 23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grpSp>
              <p:nvGrpSpPr>
                <p:cNvPr id="29719" name="Group 24"/>
                <p:cNvGrpSpPr>
                  <a:grpSpLocks/>
                </p:cNvGrpSpPr>
                <p:nvPr/>
              </p:nvGrpSpPr>
              <p:grpSpPr bwMode="auto">
                <a:xfrm>
                  <a:off x="575" y="1276"/>
                  <a:ext cx="431" cy="451"/>
                  <a:chOff x="615" y="1296"/>
                  <a:chExt cx="345" cy="451"/>
                </a:xfrm>
              </p:grpSpPr>
              <p:sp>
                <p:nvSpPr>
                  <p:cNvPr id="29720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21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5" y="1343"/>
                    <a:ext cx="307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800"/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800"/>
                      <a:t>I/O</a:t>
                    </a:r>
                  </a:p>
                </p:txBody>
              </p:sp>
            </p:grpSp>
          </p:grpSp>
          <p:grpSp>
            <p:nvGrpSpPr>
              <p:cNvPr id="29711" name="Group 27"/>
              <p:cNvGrpSpPr>
                <a:grpSpLocks/>
              </p:cNvGrpSpPr>
              <p:nvPr/>
            </p:nvGrpSpPr>
            <p:grpSpPr bwMode="auto">
              <a:xfrm>
                <a:off x="1440" y="844"/>
                <a:ext cx="432" cy="883"/>
                <a:chOff x="574" y="844"/>
                <a:chExt cx="432" cy="883"/>
              </a:xfrm>
            </p:grpSpPr>
            <p:sp>
              <p:nvSpPr>
                <p:cNvPr id="29712" name="Line 28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29713" name="Line 29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grpSp>
              <p:nvGrpSpPr>
                <p:cNvPr id="29714" name="Group 30"/>
                <p:cNvGrpSpPr>
                  <a:grpSpLocks/>
                </p:cNvGrpSpPr>
                <p:nvPr/>
              </p:nvGrpSpPr>
              <p:grpSpPr bwMode="auto">
                <a:xfrm>
                  <a:off x="575" y="1276"/>
                  <a:ext cx="431" cy="451"/>
                  <a:chOff x="615" y="1296"/>
                  <a:chExt cx="345" cy="451"/>
                </a:xfrm>
              </p:grpSpPr>
              <p:sp>
                <p:nvSpPr>
                  <p:cNvPr id="2971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16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5" y="1343"/>
                    <a:ext cx="307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800"/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800"/>
                      <a:t>I/O</a:t>
                    </a:r>
                  </a:p>
                </p:txBody>
              </p:sp>
            </p:grpSp>
          </p:grpSp>
        </p:grpSp>
      </p:grpSp>
      <p:grpSp>
        <p:nvGrpSpPr>
          <p:cNvPr id="596019" name="Group 51"/>
          <p:cNvGrpSpPr>
            <a:grpSpLocks/>
          </p:cNvGrpSpPr>
          <p:nvPr/>
        </p:nvGrpSpPr>
        <p:grpSpPr bwMode="auto">
          <a:xfrm>
            <a:off x="1139825" y="957263"/>
            <a:ext cx="3127375" cy="992187"/>
            <a:chOff x="574" y="603"/>
            <a:chExt cx="1970" cy="625"/>
          </a:xfrm>
        </p:grpSpPr>
        <p:sp>
          <p:nvSpPr>
            <p:cNvPr id="29702" name="Line 37"/>
            <p:cNvSpPr>
              <a:spLocks noChangeShapeType="1"/>
            </p:cNvSpPr>
            <p:nvPr/>
          </p:nvSpPr>
          <p:spPr bwMode="auto">
            <a:xfrm>
              <a:off x="574" y="1036"/>
              <a:ext cx="19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9703" name="Line 38"/>
            <p:cNvSpPr>
              <a:spLocks noChangeShapeType="1"/>
            </p:cNvSpPr>
            <p:nvPr/>
          </p:nvSpPr>
          <p:spPr bwMode="auto">
            <a:xfrm>
              <a:off x="574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9704" name="Line 40"/>
            <p:cNvSpPr>
              <a:spLocks noChangeShapeType="1"/>
            </p:cNvSpPr>
            <p:nvPr/>
          </p:nvSpPr>
          <p:spPr bwMode="auto">
            <a:xfrm>
              <a:off x="2542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9705" name="Text Box 47"/>
            <p:cNvSpPr txBox="1">
              <a:spLocks noChangeArrowheads="1"/>
            </p:cNvSpPr>
            <p:nvPr/>
          </p:nvSpPr>
          <p:spPr bwMode="auto">
            <a:xfrm>
              <a:off x="1251" y="603"/>
              <a:ext cx="5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A or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840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SRTF Example continued:</a:t>
            </a:r>
          </a:p>
        </p:txBody>
      </p:sp>
      <p:grpSp>
        <p:nvGrpSpPr>
          <p:cNvPr id="597079" name="Group 87"/>
          <p:cNvGrpSpPr>
            <a:grpSpLocks/>
          </p:cNvGrpSpPr>
          <p:nvPr/>
        </p:nvGrpSpPr>
        <p:grpSpPr bwMode="auto">
          <a:xfrm>
            <a:off x="735013" y="2786063"/>
            <a:ext cx="7567612" cy="1676400"/>
            <a:chOff x="463" y="1755"/>
            <a:chExt cx="4767" cy="1056"/>
          </a:xfrm>
        </p:grpSpPr>
        <p:sp>
          <p:nvSpPr>
            <p:cNvPr id="30768" name="Line 22"/>
            <p:cNvSpPr>
              <a:spLocks noChangeShapeType="1"/>
            </p:cNvSpPr>
            <p:nvPr/>
          </p:nvSpPr>
          <p:spPr bwMode="auto">
            <a:xfrm>
              <a:off x="574" y="2092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grpSp>
          <p:nvGrpSpPr>
            <p:cNvPr id="30769" name="Group 28"/>
            <p:cNvGrpSpPr>
              <a:grpSpLocks/>
            </p:cNvGrpSpPr>
            <p:nvPr/>
          </p:nvGrpSpPr>
          <p:grpSpPr bwMode="auto">
            <a:xfrm>
              <a:off x="574" y="1900"/>
              <a:ext cx="48" cy="384"/>
              <a:chOff x="672" y="1776"/>
              <a:chExt cx="48" cy="384"/>
            </a:xfrm>
          </p:grpSpPr>
          <p:sp>
            <p:nvSpPr>
              <p:cNvPr id="30788" name="Line 2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89" name="Line 2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0770" name="Group 29"/>
            <p:cNvGrpSpPr>
              <a:grpSpLocks/>
            </p:cNvGrpSpPr>
            <p:nvPr/>
          </p:nvGrpSpPr>
          <p:grpSpPr bwMode="auto">
            <a:xfrm>
              <a:off x="670" y="1900"/>
              <a:ext cx="48" cy="384"/>
              <a:chOff x="672" y="1776"/>
              <a:chExt cx="48" cy="384"/>
            </a:xfrm>
          </p:grpSpPr>
          <p:sp>
            <p:nvSpPr>
              <p:cNvPr id="30786" name="Line 30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87" name="Line 31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0771" name="Group 32"/>
            <p:cNvGrpSpPr>
              <a:grpSpLocks/>
            </p:cNvGrpSpPr>
            <p:nvPr/>
          </p:nvGrpSpPr>
          <p:grpSpPr bwMode="auto">
            <a:xfrm>
              <a:off x="766" y="1900"/>
              <a:ext cx="48" cy="384"/>
              <a:chOff x="672" y="1776"/>
              <a:chExt cx="48" cy="384"/>
            </a:xfrm>
          </p:grpSpPr>
          <p:sp>
            <p:nvSpPr>
              <p:cNvPr id="30784" name="Line 3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85" name="Line 3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0772" name="Group 35"/>
            <p:cNvGrpSpPr>
              <a:grpSpLocks/>
            </p:cNvGrpSpPr>
            <p:nvPr/>
          </p:nvGrpSpPr>
          <p:grpSpPr bwMode="auto">
            <a:xfrm>
              <a:off x="1054" y="1900"/>
              <a:ext cx="48" cy="384"/>
              <a:chOff x="672" y="1776"/>
              <a:chExt cx="48" cy="384"/>
            </a:xfrm>
          </p:grpSpPr>
          <p:sp>
            <p:nvSpPr>
              <p:cNvPr id="30782" name="Line 36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83" name="Line 37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0773" name="Group 41"/>
            <p:cNvGrpSpPr>
              <a:grpSpLocks/>
            </p:cNvGrpSpPr>
            <p:nvPr/>
          </p:nvGrpSpPr>
          <p:grpSpPr bwMode="auto">
            <a:xfrm>
              <a:off x="584" y="2360"/>
              <a:ext cx="422" cy="451"/>
              <a:chOff x="622" y="1296"/>
              <a:chExt cx="338" cy="451"/>
            </a:xfrm>
          </p:grpSpPr>
          <p:sp>
            <p:nvSpPr>
              <p:cNvPr id="30780" name="Line 4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81" name="Text Box 43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9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I/O</a:t>
                </a:r>
              </a:p>
            </p:txBody>
          </p:sp>
        </p:grpSp>
        <p:sp>
          <p:nvSpPr>
            <p:cNvPr id="30774" name="Text Box 44"/>
            <p:cNvSpPr txBox="1">
              <a:spLocks noChangeArrowheads="1"/>
            </p:cNvSpPr>
            <p:nvPr/>
          </p:nvSpPr>
          <p:spPr bwMode="auto">
            <a:xfrm>
              <a:off x="463" y="1755"/>
              <a:ext cx="53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CABAB…</a:t>
              </a:r>
            </a:p>
          </p:txBody>
        </p:sp>
        <p:sp>
          <p:nvSpPr>
            <p:cNvPr id="30775" name="Text Box 45"/>
            <p:cNvSpPr txBox="1">
              <a:spLocks noChangeArrowheads="1"/>
            </p:cNvSpPr>
            <p:nvPr/>
          </p:nvSpPr>
          <p:spPr bwMode="auto">
            <a:xfrm>
              <a:off x="1001" y="1755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200"/>
                <a:t>C</a:t>
              </a:r>
            </a:p>
          </p:txBody>
        </p:sp>
        <p:grpSp>
          <p:nvGrpSpPr>
            <p:cNvPr id="30776" name="Group 75"/>
            <p:cNvGrpSpPr>
              <a:grpSpLocks/>
            </p:cNvGrpSpPr>
            <p:nvPr/>
          </p:nvGrpSpPr>
          <p:grpSpPr bwMode="auto">
            <a:xfrm>
              <a:off x="1064" y="2360"/>
              <a:ext cx="422" cy="451"/>
              <a:chOff x="622" y="1296"/>
              <a:chExt cx="338" cy="451"/>
            </a:xfrm>
          </p:grpSpPr>
          <p:sp>
            <p:nvSpPr>
              <p:cNvPr id="30778" name="Line 76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79" name="Text Box 77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9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I/O</a:t>
                </a:r>
              </a:p>
            </p:txBody>
          </p:sp>
        </p:grpSp>
        <p:sp>
          <p:nvSpPr>
            <p:cNvPr id="30777" name="Text Box 78"/>
            <p:cNvSpPr txBox="1">
              <a:spLocks noChangeArrowheads="1"/>
            </p:cNvSpPr>
            <p:nvPr/>
          </p:nvSpPr>
          <p:spPr bwMode="auto">
            <a:xfrm>
              <a:off x="2046" y="2187"/>
              <a:ext cx="16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/>
                <a:t>RR 1ms time slice</a:t>
              </a:r>
            </a:p>
          </p:txBody>
        </p:sp>
      </p:grpSp>
      <p:grpSp>
        <p:nvGrpSpPr>
          <p:cNvPr id="597081" name="Group 89"/>
          <p:cNvGrpSpPr>
            <a:grpSpLocks/>
          </p:cNvGrpSpPr>
          <p:nvPr/>
        </p:nvGrpSpPr>
        <p:grpSpPr bwMode="auto">
          <a:xfrm>
            <a:off x="835025" y="957263"/>
            <a:ext cx="7467600" cy="1784350"/>
            <a:chOff x="526" y="603"/>
            <a:chExt cx="4704" cy="1124"/>
          </a:xfrm>
        </p:grpSpPr>
        <p:grpSp>
          <p:nvGrpSpPr>
            <p:cNvPr id="30750" name="Group 72"/>
            <p:cNvGrpSpPr>
              <a:grpSpLocks/>
            </p:cNvGrpSpPr>
            <p:nvPr/>
          </p:nvGrpSpPr>
          <p:grpSpPr bwMode="auto">
            <a:xfrm>
              <a:off x="4424" y="1276"/>
              <a:ext cx="422" cy="451"/>
              <a:chOff x="622" y="1296"/>
              <a:chExt cx="338" cy="451"/>
            </a:xfrm>
          </p:grpSpPr>
          <p:sp>
            <p:nvSpPr>
              <p:cNvPr id="30766" name="Line 73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67" name="Text Box 74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9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I/O</a:t>
                </a:r>
              </a:p>
            </p:txBody>
          </p:sp>
        </p:grpSp>
        <p:grpSp>
          <p:nvGrpSpPr>
            <p:cNvPr id="30751" name="Group 20"/>
            <p:cNvGrpSpPr>
              <a:grpSpLocks/>
            </p:cNvGrpSpPr>
            <p:nvPr/>
          </p:nvGrpSpPr>
          <p:grpSpPr bwMode="auto">
            <a:xfrm>
              <a:off x="574" y="844"/>
              <a:ext cx="4656" cy="384"/>
              <a:chOff x="672" y="672"/>
              <a:chExt cx="4656" cy="384"/>
            </a:xfrm>
          </p:grpSpPr>
          <p:sp>
            <p:nvSpPr>
              <p:cNvPr id="30760" name="Line 4"/>
              <p:cNvSpPr>
                <a:spLocks noChangeShapeType="1"/>
              </p:cNvSpPr>
              <p:nvPr/>
            </p:nvSpPr>
            <p:spPr bwMode="auto">
              <a:xfrm>
                <a:off x="672" y="864"/>
                <a:ext cx="46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61" name="Line 5"/>
              <p:cNvSpPr>
                <a:spLocks noChangeShapeType="1"/>
              </p:cNvSpPr>
              <p:nvPr/>
            </p:nvSpPr>
            <p:spPr bwMode="auto">
              <a:xfrm>
                <a:off x="67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62" name="Line 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63" name="Line 7"/>
              <p:cNvSpPr>
                <a:spLocks noChangeShapeType="1"/>
              </p:cNvSpPr>
              <p:nvPr/>
            </p:nvSpPr>
            <p:spPr bwMode="auto">
              <a:xfrm>
                <a:off x="264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64" name="Line 9"/>
              <p:cNvSpPr>
                <a:spLocks noChangeShapeType="1"/>
              </p:cNvSpPr>
              <p:nvPr/>
            </p:nvSpPr>
            <p:spPr bwMode="auto">
              <a:xfrm>
                <a:off x="451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65" name="Line 11"/>
              <p:cNvSpPr>
                <a:spLocks noChangeShapeType="1"/>
              </p:cNvSpPr>
              <p:nvPr/>
            </p:nvSpPr>
            <p:spPr bwMode="auto">
              <a:xfrm>
                <a:off x="456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0752" name="Group 14"/>
            <p:cNvGrpSpPr>
              <a:grpSpLocks/>
            </p:cNvGrpSpPr>
            <p:nvPr/>
          </p:nvGrpSpPr>
          <p:grpSpPr bwMode="auto">
            <a:xfrm>
              <a:off x="575" y="1276"/>
              <a:ext cx="431" cy="451"/>
              <a:chOff x="615" y="1296"/>
              <a:chExt cx="345" cy="451"/>
            </a:xfrm>
          </p:grpSpPr>
          <p:sp>
            <p:nvSpPr>
              <p:cNvPr id="30758" name="Line 1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59" name="Text Box 13"/>
              <p:cNvSpPr txBox="1">
                <a:spLocks noChangeArrowheads="1"/>
              </p:cNvSpPr>
              <p:nvPr/>
            </p:nvSpPr>
            <p:spPr bwMode="auto">
              <a:xfrm>
                <a:off x="615" y="1343"/>
                <a:ext cx="30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I/O</a:t>
                </a:r>
              </a:p>
            </p:txBody>
          </p:sp>
        </p:grpSp>
        <p:sp>
          <p:nvSpPr>
            <p:cNvPr id="30753" name="Text Box 15"/>
            <p:cNvSpPr txBox="1">
              <a:spLocks noChangeArrowheads="1"/>
            </p:cNvSpPr>
            <p:nvPr/>
          </p:nvSpPr>
          <p:spPr bwMode="auto">
            <a:xfrm>
              <a:off x="4366" y="603"/>
              <a:ext cx="2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30754" name="Text Box 16"/>
            <p:cNvSpPr txBox="1">
              <a:spLocks noChangeArrowheads="1"/>
            </p:cNvSpPr>
            <p:nvPr/>
          </p:nvSpPr>
          <p:spPr bwMode="auto">
            <a:xfrm>
              <a:off x="1430" y="603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0755" name="Text Box 17"/>
            <p:cNvSpPr txBox="1">
              <a:spLocks noChangeArrowheads="1"/>
            </p:cNvSpPr>
            <p:nvPr/>
          </p:nvSpPr>
          <p:spPr bwMode="auto">
            <a:xfrm>
              <a:off x="3413" y="603"/>
              <a:ext cx="2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30756" name="Text Box 18"/>
            <p:cNvSpPr txBox="1">
              <a:spLocks noChangeArrowheads="1"/>
            </p:cNvSpPr>
            <p:nvPr/>
          </p:nvSpPr>
          <p:spPr bwMode="auto">
            <a:xfrm>
              <a:off x="526" y="603"/>
              <a:ext cx="2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30757" name="Text Box 79"/>
            <p:cNvSpPr txBox="1">
              <a:spLocks noChangeArrowheads="1"/>
            </p:cNvSpPr>
            <p:nvPr/>
          </p:nvSpPr>
          <p:spPr bwMode="auto">
            <a:xfrm>
              <a:off x="1873" y="1230"/>
              <a:ext cx="20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/>
                <a:t>RR 100ms time slice</a:t>
              </a:r>
            </a:p>
          </p:txBody>
        </p:sp>
      </p:grpSp>
      <p:grpSp>
        <p:nvGrpSpPr>
          <p:cNvPr id="597080" name="Group 88"/>
          <p:cNvGrpSpPr>
            <a:grpSpLocks/>
          </p:cNvGrpSpPr>
          <p:nvPr/>
        </p:nvGrpSpPr>
        <p:grpSpPr bwMode="auto">
          <a:xfrm>
            <a:off x="823913" y="4614863"/>
            <a:ext cx="7478712" cy="1784350"/>
            <a:chOff x="519" y="2907"/>
            <a:chExt cx="4711" cy="1124"/>
          </a:xfrm>
        </p:grpSpPr>
        <p:sp>
          <p:nvSpPr>
            <p:cNvPr id="30729" name="Line 47"/>
            <p:cNvSpPr>
              <a:spLocks noChangeShapeType="1"/>
            </p:cNvSpPr>
            <p:nvPr/>
          </p:nvSpPr>
          <p:spPr bwMode="auto">
            <a:xfrm>
              <a:off x="574" y="3340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grpSp>
          <p:nvGrpSpPr>
            <p:cNvPr id="30730" name="Group 60"/>
            <p:cNvGrpSpPr>
              <a:grpSpLocks/>
            </p:cNvGrpSpPr>
            <p:nvPr/>
          </p:nvGrpSpPr>
          <p:grpSpPr bwMode="auto">
            <a:xfrm>
              <a:off x="574" y="3148"/>
              <a:ext cx="48" cy="384"/>
              <a:chOff x="672" y="3072"/>
              <a:chExt cx="48" cy="384"/>
            </a:xfrm>
          </p:grpSpPr>
          <p:sp>
            <p:nvSpPr>
              <p:cNvPr id="30748" name="Line 4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49" name="Line 4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0731" name="Group 53"/>
            <p:cNvGrpSpPr>
              <a:grpSpLocks/>
            </p:cNvGrpSpPr>
            <p:nvPr/>
          </p:nvGrpSpPr>
          <p:grpSpPr bwMode="auto">
            <a:xfrm>
              <a:off x="584" y="3580"/>
              <a:ext cx="422" cy="451"/>
              <a:chOff x="622" y="1296"/>
              <a:chExt cx="338" cy="451"/>
            </a:xfrm>
          </p:grpSpPr>
          <p:sp>
            <p:nvSpPr>
              <p:cNvPr id="30746" name="Line 54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47" name="Text Box 55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9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I/O</a:t>
                </a:r>
              </a:p>
            </p:txBody>
          </p:sp>
        </p:grpSp>
        <p:sp>
          <p:nvSpPr>
            <p:cNvPr id="30732" name="Text Box 57"/>
            <p:cNvSpPr txBox="1">
              <a:spLocks noChangeArrowheads="1"/>
            </p:cNvSpPr>
            <p:nvPr/>
          </p:nvSpPr>
          <p:spPr bwMode="auto">
            <a:xfrm>
              <a:off x="770" y="290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0733" name="Text Box 59"/>
            <p:cNvSpPr txBox="1">
              <a:spLocks noChangeArrowheads="1"/>
            </p:cNvSpPr>
            <p:nvPr/>
          </p:nvSpPr>
          <p:spPr bwMode="auto">
            <a:xfrm>
              <a:off x="519" y="2907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grpSp>
          <p:nvGrpSpPr>
            <p:cNvPr id="30734" name="Group 61"/>
            <p:cNvGrpSpPr>
              <a:grpSpLocks/>
            </p:cNvGrpSpPr>
            <p:nvPr/>
          </p:nvGrpSpPr>
          <p:grpSpPr bwMode="auto">
            <a:xfrm>
              <a:off x="1006" y="3148"/>
              <a:ext cx="48" cy="384"/>
              <a:chOff x="672" y="3072"/>
              <a:chExt cx="48" cy="384"/>
            </a:xfrm>
          </p:grpSpPr>
          <p:sp>
            <p:nvSpPr>
              <p:cNvPr id="30744" name="Line 62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45" name="Line 63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0735" name="Group 64"/>
            <p:cNvGrpSpPr>
              <a:grpSpLocks/>
            </p:cNvGrpSpPr>
            <p:nvPr/>
          </p:nvGrpSpPr>
          <p:grpSpPr bwMode="auto">
            <a:xfrm>
              <a:off x="1016" y="3580"/>
              <a:ext cx="422" cy="451"/>
              <a:chOff x="622" y="1296"/>
              <a:chExt cx="338" cy="451"/>
            </a:xfrm>
          </p:grpSpPr>
          <p:sp>
            <p:nvSpPr>
              <p:cNvPr id="30742" name="Line 65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43" name="Text Box 66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29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800"/>
                  <a:t>I/O</a:t>
                </a:r>
              </a:p>
            </p:txBody>
          </p:sp>
        </p:grpSp>
        <p:grpSp>
          <p:nvGrpSpPr>
            <p:cNvPr id="30736" name="Group 67"/>
            <p:cNvGrpSpPr>
              <a:grpSpLocks/>
            </p:cNvGrpSpPr>
            <p:nvPr/>
          </p:nvGrpSpPr>
          <p:grpSpPr bwMode="auto">
            <a:xfrm>
              <a:off x="1438" y="3148"/>
              <a:ext cx="48" cy="384"/>
              <a:chOff x="672" y="3072"/>
              <a:chExt cx="48" cy="384"/>
            </a:xfrm>
          </p:grpSpPr>
          <p:sp>
            <p:nvSpPr>
              <p:cNvPr id="30740" name="Line 6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0741" name="Line 6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30737" name="Text Box 70"/>
            <p:cNvSpPr txBox="1">
              <a:spLocks noChangeArrowheads="1"/>
            </p:cNvSpPr>
            <p:nvPr/>
          </p:nvSpPr>
          <p:spPr bwMode="auto">
            <a:xfrm>
              <a:off x="1586" y="290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0738" name="Text Box 71"/>
            <p:cNvSpPr txBox="1">
              <a:spLocks noChangeArrowheads="1"/>
            </p:cNvSpPr>
            <p:nvPr/>
          </p:nvSpPr>
          <p:spPr bwMode="auto">
            <a:xfrm>
              <a:off x="1154" y="290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30739" name="Text Box 81"/>
            <p:cNvSpPr txBox="1">
              <a:spLocks noChangeArrowheads="1"/>
            </p:cNvSpPr>
            <p:nvPr/>
          </p:nvSpPr>
          <p:spPr bwMode="auto">
            <a:xfrm>
              <a:off x="2569" y="3435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/>
                <a:t>SRTF</a:t>
              </a:r>
            </a:p>
          </p:txBody>
        </p:sp>
      </p:grpSp>
      <p:sp>
        <p:nvSpPr>
          <p:cNvPr id="597075" name="AutoShape 83"/>
          <p:cNvSpPr>
            <a:spLocks noChangeArrowheads="1"/>
          </p:cNvSpPr>
          <p:nvPr/>
        </p:nvSpPr>
        <p:spPr bwMode="auto">
          <a:xfrm>
            <a:off x="6553200" y="1905000"/>
            <a:ext cx="2438400" cy="1143000"/>
          </a:xfrm>
          <a:prstGeom prst="wedgeRoundRectCallout">
            <a:avLst>
              <a:gd name="adj1" fmla="val -71157"/>
              <a:gd name="adj2" fmla="val 5722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Disk Utilization:</a:t>
            </a:r>
          </a:p>
          <a:p>
            <a:pPr>
              <a:buFontTx/>
              <a:buNone/>
            </a:pPr>
            <a:r>
              <a:rPr lang="en-US" altLang="en-US"/>
              <a:t>~90% but lots of wakeups!</a:t>
            </a:r>
          </a:p>
        </p:txBody>
      </p:sp>
      <p:sp>
        <p:nvSpPr>
          <p:cNvPr id="597076" name="AutoShape 84"/>
          <p:cNvSpPr>
            <a:spLocks noChangeArrowheads="1"/>
          </p:cNvSpPr>
          <p:nvPr/>
        </p:nvSpPr>
        <p:spPr bwMode="auto">
          <a:xfrm>
            <a:off x="6629400" y="4191000"/>
            <a:ext cx="22860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Disk Utilization:</a:t>
            </a:r>
          </a:p>
          <a:p>
            <a:pPr>
              <a:buFontTx/>
              <a:buNone/>
            </a:pPr>
            <a:r>
              <a:rPr lang="en-US" altLang="en-US"/>
              <a:t>90%</a:t>
            </a:r>
          </a:p>
        </p:txBody>
      </p:sp>
      <p:sp>
        <p:nvSpPr>
          <p:cNvPr id="597077" name="AutoShape 85"/>
          <p:cNvSpPr>
            <a:spLocks noChangeArrowheads="1"/>
          </p:cNvSpPr>
          <p:nvPr/>
        </p:nvSpPr>
        <p:spPr bwMode="auto">
          <a:xfrm>
            <a:off x="6553200" y="457200"/>
            <a:ext cx="22860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Disk Utilization:</a:t>
            </a:r>
          </a:p>
          <a:p>
            <a:pPr>
              <a:buFontTx/>
              <a:buNone/>
            </a:pPr>
            <a:r>
              <a:rPr lang="en-US" altLang="en-US"/>
              <a:t>9/201 ~ 4.5%</a:t>
            </a:r>
          </a:p>
        </p:txBody>
      </p:sp>
    </p:spTree>
    <p:extLst>
      <p:ext uri="{BB962C8B-B14F-4D97-AF65-F5344CB8AC3E}">
        <p14:creationId xmlns:p14="http://schemas.microsoft.com/office/powerpoint/2010/main" val="1051741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75" grpId="0" animBg="1"/>
      <p:bldP spid="597076" grpId="0" animBg="1"/>
      <p:bldP spid="59707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034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114800"/>
            <a:ext cx="22733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SRTF Further discussion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6868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Starvation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SRTF can lead to starvation if many small jobs!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Large jobs never get to run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Somehow need to predict future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can we do this?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Some systems ask the user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When you submit a job, have to say how long it will take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To stop cheating, system kills job if takes too long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But: Even non-malicious users have trouble predicting runtime of their jobs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Bottom line, can’t really know how long job will take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However, can use SRTF as a yardstick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for measuring other policies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Optimal, so can’t do any better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SRTF Pros &amp; Cons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Optimal (average response time) (+)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Hard to predict future (-)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Unfair (-)</a:t>
            </a:r>
          </a:p>
        </p:txBody>
      </p:sp>
    </p:spTree>
    <p:extLst>
      <p:ext uri="{BB962C8B-B14F-4D97-AF65-F5344CB8AC3E}">
        <p14:creationId xmlns:p14="http://schemas.microsoft.com/office/powerpoint/2010/main" val="1908067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8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8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Predicting the Length of the Next CPU Burst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Adaptive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: Changing policy based on past behavior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CPU scheduling, in virtual memory, in file systems, etc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Works because programs have predictable behavior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If program was I/O bound in past, likely in future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If computer behavior were random, wouldn’t help</a:t>
            </a:r>
            <a:endParaRPr lang="en-US" altLang="ko-KR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Example: SRTF with estimated burst length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Use an estimator function on previous bursts: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Let t</a:t>
            </a:r>
            <a:r>
              <a:rPr lang="en-US" altLang="ko-KR" baseline="-25000" smtClean="0">
                <a:ea typeface="굴림" panose="020B0600000101010101" pitchFamily="34" charset="-127"/>
              </a:rPr>
              <a:t>n-1</a:t>
            </a:r>
            <a:r>
              <a:rPr lang="en-US" altLang="ko-KR" smtClean="0">
                <a:ea typeface="굴림" panose="020B0600000101010101" pitchFamily="34" charset="-127"/>
              </a:rPr>
              <a:t>, t</a:t>
            </a:r>
            <a:r>
              <a:rPr lang="en-US" altLang="ko-KR" baseline="-25000" smtClean="0">
                <a:ea typeface="굴림" panose="020B0600000101010101" pitchFamily="34" charset="-127"/>
              </a:rPr>
              <a:t>n-2</a:t>
            </a:r>
            <a:r>
              <a:rPr lang="en-US" altLang="ko-KR" smtClean="0">
                <a:ea typeface="굴림" panose="020B0600000101010101" pitchFamily="34" charset="-127"/>
              </a:rPr>
              <a:t>, t</a:t>
            </a:r>
            <a:r>
              <a:rPr lang="en-US" altLang="ko-KR" baseline="-25000" smtClean="0">
                <a:ea typeface="굴림" panose="020B0600000101010101" pitchFamily="34" charset="-127"/>
              </a:rPr>
              <a:t>n-3</a:t>
            </a:r>
            <a:r>
              <a:rPr lang="en-US" altLang="ko-KR" smtClean="0">
                <a:ea typeface="굴림" panose="020B0600000101010101" pitchFamily="34" charset="-127"/>
              </a:rPr>
              <a:t>, etc. be previous CPU burst lengths. Estimate next burst 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</a:t>
            </a:r>
            <a:r>
              <a:rPr lang="en-US" altLang="ko-KR" baseline="-25000" smtClean="0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 = f(</a:t>
            </a:r>
            <a:r>
              <a:rPr lang="en-US" altLang="ko-KR" smtClean="0">
                <a:ea typeface="굴림" panose="020B0600000101010101" pitchFamily="34" charset="-127"/>
              </a:rPr>
              <a:t>t</a:t>
            </a:r>
            <a:r>
              <a:rPr lang="en-US" altLang="ko-KR" baseline="-25000" smtClean="0">
                <a:ea typeface="굴림" panose="020B0600000101010101" pitchFamily="34" charset="-127"/>
              </a:rPr>
              <a:t>n-1</a:t>
            </a:r>
            <a:r>
              <a:rPr lang="en-US" altLang="ko-KR" smtClean="0">
                <a:ea typeface="굴림" panose="020B0600000101010101" pitchFamily="34" charset="-127"/>
              </a:rPr>
              <a:t>, t</a:t>
            </a:r>
            <a:r>
              <a:rPr lang="en-US" altLang="ko-KR" baseline="-25000" smtClean="0">
                <a:ea typeface="굴림" panose="020B0600000101010101" pitchFamily="34" charset="-127"/>
              </a:rPr>
              <a:t>n-2</a:t>
            </a:r>
            <a:r>
              <a:rPr lang="en-US" altLang="ko-KR" smtClean="0">
                <a:ea typeface="굴림" panose="020B0600000101010101" pitchFamily="34" charset="-127"/>
              </a:rPr>
              <a:t>, t</a:t>
            </a:r>
            <a:r>
              <a:rPr lang="en-US" altLang="ko-KR" baseline="-25000" smtClean="0">
                <a:ea typeface="굴림" panose="020B0600000101010101" pitchFamily="34" charset="-127"/>
              </a:rPr>
              <a:t>n-3</a:t>
            </a:r>
            <a:r>
              <a:rPr lang="en-US" altLang="ko-KR" smtClean="0">
                <a:ea typeface="굴림" panose="020B0600000101010101" pitchFamily="34" charset="-127"/>
              </a:rPr>
              <a:t>, …)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Function f could be one of many different time series estimation schemes (Kalman filters, etc)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For instance,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exponential averaging</a:t>
            </a:r>
            <a:r>
              <a:rPr lang="en-US" altLang="ko-KR" smtClean="0">
                <a:ea typeface="굴림" panose="020B0600000101010101" pitchFamily="34" charset="-127"/>
              </a:rPr>
              <a:t/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z="240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</a:t>
            </a:r>
            <a:r>
              <a:rPr lang="en-US" altLang="ko-KR" sz="2400" baseline="-2500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z="240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= t</a:t>
            </a:r>
            <a:r>
              <a:rPr lang="en-US" altLang="ko-KR" sz="2400" baseline="-2500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n-1</a:t>
            </a:r>
            <a:r>
              <a:rPr lang="en-US" altLang="ko-KR" sz="240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+(1-)</a:t>
            </a:r>
            <a:r>
              <a:rPr lang="en-US" altLang="ko-KR" sz="2400" baseline="-2500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n-1</a:t>
            </a:r>
            <a:r>
              <a:rPr lang="en-US" altLang="ko-KR" sz="240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/>
            </a:r>
            <a:br>
              <a:rPr lang="en-US" altLang="ko-KR" sz="240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with (0&lt;</a:t>
            </a: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1)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/>
            </a:r>
            <a:b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</a:br>
            <a:endParaRPr lang="en-US" altLang="ko-KR" sz="2400" smtClean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pic>
        <p:nvPicPr>
          <p:cNvPr id="6266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t="2280" r="641" b="2849"/>
          <a:stretch>
            <a:fillRect/>
          </a:stretch>
        </p:blipFill>
        <p:spPr bwMode="auto">
          <a:xfrm>
            <a:off x="4267200" y="4343400"/>
            <a:ext cx="3733800" cy="2387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31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Complete Monitor Example (with condition variable)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57150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Here is an (infinite) synchronized queue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mtClean="0"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Lock lock;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Condition dataready;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Queue queue;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endParaRPr lang="en-US" altLang="ko-KR" sz="200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AddToQueue(item)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lock.Acquire();	// Get Lock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queue.enqueue(item);	// Add item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dataready.signal();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Signal any waiters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lock.Release();	// Release Lock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RemoveFromQueue()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lock.Acquire();	// Get Lock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while (queue.isEmpty()) {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	dataready.wait(&amp;lock); // If nothing, sleep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item = queue.dequeue();	// Get next item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lock.Release();	// Release Lock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return(item);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06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Multi-Level Feedback Scheduling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Another method for exploiting past behavior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First used in CTSS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Multiple queues, each with different priority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Higher priority queues often considered “foreground” tasks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Each queue has its own scheduling algorithm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e.g. foreground – RR, background – FCFS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Sometimes multiple RR priorities with quantum increasing exponentially (highest:1ms, next:2ms, next: 4ms, etc)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Adjust each job’s priority as follows (details vary)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Job starts in highest priority queue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If timeout expires, drop one level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If timeout doesn’t expire, push up one level (or to top)</a:t>
            </a:r>
          </a:p>
        </p:txBody>
      </p:sp>
      <p:grpSp>
        <p:nvGrpSpPr>
          <p:cNvPr id="13316" name="Group 5"/>
          <p:cNvGrpSpPr>
            <a:grpSpLocks/>
          </p:cNvGrpSpPr>
          <p:nvPr/>
        </p:nvGrpSpPr>
        <p:grpSpPr bwMode="auto">
          <a:xfrm>
            <a:off x="2590800" y="685800"/>
            <a:ext cx="3657600" cy="1828800"/>
            <a:chOff x="1872" y="1392"/>
            <a:chExt cx="2016" cy="1233"/>
          </a:xfrm>
        </p:grpSpPr>
        <p:pic>
          <p:nvPicPr>
            <p:cNvPr id="13321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22" name="Freeform 7"/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3" name="Freeform 8"/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627725" name="Group 13"/>
          <p:cNvGrpSpPr>
            <a:grpSpLocks/>
          </p:cNvGrpSpPr>
          <p:nvPr/>
        </p:nvGrpSpPr>
        <p:grpSpPr bwMode="auto">
          <a:xfrm>
            <a:off x="5715000" y="990600"/>
            <a:ext cx="3429000" cy="914400"/>
            <a:chOff x="3600" y="624"/>
            <a:chExt cx="2160" cy="576"/>
          </a:xfrm>
        </p:grpSpPr>
        <p:sp>
          <p:nvSpPr>
            <p:cNvPr id="13318" name="Text Box 10"/>
            <p:cNvSpPr txBox="1">
              <a:spLocks noChangeArrowheads="1"/>
            </p:cNvSpPr>
            <p:nvPr/>
          </p:nvSpPr>
          <p:spPr bwMode="auto">
            <a:xfrm>
              <a:off x="3931" y="624"/>
              <a:ext cx="182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Long-Running Compute</a:t>
              </a:r>
              <a:br>
                <a:rPr lang="en-US" altLang="ko-KR">
                  <a:ea typeface="굴림" panose="020B0600000101010101" pitchFamily="34" charset="-127"/>
                </a:rPr>
              </a:br>
              <a:r>
                <a:rPr lang="en-US" altLang="ko-KR">
                  <a:ea typeface="굴림" panose="020B0600000101010101" pitchFamily="34" charset="-127"/>
                </a:rPr>
                <a:t>Tasks Demoted to </a:t>
              </a:r>
              <a:br>
                <a:rPr lang="en-US" altLang="ko-KR">
                  <a:ea typeface="굴림" panose="020B0600000101010101" pitchFamily="34" charset="-127"/>
                </a:rPr>
              </a:br>
              <a:r>
                <a:rPr lang="en-US" altLang="ko-KR">
                  <a:ea typeface="굴림" panose="020B0600000101010101" pitchFamily="34" charset="-127"/>
                </a:rPr>
                <a:t>Low Priority</a:t>
              </a:r>
            </a:p>
          </p:txBody>
        </p:sp>
        <p:sp>
          <p:nvSpPr>
            <p:cNvPr id="13319" name="Line 11"/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0" name="Line 12"/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3826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7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7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7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7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7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7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7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7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7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7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Scheduling Details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19138"/>
            <a:ext cx="8534400" cy="59864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Result approximates SRTF: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CPU bound jobs drop like a rock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Short-running I/O bound jobs stay near top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Scheduling must be done between the queues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Fixed priority scheduling:</a:t>
            </a:r>
            <a:r>
              <a:rPr lang="en-US" altLang="ko-KR" smtClean="0">
                <a:ea typeface="굴림" panose="020B0600000101010101" pitchFamily="34" charset="-127"/>
              </a:rPr>
              <a:t>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serve all from highest priority, then next priority, etc.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Time slice: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each queue gets a certain amount of CPU time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e.g., 70% to highest, 20% next, 10% lowest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Countermeasure</a:t>
            </a:r>
            <a:r>
              <a:rPr lang="en-US" altLang="ko-KR" smtClean="0">
                <a:ea typeface="굴림" panose="020B0600000101010101" pitchFamily="34" charset="-127"/>
              </a:rPr>
              <a:t>: user action that can foil intent of the OS designer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For multilevel feedback, put in a bunch of meaningless I/O to keep job’s priority high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Of course, if everyone did this, wouldn’t work!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Example of Othello program: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Playing against competitor, so key was to do computing at higher priority the competitors.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Put in printf’s, ran much faster!</a:t>
            </a:r>
          </a:p>
        </p:txBody>
      </p:sp>
    </p:spTree>
    <p:extLst>
      <p:ext uri="{BB962C8B-B14F-4D97-AF65-F5344CB8AC3E}">
        <p14:creationId xmlns:p14="http://schemas.microsoft.com/office/powerpoint/2010/main" val="4035708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8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8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8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8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8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8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28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28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8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28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Scheduling Fairness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6868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about fairness?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Strict fixed-priority scheduling between queues is unfair (run highest, then next, etc):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long running jobs may never get CPU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 Multics, shut down machine, found 10-year-old job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Must give long-running jobs a fraction of the CPU even when there are shorter jobs to run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Tradeoff: fairness gained by hurting avg response time!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How to implement fairness?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Could give each queue some fraction of the CPU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if one long-running job and 100 short-running ones?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Like express lanes in a supermarket—sometimes express lanes get so long, get better service by going into one of the other lines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Could increase priority of jobs that don’t get service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What is done in UNIX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This is ad hoc—what rate should you increase priorities?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And, as system gets overloaded, no job gets CPU time, so everyone increases in priority</a:t>
            </a:r>
            <a:r>
              <a:rPr lang="en-US" altLang="ko-KR" smtClean="0">
                <a:ea typeface="굴림" panose="020B0600000101010101" pitchFamily="34" charset="-127"/>
                <a:sym typeface="Symbol" panose="05050102010706020507" pitchFamily="18" charset="2"/>
              </a:rPr>
              <a:t>Interactive jobs suffer</a:t>
            </a:r>
          </a:p>
        </p:txBody>
      </p:sp>
    </p:spTree>
    <p:extLst>
      <p:ext uri="{BB962C8B-B14F-4D97-AF65-F5344CB8AC3E}">
        <p14:creationId xmlns:p14="http://schemas.microsoft.com/office/powerpoint/2010/main" val="688720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30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30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30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30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8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76200"/>
            <a:ext cx="135731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Lottery Scheduling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1534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Yet another alternative: Lottery Scheduling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Give each job some number of lottery tickets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On each time slice, randomly pick a winning ticket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On average, CPU time is proportional to number of tickets given to each job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How to assign tickets?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To approximate SRTF, short running jobs get more, long running jobs get fewer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To avoid starvation, every job gets at least one ticket (everyone makes progress)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Advantage over strict priority scheduling: behaves gracefully as load changes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Adding or deleting a job affects all jobs proportionally, independent of how many tickets each job possesses</a:t>
            </a:r>
          </a:p>
        </p:txBody>
      </p:sp>
    </p:spTree>
    <p:extLst>
      <p:ext uri="{BB962C8B-B14F-4D97-AF65-F5344CB8AC3E}">
        <p14:creationId xmlns:p14="http://schemas.microsoft.com/office/powerpoint/2010/main" val="2629150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1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1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Lottery Scheduling Example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Lottery Scheduling Example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Assume short jobs get 10 tickets, long jobs get 1 ticket</a:t>
            </a:r>
          </a:p>
          <a:p>
            <a:pPr lvl="1"/>
            <a:endParaRPr lang="en-US" altLang="ko-KR" smtClean="0">
              <a:ea typeface="굴림" panose="020B0600000101010101" pitchFamily="34" charset="-127"/>
            </a:endParaRPr>
          </a:p>
          <a:p>
            <a:pPr lvl="1"/>
            <a:endParaRPr lang="en-US" altLang="ko-KR" smtClean="0">
              <a:ea typeface="굴림" panose="020B0600000101010101" pitchFamily="34" charset="-127"/>
            </a:endParaRPr>
          </a:p>
          <a:p>
            <a:pPr lvl="1"/>
            <a:endParaRPr lang="en-US" altLang="ko-KR" smtClean="0">
              <a:ea typeface="굴림" panose="020B0600000101010101" pitchFamily="34" charset="-127"/>
            </a:endParaRPr>
          </a:p>
          <a:p>
            <a:pPr lvl="1"/>
            <a:endParaRPr lang="en-US" altLang="ko-KR" smtClean="0">
              <a:ea typeface="굴림" panose="020B0600000101010101" pitchFamily="34" charset="-127"/>
            </a:endParaRPr>
          </a:p>
          <a:p>
            <a:pPr lvl="1"/>
            <a:endParaRPr lang="en-US" altLang="ko-KR" smtClean="0">
              <a:ea typeface="굴림" panose="020B0600000101010101" pitchFamily="34" charset="-127"/>
            </a:endParaRPr>
          </a:p>
          <a:p>
            <a:pPr lvl="1"/>
            <a:endParaRPr lang="en-US" altLang="ko-KR" smtClean="0">
              <a:ea typeface="굴림" panose="020B0600000101010101" pitchFamily="34" charset="-127"/>
            </a:endParaRPr>
          </a:p>
          <a:p>
            <a:pPr lvl="1"/>
            <a:endParaRPr lang="en-US" altLang="ko-KR" smtClean="0">
              <a:ea typeface="굴림" panose="020B0600000101010101" pitchFamily="34" charset="-127"/>
            </a:endParaRPr>
          </a:p>
          <a:p>
            <a:pPr lvl="1"/>
            <a:endParaRPr lang="en-US" altLang="ko-KR" smtClean="0">
              <a:ea typeface="굴림" panose="020B0600000101010101" pitchFamily="34" charset="-127"/>
            </a:endParaRP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What if too many short jobs to give reasonable </a:t>
            </a:r>
            <a:br>
              <a:rPr lang="en-US" altLang="ko-KR" smtClean="0">
                <a:ea typeface="굴림" panose="020B0600000101010101" pitchFamily="34" charset="-127"/>
              </a:rPr>
            </a:br>
            <a:r>
              <a:rPr lang="en-US" altLang="ko-KR" smtClean="0">
                <a:ea typeface="굴림" panose="020B0600000101010101" pitchFamily="34" charset="-127"/>
              </a:rPr>
              <a:t>response time?  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In UNIX, if load average is 100, hard to make progress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One approach: log some user out</a:t>
            </a:r>
          </a:p>
        </p:txBody>
      </p:sp>
      <p:graphicFrame>
        <p:nvGraphicFramePr>
          <p:cNvPr id="632836" name="Group 4"/>
          <p:cNvGraphicFramePr>
            <a:graphicFrameLocks noGrp="1"/>
          </p:cNvGraphicFramePr>
          <p:nvPr>
            <p:ph idx="4294967295"/>
          </p:nvPr>
        </p:nvGraphicFramePr>
        <p:xfrm>
          <a:off x="1219200" y="1828800"/>
          <a:ext cx="6934200" cy="2616201"/>
        </p:xfrm>
        <a:graphic>
          <a:graphicData uri="http://schemas.openxmlformats.org/drawingml/2006/table">
            <a:tbl>
              <a:tblPr/>
              <a:tblGrid>
                <a:gridCol w="2333625"/>
                <a:gridCol w="2333625"/>
                <a:gridCol w="2266950"/>
              </a:tblGrid>
              <a:tr h="7289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# short jobs/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# long jobs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% of CPU each short jobs gets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% of CPU each long jobs gets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1/1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91%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0/2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N/A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2/0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N/A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10/1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9.9%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0.99%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  <a:tr h="36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1/10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pitchFamily="50" charset="-127"/>
                        </a:rPr>
                        <a:t>5%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989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to Evaluate a Scheduling algorithm?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10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Deterministic modeling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takes a predetermined workload and compute the performance of each algorithm  for that workload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Queueing models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Mathematical approach for handling stochastic workloads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Implementation/Simulation: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Build system which allows actual algorithms to be run against actual data.  Most flexible/general.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b="0" smtClean="0">
              <a:ea typeface="굴림" panose="020B0600000101010101" pitchFamily="34" charset="-127"/>
            </a:endParaRPr>
          </a:p>
        </p:txBody>
      </p:sp>
      <p:pic>
        <p:nvPicPr>
          <p:cNvPr id="6338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" t="8588" r="624" b="9142"/>
          <a:stretch>
            <a:fillRect/>
          </a:stretch>
        </p:blipFill>
        <p:spPr bwMode="auto">
          <a:xfrm>
            <a:off x="2209800" y="3436938"/>
            <a:ext cx="4876800" cy="30400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775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Summary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685800"/>
            <a:ext cx="8686800" cy="6172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Semaphores</a:t>
            </a:r>
            <a:r>
              <a:rPr lang="en-US" altLang="ko-KR" dirty="0" smtClean="0">
                <a:ea typeface="굴림" panose="020B0600000101010101" pitchFamily="34" charset="-127"/>
              </a:rPr>
              <a:t>: Like integers with restricted interface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Two operations: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P():</a:t>
            </a:r>
            <a:r>
              <a:rPr lang="en-US" altLang="ko-KR" dirty="0" smtClean="0">
                <a:ea typeface="굴림" panose="020B0600000101010101" pitchFamily="34" charset="-127"/>
              </a:rPr>
              <a:t> Wait if zero; decrement when becomes non-zero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V():</a:t>
            </a:r>
            <a:r>
              <a:rPr lang="en-US" altLang="ko-KR" dirty="0" smtClean="0">
                <a:ea typeface="굴림" panose="020B0600000101010101" pitchFamily="34" charset="-127"/>
              </a:rPr>
              <a:t> Increment and wake a sleeping task (if exists)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initialize value to any non-negative value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separate semaphore for each constraint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Monitors</a:t>
            </a:r>
            <a:r>
              <a:rPr lang="en-US" altLang="ko-KR" dirty="0" smtClean="0">
                <a:ea typeface="굴림" panose="020B0600000101010101" pitchFamily="34" charset="-127"/>
              </a:rPr>
              <a:t>: A lock plus one or more condition variables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Always acquire lock before accessing shared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condition variables to wait inside critical section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Three Operations: </a:t>
            </a: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Wait()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Signal()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and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Broadcast()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dirty="0">
                <a:ea typeface="굴림" panose="020B0600000101010101" pitchFamily="34" charset="-127"/>
              </a:rPr>
              <a:t>: selecting a waiting process from the ready queue and allocating the CPU to it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FCFS Scheduling</a:t>
            </a:r>
            <a:r>
              <a:rPr lang="en-US" altLang="ko-KR" dirty="0">
                <a:ea typeface="굴림" panose="020B0600000101010101" pitchFamily="34" charset="-127"/>
              </a:rPr>
              <a:t>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Run threads to completion in order of submission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Pros: Simple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Cons: Short jobs get stuck behind long ones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Round-Robin Scheduling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Give each thread a small amount of CPU time when it executes; cycle between all ready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Pros: Better for short jobs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Cons: Poor when jobs are same length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72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 (2)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82000" cy="5715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Shortest Job First (SJF)/Shortest Remaining Time First (SRTF):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Run whatever job has the least amount of computation to do/least remaining amount of computation to do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Pros: Optimal (average response time)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Cons: Hard to predict future, Unfair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Multi-Level Feedback Scheduling: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Multiple queues of different priorities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Automatic promotion/demotion of process priority in order to approximate SJF/SRTF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Lottery Scheduling: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Give each thread a priority-dependent number of tokens (short </a:t>
            </a:r>
            <a:r>
              <a:rPr lang="en-US" altLang="ko-KR" dirty="0" err="1" smtClean="0">
                <a:ea typeface="굴림" panose="020B0600000101010101" pitchFamily="34" charset="-127"/>
              </a:rPr>
              <a:t>tasks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more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tokens)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Reserve a minimum number of tokens for every thread to ensure forward progress/fairness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Evaluation of mechanisms: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Analytical, Queuing Theory, Simulation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066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Mesa </a:t>
            </a:r>
            <a:r>
              <a:rPr lang="en-US" altLang="ko-KR" dirty="0" smtClean="0">
                <a:ea typeface="굴림" panose="020B0600000101010101" pitchFamily="34" charset="-127"/>
              </a:rPr>
              <a:t>vs. Hoare monitors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649288"/>
            <a:ext cx="88392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Need to be careful about precise definition of signal and wait.  Consider a piece of our </a:t>
            </a:r>
            <a:r>
              <a:rPr lang="en-US" altLang="ko-KR" dirty="0" err="1" smtClean="0">
                <a:ea typeface="굴림" panose="020B0600000101010101" pitchFamily="34" charset="-127"/>
              </a:rPr>
              <a:t>dequeue</a:t>
            </a:r>
            <a:r>
              <a:rPr lang="en-US" altLang="ko-KR" dirty="0" smtClean="0">
                <a:ea typeface="굴림" panose="020B0600000101010101" pitchFamily="34" charset="-127"/>
              </a:rPr>
              <a:t> code: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while (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queue.isEmpty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()) {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dataready.wait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(&amp;lock); // If nothing, sleep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item =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queue.dequeue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// Get next item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Why didn’t we do this?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if (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queue.isEmpty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()) {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dataready.wait</a:t>
            </a: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(&amp;lock); // If nothing, sleep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item =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queue.dequeue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();	// Get next item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Answer: depends on the type of scheduling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Hoare-style (most textbooks):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Signaler gives lock, CPU to waiter; waiter runs immediately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Waiter gives up lock, processor back to signaler when it exits critical section or if it waits again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Mesa-style </a:t>
            </a:r>
            <a:r>
              <a:rPr lang="en-US" altLang="ko-KR" dirty="0" smtClean="0">
                <a:ea typeface="굴림" panose="020B0600000101010101" pitchFamily="34" charset="-127"/>
              </a:rPr>
              <a:t>(most </a:t>
            </a:r>
            <a:r>
              <a:rPr lang="en-US" altLang="ko-KR" dirty="0" smtClean="0">
                <a:ea typeface="굴림" panose="020B0600000101010101" pitchFamily="34" charset="-127"/>
              </a:rPr>
              <a:t>real operating systems):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Signaler keeps lock and processor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Waiter placed on ready queue with no special priority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Practically, need to check condition again after wait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ko-KR" altLang="en-US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10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Extended example: Readers/Writers </a:t>
            </a:r>
            <a:r>
              <a:rPr lang="en-US" altLang="ko-KR" dirty="0" smtClean="0">
                <a:ea typeface="굴림" panose="020B0600000101010101" pitchFamily="34" charset="-127"/>
              </a:rPr>
              <a:t>Problem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3465513"/>
            <a:ext cx="8496300" cy="3200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Motivation: Consider a shared database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Two classes of users: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Readers – never modify database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Writers – read and modify database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Is using a single lock on the whole database sufficient?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Like to have many readers at the same time</a:t>
            </a:r>
          </a:p>
          <a:p>
            <a:pPr lvl="2"/>
            <a:r>
              <a:rPr lang="en-US" altLang="ko-KR" smtClean="0">
                <a:ea typeface="굴림" panose="020B0600000101010101" pitchFamily="34" charset="-127"/>
              </a:rPr>
              <a:t>Only one writer at a time</a:t>
            </a:r>
          </a:p>
        </p:txBody>
      </p:sp>
      <p:grpSp>
        <p:nvGrpSpPr>
          <p:cNvPr id="35844" name="Group 26"/>
          <p:cNvGrpSpPr>
            <a:grpSpLocks/>
          </p:cNvGrpSpPr>
          <p:nvPr/>
        </p:nvGrpSpPr>
        <p:grpSpPr bwMode="auto">
          <a:xfrm>
            <a:off x="1676400" y="609600"/>
            <a:ext cx="5867400" cy="2882900"/>
            <a:chOff x="672" y="392"/>
            <a:chExt cx="4300" cy="2031"/>
          </a:xfrm>
        </p:grpSpPr>
        <p:pic>
          <p:nvPicPr>
            <p:cNvPr id="35845" name="Picture 4" descr="BD18201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472"/>
              <a:ext cx="966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6" name="Picture 7" descr="j029202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480"/>
              <a:ext cx="864" cy="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7" name="Picture 8" descr="j019538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" y="392"/>
              <a:ext cx="987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8" name="Picture 10" descr="MCj03967340000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392"/>
              <a:ext cx="911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9" name="Picture 12" descr="MCj03967320000[1]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" y="1560"/>
              <a:ext cx="863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0" name="Freeform 14"/>
            <p:cNvSpPr>
              <a:spLocks/>
            </p:cNvSpPr>
            <p:nvPr/>
          </p:nvSpPr>
          <p:spPr bwMode="auto">
            <a:xfrm>
              <a:off x="1536" y="70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5851" name="Freeform 15"/>
            <p:cNvSpPr>
              <a:spLocks/>
            </p:cNvSpPr>
            <p:nvPr/>
          </p:nvSpPr>
          <p:spPr bwMode="auto">
            <a:xfrm rot="10800000">
              <a:off x="1488" y="96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5852" name="Freeform 16"/>
            <p:cNvSpPr>
              <a:spLocks/>
            </p:cNvSpPr>
            <p:nvPr/>
          </p:nvSpPr>
          <p:spPr bwMode="auto">
            <a:xfrm>
              <a:off x="3216" y="62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5853" name="Freeform 17"/>
            <p:cNvSpPr>
              <a:spLocks/>
            </p:cNvSpPr>
            <p:nvPr/>
          </p:nvSpPr>
          <p:spPr bwMode="auto">
            <a:xfrm rot="10800000">
              <a:off x="3168" y="88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5854" name="Freeform 18"/>
            <p:cNvSpPr>
              <a:spLocks/>
            </p:cNvSpPr>
            <p:nvPr/>
          </p:nvSpPr>
          <p:spPr bwMode="auto">
            <a:xfrm rot="1801102">
              <a:off x="3216" y="144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5855" name="Freeform 19"/>
            <p:cNvSpPr>
              <a:spLocks/>
            </p:cNvSpPr>
            <p:nvPr/>
          </p:nvSpPr>
          <p:spPr bwMode="auto">
            <a:xfrm rot="-8998898">
              <a:off x="3168" y="1696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5856" name="Freeform 20"/>
            <p:cNvSpPr>
              <a:spLocks/>
            </p:cNvSpPr>
            <p:nvPr/>
          </p:nvSpPr>
          <p:spPr bwMode="auto">
            <a:xfrm rot="8899147">
              <a:off x="1776" y="1632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5857" name="Freeform 21"/>
            <p:cNvSpPr>
              <a:spLocks/>
            </p:cNvSpPr>
            <p:nvPr/>
          </p:nvSpPr>
          <p:spPr bwMode="auto">
            <a:xfrm rot="-1900853">
              <a:off x="1680" y="1488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5858" name="Text Box 22"/>
            <p:cNvSpPr txBox="1">
              <a:spLocks noChangeArrowheads="1"/>
            </p:cNvSpPr>
            <p:nvPr/>
          </p:nvSpPr>
          <p:spPr bwMode="auto">
            <a:xfrm>
              <a:off x="1871" y="1248"/>
              <a:ext cx="27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800">
                  <a:ea typeface="굴림" panose="020B0600000101010101" pitchFamily="34" charset="-127"/>
                </a:rPr>
                <a:t>R</a:t>
              </a:r>
            </a:p>
          </p:txBody>
        </p:sp>
        <p:sp>
          <p:nvSpPr>
            <p:cNvPr id="35859" name="Text Box 23"/>
            <p:cNvSpPr txBox="1">
              <a:spLocks noChangeArrowheads="1"/>
            </p:cNvSpPr>
            <p:nvPr/>
          </p:nvSpPr>
          <p:spPr bwMode="auto">
            <a:xfrm>
              <a:off x="3696" y="1008"/>
              <a:ext cx="27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800">
                  <a:ea typeface="굴림" panose="020B0600000101010101" pitchFamily="34" charset="-127"/>
                </a:rPr>
                <a:t>R</a:t>
              </a:r>
            </a:p>
          </p:txBody>
        </p:sp>
        <p:sp>
          <p:nvSpPr>
            <p:cNvPr id="35860" name="Text Box 24"/>
            <p:cNvSpPr txBox="1">
              <a:spLocks noChangeArrowheads="1"/>
            </p:cNvSpPr>
            <p:nvPr/>
          </p:nvSpPr>
          <p:spPr bwMode="auto">
            <a:xfrm>
              <a:off x="3504" y="1440"/>
              <a:ext cx="27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800">
                  <a:ea typeface="굴림" panose="020B0600000101010101" pitchFamily="34" charset="-127"/>
                </a:rPr>
                <a:t>R</a:t>
              </a:r>
            </a:p>
          </p:txBody>
        </p:sp>
        <p:sp>
          <p:nvSpPr>
            <p:cNvPr id="35861" name="Text Box 25"/>
            <p:cNvSpPr txBox="1">
              <a:spLocks noChangeArrowheads="1"/>
            </p:cNvSpPr>
            <p:nvPr/>
          </p:nvSpPr>
          <p:spPr bwMode="auto">
            <a:xfrm>
              <a:off x="1727" y="434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2800">
                  <a:ea typeface="굴림" panose="020B0600000101010101" pitchFamily="34" charset="-127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657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 descr="BD1820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76200"/>
            <a:ext cx="10731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Basic Readers/Writers Solution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683625" cy="60960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Correctness Constraints: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Readers can access database when no writers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Writers can access database when no readers or writers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Only one thread manipulates state variables at a time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Basic structure of a solution: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Reader()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Wait until no writers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Access data base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Check out – wake up a waiting writer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  <a:t>Writer()</a:t>
            </a:r>
            <a:br>
              <a:rPr lang="en-US" altLang="ko-KR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Wait until no active readers or writers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Access database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   Check out – wake up waiting readers or writer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State variables (Protected by a lock called “lock”):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int AR: Number of active readers;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int WR: Number of waiting readers;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int AW: Number of active writers;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int WW: Number of waiting writers;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Condition okToRead = NIL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smtClean="0">
                <a:ea typeface="굴림" panose="020B0600000101010101" pitchFamily="34" charset="-127"/>
              </a:rPr>
              <a:t>Conditioin okToWrite = NIL</a:t>
            </a:r>
          </a:p>
        </p:txBody>
      </p:sp>
    </p:spTree>
    <p:extLst>
      <p:ext uri="{BB962C8B-B14F-4D97-AF65-F5344CB8AC3E}">
        <p14:creationId xmlns:p14="http://schemas.microsoft.com/office/powerpoint/2010/main" val="3614120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2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2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2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2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2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2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2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2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2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2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Code for a Reader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791200"/>
          </a:xfrm>
        </p:spPr>
        <p:txBody>
          <a:bodyPr/>
          <a:lstStyle/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ko-KR" altLang="en-US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Reader() {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// First check self into system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lock.Acquire();</a:t>
            </a:r>
          </a:p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while ((AW + WW) &gt; 0) {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Is it safe to read?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WR++;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No. Writers exist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okToRead.wait(&amp;lock);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Sleep on cond var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WR--;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waiting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AR++;	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Now we are active!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lock.release();</a:t>
            </a:r>
          </a:p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// Perform actual read-only access</a:t>
            </a:r>
            <a:b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AccessDatabase(ReadOnly);</a:t>
            </a:r>
          </a:p>
          <a:p>
            <a:pPr>
              <a:buFontTx/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// Now, check out of system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lock.Acquire();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AR--;	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if (AR == 0 &amp;&amp; WW &gt; 0)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other active readers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	okToWrite.signal();	</a:t>
            </a:r>
            <a:r>
              <a:rPr lang="en-US" altLang="ko-KR" sz="2000" smtClean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	lock.Release();</a:t>
            </a:r>
            <a:b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smtClean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endParaRPr lang="en-US" altLang="ko-KR" smtClean="0">
              <a:ea typeface="굴림" panose="020B0600000101010101" pitchFamily="34" charset="-127"/>
            </a:endParaRPr>
          </a:p>
        </p:txBody>
      </p:sp>
      <p:sp>
        <p:nvSpPr>
          <p:cNvPr id="483332" name="AutoShape 4"/>
          <p:cNvSpPr>
            <a:spLocks noChangeArrowheads="1"/>
          </p:cNvSpPr>
          <p:nvPr/>
        </p:nvSpPr>
        <p:spPr bwMode="auto">
          <a:xfrm>
            <a:off x="-2438400" y="6248400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Why Release the Lock here?</a:t>
            </a:r>
          </a:p>
        </p:txBody>
      </p:sp>
    </p:spTree>
    <p:extLst>
      <p:ext uri="{BB962C8B-B14F-4D97-AF65-F5344CB8AC3E}">
        <p14:creationId xmlns:p14="http://schemas.microsoft.com/office/powerpoint/2010/main" val="2509136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4687 -0.83256 C 0.94687 -0.83256 0.78593 -0.7271 0.625 -0.62164 " pathEditMode="fixed" rAng="0" ptsTypes="aA">
                                      <p:cBhvr>
                                        <p:cTn id="36" dur="500" fill="hold"/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build="p"/>
      <p:bldP spid="483332" grpId="0" animBg="1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49275</TotalTime>
  <Pages>60</Pages>
  <Words>3367</Words>
  <Application>Microsoft Office PowerPoint</Application>
  <PresentationFormat>On-screen Show (4:3)</PresentationFormat>
  <Paragraphs>950</Paragraphs>
  <Slides>57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굴림</vt:lpstr>
      <vt:lpstr>굴림</vt:lpstr>
      <vt:lpstr>MS PGothic</vt:lpstr>
      <vt:lpstr>Comic Sans MS</vt:lpstr>
      <vt:lpstr>Courier New</vt:lpstr>
      <vt:lpstr>Helvetica</vt:lpstr>
      <vt:lpstr>Symbol</vt:lpstr>
      <vt:lpstr>Office</vt:lpstr>
      <vt:lpstr>CS162 Operating Systems and Systems Programming Lecture 9   Readers/Writers example, Scheduling</vt:lpstr>
      <vt:lpstr>Review: Semaphores</vt:lpstr>
      <vt:lpstr>Review: Full Solution to Bounded Buffer</vt:lpstr>
      <vt:lpstr>Monitors and Condition Variables</vt:lpstr>
      <vt:lpstr>Complete Monitor Example (with condition variable)</vt:lpstr>
      <vt:lpstr>Recall: Mesa vs. Hoare monitors</vt:lpstr>
      <vt:lpstr>Extended example: Readers/Writers Problem</vt:lpstr>
      <vt:lpstr>Basic Readers/Writers Solution</vt:lpstr>
      <vt:lpstr>Code for a Reader</vt:lpstr>
      <vt:lpstr>Code for a Writer</vt:lpstr>
      <vt:lpstr>Simulation of Readers/Writers solution</vt:lpstr>
      <vt:lpstr>Simulation(2)</vt:lpstr>
      <vt:lpstr>Simulation(3)</vt:lpstr>
      <vt:lpstr>Questions</vt:lpstr>
      <vt:lpstr>Administrivia</vt:lpstr>
      <vt:lpstr>Can we construct Monitors from Semaphores?</vt:lpstr>
      <vt:lpstr>Construction of Monitors from Semaphores (con’t)</vt:lpstr>
      <vt:lpstr>Monitor Conclusion</vt:lpstr>
      <vt:lpstr>C-Language Support for Synchronization</vt:lpstr>
      <vt:lpstr>C++ Language Support for Synchronization</vt:lpstr>
      <vt:lpstr>C++ Language Support for Synchronization (con’t)</vt:lpstr>
      <vt:lpstr>Java Language Support for Synchronization</vt:lpstr>
      <vt:lpstr>Java Language Support for Synchronization (con’t)</vt:lpstr>
      <vt:lpstr>Java Language Support for Synchronization (con’t 2)</vt:lpstr>
      <vt:lpstr>Recall: Better Implementation of Locks  by Disabling Interrupts</vt:lpstr>
      <vt:lpstr>Kernel Lock: Simulation</vt:lpstr>
      <vt:lpstr>Kernel Lock: Simulation</vt:lpstr>
      <vt:lpstr>Kernel Lock: Simulation</vt:lpstr>
      <vt:lpstr>Kernel Lock: Simulation</vt:lpstr>
      <vt:lpstr>Kernel Lock: Simulation</vt:lpstr>
      <vt:lpstr>Kernel Lock: Simulation</vt:lpstr>
      <vt:lpstr>Discussion</vt:lpstr>
      <vt:lpstr>Recall: CPU Scheduling</vt:lpstr>
      <vt:lpstr>Scheduling Assumptions</vt:lpstr>
      <vt:lpstr>Assumption: CPU Bursts</vt:lpstr>
      <vt:lpstr>Scheduling Policy Goals/Criteria</vt:lpstr>
      <vt:lpstr>First-Come, First-Served (FCFS) Scheduling</vt:lpstr>
      <vt:lpstr>FCFS Scheduling (Cont.)</vt:lpstr>
      <vt:lpstr>Round Robin (RR)</vt:lpstr>
      <vt:lpstr>Example of RR with Time Quantum = 20</vt:lpstr>
      <vt:lpstr>Round-Robin Discussion</vt:lpstr>
      <vt:lpstr>Comparisons between FCFS and Round Robin</vt:lpstr>
      <vt:lpstr>Earlier Example with Different Time Quantum</vt:lpstr>
      <vt:lpstr>What if we Knew the Future?</vt:lpstr>
      <vt:lpstr>Discussion</vt:lpstr>
      <vt:lpstr>Example to illustrate benefits of SRTF</vt:lpstr>
      <vt:lpstr>SRTF Example continued:</vt:lpstr>
      <vt:lpstr>SRTF Further discussion</vt:lpstr>
      <vt:lpstr>Predicting the Length of the Next CPU Burst</vt:lpstr>
      <vt:lpstr>Multi-Level Feedback Scheduling</vt:lpstr>
      <vt:lpstr>Scheduling Details</vt:lpstr>
      <vt:lpstr>Scheduling Fairness</vt:lpstr>
      <vt:lpstr>Lottery Scheduling</vt:lpstr>
      <vt:lpstr>Lottery Scheduling Example</vt:lpstr>
      <vt:lpstr>How to Evaluate a Scheduling algorithm?</vt:lpstr>
      <vt:lpstr>Summary</vt:lpstr>
      <vt:lpstr>Summary (2)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535</cp:revision>
  <cp:lastPrinted>2015-02-24T01:03:01Z</cp:lastPrinted>
  <dcterms:created xsi:type="dcterms:W3CDTF">1995-08-12T11:37:26Z</dcterms:created>
  <dcterms:modified xsi:type="dcterms:W3CDTF">2015-02-24T01:03:33Z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