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6" r:id="rId3"/>
    <p:sldMasterId id="2147483715" r:id="rId4"/>
    <p:sldMasterId id="2147483734" r:id="rId5"/>
    <p:sldMasterId id="2147483795" r:id="rId6"/>
  </p:sld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342900" indent="-34290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200150" indent="-2857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657350" indent="-2857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74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146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718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290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2000" dirty="0">
              <a:solidFill>
                <a:schemeClr val="tx1"/>
              </a:solidFill>
            </a:rPr>
            <a:t>2010</a:t>
          </a: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/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/>
        </a:p>
      </dgm:t>
    </dgm:pt>
    <dgm:pt modelId="{831701CF-77C7-46C0-A913-8CC39517BAB8}">
      <dgm:prSet phldrT="[Text]"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</a:rPr>
            <a:t>Temple University</a:t>
          </a:r>
        </a:p>
        <a:p>
          <a:r>
            <a:rPr lang="en-US" sz="1500" dirty="0">
              <a:solidFill>
                <a:schemeClr val="tx1"/>
              </a:solidFill>
            </a:rPr>
            <a:t>Actuarial Science</a:t>
          </a: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/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/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2000" dirty="0">
              <a:solidFill>
                <a:schemeClr val="tx1"/>
              </a:solidFill>
            </a:rPr>
            <a:t>2014</a:t>
          </a: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/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/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2000" dirty="0">
              <a:solidFill>
                <a:schemeClr val="tx1"/>
              </a:solidFill>
            </a:rPr>
            <a:t>2017</a:t>
          </a: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/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/>
        </a:p>
      </dgm:t>
    </dgm:pt>
    <dgm:pt modelId="{92921081-529B-4D1C-83A4-C416BB4C5224}">
      <dgm:prSet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</a:rPr>
            <a:t>Cigna</a:t>
          </a:r>
        </a:p>
        <a:p>
          <a:r>
            <a:rPr lang="en-US" sz="1500" dirty="0">
              <a:solidFill>
                <a:schemeClr val="tx1"/>
              </a:solidFill>
            </a:rPr>
            <a:t>AEDP</a:t>
          </a: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/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/>
        </a:p>
      </dgm:t>
    </dgm:pt>
    <dgm:pt modelId="{3CB04A44-4013-4CA7-90FD-29AFC3C15E3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Radian</a:t>
          </a: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/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/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2000" dirty="0">
              <a:solidFill>
                <a:schemeClr val="tx1"/>
              </a:solidFill>
            </a:rPr>
            <a:t>2018</a:t>
          </a: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/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/>
        </a:p>
      </dgm:t>
    </dgm:pt>
    <dgm:pt modelId="{2AEE5C11-34AE-4EB7-8907-9BED418EA47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FSA</a:t>
          </a: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/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/>
        </a:p>
      </dgm:t>
    </dgm:pt>
    <dgm:pt modelId="{A2560FD2-F12F-4A06-A96F-B86674952111}">
      <dgm:prSet/>
      <dgm:spPr/>
      <dgm:t>
        <a:bodyPr/>
        <a:lstStyle/>
        <a:p>
          <a:pPr>
            <a:defRPr b="1"/>
          </a:pPr>
          <a:r>
            <a:rPr lang="en-US" b="1" i="0" dirty="0">
              <a:solidFill>
                <a:schemeClr val="tx1"/>
              </a:solidFill>
            </a:rPr>
            <a:t>2019 –  </a:t>
          </a: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/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/>
        </a:p>
      </dgm:t>
    </dgm:pt>
    <dgm:pt modelId="{683CC5F6-E9B5-49F2-909E-A68D38896308}">
      <dgm:prSet/>
      <dgm:spPr/>
      <dgm:t>
        <a:bodyPr/>
        <a:lstStyle/>
        <a:p>
          <a:pPr>
            <a:defRPr b="1"/>
          </a:pPr>
          <a:r>
            <a:rPr lang="en-US" b="1" i="0" dirty="0">
              <a:solidFill>
                <a:schemeClr val="tx1"/>
              </a:solidFill>
            </a:rPr>
            <a:t>2016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/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/>
        </a:p>
      </dgm:t>
    </dgm:pt>
    <dgm:pt modelId="{4EA069F3-397F-40D5-94A6-32C3E355C277}">
      <dgm:prSet custT="1"/>
      <dgm:spPr/>
      <dgm:t>
        <a:bodyPr anchor="t"/>
        <a:lstStyle/>
        <a:p>
          <a:r>
            <a:rPr lang="en-US" sz="1500" b="1" i="0" dirty="0">
              <a:solidFill>
                <a:schemeClr val="tx1"/>
              </a:solidFill>
            </a:rPr>
            <a:t>Columbia University</a:t>
          </a:r>
        </a:p>
        <a:p>
          <a:r>
            <a:rPr lang="en-US" sz="1500" i="0" dirty="0">
              <a:solidFill>
                <a:schemeClr val="tx1"/>
              </a:solidFill>
            </a:rPr>
            <a:t>Masters in Statistics</a:t>
          </a: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/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/>
        </a:p>
      </dgm:t>
    </dgm:pt>
    <dgm:pt modelId="{1E529C6E-C939-479A-A075-9E9B02837B50}">
      <dgm:prSet/>
      <dgm:spPr/>
      <dgm:t>
        <a:bodyPr anchor="b"/>
        <a:lstStyle/>
        <a:p>
          <a:r>
            <a:rPr lang="en-US" b="1" i="0" dirty="0">
              <a:solidFill>
                <a:schemeClr val="tx1"/>
              </a:solidFill>
            </a:rPr>
            <a:t>???</a:t>
          </a: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/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/>
        </a:p>
      </dgm:t>
    </dgm:pt>
    <dgm:pt modelId="{A59F132E-3B45-4D4D-9FFB-9F627069199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Quantitative Modeler</a:t>
          </a:r>
        </a:p>
      </dgm:t>
    </dgm:pt>
    <dgm:pt modelId="{F0DC3C5A-7B36-41CF-ADE2-9C023DC3258E}" type="parTrans" cxnId="{D9FCD2D7-F978-4745-81FD-46557CD4BA72}">
      <dgm:prSet/>
      <dgm:spPr/>
      <dgm:t>
        <a:bodyPr/>
        <a:lstStyle/>
        <a:p>
          <a:endParaRPr lang="en-US"/>
        </a:p>
      </dgm:t>
    </dgm:pt>
    <dgm:pt modelId="{6994867B-7434-4FAA-BE98-B7C4F1F791C0}" type="sibTrans" cxnId="{D9FCD2D7-F978-4745-81FD-46557CD4BA72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SzY="428624"/>
      <dgm:spPr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>
        <a:ln>
          <a:noFill/>
        </a:ln>
      </dgm:spPr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 custScaleX="83817" custLinFactNeighborX="-9136" custLinFactNeighborY="-199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 custLinFactNeighborX="-34527"/>
      <dgm:spPr>
        <a:ln>
          <a:noFill/>
        </a:ln>
      </dgm:spPr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 custScaleX="61531" custLinFactNeighborX="-23055" custLinFactNeighborY="899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 custLinFactX="-171720" custLinFactNeighborX="-200000" custLinFactNeighborY="700"/>
      <dgm:spPr>
        <a:xfrm>
          <a:off x="1843314" y="2690813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rgbClr val="002060"/>
        </a:solidFill>
        <a:ln w="6350" cap="flat" cmpd="sng" algn="ctr">
          <a:noFill/>
          <a:prstDash val="solid"/>
          <a:miter lim="800000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14300" cap="rnd" cmpd="sng" algn="ctr">
          <a:solidFill>
            <a:schemeClr val="bg1">
              <a:lumMod val="65000"/>
            </a:schemeClr>
          </a:solidFill>
          <a:prstDash val="sysDot"/>
          <a:round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>
        <a:ln>
          <a:noFill/>
        </a:ln>
      </dgm:spPr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>
        <a:ln>
          <a:noFill/>
        </a:ln>
      </dgm:spPr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rgbClr val="002060"/>
        </a:solidFill>
        <a:ln w="6350" cap="flat" cmpd="sng" algn="ctr">
          <a:noFill/>
          <a:prstDash val="solid"/>
          <a:miter lim="800000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  <a:noFill/>
        <a:ln w="114300" cap="rnd" cmpd="sng" algn="ctr">
          <a:solidFill>
            <a:schemeClr val="bg1">
              <a:lumMod val="65000"/>
            </a:schemeClr>
          </a:solidFill>
          <a:prstDash val="sysDot"/>
          <a:round/>
        </a:ln>
        <a:effectLst/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2802187F-7EB3-49BE-9C62-E8F8F0567AFB}" type="presOf" srcId="{3CB04A44-4013-4CA7-90FD-29AFC3C15E37}" destId="{FE564261-183D-47F9-8E7E-BCFC5023A815}" srcOrd="0" destOrd="0" presId="urn:microsoft.com/office/officeart/2017/3/layout/DropPinTimeline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D9FCD2D7-F978-4745-81FD-46557CD4BA72}" srcId="{CA6B1BA0-B2FC-48AD-8EDA-F4AAA4AF2782}" destId="{A59F132E-3B45-4D4D-9FFB-9F6270691999}" srcOrd="1" destOrd="0" parTransId="{F0DC3C5A-7B36-41CF-ADE2-9C023DC3258E}" sibTransId="{6994867B-7434-4FAA-BE98-B7C4F1F791C0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C2C20EF4-B369-41AD-87C5-6ACE77713967}" type="presOf" srcId="{A59F132E-3B45-4D4D-9FFB-9F6270691999}" destId="{FE564261-183D-47F9-8E7E-BCFC5023A815}" srcOrd="0" destOrd="1" presId="urn:microsoft.com/office/officeart/2017/3/layout/DropPinTimeline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2E35C8AB-C54E-4DE6-98F2-126D8B12CA35}" type="presParOf" srcId="{46A6B157-7198-41C4-9D25-C4F8885F1B6F}" destId="{A1AE2BC4-A99C-4DD3-A84D-EB3461D18287}" srcOrd="8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9" destOrd="0" presId="urn:microsoft.com/office/officeart/2017/3/layout/DropPinTimeline"/>
    <dgm:cxn modelId="{54E41EA0-9E87-40EF-B950-CD0D02632A5E}" type="presParOf" srcId="{46A6B157-7198-41C4-9D25-C4F8885F1B6F}" destId="{0F3B3032-C16A-44EB-AE28-CB7C1D797D2B}" srcOrd="10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1455583"/>
          <a:ext cx="10607859" cy="428624"/>
        </a:xfrm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51814" y="384845"/>
          <a:ext cx="245605" cy="2456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79099" y="412130"/>
          <a:ext cx="191035" cy="191035"/>
        </a:xfrm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321960" y="674398"/>
          <a:ext cx="2112551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Temple University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Actuarial Science</a:t>
          </a:r>
        </a:p>
      </dsp:txBody>
      <dsp:txXfrm>
        <a:off x="321960" y="674398"/>
        <a:ext cx="2112551" cy="988577"/>
      </dsp:txXfrm>
    </dsp:sp>
    <dsp:sp modelId="{85C50C56-6DC8-4C47-8DBC-4FD6B1554AA4}">
      <dsp:nvSpPr>
        <dsp:cNvPr id="0" name=""/>
        <dsp:cNvSpPr/>
      </dsp:nvSpPr>
      <dsp:spPr>
        <a:xfrm>
          <a:off x="321960" y="327060"/>
          <a:ext cx="2112551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</a:rPr>
            <a:t>2010</a:t>
          </a:r>
        </a:p>
      </dsp:txBody>
      <dsp:txXfrm>
        <a:off x="321960" y="327060"/>
        <a:ext cx="2112551" cy="347338"/>
      </dsp:txXfrm>
    </dsp:sp>
    <dsp:sp modelId="{4F322B1B-F357-4BCD-BF34-8A0D705A1CE7}">
      <dsp:nvSpPr>
        <dsp:cNvPr id="0" name=""/>
        <dsp:cNvSpPr/>
      </dsp:nvSpPr>
      <dsp:spPr>
        <a:xfrm>
          <a:off x="174617" y="681317"/>
          <a:ext cx="0" cy="988577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142846" y="1638634"/>
          <a:ext cx="62520" cy="62520"/>
        </a:xfrm>
        <a:prstGeom prst="ellipse">
          <a:avLst/>
        </a:prstGeom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445748" y="2709339"/>
          <a:ext cx="245605" cy="2456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473033" y="2736623"/>
          <a:ext cx="191035" cy="191035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765852" y="1673017"/>
          <a:ext cx="1550847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Cigna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AEDP</a:t>
          </a:r>
        </a:p>
      </dsp:txBody>
      <dsp:txXfrm>
        <a:off x="1765852" y="1673017"/>
        <a:ext cx="1550847" cy="988577"/>
      </dsp:txXfrm>
    </dsp:sp>
    <dsp:sp modelId="{C1E34084-406C-48D5-88FE-7226282DBC49}">
      <dsp:nvSpPr>
        <dsp:cNvPr id="0" name=""/>
        <dsp:cNvSpPr/>
      </dsp:nvSpPr>
      <dsp:spPr>
        <a:xfrm>
          <a:off x="1765852" y="2661595"/>
          <a:ext cx="1550847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</a:rPr>
            <a:t>2014</a:t>
          </a:r>
        </a:p>
      </dsp:txBody>
      <dsp:txXfrm>
        <a:off x="1765852" y="2661595"/>
        <a:ext cx="1550847" cy="347338"/>
      </dsp:txXfrm>
    </dsp:sp>
    <dsp:sp modelId="{33168228-1414-4AAF-B7E5-C08A80BBB2F1}">
      <dsp:nvSpPr>
        <dsp:cNvPr id="0" name=""/>
        <dsp:cNvSpPr/>
      </dsp:nvSpPr>
      <dsp:spPr>
        <a:xfrm>
          <a:off x="1554657" y="1676815"/>
          <a:ext cx="0" cy="988577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522886" y="1645554"/>
          <a:ext cx="62520" cy="62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079532" y="384845"/>
          <a:ext cx="245605" cy="245605"/>
        </a:xfrm>
        <a:prstGeom prst="ellipse">
          <a:avLst/>
        </a:prstGeom>
        <a:solidFill>
          <a:schemeClr val="accent3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106817" y="412130"/>
          <a:ext cx="191035" cy="191035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376004" y="681317"/>
          <a:ext cx="2520433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tx1"/>
              </a:solidFill>
            </a:rPr>
            <a:t>Columbia University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>
              <a:solidFill>
                <a:schemeClr val="tx1"/>
              </a:solidFill>
            </a:rPr>
            <a:t>Masters in Statistics</a:t>
          </a:r>
        </a:p>
      </dsp:txBody>
      <dsp:txXfrm>
        <a:off x="3376004" y="681317"/>
        <a:ext cx="2520433" cy="988577"/>
      </dsp:txXfrm>
    </dsp:sp>
    <dsp:sp modelId="{4EB3AA5C-1289-44C6-9F3E-859ABA28E18F}">
      <dsp:nvSpPr>
        <dsp:cNvPr id="0" name=""/>
        <dsp:cNvSpPr/>
      </dsp:nvSpPr>
      <dsp:spPr>
        <a:xfrm>
          <a:off x="3376004" y="333978"/>
          <a:ext cx="2520433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>
              <a:solidFill>
                <a:schemeClr val="tx1"/>
              </a:solidFill>
            </a:rPr>
            <a:t>2016</a:t>
          </a:r>
        </a:p>
      </dsp:txBody>
      <dsp:txXfrm>
        <a:off x="3376004" y="333978"/>
        <a:ext cx="2520433" cy="347338"/>
      </dsp:txXfrm>
    </dsp:sp>
    <dsp:sp modelId="{0BB03C0E-97EC-4D66-9B09-35D689DAB28C}">
      <dsp:nvSpPr>
        <dsp:cNvPr id="0" name=""/>
        <dsp:cNvSpPr/>
      </dsp:nvSpPr>
      <dsp:spPr>
        <a:xfrm>
          <a:off x="3202335" y="681317"/>
          <a:ext cx="0" cy="988577"/>
        </a:xfrm>
        <a:prstGeom prst="line">
          <a:avLst/>
        </a:prstGeom>
        <a:noFill/>
        <a:ln w="114300" cap="rnd" cmpd="sng" algn="ctr">
          <a:solidFill>
            <a:schemeClr val="bg1">
              <a:lumMod val="65000"/>
            </a:scheme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170564" y="1638634"/>
          <a:ext cx="62520" cy="62520"/>
        </a:xfrm>
        <a:prstGeom prst="ellipse">
          <a:avLst/>
        </a:prstGeom>
        <a:solidFill>
          <a:srgbClr val="002060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593392" y="2709339"/>
          <a:ext cx="245605" cy="2456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620676" y="2736623"/>
          <a:ext cx="191035" cy="191035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889863" y="1669895"/>
          <a:ext cx="2520433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Radian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Quantitative Modeler</a:t>
          </a:r>
        </a:p>
      </dsp:txBody>
      <dsp:txXfrm>
        <a:off x="4889863" y="1669895"/>
        <a:ext cx="2520433" cy="988577"/>
      </dsp:txXfrm>
    </dsp:sp>
    <dsp:sp modelId="{3DA36ABE-9810-4ED4-9A55-2905E7588D06}">
      <dsp:nvSpPr>
        <dsp:cNvPr id="0" name=""/>
        <dsp:cNvSpPr/>
      </dsp:nvSpPr>
      <dsp:spPr>
        <a:xfrm>
          <a:off x="4889863" y="2658472"/>
          <a:ext cx="2520433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</a:rPr>
            <a:t>2017</a:t>
          </a:r>
        </a:p>
      </dsp:txBody>
      <dsp:txXfrm>
        <a:off x="4889863" y="2658472"/>
        <a:ext cx="2520433" cy="347338"/>
      </dsp:txXfrm>
    </dsp:sp>
    <dsp:sp modelId="{4B9F5909-A57C-4893-9C8A-D5960FE9BE37}">
      <dsp:nvSpPr>
        <dsp:cNvPr id="0" name=""/>
        <dsp:cNvSpPr/>
      </dsp:nvSpPr>
      <dsp:spPr>
        <a:xfrm>
          <a:off x="4716194" y="1669895"/>
          <a:ext cx="0" cy="988577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684423" y="1638634"/>
          <a:ext cx="62520" cy="62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107251" y="384845"/>
          <a:ext cx="245605" cy="2456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134535" y="412130"/>
          <a:ext cx="191035" cy="191035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403722" y="681317"/>
          <a:ext cx="2520433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FSA</a:t>
          </a:r>
        </a:p>
      </dsp:txBody>
      <dsp:txXfrm>
        <a:off x="6403722" y="681317"/>
        <a:ext cx="2520433" cy="988577"/>
      </dsp:txXfrm>
    </dsp:sp>
    <dsp:sp modelId="{6EC2FC68-E1B8-4274-8090-C2C96A4CD82C}">
      <dsp:nvSpPr>
        <dsp:cNvPr id="0" name=""/>
        <dsp:cNvSpPr/>
      </dsp:nvSpPr>
      <dsp:spPr>
        <a:xfrm>
          <a:off x="6403722" y="333978"/>
          <a:ext cx="2520433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</a:rPr>
            <a:t>2018</a:t>
          </a:r>
        </a:p>
      </dsp:txBody>
      <dsp:txXfrm>
        <a:off x="6403722" y="333978"/>
        <a:ext cx="2520433" cy="347338"/>
      </dsp:txXfrm>
    </dsp:sp>
    <dsp:sp modelId="{4F41BF23-550C-4E7F-977E-3D22E3AF7B51}">
      <dsp:nvSpPr>
        <dsp:cNvPr id="0" name=""/>
        <dsp:cNvSpPr/>
      </dsp:nvSpPr>
      <dsp:spPr>
        <a:xfrm>
          <a:off x="6230053" y="681317"/>
          <a:ext cx="0" cy="988577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198283" y="1638634"/>
          <a:ext cx="62520" cy="62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7621110" y="2709339"/>
          <a:ext cx="245605" cy="245605"/>
        </a:xfrm>
        <a:prstGeom prst="ellipse">
          <a:avLst/>
        </a:prstGeom>
        <a:solidFill>
          <a:schemeClr val="accent3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648394" y="2736623"/>
          <a:ext cx="191035" cy="191035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7917581" y="1669895"/>
          <a:ext cx="2520433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tx1"/>
              </a:solidFill>
            </a:rPr>
            <a:t>???</a:t>
          </a:r>
        </a:p>
      </dsp:txBody>
      <dsp:txXfrm>
        <a:off x="7917581" y="1669895"/>
        <a:ext cx="2520433" cy="988577"/>
      </dsp:txXfrm>
    </dsp:sp>
    <dsp:sp modelId="{6FED4196-A0D3-4E5C-83DA-99291A8FFFC3}">
      <dsp:nvSpPr>
        <dsp:cNvPr id="0" name=""/>
        <dsp:cNvSpPr/>
      </dsp:nvSpPr>
      <dsp:spPr>
        <a:xfrm>
          <a:off x="7917581" y="2658472"/>
          <a:ext cx="2520433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>
              <a:solidFill>
                <a:schemeClr val="tx1"/>
              </a:solidFill>
            </a:rPr>
            <a:t>2019 –  </a:t>
          </a:r>
        </a:p>
      </dsp:txBody>
      <dsp:txXfrm>
        <a:off x="7917581" y="2658472"/>
        <a:ext cx="2520433" cy="347338"/>
      </dsp:txXfrm>
    </dsp:sp>
    <dsp:sp modelId="{54DE4918-169B-4E9C-B946-44A9D45AEC94}">
      <dsp:nvSpPr>
        <dsp:cNvPr id="0" name=""/>
        <dsp:cNvSpPr/>
      </dsp:nvSpPr>
      <dsp:spPr>
        <a:xfrm>
          <a:off x="7743912" y="1669895"/>
          <a:ext cx="0" cy="988577"/>
        </a:xfrm>
        <a:prstGeom prst="line">
          <a:avLst/>
        </a:prstGeom>
        <a:noFill/>
        <a:ln w="114300" cap="rnd" cmpd="sng" algn="ctr">
          <a:solidFill>
            <a:schemeClr val="bg1">
              <a:lumMod val="65000"/>
            </a:scheme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7712142" y="1638634"/>
          <a:ext cx="62520" cy="62520"/>
        </a:xfrm>
        <a:prstGeom prst="ellipse">
          <a:avLst/>
        </a:prstGeom>
        <a:solidFill>
          <a:srgbClr val="002060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144055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eal Callout">
    <p:bg>
      <p:bgPr>
        <a:solidFill>
          <a:srgbClr val="00B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FF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FFFF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FFFF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FFFF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FFFF"/>
              </a:buClr>
              <a:defRPr>
                <a:solidFill>
                  <a:schemeClr val="bg1"/>
                </a:solidFill>
              </a:defRPr>
            </a:lvl5pPr>
            <a:lvl6pPr>
              <a:buClr>
                <a:srgbClr val="FFFFFF"/>
              </a:buClr>
              <a:defRPr>
                <a:solidFill>
                  <a:schemeClr val="bg1"/>
                </a:solidFill>
              </a:defRPr>
            </a:lvl6pPr>
            <a:lvl7pPr>
              <a:buClr>
                <a:srgbClr val="FFFFFF"/>
              </a:buClr>
              <a:defRPr>
                <a:solidFill>
                  <a:schemeClr val="bg1"/>
                </a:solidFill>
              </a:defRPr>
            </a:lvl7pPr>
            <a:lvl8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8pPr>
            <a:lvl9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BB15C1-21B0-4F42-8D43-6F9B2F5E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31463" y="5980415"/>
            <a:ext cx="1636712" cy="75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28DBCF-5EE2-FD4E-8C8D-1FA02265A514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vy Callout">
    <p:bg>
      <p:bgPr>
        <a:solidFill>
          <a:srgbClr val="00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FF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FFFF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FFFF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FFFF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FFFF"/>
              </a:buClr>
              <a:defRPr>
                <a:solidFill>
                  <a:schemeClr val="bg1"/>
                </a:solidFill>
              </a:defRPr>
            </a:lvl5pPr>
            <a:lvl6pPr>
              <a:buClr>
                <a:srgbClr val="FFFFFF"/>
              </a:buClr>
              <a:defRPr>
                <a:solidFill>
                  <a:schemeClr val="bg1"/>
                </a:solidFill>
              </a:defRPr>
            </a:lvl6pPr>
            <a:lvl7pPr>
              <a:buClr>
                <a:srgbClr val="FFFFFF"/>
              </a:buClr>
              <a:defRPr>
                <a:solidFill>
                  <a:schemeClr val="bg1"/>
                </a:solidFill>
              </a:defRPr>
            </a:lvl7pPr>
            <a:lvl8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8pPr>
            <a:lvl9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BB15C1-21B0-4F42-8D43-6F9B2F5E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31463" y="5980415"/>
            <a:ext cx="1636712" cy="75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28DBCF-5EE2-FD4E-8C8D-1FA02265A514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5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ark Grey Callout">
    <p:bg>
      <p:bgPr>
        <a:solidFill>
          <a:srgbClr val="3D3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FF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FFFF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FFFF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FFFF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FFFF"/>
              </a:buClr>
              <a:defRPr>
                <a:solidFill>
                  <a:schemeClr val="bg1"/>
                </a:solidFill>
              </a:defRPr>
            </a:lvl5pPr>
            <a:lvl6pPr>
              <a:buClr>
                <a:srgbClr val="FFFFFF"/>
              </a:buClr>
              <a:defRPr>
                <a:solidFill>
                  <a:schemeClr val="bg1"/>
                </a:solidFill>
              </a:defRPr>
            </a:lvl6pPr>
            <a:lvl7pPr>
              <a:buClr>
                <a:srgbClr val="FFFFFF"/>
              </a:buClr>
              <a:defRPr>
                <a:solidFill>
                  <a:schemeClr val="bg1"/>
                </a:solidFill>
              </a:defRPr>
            </a:lvl7pPr>
            <a:lvl8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8pPr>
            <a:lvl9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BB15C1-21B0-4F42-8D43-6F9B2F5E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31463" y="5980415"/>
            <a:ext cx="1636712" cy="75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28DBCF-5EE2-FD4E-8C8D-1FA02265A514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6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7472" y="1911096"/>
            <a:ext cx="11494008" cy="3721608"/>
          </a:xfrm>
          <a:solidFill>
            <a:schemeClr val="accent2"/>
          </a:solidFill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 marL="2286000" indent="0" algn="ctr">
              <a:buNone/>
              <a:defRPr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bg1"/>
                </a:solidFill>
              </a:defRPr>
            </a:lvl7pPr>
            <a:lvl8pPr marL="3200400" indent="0" algn="ctr">
              <a:buNone/>
              <a:defRPr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icon to add content</a:t>
            </a:r>
          </a:p>
          <a:p>
            <a:pPr lvl="1"/>
            <a:r>
              <a:rPr lang="en-US" dirty="0"/>
              <a:t>(The teal background will disappear once you add content)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521208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icon to add content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(The teal background will disappear once you add content)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463040"/>
            <a:ext cx="5358384" cy="3575304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521208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463040"/>
            <a:ext cx="5358384" cy="3575304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31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385115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2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63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3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3657600"/>
            <a:ext cx="10680192" cy="192024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0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947672"/>
            <a:ext cx="10680192" cy="365760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2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4764024"/>
            <a:ext cx="10680192" cy="82296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88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0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8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340096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0" y="3904488"/>
            <a:ext cx="4654296" cy="1682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57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2976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945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3068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3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1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78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7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icon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2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157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16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35495782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44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38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97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3657600"/>
            <a:ext cx="10680192" cy="192024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8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463040"/>
            <a:ext cx="5029200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463040"/>
            <a:ext cx="5239512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47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947672"/>
            <a:ext cx="10680192" cy="365760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43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4764024"/>
            <a:ext cx="10680192" cy="82296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59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72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47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34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340096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0" y="3904488"/>
            <a:ext cx="4654296" cy="1682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22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2976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530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3068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898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57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463040"/>
            <a:ext cx="5239512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11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icon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0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55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187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406495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72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89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25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3657600"/>
            <a:ext cx="10680192" cy="192024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92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947672"/>
            <a:ext cx="10680192" cy="365760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2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4764024"/>
            <a:ext cx="10680192" cy="82296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463040"/>
            <a:ext cx="4983480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463040"/>
            <a:ext cx="4983480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463040"/>
            <a:ext cx="0" cy="412394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281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53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59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244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340096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0" y="3904488"/>
            <a:ext cx="4654296" cy="1682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78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2976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455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3068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197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344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7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icon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08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521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463040"/>
            <a:ext cx="4983480" cy="37490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883664"/>
            <a:ext cx="49834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463040"/>
            <a:ext cx="4983480" cy="37490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883664"/>
            <a:ext cx="49834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463040"/>
            <a:ext cx="0" cy="412394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3816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62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24355493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13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52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371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3657600"/>
            <a:ext cx="10680192" cy="192024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46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947672"/>
            <a:ext cx="10680192" cy="365760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102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4764024"/>
            <a:ext cx="10680192" cy="82296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85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804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84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87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340096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0" y="3904488"/>
            <a:ext cx="4654296" cy="1682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042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2976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043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3068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55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06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12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icon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25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446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399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0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330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605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79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142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396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56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35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89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22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029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52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463040"/>
            <a:ext cx="10680192" cy="3831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23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2000" kern="1200">
          <a:solidFill>
            <a:srgbClr val="002B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800" kern="1200">
          <a:solidFill>
            <a:srgbClr val="002B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600" kern="1200">
          <a:solidFill>
            <a:srgbClr val="002B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400" kern="1200">
          <a:solidFill>
            <a:srgbClr val="002B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10680192" cy="429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r>
              <a:rPr lang="en-US"/>
              <a:t>Document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424DBFEC-E97D-419E-91B4-45DDCB9B24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05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100" kern="1200">
          <a:solidFill>
            <a:srgbClr val="002B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100" kern="1200">
          <a:solidFill>
            <a:srgbClr val="002B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000" kern="1200">
          <a:solidFill>
            <a:srgbClr val="002B49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000" kern="1200">
          <a:solidFill>
            <a:srgbClr val="002B49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10680192" cy="429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r>
              <a:rPr lang="en-US"/>
              <a:t>Document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424DBFEC-E97D-419E-91B4-45DDCB9B24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06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100" kern="1200">
          <a:solidFill>
            <a:srgbClr val="002B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100" kern="1200">
          <a:solidFill>
            <a:srgbClr val="002B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000" kern="1200">
          <a:solidFill>
            <a:srgbClr val="002B49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000" kern="1200">
          <a:solidFill>
            <a:srgbClr val="002B49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10680192" cy="429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r>
              <a:rPr lang="en-US"/>
              <a:t>Document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424DBFEC-E97D-419E-91B4-45DDCB9B24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25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100" kern="1200">
          <a:solidFill>
            <a:srgbClr val="002B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100" kern="1200">
          <a:solidFill>
            <a:srgbClr val="002B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000" kern="1200">
          <a:solidFill>
            <a:srgbClr val="002B49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000" kern="1200">
          <a:solidFill>
            <a:srgbClr val="002B49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10680192" cy="429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r>
              <a:rPr lang="en-US"/>
              <a:t>Document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424DBFEC-E97D-419E-91B4-45DDCB9B24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3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100" kern="1200">
          <a:solidFill>
            <a:srgbClr val="002B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100" kern="1200">
          <a:solidFill>
            <a:srgbClr val="002B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000" kern="1200">
          <a:solidFill>
            <a:srgbClr val="002B49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000" kern="1200">
          <a:solidFill>
            <a:srgbClr val="002B49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4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py/temple-python-workshops" TargetMode="External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90.xml"/><Relationship Id="rId5" Type="http://schemas.openxmlformats.org/officeDocument/2006/relationships/image" Target="../media/image6.jpeg"/><Relationship Id="rId4" Type="http://schemas.openxmlformats.org/officeDocument/2006/relationships/hyperlink" Target="https://colab.research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FF103D-65A5-496A-9B61-995A9F81E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6FE3D-74D6-4FA7-BFEC-B402DAAF6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33" y="1507414"/>
            <a:ext cx="5596796" cy="3703320"/>
          </a:xfrm>
        </p:spPr>
        <p:txBody>
          <a:bodyPr anchor="b">
            <a:normAutofit/>
          </a:bodyPr>
          <a:lstStyle/>
          <a:p>
            <a:r>
              <a:rPr lang="en-US" sz="4800" dirty="0"/>
              <a:t>Python Workshop Series</a:t>
            </a:r>
            <a:br>
              <a:rPr lang="en-US" sz="4800" dirty="0"/>
            </a:br>
            <a:r>
              <a:rPr lang="en-US" sz="2400" dirty="0">
                <a:solidFill>
                  <a:schemeClr val="accent2"/>
                </a:solidFill>
              </a:rPr>
              <a:t>Temple University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8D14-85D1-4FF8-95DC-197A270D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3600" y="1507414"/>
            <a:ext cx="3247118" cy="3703320"/>
          </a:xfrm>
          <a:ln w="57150">
            <a:noFill/>
          </a:ln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Rich Lee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FDD496-1EBA-4A1D-A7EF-C3175608D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24130" y="3313354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60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D704-CD07-4219-95A4-6BA7C812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1119-0A21-4E56-A8C8-AF5FE3E8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891346"/>
            <a:ext cx="11029615" cy="1651957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a programmer</a:t>
            </a:r>
          </a:p>
          <a:p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an actuary (</a:t>
            </a:r>
            <a:r>
              <a:rPr lang="en-US">
                <a:solidFill>
                  <a:schemeClr val="tx1"/>
                </a:solidFill>
              </a:rPr>
              <a:t>anymore)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Diagram 8" descr="Placeholder Timeline&#10;">
            <a:extLst>
              <a:ext uri="{FF2B5EF4-FFF2-40B4-BE49-F238E27FC236}">
                <a16:creationId xmlns:a16="http://schemas.microsoft.com/office/drawing/2014/main" id="{543091C5-5DA7-40F6-9806-C72AAB4A6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553118"/>
              </p:ext>
            </p:extLst>
          </p:nvPr>
        </p:nvGraphicFramePr>
        <p:xfrm>
          <a:off x="792071" y="1839955"/>
          <a:ext cx="10607859" cy="333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98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68DD-D7BC-4A0E-987B-3EB1CDDE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workshops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77EF9-6A38-44BF-9D0F-F181E0E3A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C75F1E-DEB9-4202-B9EA-E3FD4198D6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Get you coding in Python quickly</a:t>
            </a:r>
          </a:p>
          <a:p>
            <a:r>
              <a:rPr lang="en-US" dirty="0">
                <a:solidFill>
                  <a:schemeClr val="tx1"/>
                </a:solidFill>
              </a:rPr>
              <a:t>Introduction to Python tools most useful in an entry-level analytical / data-driven job</a:t>
            </a:r>
          </a:p>
          <a:p>
            <a:r>
              <a:rPr lang="en-US" dirty="0">
                <a:solidFill>
                  <a:schemeClr val="tx1"/>
                </a:solidFill>
              </a:rPr>
              <a:t>Give you a foundation to learn more on your own</a:t>
            </a:r>
          </a:p>
          <a:p>
            <a:r>
              <a:rPr lang="en-US" dirty="0">
                <a:solidFill>
                  <a:schemeClr val="tx1"/>
                </a:solidFill>
              </a:rPr>
              <a:t>A series of 4 weekly workshops</a:t>
            </a:r>
          </a:p>
          <a:p>
            <a:r>
              <a:rPr lang="en-US" dirty="0">
                <a:solidFill>
                  <a:schemeClr val="tx1"/>
                </a:solidFill>
              </a:rPr>
              <a:t>Convince you Python is awesome!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300819-2179-437A-923D-5E54EE4E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this not?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25B106-91F5-4317-BB5A-CAE8C07827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NOT </a:t>
            </a:r>
            <a:r>
              <a:rPr lang="en-US" dirty="0">
                <a:solidFill>
                  <a:schemeClr val="tx1"/>
                </a:solidFill>
              </a:rPr>
              <a:t>a computer science course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theory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prerequisites</a:t>
            </a:r>
          </a:p>
          <a:p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a class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Ask questions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Interrupt 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Code!</a:t>
            </a:r>
          </a:p>
          <a:p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everything you need to know!</a:t>
            </a:r>
          </a:p>
        </p:txBody>
      </p:sp>
    </p:spTree>
    <p:extLst>
      <p:ext uri="{BB962C8B-B14F-4D97-AF65-F5344CB8AC3E}">
        <p14:creationId xmlns:p14="http://schemas.microsoft.com/office/powerpoint/2010/main" val="141995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4109-176C-477F-B92F-80D316C6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C85D-D1E8-4AA3-9BEC-B703D974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Python Basics:</a:t>
            </a:r>
            <a:r>
              <a:rPr lang="en-US" dirty="0">
                <a:solidFill>
                  <a:schemeClr val="tx1"/>
                </a:solidFill>
              </a:rPr>
              <a:t> Friday, March 13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2020, 12pm - 1:50pm,  Alter 745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Data Wrangling:</a:t>
            </a:r>
            <a:r>
              <a:rPr lang="en-US" dirty="0">
                <a:solidFill>
                  <a:schemeClr val="tx1"/>
                </a:solidFill>
              </a:rPr>
              <a:t> Friday, March 20</a:t>
            </a:r>
            <a:r>
              <a:rPr lang="en-US" baseline="30000" dirty="0">
                <a:solidFill>
                  <a:schemeClr val="tx1"/>
                </a:solidFill>
              </a:rPr>
              <a:t>th </a:t>
            </a:r>
            <a:r>
              <a:rPr lang="en-US" dirty="0">
                <a:solidFill>
                  <a:schemeClr val="tx1"/>
                </a:solidFill>
              </a:rPr>
              <a:t>2020, 12pm - 1:50pm,  Alter 745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Model Building:</a:t>
            </a:r>
            <a:r>
              <a:rPr lang="en-US" dirty="0">
                <a:solidFill>
                  <a:schemeClr val="tx1"/>
                </a:solidFill>
              </a:rPr>
              <a:t> Friday, March 27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2020, 12pm - 12:50pm,  Alter 505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Luncheon:</a:t>
            </a:r>
            <a:r>
              <a:rPr lang="en-US" dirty="0">
                <a:solidFill>
                  <a:schemeClr val="tx1"/>
                </a:solidFill>
              </a:rPr>
              <a:t> 1pm – 1:50pm)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Advanced Topics:</a:t>
            </a:r>
            <a:r>
              <a:rPr lang="en-US" dirty="0">
                <a:solidFill>
                  <a:schemeClr val="tx1"/>
                </a:solidFill>
              </a:rPr>
              <a:t> Friday,  April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2020, 12pm – 1:50pm,  Alter 745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20F2-6393-46FF-B023-858C7397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85F3-7B57-4558-8F66-65E2234D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lvl="0" indent="0">
              <a:buClr>
                <a:srgbClr val="4590B8"/>
              </a:buClr>
              <a:buNone/>
            </a:pPr>
            <a:r>
              <a:rPr lang="en-US" sz="2400" dirty="0">
                <a:solidFill>
                  <a:srgbClr val="4590B8"/>
                </a:solidFill>
              </a:rPr>
              <a:t>Anaconda</a:t>
            </a:r>
            <a:endParaRPr lang="en-US" sz="2400" dirty="0">
              <a:solidFill>
                <a:srgbClr val="00206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https://www.anaconda.com/distribution/#download-section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4590B8"/>
                </a:solidFill>
              </a:rPr>
              <a:t>GitHub</a:t>
            </a:r>
            <a:endParaRPr lang="en-US" sz="2400" dirty="0"/>
          </a:p>
          <a:p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https://github.com/richpy/temple-python-workshops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4590B8"/>
                </a:solidFill>
              </a:rPr>
              <a:t>Google </a:t>
            </a:r>
            <a:r>
              <a:rPr lang="en-US" sz="2400" dirty="0" err="1">
                <a:solidFill>
                  <a:srgbClr val="4590B8"/>
                </a:solidFill>
              </a:rPr>
              <a:t>Colab</a:t>
            </a:r>
            <a:endParaRPr lang="en-US" sz="2400" dirty="0"/>
          </a:p>
          <a:p>
            <a:r>
              <a:rPr lang="en-US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gmail-m_3439955048984731128Picture 1" descr="16ef0eaaedf4ce8e91">
            <a:extLst>
              <a:ext uri="{FF2B5EF4-FFF2-40B4-BE49-F238E27FC236}">
                <a16:creationId xmlns:a16="http://schemas.microsoft.com/office/drawing/2014/main" id="{6DD5938F-67DF-4588-A680-69140D546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002" y="3429000"/>
            <a:ext cx="5348805" cy="222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467163"/>
      </p:ext>
    </p:extLst>
  </p:cSld>
  <p:clrMapOvr>
    <a:masterClrMapping/>
  </p:clrMapOvr>
</p:sld>
</file>

<file path=ppt/theme/theme1.xml><?xml version="1.0" encoding="utf-8"?>
<a:theme xmlns:a="http://schemas.openxmlformats.org/drawingml/2006/main" name="Radian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Radian" id="{B22D6F67-C590-403E-A67C-EF3D2F76DA45}" vid="{1D8CC28B-ECA1-42F5-835D-1397635A77B5}"/>
    </a:ext>
  </a:extLst>
</a:theme>
</file>

<file path=ppt/theme/theme2.xml><?xml version="1.0" encoding="utf-8"?>
<a:theme xmlns:a="http://schemas.openxmlformats.org/drawingml/2006/main" name="Radian Small Text Slides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One Radian Content Slides.potx" id="{989C99EC-AC94-48D4-AA84-E261AAAC6D60}" vid="{7985FC32-C319-42B5-92AC-223DC5322ED3}"/>
    </a:ext>
  </a:extLst>
</a:theme>
</file>

<file path=ppt/theme/theme3.xml><?xml version="1.0" encoding="utf-8"?>
<a:theme xmlns:a="http://schemas.openxmlformats.org/drawingml/2006/main" name="1_Radian Small Text Slides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One Radian Content Slides.potx" id="{989C99EC-AC94-48D4-AA84-E261AAAC6D60}" vid="{7985FC32-C319-42B5-92AC-223DC5322ED3}"/>
    </a:ext>
  </a:extLst>
</a:theme>
</file>

<file path=ppt/theme/theme4.xml><?xml version="1.0" encoding="utf-8"?>
<a:theme xmlns:a="http://schemas.openxmlformats.org/drawingml/2006/main" name="2_Radian Small Text Slides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One Radian Content Slides.potx" id="{989C99EC-AC94-48D4-AA84-E261AAAC6D60}" vid="{7985FC32-C319-42B5-92AC-223DC5322ED3}"/>
    </a:ext>
  </a:extLst>
</a:theme>
</file>

<file path=ppt/theme/theme5.xml><?xml version="1.0" encoding="utf-8"?>
<a:theme xmlns:a="http://schemas.openxmlformats.org/drawingml/2006/main" name="3_Radian Small Text Slides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One Radian Content Slides.potx" id="{989C99EC-AC94-48D4-AA84-E261AAAC6D60}" vid="{7985FC32-C319-42B5-92AC-223DC5322ED3}"/>
    </a:ext>
  </a:extLst>
</a:theme>
</file>

<file path=ppt/theme/theme6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222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Gill Sans MT</vt:lpstr>
      <vt:lpstr>Wingdings</vt:lpstr>
      <vt:lpstr>Wingdings 2</vt:lpstr>
      <vt:lpstr>Radian</vt:lpstr>
      <vt:lpstr>Radian Small Text Slides</vt:lpstr>
      <vt:lpstr>1_Radian Small Text Slides</vt:lpstr>
      <vt:lpstr>2_Radian Small Text Slides</vt:lpstr>
      <vt:lpstr>3_Radian Small Text Slides</vt:lpstr>
      <vt:lpstr>Dividend</vt:lpstr>
      <vt:lpstr>Python Workshop Series Temple University</vt:lpstr>
      <vt:lpstr>About me</vt:lpstr>
      <vt:lpstr>Python workshops</vt:lpstr>
      <vt:lpstr>Workshop Schedule</vt:lpstr>
      <vt:lpstr>Download &amp;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Series</dc:title>
  <dc:creator>Lee, Richard</dc:creator>
  <cp:lastModifiedBy>Lee, Richard</cp:lastModifiedBy>
  <cp:revision>30</cp:revision>
  <dcterms:created xsi:type="dcterms:W3CDTF">2019-10-24T19:09:32Z</dcterms:created>
  <dcterms:modified xsi:type="dcterms:W3CDTF">2020-02-18T12:39:01Z</dcterms:modified>
</cp:coreProperties>
</file>