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5" r:id="rId4"/>
    <p:sldId id="281" r:id="rId5"/>
    <p:sldId id="258" r:id="rId6"/>
    <p:sldId id="270" r:id="rId7"/>
    <p:sldId id="259" r:id="rId8"/>
    <p:sldId id="260" r:id="rId9"/>
    <p:sldId id="279" r:id="rId10"/>
    <p:sldId id="278" r:id="rId11"/>
    <p:sldId id="272" r:id="rId12"/>
    <p:sldId id="273" r:id="rId13"/>
    <p:sldId id="265" r:id="rId14"/>
    <p:sldId id="263" r:id="rId15"/>
    <p:sldId id="267" r:id="rId16"/>
    <p:sldId id="277" r:id="rId17"/>
    <p:sldId id="28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0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68190-7174-4642-A9B9-EA71892178D9}" type="doc">
      <dgm:prSet loTypeId="urn:microsoft.com/office/officeart/2005/8/layout/gear1" loCatId="process" qsTypeId="urn:microsoft.com/office/officeart/2005/8/quickstyle/simple1" qsCatId="simple" csTypeId="urn:microsoft.com/office/officeart/2005/8/colors/colorful4" csCatId="colorful" phldr="1"/>
      <dgm:spPr/>
    </dgm:pt>
    <dgm:pt modelId="{4DB90BD1-723F-4DC5-92D0-C24FDD8C8580}">
      <dgm:prSet phldrT="[Text]" custT="1"/>
      <dgm:spPr/>
      <dgm:t>
        <a:bodyPr/>
        <a:lstStyle/>
        <a:p>
          <a:r>
            <a:rPr lang="en-US" sz="2400" dirty="0"/>
            <a:t>CNN-</a:t>
          </a:r>
          <a:r>
            <a:rPr lang="en-US" sz="2400" dirty="0" err="1"/>
            <a:t>BiLSTM</a:t>
          </a:r>
          <a:endParaRPr lang="en-US" sz="2400" dirty="0"/>
        </a:p>
      </dgm:t>
    </dgm:pt>
    <dgm:pt modelId="{86C06C8F-99BB-4A15-A617-E0DDB81A7ED6}" type="parTrans" cxnId="{089AA87A-DADC-4FD7-80F5-3F2BCFE78F5B}">
      <dgm:prSet/>
      <dgm:spPr/>
      <dgm:t>
        <a:bodyPr/>
        <a:lstStyle/>
        <a:p>
          <a:endParaRPr lang="en-US"/>
        </a:p>
      </dgm:t>
    </dgm:pt>
    <dgm:pt modelId="{EB89265F-2276-4872-BD55-1D93A3CFF9D5}" type="sibTrans" cxnId="{089AA87A-DADC-4FD7-80F5-3F2BCFE78F5B}">
      <dgm:prSet/>
      <dgm:spPr/>
      <dgm:t>
        <a:bodyPr/>
        <a:lstStyle/>
        <a:p>
          <a:endParaRPr lang="en-US"/>
        </a:p>
      </dgm:t>
    </dgm:pt>
    <dgm:pt modelId="{5E015109-2B64-404A-9D7A-7D54392A7C1F}">
      <dgm:prSet phldrT="[Text]" custT="1"/>
      <dgm:spPr/>
      <dgm:t>
        <a:bodyPr/>
        <a:lstStyle/>
        <a:p>
          <a:r>
            <a:rPr lang="en-US" sz="2400" dirty="0"/>
            <a:t>CNN</a:t>
          </a:r>
        </a:p>
      </dgm:t>
    </dgm:pt>
    <dgm:pt modelId="{E3E47523-620F-470C-95DA-93D8278C0337}" type="parTrans" cxnId="{9946EEEE-72A9-4449-84CB-7BD16F5CEB20}">
      <dgm:prSet/>
      <dgm:spPr/>
      <dgm:t>
        <a:bodyPr/>
        <a:lstStyle/>
        <a:p>
          <a:endParaRPr lang="en-US"/>
        </a:p>
      </dgm:t>
    </dgm:pt>
    <dgm:pt modelId="{A0434F17-DE89-44E0-BD0B-F657B131AEA8}" type="sibTrans" cxnId="{9946EEEE-72A9-4449-84CB-7BD16F5CEB20}">
      <dgm:prSet/>
      <dgm:spPr/>
      <dgm:t>
        <a:bodyPr/>
        <a:lstStyle/>
        <a:p>
          <a:endParaRPr lang="en-US"/>
        </a:p>
      </dgm:t>
    </dgm:pt>
    <dgm:pt modelId="{61C44361-9992-4EED-9EBA-A238EB1FCE5C}">
      <dgm:prSet phldrT="[Text]" custT="1"/>
      <dgm:spPr/>
      <dgm:t>
        <a:bodyPr/>
        <a:lstStyle/>
        <a:p>
          <a:r>
            <a:rPr lang="en-US" sz="2400" dirty="0" err="1"/>
            <a:t>BiLSTM</a:t>
          </a:r>
          <a:endParaRPr lang="en-US" sz="2400" dirty="0"/>
        </a:p>
      </dgm:t>
    </dgm:pt>
    <dgm:pt modelId="{8541999A-4B9D-4121-9C12-71F168E1A7D0}" type="parTrans" cxnId="{E3C8138A-ADA1-462B-B8FF-32936C4C2B62}">
      <dgm:prSet/>
      <dgm:spPr/>
      <dgm:t>
        <a:bodyPr/>
        <a:lstStyle/>
        <a:p>
          <a:endParaRPr lang="en-US"/>
        </a:p>
      </dgm:t>
    </dgm:pt>
    <dgm:pt modelId="{072BEE0A-5542-4A3C-AAAD-5D205BCBC4ED}" type="sibTrans" cxnId="{E3C8138A-ADA1-462B-B8FF-32936C4C2B62}">
      <dgm:prSet/>
      <dgm:spPr/>
      <dgm:t>
        <a:bodyPr/>
        <a:lstStyle/>
        <a:p>
          <a:endParaRPr lang="en-US"/>
        </a:p>
      </dgm:t>
    </dgm:pt>
    <dgm:pt modelId="{CFA251D4-24D2-4EE8-A05C-85832F26103C}" type="pres">
      <dgm:prSet presAssocID="{3EE68190-7174-4642-A9B9-EA71892178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40C83AD-F66A-4D34-A18D-3E9AE35DB36C}" type="pres">
      <dgm:prSet presAssocID="{4DB90BD1-723F-4DC5-92D0-C24FDD8C8580}" presName="gear1" presStyleLbl="node1" presStyleIdx="0" presStyleCnt="3">
        <dgm:presLayoutVars>
          <dgm:chMax val="1"/>
          <dgm:bulletEnabled val="1"/>
        </dgm:presLayoutVars>
      </dgm:prSet>
      <dgm:spPr/>
    </dgm:pt>
    <dgm:pt modelId="{FEEC77DD-1E21-4737-93E2-A2F66FD27AC5}" type="pres">
      <dgm:prSet presAssocID="{4DB90BD1-723F-4DC5-92D0-C24FDD8C8580}" presName="gear1srcNode" presStyleLbl="node1" presStyleIdx="0" presStyleCnt="3"/>
      <dgm:spPr/>
    </dgm:pt>
    <dgm:pt modelId="{F6086D08-4195-4EAE-B6AB-DDED871D702C}" type="pres">
      <dgm:prSet presAssocID="{4DB90BD1-723F-4DC5-92D0-C24FDD8C8580}" presName="gear1dstNode" presStyleLbl="node1" presStyleIdx="0" presStyleCnt="3"/>
      <dgm:spPr/>
    </dgm:pt>
    <dgm:pt modelId="{025F6064-F3FC-4B3F-889E-184356CA0E5F}" type="pres">
      <dgm:prSet presAssocID="{5E015109-2B64-404A-9D7A-7D54392A7C1F}" presName="gear2" presStyleLbl="node1" presStyleIdx="1" presStyleCnt="3">
        <dgm:presLayoutVars>
          <dgm:chMax val="1"/>
          <dgm:bulletEnabled val="1"/>
        </dgm:presLayoutVars>
      </dgm:prSet>
      <dgm:spPr/>
    </dgm:pt>
    <dgm:pt modelId="{AA67FA73-8D26-47CB-91B8-449FBAA9518B}" type="pres">
      <dgm:prSet presAssocID="{5E015109-2B64-404A-9D7A-7D54392A7C1F}" presName="gear2srcNode" presStyleLbl="node1" presStyleIdx="1" presStyleCnt="3"/>
      <dgm:spPr/>
    </dgm:pt>
    <dgm:pt modelId="{3D22E292-35D4-4ABA-AC83-D53E2A1F89D3}" type="pres">
      <dgm:prSet presAssocID="{5E015109-2B64-404A-9D7A-7D54392A7C1F}" presName="gear2dstNode" presStyleLbl="node1" presStyleIdx="1" presStyleCnt="3"/>
      <dgm:spPr/>
    </dgm:pt>
    <dgm:pt modelId="{70F3AFE2-75AD-42C3-A4C4-DB969022C735}" type="pres">
      <dgm:prSet presAssocID="{61C44361-9992-4EED-9EBA-A238EB1FCE5C}" presName="gear3" presStyleLbl="node1" presStyleIdx="2" presStyleCnt="3" custLinFactNeighborX="-3186"/>
      <dgm:spPr/>
    </dgm:pt>
    <dgm:pt modelId="{9241A7D3-C623-4E71-8092-EC8B835BA118}" type="pres">
      <dgm:prSet presAssocID="{61C44361-9992-4EED-9EBA-A238EB1FCE5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F2D62EB-8C37-4595-9A13-24EC4D1FA5DE}" type="pres">
      <dgm:prSet presAssocID="{61C44361-9992-4EED-9EBA-A238EB1FCE5C}" presName="gear3srcNode" presStyleLbl="node1" presStyleIdx="2" presStyleCnt="3"/>
      <dgm:spPr/>
    </dgm:pt>
    <dgm:pt modelId="{B3A652A4-4421-4D02-B322-E874AC3E7B10}" type="pres">
      <dgm:prSet presAssocID="{61C44361-9992-4EED-9EBA-A238EB1FCE5C}" presName="gear3dstNode" presStyleLbl="node1" presStyleIdx="2" presStyleCnt="3"/>
      <dgm:spPr/>
    </dgm:pt>
    <dgm:pt modelId="{6E18F688-9A7A-4A85-9CAF-E3B77C2B9813}" type="pres">
      <dgm:prSet presAssocID="{EB89265F-2276-4872-BD55-1D93A3CFF9D5}" presName="connector1" presStyleLbl="sibTrans2D1" presStyleIdx="0" presStyleCnt="3"/>
      <dgm:spPr/>
    </dgm:pt>
    <dgm:pt modelId="{95FAF4A1-1459-46B6-8F39-07F031EF07C5}" type="pres">
      <dgm:prSet presAssocID="{A0434F17-DE89-44E0-BD0B-F657B131AEA8}" presName="connector2" presStyleLbl="sibTrans2D1" presStyleIdx="1" presStyleCnt="3"/>
      <dgm:spPr/>
    </dgm:pt>
    <dgm:pt modelId="{EB9E123C-C2E5-44B9-85CE-474A62F8E3F0}" type="pres">
      <dgm:prSet presAssocID="{072BEE0A-5542-4A3C-AAAD-5D205BCBC4ED}" presName="connector3" presStyleLbl="sibTrans2D1" presStyleIdx="2" presStyleCnt="3"/>
      <dgm:spPr/>
    </dgm:pt>
  </dgm:ptLst>
  <dgm:cxnLst>
    <dgm:cxn modelId="{1E73970A-5EB4-43DA-80C5-0831891ADC70}" type="presOf" srcId="{61C44361-9992-4EED-9EBA-A238EB1FCE5C}" destId="{9241A7D3-C623-4E71-8092-EC8B835BA118}" srcOrd="1" destOrd="0" presId="urn:microsoft.com/office/officeart/2005/8/layout/gear1"/>
    <dgm:cxn modelId="{C68B831A-F71A-478F-8900-88896829E5C7}" type="presOf" srcId="{4DB90BD1-723F-4DC5-92D0-C24FDD8C8580}" destId="{F6086D08-4195-4EAE-B6AB-DDED871D702C}" srcOrd="2" destOrd="0" presId="urn:microsoft.com/office/officeart/2005/8/layout/gear1"/>
    <dgm:cxn modelId="{3177D82B-04F7-4C83-94E1-1A3A965DF95A}" type="presOf" srcId="{61C44361-9992-4EED-9EBA-A238EB1FCE5C}" destId="{70F3AFE2-75AD-42C3-A4C4-DB969022C735}" srcOrd="0" destOrd="0" presId="urn:microsoft.com/office/officeart/2005/8/layout/gear1"/>
    <dgm:cxn modelId="{754C793F-AB5E-4F81-997D-B6560FE732D2}" type="presOf" srcId="{4DB90BD1-723F-4DC5-92D0-C24FDD8C8580}" destId="{FEEC77DD-1E21-4737-93E2-A2F66FD27AC5}" srcOrd="1" destOrd="0" presId="urn:microsoft.com/office/officeart/2005/8/layout/gear1"/>
    <dgm:cxn modelId="{8195C971-9FB3-4409-864F-CCDF9D328BA0}" type="presOf" srcId="{61C44361-9992-4EED-9EBA-A238EB1FCE5C}" destId="{BF2D62EB-8C37-4595-9A13-24EC4D1FA5DE}" srcOrd="2" destOrd="0" presId="urn:microsoft.com/office/officeart/2005/8/layout/gear1"/>
    <dgm:cxn modelId="{089AA87A-DADC-4FD7-80F5-3F2BCFE78F5B}" srcId="{3EE68190-7174-4642-A9B9-EA71892178D9}" destId="{4DB90BD1-723F-4DC5-92D0-C24FDD8C8580}" srcOrd="0" destOrd="0" parTransId="{86C06C8F-99BB-4A15-A617-E0DDB81A7ED6}" sibTransId="{EB89265F-2276-4872-BD55-1D93A3CFF9D5}"/>
    <dgm:cxn modelId="{7C600C7B-D9C5-4528-A39A-4C9847DD56E7}" type="presOf" srcId="{072BEE0A-5542-4A3C-AAAD-5D205BCBC4ED}" destId="{EB9E123C-C2E5-44B9-85CE-474A62F8E3F0}" srcOrd="0" destOrd="0" presId="urn:microsoft.com/office/officeart/2005/8/layout/gear1"/>
    <dgm:cxn modelId="{56E9F088-53E0-43CD-AFBF-69BA7918B2FF}" type="presOf" srcId="{61C44361-9992-4EED-9EBA-A238EB1FCE5C}" destId="{B3A652A4-4421-4D02-B322-E874AC3E7B10}" srcOrd="3" destOrd="0" presId="urn:microsoft.com/office/officeart/2005/8/layout/gear1"/>
    <dgm:cxn modelId="{E3C8138A-ADA1-462B-B8FF-32936C4C2B62}" srcId="{3EE68190-7174-4642-A9B9-EA71892178D9}" destId="{61C44361-9992-4EED-9EBA-A238EB1FCE5C}" srcOrd="2" destOrd="0" parTransId="{8541999A-4B9D-4121-9C12-71F168E1A7D0}" sibTransId="{072BEE0A-5542-4A3C-AAAD-5D205BCBC4ED}"/>
    <dgm:cxn modelId="{7B7FD28F-202B-4253-B141-3D1BDBD9ADE2}" type="presOf" srcId="{5E015109-2B64-404A-9D7A-7D54392A7C1F}" destId="{025F6064-F3FC-4B3F-889E-184356CA0E5F}" srcOrd="0" destOrd="0" presId="urn:microsoft.com/office/officeart/2005/8/layout/gear1"/>
    <dgm:cxn modelId="{883C7195-9C2D-4084-80FD-E23924C1CC69}" type="presOf" srcId="{5E015109-2B64-404A-9D7A-7D54392A7C1F}" destId="{AA67FA73-8D26-47CB-91B8-449FBAA9518B}" srcOrd="1" destOrd="0" presId="urn:microsoft.com/office/officeart/2005/8/layout/gear1"/>
    <dgm:cxn modelId="{3B9E02A5-B659-4B16-9634-38E74461DC4E}" type="presOf" srcId="{4DB90BD1-723F-4DC5-92D0-C24FDD8C8580}" destId="{240C83AD-F66A-4D34-A18D-3E9AE35DB36C}" srcOrd="0" destOrd="0" presId="urn:microsoft.com/office/officeart/2005/8/layout/gear1"/>
    <dgm:cxn modelId="{CA377BC2-DC7D-413A-AB87-37510ACF7330}" type="presOf" srcId="{3EE68190-7174-4642-A9B9-EA71892178D9}" destId="{CFA251D4-24D2-4EE8-A05C-85832F26103C}" srcOrd="0" destOrd="0" presId="urn:microsoft.com/office/officeart/2005/8/layout/gear1"/>
    <dgm:cxn modelId="{26762BCF-DD4A-46BE-BC97-E891A981ECDB}" type="presOf" srcId="{5E015109-2B64-404A-9D7A-7D54392A7C1F}" destId="{3D22E292-35D4-4ABA-AC83-D53E2A1F89D3}" srcOrd="2" destOrd="0" presId="urn:microsoft.com/office/officeart/2005/8/layout/gear1"/>
    <dgm:cxn modelId="{9C81A2E3-A96F-4E10-8544-B3410FF42A38}" type="presOf" srcId="{EB89265F-2276-4872-BD55-1D93A3CFF9D5}" destId="{6E18F688-9A7A-4A85-9CAF-E3B77C2B9813}" srcOrd="0" destOrd="0" presId="urn:microsoft.com/office/officeart/2005/8/layout/gear1"/>
    <dgm:cxn modelId="{9946EEEE-72A9-4449-84CB-7BD16F5CEB20}" srcId="{3EE68190-7174-4642-A9B9-EA71892178D9}" destId="{5E015109-2B64-404A-9D7A-7D54392A7C1F}" srcOrd="1" destOrd="0" parTransId="{E3E47523-620F-470C-95DA-93D8278C0337}" sibTransId="{A0434F17-DE89-44E0-BD0B-F657B131AEA8}"/>
    <dgm:cxn modelId="{F1084BF5-AFF6-4CB3-8053-CA346E59CB67}" type="presOf" srcId="{A0434F17-DE89-44E0-BD0B-F657B131AEA8}" destId="{95FAF4A1-1459-46B6-8F39-07F031EF07C5}" srcOrd="0" destOrd="0" presId="urn:microsoft.com/office/officeart/2005/8/layout/gear1"/>
    <dgm:cxn modelId="{93606DBF-C27D-4D6A-97B0-1BB079E8D75B}" type="presParOf" srcId="{CFA251D4-24D2-4EE8-A05C-85832F26103C}" destId="{240C83AD-F66A-4D34-A18D-3E9AE35DB36C}" srcOrd="0" destOrd="0" presId="urn:microsoft.com/office/officeart/2005/8/layout/gear1"/>
    <dgm:cxn modelId="{CBE656E9-C437-41A9-A5C2-F914E71710A2}" type="presParOf" srcId="{CFA251D4-24D2-4EE8-A05C-85832F26103C}" destId="{FEEC77DD-1E21-4737-93E2-A2F66FD27AC5}" srcOrd="1" destOrd="0" presId="urn:microsoft.com/office/officeart/2005/8/layout/gear1"/>
    <dgm:cxn modelId="{1DD77B9E-C749-4036-9893-90F5C8E66ED5}" type="presParOf" srcId="{CFA251D4-24D2-4EE8-A05C-85832F26103C}" destId="{F6086D08-4195-4EAE-B6AB-DDED871D702C}" srcOrd="2" destOrd="0" presId="urn:microsoft.com/office/officeart/2005/8/layout/gear1"/>
    <dgm:cxn modelId="{F040D6AB-C90C-4AE5-9668-BC8C4D929807}" type="presParOf" srcId="{CFA251D4-24D2-4EE8-A05C-85832F26103C}" destId="{025F6064-F3FC-4B3F-889E-184356CA0E5F}" srcOrd="3" destOrd="0" presId="urn:microsoft.com/office/officeart/2005/8/layout/gear1"/>
    <dgm:cxn modelId="{B2BC464D-6029-4FBB-B11D-ED72EB169BC3}" type="presParOf" srcId="{CFA251D4-24D2-4EE8-A05C-85832F26103C}" destId="{AA67FA73-8D26-47CB-91B8-449FBAA9518B}" srcOrd="4" destOrd="0" presId="urn:microsoft.com/office/officeart/2005/8/layout/gear1"/>
    <dgm:cxn modelId="{4C3F0282-2D74-44E9-837E-D4017D6FF9B8}" type="presParOf" srcId="{CFA251D4-24D2-4EE8-A05C-85832F26103C}" destId="{3D22E292-35D4-4ABA-AC83-D53E2A1F89D3}" srcOrd="5" destOrd="0" presId="urn:microsoft.com/office/officeart/2005/8/layout/gear1"/>
    <dgm:cxn modelId="{7B2855E5-42A8-4357-8F77-3C9DBDBBB058}" type="presParOf" srcId="{CFA251D4-24D2-4EE8-A05C-85832F26103C}" destId="{70F3AFE2-75AD-42C3-A4C4-DB969022C735}" srcOrd="6" destOrd="0" presId="urn:microsoft.com/office/officeart/2005/8/layout/gear1"/>
    <dgm:cxn modelId="{D1BBA338-D41E-425E-A82E-785F5A25BA85}" type="presParOf" srcId="{CFA251D4-24D2-4EE8-A05C-85832F26103C}" destId="{9241A7D3-C623-4E71-8092-EC8B835BA118}" srcOrd="7" destOrd="0" presId="urn:microsoft.com/office/officeart/2005/8/layout/gear1"/>
    <dgm:cxn modelId="{914024DE-F302-488D-97F1-F528A7F59C17}" type="presParOf" srcId="{CFA251D4-24D2-4EE8-A05C-85832F26103C}" destId="{BF2D62EB-8C37-4595-9A13-24EC4D1FA5DE}" srcOrd="8" destOrd="0" presId="urn:microsoft.com/office/officeart/2005/8/layout/gear1"/>
    <dgm:cxn modelId="{624186DD-AA30-47FE-A862-9578B6C92EFA}" type="presParOf" srcId="{CFA251D4-24D2-4EE8-A05C-85832F26103C}" destId="{B3A652A4-4421-4D02-B322-E874AC3E7B10}" srcOrd="9" destOrd="0" presId="urn:microsoft.com/office/officeart/2005/8/layout/gear1"/>
    <dgm:cxn modelId="{D553A0C6-2C3C-4DF9-AD5B-6CCA55DBE82A}" type="presParOf" srcId="{CFA251D4-24D2-4EE8-A05C-85832F26103C}" destId="{6E18F688-9A7A-4A85-9CAF-E3B77C2B9813}" srcOrd="10" destOrd="0" presId="urn:microsoft.com/office/officeart/2005/8/layout/gear1"/>
    <dgm:cxn modelId="{C8FE742E-EB09-4049-A507-F2D17FDC755B}" type="presParOf" srcId="{CFA251D4-24D2-4EE8-A05C-85832F26103C}" destId="{95FAF4A1-1459-46B6-8F39-07F031EF07C5}" srcOrd="11" destOrd="0" presId="urn:microsoft.com/office/officeart/2005/8/layout/gear1"/>
    <dgm:cxn modelId="{16AFA448-DBBA-4915-9E64-159ACB3FD75F}" type="presParOf" srcId="{CFA251D4-24D2-4EE8-A05C-85832F26103C}" destId="{EB9E123C-C2E5-44B9-85CE-474A62F8E3F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94C07-FD52-4BE9-B91F-13D357D89249}" type="doc">
      <dgm:prSet loTypeId="urn:microsoft.com/office/officeart/2005/8/layout/h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63F5B7-261D-4506-99D4-94E92C9542A9}">
      <dgm:prSet phldrT="[Text]"/>
      <dgm:spPr/>
      <dgm:t>
        <a:bodyPr/>
        <a:lstStyle/>
        <a:p>
          <a:pPr algn="l"/>
          <a:r>
            <a:rPr lang="en-US" dirty="0" err="1"/>
            <a:t>Keras</a:t>
          </a:r>
          <a:endParaRPr lang="en-US" dirty="0"/>
        </a:p>
      </dgm:t>
    </dgm:pt>
    <dgm:pt modelId="{154C5A25-2990-48F3-9432-80EFCDBB1826}" type="parTrans" cxnId="{7D3849AE-1D78-45F4-9B06-EE52AFD15B3B}">
      <dgm:prSet/>
      <dgm:spPr/>
      <dgm:t>
        <a:bodyPr/>
        <a:lstStyle/>
        <a:p>
          <a:endParaRPr lang="en-US"/>
        </a:p>
      </dgm:t>
    </dgm:pt>
    <dgm:pt modelId="{52A245BF-4F52-441B-9DE8-F4302DAF12A8}" type="sibTrans" cxnId="{7D3849AE-1D78-45F4-9B06-EE52AFD15B3B}">
      <dgm:prSet/>
      <dgm:spPr/>
      <dgm:t>
        <a:bodyPr/>
        <a:lstStyle/>
        <a:p>
          <a:endParaRPr lang="en-US"/>
        </a:p>
      </dgm:t>
    </dgm:pt>
    <dgm:pt modelId="{D8925789-50CE-4116-B0B5-746E49AB8C84}">
      <dgm:prSet phldrT="[Text]" custT="1"/>
      <dgm:spPr/>
      <dgm:t>
        <a:bodyPr/>
        <a:lstStyle/>
        <a:p>
          <a:r>
            <a:rPr lang="en-US" sz="2400" dirty="0" err="1"/>
            <a:t>Keras</a:t>
          </a:r>
          <a:r>
            <a:rPr lang="en-US" sz="2400" dirty="0"/>
            <a:t> Embedding layer using Tokenizer API</a:t>
          </a:r>
        </a:p>
      </dgm:t>
    </dgm:pt>
    <dgm:pt modelId="{877790C0-884F-4F42-927D-DE7434D3FC9C}" type="parTrans" cxnId="{A2DB4FA2-5C5D-46DF-B397-9A09C5345E13}">
      <dgm:prSet/>
      <dgm:spPr/>
      <dgm:t>
        <a:bodyPr/>
        <a:lstStyle/>
        <a:p>
          <a:endParaRPr lang="en-US"/>
        </a:p>
      </dgm:t>
    </dgm:pt>
    <dgm:pt modelId="{2DCA018D-D2E3-4F3F-AEC2-44F4409AEF2F}" type="sibTrans" cxnId="{A2DB4FA2-5C5D-46DF-B397-9A09C5345E13}">
      <dgm:prSet/>
      <dgm:spPr/>
      <dgm:t>
        <a:bodyPr/>
        <a:lstStyle/>
        <a:p>
          <a:endParaRPr lang="en-US"/>
        </a:p>
      </dgm:t>
    </dgm:pt>
    <dgm:pt modelId="{F1BDCCC8-06FA-49ED-8540-51232F0E872D}">
      <dgm:prSet phldrT="[Text]"/>
      <dgm:spPr/>
      <dgm:t>
        <a:bodyPr/>
        <a:lstStyle/>
        <a:p>
          <a:pPr algn="l"/>
          <a:r>
            <a:rPr lang="en-US" dirty="0" err="1"/>
            <a:t>GloVe</a:t>
          </a:r>
          <a:endParaRPr lang="en-US" dirty="0"/>
        </a:p>
      </dgm:t>
    </dgm:pt>
    <dgm:pt modelId="{141D6A09-31D6-4BE1-A59B-8891D3AD6D56}" type="parTrans" cxnId="{3F767403-7951-4795-AAB4-7F7C065D1846}">
      <dgm:prSet/>
      <dgm:spPr/>
      <dgm:t>
        <a:bodyPr/>
        <a:lstStyle/>
        <a:p>
          <a:endParaRPr lang="en-US"/>
        </a:p>
      </dgm:t>
    </dgm:pt>
    <dgm:pt modelId="{43425BAE-73D7-4CC9-98E8-819CA6DCCE56}" type="sibTrans" cxnId="{3F767403-7951-4795-AAB4-7F7C065D1846}">
      <dgm:prSet/>
      <dgm:spPr/>
      <dgm:t>
        <a:bodyPr/>
        <a:lstStyle/>
        <a:p>
          <a:endParaRPr lang="en-US"/>
        </a:p>
      </dgm:t>
    </dgm:pt>
    <dgm:pt modelId="{A3938F18-E41F-456C-9184-40B3106154FB}">
      <dgm:prSet phldrT="[Text]" custT="1"/>
      <dgm:spPr/>
      <dgm:t>
        <a:bodyPr/>
        <a:lstStyle/>
        <a:p>
          <a:r>
            <a:rPr lang="en-US" sz="2400" dirty="0"/>
            <a:t>6B token and 400k words -Wikipedia 2014 + Gigaword5 (100D)</a:t>
          </a:r>
        </a:p>
      </dgm:t>
    </dgm:pt>
    <dgm:pt modelId="{08D79B8B-8DE8-43E6-8FE7-C7843CADCC72}" type="parTrans" cxnId="{ABB350E1-DC70-4A1B-ADAB-1735D69B18AE}">
      <dgm:prSet/>
      <dgm:spPr/>
      <dgm:t>
        <a:bodyPr/>
        <a:lstStyle/>
        <a:p>
          <a:endParaRPr lang="en-US"/>
        </a:p>
      </dgm:t>
    </dgm:pt>
    <dgm:pt modelId="{961A5687-9F44-4D5A-840E-5B3903F33ED9}" type="sibTrans" cxnId="{ABB350E1-DC70-4A1B-ADAB-1735D69B18AE}">
      <dgm:prSet/>
      <dgm:spPr/>
      <dgm:t>
        <a:bodyPr/>
        <a:lstStyle/>
        <a:p>
          <a:endParaRPr lang="en-US"/>
        </a:p>
      </dgm:t>
    </dgm:pt>
    <dgm:pt modelId="{AEFAB066-572F-4F76-B9AA-240251748A71}">
      <dgm:prSet phldrT="[Text]"/>
      <dgm:spPr/>
      <dgm:t>
        <a:bodyPr/>
        <a:lstStyle/>
        <a:p>
          <a:r>
            <a:rPr lang="en-US" dirty="0"/>
            <a:t>        Word2Vec</a:t>
          </a:r>
        </a:p>
      </dgm:t>
    </dgm:pt>
    <dgm:pt modelId="{79CA5628-0F07-4967-8BCF-53E166891D37}" type="parTrans" cxnId="{085D9CB1-5B39-4AC7-AE2C-B9F8EB61B340}">
      <dgm:prSet/>
      <dgm:spPr/>
      <dgm:t>
        <a:bodyPr/>
        <a:lstStyle/>
        <a:p>
          <a:endParaRPr lang="en-US"/>
        </a:p>
      </dgm:t>
    </dgm:pt>
    <dgm:pt modelId="{F6AB6207-B1A6-4A9D-AD5D-58A830C7BFB7}" type="sibTrans" cxnId="{085D9CB1-5B39-4AC7-AE2C-B9F8EB61B340}">
      <dgm:prSet/>
      <dgm:spPr/>
      <dgm:t>
        <a:bodyPr/>
        <a:lstStyle/>
        <a:p>
          <a:endParaRPr lang="en-US"/>
        </a:p>
      </dgm:t>
    </dgm:pt>
    <dgm:pt modelId="{1E7AB9F8-3F27-4A40-BAB8-6711DB0A7A07}">
      <dgm:prSet phldrT="[Text]" custT="1"/>
      <dgm:spPr/>
      <dgm:t>
        <a:bodyPr/>
        <a:lstStyle/>
        <a:p>
          <a:r>
            <a:rPr lang="en-US" sz="2400" dirty="0"/>
            <a:t>Pretrain corpus of 2 million texts using genism (100D)</a:t>
          </a:r>
        </a:p>
      </dgm:t>
    </dgm:pt>
    <dgm:pt modelId="{D0C7CBDA-0877-4C99-A4E2-9702AEB086FB}" type="parTrans" cxnId="{602B665A-7E32-46C0-B349-DC117111524E}">
      <dgm:prSet/>
      <dgm:spPr/>
      <dgm:t>
        <a:bodyPr/>
        <a:lstStyle/>
        <a:p>
          <a:endParaRPr lang="en-US"/>
        </a:p>
      </dgm:t>
    </dgm:pt>
    <dgm:pt modelId="{08FB0423-6D04-4567-A7F8-38CFD75E3376}" type="sibTrans" cxnId="{602B665A-7E32-46C0-B349-DC117111524E}">
      <dgm:prSet/>
      <dgm:spPr/>
      <dgm:t>
        <a:bodyPr/>
        <a:lstStyle/>
        <a:p>
          <a:endParaRPr lang="en-US"/>
        </a:p>
      </dgm:t>
    </dgm:pt>
    <dgm:pt modelId="{12E3B7EC-6D83-454D-A09C-2F48D671DEA8}" type="pres">
      <dgm:prSet presAssocID="{B7F94C07-FD52-4BE9-B91F-13D357D89249}" presName="linearFlow" presStyleCnt="0">
        <dgm:presLayoutVars>
          <dgm:dir/>
          <dgm:animLvl val="lvl"/>
          <dgm:resizeHandles/>
        </dgm:presLayoutVars>
      </dgm:prSet>
      <dgm:spPr/>
    </dgm:pt>
    <dgm:pt modelId="{08EBC3D5-C519-43E2-9973-BE61F447CF0C}" type="pres">
      <dgm:prSet presAssocID="{7263F5B7-261D-4506-99D4-94E92C9542A9}" presName="compositeNode" presStyleCnt="0">
        <dgm:presLayoutVars>
          <dgm:bulletEnabled val="1"/>
        </dgm:presLayoutVars>
      </dgm:prSet>
      <dgm:spPr/>
    </dgm:pt>
    <dgm:pt modelId="{F9E4E50B-3123-482D-BB60-B287CFF984CD}" type="pres">
      <dgm:prSet presAssocID="{7263F5B7-261D-4506-99D4-94E92C9542A9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F9D21E3-7EA6-4C32-B031-0988D25029B2}" type="pres">
      <dgm:prSet presAssocID="{7263F5B7-261D-4506-99D4-94E92C9542A9}" presName="childNode" presStyleLbl="node1" presStyleIdx="0" presStyleCnt="3">
        <dgm:presLayoutVars>
          <dgm:bulletEnabled val="1"/>
        </dgm:presLayoutVars>
      </dgm:prSet>
      <dgm:spPr/>
    </dgm:pt>
    <dgm:pt modelId="{86A66832-888B-4247-A85A-6DFC566C6898}" type="pres">
      <dgm:prSet presAssocID="{7263F5B7-261D-4506-99D4-94E92C9542A9}" presName="parentNode" presStyleLbl="revTx" presStyleIdx="0" presStyleCnt="3" custAng="5400000" custLinFactX="200000" custLinFactNeighborX="276612" custLinFactNeighborY="-60833">
        <dgm:presLayoutVars>
          <dgm:chMax val="0"/>
          <dgm:bulletEnabled val="1"/>
        </dgm:presLayoutVars>
      </dgm:prSet>
      <dgm:spPr/>
    </dgm:pt>
    <dgm:pt modelId="{C638693F-B7E0-4E14-A56E-F62E1261F12B}" type="pres">
      <dgm:prSet presAssocID="{52A245BF-4F52-441B-9DE8-F4302DAF12A8}" presName="sibTrans" presStyleCnt="0"/>
      <dgm:spPr/>
    </dgm:pt>
    <dgm:pt modelId="{A5B6EE73-A293-487C-9AEB-51F1D579B68D}" type="pres">
      <dgm:prSet presAssocID="{F1BDCCC8-06FA-49ED-8540-51232F0E872D}" presName="compositeNode" presStyleCnt="0">
        <dgm:presLayoutVars>
          <dgm:bulletEnabled val="1"/>
        </dgm:presLayoutVars>
      </dgm:prSet>
      <dgm:spPr/>
    </dgm:pt>
    <dgm:pt modelId="{ECB3C201-07F3-4E90-9136-EBCCE23DBC6B}" type="pres">
      <dgm:prSet presAssocID="{F1BDCCC8-06FA-49ED-8540-51232F0E872D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DBB74E4-10ED-4753-942A-F244D6FA6BA8}" type="pres">
      <dgm:prSet presAssocID="{F1BDCCC8-06FA-49ED-8540-51232F0E872D}" presName="childNode" presStyleLbl="node1" presStyleIdx="1" presStyleCnt="3">
        <dgm:presLayoutVars>
          <dgm:bulletEnabled val="1"/>
        </dgm:presLayoutVars>
      </dgm:prSet>
      <dgm:spPr/>
    </dgm:pt>
    <dgm:pt modelId="{3C1F3423-1860-4B38-88B1-7D429E3545F9}" type="pres">
      <dgm:prSet presAssocID="{F1BDCCC8-06FA-49ED-8540-51232F0E872D}" presName="parentNode" presStyleLbl="revTx" presStyleIdx="1" presStyleCnt="3" custAng="5400000" custLinFactX="200000" custLinFactNeighborX="266194" custLinFactNeighborY="-59938">
        <dgm:presLayoutVars>
          <dgm:chMax val="0"/>
          <dgm:bulletEnabled val="1"/>
        </dgm:presLayoutVars>
      </dgm:prSet>
      <dgm:spPr/>
    </dgm:pt>
    <dgm:pt modelId="{B37C0353-5E25-41DA-A2F4-140CA5ADAC03}" type="pres">
      <dgm:prSet presAssocID="{43425BAE-73D7-4CC9-98E8-819CA6DCCE56}" presName="sibTrans" presStyleCnt="0"/>
      <dgm:spPr/>
    </dgm:pt>
    <dgm:pt modelId="{4D19807B-A761-46FD-834B-A2C0C515064E}" type="pres">
      <dgm:prSet presAssocID="{AEFAB066-572F-4F76-B9AA-240251748A71}" presName="compositeNode" presStyleCnt="0">
        <dgm:presLayoutVars>
          <dgm:bulletEnabled val="1"/>
        </dgm:presLayoutVars>
      </dgm:prSet>
      <dgm:spPr/>
    </dgm:pt>
    <dgm:pt modelId="{9B8BE535-2D53-4961-8CBF-CE79B1409989}" type="pres">
      <dgm:prSet presAssocID="{AEFAB066-572F-4F76-B9AA-240251748A71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24212064-A16A-44AF-9ED6-644C7C51403F}" type="pres">
      <dgm:prSet presAssocID="{AEFAB066-572F-4F76-B9AA-240251748A71}" presName="childNode" presStyleLbl="node1" presStyleIdx="2" presStyleCnt="3">
        <dgm:presLayoutVars>
          <dgm:bulletEnabled val="1"/>
        </dgm:presLayoutVars>
      </dgm:prSet>
      <dgm:spPr/>
    </dgm:pt>
    <dgm:pt modelId="{9DEBCFDC-F81D-4A9C-A8DF-584E236458D4}" type="pres">
      <dgm:prSet presAssocID="{AEFAB066-572F-4F76-B9AA-240251748A71}" presName="parentNode" presStyleLbl="revTx" presStyleIdx="2" presStyleCnt="3" custAng="5400000" custLinFactX="200000" custLinFactNeighborX="254027" custLinFactNeighborY="-58798">
        <dgm:presLayoutVars>
          <dgm:chMax val="0"/>
          <dgm:bulletEnabled val="1"/>
        </dgm:presLayoutVars>
      </dgm:prSet>
      <dgm:spPr/>
    </dgm:pt>
  </dgm:ptLst>
  <dgm:cxnLst>
    <dgm:cxn modelId="{3F767403-7951-4795-AAB4-7F7C065D1846}" srcId="{B7F94C07-FD52-4BE9-B91F-13D357D89249}" destId="{F1BDCCC8-06FA-49ED-8540-51232F0E872D}" srcOrd="1" destOrd="0" parTransId="{141D6A09-31D6-4BE1-A59B-8891D3AD6D56}" sibTransId="{43425BAE-73D7-4CC9-98E8-819CA6DCCE56}"/>
    <dgm:cxn modelId="{5640A261-BD6F-4282-82BE-FDE69CF05474}" type="presOf" srcId="{D8925789-50CE-4116-B0B5-746E49AB8C84}" destId="{5F9D21E3-7EA6-4C32-B031-0988D25029B2}" srcOrd="0" destOrd="0" presId="urn:microsoft.com/office/officeart/2005/8/layout/hList2"/>
    <dgm:cxn modelId="{0F77C74A-0631-4BFB-9BB3-389D78EF0895}" type="presOf" srcId="{A3938F18-E41F-456C-9184-40B3106154FB}" destId="{3DBB74E4-10ED-4753-942A-F244D6FA6BA8}" srcOrd="0" destOrd="0" presId="urn:microsoft.com/office/officeart/2005/8/layout/hList2"/>
    <dgm:cxn modelId="{DAEAB250-EDA6-4F32-A6F9-9235705FA101}" type="presOf" srcId="{1E7AB9F8-3F27-4A40-BAB8-6711DB0A7A07}" destId="{24212064-A16A-44AF-9ED6-644C7C51403F}" srcOrd="0" destOrd="0" presId="urn:microsoft.com/office/officeart/2005/8/layout/hList2"/>
    <dgm:cxn modelId="{9E5D1B7A-6180-48D3-BDC4-6CFB907D843A}" type="presOf" srcId="{F1BDCCC8-06FA-49ED-8540-51232F0E872D}" destId="{3C1F3423-1860-4B38-88B1-7D429E3545F9}" srcOrd="0" destOrd="0" presId="urn:microsoft.com/office/officeart/2005/8/layout/hList2"/>
    <dgm:cxn modelId="{602B665A-7E32-46C0-B349-DC117111524E}" srcId="{AEFAB066-572F-4F76-B9AA-240251748A71}" destId="{1E7AB9F8-3F27-4A40-BAB8-6711DB0A7A07}" srcOrd="0" destOrd="0" parTransId="{D0C7CBDA-0877-4C99-A4E2-9702AEB086FB}" sibTransId="{08FB0423-6D04-4567-A7F8-38CFD75E3376}"/>
    <dgm:cxn modelId="{870E839F-FAC4-4961-A87C-4D8714144C4F}" type="presOf" srcId="{7263F5B7-261D-4506-99D4-94E92C9542A9}" destId="{86A66832-888B-4247-A85A-6DFC566C6898}" srcOrd="0" destOrd="0" presId="urn:microsoft.com/office/officeart/2005/8/layout/hList2"/>
    <dgm:cxn modelId="{90541FA1-5BB2-4AA9-8AB6-398E6C376EA1}" type="presOf" srcId="{B7F94C07-FD52-4BE9-B91F-13D357D89249}" destId="{12E3B7EC-6D83-454D-A09C-2F48D671DEA8}" srcOrd="0" destOrd="0" presId="urn:microsoft.com/office/officeart/2005/8/layout/hList2"/>
    <dgm:cxn modelId="{A2DB4FA2-5C5D-46DF-B397-9A09C5345E13}" srcId="{7263F5B7-261D-4506-99D4-94E92C9542A9}" destId="{D8925789-50CE-4116-B0B5-746E49AB8C84}" srcOrd="0" destOrd="0" parTransId="{877790C0-884F-4F42-927D-DE7434D3FC9C}" sibTransId="{2DCA018D-D2E3-4F3F-AEC2-44F4409AEF2F}"/>
    <dgm:cxn modelId="{7D3849AE-1D78-45F4-9B06-EE52AFD15B3B}" srcId="{B7F94C07-FD52-4BE9-B91F-13D357D89249}" destId="{7263F5B7-261D-4506-99D4-94E92C9542A9}" srcOrd="0" destOrd="0" parTransId="{154C5A25-2990-48F3-9432-80EFCDBB1826}" sibTransId="{52A245BF-4F52-441B-9DE8-F4302DAF12A8}"/>
    <dgm:cxn modelId="{085D9CB1-5B39-4AC7-AE2C-B9F8EB61B340}" srcId="{B7F94C07-FD52-4BE9-B91F-13D357D89249}" destId="{AEFAB066-572F-4F76-B9AA-240251748A71}" srcOrd="2" destOrd="0" parTransId="{79CA5628-0F07-4967-8BCF-53E166891D37}" sibTransId="{F6AB6207-B1A6-4A9D-AD5D-58A830C7BFB7}"/>
    <dgm:cxn modelId="{ABB350E1-DC70-4A1B-ADAB-1735D69B18AE}" srcId="{F1BDCCC8-06FA-49ED-8540-51232F0E872D}" destId="{A3938F18-E41F-456C-9184-40B3106154FB}" srcOrd="0" destOrd="0" parTransId="{08D79B8B-8DE8-43E6-8FE7-C7843CADCC72}" sibTransId="{961A5687-9F44-4D5A-840E-5B3903F33ED9}"/>
    <dgm:cxn modelId="{1BEE8DFB-EAF1-464A-B602-B4E9AF842499}" type="presOf" srcId="{AEFAB066-572F-4F76-B9AA-240251748A71}" destId="{9DEBCFDC-F81D-4A9C-A8DF-584E236458D4}" srcOrd="0" destOrd="0" presId="urn:microsoft.com/office/officeart/2005/8/layout/hList2"/>
    <dgm:cxn modelId="{5E24C64D-7CF7-48F3-8BC0-638F708D1685}" type="presParOf" srcId="{12E3B7EC-6D83-454D-A09C-2F48D671DEA8}" destId="{08EBC3D5-C519-43E2-9973-BE61F447CF0C}" srcOrd="0" destOrd="0" presId="urn:microsoft.com/office/officeart/2005/8/layout/hList2"/>
    <dgm:cxn modelId="{E7D240D6-F9E1-4526-8FAE-E968A71DF909}" type="presParOf" srcId="{08EBC3D5-C519-43E2-9973-BE61F447CF0C}" destId="{F9E4E50B-3123-482D-BB60-B287CFF984CD}" srcOrd="0" destOrd="0" presId="urn:microsoft.com/office/officeart/2005/8/layout/hList2"/>
    <dgm:cxn modelId="{E868A144-9926-494E-BC76-1D1C6DC16E1C}" type="presParOf" srcId="{08EBC3D5-C519-43E2-9973-BE61F447CF0C}" destId="{5F9D21E3-7EA6-4C32-B031-0988D25029B2}" srcOrd="1" destOrd="0" presId="urn:microsoft.com/office/officeart/2005/8/layout/hList2"/>
    <dgm:cxn modelId="{175D4CC7-F301-448A-9E6B-79CDB5E0EFFC}" type="presParOf" srcId="{08EBC3D5-C519-43E2-9973-BE61F447CF0C}" destId="{86A66832-888B-4247-A85A-6DFC566C6898}" srcOrd="2" destOrd="0" presId="urn:microsoft.com/office/officeart/2005/8/layout/hList2"/>
    <dgm:cxn modelId="{A7D2EB68-8E5F-4A5F-98DE-E722CC5FD402}" type="presParOf" srcId="{12E3B7EC-6D83-454D-A09C-2F48D671DEA8}" destId="{C638693F-B7E0-4E14-A56E-F62E1261F12B}" srcOrd="1" destOrd="0" presId="urn:microsoft.com/office/officeart/2005/8/layout/hList2"/>
    <dgm:cxn modelId="{B1A62FC3-47C6-48CA-9664-9EFAB6D620FC}" type="presParOf" srcId="{12E3B7EC-6D83-454D-A09C-2F48D671DEA8}" destId="{A5B6EE73-A293-487C-9AEB-51F1D579B68D}" srcOrd="2" destOrd="0" presId="urn:microsoft.com/office/officeart/2005/8/layout/hList2"/>
    <dgm:cxn modelId="{1B846415-AEB4-439C-AD21-AC5787F6BBF4}" type="presParOf" srcId="{A5B6EE73-A293-487C-9AEB-51F1D579B68D}" destId="{ECB3C201-07F3-4E90-9136-EBCCE23DBC6B}" srcOrd="0" destOrd="0" presId="urn:microsoft.com/office/officeart/2005/8/layout/hList2"/>
    <dgm:cxn modelId="{21E3E676-1B0A-4B73-94F3-B11BAB3832E1}" type="presParOf" srcId="{A5B6EE73-A293-487C-9AEB-51F1D579B68D}" destId="{3DBB74E4-10ED-4753-942A-F244D6FA6BA8}" srcOrd="1" destOrd="0" presId="urn:microsoft.com/office/officeart/2005/8/layout/hList2"/>
    <dgm:cxn modelId="{372C6D8D-57B7-4642-8ECA-E379F89BE1E8}" type="presParOf" srcId="{A5B6EE73-A293-487C-9AEB-51F1D579B68D}" destId="{3C1F3423-1860-4B38-88B1-7D429E3545F9}" srcOrd="2" destOrd="0" presId="urn:microsoft.com/office/officeart/2005/8/layout/hList2"/>
    <dgm:cxn modelId="{09D56841-C2A0-4147-8E5A-F61321B55EC6}" type="presParOf" srcId="{12E3B7EC-6D83-454D-A09C-2F48D671DEA8}" destId="{B37C0353-5E25-41DA-A2F4-140CA5ADAC03}" srcOrd="3" destOrd="0" presId="urn:microsoft.com/office/officeart/2005/8/layout/hList2"/>
    <dgm:cxn modelId="{56B8E1A3-6060-40C9-872B-3CB3FE407544}" type="presParOf" srcId="{12E3B7EC-6D83-454D-A09C-2F48D671DEA8}" destId="{4D19807B-A761-46FD-834B-A2C0C515064E}" srcOrd="4" destOrd="0" presId="urn:microsoft.com/office/officeart/2005/8/layout/hList2"/>
    <dgm:cxn modelId="{F7F1B386-4415-484A-BCD7-81408765AC7B}" type="presParOf" srcId="{4D19807B-A761-46FD-834B-A2C0C515064E}" destId="{9B8BE535-2D53-4961-8CBF-CE79B1409989}" srcOrd="0" destOrd="0" presId="urn:microsoft.com/office/officeart/2005/8/layout/hList2"/>
    <dgm:cxn modelId="{568149D5-4B4D-481A-8F9B-775F51D3D994}" type="presParOf" srcId="{4D19807B-A761-46FD-834B-A2C0C515064E}" destId="{24212064-A16A-44AF-9ED6-644C7C51403F}" srcOrd="1" destOrd="0" presId="urn:microsoft.com/office/officeart/2005/8/layout/hList2"/>
    <dgm:cxn modelId="{1A356378-F03C-4DCE-A16B-AB748004112D}" type="presParOf" srcId="{4D19807B-A761-46FD-834B-A2C0C515064E}" destId="{9DEBCFDC-F81D-4A9C-A8DF-584E236458D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83AD-F66A-4D34-A18D-3E9AE35DB36C}">
      <dsp:nvSpPr>
        <dsp:cNvPr id="0" name=""/>
        <dsp:cNvSpPr/>
      </dsp:nvSpPr>
      <dsp:spPr>
        <a:xfrm>
          <a:off x="3489750" y="2634797"/>
          <a:ext cx="3220308" cy="3220308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</a:t>
          </a:r>
          <a:r>
            <a:rPr lang="en-US" sz="2400" kern="1200" dirty="0" err="1"/>
            <a:t>BiLSTM</a:t>
          </a:r>
          <a:endParaRPr lang="en-US" sz="2400" kern="1200" dirty="0"/>
        </a:p>
      </dsp:txBody>
      <dsp:txXfrm>
        <a:off x="4137175" y="3389139"/>
        <a:ext cx="1925458" cy="1655305"/>
      </dsp:txXfrm>
    </dsp:sp>
    <dsp:sp modelId="{025F6064-F3FC-4B3F-889E-184356CA0E5F}">
      <dsp:nvSpPr>
        <dsp:cNvPr id="0" name=""/>
        <dsp:cNvSpPr/>
      </dsp:nvSpPr>
      <dsp:spPr>
        <a:xfrm>
          <a:off x="1616116" y="1873633"/>
          <a:ext cx="2342042" cy="2342042"/>
        </a:xfrm>
        <a:prstGeom prst="gear6">
          <a:avLst/>
        </a:prstGeom>
        <a:solidFill>
          <a:schemeClr val="accent4">
            <a:hueOff val="-857133"/>
            <a:satOff val="7260"/>
            <a:lumOff val="-3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</a:t>
          </a:r>
        </a:p>
      </dsp:txBody>
      <dsp:txXfrm>
        <a:off x="2205732" y="2466813"/>
        <a:ext cx="1162810" cy="1155682"/>
      </dsp:txXfrm>
    </dsp:sp>
    <dsp:sp modelId="{70F3AFE2-75AD-42C3-A4C4-DB969022C735}">
      <dsp:nvSpPr>
        <dsp:cNvPr id="0" name=""/>
        <dsp:cNvSpPr/>
      </dsp:nvSpPr>
      <dsp:spPr>
        <a:xfrm rot="20700000">
          <a:off x="2838358" y="257863"/>
          <a:ext cx="2294723" cy="2294723"/>
        </a:xfrm>
        <a:prstGeom prst="gear6">
          <a:avLst/>
        </a:prstGeom>
        <a:solidFill>
          <a:schemeClr val="accent4">
            <a:hueOff val="-1714266"/>
            <a:satOff val="14520"/>
            <a:lumOff val="-6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BiLSTM</a:t>
          </a:r>
          <a:endParaRPr lang="en-US" sz="2400" kern="1200" dirty="0"/>
        </a:p>
      </dsp:txBody>
      <dsp:txXfrm rot="-20700000">
        <a:off x="3341658" y="761163"/>
        <a:ext cx="1288123" cy="1288123"/>
      </dsp:txXfrm>
    </dsp:sp>
    <dsp:sp modelId="{6E18F688-9A7A-4A85-9CAF-E3B77C2B9813}">
      <dsp:nvSpPr>
        <dsp:cNvPr id="0" name=""/>
        <dsp:cNvSpPr/>
      </dsp:nvSpPr>
      <dsp:spPr>
        <a:xfrm>
          <a:off x="3260774" y="2138181"/>
          <a:ext cx="4121994" cy="4121994"/>
        </a:xfrm>
        <a:prstGeom prst="circularArrow">
          <a:avLst>
            <a:gd name="adj1" fmla="val 4687"/>
            <a:gd name="adj2" fmla="val 299029"/>
            <a:gd name="adj3" fmla="val 2545404"/>
            <a:gd name="adj4" fmla="val 15799670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AF4A1-1459-46B6-8F39-07F031EF07C5}">
      <dsp:nvSpPr>
        <dsp:cNvPr id="0" name=""/>
        <dsp:cNvSpPr/>
      </dsp:nvSpPr>
      <dsp:spPr>
        <a:xfrm>
          <a:off x="1201345" y="1348301"/>
          <a:ext cx="2994886" cy="29948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857133"/>
            <a:satOff val="7260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E123C-C2E5-44B9-85CE-474A62F8E3F0}">
      <dsp:nvSpPr>
        <dsp:cNvPr id="0" name=""/>
        <dsp:cNvSpPr/>
      </dsp:nvSpPr>
      <dsp:spPr>
        <a:xfrm>
          <a:off x="2397105" y="-251894"/>
          <a:ext cx="3229090" cy="322909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1714266"/>
            <a:satOff val="14520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6832-888B-4247-A85A-6DFC566C6898}">
      <dsp:nvSpPr>
        <dsp:cNvPr id="0" name=""/>
        <dsp:cNvSpPr/>
      </dsp:nvSpPr>
      <dsp:spPr>
        <a:xfrm>
          <a:off x="1181003" y="166234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Keras</a:t>
          </a:r>
          <a:endParaRPr lang="en-US" sz="2700" kern="1200" dirty="0"/>
        </a:p>
      </dsp:txBody>
      <dsp:txXfrm>
        <a:off x="1181003" y="166234"/>
        <a:ext cx="2762535" cy="474450"/>
      </dsp:txXfrm>
    </dsp:sp>
    <dsp:sp modelId="{5F9D21E3-7EA6-4C32-B031-0988D25029B2}">
      <dsp:nvSpPr>
        <dsp:cNvPr id="0" name=""/>
        <dsp:cNvSpPr/>
      </dsp:nvSpPr>
      <dsp:spPr>
        <a:xfrm>
          <a:off x="538209" y="702725"/>
          <a:ext cx="2363264" cy="27625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18439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Keras</a:t>
          </a:r>
          <a:r>
            <a:rPr lang="en-US" sz="2400" kern="1200" dirty="0"/>
            <a:t> Embedding layer using Tokenizer API</a:t>
          </a:r>
        </a:p>
      </dsp:txBody>
      <dsp:txXfrm>
        <a:off x="538209" y="702725"/>
        <a:ext cx="2363264" cy="2762535"/>
      </dsp:txXfrm>
    </dsp:sp>
    <dsp:sp modelId="{F9E4E50B-3123-482D-BB60-B287CFF984CD}">
      <dsp:nvSpPr>
        <dsp:cNvPr id="0" name=""/>
        <dsp:cNvSpPr/>
      </dsp:nvSpPr>
      <dsp:spPr>
        <a:xfrm>
          <a:off x="63759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F3423-1860-4B38-88B1-7D429E3545F9}">
      <dsp:nvSpPr>
        <dsp:cNvPr id="0" name=""/>
        <dsp:cNvSpPr/>
      </dsp:nvSpPr>
      <dsp:spPr>
        <a:xfrm>
          <a:off x="4601957" y="190959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GloVe</a:t>
          </a:r>
          <a:endParaRPr lang="en-US" sz="2700" kern="1200" dirty="0"/>
        </a:p>
      </dsp:txBody>
      <dsp:txXfrm>
        <a:off x="4601957" y="190959"/>
        <a:ext cx="2762535" cy="474450"/>
      </dsp:txXfrm>
    </dsp:sp>
    <dsp:sp modelId="{3DBB74E4-10ED-4753-942A-F244D6FA6BA8}">
      <dsp:nvSpPr>
        <dsp:cNvPr id="0" name=""/>
        <dsp:cNvSpPr/>
      </dsp:nvSpPr>
      <dsp:spPr>
        <a:xfrm>
          <a:off x="4008592" y="702725"/>
          <a:ext cx="2363264" cy="2762535"/>
        </a:xfrm>
        <a:prstGeom prst="rect">
          <a:avLst/>
        </a:prstGeom>
        <a:solidFill>
          <a:schemeClr val="accent4">
            <a:hueOff val="-857133"/>
            <a:satOff val="7260"/>
            <a:lumOff val="-3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18439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6B token and 400k words -Wikipedia 2014 + Gigaword5 (100D)</a:t>
          </a:r>
        </a:p>
      </dsp:txBody>
      <dsp:txXfrm>
        <a:off x="4008592" y="702725"/>
        <a:ext cx="2363264" cy="2762535"/>
      </dsp:txXfrm>
    </dsp:sp>
    <dsp:sp modelId="{ECB3C201-07F3-4E90-9136-EBCCE23DBC6B}">
      <dsp:nvSpPr>
        <dsp:cNvPr id="0" name=""/>
        <dsp:cNvSpPr/>
      </dsp:nvSpPr>
      <dsp:spPr>
        <a:xfrm>
          <a:off x="3534142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BCFDC-F81D-4A9C-A8DF-584E236458D4}">
      <dsp:nvSpPr>
        <dsp:cNvPr id="0" name=""/>
        <dsp:cNvSpPr/>
      </dsp:nvSpPr>
      <dsp:spPr>
        <a:xfrm>
          <a:off x="7143464" y="222452"/>
          <a:ext cx="2762535" cy="47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18439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       Word2Vec</a:t>
          </a:r>
        </a:p>
      </dsp:txBody>
      <dsp:txXfrm>
        <a:off x="7143464" y="222452"/>
        <a:ext cx="2762535" cy="474450"/>
      </dsp:txXfrm>
    </dsp:sp>
    <dsp:sp modelId="{24212064-A16A-44AF-9ED6-644C7C51403F}">
      <dsp:nvSpPr>
        <dsp:cNvPr id="0" name=""/>
        <dsp:cNvSpPr/>
      </dsp:nvSpPr>
      <dsp:spPr>
        <a:xfrm>
          <a:off x="7478975" y="702725"/>
          <a:ext cx="2363264" cy="2762535"/>
        </a:xfrm>
        <a:prstGeom prst="rect">
          <a:avLst/>
        </a:prstGeom>
        <a:solidFill>
          <a:schemeClr val="accent4">
            <a:hueOff val="-1714266"/>
            <a:satOff val="14520"/>
            <a:lumOff val="-62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18439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Pretrain corpus of 2 million texts using genism (100D)</a:t>
          </a:r>
        </a:p>
      </dsp:txBody>
      <dsp:txXfrm>
        <a:off x="7478975" y="702725"/>
        <a:ext cx="2363264" cy="2762535"/>
      </dsp:txXfrm>
    </dsp:sp>
    <dsp:sp modelId="{9B8BE535-2D53-4961-8CBF-CE79B1409989}">
      <dsp:nvSpPr>
        <dsp:cNvPr id="0" name=""/>
        <dsp:cNvSpPr/>
      </dsp:nvSpPr>
      <dsp:spPr>
        <a:xfrm>
          <a:off x="7004525" y="76451"/>
          <a:ext cx="948900" cy="948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28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F487-7083-4456-916E-AE0BFF2B131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88D1-A9E7-4AC9-88C3-1F211B8F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9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he-smiling-pony.deviantart.com/art/Question-marks-cutie-mark-26194610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6093564_Dimensional_Sentiment_Analysis_Using_a_Regional_CNN-LSTM_Model" TargetMode="External"/><Relationship Id="rId2" Type="http://schemas.openxmlformats.org/officeDocument/2006/relationships/hyperlink" Target="https://towardsdatascience.com/introduction-to-clinical-natural-language-processing-predicting-hospital-readmission-with-1736d52bc7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data201635" TargetMode="External"/><Relationship Id="rId5" Type="http://schemas.openxmlformats.org/officeDocument/2006/relationships/hyperlink" Target="https://www.ncbi.nlm.nih.gov/pmc/articles/PMC5510858/" TargetMode="External"/><Relationship Id="rId4" Type="http://schemas.openxmlformats.org/officeDocument/2006/relationships/hyperlink" Target="https://arxiv.org/abs/1703.0870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816C-5133-437C-8D2A-2D83B7EA9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Unplanned 30-day Readmission Using MIMICIII Discharge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BA931-6BA9-4DC5-B0BA-D0E253655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Sue</a:t>
            </a:r>
          </a:p>
        </p:txBody>
      </p:sp>
    </p:spTree>
    <p:extLst>
      <p:ext uri="{BB962C8B-B14F-4D97-AF65-F5344CB8AC3E}">
        <p14:creationId xmlns:p14="http://schemas.microsoft.com/office/powerpoint/2010/main" val="259973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8CEE-97AE-4E5C-A897-2C736448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and </a:t>
            </a:r>
            <a:r>
              <a:rPr lang="en-US" dirty="0" err="1"/>
              <a:t>Tf-Idf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9763-7D2B-4851-86CD-64D5F2E7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different options:</a:t>
            </a:r>
          </a:p>
          <a:p>
            <a:pPr lvl="1"/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): Analyzing only discharge notes</a:t>
            </a:r>
          </a:p>
          <a:p>
            <a:pPr lvl="1"/>
            <a:r>
              <a:rPr lang="en-US" dirty="0"/>
              <a:t>Bag of CUIs (</a:t>
            </a:r>
            <a:r>
              <a:rPr lang="en-US" dirty="0" err="1"/>
              <a:t>BoC</a:t>
            </a:r>
            <a:r>
              <a:rPr lang="en-US" dirty="0"/>
              <a:t>): Analyzing extracted disease &amp; disorder CUIs taking into account the polarity </a:t>
            </a:r>
          </a:p>
          <a:p>
            <a:pPr lvl="1"/>
            <a:r>
              <a:rPr lang="en-US" dirty="0" err="1"/>
              <a:t>BoW</a:t>
            </a:r>
            <a:r>
              <a:rPr lang="en-US" dirty="0"/>
              <a:t> + </a:t>
            </a:r>
            <a:r>
              <a:rPr lang="en-US" dirty="0" err="1"/>
              <a:t>BoC</a:t>
            </a:r>
            <a:r>
              <a:rPr lang="en-US" dirty="0"/>
              <a:t>: Combining text with polarized CUIs</a:t>
            </a:r>
          </a:p>
        </p:txBody>
      </p:sp>
    </p:spTree>
    <p:extLst>
      <p:ext uri="{BB962C8B-B14F-4D97-AF65-F5344CB8AC3E}">
        <p14:creationId xmlns:p14="http://schemas.microsoft.com/office/powerpoint/2010/main" val="271340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6782-08AA-442B-8D77-D92E6C45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523" y="2506997"/>
            <a:ext cx="4255712" cy="1088796"/>
          </a:xfrm>
        </p:spPr>
        <p:txBody>
          <a:bodyPr>
            <a:normAutofit/>
          </a:bodyPr>
          <a:lstStyle/>
          <a:p>
            <a:r>
              <a:rPr lang="en-US" sz="3600" dirty="0"/>
              <a:t>Deep learning</a:t>
            </a:r>
            <a:br>
              <a:rPr lang="en-US" sz="3600" dirty="0"/>
            </a:br>
            <a:r>
              <a:rPr lang="en-US" sz="3600" dirty="0"/>
              <a:t>Approaches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EED0EA-70A5-42B8-9C0D-DCA4D2208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08645"/>
              </p:ext>
            </p:extLst>
          </p:nvPr>
        </p:nvGraphicFramePr>
        <p:xfrm>
          <a:off x="4075430" y="501447"/>
          <a:ext cx="7565011" cy="585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84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7627-B67B-4060-B55B-6C7674F0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Step: Word Embedding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8791A-8E59-4125-9E52-055C710D3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82972"/>
              </p:ext>
            </p:extLst>
          </p:nvPr>
        </p:nvGraphicFramePr>
        <p:xfrm>
          <a:off x="1024024" y="2018211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10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2A4E-F179-4696-A8FD-96D45F67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and Bidirectional-LSTM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EB1CA-2FD8-4D41-85B6-E635BBE81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48" y="1855551"/>
            <a:ext cx="5459613" cy="3928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297F4-5C8F-4771-B386-8355F2A599E3}"/>
              </a:ext>
            </a:extLst>
          </p:cNvPr>
          <p:cNvSpPr txBox="1"/>
          <p:nvPr/>
        </p:nvSpPr>
        <p:spPr>
          <a:xfrm>
            <a:off x="1555376" y="6010835"/>
            <a:ext cx="798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https://www.researchgate.net/publication/306093564_Dimensional_Sentiment_Analysis_Using_a_Regional_CNN-LSTM_Model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704E3-E3D7-4A91-8BC5-EBEDB036A17A}"/>
              </a:ext>
            </a:extLst>
          </p:cNvPr>
          <p:cNvSpPr txBox="1"/>
          <p:nvPr/>
        </p:nvSpPr>
        <p:spPr>
          <a:xfrm>
            <a:off x="1701538" y="2242508"/>
            <a:ext cx="3695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CNN can do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CNN also improves the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BiLSTMs</a:t>
            </a:r>
            <a:r>
              <a:rPr lang="en-US" sz="2400" dirty="0"/>
              <a:t> can understand context better than LSTM</a:t>
            </a:r>
          </a:p>
        </p:txBody>
      </p:sp>
    </p:spTree>
    <p:extLst>
      <p:ext uri="{BB962C8B-B14F-4D97-AF65-F5344CB8AC3E}">
        <p14:creationId xmlns:p14="http://schemas.microsoft.com/office/powerpoint/2010/main" val="305311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DA79-C6D1-4C66-AF16-D4C18F9B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Collobert</a:t>
            </a:r>
            <a:r>
              <a:rPr lang="en-US" dirty="0"/>
              <a:t> et al. (2011) CNN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CDD5E-FE8C-4A5B-AC10-82C7741A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18" y="2450969"/>
            <a:ext cx="8149078" cy="3678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D2CCF-4458-446C-80F7-7A8E80F99C1A}"/>
              </a:ext>
            </a:extLst>
          </p:cNvPr>
          <p:cNvSpPr txBox="1"/>
          <p:nvPr/>
        </p:nvSpPr>
        <p:spPr>
          <a:xfrm>
            <a:off x="1461151" y="1789273"/>
            <a:ext cx="808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convolutions of different size from 1 to 5.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94E76-F8C2-4C97-892D-B0CA2934C023}"/>
              </a:ext>
            </a:extLst>
          </p:cNvPr>
          <p:cNvSpPr/>
          <p:nvPr/>
        </p:nvSpPr>
        <p:spPr>
          <a:xfrm>
            <a:off x="1666543" y="6239482"/>
            <a:ext cx="2384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https://arxiv.org/abs/1703.08705</a:t>
            </a:r>
          </a:p>
        </p:txBody>
      </p:sp>
    </p:spTree>
    <p:extLst>
      <p:ext uri="{BB962C8B-B14F-4D97-AF65-F5344CB8AC3E}">
        <p14:creationId xmlns:p14="http://schemas.microsoft.com/office/powerpoint/2010/main" val="289432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EF35-396B-4907-A6BA-3F3D035E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4618E-083E-4132-8DE8-0DAA0808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764992"/>
              </p:ext>
            </p:extLst>
          </p:nvPr>
        </p:nvGraphicFramePr>
        <p:xfrm>
          <a:off x="1976712" y="2249488"/>
          <a:ext cx="7699096" cy="257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548">
                  <a:extLst>
                    <a:ext uri="{9D8B030D-6E8A-4147-A177-3AD203B41FA5}">
                      <a16:colId xmlns:a16="http://schemas.microsoft.com/office/drawing/2014/main" val="673795464"/>
                    </a:ext>
                  </a:extLst>
                </a:gridCol>
                <a:gridCol w="3849548">
                  <a:extLst>
                    <a:ext uri="{9D8B030D-6E8A-4147-A177-3AD203B41FA5}">
                      <a16:colId xmlns:a16="http://schemas.microsoft.com/office/drawing/2014/main" val="774090478"/>
                    </a:ext>
                  </a:extLst>
                </a:gridCol>
              </a:tblGrid>
              <a:tr h="3244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Under Curve (AUC)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78402"/>
                  </a:ext>
                </a:extLst>
              </a:tr>
              <a:tr h="378037">
                <a:tc>
                  <a:txBody>
                    <a:bodyPr/>
                    <a:lstStyle/>
                    <a:p>
                      <a:r>
                        <a:rPr lang="en-US" dirty="0" err="1"/>
                        <a:t>BoW</a:t>
                      </a:r>
                      <a:r>
                        <a:rPr lang="en-US" dirty="0"/>
                        <a:t> + (LR/NN)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34837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r>
                        <a:rPr lang="en-US" dirty="0" err="1"/>
                        <a:t>BoW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BoC</a:t>
                      </a:r>
                      <a:r>
                        <a:rPr lang="en-US" dirty="0"/>
                        <a:t> + (LR/NN)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3413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TF-ITF of (Texts + CUIS) +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89798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r>
                        <a:rPr lang="en-US" dirty="0"/>
                        <a:t>CNN + </a:t>
                      </a:r>
                      <a:r>
                        <a:rPr lang="en-US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79670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r>
                        <a:rPr lang="en-US" dirty="0"/>
                        <a:t>CNN with Stacked </a:t>
                      </a:r>
                      <a:r>
                        <a:rPr lang="en-US" dirty="0" err="1"/>
                        <a:t>BiLSTM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1675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r>
                        <a:rPr lang="en-US" dirty="0" err="1"/>
                        <a:t>Collbert</a:t>
                      </a:r>
                      <a:r>
                        <a:rPr lang="en-US" dirty="0"/>
                        <a:t> et al.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3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7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6A65-2AB2-4CA1-A18D-93D1657A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E876-9727-46DD-A621-C378F4FC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need to Work more on the architectures and training of NNs. For now:</a:t>
            </a:r>
          </a:p>
          <a:p>
            <a:pPr lvl="1"/>
            <a:r>
              <a:rPr lang="en-US" dirty="0"/>
              <a:t>Naïve approach of </a:t>
            </a:r>
            <a:r>
              <a:rPr lang="en-US" dirty="0" err="1"/>
              <a:t>BoW</a:t>
            </a:r>
            <a:r>
              <a:rPr lang="en-US" dirty="0"/>
              <a:t> yields the same result of sophisticated NN models.</a:t>
            </a:r>
          </a:p>
          <a:p>
            <a:pPr lvl="1"/>
            <a:r>
              <a:rPr lang="en-US" dirty="0"/>
              <a:t>LR has the best performance for </a:t>
            </a:r>
            <a:r>
              <a:rPr lang="en-US" dirty="0" err="1"/>
              <a:t>BoW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Adding polar CUIS can improve AUC by 1%.</a:t>
            </a:r>
          </a:p>
          <a:p>
            <a:pPr lvl="1"/>
            <a:r>
              <a:rPr lang="en-US" dirty="0" err="1"/>
              <a:t>Collbert</a:t>
            </a:r>
            <a:r>
              <a:rPr lang="en-US" dirty="0"/>
              <a:t> et al. CNN model outperforms CNN-</a:t>
            </a:r>
            <a:r>
              <a:rPr lang="en-US" dirty="0" err="1"/>
              <a:t>BiLSTM</a:t>
            </a:r>
            <a:r>
              <a:rPr lang="en-US" dirty="0"/>
              <a:t> model.</a:t>
            </a:r>
          </a:p>
          <a:p>
            <a:pPr lvl="1"/>
            <a:r>
              <a:rPr lang="en-US" dirty="0"/>
              <a:t>Using Glove and Word2Vec Embedding can improve the performance of the models by (3-4%)</a:t>
            </a:r>
          </a:p>
          <a:p>
            <a:pPr lvl="1"/>
            <a:r>
              <a:rPr lang="en-US" dirty="0"/>
              <a:t>LSTM and </a:t>
            </a:r>
            <a:r>
              <a:rPr lang="en-US" dirty="0" err="1"/>
              <a:t>BiLSTM</a:t>
            </a:r>
            <a:r>
              <a:rPr lang="en-US" dirty="0"/>
              <a:t> are susceptible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78128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01E9-FD60-4580-B120-77835BEC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7126E42-62CA-4AA5-B9DF-48639497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6873" y="2249488"/>
            <a:ext cx="3575079" cy="354171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954D67-27B1-440C-8383-BD42245A8FC9}"/>
              </a:ext>
            </a:extLst>
          </p:cNvPr>
          <p:cNvSpPr txBox="1"/>
          <p:nvPr/>
        </p:nvSpPr>
        <p:spPr>
          <a:xfrm>
            <a:off x="1375137" y="6239482"/>
            <a:ext cx="35750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he-smiling-pony.deviantart.com/art/Question-marks-cutie-mark-26194610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2984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36CD-6D98-460C-A437-58C42C38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BF11-6B9C-44BA-80B2-6E337A22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https://towardsdatascience.com/introduction-to-clinical-natural-language-processing-predicting-hospital-readmission-with-1736d52bc709</a:t>
            </a:r>
            <a:endParaRPr lang="en-US" sz="1400" dirty="0"/>
          </a:p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https://www.researchgate.net/publication/306093564_Dimensional_Sentiment_Analysis_Using_a_Regional_CNN-LSTM_Model</a:t>
            </a:r>
            <a:endParaRPr lang="en-US" sz="1400" dirty="0"/>
          </a:p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https://arxiv.org/abs/1703.08705</a:t>
            </a:r>
            <a:endParaRPr lang="en-US" sz="1400" dirty="0"/>
          </a:p>
          <a:p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https://www.ncbi.nlm.nih.gov/pmc/articles/PMC5510858/</a:t>
            </a:r>
            <a:endParaRPr lang="en-US" sz="1400" dirty="0"/>
          </a:p>
          <a:p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https://www.nature.com/articles/sdata201635</a:t>
            </a:r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5049-E1F6-427F-8B05-CB9B45BE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61EF-B05C-40FB-85C8-88995496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12513" cy="3604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Avoidable hospital readmissions:</a:t>
            </a:r>
          </a:p>
          <a:p>
            <a:pPr lvl="1"/>
            <a:r>
              <a:rPr lang="en-US" dirty="0"/>
              <a:t>Contribute to the high costs of healthcare </a:t>
            </a:r>
          </a:p>
          <a:p>
            <a:pPr lvl="1"/>
            <a:r>
              <a:rPr lang="en-US" dirty="0"/>
              <a:t>Have an impact on the quality of care for patients</a:t>
            </a:r>
          </a:p>
          <a:p>
            <a:pPr marL="0" indent="0">
              <a:buNone/>
            </a:pPr>
            <a:r>
              <a:rPr lang="en-US" dirty="0"/>
              <a:t>A policy priority: </a:t>
            </a:r>
          </a:p>
          <a:p>
            <a:pPr lvl="1"/>
            <a:r>
              <a:rPr lang="en-US" dirty="0"/>
              <a:t>The need for an accurate predictive model still exists</a:t>
            </a:r>
          </a:p>
          <a:p>
            <a:pPr marL="0" indent="0">
              <a:buNone/>
            </a:pPr>
            <a:r>
              <a:rPr lang="en-US" dirty="0"/>
              <a:t>Doctors’ notes can be utilized for predictive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6827B-9A78-4595-9B54-425BDFEC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69" y="1960406"/>
            <a:ext cx="4120561" cy="3966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BBF7AB-1B83-4E99-9A59-D4166BD7FB49}"/>
              </a:ext>
            </a:extLst>
          </p:cNvPr>
          <p:cNvSpPr/>
          <p:nvPr/>
        </p:nvSpPr>
        <p:spPr>
          <a:xfrm>
            <a:off x="1726154" y="6369319"/>
            <a:ext cx="3831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https://www.cartoonstock.com/directory/d/discharged.asp</a:t>
            </a:r>
          </a:p>
        </p:txBody>
      </p:sp>
    </p:spTree>
    <p:extLst>
      <p:ext uri="{BB962C8B-B14F-4D97-AF65-F5344CB8AC3E}">
        <p14:creationId xmlns:p14="http://schemas.microsoft.com/office/powerpoint/2010/main" val="26234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7E0-7424-44CB-B89A-93134A8A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9A0D-1394-4E72-BEC7-BFB5CFF3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project I am investigating the performances of different NLP techniques in predicting 30-day unplanned readmission using MIMICIII discharge notes.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B6FF9-6247-4FBA-A36E-AB6E7F217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18" y="3752290"/>
            <a:ext cx="2743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3AAC-DF4C-4033-86BB-8A38D2A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works: Predicting early readmission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721F-12C3-45FB-951B-E181FEE2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Craig et al. (2017): deep learning NLP on 300,000 patients of Sutter Health. (AUC = 70%)</a:t>
            </a:r>
          </a:p>
          <a:p>
            <a:r>
              <a:rPr lang="en-US" dirty="0" err="1"/>
              <a:t>Rajkomar</a:t>
            </a:r>
            <a:r>
              <a:rPr lang="en-US" dirty="0"/>
              <a:t> et al. (2018): state-of-the-art deep learning + </a:t>
            </a:r>
            <a:r>
              <a:rPr lang="en-US" dirty="0" err="1"/>
              <a:t>NlP</a:t>
            </a:r>
            <a:r>
              <a:rPr lang="en-US" dirty="0"/>
              <a:t> on all hospital data of more than 200,000 patients of UCSF and UCM. (AUC = 76-77 %)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9C3-E19E-487F-8AE3-662FA24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E005-B4FC-4135-9E1A-EBBA4074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MIMICIII dataset, a free hospital database of 50,000 patients of Beth Israel Deaconess Medical Center in Boston:</a:t>
            </a:r>
          </a:p>
          <a:p>
            <a:pPr lvl="1"/>
            <a:r>
              <a:rPr lang="en-US" dirty="0"/>
              <a:t>ADMISSIONS :  a table containing admission and discharge dates</a:t>
            </a:r>
          </a:p>
          <a:p>
            <a:pPr lvl="1"/>
            <a:r>
              <a:rPr lang="en-US" dirty="0"/>
              <a:t>NOTEEVENTS :  contains all notes for each 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161813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1BE-2820-4898-B35E-910D9C88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Libraries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4BBBD-1DEB-495B-AEA9-8857EE398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490" y="2097088"/>
            <a:ext cx="1919112" cy="10170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39304-405C-4CDE-B640-86474C95A1B5}"/>
              </a:ext>
            </a:extLst>
          </p:cNvPr>
          <p:cNvSpPr txBox="1"/>
          <p:nvPr/>
        </p:nvSpPr>
        <p:spPr>
          <a:xfrm>
            <a:off x="1192305" y="2161059"/>
            <a:ext cx="7394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Apache Spark with Scala: Cleaning the data</a:t>
            </a:r>
          </a:p>
          <a:p>
            <a:r>
              <a:rPr lang="en-US" sz="2400" dirty="0"/>
              <a:t>Apache</a:t>
            </a:r>
            <a:r>
              <a:rPr lang="en-US" dirty="0"/>
              <a:t> </a:t>
            </a:r>
            <a:r>
              <a:rPr lang="en-US" sz="2400" dirty="0" err="1"/>
              <a:t>cTAKES</a:t>
            </a:r>
            <a:r>
              <a:rPr lang="en-US" sz="2400" dirty="0"/>
              <a:t> : to extract CUIs for diseases and disorders</a:t>
            </a:r>
          </a:p>
          <a:p>
            <a:r>
              <a:rPr lang="en-US" sz="2400" dirty="0"/>
              <a:t>NLTK : Cleaning texts</a:t>
            </a:r>
          </a:p>
          <a:p>
            <a:r>
              <a:rPr lang="en-US" sz="2400" dirty="0" err="1"/>
              <a:t>Scikitlearn</a:t>
            </a:r>
            <a:r>
              <a:rPr lang="en-US" sz="2400" dirty="0"/>
              <a:t> : </a:t>
            </a:r>
            <a:r>
              <a:rPr lang="en-US" sz="2400" dirty="0" err="1"/>
              <a:t>BoW</a:t>
            </a:r>
            <a:r>
              <a:rPr lang="en-US" sz="2400" dirty="0"/>
              <a:t> and TF-IDF</a:t>
            </a:r>
          </a:p>
          <a:p>
            <a:r>
              <a:rPr lang="en-US" sz="2400" dirty="0" err="1"/>
              <a:t>Keras</a:t>
            </a:r>
            <a:r>
              <a:rPr lang="en-US" sz="2400" dirty="0"/>
              <a:t> : Deep Learning</a:t>
            </a:r>
          </a:p>
          <a:p>
            <a:r>
              <a:rPr lang="en-US" sz="2400" dirty="0" err="1"/>
              <a:t>gensim</a:t>
            </a:r>
            <a:r>
              <a:rPr lang="en-US" sz="2400" dirty="0"/>
              <a:t> : Word2Vec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BBEE7-BC5B-40B2-87DE-6BD71FA8F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02" y="4694016"/>
            <a:ext cx="3054172" cy="1644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421B07-6009-42B9-9E2C-0831BFDC8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9" y="5053012"/>
            <a:ext cx="2632226" cy="854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FA55D-5980-4451-B070-46A502894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71" y="3626588"/>
            <a:ext cx="2436445" cy="8192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037314-A2F3-4A48-82F0-EF18E861D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7" y="5238069"/>
            <a:ext cx="2590406" cy="11009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5AD848-9572-46D3-BF75-4F19F7129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8" y="594995"/>
            <a:ext cx="2315583" cy="12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2D10-383B-49D0-A0EF-3170CA03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05" y="12361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Preparing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DC304-7290-4258-AEC1-B91A8778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44" y="1530424"/>
            <a:ext cx="5611720" cy="43529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D39C36-1D4A-4152-B2C9-8BE212C04F85}"/>
              </a:ext>
            </a:extLst>
          </p:cNvPr>
          <p:cNvSpPr/>
          <p:nvPr/>
        </p:nvSpPr>
        <p:spPr>
          <a:xfrm>
            <a:off x="1246095" y="6390156"/>
            <a:ext cx="103004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https://towardsdatascience.com/introduction-to-clinical-natural-language-processing-predicting-hospital-readmission-with-1736d52bc709</a:t>
            </a:r>
          </a:p>
        </p:txBody>
      </p:sp>
    </p:spTree>
    <p:extLst>
      <p:ext uri="{BB962C8B-B14F-4D97-AF65-F5344CB8AC3E}">
        <p14:creationId xmlns:p14="http://schemas.microsoft.com/office/powerpoint/2010/main" val="9818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68C2-0E07-4789-A5F2-6D3BE1E4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sampling of highly Imbalanced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F7774F-ECEB-4B2B-A463-EE01E1B6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2983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Test: 20% of the data (the same distribution as the whole dataset)</a:t>
            </a:r>
          </a:p>
          <a:p>
            <a:r>
              <a:rPr lang="en-US" sz="2000" dirty="0"/>
              <a:t>Train: The rest of positive cases + equal number of negative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C9620-9C6B-4755-BDF2-6B3D7E60B5A8}"/>
              </a:ext>
            </a:extLst>
          </p:cNvPr>
          <p:cNvSpPr/>
          <p:nvPr/>
        </p:nvSpPr>
        <p:spPr>
          <a:xfrm>
            <a:off x="1075764" y="3567953"/>
            <a:ext cx="50186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48,109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84D63-0600-46E7-856D-BDC2960EE026}"/>
              </a:ext>
            </a:extLst>
          </p:cNvPr>
          <p:cNvSpPr/>
          <p:nvPr/>
        </p:nvSpPr>
        <p:spPr>
          <a:xfrm>
            <a:off x="6094411" y="3572438"/>
            <a:ext cx="122527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27048-663E-4534-BA2C-E6FC1AF24EE3}"/>
              </a:ext>
            </a:extLst>
          </p:cNvPr>
          <p:cNvCxnSpPr/>
          <p:nvPr/>
        </p:nvCxnSpPr>
        <p:spPr>
          <a:xfrm>
            <a:off x="3321424" y="4728882"/>
            <a:ext cx="0" cy="600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74D46-AD25-4D5C-99C9-B53BCF960DED}"/>
              </a:ext>
            </a:extLst>
          </p:cNvPr>
          <p:cNvSpPr/>
          <p:nvPr/>
        </p:nvSpPr>
        <p:spPr>
          <a:xfrm>
            <a:off x="2442880" y="5535403"/>
            <a:ext cx="15928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9,622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2EB943-8999-48D8-A723-604D3D7227AE}"/>
              </a:ext>
            </a:extLst>
          </p:cNvPr>
          <p:cNvSpPr/>
          <p:nvPr/>
        </p:nvSpPr>
        <p:spPr>
          <a:xfrm>
            <a:off x="4035705" y="5554341"/>
            <a:ext cx="58560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C20A0-849D-49DF-9B43-FD512317F13C}"/>
              </a:ext>
            </a:extLst>
          </p:cNvPr>
          <p:cNvSpPr txBox="1"/>
          <p:nvPr/>
        </p:nvSpPr>
        <p:spPr>
          <a:xfrm>
            <a:off x="3585079" y="4847128"/>
            <a:ext cx="291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397219-413A-47BA-AA00-70EE4DD10195}"/>
              </a:ext>
            </a:extLst>
          </p:cNvPr>
          <p:cNvSpPr/>
          <p:nvPr/>
        </p:nvSpPr>
        <p:spPr>
          <a:xfrm>
            <a:off x="2364937" y="3135936"/>
            <a:ext cx="244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Number of Patients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155F5F-433C-406C-A0F7-68DA995C54BF}"/>
              </a:ext>
            </a:extLst>
          </p:cNvPr>
          <p:cNvCxnSpPr/>
          <p:nvPr/>
        </p:nvCxnSpPr>
        <p:spPr>
          <a:xfrm>
            <a:off x="7736540" y="4043083"/>
            <a:ext cx="6723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6F495E-DB1A-48E5-B8F8-956A7A4B2A47}"/>
              </a:ext>
            </a:extLst>
          </p:cNvPr>
          <p:cNvSpPr/>
          <p:nvPr/>
        </p:nvSpPr>
        <p:spPr>
          <a:xfrm>
            <a:off x="8840214" y="3627795"/>
            <a:ext cx="9400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2,400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E4D24C-AEF2-4FCE-B911-0E82E7F95DD0}"/>
              </a:ext>
            </a:extLst>
          </p:cNvPr>
          <p:cNvSpPr/>
          <p:nvPr/>
        </p:nvSpPr>
        <p:spPr>
          <a:xfrm>
            <a:off x="9799656" y="3627795"/>
            <a:ext cx="94005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3C840-10A0-4A58-A611-0ACB67BF4D36}"/>
              </a:ext>
            </a:extLst>
          </p:cNvPr>
          <p:cNvSpPr txBox="1"/>
          <p:nvPr/>
        </p:nvSpPr>
        <p:spPr>
          <a:xfrm>
            <a:off x="7701628" y="3567953"/>
            <a:ext cx="7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10444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7187-4E5E-4824-8750-AF0A406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and </a:t>
            </a:r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AEF-C61C-4033-B45C-B2229479E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Cleaning discharge texts: </a:t>
            </a:r>
          </a:p>
          <a:p>
            <a:pPr lvl="1"/>
            <a:r>
              <a:rPr lang="en-US" dirty="0"/>
              <a:t>Deleting stop words</a:t>
            </a:r>
          </a:p>
          <a:p>
            <a:pPr lvl="1"/>
            <a:r>
              <a:rPr lang="en-US" dirty="0"/>
              <a:t>Stemming and Lemmatization </a:t>
            </a:r>
          </a:p>
          <a:p>
            <a:pPr lvl="1"/>
            <a:r>
              <a:rPr lang="en-US" dirty="0"/>
              <a:t>Tokenization with up to 3-ngrams</a:t>
            </a:r>
          </a:p>
          <a:p>
            <a:pPr lvl="1"/>
            <a:r>
              <a:rPr lang="en-US" dirty="0" err="1"/>
              <a:t>BoW</a:t>
            </a:r>
            <a:r>
              <a:rPr lang="en-US" dirty="0"/>
              <a:t> and TF-IDF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8172C-8BBD-4505-8877-5B753C403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lvl="1"/>
            <a:r>
              <a:rPr lang="en-US" dirty="0"/>
              <a:t>Logistic Regression (LR)</a:t>
            </a:r>
          </a:p>
          <a:p>
            <a:pPr lvl="1"/>
            <a:r>
              <a:rPr lang="en-US" dirty="0"/>
              <a:t>Naïve Bayes (NB)</a:t>
            </a:r>
          </a:p>
          <a:p>
            <a:pPr lvl="1"/>
            <a:r>
              <a:rPr lang="en-US" dirty="0"/>
              <a:t>Random Forest (RF)</a:t>
            </a:r>
          </a:p>
          <a:p>
            <a:pPr lvl="1"/>
            <a:r>
              <a:rPr lang="en-US" dirty="0"/>
              <a:t>Neural Networks (NN)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8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3357</TotalTime>
  <Words>698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Predicting Unplanned 30-day Readmission Using MIMICIII Discharge Notes</vt:lpstr>
      <vt:lpstr>Introduction</vt:lpstr>
      <vt:lpstr>Objective</vt:lpstr>
      <vt:lpstr>Related works: Predicting early readmission</vt:lpstr>
      <vt:lpstr>data</vt:lpstr>
      <vt:lpstr>Software and Libraries </vt:lpstr>
      <vt:lpstr>Preparing data</vt:lpstr>
      <vt:lpstr>Down sampling of highly Imbalanced data</vt:lpstr>
      <vt:lpstr>Bow and Tf-IDf</vt:lpstr>
      <vt:lpstr>Bow and Tf-Idf …</vt:lpstr>
      <vt:lpstr>Deep learning Approaches</vt:lpstr>
      <vt:lpstr>First Step: Word Embedding</vt:lpstr>
      <vt:lpstr>CNN and Bidirectional-LSTM</vt:lpstr>
      <vt:lpstr>Collobert et al. (2011) CNN Architecture</vt:lpstr>
      <vt:lpstr>Results</vt:lpstr>
      <vt:lpstr>conclusions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Unplanned 30 day Readmission Using Discharge Notes</dc:title>
  <dc:creator>Soodabeh</dc:creator>
  <cp:lastModifiedBy>Soodabeh</cp:lastModifiedBy>
  <cp:revision>79</cp:revision>
  <dcterms:created xsi:type="dcterms:W3CDTF">2018-12-03T20:36:13Z</dcterms:created>
  <dcterms:modified xsi:type="dcterms:W3CDTF">2019-02-12T07:17:35Z</dcterms:modified>
</cp:coreProperties>
</file>