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76" r:id="rId2"/>
    <p:sldId id="271" r:id="rId3"/>
    <p:sldId id="287" r:id="rId4"/>
    <p:sldId id="305" r:id="rId5"/>
    <p:sldId id="306" r:id="rId6"/>
    <p:sldId id="274" r:id="rId7"/>
    <p:sldId id="275" r:id="rId8"/>
    <p:sldId id="286" r:id="rId9"/>
    <p:sldId id="296" r:id="rId10"/>
    <p:sldId id="291" r:id="rId11"/>
    <p:sldId id="307" r:id="rId12"/>
    <p:sldId id="309" r:id="rId13"/>
    <p:sldId id="310" r:id="rId14"/>
    <p:sldId id="311" r:id="rId15"/>
    <p:sldId id="293" r:id="rId16"/>
    <p:sldId id="294" r:id="rId17"/>
  </p:sldIdLst>
  <p:sldSz cx="9144000" cy="6858000" type="screen4x3"/>
  <p:notesSz cx="6858000" cy="9144000"/>
  <p:embeddedFontLst>
    <p:embeddedFont>
      <p:font typeface="나눔고딕" charset="-127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휴먼엑스포" pitchFamily="18" charset="-127"/>
      <p:regular r:id="rId24"/>
    </p:embeddedFont>
    <p:embeddedFont>
      <p:font typeface="Calibri Light" pitchFamily="34" charset="0"/>
      <p:regular r:id="rId25"/>
      <p:italic r:id="rId26"/>
    </p:embeddedFont>
    <p:embeddedFont>
      <p:font typeface="함초롬바탕" pitchFamily="18" charset="-127"/>
      <p:regular r:id="rId27"/>
      <p:bold r:id="rId28"/>
    </p:embeddedFont>
    <p:embeddedFont>
      <p:font typeface="HY헤드라인M" pitchFamily="18" charset="-127"/>
      <p:regular r:id="rId29"/>
    </p:embeddedFont>
    <p:embeddedFont>
      <p:font typeface="나눔바른고딕" charset="-127"/>
      <p:regular r:id="rId30"/>
      <p:bold r:id="rId31"/>
    </p:embeddedFont>
    <p:embeddedFont>
      <p:font typeface="맑은 고딕" pitchFamily="50" charset="-127"/>
      <p:regular r:id="rId32"/>
      <p:bold r:id="rId33"/>
    </p:embeddedFont>
    <p:embeddedFont>
      <p:font typeface="Verdana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EF27E"/>
    <a:srgbClr val="73EDD6"/>
    <a:srgbClr val="96BEBD"/>
    <a:srgbClr val="0DA77F"/>
    <a:srgbClr val="11A35D"/>
    <a:srgbClr val="475C65"/>
    <a:srgbClr val="6099B9"/>
    <a:srgbClr val="C0D8D7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3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868" y="-9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679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9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5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2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20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48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0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58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8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rgbClr val="FEFEFE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36C2D-6736-4D22-98A2-961E2A1989A1}" type="datetimeFigureOut">
              <a:rPr lang="ko-KR" altLang="en-US" smtClean="0"/>
              <a:pPr/>
              <a:t>2019-10-24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AA103-78BB-4A31-8F0A-002879BCD12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8E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6225" y="228600"/>
            <a:ext cx="8601075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271656" y="1540024"/>
            <a:ext cx="6610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rgbClr val="75707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Call-Visit-System</a:t>
            </a:r>
            <a:endParaRPr lang="ko-KR" altLang="en-US" sz="6600" b="1" dirty="0">
              <a:solidFill>
                <a:srgbClr val="75707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60539" y="431837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pc="-150" dirty="0" smtClean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사단 정보통신대대</a:t>
            </a:r>
            <a:endParaRPr lang="ko-KR" altLang="en-US" sz="2800" spc="-150" dirty="0"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837665" y="4727123"/>
            <a:ext cx="14686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spc="-300" dirty="0" smtClean="0">
                <a:solidFill>
                  <a:srgbClr val="F49201"/>
                </a:solidFill>
                <a:latin typeface="HY헤드라인M" pitchFamily="18" charset="-127"/>
                <a:ea typeface="HY헤드라인M" pitchFamily="18" charset="-127"/>
              </a:rPr>
              <a:t>서 재 현</a:t>
            </a:r>
            <a:endParaRPr lang="ko-KR" altLang="en-US" sz="3200" b="1" spc="-300" dirty="0" smtClean="0">
              <a:solidFill>
                <a:srgbClr val="BD2517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8125" y="200025"/>
            <a:ext cx="8677276" cy="6429376"/>
          </a:xfrm>
          <a:prstGeom prst="rect">
            <a:avLst/>
          </a:prstGeom>
          <a:noFill/>
          <a:ln w="76200">
            <a:solidFill>
              <a:srgbClr val="96BE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8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보고 내역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79019"/>
            <a:ext cx="451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계급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군번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성명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보고내용이 올라온다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 상태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도움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16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색상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구분가능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보고한 병력의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위도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경도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올라온다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직속상관밖에 볼 수가 없기 때문에 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상향식 </a:t>
            </a:r>
            <a:r>
              <a:rPr lang="ko-KR" altLang="en-US" sz="1600" b="1" dirty="0" err="1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일일결산</a:t>
            </a:r>
            <a:r>
              <a:rPr lang="ko-KR" altLang="en-US" sz="1600" dirty="0" err="1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이나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마음의 편지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로 이용가능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1435100"/>
            <a:ext cx="2163889" cy="373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용사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보고 내역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2825021"/>
            <a:ext cx="4515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 바가 활성화되면서 직속상관에게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    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보고가 가능해진다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병력들은 자신이 도움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배려용사인지 확인         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불가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직속상관 밖에 열람할 수 없기 때문에 속에        담아둔 말이나 에로사항 보고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위치버튼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누르면 현재 위치의 위도와 경도     보고된다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638300"/>
            <a:ext cx="1923481" cy="349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84200" y="4483100"/>
            <a:ext cx="2176589" cy="800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6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37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)Call-Visit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66238"/>
            <a:ext cx="451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병력들의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출타 현황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을 개략적으로 확인 가능  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보고가 들어온 시간이 최신화된다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전화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버튼을 누르면 본인한테 전화가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9" y="1511300"/>
            <a:ext cx="1903412" cy="3709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25490" y="3784600"/>
            <a:ext cx="1857866" cy="53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3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출타자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5523" y="3379019"/>
            <a:ext cx="4515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자신을 직속상관으로 둔 병력들의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출타 관리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가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출타 등록을 할 때 병력상태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도움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배려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의        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설정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가능하다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출타가 끝난 인원은 버튼으로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삭제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할 수 있다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44" y="1558075"/>
            <a:ext cx="2148626" cy="361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832184" y="4412142"/>
            <a:ext cx="941774" cy="5390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1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3748351" y="1943100"/>
            <a:ext cx="4709849" cy="4203700"/>
            <a:chOff x="3748351" y="1943100"/>
            <a:chExt cx="4709849" cy="4203700"/>
          </a:xfrm>
        </p:grpSpPr>
        <p:sp>
          <p:nvSpPr>
            <p:cNvPr id="18" name="자유형 17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763785" y="2550230"/>
              <a:ext cx="4694415" cy="359657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892197" y="205034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 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(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간부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)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  <a:cs typeface="함초롬바탕" pitchFamily="18" charset="-127"/>
              </a:rPr>
              <a:t>출타자 관리</a:t>
            </a:r>
            <a:endParaRPr lang="en-US" altLang="ko-KR" dirty="0" smtClean="0">
              <a:latin typeface="나눔고딕" pitchFamily="50" charset="-127"/>
              <a:ea typeface="나눔고딕" pitchFamily="50" charset="-127"/>
              <a:cs typeface="함초롬바탕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3214" y="3563685"/>
            <a:ext cx="45155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보고내역에 있던 위도와 경도를 조회하면 현재 위치가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도식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현재 위치 버튼을 누르면 본인이 있는 장소가 도식된다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..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20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4" y="1651000"/>
            <a:ext cx="1956468" cy="356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57384" y="2235010"/>
            <a:ext cx="2057963" cy="315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36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향후 보완할 점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0" y="1685925"/>
            <a:ext cx="2802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일부 </a:t>
            </a:r>
            <a:r>
              <a:rPr lang="ko-KR" altLang="en-US" sz="16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버그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수정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회원 가입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보안성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강화</a:t>
            </a:r>
            <a:endParaRPr lang="en-US" altLang="ko-KR" sz="1600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600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최근 </a:t>
            </a:r>
            <a:r>
              <a:rPr lang="ko-KR" altLang="en-US" sz="1600" dirty="0" err="1" smtClean="0">
                <a:latin typeface="나눔고딕" pitchFamily="50" charset="-127"/>
                <a:ea typeface="나눔고딕" pitchFamily="50" charset="-127"/>
              </a:rPr>
              <a:t>출타율</a:t>
            </a:r>
            <a:r>
              <a:rPr lang="ko-KR" altLang="en-US" sz="1600" dirty="0" smtClean="0">
                <a:latin typeface="나눔고딕" pitchFamily="50" charset="-127"/>
                <a:ea typeface="나눔고딕" pitchFamily="50" charset="-127"/>
              </a:rPr>
              <a:t> 갱신 기능 추가</a:t>
            </a:r>
            <a:endParaRPr lang="en-US" altLang="ko-KR" sz="1600" dirty="0"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직사각형 6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38125" y="200025"/>
              <a:ext cx="8677276" cy="6429376"/>
            </a:xfrm>
            <a:prstGeom prst="rect">
              <a:avLst/>
            </a:prstGeom>
            <a:noFill/>
            <a:ln w="76200">
              <a:solidFill>
                <a:srgbClr val="96BE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276225" y="228600"/>
            <a:ext cx="8601075" cy="636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54064" y="2479675"/>
            <a:ext cx="4376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감</a:t>
            </a:r>
            <a:r>
              <a:rPr lang="ko-KR" altLang="en-US" sz="66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사</a:t>
            </a:r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합</a:t>
            </a:r>
            <a:r>
              <a:rPr lang="ko-KR" altLang="en-US" sz="66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니</a:t>
            </a:r>
            <a:r>
              <a:rPr lang="ko-KR" altLang="en-US" sz="7200" b="1" dirty="0" smtClean="0">
                <a:solidFill>
                  <a:srgbClr val="96BEBD"/>
                </a:solidFill>
                <a:latin typeface="나눔고딕" pitchFamily="50" charset="-127"/>
                <a:ea typeface="나눔고딕" pitchFamily="50" charset="-127"/>
              </a:rPr>
              <a:t>다</a:t>
            </a:r>
            <a:endParaRPr lang="ko-KR" altLang="en-US" sz="7200" b="1" dirty="0">
              <a:solidFill>
                <a:srgbClr val="96BEB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7689" y="2949480"/>
            <a:ext cx="321733" cy="8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그림 25" descr="딸기맛메로나.png"/>
          <p:cNvPicPr>
            <a:picLocks noChangeAspect="1"/>
          </p:cNvPicPr>
          <p:nvPr/>
        </p:nvPicPr>
        <p:blipFill>
          <a:blip r:embed="rId3" cstate="print"/>
          <a:srcRect l="22989" t="10612" r="20374" b="9938"/>
          <a:stretch>
            <a:fillRect/>
          </a:stretch>
        </p:blipFill>
        <p:spPr>
          <a:xfrm>
            <a:off x="7080605" y="2743200"/>
            <a:ext cx="253646" cy="1049162"/>
          </a:xfrm>
          <a:prstGeom prst="rect">
            <a:avLst/>
          </a:prstGeom>
        </p:spPr>
      </p:pic>
      <p:pic>
        <p:nvPicPr>
          <p:cNvPr id="27" name="그림 26" descr="망고맛메로나.png"/>
          <p:cNvPicPr>
            <a:picLocks noChangeAspect="1"/>
          </p:cNvPicPr>
          <p:nvPr/>
        </p:nvPicPr>
        <p:blipFill>
          <a:blip r:embed="rId4" cstate="print"/>
          <a:srcRect l="21867" t="10034" r="23239" b="9618"/>
          <a:stretch>
            <a:fillRect/>
          </a:stretch>
        </p:blipFill>
        <p:spPr>
          <a:xfrm>
            <a:off x="7320139" y="2867025"/>
            <a:ext cx="28222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40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12274" y="0"/>
            <a:ext cx="6731726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2412274" cy="6858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2786743" y="533345"/>
            <a:ext cx="696686" cy="5595817"/>
            <a:chOff x="2786743" y="533345"/>
            <a:chExt cx="696686" cy="4471420"/>
          </a:xfrm>
        </p:grpSpPr>
        <p:sp>
          <p:nvSpPr>
            <p:cNvPr id="6" name="TextBox 5"/>
            <p:cNvSpPr txBox="1"/>
            <p:nvPr/>
          </p:nvSpPr>
          <p:spPr>
            <a:xfrm>
              <a:off x="2786743" y="533345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001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6743" y="1612257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002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743" y="2607307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003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86743" y="3603115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004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86743" y="4543100"/>
              <a:ext cx="696686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dirty="0" smtClean="0">
                  <a:solidFill>
                    <a:schemeClr val="bg1">
                      <a:lumMod val="95000"/>
                    </a:schemeClr>
                  </a:solidFill>
                </a:rPr>
                <a:t>005</a:t>
              </a:r>
              <a:endParaRPr lang="ko-KR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556803" y="624667"/>
            <a:ext cx="4189636" cy="4223926"/>
            <a:chOff x="2773531" y="511778"/>
            <a:chExt cx="700462" cy="4223926"/>
          </a:xfrm>
        </p:grpSpPr>
        <p:sp>
          <p:nvSpPr>
            <p:cNvPr id="17" name="TextBox 16"/>
            <p:cNvSpPr txBox="1"/>
            <p:nvPr/>
          </p:nvSpPr>
          <p:spPr>
            <a:xfrm>
              <a:off x="2777307" y="511778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anose="020B0600000101010101" charset="-127"/>
                  <a:ea typeface="나눔고딕" panose="020B0600000101010101" charset="-127"/>
                </a:rPr>
                <a:t>기획의도</a:t>
              </a:r>
              <a:endParaRPr lang="ko-KR" altLang="en-US" dirty="0">
                <a:latin typeface="나눔고딕" panose="020B0600000101010101" charset="-127"/>
                <a:ea typeface="나눔고딕" panose="020B0600000101010101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77307" y="1874887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3531" y="3120156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서비스구조도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73531" y="4366372"/>
              <a:ext cx="6966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기능 구현 및 </a:t>
              </a:r>
              <a:r>
                <a:rPr lang="en-US" altLang="ko-KR" dirty="0" smtClean="0">
                  <a:latin typeface="나눔고딕" pitchFamily="50" charset="-127"/>
                  <a:ea typeface="나눔고딕" pitchFamily="50" charset="-127"/>
                </a:rPr>
                <a:t>UI </a:t>
              </a:r>
              <a:r>
                <a:rPr lang="ko-KR" altLang="en-US" dirty="0" smtClean="0">
                  <a:latin typeface="나눔고딕" pitchFamily="50" charset="-127"/>
                  <a:ea typeface="나눔고딕" pitchFamily="50" charset="-127"/>
                </a:rPr>
                <a:t>상세화</a:t>
              </a:r>
              <a:endParaRPr lang="en-US" altLang="ko-KR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35132" y="1280160"/>
            <a:ext cx="194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94611" y="5655617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개선사항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6711" y="2974674"/>
            <a:ext cx="8128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병력들 출타 간 용사와 간부 사이 간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</a:rPr>
              <a:t>소통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을 강화해주는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</a:rPr>
              <a:t>어플리케이션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endParaRPr lang="en-US" altLang="ko-KR" sz="2000" b="1" dirty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간부는 출타 장병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도움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</a:t>
            </a:r>
            <a:r>
              <a:rPr lang="ko-KR" altLang="en-US" sz="2000" b="1" dirty="0" smtClean="0">
                <a:solidFill>
                  <a:srgbClr val="FFC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배려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일반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)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현황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을 한 눈에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확인가능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병력들 현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위치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확인 가능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</a:t>
            </a:r>
          </a:p>
          <a:p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용사는 매 번 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카톡방</a:t>
            </a:r>
            <a:r>
              <a:rPr lang="ko-KR" altLang="en-US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들어갔다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,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나왔다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.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이제 </a:t>
            </a:r>
            <a:r>
              <a:rPr lang="ko-KR" altLang="en-US" sz="2000" b="1" dirty="0" smtClean="0">
                <a:solidFill>
                  <a:srgbClr val="FF0000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그만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!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버튼 </a:t>
            </a:r>
            <a:r>
              <a:rPr lang="ko-KR" altLang="en-US" sz="2000" b="1" dirty="0" smtClean="0">
                <a:solidFill>
                  <a:srgbClr val="0000CC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한 번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으로 </a:t>
            </a:r>
            <a:r>
              <a:rPr lang="ko-KR" altLang="en-US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Call-Visit /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상향식 </a:t>
            </a:r>
            <a:r>
              <a:rPr lang="ko-KR" altLang="en-US" sz="2000" b="1" dirty="0" err="1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일일결산</a:t>
            </a:r>
            <a:r>
              <a:rPr lang="en-US" altLang="ko-KR" sz="2000" b="1" dirty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</a:t>
            </a:r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/ </a:t>
            </a:r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중대장 마음의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ko-KR" altLang="en-US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편지 역시 손쉽게 접수</a:t>
            </a:r>
            <a:endParaRPr lang="en-US" altLang="ko-KR" sz="2000" b="1" dirty="0">
              <a:solidFill>
                <a:srgbClr val="939BA5"/>
              </a:solidFill>
              <a:latin typeface="고딕"/>
              <a:ea typeface="HY헤드라인M" pitchFamily="18" charset="-127"/>
              <a:cs typeface="함초롬바탕" pitchFamily="18" charset="-127"/>
            </a:endParaRPr>
          </a:p>
          <a:p>
            <a:r>
              <a:rPr lang="en-US" altLang="ko-KR" sz="2000" b="1" dirty="0" smtClean="0">
                <a:solidFill>
                  <a:srgbClr val="939BA5"/>
                </a:solidFill>
                <a:latin typeface="고딕"/>
                <a:ea typeface="HY헤드라인M" pitchFamily="18" charset="-127"/>
                <a:cs typeface="함초롬바탕" pitchFamily="18" charset="-127"/>
              </a:rPr>
              <a:t>           </a:t>
            </a:r>
            <a:endParaRPr lang="en-US" altLang="ko-KR" sz="2000" b="1" dirty="0" smtClean="0">
              <a:solidFill>
                <a:srgbClr val="939BA5"/>
              </a:solidFill>
              <a:latin typeface="고딕"/>
              <a:ea typeface="HY헤드라인M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6063" y="1435100"/>
            <a:ext cx="862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 dirty="0" smtClean="0">
                <a:latin typeface="나눔고딕" charset="-127"/>
                <a:ea typeface="나눔고딕" charset="-127"/>
                <a:cs typeface="함초롬바탕" pitchFamily="18" charset="-127"/>
              </a:rPr>
              <a:t>Call-Visit-System</a:t>
            </a:r>
            <a:endParaRPr lang="ko-KR" altLang="en-US" sz="7200" b="1" dirty="0">
              <a:latin typeface="나눔고딕" charset="-127"/>
              <a:ea typeface="나눔고딕" charset="-127"/>
              <a:cs typeface="함초롬바탕" pitchFamily="18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8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02 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2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63" y="360551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271" y="360551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Admin\Downloads\soldi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987" y="3609699"/>
            <a:ext cx="1626122" cy="162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포인트가 10개인 별 1"/>
          <p:cNvSpPr/>
          <p:nvPr/>
        </p:nvSpPr>
        <p:spPr>
          <a:xfrm>
            <a:off x="749300" y="3200400"/>
            <a:ext cx="307924" cy="328919"/>
          </a:xfrm>
          <a:prstGeom prst="star10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포인트가 10개인 별 15"/>
          <p:cNvSpPr/>
          <p:nvPr/>
        </p:nvSpPr>
        <p:spPr>
          <a:xfrm>
            <a:off x="1066800" y="3200400"/>
            <a:ext cx="307924" cy="328919"/>
          </a:xfrm>
          <a:prstGeom prst="star10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판단 20"/>
          <p:cNvSpPr/>
          <p:nvPr/>
        </p:nvSpPr>
        <p:spPr>
          <a:xfrm>
            <a:off x="4292600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판단 21"/>
          <p:cNvSpPr/>
          <p:nvPr/>
        </p:nvSpPr>
        <p:spPr>
          <a:xfrm>
            <a:off x="3750813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판단 22"/>
          <p:cNvSpPr/>
          <p:nvPr/>
        </p:nvSpPr>
        <p:spPr>
          <a:xfrm>
            <a:off x="4025900" y="3106196"/>
            <a:ext cx="279400" cy="423123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52391" y="3110376"/>
            <a:ext cx="708833" cy="211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52391" y="3313576"/>
            <a:ext cx="708833" cy="2115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형 설명선 4"/>
          <p:cNvSpPr/>
          <p:nvPr/>
        </p:nvSpPr>
        <p:spPr>
          <a:xfrm>
            <a:off x="574696" y="1421404"/>
            <a:ext cx="2161035" cy="141487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9300" y="1668165"/>
            <a:ext cx="2247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ea typeface="HY헤드라인M" pitchFamily="18" charset="-127"/>
              </a:rPr>
              <a:t>0</a:t>
            </a:r>
            <a:r>
              <a:rPr lang="ko-KR" altLang="en-US" dirty="0" smtClean="0">
                <a:ea typeface="HY헤드라인M" pitchFamily="18" charset="-127"/>
              </a:rPr>
              <a:t>중대장 내일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국지도발훈련이지</a:t>
            </a:r>
            <a:r>
              <a:rPr lang="en-US" altLang="ko-KR" dirty="0" smtClean="0">
                <a:ea typeface="HY헤드라인M" pitchFamily="18" charset="-127"/>
              </a:rPr>
              <a:t>?</a:t>
            </a:r>
            <a:r>
              <a:rPr lang="ko-KR" altLang="en-US" dirty="0" smtClean="0">
                <a:ea typeface="HY헤드라인M" pitchFamily="18" charset="-127"/>
              </a:rPr>
              <a:t>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몇 명 </a:t>
            </a:r>
            <a:r>
              <a:rPr lang="ko-KR" altLang="en-US" dirty="0" err="1" smtClean="0">
                <a:ea typeface="HY헤드라인M" pitchFamily="18" charset="-127"/>
              </a:rPr>
              <a:t>출동가능해</a:t>
            </a:r>
            <a:r>
              <a:rPr lang="en-US" altLang="ko-KR" dirty="0" smtClean="0">
                <a:ea typeface="HY헤드라인M" pitchFamily="18" charset="-127"/>
              </a:rPr>
              <a:t>.</a:t>
            </a:r>
          </a:p>
        </p:txBody>
      </p:sp>
      <p:sp>
        <p:nvSpPr>
          <p:cNvPr id="28" name="타원형 설명선 27"/>
          <p:cNvSpPr/>
          <p:nvPr/>
        </p:nvSpPr>
        <p:spPr>
          <a:xfrm>
            <a:off x="3491482" y="1421404"/>
            <a:ext cx="2161035" cy="1360306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608955" y="1778391"/>
            <a:ext cx="20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ea typeface="HY헤드라인M" pitchFamily="18" charset="-127"/>
              </a:rPr>
              <a:t>확인하고</a:t>
            </a:r>
            <a:endParaRPr lang="en-US" altLang="ko-KR" b="1" dirty="0" smtClean="0">
              <a:solidFill>
                <a:srgbClr val="FF0000"/>
              </a:solidFill>
              <a:ea typeface="HY헤드라인M" pitchFamily="18" charset="-127"/>
            </a:endParaRPr>
          </a:p>
          <a:p>
            <a:r>
              <a:rPr lang="ko-KR" altLang="en-US" dirty="0" err="1" smtClean="0">
                <a:ea typeface="HY헤드라인M" pitchFamily="18" charset="-127"/>
              </a:rPr>
              <a:t>보고드리겠습니다</a:t>
            </a:r>
            <a:r>
              <a:rPr lang="en-US" altLang="ko-KR" dirty="0" smtClean="0">
                <a:ea typeface="HY헤드라인M" pitchFamily="18" charset="-127"/>
              </a:rPr>
              <a:t>.</a:t>
            </a:r>
            <a:endParaRPr lang="ko-KR" altLang="en-US" dirty="0">
              <a:ea typeface="HY헤드라인M" pitchFamily="18" charset="-127"/>
            </a:endParaRPr>
          </a:p>
        </p:txBody>
      </p:sp>
      <p:sp>
        <p:nvSpPr>
          <p:cNvPr id="30" name="타원형 설명선 29"/>
          <p:cNvSpPr/>
          <p:nvPr/>
        </p:nvSpPr>
        <p:spPr>
          <a:xfrm>
            <a:off x="6475096" y="1206500"/>
            <a:ext cx="2161035" cy="1469430"/>
          </a:xfrm>
          <a:prstGeom prst="wedgeEllipse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680200" y="1520148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HY헤드라인M" pitchFamily="18" charset="-127"/>
              </a:rPr>
              <a:t>복귀하기 싫다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dirty="0" smtClean="0">
                <a:ea typeface="HY헤드라인M" pitchFamily="18" charset="-127"/>
              </a:rPr>
              <a:t>왜 이렇게 </a:t>
            </a:r>
            <a:endParaRPr lang="en-US" altLang="ko-KR" dirty="0" smtClean="0">
              <a:ea typeface="HY헤드라인M" pitchFamily="18" charset="-127"/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  <a:ea typeface="HY헤드라인M" pitchFamily="18" charset="-127"/>
              </a:rPr>
              <a:t>전화</a:t>
            </a:r>
            <a:r>
              <a:rPr lang="ko-KR" altLang="en-US" dirty="0" err="1" smtClean="0">
                <a:ea typeface="HY헤드라인M" pitchFamily="18" charset="-127"/>
              </a:rPr>
              <a:t>오는거</a:t>
            </a:r>
            <a:r>
              <a:rPr lang="ko-KR" altLang="en-US" dirty="0" err="1">
                <a:ea typeface="HY헤드라인M" pitchFamily="18" charset="-127"/>
              </a:rPr>
              <a:t>야</a:t>
            </a:r>
            <a:endParaRPr lang="ko-KR" altLang="en-US" dirty="0">
              <a:ea typeface="HY헤드라인M" pitchFamily="18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787248" y="2763136"/>
            <a:ext cx="1536616" cy="1338963"/>
            <a:chOff x="1787248" y="3550536"/>
            <a:chExt cx="1536616" cy="1338963"/>
          </a:xfrm>
        </p:grpSpPr>
        <p:sp>
          <p:nvSpPr>
            <p:cNvPr id="9" name="구름 모양 설명선 8"/>
            <p:cNvSpPr/>
            <p:nvPr/>
          </p:nvSpPr>
          <p:spPr>
            <a:xfrm>
              <a:off x="1787248" y="3550536"/>
              <a:ext cx="1464482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26714" y="3880255"/>
              <a:ext cx="12971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ea typeface="HY헤드라인M" pitchFamily="18" charset="-127"/>
                </a:rPr>
                <a:t>중대장이</a:t>
              </a:r>
              <a:r>
                <a:rPr lang="en-US" altLang="ko-KR" sz="1000" dirty="0" smtClean="0">
                  <a:ea typeface="HY헤드라인M" pitchFamily="18" charset="-127"/>
                </a:rPr>
                <a:t>…</a:t>
              </a:r>
            </a:p>
            <a:p>
              <a:r>
                <a:rPr lang="ko-KR" altLang="en-US" sz="1000" dirty="0" smtClean="0">
                  <a:ea typeface="HY헤드라인M" pitchFamily="18" charset="-127"/>
                </a:rPr>
                <a:t>몇 명 출타 했는지도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모르나</a:t>
              </a:r>
              <a:endParaRPr lang="ko-KR" altLang="en-US" sz="1000" dirty="0">
                <a:ea typeface="HY헤드라인M" pitchFamily="18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792259" y="2781710"/>
            <a:ext cx="1464482" cy="1338963"/>
            <a:chOff x="4792259" y="3569110"/>
            <a:chExt cx="1464482" cy="1338963"/>
          </a:xfrm>
        </p:grpSpPr>
        <p:sp>
          <p:nvSpPr>
            <p:cNvPr id="35" name="구름 모양 설명선 34"/>
            <p:cNvSpPr/>
            <p:nvPr/>
          </p:nvSpPr>
          <p:spPr>
            <a:xfrm>
              <a:off x="4792259" y="3569110"/>
              <a:ext cx="1464482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68756" y="3920949"/>
              <a:ext cx="11112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err="1" smtClean="0">
                  <a:ea typeface="HY헤드라인M" pitchFamily="18" charset="-127"/>
                </a:rPr>
                <a:t>중대원이</a:t>
              </a:r>
              <a:r>
                <a:rPr lang="ko-KR" altLang="en-US" sz="1000" dirty="0" smtClean="0">
                  <a:ea typeface="HY헤드라인M" pitchFamily="18" charset="-127"/>
                </a:rPr>
                <a:t> </a:t>
              </a:r>
              <a:r>
                <a:rPr lang="ko-KR" altLang="en-US" sz="1000" dirty="0" err="1" smtClean="0">
                  <a:ea typeface="HY헤드라인M" pitchFamily="18" charset="-127"/>
                </a:rPr>
                <a:t>백명이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넘는데</a:t>
              </a:r>
              <a:r>
                <a:rPr lang="en-US" altLang="ko-KR" sz="1000" dirty="0" smtClean="0">
                  <a:ea typeface="HY헤드라인M" pitchFamily="18" charset="-127"/>
                </a:rPr>
                <a:t>…</a:t>
              </a:r>
            </a:p>
            <a:p>
              <a:r>
                <a:rPr lang="ko-KR" altLang="en-US" sz="1000" dirty="0" smtClean="0">
                  <a:ea typeface="HY헤드라인M" pitchFamily="18" charset="-127"/>
                </a:rPr>
                <a:t>우리 </a:t>
              </a:r>
              <a:r>
                <a:rPr lang="ko-KR" altLang="en-US" sz="1000" b="1" dirty="0" smtClean="0">
                  <a:solidFill>
                    <a:srgbClr val="FF0000"/>
                  </a:solidFill>
                  <a:ea typeface="HY헤드라인M" pitchFamily="18" charset="-127"/>
                </a:rPr>
                <a:t>인사계원</a:t>
              </a:r>
              <a:endParaRPr lang="en-US" altLang="ko-KR" sz="1000" b="1" dirty="0" smtClean="0">
                <a:solidFill>
                  <a:srgbClr val="FF0000"/>
                </a:solidFill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 </a:t>
              </a:r>
              <a:r>
                <a:rPr lang="ko-KR" altLang="en-US" sz="1000" dirty="0" err="1" smtClean="0">
                  <a:ea typeface="HY헤드라인M" pitchFamily="18" charset="-127"/>
                </a:rPr>
                <a:t>어디갔지</a:t>
              </a:r>
              <a:r>
                <a:rPr lang="en-US" altLang="ko-KR" sz="1000" dirty="0" smtClean="0">
                  <a:ea typeface="HY헤드라인M" pitchFamily="18" charset="-127"/>
                </a:rPr>
                <a:t>?</a:t>
              </a:r>
              <a:endParaRPr lang="ko-KR" altLang="en-US" sz="1000" dirty="0">
                <a:ea typeface="HY헤드라인M" pitchFamily="18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7802159" y="2749874"/>
            <a:ext cx="1426896" cy="1338963"/>
            <a:chOff x="7802159" y="3537274"/>
            <a:chExt cx="1426896" cy="1338963"/>
          </a:xfrm>
        </p:grpSpPr>
        <p:sp>
          <p:nvSpPr>
            <p:cNvPr id="38" name="구름 모양 설명선 37"/>
            <p:cNvSpPr/>
            <p:nvPr/>
          </p:nvSpPr>
          <p:spPr>
            <a:xfrm>
              <a:off x="7802159" y="3537274"/>
              <a:ext cx="1341841" cy="1338963"/>
            </a:xfrm>
            <a:prstGeom prst="cloudCallout">
              <a:avLst>
                <a:gd name="adj1" fmla="val -45115"/>
                <a:gd name="adj2" fmla="val 857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60759" y="3822790"/>
              <a:ext cx="12682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ea typeface="HY헤드라인M" pitchFamily="18" charset="-127"/>
                </a:rPr>
                <a:t>핸드폰 준건 좋은데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b="1" dirty="0" err="1" smtClean="0">
                  <a:solidFill>
                    <a:srgbClr val="FF0000"/>
                  </a:solidFill>
                  <a:ea typeface="HY헤드라인M" pitchFamily="18" charset="-127"/>
                </a:rPr>
                <a:t>카톡방</a:t>
              </a:r>
              <a:r>
                <a:rPr lang="ko-KR" altLang="en-US" sz="1000" dirty="0" err="1" smtClean="0">
                  <a:ea typeface="HY헤드라인M" pitchFamily="18" charset="-127"/>
                </a:rPr>
                <a:t>이</a:t>
              </a:r>
              <a:r>
                <a:rPr lang="ko-KR" altLang="en-US" sz="1000" dirty="0" smtClean="0">
                  <a:ea typeface="HY헤드라인M" pitchFamily="18" charset="-127"/>
                </a:rPr>
                <a:t> 왜</a:t>
              </a:r>
              <a:endParaRPr lang="en-US" altLang="ko-KR" sz="1000" dirty="0" smtClean="0">
                <a:ea typeface="HY헤드라인M" pitchFamily="18" charset="-127"/>
              </a:endParaRPr>
            </a:p>
            <a:p>
              <a:r>
                <a:rPr lang="ko-KR" altLang="en-US" sz="1000" dirty="0" smtClean="0">
                  <a:ea typeface="HY헤드라인M" pitchFamily="18" charset="-127"/>
                </a:rPr>
                <a:t>이렇게 많아</a:t>
              </a:r>
              <a:r>
                <a:rPr lang="en-US" altLang="ko-KR" sz="1000" dirty="0" smtClean="0"/>
                <a:t>...</a:t>
              </a:r>
              <a:endParaRPr lang="ko-KR" altLang="en-US" sz="1000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4356054" y="5510660"/>
            <a:ext cx="3958087" cy="686559"/>
          </a:xfrm>
          <a:prstGeom prst="rightArrow">
            <a:avLst/>
          </a:prstGeom>
          <a:gradFill>
            <a:gsLst>
              <a:gs pos="0">
                <a:schemeClr val="tx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glow" dir="tl">
              <a:rot lat="0" lon="0" rev="5400000"/>
            </a:lightRig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1600" b="1" dirty="0" smtClean="0">
                <a:ln w="11430"/>
                <a:solidFill>
                  <a:srgbClr val="260FB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해결방안은 </a:t>
            </a:r>
            <a:r>
              <a:rPr lang="en-US" altLang="ko-KR" sz="1600" b="1" dirty="0" smtClean="0">
                <a:ln w="11430"/>
                <a:solidFill>
                  <a:srgbClr val="260FB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휴먼엑스포" pitchFamily="18" charset="-127"/>
                <a:ea typeface="휴먼엑스포" pitchFamily="18" charset="-127"/>
              </a:rPr>
              <a:t>?</a:t>
            </a:r>
            <a:endParaRPr lang="ko-KR" altLang="en-US" sz="1600" b="1" dirty="0">
              <a:ln w="11430"/>
              <a:solidFill>
                <a:srgbClr val="260FB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14141" y="5345560"/>
            <a:ext cx="850900" cy="1156732"/>
            <a:chOff x="8314141" y="5345560"/>
            <a:chExt cx="850900" cy="1156732"/>
          </a:xfrm>
        </p:grpSpPr>
        <p:pic>
          <p:nvPicPr>
            <p:cNvPr id="1027" name="Picture 3" descr="C:\new\Outsider-Management-master\Outsider-Management-master\app\src\main\ic_launcher_1-web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141" y="5345560"/>
              <a:ext cx="850900" cy="85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8473079" y="6132960"/>
              <a:ext cx="5439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CVS</a:t>
              </a:r>
              <a:endParaRPr lang="ko-KR" altLang="en-US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0" y="5269487"/>
            <a:ext cx="4373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dirty="0" smtClean="0">
                <a:ea typeface="HY헤드라인M" pitchFamily="18" charset="-127"/>
              </a:rPr>
              <a:t>언제나 맞지 않는</a:t>
            </a:r>
            <a:r>
              <a:rPr lang="en-US" altLang="ko-KR" sz="2400" dirty="0" smtClean="0">
                <a:ea typeface="HY헤드라인M" pitchFamily="18" charset="-127"/>
              </a:rPr>
              <a:t>,                  </a:t>
            </a:r>
            <a:r>
              <a:rPr lang="ko-KR" altLang="en-US" sz="2400" dirty="0" smtClean="0">
                <a:ea typeface="HY헤드라인M" pitchFamily="18" charset="-127"/>
              </a:rPr>
              <a:t>맞추지 </a:t>
            </a:r>
            <a:r>
              <a:rPr lang="ko-KR" altLang="en-US" sz="2400" dirty="0" smtClean="0">
                <a:solidFill>
                  <a:srgbClr val="FF0000"/>
                </a:solidFill>
                <a:ea typeface="HY헤드라인M" pitchFamily="18" charset="-127"/>
              </a:rPr>
              <a:t>못하는</a:t>
            </a:r>
            <a:r>
              <a:rPr lang="ko-KR" altLang="en-US" sz="2400" dirty="0" smtClean="0">
                <a:ea typeface="HY헤드라인M" pitchFamily="18" charset="-127"/>
              </a:rPr>
              <a:t> </a:t>
            </a:r>
            <a:r>
              <a:rPr lang="ko-KR" altLang="en-US" sz="2400" dirty="0" smtClean="0">
                <a:solidFill>
                  <a:srgbClr val="0000CC"/>
                </a:solidFill>
                <a:ea typeface="HY헤드라인M" pitchFamily="18" charset="-127"/>
              </a:rPr>
              <a:t>인원</a:t>
            </a:r>
            <a:r>
              <a:rPr lang="en-US" altLang="ko-KR" sz="2400" dirty="0" smtClean="0">
                <a:ea typeface="HY헤드라인M" pitchFamily="18" charset="-127"/>
              </a:rPr>
              <a:t>!!, </a:t>
            </a:r>
          </a:p>
          <a:p>
            <a:pPr marL="342900" indent="-342900">
              <a:buAutoNum type="arabicPeriod"/>
            </a:pPr>
            <a:r>
              <a:rPr lang="ko-KR" altLang="en-US" sz="2400" dirty="0" smtClean="0">
                <a:ea typeface="HY헤드라인M" pitchFamily="18" charset="-127"/>
              </a:rPr>
              <a:t>제대로 </a:t>
            </a:r>
            <a:r>
              <a:rPr lang="ko-KR" altLang="en-US" sz="2400" dirty="0" smtClean="0">
                <a:solidFill>
                  <a:srgbClr val="FF0000"/>
                </a:solidFill>
                <a:ea typeface="HY헤드라인M" pitchFamily="18" charset="-127"/>
              </a:rPr>
              <a:t>통제</a:t>
            </a:r>
            <a:r>
              <a:rPr lang="ko-KR" altLang="en-US" sz="2400" dirty="0" smtClean="0">
                <a:ea typeface="HY헤드라인M" pitchFamily="18" charset="-127"/>
              </a:rPr>
              <a:t>가 되지 않는     병력관리시스템</a:t>
            </a:r>
            <a:endParaRPr lang="en-US" altLang="ko-KR" sz="2400" dirty="0" smtClean="0">
              <a:ea typeface="HY헤드라인M" pitchFamily="18" charset="-127"/>
            </a:endParaRPr>
          </a:p>
          <a:p>
            <a:endParaRPr lang="ko-KR" altLang="en-US" sz="2400" dirty="0"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97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206062" y="6286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03 </a:t>
            </a:r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기획 의도</a:t>
            </a:r>
            <a:endParaRPr lang="en-US" altLang="ko-KR" b="1" dirty="0" smtClean="0">
              <a:latin typeface="나눔고딕" panose="020B0600000101010101" charset="-127"/>
              <a:ea typeface="나눔고딕" panose="020B0600000101010101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47" name="직사각형 46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grpSp>
        <p:nvGrpSpPr>
          <p:cNvPr id="34" name="그룹 24"/>
          <p:cNvGrpSpPr/>
          <p:nvPr/>
        </p:nvGrpSpPr>
        <p:grpSpPr>
          <a:xfrm rot="10800000">
            <a:off x="533400" y="1983581"/>
            <a:ext cx="3429000" cy="1064418"/>
            <a:chOff x="1146297" y="4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36" name="양쪽 모서리가 둥근 사각형 35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양쪽 모서리가 둥근 사각형 6"/>
            <p:cNvSpPr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42" name="그룹 27"/>
          <p:cNvGrpSpPr/>
          <p:nvPr/>
        </p:nvGrpSpPr>
        <p:grpSpPr>
          <a:xfrm rot="10800000">
            <a:off x="533400" y="4879181"/>
            <a:ext cx="3429000" cy="1064418"/>
            <a:chOff x="1146297" y="28879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44" name="양쪽 모서리가 둥근 사각형 43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양쪽 모서리가 둥근 사각형 12"/>
            <p:cNvSpPr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2" name="그룹 30"/>
          <p:cNvGrpSpPr/>
          <p:nvPr/>
        </p:nvGrpSpPr>
        <p:grpSpPr>
          <a:xfrm rot="10800000">
            <a:off x="530103" y="3431382"/>
            <a:ext cx="3429000" cy="1064418"/>
            <a:chOff x="1146297" y="144419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3" name="양쪽 모서리가 둥근 사각형 52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양쪽 모서리가 둥근 사각형 4"/>
            <p:cNvSpPr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5" name="그룹 7"/>
          <p:cNvGrpSpPr/>
          <p:nvPr/>
        </p:nvGrpSpPr>
        <p:grpSpPr>
          <a:xfrm>
            <a:off x="5105400" y="1991681"/>
            <a:ext cx="3429000" cy="1064418"/>
            <a:chOff x="1146297" y="4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6" name="양쪽 모서리가 둥근 사각형 55"/>
            <p:cNvSpPr/>
            <p:nvPr/>
          </p:nvSpPr>
          <p:spPr>
            <a:xfrm rot="5400000">
              <a:off x="4155739" y="-30089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7" name="양쪽 모서리가 둥근 사각형 6"/>
            <p:cNvSpPr/>
            <p:nvPr/>
          </p:nvSpPr>
          <p:spPr>
            <a:xfrm>
              <a:off x="1146298" y="524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58" name="그룹 10"/>
          <p:cNvGrpSpPr/>
          <p:nvPr/>
        </p:nvGrpSpPr>
        <p:grpSpPr>
          <a:xfrm>
            <a:off x="5105400" y="4879181"/>
            <a:ext cx="3429000" cy="1064418"/>
            <a:chOff x="1146297" y="288794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59" name="양쪽 모서리가 둥근 사각형 58"/>
            <p:cNvSpPr/>
            <p:nvPr/>
          </p:nvSpPr>
          <p:spPr>
            <a:xfrm rot="5400000">
              <a:off x="4155739" y="-12149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양쪽 모서리가 둥근 사각형 12"/>
            <p:cNvSpPr/>
            <p:nvPr/>
          </p:nvSpPr>
          <p:spPr>
            <a:xfrm>
              <a:off x="1146298" y="293990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61" name="그룹 21"/>
          <p:cNvGrpSpPr/>
          <p:nvPr/>
        </p:nvGrpSpPr>
        <p:grpSpPr>
          <a:xfrm>
            <a:off x="5102103" y="3416014"/>
            <a:ext cx="3429000" cy="1064418"/>
            <a:chOff x="1146297" y="1444198"/>
            <a:chExt cx="7083302" cy="10644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grpSpPr>
        <p:sp>
          <p:nvSpPr>
            <p:cNvPr id="62" name="양쪽 모서리가 둥근 사각형 61"/>
            <p:cNvSpPr/>
            <p:nvPr/>
          </p:nvSpPr>
          <p:spPr>
            <a:xfrm rot="5400000">
              <a:off x="4155739" y="-1565244"/>
              <a:ext cx="1064418" cy="7083302"/>
            </a:xfrm>
            <a:prstGeom prst="round2SameRect">
              <a:avLst/>
            </a:prstGeom>
            <a:grpFill/>
            <a:ln w="28575"/>
            <a:sp3d extrusionH="12700" prstMaterial="plastic">
              <a:bevelT w="50800" h="50800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3" name="양쪽 모서리가 둥근 사각형 4"/>
            <p:cNvSpPr/>
            <p:nvPr/>
          </p:nvSpPr>
          <p:spPr>
            <a:xfrm>
              <a:off x="1146298" y="1496158"/>
              <a:ext cx="7031341" cy="960496"/>
            </a:xfrm>
            <a:prstGeom prst="rect">
              <a:avLst/>
            </a:prstGeom>
            <a:grpFill/>
            <a:ln w="28575"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100" kern="1200"/>
            </a:p>
          </p:txBody>
        </p:sp>
      </p:grpSp>
      <p:grpSp>
        <p:nvGrpSpPr>
          <p:cNvPr id="64" name="그룹 6"/>
          <p:cNvGrpSpPr/>
          <p:nvPr/>
        </p:nvGrpSpPr>
        <p:grpSpPr>
          <a:xfrm>
            <a:off x="3959103" y="1960329"/>
            <a:ext cx="1146298" cy="1637567"/>
            <a:chOff x="0" y="44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65" name="갈매기형 수장 64"/>
            <p:cNvSpPr/>
            <p:nvPr/>
          </p:nvSpPr>
          <p:spPr>
            <a:xfrm rot="5400000">
              <a:off x="-245635" y="24608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갈매기형 수장 4"/>
            <p:cNvSpPr/>
            <p:nvPr/>
          </p:nvSpPr>
          <p:spPr>
            <a:xfrm>
              <a:off x="1" y="57359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67" name="그룹 8"/>
          <p:cNvGrpSpPr/>
          <p:nvPr/>
        </p:nvGrpSpPr>
        <p:grpSpPr>
          <a:xfrm>
            <a:off x="3959103" y="3435430"/>
            <a:ext cx="1146298" cy="1637567"/>
            <a:chOff x="0" y="144419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68" name="갈매기형 수장 67"/>
            <p:cNvSpPr/>
            <p:nvPr/>
          </p:nvSpPr>
          <p:spPr>
            <a:xfrm rot="5400000">
              <a:off x="-245635" y="168983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9588072"/>
                <a:satOff val="1400"/>
                <a:lumOff val="8823"/>
                <a:alphaOff val="0"/>
              </a:schemeClr>
            </a:lnRef>
            <a:fillRef idx="3">
              <a:schemeClr val="accent3">
                <a:hueOff val="9588072"/>
                <a:satOff val="1400"/>
                <a:lumOff val="8823"/>
                <a:alphaOff val="0"/>
              </a:schemeClr>
            </a:fillRef>
            <a:effectRef idx="2">
              <a:schemeClr val="accent3">
                <a:hueOff val="9588072"/>
                <a:satOff val="1400"/>
                <a:lumOff val="882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9" name="갈매기형 수장 8"/>
            <p:cNvSpPr/>
            <p:nvPr/>
          </p:nvSpPr>
          <p:spPr>
            <a:xfrm>
              <a:off x="1" y="201734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grpSp>
        <p:nvGrpSpPr>
          <p:cNvPr id="70" name="그룹 9"/>
          <p:cNvGrpSpPr/>
          <p:nvPr/>
        </p:nvGrpSpPr>
        <p:grpSpPr>
          <a:xfrm>
            <a:off x="3959103" y="4915633"/>
            <a:ext cx="1146298" cy="1637567"/>
            <a:chOff x="0" y="2887947"/>
            <a:chExt cx="1146298" cy="1637567"/>
          </a:xfrm>
          <a:scene3d>
            <a:camera prst="orthographicFront"/>
            <a:lightRig rig="flat" dir="t"/>
          </a:scene3d>
        </p:grpSpPr>
        <p:sp>
          <p:nvSpPr>
            <p:cNvPr id="71" name="갈매기형 수장 70"/>
            <p:cNvSpPr/>
            <p:nvPr/>
          </p:nvSpPr>
          <p:spPr>
            <a:xfrm rot="5400000">
              <a:off x="-245635" y="3133582"/>
              <a:ext cx="1637567" cy="1146297"/>
            </a:xfrm>
            <a:prstGeom prst="chevron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1">
              <a:schemeClr val="accent3">
                <a:hueOff val="19176143"/>
                <a:satOff val="2800"/>
                <a:lumOff val="17646"/>
                <a:alphaOff val="0"/>
              </a:schemeClr>
            </a:lnRef>
            <a:fillRef idx="3">
              <a:schemeClr val="accent3">
                <a:hueOff val="19176143"/>
                <a:satOff val="2800"/>
                <a:lumOff val="17646"/>
                <a:alphaOff val="0"/>
              </a:schemeClr>
            </a:fillRef>
            <a:effectRef idx="2">
              <a:schemeClr val="accent3">
                <a:hueOff val="19176143"/>
                <a:satOff val="2800"/>
                <a:lumOff val="1764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2" name="갈매기형 수장 10"/>
            <p:cNvSpPr/>
            <p:nvPr/>
          </p:nvSpPr>
          <p:spPr>
            <a:xfrm>
              <a:off x="1" y="3461096"/>
              <a:ext cx="1146297" cy="49127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200" kern="120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23824" y="2012414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출타자</a:t>
            </a:r>
            <a:r>
              <a:rPr lang="en-US" altLang="ko-KR" sz="1400" b="1" dirty="0" smtClean="0">
                <a:latin typeface="+mj-ea"/>
                <a:ea typeface="+mj-ea"/>
              </a:rPr>
              <a:t>(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신상</a:t>
            </a:r>
            <a:r>
              <a:rPr lang="en-US" altLang="ko-KR" sz="1400" b="1" dirty="0" smtClean="0"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latin typeface="+mj-ea"/>
                <a:ea typeface="+mj-ea"/>
              </a:rPr>
              <a:t> 관리</a:t>
            </a:r>
            <a:r>
              <a:rPr lang="en-US" altLang="ko-KR" sz="1400" b="1" dirty="0" smtClean="0">
                <a:latin typeface="+mj-ea"/>
                <a:ea typeface="+mj-ea"/>
              </a:rPr>
              <a:t>, 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위치 파악  </a:t>
            </a:r>
            <a:r>
              <a:rPr lang="ko-KR" altLang="en-US" sz="1400" b="1" dirty="0" smtClean="0">
                <a:latin typeface="+mj-ea"/>
                <a:ea typeface="+mj-ea"/>
              </a:rPr>
              <a:t>용이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68636" y="2523890"/>
            <a:ext cx="1127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편의</a:t>
            </a:r>
            <a:r>
              <a:rPr lang="ko-KR" alt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성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위쪽 리본 74"/>
          <p:cNvSpPr/>
          <p:nvPr/>
        </p:nvSpPr>
        <p:spPr>
          <a:xfrm>
            <a:off x="5334000" y="1122130"/>
            <a:ext cx="2971800" cy="533399"/>
          </a:xfrm>
          <a:prstGeom prst="ribbon2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용사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6" name="위쪽 리본 75"/>
          <p:cNvSpPr/>
          <p:nvPr/>
        </p:nvSpPr>
        <p:spPr>
          <a:xfrm>
            <a:off x="460630" y="1122130"/>
            <a:ext cx="3426609" cy="533399"/>
          </a:xfrm>
          <a:prstGeom prst="ribbon2">
            <a:avLst/>
          </a:prstGeom>
          <a:solidFill>
            <a:schemeClr val="tx1"/>
          </a:solidFill>
          <a:ln>
            <a:solidFill>
              <a:schemeClr val="tx1">
                <a:lumMod val="85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간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부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970464" y="4008579"/>
            <a:ext cx="11272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직관적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974731" y="5457555"/>
            <a:ext cx="112723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경제성</a:t>
            </a:r>
            <a:endParaRPr lang="en-US" sz="2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183248" y="2190214"/>
            <a:ext cx="3273303" cy="705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  <a:latin typeface="+mj-ea"/>
                <a:ea typeface="+mj-ea"/>
              </a:rPr>
              <a:t>대기자 명단을 지속적으로 확인할 필요가 없다</a:t>
            </a:r>
            <a:r>
              <a:rPr lang="en-US" altLang="ko-KR" sz="1400" b="1" dirty="0" smtClean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en-US" sz="1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3824" y="5029200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400" b="1" dirty="0" smtClean="0">
                <a:latin typeface="+mj-ea"/>
                <a:ea typeface="+mj-ea"/>
              </a:rPr>
              <a:t>Call-Visit</a:t>
            </a:r>
            <a:r>
              <a:rPr lang="ko-KR" altLang="en-US" sz="1400" b="1" dirty="0" smtClean="0">
                <a:latin typeface="+mj-ea"/>
                <a:ea typeface="+mj-ea"/>
              </a:rPr>
              <a:t>이 오지 않는 인원은 </a:t>
            </a: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전화</a:t>
            </a:r>
            <a:r>
              <a:rPr lang="ko-KR" altLang="en-US" sz="1400" b="1" dirty="0" smtClean="0">
                <a:latin typeface="+mj-ea"/>
                <a:ea typeface="+mj-ea"/>
              </a:rPr>
              <a:t>로</a:t>
            </a:r>
            <a:endParaRPr lang="en-US" altLang="ko-KR" sz="14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1400" b="1" dirty="0" smtClean="0">
                <a:latin typeface="+mj-ea"/>
                <a:ea typeface="+mj-ea"/>
              </a:rPr>
              <a:t>      </a:t>
            </a:r>
            <a:r>
              <a:rPr lang="ko-KR" altLang="en-US" sz="1400" b="1" dirty="0" smtClean="0">
                <a:latin typeface="+mj-ea"/>
                <a:ea typeface="+mj-ea"/>
              </a:rPr>
              <a:t>확인 가능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11248" y="342900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보고시간</a:t>
            </a:r>
            <a:r>
              <a:rPr lang="en-US" altLang="ko-KR" sz="1400" b="1" dirty="0" smtClean="0"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atin typeface="+mj-ea"/>
                <a:ea typeface="+mj-ea"/>
              </a:rPr>
              <a:t>출타 사유</a:t>
            </a:r>
            <a:r>
              <a:rPr lang="en-US" altLang="ko-KR" sz="1400" b="1" dirty="0" smtClean="0">
                <a:latin typeface="+mj-ea"/>
                <a:ea typeface="+mj-ea"/>
              </a:rPr>
              <a:t>,</a:t>
            </a:r>
            <a:r>
              <a:rPr lang="ko-KR" altLang="en-US" sz="1400" b="1" dirty="0" smtClean="0">
                <a:latin typeface="+mj-ea"/>
                <a:ea typeface="+mj-ea"/>
              </a:rPr>
              <a:t>출타기한 확인가능</a:t>
            </a:r>
            <a:endParaRPr lang="en-US" altLang="ko-KR" sz="1400" b="1" dirty="0" smtClean="0">
              <a:latin typeface="+mj-ea"/>
              <a:ea typeface="+mj-ea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84897" y="342900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버튼 한 번으로 위치 보고 완료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951" y="5085814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불필요한 </a:t>
            </a:r>
            <a:r>
              <a:rPr lang="ko-KR" altLang="en-US" sz="1400" b="1" dirty="0" err="1" smtClean="0">
                <a:latin typeface="+mj-ea"/>
                <a:ea typeface="+mj-ea"/>
              </a:rPr>
              <a:t>카톡방</a:t>
            </a:r>
            <a:r>
              <a:rPr lang="ko-KR" altLang="en-US" sz="1400" b="1" dirty="0" smtClean="0">
                <a:latin typeface="+mj-ea"/>
                <a:ea typeface="+mj-ea"/>
              </a:rPr>
              <a:t> 없어지는 효과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70671" y="2043641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지속적으로 전화나 </a:t>
            </a:r>
            <a:r>
              <a:rPr lang="ko-KR" altLang="en-US" sz="1400" b="1" dirty="0" err="1" smtClean="0">
                <a:solidFill>
                  <a:srgbClr val="FF0000"/>
                </a:solidFill>
                <a:latin typeface="+mj-ea"/>
                <a:ea typeface="+mj-ea"/>
              </a:rPr>
              <a:t>카톡을</a:t>
            </a:r>
            <a:r>
              <a:rPr lang="ko-KR" altLang="en-US" sz="1400" b="1" dirty="0" smtClean="0">
                <a:solidFill>
                  <a:srgbClr val="FF0000"/>
                </a:solidFill>
                <a:latin typeface="+mj-ea"/>
                <a:ea typeface="+mj-ea"/>
              </a:rPr>
              <a:t>  할 필요가 </a:t>
            </a:r>
            <a:r>
              <a:rPr lang="ko-KR" altLang="en-US" sz="1400" b="1" dirty="0" smtClean="0">
                <a:latin typeface="+mj-ea"/>
                <a:ea typeface="+mj-ea"/>
              </a:rPr>
              <a:t>없다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07951" y="2347435"/>
            <a:ext cx="32733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latin typeface="+mj-ea"/>
                <a:ea typeface="+mj-ea"/>
              </a:rPr>
              <a:t>지속적으로 전화나 </a:t>
            </a:r>
            <a:r>
              <a:rPr lang="ko-KR" altLang="en-US" sz="1400" b="1" dirty="0" err="1" smtClean="0">
                <a:latin typeface="+mj-ea"/>
                <a:ea typeface="+mj-ea"/>
              </a:rPr>
              <a:t>카톡을</a:t>
            </a:r>
            <a:r>
              <a:rPr lang="ko-KR" altLang="en-US" sz="1400" b="1" dirty="0" smtClean="0">
                <a:latin typeface="+mj-ea"/>
                <a:ea typeface="+mj-ea"/>
              </a:rPr>
              <a:t>  할 필요가 없다</a:t>
            </a:r>
            <a:r>
              <a:rPr lang="en-US" altLang="ko-KR" sz="1400" b="1" dirty="0" smtClean="0">
                <a:latin typeface="+mj-ea"/>
                <a:ea typeface="+mj-ea"/>
              </a:rPr>
              <a:t>.</a:t>
            </a:r>
            <a:endParaRPr lang="en-US" sz="1400" b="1" dirty="0">
              <a:latin typeface="+mj-ea"/>
              <a:ea typeface="+mj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184897" y="3800830"/>
            <a:ext cx="32733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rgbClr val="0000CC"/>
                </a:solidFill>
                <a:latin typeface="+mj-ea"/>
                <a:ea typeface="+mj-ea"/>
              </a:rPr>
              <a:t>마음의 편지</a:t>
            </a:r>
            <a:r>
              <a:rPr lang="en-US" altLang="ko-KR" sz="1400" b="1" dirty="0">
                <a:solidFill>
                  <a:srgbClr val="0000CC"/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 smtClean="0">
                <a:latin typeface="+mj-ea"/>
                <a:ea typeface="+mj-ea"/>
              </a:rPr>
              <a:t>등 특이사항 바로 보고가능</a:t>
            </a:r>
            <a:endParaRPr 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9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개발환경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자유형 50"/>
          <p:cNvSpPr/>
          <p:nvPr/>
        </p:nvSpPr>
        <p:spPr>
          <a:xfrm rot="16200000">
            <a:off x="1201383" y="3166383"/>
            <a:ext cx="701398" cy="1932063"/>
          </a:xfrm>
          <a:custGeom>
            <a:avLst/>
            <a:gdLst>
              <a:gd name="connsiteX0" fmla="*/ 0 w 1312468"/>
              <a:gd name="connsiteY0" fmla="*/ 0 h 2496013"/>
              <a:gd name="connsiteX1" fmla="*/ 1312468 w 1312468"/>
              <a:gd name="connsiteY1" fmla="*/ 0 h 2496013"/>
              <a:gd name="connsiteX2" fmla="*/ 1312468 w 1312468"/>
              <a:gd name="connsiteY2" fmla="*/ 2496013 h 2496013"/>
              <a:gd name="connsiteX3" fmla="*/ 0 w 1312468"/>
              <a:gd name="connsiteY3" fmla="*/ 2496013 h 2496013"/>
              <a:gd name="connsiteX4" fmla="*/ 0 w 1312468"/>
              <a:gd name="connsiteY4" fmla="*/ 0 h 249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496013">
                <a:moveTo>
                  <a:pt x="1312468" y="1"/>
                </a:moveTo>
                <a:lnTo>
                  <a:pt x="1312468" y="2496012"/>
                </a:lnTo>
                <a:lnTo>
                  <a:pt x="0" y="2496012"/>
                </a:lnTo>
                <a:lnTo>
                  <a:pt x="0" y="1"/>
                </a:lnTo>
                <a:lnTo>
                  <a:pt x="1312468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29611" tIns="975360" rIns="120016" bIns="22537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자유형 51"/>
          <p:cNvSpPr/>
          <p:nvPr/>
        </p:nvSpPr>
        <p:spPr>
          <a:xfrm rot="16200000">
            <a:off x="1201383" y="4312603"/>
            <a:ext cx="701398" cy="1932063"/>
          </a:xfrm>
          <a:custGeom>
            <a:avLst/>
            <a:gdLst>
              <a:gd name="connsiteX0" fmla="*/ 0 w 1312468"/>
              <a:gd name="connsiteY0" fmla="*/ 0 h 2083396"/>
              <a:gd name="connsiteX1" fmla="*/ 1312468 w 1312468"/>
              <a:gd name="connsiteY1" fmla="*/ 0 h 2083396"/>
              <a:gd name="connsiteX2" fmla="*/ 1312468 w 1312468"/>
              <a:gd name="connsiteY2" fmla="*/ 2083396 h 2083396"/>
              <a:gd name="connsiteX3" fmla="*/ 0 w 1312468"/>
              <a:gd name="connsiteY3" fmla="*/ 2083396 h 2083396"/>
              <a:gd name="connsiteX4" fmla="*/ 0 w 1312468"/>
              <a:gd name="connsiteY4" fmla="*/ 0 h 208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083396">
                <a:moveTo>
                  <a:pt x="1312468" y="2"/>
                </a:moveTo>
                <a:lnTo>
                  <a:pt x="1312468" y="2083394"/>
                </a:lnTo>
                <a:lnTo>
                  <a:pt x="0" y="2083394"/>
                </a:lnTo>
                <a:lnTo>
                  <a:pt x="0" y="2"/>
                </a:lnTo>
                <a:lnTo>
                  <a:pt x="1312468" y="2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2160" tIns="975361" rIns="125729" bIns="23806" numCol="1" spcCol="1270" anchor="ctr" anchorCtr="0">
            <a:noAutofit/>
          </a:bodyPr>
          <a:lstStyle/>
          <a:p>
            <a:pPr lvl="0" algn="r" defTabSz="9779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3" name="자유형 52"/>
          <p:cNvSpPr/>
          <p:nvPr/>
        </p:nvSpPr>
        <p:spPr>
          <a:xfrm rot="16200000">
            <a:off x="1201383" y="2172622"/>
            <a:ext cx="701398" cy="1932065"/>
          </a:xfrm>
          <a:custGeom>
            <a:avLst/>
            <a:gdLst>
              <a:gd name="connsiteX0" fmla="*/ 0 w 1312468"/>
              <a:gd name="connsiteY0" fmla="*/ 0 h 2917288"/>
              <a:gd name="connsiteX1" fmla="*/ 1312468 w 1312468"/>
              <a:gd name="connsiteY1" fmla="*/ 0 h 2917288"/>
              <a:gd name="connsiteX2" fmla="*/ 1312468 w 1312468"/>
              <a:gd name="connsiteY2" fmla="*/ 2917288 h 2917288"/>
              <a:gd name="connsiteX3" fmla="*/ 0 w 1312468"/>
              <a:gd name="connsiteY3" fmla="*/ 2917288 h 2917288"/>
              <a:gd name="connsiteX4" fmla="*/ 0 w 1312468"/>
              <a:gd name="connsiteY4" fmla="*/ 0 h 2917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2917288">
                <a:moveTo>
                  <a:pt x="1312468" y="1"/>
                </a:moveTo>
                <a:lnTo>
                  <a:pt x="1312468" y="2917287"/>
                </a:lnTo>
                <a:lnTo>
                  <a:pt x="0" y="2917287"/>
                </a:lnTo>
                <a:lnTo>
                  <a:pt x="0" y="1"/>
                </a:lnTo>
                <a:lnTo>
                  <a:pt x="1312468" y="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71739" tIns="975362" rIns="120016" bIns="22537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자유형 53"/>
          <p:cNvSpPr/>
          <p:nvPr/>
        </p:nvSpPr>
        <p:spPr>
          <a:xfrm rot="16200000">
            <a:off x="1201383" y="1105763"/>
            <a:ext cx="701398" cy="1932065"/>
          </a:xfrm>
          <a:custGeom>
            <a:avLst/>
            <a:gdLst>
              <a:gd name="connsiteX0" fmla="*/ 0 w 1312468"/>
              <a:gd name="connsiteY0" fmla="*/ 0 h 3314252"/>
              <a:gd name="connsiteX1" fmla="*/ 1312468 w 1312468"/>
              <a:gd name="connsiteY1" fmla="*/ 0 h 3314252"/>
              <a:gd name="connsiteX2" fmla="*/ 1312468 w 1312468"/>
              <a:gd name="connsiteY2" fmla="*/ 3314252 h 3314252"/>
              <a:gd name="connsiteX3" fmla="*/ 0 w 1312468"/>
              <a:gd name="connsiteY3" fmla="*/ 3314252 h 3314252"/>
              <a:gd name="connsiteX4" fmla="*/ 0 w 1312468"/>
              <a:gd name="connsiteY4" fmla="*/ 0 h 33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2468" h="3314252">
                <a:moveTo>
                  <a:pt x="1312468" y="3"/>
                </a:moveTo>
                <a:lnTo>
                  <a:pt x="1312468" y="3314249"/>
                </a:lnTo>
                <a:lnTo>
                  <a:pt x="0" y="3314249"/>
                </a:lnTo>
                <a:lnTo>
                  <a:pt x="0" y="3"/>
                </a:lnTo>
                <a:lnTo>
                  <a:pt x="1312468" y="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436" tIns="975363" rIns="120015" bIns="22536" numCol="1" spcCol="1270" anchor="ctr" anchorCtr="0">
            <a:noAutofit/>
          </a:bodyPr>
          <a:lstStyle/>
          <a:p>
            <a:pPr lvl="0" algn="r" defTabSz="9334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800" b="1" kern="12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866200" y="1721096"/>
            <a:ext cx="1371764" cy="704781"/>
          </a:xfrm>
          <a:custGeom>
            <a:avLst/>
            <a:gdLst>
              <a:gd name="connsiteX0" fmla="*/ 0 w 931852"/>
              <a:gd name="connsiteY0" fmla="*/ 0 h 3330237"/>
              <a:gd name="connsiteX1" fmla="*/ 931852 w 931852"/>
              <a:gd name="connsiteY1" fmla="*/ 0 h 3330237"/>
              <a:gd name="connsiteX2" fmla="*/ 931852 w 931852"/>
              <a:gd name="connsiteY2" fmla="*/ 3330237 h 3330237"/>
              <a:gd name="connsiteX3" fmla="*/ 0 w 931852"/>
              <a:gd name="connsiteY3" fmla="*/ 3330237 h 3330237"/>
              <a:gd name="connsiteX4" fmla="*/ 0 w 931852"/>
              <a:gd name="connsiteY4" fmla="*/ 0 h 333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1852" h="3330237">
                <a:moveTo>
                  <a:pt x="0" y="0"/>
                </a:moveTo>
                <a:lnTo>
                  <a:pt x="931852" y="0"/>
                </a:lnTo>
                <a:lnTo>
                  <a:pt x="931852" y="3330237"/>
                </a:lnTo>
                <a:lnTo>
                  <a:pt x="0" y="333023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0" algn="l" defTabSz="8001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b="1" kern="120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686359" y="1840963"/>
            <a:ext cx="3972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Windows 7 Enterprise K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11284" y="1840963"/>
            <a:ext cx="681597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OS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01703" y="3901582"/>
            <a:ext cx="90075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Tools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4885" y="5047802"/>
            <a:ext cx="1534394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 smtClean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Database</a:t>
            </a:r>
            <a:endParaRPr lang="en-US" altLang="ko-KR" sz="2400" b="1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1591" y="2907822"/>
            <a:ext cx="780983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SDK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86361" y="5044808"/>
            <a:ext cx="34229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</a:t>
            </a:r>
            <a:endParaRPr lang="ko-KR" altLang="en-US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86359" y="3781715"/>
            <a:ext cx="39720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lvl="1" algn="just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Firebase 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86361" y="2787955"/>
            <a:ext cx="3499538" cy="70788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 algn="just"/>
            <a:r>
              <a:rPr lang="en-US" altLang="ko-KR" sz="20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JDK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1.8.0_221</a:t>
            </a:r>
            <a:endParaRPr lang="en-US" altLang="ko-KR" sz="2000" dirty="0" smtClean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/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en-US" altLang="ko-KR" sz="2000" dirty="0" smtClean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.0(API 28)</a:t>
            </a:r>
            <a:endParaRPr lang="en-US" altLang="ko-KR" sz="2000" dirty="0">
              <a:solidFill>
                <a:schemeClr val="accent6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24" name="직사각형 23"/>
            <p:cNvSpPr/>
            <p:nvPr/>
          </p:nvSpPr>
          <p:spPr>
            <a:xfrm>
              <a:off x="2625432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8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6062" y="971564"/>
            <a:ext cx="41670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 smtClean="0">
                <a:latin typeface="나눔고딕" panose="020B0600000101010101" charset="-127"/>
                <a:ea typeface="나눔고딕" panose="020B0600000101010101" charset="-127"/>
              </a:rPr>
              <a:t>01 &gt;&gt;  </a:t>
            </a:r>
            <a:r>
              <a:rPr lang="ko-KR" altLang="en-US" b="1" dirty="0" smtClean="0">
                <a:latin typeface="나눔고딕" panose="020B0600000101010101" charset="-127"/>
                <a:ea typeface="나눔고딕" panose="020B0600000101010101" charset="-127"/>
              </a:rPr>
              <a:t>서비스 구성도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2" name="직사각형 11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7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641" y="2690178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" y="2831487"/>
            <a:ext cx="1154113" cy="181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63" y="2690178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690" y="2971800"/>
            <a:ext cx="1189210" cy="173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744" y="1192689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259" y="1498600"/>
            <a:ext cx="1190232" cy="17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520" y="3887311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415" y="4155533"/>
            <a:ext cx="1190232" cy="1673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39" y="4155533"/>
            <a:ext cx="1227376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068" y="4107115"/>
            <a:ext cx="1317547" cy="1818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848" y="3887311"/>
            <a:ext cx="2657965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850" y="4155533"/>
            <a:ext cx="1283650" cy="17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513" y="3887210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565400"/>
            <a:ext cx="2870200" cy="28067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88126" y="3838046"/>
            <a:ext cx="5655874" cy="274055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503707" y="1156230"/>
            <a:ext cx="1533132" cy="263101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 설명선 3"/>
          <p:cNvSpPr/>
          <p:nvPr/>
        </p:nvSpPr>
        <p:spPr>
          <a:xfrm>
            <a:off x="444500" y="1625600"/>
            <a:ext cx="1079500" cy="635000"/>
          </a:xfrm>
          <a:prstGeom prst="wedgeRectCallout">
            <a:avLst>
              <a:gd name="adj1" fmla="val -22009"/>
              <a:gd name="adj2" fmla="val 7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공통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 설명선 38"/>
          <p:cNvSpPr/>
          <p:nvPr/>
        </p:nvSpPr>
        <p:spPr>
          <a:xfrm>
            <a:off x="5207000" y="1335592"/>
            <a:ext cx="1079500" cy="635000"/>
          </a:xfrm>
          <a:prstGeom prst="wedgeRectCallout">
            <a:avLst>
              <a:gd name="adj1" fmla="val -50244"/>
              <a:gd name="adj2" fmla="val 80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용사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 설명선 39"/>
          <p:cNvSpPr/>
          <p:nvPr/>
        </p:nvSpPr>
        <p:spPr>
          <a:xfrm>
            <a:off x="7355667" y="2831487"/>
            <a:ext cx="1079500" cy="635000"/>
          </a:xfrm>
          <a:prstGeom prst="wedgeRectCallout">
            <a:avLst>
              <a:gd name="adj1" fmla="val 32109"/>
              <a:gd name="adj2" fmla="val 84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간부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3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184" y="3887311"/>
            <a:ext cx="2475863" cy="25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/>
          <p:cNvCxnSpPr/>
          <p:nvPr/>
        </p:nvCxnSpPr>
        <p:spPr>
          <a:xfrm flipV="1">
            <a:off x="2327687" y="1970592"/>
            <a:ext cx="885413" cy="401638"/>
          </a:xfrm>
          <a:prstGeom prst="straightConnector1">
            <a:avLst/>
          </a:prstGeom>
          <a:ln w="889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327687" y="5696996"/>
            <a:ext cx="885413" cy="228600"/>
          </a:xfrm>
          <a:prstGeom prst="straightConnector1">
            <a:avLst/>
          </a:prstGeom>
          <a:ln w="889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4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3748351" y="1943100"/>
            <a:ext cx="4709849" cy="3419475"/>
            <a:chOff x="3748351" y="1943100"/>
            <a:chExt cx="4709849" cy="3419475"/>
          </a:xfrm>
        </p:grpSpPr>
        <p:sp>
          <p:nvSpPr>
            <p:cNvPr id="20" name="자유형 19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763785" y="2550230"/>
              <a:ext cx="4694415" cy="281234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936647" y="2053519"/>
            <a:ext cx="14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  Welcome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3235" y="3400779"/>
            <a:ext cx="4155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- 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어플리케이션을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실행하면</a:t>
            </a:r>
            <a:r>
              <a:rPr kumimoji="1" lang="ko-KR" altLang="ko-KR" sz="1600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1"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보이는 첫 화면</a:t>
            </a: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lvl="0" algn="ctr"/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buFont typeface="+mj-ea"/>
              <a:buAutoNum type="circleNumDbPlain"/>
            </a:pPr>
            <a:r>
              <a:rPr kumimoji="1"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서비스 로고 </a:t>
            </a:r>
            <a:r>
              <a:rPr kumimoji="1"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이미지</a:t>
            </a: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buFont typeface="+mj-ea"/>
              <a:buAutoNum type="circleNumDbPlain"/>
            </a:pPr>
            <a:endParaRPr kumimoji="1" lang="en-US" altLang="ko-KR" sz="1600" dirty="0" smtClean="0">
              <a:solidFill>
                <a:schemeClr val="accent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</a:rPr>
              <a:t>로그인 화면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3" name="직사각형 12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1003300"/>
            <a:ext cx="4102457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5" y="1603153"/>
            <a:ext cx="1912343" cy="354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3748351" y="1943100"/>
            <a:ext cx="4709849" cy="3419475"/>
            <a:chOff x="3748351" y="1943100"/>
            <a:chExt cx="4709849" cy="3419475"/>
          </a:xfrm>
        </p:grpSpPr>
        <p:sp>
          <p:nvSpPr>
            <p:cNvPr id="17" name="자유형 16"/>
            <p:cNvSpPr/>
            <p:nvPr/>
          </p:nvSpPr>
          <p:spPr>
            <a:xfrm rot="16200000">
              <a:off x="5065051" y="626400"/>
              <a:ext cx="533400" cy="3166799"/>
            </a:xfrm>
            <a:custGeom>
              <a:avLst/>
              <a:gdLst>
                <a:gd name="connsiteX0" fmla="*/ 0 w 1312468"/>
                <a:gd name="connsiteY0" fmla="*/ 0 h 2496013"/>
                <a:gd name="connsiteX1" fmla="*/ 1312468 w 1312468"/>
                <a:gd name="connsiteY1" fmla="*/ 0 h 2496013"/>
                <a:gd name="connsiteX2" fmla="*/ 1312468 w 1312468"/>
                <a:gd name="connsiteY2" fmla="*/ 2496013 h 2496013"/>
                <a:gd name="connsiteX3" fmla="*/ 0 w 1312468"/>
                <a:gd name="connsiteY3" fmla="*/ 2496013 h 2496013"/>
                <a:gd name="connsiteX4" fmla="*/ 0 w 1312468"/>
                <a:gd name="connsiteY4" fmla="*/ 0 h 249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468" h="2496013">
                  <a:moveTo>
                    <a:pt x="1312468" y="1"/>
                  </a:moveTo>
                  <a:lnTo>
                    <a:pt x="1312468" y="2496012"/>
                  </a:lnTo>
                  <a:lnTo>
                    <a:pt x="0" y="2496012"/>
                  </a:lnTo>
                  <a:lnTo>
                    <a:pt x="0" y="1"/>
                  </a:lnTo>
                  <a:lnTo>
                    <a:pt x="1312468" y="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611" tIns="975360" rIns="120016" bIns="22537" numCol="1" spcCol="1270" anchor="ctr" anchorCtr="0">
              <a:noAutofit/>
            </a:bodyPr>
            <a:lstStyle/>
            <a:p>
              <a:pPr lvl="0" algn="r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2800" b="1" kern="12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763785" y="2550230"/>
              <a:ext cx="4694415" cy="281234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746500" y="3035300"/>
            <a:ext cx="4673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신분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간부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용사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선택 가능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세부항목 작성 후 가입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특히 용사는 </a:t>
            </a:r>
            <a:r>
              <a:rPr lang="ko-KR" altLang="en-US" sz="1600" b="1" dirty="0" smtClean="0">
                <a:solidFill>
                  <a:srgbClr val="0000CC"/>
                </a:solidFill>
                <a:latin typeface="나눔고딕" pitchFamily="50" charset="-127"/>
                <a:ea typeface="나눔고딕" pitchFamily="50" charset="-127"/>
              </a:rPr>
              <a:t>직속상관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간부 중요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설정된 값으로 </a:t>
            </a:r>
            <a:endParaRPr lang="en-US" altLang="ko-KR" sz="1600" dirty="0" smtClean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     </a:t>
            </a:r>
            <a:r>
              <a:rPr lang="ko-KR" altLang="en-US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항목 전송</a:t>
            </a:r>
            <a:r>
              <a:rPr lang="en-US" altLang="ko-KR" sz="1600" dirty="0" smtClean="0">
                <a:solidFill>
                  <a:schemeClr val="accent1">
                    <a:lumMod val="7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600" dirty="0">
              <a:solidFill>
                <a:schemeClr val="accent1">
                  <a:lumMod val="7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60447" y="2015419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처음 </a:t>
            </a:r>
            <a:r>
              <a:rPr lang="ko-KR" altLang="en-US" dirty="0" err="1" smtClean="0">
                <a:latin typeface="나눔고딕" pitchFamily="50" charset="-127"/>
                <a:ea typeface="나눔고딕" pitchFamily="50" charset="-127"/>
              </a:rPr>
              <a:t>앱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 실행 시 가입 화면</a:t>
            </a:r>
            <a:endParaRPr lang="en-US" altLang="ko-KR" dirty="0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2" name="그룹 9"/>
          <p:cNvGrpSpPr/>
          <p:nvPr/>
        </p:nvGrpSpPr>
        <p:grpSpPr>
          <a:xfrm>
            <a:off x="0" y="0"/>
            <a:ext cx="9144000" cy="540000"/>
            <a:chOff x="1310640" y="0"/>
            <a:chExt cx="6539897" cy="540000"/>
          </a:xfrm>
        </p:grpSpPr>
        <p:sp>
          <p:nvSpPr>
            <p:cNvPr id="11" name="직사각형 10"/>
            <p:cNvSpPr/>
            <p:nvPr/>
          </p:nvSpPr>
          <p:spPr>
            <a:xfrm>
              <a:off x="131064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1.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프로젝트 소개 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29989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2.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개발환경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1920" y="0"/>
              <a:ext cx="1310400" cy="540000"/>
            </a:xfrm>
            <a:prstGeom prst="rect">
              <a:avLst/>
            </a:prstGeom>
            <a:solidFill>
              <a:srgbClr val="E8E5E5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3.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구조도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233851" y="0"/>
              <a:ext cx="1310400" cy="540000"/>
            </a:xfrm>
            <a:prstGeom prst="rect">
              <a:avLst/>
            </a:prstGeom>
            <a:solidFill>
              <a:srgbClr val="96BEBD"/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4.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기능구현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0137" y="0"/>
              <a:ext cx="1310400" cy="54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5. </a:t>
              </a:r>
              <a:r>
                <a:rPr lang="ko-KR" altLang="en-US" dirty="0" smtClean="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rPr>
                <a:t>개선사항</a:t>
              </a:r>
              <a:endParaRPr lang="ko-KR" altLang="en-US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</p:grpSp>
      <p:pic>
        <p:nvPicPr>
          <p:cNvPr id="19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6871" y="3035300"/>
            <a:ext cx="2547023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5" y="3403600"/>
            <a:ext cx="118921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 descr="C:\Users\Admin\Downloads\pho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62" y="918632"/>
            <a:ext cx="2547023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011" y="1155700"/>
            <a:ext cx="1169789" cy="2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2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늘의PPT색상테마021_민트옐로">
      <a:dk1>
        <a:sysClr val="windowText" lastClr="000000"/>
      </a:dk1>
      <a:lt1>
        <a:sysClr val="window" lastClr="FFFFFF"/>
      </a:lt1>
      <a:dk2>
        <a:srgbClr val="7B7B7B"/>
      </a:dk2>
      <a:lt2>
        <a:srgbClr val="E7E6E6"/>
      </a:lt2>
      <a:accent1>
        <a:srgbClr val="3F5059"/>
      </a:accent1>
      <a:accent2>
        <a:srgbClr val="8C7E7B"/>
      </a:accent2>
      <a:accent3>
        <a:srgbClr val="96BEBD"/>
      </a:accent3>
      <a:accent4>
        <a:srgbClr val="D8E4DC"/>
      </a:accent4>
      <a:accent5>
        <a:srgbClr val="F1BF7D"/>
      </a:accent5>
      <a:accent6>
        <a:srgbClr val="757070"/>
      </a:accent6>
      <a:hlink>
        <a:srgbClr val="3A3838"/>
      </a:hlink>
      <a:folHlink>
        <a:srgbClr val="3A3838"/>
      </a:folHlink>
    </a:clrScheme>
    <a:fontScheme name="나눔바른고딕">
      <a:majorFont>
        <a:latin typeface="Calibri Light"/>
        <a:ea typeface="나눔바른고딕"/>
        <a:cs typeface=""/>
      </a:majorFont>
      <a:minorFont>
        <a:latin typeface="Calibri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693</Words>
  <Application>Microsoft Office PowerPoint</Application>
  <PresentationFormat>화면 슬라이드 쇼(4:3)</PresentationFormat>
  <Paragraphs>184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굴림</vt:lpstr>
      <vt:lpstr>Arial</vt:lpstr>
      <vt:lpstr>나눔고딕</vt:lpstr>
      <vt:lpstr>Calibri</vt:lpstr>
      <vt:lpstr>휴먼엑스포</vt:lpstr>
      <vt:lpstr>Calibri Light</vt:lpstr>
      <vt:lpstr>Wingdings</vt:lpstr>
      <vt:lpstr>함초롬바탕</vt:lpstr>
      <vt:lpstr>HY헤드라인M</vt:lpstr>
      <vt:lpstr>고딕</vt:lpstr>
      <vt:lpstr>나눔바른고딕</vt:lpstr>
      <vt:lpstr>Times New Roman</vt:lpstr>
      <vt:lpstr>맑은 고딕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Admin</cp:lastModifiedBy>
  <cp:revision>113</cp:revision>
  <dcterms:created xsi:type="dcterms:W3CDTF">2015-01-18T23:47:45Z</dcterms:created>
  <dcterms:modified xsi:type="dcterms:W3CDTF">2019-10-24T12:15:07Z</dcterms:modified>
</cp:coreProperties>
</file>