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7" r:id="rId7"/>
    <p:sldId id="264" r:id="rId8"/>
    <p:sldId id="268" r:id="rId9"/>
    <p:sldId id="261" r:id="rId10"/>
    <p:sldId id="263" r:id="rId11"/>
    <p:sldId id="265" r:id="rId12"/>
    <p:sldId id="269" r:id="rId13"/>
    <p:sldId id="270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B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2957-CD2E-584F-BBE8-D893C758E7CF}" type="datetimeFigureOut">
              <a:rPr lang="en-US" smtClean="0"/>
              <a:t>27/11/19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09B-6537-6846-A1EE-AC2575F8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2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2957-CD2E-584F-BBE8-D893C758E7CF}" type="datetimeFigureOut">
              <a:rPr lang="en-US" smtClean="0"/>
              <a:t>27/11/19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09B-6537-6846-A1EE-AC2575F8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2957-CD2E-584F-BBE8-D893C758E7CF}" type="datetimeFigureOut">
              <a:rPr lang="en-US" smtClean="0"/>
              <a:t>27/11/19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09B-6537-6846-A1EE-AC2575F8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3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2957-CD2E-584F-BBE8-D893C758E7CF}" type="datetimeFigureOut">
              <a:rPr lang="en-US" smtClean="0"/>
              <a:t>27/11/19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09B-6537-6846-A1EE-AC2575F8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2957-CD2E-584F-BBE8-D893C758E7CF}" type="datetimeFigureOut">
              <a:rPr lang="en-US" smtClean="0"/>
              <a:t>27/11/19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09B-6537-6846-A1EE-AC2575F8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2957-CD2E-584F-BBE8-D893C758E7CF}" type="datetimeFigureOut">
              <a:rPr lang="en-US" smtClean="0"/>
              <a:t>27/11/19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09B-6537-6846-A1EE-AC2575F8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0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2957-CD2E-584F-BBE8-D893C758E7CF}" type="datetimeFigureOut">
              <a:rPr lang="en-US" smtClean="0"/>
              <a:t>27/11/19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09B-6537-6846-A1EE-AC2575F8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2957-CD2E-584F-BBE8-D893C758E7CF}" type="datetimeFigureOut">
              <a:rPr lang="en-US" smtClean="0"/>
              <a:t>27/11/19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09B-6537-6846-A1EE-AC2575F8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2957-CD2E-584F-BBE8-D893C758E7CF}" type="datetimeFigureOut">
              <a:rPr lang="en-US" smtClean="0"/>
              <a:t>27/11/19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09B-6537-6846-A1EE-AC2575F8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2957-CD2E-584F-BBE8-D893C758E7CF}" type="datetimeFigureOut">
              <a:rPr lang="en-US" smtClean="0"/>
              <a:t>27/11/19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09B-6537-6846-A1EE-AC2575F8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2957-CD2E-584F-BBE8-D893C758E7CF}" type="datetimeFigureOut">
              <a:rPr lang="en-US" smtClean="0"/>
              <a:t>27/11/19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09B-6537-6846-A1EE-AC2575F8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2957-CD2E-584F-BBE8-D893C758E7CF}" type="datetimeFigureOut">
              <a:rPr lang="en-US" smtClean="0"/>
              <a:t>27/11/19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B09B-6537-6846-A1EE-AC2575F8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2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8B9D5"/>
                </a:solidFill>
              </a:rPr>
              <a:t/>
            </a:r>
            <a:br>
              <a:rPr lang="en-US" dirty="0" smtClean="0">
                <a:solidFill>
                  <a:srgbClr val="38B9D5"/>
                </a:solidFill>
              </a:rPr>
            </a:br>
            <a:r>
              <a:rPr lang="en-US" dirty="0" smtClean="0">
                <a:solidFill>
                  <a:srgbClr val="38B9D5"/>
                </a:solidFill>
              </a:rPr>
              <a:t>KC House Sales</a:t>
            </a:r>
            <a:br>
              <a:rPr lang="en-US" dirty="0" smtClean="0">
                <a:solidFill>
                  <a:srgbClr val="38B9D5"/>
                </a:solidFill>
              </a:rPr>
            </a:br>
            <a:endParaRPr lang="en-US" dirty="0">
              <a:solidFill>
                <a:srgbClr val="38B9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878"/>
            <a:ext cx="8229600" cy="4937285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38B9D5"/>
                </a:solidFill>
                <a:latin typeface="Arial Black"/>
                <a:cs typeface="Arial Black"/>
              </a:rPr>
              <a:t>What factors contribute to an increase in 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38B9D5"/>
                </a:solidFill>
                <a:latin typeface="Arial Black"/>
                <a:cs typeface="Arial Black"/>
              </a:rPr>
              <a:t>House Price?</a:t>
            </a:r>
          </a:p>
          <a:p>
            <a:pPr marL="0" indent="0" algn="ctr">
              <a:buNone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05" y="2945173"/>
            <a:ext cx="6084891" cy="34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37356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r>
              <a:rPr lang="en-US" sz="53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/>
            </a:r>
            <a:br>
              <a:rPr lang="en-US" sz="53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38B9D5"/>
                </a:solidFill>
              </a:rPr>
              <a:t>Latitude</a:t>
            </a:r>
            <a:br>
              <a:rPr lang="en-US" b="1" dirty="0" smtClean="0">
                <a:solidFill>
                  <a:srgbClr val="38B9D5"/>
                </a:solidFill>
              </a:rPr>
            </a:br>
            <a:r>
              <a:rPr lang="en-US" sz="2700" b="1" dirty="0" smtClean="0">
                <a:solidFill>
                  <a:srgbClr val="38B9D5"/>
                </a:solidFill>
              </a:rPr>
              <a:t>Selling/Buying North?</a:t>
            </a:r>
            <a:endParaRPr lang="en-US" sz="2700" dirty="0"/>
          </a:p>
        </p:txBody>
      </p:sp>
      <p:pic>
        <p:nvPicPr>
          <p:cNvPr id="4" name="Content Placeholder 3" descr="Screen Shot 2019-11-26 at 16.33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9" r="7259"/>
          <a:stretch>
            <a:fillRect/>
          </a:stretch>
        </p:blipFill>
        <p:spPr>
          <a:xfrm>
            <a:off x="959325" y="2129000"/>
            <a:ext cx="7183207" cy="3950487"/>
          </a:xfrm>
        </p:spPr>
      </p:pic>
    </p:spTree>
    <p:extLst>
      <p:ext uri="{BB962C8B-B14F-4D97-AF65-F5344CB8AC3E}">
        <p14:creationId xmlns:p14="http://schemas.microsoft.com/office/powerpoint/2010/main" val="119161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4675026" y="6079488"/>
            <a:ext cx="2567211" cy="4593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932" y="6079488"/>
            <a:ext cx="27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NORTH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53630" y="432319"/>
            <a:ext cx="462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HOUSE PRICES VS LATITUDE</a:t>
            </a:r>
            <a:endParaRPr lang="en-US" dirty="0"/>
          </a:p>
        </p:txBody>
      </p:sp>
      <p:pic>
        <p:nvPicPr>
          <p:cNvPr id="2" name="Picture 1" descr="output_125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76300"/>
            <a:ext cx="56388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3D69B"/>
                </a:solidFill>
              </a:rPr>
              <a:t>RECOMMENDATIONS</a:t>
            </a:r>
            <a:br>
              <a:rPr lang="en-US" dirty="0" smtClean="0">
                <a:solidFill>
                  <a:srgbClr val="C3D69B"/>
                </a:solidFill>
              </a:rPr>
            </a:br>
            <a:r>
              <a:rPr lang="en-US" dirty="0" smtClean="0">
                <a:solidFill>
                  <a:srgbClr val="C3D69B"/>
                </a:solidFill>
              </a:rPr>
              <a:t>How </a:t>
            </a:r>
            <a:r>
              <a:rPr lang="en-US" dirty="0" smtClean="0">
                <a:solidFill>
                  <a:srgbClr val="C3D69B"/>
                </a:solidFill>
              </a:rPr>
              <a:t>to invest for a </a:t>
            </a:r>
            <a:r>
              <a:rPr lang="en-US" dirty="0" smtClean="0">
                <a:solidFill>
                  <a:srgbClr val="FF0000"/>
                </a:solidFill>
              </a:rPr>
              <a:t>rainy day?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9584" y="1854355"/>
            <a:ext cx="5931608" cy="288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Add Bathrooms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Increase KC Grading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Increase the House Living Area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Move North</a:t>
            </a:r>
          </a:p>
        </p:txBody>
      </p:sp>
      <p:pic>
        <p:nvPicPr>
          <p:cNvPr id="4" name="Picture 3" descr="images (2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1" y="1854356"/>
            <a:ext cx="2549353" cy="2739036"/>
          </a:xfrm>
          <a:prstGeom prst="rect">
            <a:avLst/>
          </a:prstGeom>
        </p:spPr>
      </p:pic>
      <p:pic>
        <p:nvPicPr>
          <p:cNvPr id="6" name="Picture 5" descr="9fee98eedd5c66a4465cc727c81b5e73_check-mark-symbol-clip-art-free-vector-in-open-office-drawing-svg-_600-57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13" y="1861842"/>
            <a:ext cx="477448" cy="454371"/>
          </a:xfrm>
          <a:prstGeom prst="rect">
            <a:avLst/>
          </a:prstGeom>
        </p:spPr>
      </p:pic>
      <p:pic>
        <p:nvPicPr>
          <p:cNvPr id="7" name="Picture 6" descr="9fee98eedd5c66a4465cc727c81b5e73_check-mark-symbol-clip-art-free-vector-in-open-office-drawing-svg-_600-57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13" y="2437803"/>
            <a:ext cx="477448" cy="454371"/>
          </a:xfrm>
          <a:prstGeom prst="rect">
            <a:avLst/>
          </a:prstGeom>
        </p:spPr>
      </p:pic>
      <p:pic>
        <p:nvPicPr>
          <p:cNvPr id="8" name="Picture 7" descr="9fee98eedd5c66a4465cc727c81b5e73_check-mark-symbol-clip-art-free-vector-in-open-office-drawing-svg-_600-57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13" y="3037209"/>
            <a:ext cx="477448" cy="454371"/>
          </a:xfrm>
          <a:prstGeom prst="rect">
            <a:avLst/>
          </a:prstGeom>
        </p:spPr>
      </p:pic>
      <p:pic>
        <p:nvPicPr>
          <p:cNvPr id="9" name="Picture 8" descr="9fee98eedd5c66a4465cc727c81b5e73_check-mark-symbol-clip-art-free-vector-in-open-office-drawing-svg-_600-57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13" y="3712708"/>
            <a:ext cx="477448" cy="4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7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1526"/>
            <a:ext cx="82296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371" y="2360501"/>
            <a:ext cx="7403195" cy="2840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For more current recommendations in line with todays’ house prices, we would value KC House Sale Data that is up to date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KC House Data was not 100% complete, a number of sales transactions had missing detail.</a:t>
            </a:r>
          </a:p>
        </p:txBody>
      </p:sp>
    </p:spTree>
    <p:extLst>
      <p:ext uri="{BB962C8B-B14F-4D97-AF65-F5344CB8AC3E}">
        <p14:creationId xmlns:p14="http://schemas.microsoft.com/office/powerpoint/2010/main" val="248459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af8471f1b3e05bff6b2f276e31fc16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5" b="16715"/>
          <a:stretch>
            <a:fillRect/>
          </a:stretch>
        </p:blipFill>
        <p:spPr>
          <a:xfrm>
            <a:off x="457200" y="647700"/>
            <a:ext cx="8229600" cy="5478463"/>
          </a:xfrm>
        </p:spPr>
      </p:pic>
    </p:spTree>
    <p:extLst>
      <p:ext uri="{BB962C8B-B14F-4D97-AF65-F5344CB8AC3E}">
        <p14:creationId xmlns:p14="http://schemas.microsoft.com/office/powerpoint/2010/main" val="357539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8B9D5"/>
                </a:solidFill>
              </a:rPr>
              <a:t>Selling or Buying a house in the </a:t>
            </a:r>
            <a:br>
              <a:rPr lang="en-US" dirty="0" smtClean="0">
                <a:solidFill>
                  <a:srgbClr val="38B9D5"/>
                </a:solidFill>
              </a:rPr>
            </a:br>
            <a:r>
              <a:rPr lang="en-US" dirty="0" smtClean="0">
                <a:solidFill>
                  <a:srgbClr val="38B9D5"/>
                </a:solidFill>
              </a:rPr>
              <a:t>KC Area?</a:t>
            </a:r>
            <a:endParaRPr lang="en-US" dirty="0">
              <a:solidFill>
                <a:srgbClr val="38B9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23245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Over </a:t>
            </a:r>
            <a:r>
              <a:rPr lang="en-US" dirty="0" smtClean="0"/>
              <a:t>21,000 House Sales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Between 2014 – 2015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Average house price was 	$540,000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Max house price was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$7 	700,000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business-analyst-financial-data-analysis-vector-id523185476-550x3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50" y="1850866"/>
            <a:ext cx="4134562" cy="3971931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578805" y="3201865"/>
            <a:ext cx="367010" cy="32424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547700" y="4043274"/>
            <a:ext cx="367010" cy="32424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578805" y="5178111"/>
            <a:ext cx="367010" cy="32424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Take a Guess</a:t>
            </a:r>
            <a:endParaRPr lang="en-US" sz="4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Content Placeholder 3" descr="images (1)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6" b="12786"/>
          <a:stretch>
            <a:fillRect/>
          </a:stretch>
        </p:blipFill>
        <p:spPr>
          <a:xfrm>
            <a:off x="457200" y="1600200"/>
            <a:ext cx="8229600" cy="5073727"/>
          </a:xfrm>
        </p:spPr>
      </p:pic>
      <p:sp>
        <p:nvSpPr>
          <p:cNvPr id="5" name="TextBox 4"/>
          <p:cNvSpPr txBox="1"/>
          <p:nvPr/>
        </p:nvSpPr>
        <p:spPr>
          <a:xfrm>
            <a:off x="334807" y="1816454"/>
            <a:ext cx="193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Waterfront 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632" y="3606301"/>
            <a:ext cx="193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Has been Viewed 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2007" y="4529631"/>
            <a:ext cx="193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Longitude / Latitude?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2636" y="5360628"/>
            <a:ext cx="245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Basement Size?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307" y="6116444"/>
            <a:ext cx="193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Floors?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3285" y="5885611"/>
            <a:ext cx="193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Condition?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5501" y="4067966"/>
            <a:ext cx="193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Renovated?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807" y="4546931"/>
            <a:ext cx="193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Date Sold 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1305" y="2047286"/>
            <a:ext cx="193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Year Built?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1436" y="6116444"/>
            <a:ext cx="296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Square Footage 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2759109"/>
            <a:ext cx="193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Zip </a:t>
            </a:r>
            <a:r>
              <a:rPr lang="en-US" sz="2400" b="1" dirty="0">
                <a:solidFill>
                  <a:srgbClr val="558ED5"/>
                </a:solidFill>
              </a:rPr>
              <a:t>C</a:t>
            </a:r>
            <a:r>
              <a:rPr lang="en-US" sz="2400" b="1" dirty="0" smtClean="0">
                <a:solidFill>
                  <a:srgbClr val="558ED5"/>
                </a:solidFill>
              </a:rPr>
              <a:t>ode 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8815" y="1460744"/>
            <a:ext cx="1932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Square Footage of Neighbors' House 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925" y="3220774"/>
            <a:ext cx="193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Number of Bedrooms?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32636" y="2844529"/>
            <a:ext cx="193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Number of Bathrooms?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20979" y="1738021"/>
            <a:ext cx="193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Grade?</a:t>
            </a:r>
            <a:endParaRPr lang="en-US" sz="2400" b="1" dirty="0">
              <a:solidFill>
                <a:srgbClr val="558ED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4171" y="4777763"/>
            <a:ext cx="16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58ED5"/>
                </a:solidFill>
              </a:rPr>
              <a:t>Lot Size?</a:t>
            </a:r>
            <a:endParaRPr lang="en-US" sz="2400" b="1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1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Top 4 </a:t>
            </a:r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4" name="Content Placeholder 3" descr="housepricesu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8" b="10268"/>
          <a:stretch>
            <a:fillRect/>
          </a:stretch>
        </p:blipFill>
        <p:spPr>
          <a:xfrm>
            <a:off x="1700271" y="1593269"/>
            <a:ext cx="6589574" cy="3770192"/>
          </a:xfrm>
        </p:spPr>
      </p:pic>
    </p:spTree>
    <p:extLst>
      <p:ext uri="{BB962C8B-B14F-4D97-AF65-F5344CB8AC3E}">
        <p14:creationId xmlns:p14="http://schemas.microsoft.com/office/powerpoint/2010/main" val="426136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br>
              <a:rPr lang="en-US" sz="53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38B9D5"/>
                </a:solidFill>
              </a:rPr>
              <a:t>Bathrooms</a:t>
            </a:r>
            <a:endParaRPr lang="en-US" b="1" dirty="0">
              <a:solidFill>
                <a:srgbClr val="38B9D5"/>
              </a:solidFill>
            </a:endParaRPr>
          </a:p>
        </p:txBody>
      </p:sp>
      <p:pic>
        <p:nvPicPr>
          <p:cNvPr id="4" name="Content Placeholder 3" descr="kangaroo-i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" b="1248"/>
          <a:stretch>
            <a:fillRect/>
          </a:stretch>
        </p:blipFill>
        <p:spPr>
          <a:xfrm>
            <a:off x="457200" y="1600200"/>
            <a:ext cx="8229600" cy="4060479"/>
          </a:xfrm>
        </p:spPr>
      </p:pic>
      <p:sp>
        <p:nvSpPr>
          <p:cNvPr id="5" name="TextBox 4"/>
          <p:cNvSpPr txBox="1"/>
          <p:nvPr/>
        </p:nvSpPr>
        <p:spPr>
          <a:xfrm>
            <a:off x="310768" y="5938663"/>
            <a:ext cx="87014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38B9D5"/>
                </a:solidFill>
              </a:rPr>
              <a:t>WATERFRONT</a:t>
            </a:r>
            <a:r>
              <a:rPr lang="en-US" sz="3000" dirty="0" smtClean="0">
                <a:solidFill>
                  <a:srgbClr val="FF0000"/>
                </a:solidFill>
              </a:rPr>
              <a:t>X  </a:t>
            </a:r>
            <a:r>
              <a:rPr lang="en-US" sz="3000" dirty="0" smtClean="0">
                <a:solidFill>
                  <a:srgbClr val="38B9D5"/>
                </a:solidFill>
              </a:rPr>
              <a:t>CONDITION</a:t>
            </a:r>
            <a:r>
              <a:rPr lang="en-US" sz="3000" dirty="0" smtClean="0">
                <a:solidFill>
                  <a:srgbClr val="FF0000"/>
                </a:solidFill>
              </a:rPr>
              <a:t>X   </a:t>
            </a:r>
            <a:r>
              <a:rPr lang="en-US" sz="3000" dirty="0" smtClean="0">
                <a:solidFill>
                  <a:srgbClr val="38B9D5"/>
                </a:solidFill>
              </a:rPr>
              <a:t>TOTAL NUMBER</a:t>
            </a:r>
          </a:p>
          <a:p>
            <a:endParaRPr lang="en-US" sz="4000" dirty="0" smtClean="0">
              <a:solidFill>
                <a:srgbClr val="FF0000"/>
              </a:solidFill>
            </a:endParaRPr>
          </a:p>
          <a:p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9fee98eedd5c66a4465cc727c81b5e73_check-mark-symbol-clip-art-free-vector-in-open-office-drawing-svg-_600-57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066" y="5680334"/>
            <a:ext cx="1012190" cy="96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2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2328" y="378279"/>
            <a:ext cx="383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HOUSE PRICES VS NO. OF BATHROOMS</a:t>
            </a:r>
            <a:endParaRPr lang="en-US" dirty="0"/>
          </a:p>
        </p:txBody>
      </p:sp>
      <p:pic>
        <p:nvPicPr>
          <p:cNvPr id="2" name="Picture 1" descr="output_117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38" y="1930400"/>
            <a:ext cx="7715144" cy="30818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431816" y="5151863"/>
            <a:ext cx="4107537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4443" y="5133790"/>
            <a:ext cx="343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 in Number of Bathrooms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2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  <a:br>
              <a:rPr lang="en-US" sz="53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38B9D5"/>
                </a:solidFill>
              </a:rPr>
              <a:t>Square Foot Living</a:t>
            </a:r>
            <a:endParaRPr lang="en-US" b="1" dirty="0">
              <a:solidFill>
                <a:srgbClr val="C3D69B"/>
              </a:solidFill>
            </a:endParaRPr>
          </a:p>
        </p:txBody>
      </p:sp>
      <p:pic>
        <p:nvPicPr>
          <p:cNvPr id="4" name="Content Placeholder 3" descr="House-US-Real-Esta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>
            <a:off x="214369" y="2593915"/>
            <a:ext cx="3758052" cy="3161333"/>
          </a:xfrm>
        </p:spPr>
      </p:pic>
      <p:pic>
        <p:nvPicPr>
          <p:cNvPr id="5" name="Picture 4" descr="output_121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21" y="2109070"/>
            <a:ext cx="4389227" cy="43892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5328" y="1712719"/>
            <a:ext cx="424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HOUSE PRICES VS SQUARE FOOT LIVING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9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-person-s-hand-inserting-coin-wooden-house-piggybank_23-21480387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72" y="170386"/>
            <a:ext cx="1972884" cy="2137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366" y="994494"/>
            <a:ext cx="67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8B9D5"/>
                </a:solidFill>
              </a:rPr>
              <a:t>Adding Bathrooms to that extra space in the House</a:t>
            </a:r>
            <a:endParaRPr lang="en-US" sz="2400" dirty="0">
              <a:solidFill>
                <a:srgbClr val="38B9D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4978" y="2152370"/>
            <a:ext cx="59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HOUSE PRICES VS SQUARE FOOT LIVING AND BATHROOMS</a:t>
            </a:r>
            <a:endParaRPr lang="en-US" dirty="0"/>
          </a:p>
        </p:txBody>
      </p:sp>
      <p:pic>
        <p:nvPicPr>
          <p:cNvPr id="2" name="Picture 1" descr="output_123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2" y="2672062"/>
            <a:ext cx="8522464" cy="37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457" y="24632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r>
              <a:rPr lang="en-US" sz="53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/>
            </a:r>
            <a:br>
              <a:rPr lang="en-US" sz="53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38B9D5"/>
                </a:solidFill>
              </a:rPr>
              <a:t>Grade</a:t>
            </a:r>
            <a:endParaRPr lang="en-US" b="1" dirty="0">
              <a:solidFill>
                <a:srgbClr val="C3D69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18" y="278201"/>
            <a:ext cx="31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HOUSE PRICES VS KC GRADING</a:t>
            </a:r>
            <a:endParaRPr lang="en-US" dirty="0"/>
          </a:p>
        </p:txBody>
      </p:sp>
      <p:pic>
        <p:nvPicPr>
          <p:cNvPr id="3" name="Picture 2" descr="output_119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1" y="797088"/>
            <a:ext cx="2859199" cy="603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9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19189</TotalTime>
  <Words>189</Words>
  <Application>Microsoft Macintosh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KC House Sales </vt:lpstr>
      <vt:lpstr>Selling or Buying a house in the  KC Area?</vt:lpstr>
      <vt:lpstr>Take a Guess</vt:lpstr>
      <vt:lpstr>Top 4 </vt:lpstr>
      <vt:lpstr>1 Bathrooms</vt:lpstr>
      <vt:lpstr>PowerPoint Presentation</vt:lpstr>
      <vt:lpstr>2 Square Foot Living</vt:lpstr>
      <vt:lpstr>PowerPoint Presentation</vt:lpstr>
      <vt:lpstr>3 Grade</vt:lpstr>
      <vt:lpstr>4 Latitude Selling/Buying North?</vt:lpstr>
      <vt:lpstr>PowerPoint Presentation</vt:lpstr>
      <vt:lpstr>RECOMMENDATIONS How to invest for a rainy day?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</dc:creator>
  <cp:lastModifiedBy>SS</cp:lastModifiedBy>
  <cp:revision>58</cp:revision>
  <dcterms:created xsi:type="dcterms:W3CDTF">2019-11-26T14:45:19Z</dcterms:created>
  <dcterms:modified xsi:type="dcterms:W3CDTF">2019-12-10T16:23:44Z</dcterms:modified>
</cp:coreProperties>
</file>