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0" r:id="rId4"/>
    <p:sldId id="258" r:id="rId5"/>
    <p:sldId id="263" r:id="rId6"/>
    <p:sldId id="261" r:id="rId7"/>
    <p:sldId id="268" r:id="rId8"/>
    <p:sldId id="269" r:id="rId9"/>
    <p:sldId id="270" r:id="rId10"/>
    <p:sldId id="257" r:id="rId11"/>
    <p:sldId id="271" r:id="rId12"/>
    <p:sldId id="259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95" autoAdjust="0"/>
  </p:normalViewPr>
  <p:slideViewPr>
    <p:cSldViewPr snapToGrid="0" snapToObjects="1">
      <p:cViewPr varScale="1">
        <p:scale>
          <a:sx n="99" d="100"/>
          <a:sy n="99" d="100"/>
        </p:scale>
        <p:origin x="-1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9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5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Discount have 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significant effect on order detail?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hutterstock_13900745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95" y="208784"/>
            <a:ext cx="5914254" cy="36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8" y="1720373"/>
            <a:ext cx="2287357" cy="1850447"/>
          </a:xfrm>
          <a:prstGeom prst="rect">
            <a:avLst/>
          </a:prstGeom>
        </p:spPr>
      </p:pic>
      <p:pic>
        <p:nvPicPr>
          <p:cNvPr id="6" name="Picture 5" descr="Screen Shot 2020-03-07 at 15.27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6" y="1720373"/>
            <a:ext cx="5911832" cy="37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452" y="252643"/>
            <a:ext cx="6684004" cy="151757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7F7F7F"/>
                </a:solidFill>
              </a:rPr>
              <a:t>Month with </a:t>
            </a:r>
            <a:r>
              <a:rPr lang="en-US" sz="3200" dirty="0" smtClean="0">
                <a:solidFill>
                  <a:srgbClr val="7F7F7F"/>
                </a:solidFill>
              </a:rPr>
              <a:t>d</a:t>
            </a:r>
            <a:r>
              <a:rPr lang="en-US" sz="3200" dirty="0" smtClean="0">
                <a:solidFill>
                  <a:srgbClr val="7F7F7F"/>
                </a:solidFill>
              </a:rPr>
              <a:t>iscounts effect on </a:t>
            </a:r>
            <a:br>
              <a:rPr lang="en-US" sz="3200" dirty="0" smtClean="0">
                <a:solidFill>
                  <a:srgbClr val="7F7F7F"/>
                </a:solidFill>
              </a:rPr>
            </a:br>
            <a:r>
              <a:rPr lang="en-US" sz="3200" u="sng" dirty="0" smtClean="0">
                <a:solidFill>
                  <a:srgbClr val="7F7F7F"/>
                </a:solidFill>
              </a:rPr>
              <a:t>Total Spent</a:t>
            </a:r>
            <a:r>
              <a:rPr lang="en-US" sz="3200" dirty="0" smtClean="0">
                <a:solidFill>
                  <a:srgbClr val="7F7F7F"/>
                </a:solidFill>
              </a:rPr>
              <a:t> on products in </a:t>
            </a:r>
            <a:r>
              <a:rPr lang="en-US" sz="3200" dirty="0">
                <a:solidFill>
                  <a:srgbClr val="7F7F7F"/>
                </a:solidFill>
              </a:rPr>
              <a:t>an </a:t>
            </a:r>
            <a:r>
              <a:rPr lang="en-US" sz="3200" dirty="0" smtClean="0">
                <a:solidFill>
                  <a:srgbClr val="7F7F7F"/>
                </a:solidFill>
              </a:rPr>
              <a:t/>
            </a:r>
            <a:br>
              <a:rPr lang="en-US" sz="3200" dirty="0" smtClean="0">
                <a:solidFill>
                  <a:srgbClr val="7F7F7F"/>
                </a:solidFill>
              </a:rPr>
            </a:br>
            <a:r>
              <a:rPr lang="en-US" sz="3200" dirty="0" smtClean="0">
                <a:solidFill>
                  <a:srgbClr val="7F7F7F"/>
                </a:solidFill>
              </a:rPr>
              <a:t>order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34" y="252643"/>
            <a:ext cx="1372722" cy="2002004"/>
          </a:xfrm>
          <a:prstGeom prst="rect">
            <a:avLst/>
          </a:prstGeom>
        </p:spPr>
      </p:pic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2672617"/>
            <a:ext cx="3086100" cy="264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4573" y="2672617"/>
            <a:ext cx="543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There were no months with discounts that had a particularly significant effect </a:t>
            </a:r>
            <a:r>
              <a:rPr lang="en-US" sz="2000" dirty="0" smtClean="0">
                <a:solidFill>
                  <a:srgbClr val="7F7F7F"/>
                </a:solidFill>
              </a:rPr>
              <a:t>on the total sales as compared to other months with discounts.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384" y="254889"/>
            <a:ext cx="1359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4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8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3-07 at 15.29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0645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5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Recommendations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976"/>
            <a:ext cx="8229600" cy="49331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discount amounts 15%, 25%, 5%, 25%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has sl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ight – medium effect on quantity ordered.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discount amounts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%, 25%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slight – medium effect 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total sales in an order.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Offering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5% discount instead of 25% may be profitable as they both have similar effects on the quantity and total sale of products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discounted month does not have a significantly different effect to other discounted months.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larger amount of even sales data between discounted orders and full price orders may be more effective.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89200"/>
            <a:ext cx="2286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898"/>
            <a:ext cx="8229600" cy="589526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1]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Discount have a significant effect on the Quantity of products in an order?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2]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Discount have a significant effect on the Total Price paid in an order?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3]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any month with discounts have a significant effect on the Quantity in an order?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4]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any month with discounts have a significant effect on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Price paid in an order?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Analysed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9787" y="1635423"/>
            <a:ext cx="57360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Northwind Database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830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May/2014 - July/2012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497624" y="2907531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497624" y="3500425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497624" y="2320278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452" y="252643"/>
            <a:ext cx="6684004" cy="151757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7F7F7F"/>
                </a:solidFill>
              </a:rPr>
              <a:t>Discount effect on </a:t>
            </a:r>
            <a:r>
              <a:rPr lang="en-US" sz="3200" u="sng" dirty="0" smtClean="0">
                <a:solidFill>
                  <a:srgbClr val="7F7F7F"/>
                </a:solidFill>
              </a:rPr>
              <a:t>Quantity</a:t>
            </a:r>
            <a:r>
              <a:rPr lang="en-US" sz="3200" dirty="0" smtClean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of </a:t>
            </a:r>
            <a:r>
              <a:rPr lang="en-US" sz="3200" dirty="0" smtClean="0">
                <a:solidFill>
                  <a:srgbClr val="7F7F7F"/>
                </a:solidFill>
              </a:rPr>
              <a:t/>
            </a:r>
            <a:br>
              <a:rPr lang="en-US" sz="3200" dirty="0" smtClean="0">
                <a:solidFill>
                  <a:srgbClr val="7F7F7F"/>
                </a:solidFill>
              </a:rPr>
            </a:br>
            <a:r>
              <a:rPr lang="en-US" sz="3200" dirty="0" smtClean="0">
                <a:solidFill>
                  <a:srgbClr val="7F7F7F"/>
                </a:solidFill>
              </a:rPr>
              <a:t>products in </a:t>
            </a:r>
            <a:r>
              <a:rPr lang="en-US" sz="3200" dirty="0">
                <a:solidFill>
                  <a:srgbClr val="7F7F7F"/>
                </a:solidFill>
              </a:rPr>
              <a:t>an order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34" y="252643"/>
            <a:ext cx="1372722" cy="2002004"/>
          </a:xfrm>
          <a:prstGeom prst="rect">
            <a:avLst/>
          </a:prstGeom>
        </p:spPr>
      </p:pic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2672617"/>
            <a:ext cx="3086100" cy="264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4573" y="2672617"/>
            <a:ext cx="5439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Discount had a </a:t>
            </a:r>
            <a:r>
              <a:rPr lang="en-US" sz="2000" b="1" dirty="0">
                <a:solidFill>
                  <a:srgbClr val="FF0000"/>
                </a:solidFill>
              </a:rPr>
              <a:t>slight - medium</a:t>
            </a:r>
            <a:r>
              <a:rPr lang="en-US" sz="2000" dirty="0">
                <a:solidFill>
                  <a:srgbClr val="7F7F7F"/>
                </a:solidFill>
              </a:rPr>
              <a:t> effect on the </a:t>
            </a:r>
            <a:r>
              <a:rPr lang="en-US" sz="2000" dirty="0" smtClean="0">
                <a:solidFill>
                  <a:srgbClr val="7F7F7F"/>
                </a:solidFill>
              </a:rPr>
              <a:t>quantity of </a:t>
            </a:r>
            <a:r>
              <a:rPr lang="en-US" sz="2000" dirty="0">
                <a:solidFill>
                  <a:srgbClr val="7F7F7F"/>
                </a:solidFill>
              </a:rPr>
              <a:t>products in an order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384" y="254889"/>
            <a:ext cx="1359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1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7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202" y="274638"/>
            <a:ext cx="6223597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Most Effective Discounts?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235" y="2123161"/>
            <a:ext cx="5083565" cy="4495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		15</a:t>
            </a: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		25%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		5%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		20</a:t>
            </a:r>
            <a:r>
              <a:rPr lang="en-US" dirty="0" smtClean="0"/>
              <a:t>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Discounts were of similar effect</a:t>
            </a: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scoun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49" y="274638"/>
            <a:ext cx="1517053" cy="1438425"/>
          </a:xfrm>
          <a:prstGeom prst="rect">
            <a:avLst/>
          </a:prstGeom>
        </p:spPr>
      </p:pic>
      <p:pic>
        <p:nvPicPr>
          <p:cNvPr id="6" name="Picture 5" descr="Screen Shot 2020-03-08 at 21.44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0" y="2123161"/>
            <a:ext cx="4144000" cy="28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5% or 25%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740" cy="1337339"/>
          </a:xfrm>
        </p:spPr>
        <p:txBody>
          <a:bodyPr>
            <a:normAutofit/>
          </a:bodyPr>
          <a:lstStyle/>
          <a:p>
            <a:r>
              <a:rPr lang="en-US" dirty="0" smtClean="0"/>
              <a:t>Quantity purchased from these two discounts were very similar.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discount-5-percent-off-3d-illustration-on-white-background-drawing_csp383358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33" y="2937539"/>
            <a:ext cx="3720158" cy="2686781"/>
          </a:xfrm>
          <a:prstGeom prst="rect">
            <a:avLst/>
          </a:prstGeom>
        </p:spPr>
      </p:pic>
      <p:pic>
        <p:nvPicPr>
          <p:cNvPr id="5" name="Picture 4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41" y="3181265"/>
            <a:ext cx="1721651" cy="198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452" y="252643"/>
            <a:ext cx="6684004" cy="151757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7F7F7F"/>
                </a:solidFill>
              </a:rPr>
              <a:t>Discount effect on </a:t>
            </a:r>
            <a:r>
              <a:rPr lang="en-US" sz="3200" u="sng" dirty="0" smtClean="0">
                <a:solidFill>
                  <a:srgbClr val="7F7F7F"/>
                </a:solidFill>
              </a:rPr>
              <a:t>Total Spen</a:t>
            </a:r>
            <a:r>
              <a:rPr lang="en-US" sz="3200" dirty="0" smtClean="0">
                <a:solidFill>
                  <a:srgbClr val="7F7F7F"/>
                </a:solidFill>
              </a:rPr>
              <a:t>t </a:t>
            </a:r>
            <a:br>
              <a:rPr lang="en-US" sz="3200" dirty="0" smtClean="0">
                <a:solidFill>
                  <a:srgbClr val="7F7F7F"/>
                </a:solidFill>
              </a:rPr>
            </a:br>
            <a:r>
              <a:rPr lang="en-US" sz="3200" dirty="0" smtClean="0">
                <a:solidFill>
                  <a:srgbClr val="7F7F7F"/>
                </a:solidFill>
              </a:rPr>
              <a:t>on products in </a:t>
            </a:r>
            <a:r>
              <a:rPr lang="en-US" sz="3200" dirty="0">
                <a:solidFill>
                  <a:srgbClr val="7F7F7F"/>
                </a:solidFill>
              </a:rPr>
              <a:t>an order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34" y="252643"/>
            <a:ext cx="1372722" cy="2002004"/>
          </a:xfrm>
          <a:prstGeom prst="rect">
            <a:avLst/>
          </a:prstGeom>
        </p:spPr>
      </p:pic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2672617"/>
            <a:ext cx="3086100" cy="264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4573" y="2672617"/>
            <a:ext cx="5439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Discount had a </a:t>
            </a:r>
            <a:r>
              <a:rPr lang="en-US" sz="2000" b="1" dirty="0">
                <a:solidFill>
                  <a:srgbClr val="FF0000"/>
                </a:solidFill>
              </a:rPr>
              <a:t>slight - medium</a:t>
            </a:r>
            <a:r>
              <a:rPr lang="en-US" sz="2000" dirty="0">
                <a:solidFill>
                  <a:srgbClr val="7F7F7F"/>
                </a:solidFill>
              </a:rPr>
              <a:t> effect on the </a:t>
            </a:r>
            <a:r>
              <a:rPr lang="en-US" sz="2000" dirty="0" smtClean="0">
                <a:solidFill>
                  <a:srgbClr val="7F7F7F"/>
                </a:solidFill>
              </a:rPr>
              <a:t>total spent on </a:t>
            </a:r>
            <a:r>
              <a:rPr lang="en-US" sz="2000" dirty="0">
                <a:solidFill>
                  <a:srgbClr val="7F7F7F"/>
                </a:solidFill>
              </a:rPr>
              <a:t>products in an order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384" y="254889"/>
            <a:ext cx="1359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2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202" y="274638"/>
            <a:ext cx="6223597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Most Effective Discounts?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879" y="2123161"/>
            <a:ext cx="5083565" cy="4495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25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Discounts were of similar effect</a:t>
            </a: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scoun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49" y="274638"/>
            <a:ext cx="1517053" cy="14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452" y="252643"/>
            <a:ext cx="6684004" cy="151757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7F7F7F"/>
                </a:solidFill>
              </a:rPr>
              <a:t>Month with </a:t>
            </a:r>
            <a:r>
              <a:rPr lang="en-US" sz="3200" dirty="0" smtClean="0">
                <a:solidFill>
                  <a:srgbClr val="7F7F7F"/>
                </a:solidFill>
              </a:rPr>
              <a:t>d</a:t>
            </a:r>
            <a:r>
              <a:rPr lang="en-US" sz="3200" dirty="0" smtClean="0">
                <a:solidFill>
                  <a:srgbClr val="7F7F7F"/>
                </a:solidFill>
              </a:rPr>
              <a:t>iscounts effect on </a:t>
            </a:r>
            <a:br>
              <a:rPr lang="en-US" sz="3200" dirty="0" smtClean="0">
                <a:solidFill>
                  <a:srgbClr val="7F7F7F"/>
                </a:solidFill>
              </a:rPr>
            </a:br>
            <a:r>
              <a:rPr lang="en-US" sz="3200" u="sng" dirty="0" smtClean="0">
                <a:solidFill>
                  <a:srgbClr val="7F7F7F"/>
                </a:solidFill>
              </a:rPr>
              <a:t>Quantity</a:t>
            </a:r>
            <a:r>
              <a:rPr lang="en-US" sz="3200" dirty="0">
                <a:solidFill>
                  <a:srgbClr val="7F7F7F"/>
                </a:solidFill>
              </a:rPr>
              <a:t> </a:t>
            </a:r>
            <a:r>
              <a:rPr lang="en-US" sz="3200" dirty="0" smtClean="0">
                <a:solidFill>
                  <a:srgbClr val="7F7F7F"/>
                </a:solidFill>
              </a:rPr>
              <a:t>on products in </a:t>
            </a:r>
            <a:r>
              <a:rPr lang="en-US" sz="3200" dirty="0">
                <a:solidFill>
                  <a:srgbClr val="7F7F7F"/>
                </a:solidFill>
              </a:rPr>
              <a:t>an </a:t>
            </a:r>
            <a:r>
              <a:rPr lang="en-US" sz="3200" dirty="0" smtClean="0">
                <a:solidFill>
                  <a:srgbClr val="7F7F7F"/>
                </a:solidFill>
              </a:rPr>
              <a:t/>
            </a:r>
            <a:br>
              <a:rPr lang="en-US" sz="3200" dirty="0" smtClean="0">
                <a:solidFill>
                  <a:srgbClr val="7F7F7F"/>
                </a:solidFill>
              </a:rPr>
            </a:br>
            <a:r>
              <a:rPr lang="en-US" sz="3200" dirty="0" smtClean="0">
                <a:solidFill>
                  <a:srgbClr val="7F7F7F"/>
                </a:solidFill>
              </a:rPr>
              <a:t>order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34" y="252643"/>
            <a:ext cx="1372722" cy="2002004"/>
          </a:xfrm>
          <a:prstGeom prst="rect">
            <a:avLst/>
          </a:prstGeom>
        </p:spPr>
      </p:pic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2672617"/>
            <a:ext cx="3086100" cy="264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4573" y="2672617"/>
            <a:ext cx="543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There were no months with discounts that had a particularly significant effect </a:t>
            </a:r>
            <a:r>
              <a:rPr lang="en-US" sz="2000" dirty="0" smtClean="0">
                <a:solidFill>
                  <a:srgbClr val="7F7F7F"/>
                </a:solidFill>
              </a:rPr>
              <a:t>on the quantity as compared to other months with discounts.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384" y="254889"/>
            <a:ext cx="1359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3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315</Words>
  <Application>Microsoft Macintosh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Data Analysed</vt:lpstr>
      <vt:lpstr>Discount effect on Quantity of  products in an order</vt:lpstr>
      <vt:lpstr>Most Effective Discounts?</vt:lpstr>
      <vt:lpstr>5% or 25% ?</vt:lpstr>
      <vt:lpstr>Discount effect on Total Spent  on products in an order</vt:lpstr>
      <vt:lpstr>Most Effective Discounts?</vt:lpstr>
      <vt:lpstr>Month with discounts effect on  Quantity on products in an  order</vt:lpstr>
      <vt:lpstr>PowerPoint Presentation</vt:lpstr>
      <vt:lpstr>Month with discounts effect on  Total Spent on products in an  order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SS</dc:creator>
  <cp:lastModifiedBy>SS</cp:lastModifiedBy>
  <cp:revision>46</cp:revision>
  <dcterms:created xsi:type="dcterms:W3CDTF">2020-02-24T20:05:11Z</dcterms:created>
  <dcterms:modified xsi:type="dcterms:W3CDTF">2020-03-08T22:02:56Z</dcterms:modified>
</cp:coreProperties>
</file>