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0" r:id="rId4"/>
    <p:sldId id="258" r:id="rId5"/>
    <p:sldId id="263" r:id="rId6"/>
    <p:sldId id="261" r:id="rId7"/>
    <p:sldId id="268" r:id="rId8"/>
    <p:sldId id="269" r:id="rId9"/>
    <p:sldId id="274" r:id="rId10"/>
    <p:sldId id="275" r:id="rId11"/>
    <p:sldId id="265" r:id="rId12"/>
    <p:sldId id="272" r:id="rId13"/>
    <p:sldId id="266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5" autoAdjust="0"/>
  </p:normalViewPr>
  <p:slideViewPr>
    <p:cSldViewPr snapToGrid="0" snapToObjects="1">
      <p:cViewPr varScale="1">
        <p:scale>
          <a:sx n="99" d="100"/>
          <a:sy n="99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FCE-6484-8846-A653-8EE9D37FC717}" type="datetimeFigureOut">
              <a:rPr lang="en-US" smtClean="0"/>
              <a:t>09/03/20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05F2-BABC-8646-8C00-B5D42BA26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significant effect on order detail?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hutterstock_1390074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5" y="208784"/>
            <a:ext cx="5914254" cy="3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3451" y="252643"/>
            <a:ext cx="7056051" cy="151757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7F7F7F"/>
                </a:solidFill>
              </a:rPr>
              <a:t>Months </a:t>
            </a:r>
            <a:r>
              <a:rPr lang="en-US" sz="2400" dirty="0" smtClean="0">
                <a:solidFill>
                  <a:srgbClr val="7F7F7F"/>
                </a:solidFill>
              </a:rPr>
              <a:t>with discounts effect on </a:t>
            </a:r>
            <a:br>
              <a:rPr lang="en-US" sz="2400" dirty="0" smtClean="0">
                <a:solidFill>
                  <a:srgbClr val="7F7F7F"/>
                </a:solidFill>
              </a:rPr>
            </a:br>
            <a:r>
              <a:rPr lang="en-US" sz="2400" u="sng" dirty="0" smtClean="0">
                <a:solidFill>
                  <a:srgbClr val="7F7F7F"/>
                </a:solidFill>
              </a:rPr>
              <a:t>Total Spent</a:t>
            </a:r>
            <a:r>
              <a:rPr lang="en-US" sz="2400" dirty="0" smtClean="0">
                <a:solidFill>
                  <a:srgbClr val="7F7F7F"/>
                </a:solidFill>
              </a:rPr>
              <a:t> on </a:t>
            </a:r>
            <a:r>
              <a:rPr lang="en-US" sz="2400" dirty="0" smtClean="0">
                <a:solidFill>
                  <a:srgbClr val="7F7F7F"/>
                </a:solidFill>
              </a:rPr>
              <a:t>products in </a:t>
            </a:r>
            <a:r>
              <a:rPr lang="en-US" sz="2400" dirty="0">
                <a:solidFill>
                  <a:srgbClr val="7F7F7F"/>
                </a:solidFill>
              </a:rPr>
              <a:t>an </a:t>
            </a:r>
            <a:r>
              <a:rPr lang="en-US" sz="2400" dirty="0" smtClean="0">
                <a:solidFill>
                  <a:srgbClr val="7F7F7F"/>
                </a:solidFill>
              </a:rPr>
              <a:t>order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4</a:t>
            </a:r>
            <a:endParaRPr lang="en-US" sz="80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50784" y="252643"/>
            <a:ext cx="2344016" cy="5061574"/>
            <a:chOff x="6108700" y="252643"/>
            <a:chExt cx="3086100" cy="50615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734" y="252643"/>
              <a:ext cx="1372722" cy="2002004"/>
            </a:xfrm>
            <a:prstGeom prst="rect">
              <a:avLst/>
            </a:prstGeom>
          </p:spPr>
        </p:pic>
        <p:pic>
          <p:nvPicPr>
            <p:cNvPr id="10" name="Picture 9" descr="imag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700" y="2672617"/>
              <a:ext cx="3086100" cy="2641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68922" y="5823768"/>
            <a:ext cx="7389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were no months with discounts that had a particularly significant effect </a:t>
            </a:r>
            <a:r>
              <a:rPr lang="en-US" dirty="0">
                <a:solidFill>
                  <a:srgbClr val="7F7F7F"/>
                </a:solidFill>
              </a:rPr>
              <a:t>on the </a:t>
            </a:r>
            <a:r>
              <a:rPr lang="en-US" dirty="0" smtClean="0">
                <a:solidFill>
                  <a:srgbClr val="7F7F7F"/>
                </a:solidFill>
              </a:rPr>
              <a:t>total spent </a:t>
            </a:r>
            <a:r>
              <a:rPr lang="en-US" dirty="0">
                <a:solidFill>
                  <a:srgbClr val="7F7F7F"/>
                </a:solidFill>
              </a:rPr>
              <a:t>as compared to other months with discounts.</a:t>
            </a:r>
          </a:p>
          <a:p>
            <a:endParaRPr lang="en-US" dirty="0"/>
          </a:p>
        </p:txBody>
      </p:sp>
      <p:pic>
        <p:nvPicPr>
          <p:cNvPr id="11" name="Picture 10" descr="Screen Shot 2020-03-07 at 15.29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2492"/>
            <a:ext cx="6548309" cy="38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Recommendations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4358"/>
            <a:ext cx="8229600" cy="4291805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discount amounts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15%, 25%, 5%, 25%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had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slight – medium effect on quantity ordered.</a:t>
            </a: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The discount amounts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%, 25%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had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slight – medium effect on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total sales in an order.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Offering a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5%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discount instead of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</a:rPr>
              <a:t>25%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may be profitable as they both have similar effects on the quantity and total sale of products.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The discounted month does not have a significantly different effect to other discounted months.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 larger amount of even sales data between discounted orders and full price orders may be more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30" y="1600200"/>
            <a:ext cx="836607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6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 further analysis of discount:</a:t>
            </a:r>
          </a:p>
          <a:p>
            <a:pPr marL="0" indent="0">
              <a:buNone/>
            </a:pPr>
            <a:endParaRPr lang="en-US" sz="6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6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Does the shipping destination have a significant effect on quantity of discounted products		purchased in an order.</a:t>
            </a:r>
          </a:p>
          <a:p>
            <a:pPr marL="0" indent="0">
              <a:buNone/>
            </a:pP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6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Does offering a customer demo on a discounted product increase the quantity of orders for 		the product.</a:t>
            </a:r>
          </a:p>
          <a:p>
            <a:pPr marL="0" indent="0">
              <a:buNone/>
            </a:pPr>
            <a:endParaRPr lang="en-US" sz="6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6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Does category of product have a significant effect on discounted orders for the 			product and if so which categories.</a:t>
            </a:r>
          </a:p>
          <a:p>
            <a:pPr marL="0" indent="0">
              <a:buNone/>
            </a:pPr>
            <a:endParaRPr lang="en-US" sz="6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6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?</a:t>
            </a:r>
            <a:r>
              <a:rPr lang="en-US" sz="6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Does 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 </a:t>
            </a:r>
            <a:r>
              <a:rPr lang="en-US" sz="6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product have a significant effect on discounted orders for the 		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product in a particular month </a:t>
            </a:r>
            <a:r>
              <a:rPr lang="en-US" sz="6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if so which 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categories and months</a:t>
            </a:r>
          </a:p>
          <a:p>
            <a:pPr marL="0" indent="0">
              <a:buNone/>
            </a:pPr>
            <a:endParaRPr lang="en-US" sz="6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6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Are there any particular customers that are companies which have a significant effect on the 		quantity of discounted orders and  </a:t>
            </a:r>
            <a:r>
              <a:rPr lang="en-US" sz="6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6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 so which customers.</a:t>
            </a:r>
          </a:p>
          <a:p>
            <a:pPr marL="0" indent="0" algn="just">
              <a:buNone/>
            </a:pPr>
            <a:r>
              <a:rPr lang="en-US" sz="2600" dirty="0"/>
              <a:t>	</a:t>
            </a:r>
            <a:endParaRPr lang="en-US" sz="2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7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89200"/>
            <a:ext cx="2286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Presented by  Susanna Mir</a:t>
            </a:r>
          </a:p>
          <a:p>
            <a:pPr marL="0" indent="0" algn="ctr">
              <a:buNone/>
            </a:pPr>
            <a:r>
              <a:rPr lang="en-US" sz="1600" dirty="0" smtClean="0"/>
              <a:t>Project 2  </a:t>
            </a:r>
          </a:p>
          <a:p>
            <a:pPr marL="0" indent="0" algn="ctr">
              <a:buNone/>
            </a:pPr>
            <a:r>
              <a:rPr lang="en-US" sz="1600" dirty="0" smtClean="0"/>
              <a:t>Hypothesis Testing on Northwind Database</a:t>
            </a:r>
          </a:p>
          <a:p>
            <a:pPr marL="0" indent="0" algn="ctr">
              <a:buNone/>
            </a:pPr>
            <a:r>
              <a:rPr lang="en-US" sz="1600" dirty="0" smtClean="0"/>
              <a:t>12/03/2020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932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00" y="230898"/>
            <a:ext cx="8070999" cy="589526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significant effect 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Quantity of products in an order?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Discount have a significant effect 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Price paid in an order?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discounts have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significant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effect on the Quantity in an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order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4]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months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discounts have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significant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effect on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Price paid in an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order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9787" y="1635423"/>
            <a:ext cx="57360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Northwind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May/2014 - July/2012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497624" y="2907531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497624" y="3500425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497624" y="2320278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Discount effect on </a:t>
            </a:r>
            <a:r>
              <a:rPr lang="en-US" sz="3200" u="sng" dirty="0" smtClean="0">
                <a:solidFill>
                  <a:srgbClr val="7F7F7F"/>
                </a:solidFill>
              </a:rPr>
              <a:t>Quantity</a:t>
            </a:r>
            <a:r>
              <a:rPr lang="en-US" sz="3200" dirty="0" smtClean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of 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products in </a:t>
            </a:r>
            <a:r>
              <a:rPr lang="en-US" sz="3200" dirty="0">
                <a:solidFill>
                  <a:srgbClr val="7F7F7F"/>
                </a:solidFill>
              </a:rPr>
              <a:t>an order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4" y="252643"/>
            <a:ext cx="1372722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672617"/>
            <a:ext cx="30861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Discount had a </a:t>
            </a:r>
            <a:r>
              <a:rPr lang="en-US" sz="2000" b="1" dirty="0">
                <a:solidFill>
                  <a:srgbClr val="FF0000"/>
                </a:solidFill>
              </a:rPr>
              <a:t>slight - medium</a:t>
            </a:r>
            <a:r>
              <a:rPr lang="en-US" sz="2000" dirty="0">
                <a:solidFill>
                  <a:srgbClr val="7F7F7F"/>
                </a:solidFill>
              </a:rPr>
              <a:t> effect on the </a:t>
            </a:r>
            <a:r>
              <a:rPr lang="en-US" sz="2000" dirty="0" smtClean="0">
                <a:solidFill>
                  <a:srgbClr val="7F7F7F"/>
                </a:solidFill>
              </a:rPr>
              <a:t>quantity of </a:t>
            </a:r>
            <a:r>
              <a:rPr lang="en-US" sz="2000" dirty="0">
                <a:solidFill>
                  <a:srgbClr val="7F7F7F"/>
                </a:solidFill>
              </a:rPr>
              <a:t>products in an order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1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91" y="292722"/>
            <a:ext cx="6223597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 Effective Discounts?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886" y="4903304"/>
            <a:ext cx="5221478" cy="16932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	15</a:t>
            </a: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 smtClean="0"/>
              <a:t>		25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 smtClean="0"/>
              <a:t>		5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 smtClean="0"/>
              <a:t>		20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 smtClean="0">
                <a:solidFill>
                  <a:srgbClr val="7F7F7F"/>
                </a:solidFill>
              </a:rPr>
              <a:t>		Discounts </a:t>
            </a:r>
            <a:r>
              <a:rPr lang="en-US" sz="3300" dirty="0" smtClean="0">
                <a:solidFill>
                  <a:srgbClr val="7F7F7F"/>
                </a:solidFill>
              </a:rPr>
              <a:t>were of </a:t>
            </a:r>
            <a:r>
              <a:rPr lang="en-US" sz="3300" dirty="0" smtClean="0">
                <a:solidFill>
                  <a:srgbClr val="7F7F7F"/>
                </a:solidFill>
              </a:rPr>
              <a:t>similar </a:t>
            </a:r>
            <a:r>
              <a:rPr lang="en-US" sz="3300" dirty="0" smtClean="0">
                <a:solidFill>
                  <a:srgbClr val="7F7F7F"/>
                </a:solidFill>
              </a:rPr>
              <a:t>effect</a:t>
            </a:r>
            <a:endParaRPr lang="en-US" sz="3300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20-03-08 at 21.4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2" y="1186739"/>
            <a:ext cx="5498859" cy="37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5% or 25%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740" cy="1337339"/>
          </a:xfrm>
        </p:spPr>
        <p:txBody>
          <a:bodyPr>
            <a:normAutofit/>
          </a:bodyPr>
          <a:lstStyle/>
          <a:p>
            <a:r>
              <a:rPr lang="en-US" dirty="0" smtClean="0"/>
              <a:t>Quantity purchased from these two discounts were very similar.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iscount-5-percent-off-3d-illustration-on-white-background-drawing_csp383358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33" y="2937539"/>
            <a:ext cx="3720158" cy="2686781"/>
          </a:xfrm>
          <a:prstGeom prst="rect">
            <a:avLst/>
          </a:prstGeom>
        </p:spPr>
      </p:pic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41" y="3181265"/>
            <a:ext cx="1721651" cy="19834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1406" y="5926390"/>
            <a:ext cx="647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Offering a 5% discount instead of 25% may be profitable as they both have similar effects on the quantity and total sale of products.</a:t>
            </a:r>
          </a:p>
        </p:txBody>
      </p:sp>
    </p:spTree>
    <p:extLst>
      <p:ext uri="{BB962C8B-B14F-4D97-AF65-F5344CB8AC3E}">
        <p14:creationId xmlns:p14="http://schemas.microsoft.com/office/powerpoint/2010/main" val="135636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452" y="252643"/>
            <a:ext cx="6684004" cy="151757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F7F7F"/>
                </a:solidFill>
              </a:rPr>
              <a:t>Discount effect on </a:t>
            </a:r>
            <a:r>
              <a:rPr lang="en-US" sz="3200" u="sng" dirty="0" smtClean="0">
                <a:solidFill>
                  <a:srgbClr val="7F7F7F"/>
                </a:solidFill>
              </a:rPr>
              <a:t>Total Spent</a:t>
            </a:r>
            <a:r>
              <a:rPr lang="en-US" sz="3200" dirty="0" smtClean="0">
                <a:solidFill>
                  <a:srgbClr val="7F7F7F"/>
                </a:solidFill>
              </a:rPr>
              <a:t> </a:t>
            </a:r>
            <a:br>
              <a:rPr lang="en-US" sz="3200" dirty="0" smtClean="0">
                <a:solidFill>
                  <a:srgbClr val="7F7F7F"/>
                </a:solidFill>
              </a:rPr>
            </a:br>
            <a:r>
              <a:rPr lang="en-US" sz="3200" dirty="0" smtClean="0">
                <a:solidFill>
                  <a:srgbClr val="7F7F7F"/>
                </a:solidFill>
              </a:rPr>
              <a:t>on products in </a:t>
            </a:r>
            <a:r>
              <a:rPr lang="en-US" sz="3200" dirty="0">
                <a:solidFill>
                  <a:srgbClr val="7F7F7F"/>
                </a:solidFill>
              </a:rPr>
              <a:t>an order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46" y="252643"/>
            <a:ext cx="1103309" cy="2002004"/>
          </a:xfrm>
          <a:prstGeom prst="rect">
            <a:avLst/>
          </a:prstGeom>
        </p:spPr>
      </p:pic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00" y="2672617"/>
            <a:ext cx="2600600" cy="264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4573" y="2672617"/>
            <a:ext cx="5439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Discount had a </a:t>
            </a:r>
            <a:r>
              <a:rPr lang="en-US" sz="2000" b="1" dirty="0">
                <a:solidFill>
                  <a:srgbClr val="FF0000"/>
                </a:solidFill>
              </a:rPr>
              <a:t>slight - medium</a:t>
            </a:r>
            <a:r>
              <a:rPr lang="en-US" sz="2000" dirty="0">
                <a:solidFill>
                  <a:srgbClr val="7F7F7F"/>
                </a:solidFill>
              </a:rPr>
              <a:t> effect on the </a:t>
            </a:r>
            <a:r>
              <a:rPr lang="en-US" sz="2000" dirty="0" smtClean="0">
                <a:solidFill>
                  <a:srgbClr val="7F7F7F"/>
                </a:solidFill>
              </a:rPr>
              <a:t>total spent on </a:t>
            </a:r>
            <a:r>
              <a:rPr lang="en-US" sz="2000" dirty="0">
                <a:solidFill>
                  <a:srgbClr val="7F7F7F"/>
                </a:solidFill>
              </a:rPr>
              <a:t>products in an order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23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14" y="274638"/>
            <a:ext cx="7801586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 Effective Discounts?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577" y="2591192"/>
            <a:ext cx="6825125" cy="402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5%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25%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	Discounts </a:t>
            </a:r>
            <a:r>
              <a:rPr lang="en-US" dirty="0" smtClean="0">
                <a:solidFill>
                  <a:srgbClr val="7F7F7F"/>
                </a:solidFill>
              </a:rPr>
              <a:t>were of similar effect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0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03-07 at 15.27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4" y="1720373"/>
            <a:ext cx="5978400" cy="379553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3451" y="252643"/>
            <a:ext cx="7056051" cy="151757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7F7F7F"/>
                </a:solidFill>
              </a:rPr>
              <a:t>Months </a:t>
            </a:r>
            <a:r>
              <a:rPr lang="en-US" sz="2400" dirty="0" smtClean="0">
                <a:solidFill>
                  <a:srgbClr val="7F7F7F"/>
                </a:solidFill>
              </a:rPr>
              <a:t>with discounts effect on </a:t>
            </a:r>
            <a:br>
              <a:rPr lang="en-US" sz="2400" dirty="0" smtClean="0">
                <a:solidFill>
                  <a:srgbClr val="7F7F7F"/>
                </a:solidFill>
              </a:rPr>
            </a:br>
            <a:r>
              <a:rPr lang="en-US" sz="2400" u="sng" dirty="0" smtClean="0">
                <a:solidFill>
                  <a:srgbClr val="7F7F7F"/>
                </a:solidFill>
              </a:rPr>
              <a:t>Quantity</a:t>
            </a:r>
            <a:r>
              <a:rPr lang="en-US" sz="2400" dirty="0">
                <a:solidFill>
                  <a:srgbClr val="7F7F7F"/>
                </a:solidFill>
              </a:rPr>
              <a:t> </a:t>
            </a:r>
            <a:r>
              <a:rPr lang="en-US" sz="2400" dirty="0" smtClean="0">
                <a:solidFill>
                  <a:srgbClr val="7F7F7F"/>
                </a:solidFill>
              </a:rPr>
              <a:t>of </a:t>
            </a:r>
            <a:r>
              <a:rPr lang="en-US" sz="2400" dirty="0" smtClean="0">
                <a:solidFill>
                  <a:srgbClr val="7F7F7F"/>
                </a:solidFill>
              </a:rPr>
              <a:t>products in </a:t>
            </a:r>
            <a:r>
              <a:rPr lang="en-US" sz="2400" dirty="0">
                <a:solidFill>
                  <a:srgbClr val="7F7F7F"/>
                </a:solidFill>
              </a:rPr>
              <a:t>an </a:t>
            </a:r>
            <a:r>
              <a:rPr lang="en-US" sz="2400" dirty="0" smtClean="0">
                <a:solidFill>
                  <a:srgbClr val="7F7F7F"/>
                </a:solidFill>
              </a:rPr>
              <a:t>order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384" y="254889"/>
            <a:ext cx="1359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3</a:t>
            </a:r>
            <a:endParaRPr lang="en-US" sz="80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50784" y="252643"/>
            <a:ext cx="2344016" cy="5061574"/>
            <a:chOff x="6108700" y="252643"/>
            <a:chExt cx="3086100" cy="50615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4734" y="252643"/>
              <a:ext cx="1372722" cy="2002004"/>
            </a:xfrm>
            <a:prstGeom prst="rect">
              <a:avLst/>
            </a:prstGeom>
          </p:spPr>
        </p:pic>
        <p:pic>
          <p:nvPicPr>
            <p:cNvPr id="10" name="Picture 9" descr="image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700" y="2672617"/>
              <a:ext cx="3086100" cy="2641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68922" y="5823768"/>
            <a:ext cx="7389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were no months with discounts that had a particularly significant effect </a:t>
            </a:r>
            <a:r>
              <a:rPr lang="en-US" dirty="0">
                <a:solidFill>
                  <a:srgbClr val="7F7F7F"/>
                </a:solidFill>
              </a:rPr>
              <a:t>on the quantity as compared to other months with discounts.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7076</TotalTime>
  <Words>297</Words>
  <Application>Microsoft Macintosh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Data Analyzed</vt:lpstr>
      <vt:lpstr>Discount effect on Quantity of  products in an order</vt:lpstr>
      <vt:lpstr>Most Effective Discounts?</vt:lpstr>
      <vt:lpstr>5% or 25% ?</vt:lpstr>
      <vt:lpstr>Discount effect on Total Spent  on products in an order</vt:lpstr>
      <vt:lpstr>Most Effective Discounts?</vt:lpstr>
      <vt:lpstr>Months with discounts effect on  Quantity of products in an order</vt:lpstr>
      <vt:lpstr>Months with discounts effect on  Total Spent on products in an order</vt:lpstr>
      <vt:lpstr>Recommendations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SS</dc:creator>
  <cp:lastModifiedBy>SS</cp:lastModifiedBy>
  <cp:revision>88</cp:revision>
  <dcterms:created xsi:type="dcterms:W3CDTF">2020-02-24T20:05:11Z</dcterms:created>
  <dcterms:modified xsi:type="dcterms:W3CDTF">2020-03-13T11:08:22Z</dcterms:modified>
</cp:coreProperties>
</file>