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07/05/20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1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07/05/20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9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07/05/20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8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07/05/20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7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07/05/20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4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07/05/20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7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07/05/20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07/05/20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07/05/20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4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07/05/20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4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07/05/20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3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89B8C-7320-E246-A418-E12C10D54F44}" type="datetimeFigureOut">
              <a:rPr lang="en-US" smtClean="0"/>
              <a:t>07/05/20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NYSE</a:t>
            </a:r>
            <a:br>
              <a:rPr lang="en-US" dirty="0" smtClean="0"/>
            </a:br>
            <a:r>
              <a:rPr lang="en-US" dirty="0" smtClean="0"/>
              <a:t>Modeling Predictive Performance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S&amp;P 500</a:t>
            </a:r>
          </a:p>
          <a:p>
            <a:r>
              <a:rPr lang="en-US" dirty="0" smtClean="0"/>
              <a:t>Net Cash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0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7F7F7F"/>
                </a:solidFill>
              </a:rPr>
              <a:t>COMPANY DATA</a:t>
            </a:r>
            <a:endParaRPr lang="en-US" b="1" dirty="0">
              <a:solidFill>
                <a:srgbClr val="7F7F7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Annual SEC Filings </a:t>
            </a:r>
          </a:p>
          <a:p>
            <a:r>
              <a:rPr lang="en-US" dirty="0" smtClean="0"/>
              <a:t>2012 - 2016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4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Which features increase predictive power on Positive Net Cash Flow</a:t>
            </a:r>
            <a:endParaRPr lang="en-US" dirty="0"/>
          </a:p>
        </p:txBody>
      </p:sp>
      <p:pic>
        <p:nvPicPr>
          <p:cNvPr id="4" name="Picture 3" descr="money-profit-financial-income-growth-vector-illustration-flat-cartoon_101884-14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118" y="0"/>
            <a:ext cx="3975202" cy="397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32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20-05-11 at 19.23.5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" r="3790"/>
          <a:stretch>
            <a:fillRect/>
          </a:stretch>
        </p:blipFill>
        <p:spPr>
          <a:xfrm>
            <a:off x="457200" y="311150"/>
            <a:ext cx="8229600" cy="5815013"/>
          </a:xfrm>
        </p:spPr>
      </p:pic>
    </p:spTree>
    <p:extLst>
      <p:ext uri="{BB962C8B-B14F-4D97-AF65-F5344CB8AC3E}">
        <p14:creationId xmlns:p14="http://schemas.microsoft.com/office/powerpoint/2010/main" val="61731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F7F7F"/>
                </a:solidFill>
              </a:rPr>
              <a:t>Accuracy of model</a:t>
            </a:r>
            <a:endParaRPr lang="en-US" b="1" dirty="0">
              <a:solidFill>
                <a:srgbClr val="7F7F7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62% </a:t>
            </a:r>
            <a:r>
              <a:rPr lang="en-US" dirty="0" smtClean="0"/>
              <a:t>chance of a positive net cash flow 	prediction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58% </a:t>
            </a:r>
            <a:r>
              <a:rPr lang="en-US" dirty="0" smtClean="0"/>
              <a:t>chance of a negative net cash flow 	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281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Recommendations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2388"/>
            <a:ext cx="8229600" cy="5241869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 smtClean="0"/>
              <a:t>Net cash financing and Net borrowings are strong predictors for </a:t>
            </a:r>
            <a:r>
              <a:rPr lang="en-US" dirty="0" smtClean="0"/>
              <a:t>positive net </a:t>
            </a:r>
            <a:r>
              <a:rPr lang="en-US" dirty="0" smtClean="0"/>
              <a:t>cash </a:t>
            </a:r>
            <a:r>
              <a:rPr lang="en-US" dirty="0" smtClean="0"/>
              <a:t>profit</a:t>
            </a:r>
          </a:p>
          <a:p>
            <a:pPr>
              <a:buFontTx/>
              <a:buChar char="-"/>
            </a:pPr>
            <a:r>
              <a:rPr lang="en-US" dirty="0"/>
              <a:t>Net cash </a:t>
            </a:r>
            <a:r>
              <a:rPr lang="en-US" dirty="0" smtClean="0"/>
              <a:t>flow operating is a strong predictor </a:t>
            </a:r>
            <a:r>
              <a:rPr lang="en-US" dirty="0"/>
              <a:t>for positive </a:t>
            </a:r>
            <a:r>
              <a:rPr lang="en-US" dirty="0" smtClean="0"/>
              <a:t>negative net </a:t>
            </a:r>
            <a:r>
              <a:rPr lang="en-US" dirty="0"/>
              <a:t>cash </a:t>
            </a:r>
            <a:r>
              <a:rPr lang="en-US" dirty="0" smtClean="0"/>
              <a:t>profit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The accuracy of this model </a:t>
            </a:r>
            <a:r>
              <a:rPr lang="en-US" dirty="0" smtClean="0"/>
              <a:t>has above average balance </a:t>
            </a:r>
            <a:r>
              <a:rPr lang="en-US" dirty="0" smtClean="0"/>
              <a:t>for both positive and negative net cash flow prediction</a:t>
            </a:r>
          </a:p>
          <a:p>
            <a:pPr>
              <a:buFontTx/>
              <a:buChar char="-"/>
            </a:pPr>
            <a:r>
              <a:rPr lang="en-US" dirty="0" smtClean="0"/>
              <a:t>This model may result in a very small percentage of companies listed with strong predictions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591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Future Work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rgbClr val="7F7F7F"/>
                </a:solidFill>
              </a:rPr>
              <a:t>One day ahead prediction with rolling linear regression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Indicator data including for example Momentum and Moving Average </a:t>
            </a:r>
            <a:r>
              <a:rPr lang="en-US" dirty="0" smtClean="0">
                <a:solidFill>
                  <a:srgbClr val="7F7F7F"/>
                </a:solidFill>
              </a:rPr>
              <a:t>values on stock price</a:t>
            </a:r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7F7F7F"/>
                </a:solidFill>
              </a:rPr>
              <a:t>Categorizing of </a:t>
            </a:r>
            <a:r>
              <a:rPr lang="en-US" dirty="0" smtClean="0">
                <a:solidFill>
                  <a:srgbClr val="7F7F7F"/>
                </a:solidFill>
              </a:rPr>
              <a:t>data / Further classification of companies depending on </a:t>
            </a:r>
            <a:r>
              <a:rPr lang="en-US" dirty="0" smtClean="0">
                <a:solidFill>
                  <a:srgbClr val="7F7F7F"/>
                </a:solidFill>
              </a:rPr>
              <a:t>industry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Further modeling algorithms on the data to find a stronger predictive performance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24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5698"/>
            <a:ext cx="8229600" cy="5180465"/>
          </a:xfrm>
        </p:spPr>
        <p:txBody>
          <a:bodyPr/>
          <a:lstStyle/>
          <a:p>
            <a:pPr marL="0" indent="0" algn="ctr">
              <a:buNone/>
            </a:pPr>
            <a:endParaRPr lang="en-US" b="1" dirty="0" smtClean="0">
              <a:latin typeface="Lucida Calligraphy"/>
              <a:cs typeface="Lucida Calligraphy"/>
            </a:endParaRPr>
          </a:p>
          <a:p>
            <a:pPr marL="0" indent="0" algn="ctr">
              <a:buNone/>
            </a:pPr>
            <a:endParaRPr lang="en-US" b="1" dirty="0">
              <a:latin typeface="Lucida Calligraphy"/>
              <a:cs typeface="Lucida Calligraphy"/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7F7F7F"/>
                </a:solidFill>
                <a:cs typeface="Lucida Calligraphy"/>
              </a:rPr>
              <a:t>THANKYOU</a:t>
            </a:r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1600" dirty="0" smtClean="0"/>
              <a:t>Presented by Sue Mir  07/May/2019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10414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5849</TotalTime>
  <Words>148</Words>
  <Application>Microsoft Macintosh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NYSE Modeling Predictive Performance</vt:lpstr>
      <vt:lpstr>COMPANY DATA</vt:lpstr>
      <vt:lpstr>PowerPoint Presentation</vt:lpstr>
      <vt:lpstr>PowerPoint Presentation</vt:lpstr>
      <vt:lpstr>Accuracy of model</vt:lpstr>
      <vt:lpstr>Recommendations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to add</dc:title>
  <dc:creator>SS</dc:creator>
  <cp:lastModifiedBy>SS</cp:lastModifiedBy>
  <cp:revision>15</cp:revision>
  <dcterms:created xsi:type="dcterms:W3CDTF">2020-04-26T18:55:17Z</dcterms:created>
  <dcterms:modified xsi:type="dcterms:W3CDTF">2020-05-11T18:28:13Z</dcterms:modified>
</cp:coreProperties>
</file>