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4" r:id="rId5"/>
    <p:sldId id="260" r:id="rId6"/>
    <p:sldId id="265" r:id="rId7"/>
    <p:sldId id="259" r:id="rId8"/>
    <p:sldId id="261" r:id="rId9"/>
    <p:sldId id="262" r:id="rId10"/>
    <p:sldId id="263"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4" d="100"/>
          <a:sy n="94" d="100"/>
        </p:scale>
        <p:origin x="-188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63D89B8C-7320-E246-A418-E12C10D54F44}" type="datetimeFigureOut">
              <a:rPr lang="en-US" smtClean="0"/>
              <a:t>15/05/20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7870D-6154-0247-995B-1DA739FBE9FA}" type="slidenum">
              <a:rPr lang="en-US" smtClean="0"/>
              <a:t>‹#›</a:t>
            </a:fld>
            <a:endParaRPr lang="en-US"/>
          </a:p>
        </p:txBody>
      </p:sp>
    </p:spTree>
    <p:extLst>
      <p:ext uri="{BB962C8B-B14F-4D97-AF65-F5344CB8AC3E}">
        <p14:creationId xmlns:p14="http://schemas.microsoft.com/office/powerpoint/2010/main" val="2687318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3D89B8C-7320-E246-A418-E12C10D54F44}" type="datetimeFigureOut">
              <a:rPr lang="en-US" smtClean="0"/>
              <a:t>15/05/20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7870D-6154-0247-995B-1DA739FBE9FA}" type="slidenum">
              <a:rPr lang="en-US" smtClean="0"/>
              <a:t>‹#›</a:t>
            </a:fld>
            <a:endParaRPr lang="en-US"/>
          </a:p>
        </p:txBody>
      </p:sp>
    </p:spTree>
    <p:extLst>
      <p:ext uri="{BB962C8B-B14F-4D97-AF65-F5344CB8AC3E}">
        <p14:creationId xmlns:p14="http://schemas.microsoft.com/office/powerpoint/2010/main" val="1754599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3D89B8C-7320-E246-A418-E12C10D54F44}" type="datetimeFigureOut">
              <a:rPr lang="en-US" smtClean="0"/>
              <a:t>15/05/20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7870D-6154-0247-995B-1DA739FBE9FA}" type="slidenum">
              <a:rPr lang="en-US" smtClean="0"/>
              <a:t>‹#›</a:t>
            </a:fld>
            <a:endParaRPr lang="en-US"/>
          </a:p>
        </p:txBody>
      </p:sp>
    </p:spTree>
    <p:extLst>
      <p:ext uri="{BB962C8B-B14F-4D97-AF65-F5344CB8AC3E}">
        <p14:creationId xmlns:p14="http://schemas.microsoft.com/office/powerpoint/2010/main" val="4216580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3D89B8C-7320-E246-A418-E12C10D54F44}" type="datetimeFigureOut">
              <a:rPr lang="en-US" smtClean="0"/>
              <a:t>15/05/20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7870D-6154-0247-995B-1DA739FBE9FA}" type="slidenum">
              <a:rPr lang="en-US" smtClean="0"/>
              <a:t>‹#›</a:t>
            </a:fld>
            <a:endParaRPr lang="en-US"/>
          </a:p>
        </p:txBody>
      </p:sp>
    </p:spTree>
    <p:extLst>
      <p:ext uri="{BB962C8B-B14F-4D97-AF65-F5344CB8AC3E}">
        <p14:creationId xmlns:p14="http://schemas.microsoft.com/office/powerpoint/2010/main" val="2287073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63D89B8C-7320-E246-A418-E12C10D54F44}" type="datetimeFigureOut">
              <a:rPr lang="en-US" smtClean="0"/>
              <a:t>15/05/20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7870D-6154-0247-995B-1DA739FBE9FA}" type="slidenum">
              <a:rPr lang="en-US" smtClean="0"/>
              <a:t>‹#›</a:t>
            </a:fld>
            <a:endParaRPr lang="en-US"/>
          </a:p>
        </p:txBody>
      </p:sp>
    </p:spTree>
    <p:extLst>
      <p:ext uri="{BB962C8B-B14F-4D97-AF65-F5344CB8AC3E}">
        <p14:creationId xmlns:p14="http://schemas.microsoft.com/office/powerpoint/2010/main" val="743446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63D89B8C-7320-E246-A418-E12C10D54F44}" type="datetimeFigureOut">
              <a:rPr lang="en-US" smtClean="0"/>
              <a:t>15/05/20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7870D-6154-0247-995B-1DA739FBE9FA}" type="slidenum">
              <a:rPr lang="en-US" smtClean="0"/>
              <a:t>‹#›</a:t>
            </a:fld>
            <a:endParaRPr lang="en-US"/>
          </a:p>
        </p:txBody>
      </p:sp>
    </p:spTree>
    <p:extLst>
      <p:ext uri="{BB962C8B-B14F-4D97-AF65-F5344CB8AC3E}">
        <p14:creationId xmlns:p14="http://schemas.microsoft.com/office/powerpoint/2010/main" val="4263979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63D89B8C-7320-E246-A418-E12C10D54F44}" type="datetimeFigureOut">
              <a:rPr lang="en-US" smtClean="0"/>
              <a:t>15/05/20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D7870D-6154-0247-995B-1DA739FBE9FA}" type="slidenum">
              <a:rPr lang="en-US" smtClean="0"/>
              <a:t>‹#›</a:t>
            </a:fld>
            <a:endParaRPr lang="en-US"/>
          </a:p>
        </p:txBody>
      </p:sp>
    </p:spTree>
    <p:extLst>
      <p:ext uri="{BB962C8B-B14F-4D97-AF65-F5344CB8AC3E}">
        <p14:creationId xmlns:p14="http://schemas.microsoft.com/office/powerpoint/2010/main" val="3805716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63D89B8C-7320-E246-A418-E12C10D54F44}" type="datetimeFigureOut">
              <a:rPr lang="en-US" smtClean="0"/>
              <a:t>15/05/20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D7870D-6154-0247-995B-1DA739FBE9FA}" type="slidenum">
              <a:rPr lang="en-US" smtClean="0"/>
              <a:t>‹#›</a:t>
            </a:fld>
            <a:endParaRPr lang="en-US"/>
          </a:p>
        </p:txBody>
      </p:sp>
    </p:spTree>
    <p:extLst>
      <p:ext uri="{BB962C8B-B14F-4D97-AF65-F5344CB8AC3E}">
        <p14:creationId xmlns:p14="http://schemas.microsoft.com/office/powerpoint/2010/main" val="166612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D89B8C-7320-E246-A418-E12C10D54F44}" type="datetimeFigureOut">
              <a:rPr lang="en-US" smtClean="0"/>
              <a:t>15/05/20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D7870D-6154-0247-995B-1DA739FBE9FA}" type="slidenum">
              <a:rPr lang="en-US" smtClean="0"/>
              <a:t>‹#›</a:t>
            </a:fld>
            <a:endParaRPr lang="en-US"/>
          </a:p>
        </p:txBody>
      </p:sp>
    </p:spTree>
    <p:extLst>
      <p:ext uri="{BB962C8B-B14F-4D97-AF65-F5344CB8AC3E}">
        <p14:creationId xmlns:p14="http://schemas.microsoft.com/office/powerpoint/2010/main" val="3642743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3D89B8C-7320-E246-A418-E12C10D54F44}" type="datetimeFigureOut">
              <a:rPr lang="en-US" smtClean="0"/>
              <a:t>15/05/20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7870D-6154-0247-995B-1DA739FBE9FA}" type="slidenum">
              <a:rPr lang="en-US" smtClean="0"/>
              <a:t>‹#›</a:t>
            </a:fld>
            <a:endParaRPr lang="en-US"/>
          </a:p>
        </p:txBody>
      </p:sp>
    </p:spTree>
    <p:extLst>
      <p:ext uri="{BB962C8B-B14F-4D97-AF65-F5344CB8AC3E}">
        <p14:creationId xmlns:p14="http://schemas.microsoft.com/office/powerpoint/2010/main" val="535440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3D89B8C-7320-E246-A418-E12C10D54F44}" type="datetimeFigureOut">
              <a:rPr lang="en-US" smtClean="0"/>
              <a:t>15/05/20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7870D-6154-0247-995B-1DA739FBE9FA}" type="slidenum">
              <a:rPr lang="en-US" smtClean="0"/>
              <a:t>‹#›</a:t>
            </a:fld>
            <a:endParaRPr lang="en-US"/>
          </a:p>
        </p:txBody>
      </p:sp>
    </p:spTree>
    <p:extLst>
      <p:ext uri="{BB962C8B-B14F-4D97-AF65-F5344CB8AC3E}">
        <p14:creationId xmlns:p14="http://schemas.microsoft.com/office/powerpoint/2010/main" val="14552374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D89B8C-7320-E246-A418-E12C10D54F44}" type="datetimeFigureOut">
              <a:rPr lang="en-US" smtClean="0"/>
              <a:t>15/05/20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D7870D-6154-0247-995B-1DA739FBE9FA}" type="slidenum">
              <a:rPr lang="en-US" smtClean="0"/>
              <a:t>‹#›</a:t>
            </a:fld>
            <a:endParaRPr lang="en-US"/>
          </a:p>
        </p:txBody>
      </p:sp>
    </p:spTree>
    <p:extLst>
      <p:ext uri="{BB962C8B-B14F-4D97-AF65-F5344CB8AC3E}">
        <p14:creationId xmlns:p14="http://schemas.microsoft.com/office/powerpoint/2010/main" val="90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NYSE</a:t>
            </a:r>
            <a:br>
              <a:rPr lang="en-US" dirty="0" smtClean="0"/>
            </a:br>
            <a:r>
              <a:rPr lang="en-US" dirty="0" smtClean="0"/>
              <a:t>Modeling Predictive Performance</a:t>
            </a:r>
            <a:endParaRPr lang="en-US" dirty="0"/>
          </a:p>
        </p:txBody>
      </p:sp>
      <p:sp>
        <p:nvSpPr>
          <p:cNvPr id="3" name="Subtitle 2"/>
          <p:cNvSpPr>
            <a:spLocks noGrp="1"/>
          </p:cNvSpPr>
          <p:nvPr>
            <p:ph type="subTitle" idx="1"/>
          </p:nvPr>
        </p:nvSpPr>
        <p:spPr/>
        <p:txBody>
          <a:bodyPr/>
          <a:lstStyle/>
          <a:p>
            <a:r>
              <a:rPr lang="en-US" dirty="0" smtClean="0"/>
              <a:t>S&amp;P 500</a:t>
            </a:r>
          </a:p>
          <a:p>
            <a:r>
              <a:rPr lang="en-US" dirty="0" smtClean="0"/>
              <a:t>Net Cash Flow</a:t>
            </a:r>
            <a:endParaRPr lang="en-US" dirty="0"/>
          </a:p>
        </p:txBody>
      </p:sp>
    </p:spTree>
    <p:extLst>
      <p:ext uri="{BB962C8B-B14F-4D97-AF65-F5344CB8AC3E}">
        <p14:creationId xmlns:p14="http://schemas.microsoft.com/office/powerpoint/2010/main" val="280720028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45698"/>
            <a:ext cx="8229600" cy="5180465"/>
          </a:xfrm>
        </p:spPr>
        <p:txBody>
          <a:bodyPr/>
          <a:lstStyle/>
          <a:p>
            <a:pPr marL="0" indent="0" algn="ctr">
              <a:buNone/>
            </a:pPr>
            <a:endParaRPr lang="en-US" b="1" dirty="0" smtClean="0">
              <a:latin typeface="Lucida Calligraphy"/>
              <a:cs typeface="Lucida Calligraphy"/>
            </a:endParaRPr>
          </a:p>
          <a:p>
            <a:pPr marL="0" indent="0" algn="ctr">
              <a:buNone/>
            </a:pPr>
            <a:endParaRPr lang="en-US" b="1" dirty="0">
              <a:latin typeface="Lucida Calligraphy"/>
              <a:cs typeface="Lucida Calligraphy"/>
            </a:endParaRPr>
          </a:p>
          <a:p>
            <a:pPr marL="0" indent="0" algn="ctr">
              <a:buNone/>
            </a:pPr>
            <a:r>
              <a:rPr lang="en-US" b="1" dirty="0" smtClean="0">
                <a:solidFill>
                  <a:srgbClr val="7F7F7F"/>
                </a:solidFill>
                <a:cs typeface="Lucida Calligraphy"/>
              </a:rPr>
              <a:t>THANKYOU</a:t>
            </a:r>
          </a:p>
          <a:p>
            <a:endParaRPr lang="en-US" dirty="0"/>
          </a:p>
          <a:p>
            <a:endParaRPr lang="en-US" dirty="0" smtClean="0"/>
          </a:p>
          <a:p>
            <a:pPr marL="0" indent="0" algn="ctr">
              <a:buNone/>
            </a:pPr>
            <a:r>
              <a:rPr lang="en-US" sz="1600" dirty="0" smtClean="0"/>
              <a:t>Presented by Sue Mir  07/May/2019</a:t>
            </a:r>
            <a:endParaRPr lang="en-US" sz="1600" dirty="0"/>
          </a:p>
        </p:txBody>
      </p:sp>
    </p:spTree>
    <p:extLst>
      <p:ext uri="{BB962C8B-B14F-4D97-AF65-F5344CB8AC3E}">
        <p14:creationId xmlns:p14="http://schemas.microsoft.com/office/powerpoint/2010/main" val="301041493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solidFill>
                  <a:srgbClr val="7F7F7F"/>
                </a:solidFill>
              </a:rPr>
              <a:t>COMPANY DATA</a:t>
            </a:r>
            <a:endParaRPr lang="en-US" b="1" dirty="0">
              <a:solidFill>
                <a:srgbClr val="7F7F7F"/>
              </a:solidFill>
            </a:endParaRPr>
          </a:p>
        </p:txBody>
      </p:sp>
      <p:sp>
        <p:nvSpPr>
          <p:cNvPr id="3" name="Subtitle 2"/>
          <p:cNvSpPr>
            <a:spLocks noGrp="1"/>
          </p:cNvSpPr>
          <p:nvPr>
            <p:ph type="subTitle" idx="1"/>
          </p:nvPr>
        </p:nvSpPr>
        <p:spPr/>
        <p:txBody>
          <a:bodyPr/>
          <a:lstStyle/>
          <a:p>
            <a:r>
              <a:rPr lang="en-US" dirty="0" smtClean="0"/>
              <a:t>Annual SEC Filings </a:t>
            </a:r>
          </a:p>
          <a:p>
            <a:r>
              <a:rPr lang="en-US" dirty="0" smtClean="0"/>
              <a:t>2012 - 2016</a:t>
            </a:r>
            <a:endParaRPr lang="en-US" dirty="0"/>
          </a:p>
        </p:txBody>
      </p:sp>
    </p:spTree>
    <p:extLst>
      <p:ext uri="{BB962C8B-B14F-4D97-AF65-F5344CB8AC3E}">
        <p14:creationId xmlns:p14="http://schemas.microsoft.com/office/powerpoint/2010/main" val="41054493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Which features increase predictive power on Positive Net Cash Flow?</a:t>
            </a:r>
            <a:endParaRPr lang="en-US" dirty="0"/>
          </a:p>
        </p:txBody>
      </p:sp>
      <p:pic>
        <p:nvPicPr>
          <p:cNvPr id="4" name="Picture 3" descr="money-profit-financial-income-growth-vector-illustration-flat-cartoon_101884-14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9118" y="0"/>
            <a:ext cx="3975202" cy="3975202"/>
          </a:xfrm>
          <a:prstGeom prst="rect">
            <a:avLst/>
          </a:prstGeom>
        </p:spPr>
      </p:pic>
    </p:spTree>
    <p:extLst>
      <p:ext uri="{BB962C8B-B14F-4D97-AF65-F5344CB8AC3E}">
        <p14:creationId xmlns:p14="http://schemas.microsoft.com/office/powerpoint/2010/main" val="186513263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5300"/>
            <a:ext cx="8229600" cy="5720864"/>
          </a:xfrm>
        </p:spPr>
        <p:txBody>
          <a:bodyPr>
            <a:normAutofit/>
          </a:bodyPr>
          <a:lstStyle/>
          <a:p>
            <a:pPr marL="0" indent="0" algn="ctr">
              <a:buNone/>
            </a:pPr>
            <a:r>
              <a:rPr lang="en-US" dirty="0" smtClean="0">
                <a:solidFill>
                  <a:srgbClr val="7F7F7F"/>
                </a:solidFill>
              </a:rPr>
              <a:t>Models Used</a:t>
            </a:r>
            <a:endParaRPr lang="en-GB" dirty="0"/>
          </a:p>
          <a:p>
            <a:r>
              <a:rPr lang="en-GB" b="1" dirty="0"/>
              <a:t>Decision Trees</a:t>
            </a:r>
            <a:r>
              <a:rPr lang="en-GB" dirty="0"/>
              <a:t> are a type of Supervised Machine Learning (that is you explain what the input is and what the corresponding output is in the training data) where the data is continuously split according to a certain parameter</a:t>
            </a:r>
            <a:r>
              <a:rPr lang="en-GB" dirty="0" smtClean="0"/>
              <a:t>.</a:t>
            </a:r>
          </a:p>
          <a:p>
            <a:r>
              <a:rPr lang="en-US" dirty="0" smtClean="0"/>
              <a:t>This model tests all </a:t>
            </a:r>
            <a:r>
              <a:rPr lang="en-US" dirty="0"/>
              <a:t>the different features </a:t>
            </a:r>
            <a:r>
              <a:rPr lang="en-US" dirty="0" smtClean="0"/>
              <a:t>of the data to </a:t>
            </a:r>
            <a:r>
              <a:rPr lang="en-US" dirty="0"/>
              <a:t>see which </a:t>
            </a:r>
            <a:r>
              <a:rPr lang="en-US" dirty="0" smtClean="0"/>
              <a:t>are </a:t>
            </a:r>
            <a:r>
              <a:rPr lang="en-US" dirty="0"/>
              <a:t>best to split </a:t>
            </a:r>
            <a:r>
              <a:rPr lang="en-US" dirty="0" smtClean="0"/>
              <a:t> with a number of different approaches – </a:t>
            </a:r>
            <a:r>
              <a:rPr lang="en-US" dirty="0"/>
              <a:t>resulting in feature </a:t>
            </a:r>
            <a:r>
              <a:rPr lang="en-US" dirty="0" smtClean="0"/>
              <a:t>importance.</a:t>
            </a:r>
            <a:endParaRPr lang="en-US" dirty="0"/>
          </a:p>
          <a:p>
            <a:endParaRPr lang="en-GB" dirty="0"/>
          </a:p>
        </p:txBody>
      </p:sp>
    </p:spTree>
    <p:extLst>
      <p:ext uri="{BB962C8B-B14F-4D97-AF65-F5344CB8AC3E}">
        <p14:creationId xmlns:p14="http://schemas.microsoft.com/office/powerpoint/2010/main" val="96688876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F7F7F"/>
                </a:solidFill>
              </a:rPr>
              <a:t>Accuracy of model</a:t>
            </a:r>
            <a:endParaRPr lang="en-US" b="1" dirty="0">
              <a:solidFill>
                <a:srgbClr val="7F7F7F"/>
              </a:solidFill>
            </a:endParaRPr>
          </a:p>
        </p:txBody>
      </p:sp>
      <p:sp>
        <p:nvSpPr>
          <p:cNvPr id="3" name="Content Placeholder 2"/>
          <p:cNvSpPr>
            <a:spLocks noGrp="1"/>
          </p:cNvSpPr>
          <p:nvPr>
            <p:ph idx="1"/>
          </p:nvPr>
        </p:nvSpPr>
        <p:spPr>
          <a:xfrm>
            <a:off x="457200" y="1600200"/>
            <a:ext cx="8229600" cy="4952137"/>
          </a:xfrm>
        </p:spPr>
        <p:txBody>
          <a:bodyPr>
            <a:normAutofit/>
          </a:bodyPr>
          <a:lstStyle/>
          <a:p>
            <a:pPr marL="0" indent="0">
              <a:buNone/>
            </a:pPr>
            <a:r>
              <a:rPr lang="en-US" dirty="0" smtClean="0"/>
              <a:t>	</a:t>
            </a:r>
          </a:p>
          <a:p>
            <a:pPr marL="0" indent="0">
              <a:buNone/>
            </a:pPr>
            <a:r>
              <a:rPr lang="en-US" dirty="0"/>
              <a:t>	</a:t>
            </a:r>
            <a:endParaRPr lang="en-US" dirty="0" smtClean="0"/>
          </a:p>
          <a:p>
            <a:pPr marL="0" indent="0">
              <a:buNone/>
            </a:pPr>
            <a:endParaRPr lang="en-US" b="1" dirty="0">
              <a:solidFill>
                <a:schemeClr val="accent3">
                  <a:lumMod val="75000"/>
                </a:schemeClr>
              </a:solidFill>
            </a:endParaRPr>
          </a:p>
          <a:p>
            <a:pPr marL="0" indent="0">
              <a:buNone/>
            </a:pPr>
            <a:r>
              <a:rPr lang="en-US" b="1" dirty="0" smtClean="0">
                <a:solidFill>
                  <a:schemeClr val="accent3">
                    <a:lumMod val="75000"/>
                  </a:schemeClr>
                </a:solidFill>
              </a:rPr>
              <a:t>	</a:t>
            </a:r>
          </a:p>
          <a:p>
            <a:pPr marL="0" indent="0">
              <a:buNone/>
            </a:pPr>
            <a:r>
              <a:rPr lang="en-US" sz="2400" b="1" dirty="0" smtClean="0">
                <a:solidFill>
                  <a:schemeClr val="accent3">
                    <a:lumMod val="75000"/>
                  </a:schemeClr>
                </a:solidFill>
              </a:rPr>
              <a:t>	</a:t>
            </a:r>
          </a:p>
          <a:p>
            <a:pPr marL="0" indent="0">
              <a:buNone/>
            </a:pPr>
            <a:endParaRPr lang="en-US" sz="2400" b="1" dirty="0">
              <a:solidFill>
                <a:schemeClr val="accent3">
                  <a:lumMod val="75000"/>
                </a:schemeClr>
              </a:solidFill>
            </a:endParaRPr>
          </a:p>
          <a:p>
            <a:pPr marL="0" indent="0">
              <a:buNone/>
            </a:pPr>
            <a:r>
              <a:rPr lang="en-US" sz="2400" b="1" dirty="0" smtClean="0">
                <a:solidFill>
                  <a:schemeClr val="accent3">
                    <a:lumMod val="75000"/>
                  </a:schemeClr>
                </a:solidFill>
              </a:rPr>
              <a:t>	62% </a:t>
            </a:r>
            <a:r>
              <a:rPr lang="en-US" sz="2400" dirty="0" smtClean="0"/>
              <a:t>chance of a correct positive net cash flow 	prediction</a:t>
            </a:r>
          </a:p>
          <a:p>
            <a:pPr marL="0" indent="0">
              <a:buNone/>
            </a:pPr>
            <a:endParaRPr lang="en-US" sz="2400" dirty="0"/>
          </a:p>
          <a:p>
            <a:pPr marL="0" indent="0">
              <a:buNone/>
            </a:pPr>
            <a:r>
              <a:rPr lang="en-US" sz="2400" dirty="0" smtClean="0"/>
              <a:t>	</a:t>
            </a:r>
            <a:r>
              <a:rPr lang="en-US" sz="2400" b="1" dirty="0" smtClean="0">
                <a:solidFill>
                  <a:srgbClr val="FF0000"/>
                </a:solidFill>
              </a:rPr>
              <a:t>58% </a:t>
            </a:r>
            <a:r>
              <a:rPr lang="en-US" sz="2400" dirty="0" smtClean="0"/>
              <a:t>chance of a correct negative net cash flow 	prediction</a:t>
            </a:r>
          </a:p>
        </p:txBody>
      </p:sp>
      <p:pic>
        <p:nvPicPr>
          <p:cNvPr id="4" name="Picture 3" descr="Screen Shot 2020-05-12 at 21.41.4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861" y="1705040"/>
            <a:ext cx="7349821" cy="2847821"/>
          </a:xfrm>
          <a:prstGeom prst="rect">
            <a:avLst/>
          </a:prstGeom>
        </p:spPr>
      </p:pic>
    </p:spTree>
    <p:extLst>
      <p:ext uri="{BB962C8B-B14F-4D97-AF65-F5344CB8AC3E}">
        <p14:creationId xmlns:p14="http://schemas.microsoft.com/office/powerpoint/2010/main" val="303428150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3578"/>
            <a:ext cx="8229600" cy="5342585"/>
          </a:xfrm>
        </p:spPr>
        <p:txBody>
          <a:bodyPr/>
          <a:lstStyle/>
          <a:p>
            <a:r>
              <a:rPr lang="en-US" dirty="0"/>
              <a:t>The accuracy of this model has above average balance for both positive and negative net cash flow prediction</a:t>
            </a:r>
            <a:r>
              <a:rPr lang="en-US" dirty="0" smtClean="0"/>
              <a:t>.</a:t>
            </a:r>
          </a:p>
          <a:p>
            <a:endParaRPr lang="en-US" dirty="0"/>
          </a:p>
          <a:p>
            <a:r>
              <a:rPr lang="en-US" dirty="0"/>
              <a:t>This model may result in a very small percentage of companies </a:t>
            </a:r>
            <a:r>
              <a:rPr lang="en-US" dirty="0" smtClean="0"/>
              <a:t>with accurate predictions</a:t>
            </a:r>
            <a:r>
              <a:rPr lang="en-US" dirty="0"/>
              <a:t>.</a:t>
            </a:r>
          </a:p>
          <a:p>
            <a:pPr marL="0" indent="0">
              <a:buNone/>
            </a:pPr>
            <a:endParaRPr lang="en-US" dirty="0"/>
          </a:p>
          <a:p>
            <a:endParaRPr lang="en-US" dirty="0"/>
          </a:p>
        </p:txBody>
      </p:sp>
    </p:spTree>
    <p:extLst>
      <p:ext uri="{BB962C8B-B14F-4D97-AF65-F5344CB8AC3E}">
        <p14:creationId xmlns:p14="http://schemas.microsoft.com/office/powerpoint/2010/main" val="430849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Shot 2020-05-11 at 19.23.53.png"/>
          <p:cNvPicPr>
            <a:picLocks noGrp="1" noChangeAspect="1"/>
          </p:cNvPicPr>
          <p:nvPr>
            <p:ph idx="1"/>
          </p:nvPr>
        </p:nvPicPr>
        <p:blipFill>
          <a:blip r:embed="rId2">
            <a:extLst>
              <a:ext uri="{28A0092B-C50C-407E-A947-70E740481C1C}">
                <a14:useLocalDpi xmlns:a14="http://schemas.microsoft.com/office/drawing/2010/main" val="0"/>
              </a:ext>
            </a:extLst>
          </a:blip>
          <a:srcRect l="3790" r="3790"/>
          <a:stretch>
            <a:fillRect/>
          </a:stretch>
        </p:blipFill>
        <p:spPr>
          <a:xfrm>
            <a:off x="457200" y="311150"/>
            <a:ext cx="8229600" cy="5815013"/>
          </a:xfrm>
        </p:spPr>
      </p:pic>
    </p:spTree>
    <p:extLst>
      <p:ext uri="{BB962C8B-B14F-4D97-AF65-F5344CB8AC3E}">
        <p14:creationId xmlns:p14="http://schemas.microsoft.com/office/powerpoint/2010/main" val="61731146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lumMod val="50000"/>
                  </a:schemeClr>
                </a:solidFill>
              </a:rPr>
              <a:t>Recommendations</a:t>
            </a:r>
            <a:endParaRPr lang="en-US" b="1" dirty="0">
              <a:solidFill>
                <a:schemeClr val="bg1">
                  <a:lumMod val="50000"/>
                </a:schemeClr>
              </a:solidFill>
            </a:endParaRPr>
          </a:p>
        </p:txBody>
      </p:sp>
      <p:sp>
        <p:nvSpPr>
          <p:cNvPr id="3" name="Content Placeholder 2"/>
          <p:cNvSpPr>
            <a:spLocks noGrp="1"/>
          </p:cNvSpPr>
          <p:nvPr>
            <p:ph idx="1"/>
          </p:nvPr>
        </p:nvSpPr>
        <p:spPr>
          <a:xfrm>
            <a:off x="457200" y="1553647"/>
            <a:ext cx="8229600" cy="4890610"/>
          </a:xfrm>
        </p:spPr>
        <p:txBody>
          <a:bodyPr>
            <a:normAutofit/>
          </a:bodyPr>
          <a:lstStyle/>
          <a:p>
            <a:pPr>
              <a:buFontTx/>
              <a:buChar char="-"/>
            </a:pPr>
            <a:r>
              <a:rPr lang="en-US" dirty="0" smtClean="0"/>
              <a:t>Focus on increasing </a:t>
            </a:r>
            <a:r>
              <a:rPr lang="en-US" dirty="0" smtClean="0"/>
              <a:t>sales ratio to </a:t>
            </a:r>
            <a:r>
              <a:rPr lang="en-US" dirty="0" smtClean="0"/>
              <a:t>purchase of </a:t>
            </a:r>
            <a:r>
              <a:rPr lang="en-US" dirty="0" smtClean="0"/>
              <a:t>stock.</a:t>
            </a:r>
          </a:p>
          <a:p>
            <a:pPr>
              <a:buFontTx/>
              <a:buChar char="-"/>
            </a:pPr>
            <a:r>
              <a:rPr lang="en-US" dirty="0" smtClean="0"/>
              <a:t>Ensure financing and borrowing have a relative balance to liabilities and cash.</a:t>
            </a:r>
          </a:p>
          <a:p>
            <a:pPr>
              <a:buFontTx/>
              <a:buChar char="-"/>
            </a:pPr>
            <a:r>
              <a:rPr lang="en-US" dirty="0" smtClean="0"/>
              <a:t>Decrease operating costs.</a:t>
            </a:r>
          </a:p>
          <a:p>
            <a:pPr>
              <a:buFontTx/>
              <a:buChar char="-"/>
            </a:pPr>
            <a:r>
              <a:rPr lang="en-US" dirty="0" smtClean="0"/>
              <a:t>A strong $US exchange rate will effect positive net cash flow balance.</a:t>
            </a:r>
            <a:endParaRPr lang="en-US" dirty="0" smtClean="0"/>
          </a:p>
        </p:txBody>
      </p:sp>
    </p:spTree>
    <p:extLst>
      <p:ext uri="{BB962C8B-B14F-4D97-AF65-F5344CB8AC3E}">
        <p14:creationId xmlns:p14="http://schemas.microsoft.com/office/powerpoint/2010/main" val="85559194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lumMod val="50000"/>
                  </a:schemeClr>
                </a:solidFill>
              </a:rPr>
              <a:t>Future Work</a:t>
            </a:r>
            <a:endParaRPr lang="en-US" b="1" dirty="0">
              <a:solidFill>
                <a:schemeClr val="bg1">
                  <a:lumMod val="50000"/>
                </a:schemeClr>
              </a:solidFill>
            </a:endParaRPr>
          </a:p>
        </p:txBody>
      </p:sp>
      <p:sp>
        <p:nvSpPr>
          <p:cNvPr id="3" name="Content Placeholder 2"/>
          <p:cNvSpPr>
            <a:spLocks noGrp="1"/>
          </p:cNvSpPr>
          <p:nvPr>
            <p:ph idx="1"/>
          </p:nvPr>
        </p:nvSpPr>
        <p:spPr>
          <a:xfrm>
            <a:off x="457200" y="1417638"/>
            <a:ext cx="8229600" cy="4708525"/>
          </a:xfrm>
        </p:spPr>
        <p:txBody>
          <a:bodyPr>
            <a:normAutofit fontScale="92500"/>
          </a:bodyPr>
          <a:lstStyle/>
          <a:p>
            <a:endParaRPr lang="en-US" dirty="0" smtClean="0"/>
          </a:p>
          <a:p>
            <a:r>
              <a:rPr lang="en-US" dirty="0" smtClean="0">
                <a:solidFill>
                  <a:srgbClr val="7F7F7F"/>
                </a:solidFill>
              </a:rPr>
              <a:t>One day ahead prediction with rolling linear regression</a:t>
            </a:r>
          </a:p>
          <a:p>
            <a:r>
              <a:rPr lang="en-US" dirty="0" smtClean="0">
                <a:solidFill>
                  <a:srgbClr val="7F7F7F"/>
                </a:solidFill>
              </a:rPr>
              <a:t>Indicator data including for example Momentum and Moving Average values on stock price</a:t>
            </a:r>
          </a:p>
          <a:p>
            <a:r>
              <a:rPr lang="en-US" dirty="0" smtClean="0">
                <a:solidFill>
                  <a:srgbClr val="7F7F7F"/>
                </a:solidFill>
              </a:rPr>
              <a:t>Categorizing of data / Further classification of companies depending on industry</a:t>
            </a:r>
          </a:p>
          <a:p>
            <a:r>
              <a:rPr lang="en-US" dirty="0" smtClean="0">
                <a:solidFill>
                  <a:srgbClr val="7F7F7F"/>
                </a:solidFill>
              </a:rPr>
              <a:t>Further modeling algorithms on the data to find a stronger predictive performance</a:t>
            </a:r>
            <a:endParaRPr lang="en-US" dirty="0">
              <a:solidFill>
                <a:srgbClr val="7F7F7F"/>
              </a:solidFill>
            </a:endParaRPr>
          </a:p>
        </p:txBody>
      </p:sp>
    </p:spTree>
    <p:extLst>
      <p:ext uri="{BB962C8B-B14F-4D97-AF65-F5344CB8AC3E}">
        <p14:creationId xmlns:p14="http://schemas.microsoft.com/office/powerpoint/2010/main" val="141624633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7446</TotalTime>
  <Words>166</Words>
  <Application>Microsoft Macintosh PowerPoint</Application>
  <PresentationFormat>On-screen Show (4:3)</PresentationFormat>
  <Paragraphs>40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NYSE Modeling Predictive Performance</vt:lpstr>
      <vt:lpstr>COMPANY DATA</vt:lpstr>
      <vt:lpstr>PowerPoint Presentation</vt:lpstr>
      <vt:lpstr>PowerPoint Presentation</vt:lpstr>
      <vt:lpstr>Accuracy of model</vt:lpstr>
      <vt:lpstr>PowerPoint Presentation</vt:lpstr>
      <vt:lpstr>PowerPoint Presentation</vt:lpstr>
      <vt:lpstr>Recommendations</vt:lpstr>
      <vt:lpstr>Future Work</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to add</dc:title>
  <dc:creator>SS</dc:creator>
  <cp:lastModifiedBy>SS</cp:lastModifiedBy>
  <cp:revision>28</cp:revision>
  <dcterms:created xsi:type="dcterms:W3CDTF">2020-04-26T18:55:17Z</dcterms:created>
  <dcterms:modified xsi:type="dcterms:W3CDTF">2020-05-15T16:29:24Z</dcterms:modified>
</cp:coreProperties>
</file>