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0" r:id="rId4"/>
    <p:sldId id="271" r:id="rId5"/>
    <p:sldId id="264" r:id="rId6"/>
    <p:sldId id="274" r:id="rId7"/>
    <p:sldId id="275" r:id="rId8"/>
    <p:sldId id="268" r:id="rId9"/>
    <p:sldId id="276" r:id="rId10"/>
    <p:sldId id="277" r:id="rId11"/>
    <p:sldId id="278" r:id="rId12"/>
    <p:sldId id="279" r:id="rId13"/>
    <p:sldId id="265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9B8C-7320-E246-A418-E12C10D54F44}" type="datetimeFigureOut">
              <a:rPr lang="en-US" smtClean="0"/>
              <a:t>21/10/20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870D-6154-0247-995B-1DA739FB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5126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Time Series Modeling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0371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Zillow House Sales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Real Estate Investment Analysis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1608" y="494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Zipcode Analysis</a:t>
            </a:r>
            <a:br>
              <a:rPr lang="en-US" dirty="0" smtClean="0"/>
            </a:br>
            <a:r>
              <a:rPr lang="en-US" dirty="0" smtClean="0"/>
              <a:t>Price Prediction</a:t>
            </a:r>
            <a:endParaRPr lang="en-US" dirty="0"/>
          </a:p>
        </p:txBody>
      </p:sp>
      <p:pic>
        <p:nvPicPr>
          <p:cNvPr id="5" name="Picture 4" descr="output_0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1" y="2385369"/>
            <a:ext cx="8144139" cy="4067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9537" y="1675237"/>
            <a:ext cx="32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Results: Zipcode 60647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7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Zipcode Analysis</a:t>
            </a:r>
            <a:br>
              <a:rPr lang="en-US" dirty="0" smtClean="0"/>
            </a:br>
            <a:r>
              <a:rPr lang="en-US" dirty="0" smtClean="0"/>
              <a:t>Price Prediction</a:t>
            </a:r>
            <a:endParaRPr lang="en-US" dirty="0"/>
          </a:p>
        </p:txBody>
      </p:sp>
      <p:pic>
        <p:nvPicPr>
          <p:cNvPr id="3" name="Picture 2" descr="output_0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6" y="1796826"/>
            <a:ext cx="8798316" cy="39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6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166" y="733978"/>
            <a:ext cx="510621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Predicted 10 YR ROI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558ED5"/>
                </a:solidFill>
              </a:rPr>
              <a:t>$100k Investment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Picture 3" descr="hand-gives-home-and-key-to-other-hand-with-money-cash-vector-id9262749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3" y="274638"/>
            <a:ext cx="3492903" cy="2340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187" y="3161333"/>
            <a:ext cx="537763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ZIPCODE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fr-FR" sz="2800" dirty="0" smtClean="0">
                <a:solidFill>
                  <a:srgbClr val="558ED5"/>
                </a:solidFill>
              </a:rPr>
              <a:t>60647</a:t>
            </a:r>
            <a:r>
              <a:rPr lang="fr-FR" sz="2800" dirty="0" smtClean="0">
                <a:solidFill>
                  <a:schemeClr val="accent3">
                    <a:lumMod val="75000"/>
                  </a:schemeClr>
                </a:solidFill>
              </a:rPr>
              <a:t>   			$12,630</a:t>
            </a:r>
          </a:p>
          <a:p>
            <a:r>
              <a:rPr lang="fr-FR" sz="2800" dirty="0" smtClean="0">
                <a:solidFill>
                  <a:srgbClr val="558ED5"/>
                </a:solidFill>
              </a:rPr>
              <a:t>60642</a:t>
            </a:r>
            <a:r>
              <a:rPr lang="fr-FR" sz="2800" dirty="0" smtClean="0">
                <a:solidFill>
                  <a:schemeClr val="accent3">
                    <a:lumMod val="75000"/>
                  </a:schemeClr>
                </a:solidFill>
              </a:rPr>
              <a:t> 			$84,370</a:t>
            </a:r>
          </a:p>
          <a:p>
            <a:r>
              <a:rPr lang="fr-FR" sz="2800" dirty="0" smtClean="0">
                <a:solidFill>
                  <a:srgbClr val="558ED5"/>
                </a:solidFill>
              </a:rPr>
              <a:t>60622</a:t>
            </a:r>
            <a:r>
              <a:rPr lang="fr-FR" sz="2800" dirty="0" smtClean="0">
                <a:solidFill>
                  <a:schemeClr val="accent3">
                    <a:lumMod val="75000"/>
                  </a:schemeClr>
                </a:solidFill>
              </a:rPr>
              <a:t> 			$66,530</a:t>
            </a:r>
          </a:p>
          <a:p>
            <a:r>
              <a:rPr lang="fr-FR" sz="2800" dirty="0" smtClean="0">
                <a:solidFill>
                  <a:srgbClr val="558ED5"/>
                </a:solidFill>
              </a:rPr>
              <a:t>60618</a:t>
            </a:r>
            <a:r>
              <a:rPr lang="fr-FR" sz="2800" dirty="0" smtClean="0">
                <a:solidFill>
                  <a:schemeClr val="accent3">
                    <a:lumMod val="75000"/>
                  </a:schemeClr>
                </a:solidFill>
              </a:rPr>
              <a:t>   			$26,650</a:t>
            </a:r>
          </a:p>
          <a:p>
            <a:r>
              <a:rPr lang="fr-FR" sz="2800" dirty="0" smtClean="0">
                <a:solidFill>
                  <a:srgbClr val="558ED5"/>
                </a:solidFill>
              </a:rPr>
              <a:t>60654</a:t>
            </a:r>
            <a:r>
              <a:rPr lang="fr-FR" sz="2800" dirty="0" smtClean="0">
                <a:solidFill>
                  <a:schemeClr val="accent3">
                    <a:lumMod val="75000"/>
                  </a:schemeClr>
                </a:solidFill>
              </a:rPr>
              <a:t>  			$47,660</a:t>
            </a:r>
            <a:endParaRPr lang="en-US" sz="2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886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analysis may be adjusted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analyze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of a number of permutations of risk profiles including for 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Country, city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state or region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- At different time periods including the full time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period or 	other entry points depending on the requirements of the 	investor.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Some zipcodes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showed a strong investment entry strategy at the beginning of each year and some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showed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 one strong investment entry point at the beginning and mid year. 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Data can be analyzed over different time period averages for example yearly, monthly and daily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698"/>
            <a:ext cx="8229600" cy="5363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 smtClean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endParaRPr lang="en-US" b="1" dirty="0">
              <a:latin typeface="Lucida Calligraphy"/>
              <a:cs typeface="Lucida Calligraphy"/>
            </a:endParaRPr>
          </a:p>
          <a:p>
            <a:pPr marL="0" indent="0" algn="ctr">
              <a:buNone/>
            </a:pPr>
            <a:r>
              <a:rPr lang="en-US" sz="7200" b="1" dirty="0" smtClean="0">
                <a:solidFill>
                  <a:srgbClr val="376092"/>
                </a:solidFill>
                <a:latin typeface="Bradley Hand Bold"/>
                <a:cs typeface="Bradley Hand Bold"/>
              </a:rPr>
              <a:t>Thank You!</a:t>
            </a:r>
            <a:endParaRPr lang="en-US" sz="7200" b="1" dirty="0" smtClean="0">
              <a:solidFill>
                <a:srgbClr val="376092"/>
              </a:solidFill>
              <a:latin typeface="Bradley Hand Bold"/>
              <a:cs typeface="Bradley Hand Bold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053491" y="43096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5828" y="4491335"/>
            <a:ext cx="8229600" cy="2169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sz="2000" dirty="0" smtClean="0"/>
              <a:t>Presented by:  	Susanna Mir 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				29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October 2020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41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17375E"/>
                </a:solidFill>
              </a:rPr>
              <a:t>To provide </a:t>
            </a:r>
            <a:r>
              <a:rPr lang="en-US" dirty="0">
                <a:solidFill>
                  <a:srgbClr val="17375E"/>
                </a:solidFill>
              </a:rPr>
              <a:t>analysis and predictions for investing in U.S real estate given the investor's risk and investment profile.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2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119" y="1621197"/>
            <a:ext cx="3958910" cy="4099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Data is provided by </a:t>
            </a:r>
            <a:r>
              <a:rPr lang="en-US" dirty="0">
                <a:solidFill>
                  <a:srgbClr val="558ED5"/>
                </a:solidFill>
              </a:rPr>
              <a:t>Zillow and represents U.S monthly sales data by region, state and zipcode for the periods </a:t>
            </a:r>
            <a:r>
              <a:rPr lang="en-US" dirty="0" smtClean="0">
                <a:solidFill>
                  <a:srgbClr val="558ED5"/>
                </a:solidFill>
              </a:rPr>
              <a:t>1996</a:t>
            </a:r>
            <a:r>
              <a:rPr lang="en-US" dirty="0">
                <a:solidFill>
                  <a:srgbClr val="558ED5"/>
                </a:solidFill>
              </a:rPr>
              <a:t>-04 - 2018-04.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5b75a356e199f336008b528b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2" y="1283448"/>
            <a:ext cx="3692726" cy="47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07" y="2729015"/>
            <a:ext cx="5337096" cy="2310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To predict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 Z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ipcodes </a:t>
            </a:r>
            <a:r>
              <a:rPr lang="en-US" dirty="0" smtClean="0">
                <a:solidFill>
                  <a:srgbClr val="558ED5"/>
                </a:solidFill>
              </a:rPr>
              <a:t>to </a:t>
            </a:r>
            <a:r>
              <a:rPr lang="en-US" dirty="0">
                <a:solidFill>
                  <a:srgbClr val="558ED5"/>
                </a:solidFill>
              </a:rPr>
              <a:t>invest in from 2018-04 </a:t>
            </a: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Screen Shot 2020-10-29 at 14.21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6770"/>
            <a:ext cx="2920709" cy="3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Investor Pre-requisite </a:t>
            </a:r>
            <a:r>
              <a:rPr lang="en-US" b="1" dirty="0" smtClean="0">
                <a:solidFill>
                  <a:srgbClr val="558ED5"/>
                </a:solidFill>
              </a:rPr>
              <a:t>1</a:t>
            </a:r>
            <a:endParaRPr lang="en-US" b="1" dirty="0">
              <a:solidFill>
                <a:srgbClr val="558ED5"/>
              </a:solidFill>
            </a:endParaRPr>
          </a:p>
        </p:txBody>
      </p:sp>
      <p:pic>
        <p:nvPicPr>
          <p:cNvPr id="4" name="Content Placeholder 3" descr="output_0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56" r="-21556"/>
          <a:stretch>
            <a:fillRect/>
          </a:stretch>
        </p:blipFill>
        <p:spPr>
          <a:xfrm>
            <a:off x="-1331790" y="1053778"/>
            <a:ext cx="8934726" cy="5674189"/>
          </a:xfrm>
        </p:spPr>
      </p:pic>
      <p:sp>
        <p:nvSpPr>
          <p:cNvPr id="5" name="TextBox 4"/>
          <p:cNvSpPr txBox="1"/>
          <p:nvPr/>
        </p:nvSpPr>
        <p:spPr>
          <a:xfrm>
            <a:off x="6282910" y="1972454"/>
            <a:ext cx="2861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Invest in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city of Chicago.  </a:t>
            </a:r>
          </a:p>
        </p:txBody>
      </p:sp>
    </p:spTree>
    <p:extLst>
      <p:ext uri="{BB962C8B-B14F-4D97-AF65-F5344CB8AC3E}">
        <p14:creationId xmlns:p14="http://schemas.microsoft.com/office/powerpoint/2010/main" val="348572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Investor Pre-requisite </a:t>
            </a:r>
            <a:r>
              <a:rPr lang="en-US" b="1" dirty="0" smtClean="0">
                <a:solidFill>
                  <a:srgbClr val="558ED5"/>
                </a:solidFill>
              </a:rPr>
              <a:t>2</a:t>
            </a:r>
            <a:endParaRPr lang="en-US" b="1" dirty="0">
              <a:solidFill>
                <a:srgbClr val="558ED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2910" y="1972454"/>
            <a:ext cx="286108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8ED5"/>
                </a:solidFill>
              </a:rPr>
              <a:t>Zipcodes’ average price did not decrease </a:t>
            </a:r>
            <a:r>
              <a:rPr lang="en-US" sz="2800" dirty="0">
                <a:solidFill>
                  <a:srgbClr val="558ED5"/>
                </a:solidFill>
              </a:rPr>
              <a:t>in value by more than the </a:t>
            </a:r>
            <a:r>
              <a:rPr lang="en-US" sz="2800" dirty="0" smtClean="0">
                <a:solidFill>
                  <a:srgbClr val="558ED5"/>
                </a:solidFill>
              </a:rPr>
              <a:t>average price during the property market crash.</a:t>
            </a:r>
            <a:endParaRPr lang="en-US" sz="2800" dirty="0">
              <a:solidFill>
                <a:srgbClr val="558ED5"/>
              </a:solidFill>
            </a:endParaRPr>
          </a:p>
        </p:txBody>
      </p:sp>
      <p:pic>
        <p:nvPicPr>
          <p:cNvPr id="3" name="Picture 2" descr="output_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0" y="932188"/>
            <a:ext cx="5453463" cy="57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8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7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Investor Pre-requisite </a:t>
            </a:r>
            <a:r>
              <a:rPr lang="en-US" b="1" dirty="0">
                <a:solidFill>
                  <a:srgbClr val="558ED5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2910" y="1972454"/>
            <a:ext cx="286108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58ED5"/>
                </a:solidFill>
              </a:rPr>
              <a:t>Zipcodes’ average price was in the top 5 highest ROI% </a:t>
            </a:r>
            <a:r>
              <a:rPr lang="en-US" sz="2800" dirty="0">
                <a:solidFill>
                  <a:srgbClr val="558ED5"/>
                </a:solidFill>
              </a:rPr>
              <a:t>in the period following the </a:t>
            </a:r>
            <a:r>
              <a:rPr lang="en-US" sz="2800" dirty="0" smtClean="0">
                <a:solidFill>
                  <a:srgbClr val="558ED5"/>
                </a:solidFill>
              </a:rPr>
              <a:t>market crash</a:t>
            </a:r>
            <a:r>
              <a:rPr lang="en-US" sz="2800" dirty="0">
                <a:solidFill>
                  <a:srgbClr val="558ED5"/>
                </a:solidFill>
              </a:rPr>
              <a:t>.  </a:t>
            </a:r>
          </a:p>
          <a:p>
            <a:endParaRPr lang="en-US" sz="2800" dirty="0">
              <a:solidFill>
                <a:srgbClr val="558ED5"/>
              </a:solidFill>
            </a:endParaRPr>
          </a:p>
        </p:txBody>
      </p:sp>
      <p:pic>
        <p:nvPicPr>
          <p:cNvPr id="4" name="Picture 3" descr="output_0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3338"/>
            <a:ext cx="5715747" cy="38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Zipcode Analysis</a:t>
            </a:r>
            <a:br>
              <a:rPr lang="en-US" dirty="0" smtClean="0"/>
            </a:br>
            <a:r>
              <a:rPr lang="en-US" dirty="0" smtClean="0"/>
              <a:t>By Season</a:t>
            </a:r>
            <a:endParaRPr lang="en-US" dirty="0"/>
          </a:p>
        </p:txBody>
      </p:sp>
      <p:pic>
        <p:nvPicPr>
          <p:cNvPr id="5" name="Content Placeholder 4" descr="output_0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9" r="15129"/>
          <a:stretch>
            <a:fillRect/>
          </a:stretch>
        </p:blipFill>
        <p:spPr>
          <a:xfrm>
            <a:off x="1959749" y="2160687"/>
            <a:ext cx="5579744" cy="3751054"/>
          </a:xfrm>
        </p:spPr>
      </p:pic>
      <p:cxnSp>
        <p:nvCxnSpPr>
          <p:cNvPr id="9" name="Straight Arrow Connector 8"/>
          <p:cNvCxnSpPr/>
          <p:nvPr/>
        </p:nvCxnSpPr>
        <p:spPr>
          <a:xfrm>
            <a:off x="1004865" y="5039221"/>
            <a:ext cx="19097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10284" y="2607425"/>
            <a:ext cx="2553699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4865" y="4713983"/>
            <a:ext cx="213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BUY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4375" y="2238093"/>
            <a:ext cx="204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9537" y="1675237"/>
            <a:ext cx="32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Results: Zipcode 60647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Zipcode Analysis</a:t>
            </a:r>
            <a:br>
              <a:rPr lang="en-US" dirty="0" smtClean="0"/>
            </a:br>
            <a:r>
              <a:rPr lang="en-US" dirty="0" smtClean="0"/>
              <a:t>Price Prediction</a:t>
            </a:r>
            <a:endParaRPr lang="en-US" dirty="0"/>
          </a:p>
        </p:txBody>
      </p:sp>
      <p:pic>
        <p:nvPicPr>
          <p:cNvPr id="4" name="Picture 3" descr="output_0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5" y="1526626"/>
            <a:ext cx="8567328" cy="45513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3353" y="6041054"/>
            <a:ext cx="33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 Results: Zipcode 60647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18993</TotalTime>
  <Words>216</Words>
  <Application>Microsoft Macintosh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Time Series Modeling</vt:lpstr>
      <vt:lpstr>Overview</vt:lpstr>
      <vt:lpstr>Data Analyzed</vt:lpstr>
      <vt:lpstr>Target</vt:lpstr>
      <vt:lpstr>Investor Pre-requisite 1</vt:lpstr>
      <vt:lpstr>Investor Pre-requisite 2</vt:lpstr>
      <vt:lpstr>Investor Pre-requisite 3</vt:lpstr>
      <vt:lpstr>Zipcode Analysis By Season</vt:lpstr>
      <vt:lpstr>Zipcode Analysis Price Prediction</vt:lpstr>
      <vt:lpstr>Zipcode Analysis Price Prediction</vt:lpstr>
      <vt:lpstr>Zipcode Analysis Price Prediction</vt:lpstr>
      <vt:lpstr>Predicted 10 YR ROI  $100k Investment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add</dc:title>
  <dc:creator>SS</dc:creator>
  <cp:lastModifiedBy>SS</cp:lastModifiedBy>
  <cp:revision>62</cp:revision>
  <dcterms:created xsi:type="dcterms:W3CDTF">2020-04-26T18:55:17Z</dcterms:created>
  <dcterms:modified xsi:type="dcterms:W3CDTF">2020-10-29T20:11:20Z</dcterms:modified>
</cp:coreProperties>
</file>