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4" r:id="rId6"/>
    <p:sldId id="274" r:id="rId7"/>
    <p:sldId id="275" r:id="rId8"/>
    <p:sldId id="268" r:id="rId9"/>
    <p:sldId id="276" r:id="rId10"/>
    <p:sldId id="277" r:id="rId11"/>
    <p:sldId id="278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01/11/20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5126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 Series Modeling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0371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Zillow House Sales Data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 Estate Investment Analysis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608" y="494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5" name="Picture 4" descr="output_0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1" y="2385369"/>
            <a:ext cx="8144139" cy="4067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9537" y="1675237"/>
            <a:ext cx="32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7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3" name="Picture 2" descr="output_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" y="1796826"/>
            <a:ext cx="8798316" cy="3945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419" y="3890872"/>
            <a:ext cx="79279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			</a:t>
            </a:r>
            <a:endParaRPr lang="fr-FR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 $12,630               $84,370            $66,530           $26,650             $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47,660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hand-gives-home-and-key-to-other-hand-with-money-cash-vector-id9262749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80" y="824108"/>
            <a:ext cx="1640130" cy="1606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481" y="2430721"/>
            <a:ext cx="149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$100K Investment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6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33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analysis may be adjusted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of a number of permutations of risk profiles including for 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Country,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egion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different time periods including the full time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period or 	other entry points depending on the requirements of the 	investor.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 zipcodes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showed a strong investment entry strategy at the beginning of each year and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showed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 one strong investment entry point at the beginning and mid year. 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be analyzed over different time period averages for example yearly, monthly and daily.  This would require additional data gathering.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363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sz="7200" b="1" dirty="0" smtClean="0">
                <a:solidFill>
                  <a:srgbClr val="376092"/>
                </a:solidFill>
                <a:latin typeface="Bradley Hand Bold"/>
                <a:cs typeface="Bradley Hand Bold"/>
              </a:rPr>
              <a:t>Thank You!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53491" y="43096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5828" y="4491335"/>
            <a:ext cx="8229600" cy="2169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Presented by:  	Susanna Mir 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				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 2020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978" y="2032519"/>
            <a:ext cx="70518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provide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and predictions for investing in U.S real estate given the investor's risk and investment profile.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119" y="1621197"/>
            <a:ext cx="3958910" cy="409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Data is provided by </a:t>
            </a:r>
            <a:r>
              <a:rPr lang="en-US" dirty="0">
                <a:solidFill>
                  <a:srgbClr val="558ED5"/>
                </a:solidFill>
              </a:rPr>
              <a:t>Zillow and represents U.S monthly sales data by region, state and zipcode for the periods </a:t>
            </a:r>
            <a:r>
              <a:rPr lang="en-US" dirty="0" smtClean="0">
                <a:solidFill>
                  <a:srgbClr val="558ED5"/>
                </a:solidFill>
              </a:rPr>
              <a:t>1996</a:t>
            </a:r>
            <a:r>
              <a:rPr lang="en-US" dirty="0">
                <a:solidFill>
                  <a:srgbClr val="558ED5"/>
                </a:solidFill>
              </a:rPr>
              <a:t>-04 - 2018-04.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5b75a356e199f336008b528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2" y="1283448"/>
            <a:ext cx="3692726" cy="4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07" y="2729015"/>
            <a:ext cx="5337096" cy="2310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To predict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 Z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ipcodes </a:t>
            </a:r>
            <a:r>
              <a:rPr lang="en-US" dirty="0" smtClean="0">
                <a:solidFill>
                  <a:srgbClr val="558ED5"/>
                </a:solidFill>
              </a:rPr>
              <a:t>to </a:t>
            </a:r>
            <a:r>
              <a:rPr lang="en-US" dirty="0">
                <a:solidFill>
                  <a:srgbClr val="558ED5"/>
                </a:solidFill>
              </a:rPr>
              <a:t>invest in from 2018-04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20-10-29 at 14.2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770"/>
            <a:ext cx="2920709" cy="3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 smtClean="0">
                <a:solidFill>
                  <a:srgbClr val="558ED5"/>
                </a:solidFill>
              </a:rPr>
              <a:t>1</a:t>
            </a:r>
            <a:endParaRPr lang="en-US" b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2910" y="1972454"/>
            <a:ext cx="2861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Invest in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city of Chicago.  </a:t>
            </a:r>
          </a:p>
        </p:txBody>
      </p:sp>
      <p:pic>
        <p:nvPicPr>
          <p:cNvPr id="10" name="Picture 9" descr="output_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2188"/>
            <a:ext cx="5825710" cy="56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 smtClean="0">
                <a:solidFill>
                  <a:srgbClr val="558ED5"/>
                </a:solidFill>
              </a:rPr>
              <a:t>2</a:t>
            </a:r>
            <a:endParaRPr lang="en-US" b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307" y="1972454"/>
            <a:ext cx="240169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</a:rPr>
              <a:t>Zipcodes’ average price </a:t>
            </a:r>
            <a:r>
              <a:rPr lang="en-US" sz="2800" dirty="0" smtClean="0">
                <a:solidFill>
                  <a:srgbClr val="558ED5"/>
                </a:solidFill>
              </a:rPr>
              <a:t>was above the </a:t>
            </a:r>
            <a:r>
              <a:rPr lang="en-US" sz="2800" dirty="0" smtClean="0">
                <a:solidFill>
                  <a:srgbClr val="558ED5"/>
                </a:solidFill>
              </a:rPr>
              <a:t>average </a:t>
            </a:r>
            <a:r>
              <a:rPr lang="en-US" sz="2800" dirty="0" smtClean="0">
                <a:solidFill>
                  <a:srgbClr val="558ED5"/>
                </a:solidFill>
              </a:rPr>
              <a:t>price during the property market crash.</a:t>
            </a:r>
            <a:endParaRPr lang="en-US" sz="2800" dirty="0">
              <a:solidFill>
                <a:srgbClr val="558ED5"/>
              </a:solidFill>
            </a:endParaRPr>
          </a:p>
        </p:txBody>
      </p:sp>
      <p:pic>
        <p:nvPicPr>
          <p:cNvPr id="4" name="Picture 3" descr="output_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5059"/>
            <a:ext cx="6377491" cy="42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>
                <a:solidFill>
                  <a:srgbClr val="558ED5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2910" y="1972454"/>
            <a:ext cx="286108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</a:rPr>
              <a:t>Zipcodes’ average price was in the top 5 highest ROI% </a:t>
            </a:r>
            <a:r>
              <a:rPr lang="en-US" sz="2800" dirty="0">
                <a:solidFill>
                  <a:srgbClr val="558ED5"/>
                </a:solidFill>
              </a:rPr>
              <a:t>in the period following the </a:t>
            </a:r>
            <a:r>
              <a:rPr lang="en-US" sz="2800" dirty="0" smtClean="0">
                <a:solidFill>
                  <a:srgbClr val="558ED5"/>
                </a:solidFill>
              </a:rPr>
              <a:t>market crash</a:t>
            </a:r>
            <a:r>
              <a:rPr lang="en-US" sz="2800" dirty="0">
                <a:solidFill>
                  <a:srgbClr val="558ED5"/>
                </a:solidFill>
              </a:rPr>
              <a:t>.  </a:t>
            </a:r>
          </a:p>
          <a:p>
            <a:endParaRPr lang="en-US" sz="2800" dirty="0">
              <a:solidFill>
                <a:srgbClr val="558ED5"/>
              </a:solidFill>
            </a:endParaRPr>
          </a:p>
        </p:txBody>
      </p:sp>
      <p:pic>
        <p:nvPicPr>
          <p:cNvPr id="4" name="Picture 3" descr="output_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338"/>
            <a:ext cx="5715747" cy="38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By Season</a:t>
            </a:r>
            <a:endParaRPr lang="en-US" dirty="0"/>
          </a:p>
        </p:txBody>
      </p:sp>
      <p:pic>
        <p:nvPicPr>
          <p:cNvPr id="5" name="Content Placeholder 4" descr="output_0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15129"/>
          <a:stretch>
            <a:fillRect/>
          </a:stretch>
        </p:blipFill>
        <p:spPr>
          <a:xfrm>
            <a:off x="1959749" y="2160687"/>
            <a:ext cx="5579744" cy="375105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1004865" y="5039221"/>
            <a:ext cx="1909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10284" y="2607425"/>
            <a:ext cx="2553699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4865" y="4713983"/>
            <a:ext cx="21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BUY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375" y="2238093"/>
            <a:ext cx="204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537" y="1675237"/>
            <a:ext cx="32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4" name="Picture 3" descr="output_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5" y="1526626"/>
            <a:ext cx="8567328" cy="45513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3353" y="6041054"/>
            <a:ext cx="33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8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19115</TotalTime>
  <Words>208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Time Series Modeling</vt:lpstr>
      <vt:lpstr>Overview</vt:lpstr>
      <vt:lpstr>Data Analyzed</vt:lpstr>
      <vt:lpstr>Target</vt:lpstr>
      <vt:lpstr>Investor Pre-requisite 1</vt:lpstr>
      <vt:lpstr>Investor Pre-requisite 2</vt:lpstr>
      <vt:lpstr>Investor Pre-requisite 3</vt:lpstr>
      <vt:lpstr>Zipcode Analysis By Season</vt:lpstr>
      <vt:lpstr>Zipcode Analysis Price Prediction</vt:lpstr>
      <vt:lpstr>Zipcode Analysis Price Prediction</vt:lpstr>
      <vt:lpstr>Zipcode Analysis Price Prediction</vt:lpstr>
      <vt:lpstr>Potential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70</cp:revision>
  <dcterms:created xsi:type="dcterms:W3CDTF">2020-04-26T18:55:17Z</dcterms:created>
  <dcterms:modified xsi:type="dcterms:W3CDTF">2020-11-01T20:50:31Z</dcterms:modified>
</cp:coreProperties>
</file>