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84"/>
  </p:notesMasterIdLst>
  <p:handoutMasterIdLst>
    <p:handoutMasterId r:id="rId8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6" r:id="rId13"/>
    <p:sldId id="264" r:id="rId14"/>
    <p:sldId id="265" r:id="rId15"/>
    <p:sldId id="267" r:id="rId16"/>
    <p:sldId id="268" r:id="rId17"/>
    <p:sldId id="269" r:id="rId18"/>
    <p:sldId id="314" r:id="rId19"/>
    <p:sldId id="315" r:id="rId20"/>
    <p:sldId id="270" r:id="rId21"/>
    <p:sldId id="276" r:id="rId22"/>
    <p:sldId id="316" r:id="rId23"/>
    <p:sldId id="277" r:id="rId24"/>
    <p:sldId id="317" r:id="rId25"/>
    <p:sldId id="278" r:id="rId26"/>
    <p:sldId id="318" r:id="rId27"/>
    <p:sldId id="272" r:id="rId28"/>
    <p:sldId id="271" r:id="rId29"/>
    <p:sldId id="273" r:id="rId30"/>
    <p:sldId id="274" r:id="rId31"/>
    <p:sldId id="279" r:id="rId32"/>
    <p:sldId id="280" r:id="rId33"/>
    <p:sldId id="284" r:id="rId34"/>
    <p:sldId id="328" r:id="rId35"/>
    <p:sldId id="329" r:id="rId36"/>
    <p:sldId id="281" r:id="rId37"/>
    <p:sldId id="282" r:id="rId38"/>
    <p:sldId id="283" r:id="rId39"/>
    <p:sldId id="285" r:id="rId40"/>
    <p:sldId id="286" r:id="rId41"/>
    <p:sldId id="287" r:id="rId42"/>
    <p:sldId id="327" r:id="rId43"/>
    <p:sldId id="319" r:id="rId44"/>
    <p:sldId id="289" r:id="rId45"/>
    <p:sldId id="290" r:id="rId46"/>
    <p:sldId id="291" r:id="rId47"/>
    <p:sldId id="323" r:id="rId48"/>
    <p:sldId id="294" r:id="rId49"/>
    <p:sldId id="321" r:id="rId50"/>
    <p:sldId id="322" r:id="rId51"/>
    <p:sldId id="292" r:id="rId52"/>
    <p:sldId id="293" r:id="rId53"/>
    <p:sldId id="326" r:id="rId54"/>
    <p:sldId id="295" r:id="rId55"/>
    <p:sldId id="313" r:id="rId56"/>
    <p:sldId id="324" r:id="rId57"/>
    <p:sldId id="325" r:id="rId58"/>
    <p:sldId id="296" r:id="rId59"/>
    <p:sldId id="336" r:id="rId60"/>
    <p:sldId id="337" r:id="rId61"/>
    <p:sldId id="297" r:id="rId62"/>
    <p:sldId id="298" r:id="rId63"/>
    <p:sldId id="299" r:id="rId64"/>
    <p:sldId id="300" r:id="rId65"/>
    <p:sldId id="301" r:id="rId66"/>
    <p:sldId id="302" r:id="rId67"/>
    <p:sldId id="303" r:id="rId68"/>
    <p:sldId id="305" r:id="rId69"/>
    <p:sldId id="304" r:id="rId70"/>
    <p:sldId id="306" r:id="rId71"/>
    <p:sldId id="307" r:id="rId72"/>
    <p:sldId id="309" r:id="rId73"/>
    <p:sldId id="308" r:id="rId74"/>
    <p:sldId id="310" r:id="rId75"/>
    <p:sldId id="330" r:id="rId76"/>
    <p:sldId id="333" r:id="rId77"/>
    <p:sldId id="334" r:id="rId78"/>
    <p:sldId id="331" r:id="rId79"/>
    <p:sldId id="332" r:id="rId80"/>
    <p:sldId id="311" r:id="rId81"/>
    <p:sldId id="335" r:id="rId82"/>
    <p:sldId id="312" r:id="rId8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39F"/>
    <a:srgbClr val="FFFF66"/>
    <a:srgbClr val="66FF99"/>
    <a:srgbClr val="FF66FF"/>
    <a:srgbClr val="FF00FF"/>
    <a:srgbClr val="00FF00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458733-CA6A-4B2E-859D-EFEFC9FC87D4}" v="8233" dt="2021-11-30T02:46:12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3" autoAdjust="0"/>
    <p:restoredTop sz="94558" autoAdjust="0"/>
  </p:normalViewPr>
  <p:slideViewPr>
    <p:cSldViewPr>
      <p:cViewPr varScale="1">
        <p:scale>
          <a:sx n="74" d="100"/>
          <a:sy n="74" d="100"/>
        </p:scale>
        <p:origin x="72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microsoft.com/office/2015/10/relationships/revisionInfo" Target="revisionInfo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0D8A4D1-E1D2-4BE7-A61A-1809888041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FA41ABD-BAA7-4182-AB0D-26F439FC49A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871F5852-ACB9-4345-8265-D2C07599D8A5}" type="datetime1">
              <a:rPr lang="zh-CN" altLang="en-US"/>
              <a:pPr>
                <a:defRPr/>
              </a:pPr>
              <a:t>2022/12/4</a:t>
            </a:fld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57514985-F127-452D-922F-86A85FB3688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B0FB124F-55B2-4827-87F6-3B9D6406E7C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C0CDFB-0443-4A6B-94E5-1C1B44D228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AC1A4E-6995-4625-998B-95FE6D78EC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957D6E2-0490-42D5-81C0-6733AD6DCD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EFB58F89-7275-4E00-9C7A-14B03C8FC5FE}" type="datetime1">
              <a:rPr lang="zh-CN" altLang="en-US"/>
              <a:pPr>
                <a:defRPr/>
              </a:pPr>
              <a:t>2022/12/4</a:t>
            </a:fld>
            <a:endParaRPr lang="en-US" altLang="zh-CN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41DF8402-B1EC-4F83-9999-FEF729C58C3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60453397-072D-48F4-99FC-91F1319E9F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F50FA449-84EC-45E6-9093-088A223C7D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5509C62A-0FD5-42E3-A77C-23CED24BF1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2F12A9-1169-4751-BB62-7E5183AD91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>
            <a:extLst>
              <a:ext uri="{FF2B5EF4-FFF2-40B4-BE49-F238E27FC236}">
                <a16:creationId xmlns:a16="http://schemas.microsoft.com/office/drawing/2014/main" id="{F308B63A-59F7-4B7C-A3BC-F719CD22DA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C4BFA8-0375-4417-99ED-F9AFE3A41519}" type="datetime1">
              <a:rPr lang="zh-CN" altLang="en-US"/>
              <a:pPr eaLnBrk="1" hangingPunct="1"/>
              <a:t>2022/12/4</a:t>
            </a:fld>
            <a:endParaRPr lang="en-US" altLang="zh-CN"/>
          </a:p>
        </p:txBody>
      </p:sp>
      <p:sp>
        <p:nvSpPr>
          <p:cNvPr id="63491" name="Rectangle 7">
            <a:extLst>
              <a:ext uri="{FF2B5EF4-FFF2-40B4-BE49-F238E27FC236}">
                <a16:creationId xmlns:a16="http://schemas.microsoft.com/office/drawing/2014/main" id="{52249259-8F6B-4370-AA21-4A14591306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BF41DE-281E-470E-8782-CD21D99FC5AB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0175EB53-A8A3-4456-9270-686D586B57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D6042269-0367-4CE5-98DC-20F1D6C6F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4600" y="3962400"/>
            <a:ext cx="5638800" cy="1295400"/>
          </a:xfrm>
        </p:spPr>
        <p:txBody>
          <a:bodyPr/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5486400"/>
            <a:ext cx="5638800" cy="6096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D83364-C170-4801-AC17-2E36EB9C82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506889-D22B-448F-9D50-3ED40F4E3002}" type="datetime1">
              <a:rPr lang="zh-CN" altLang="en-US"/>
              <a:pPr>
                <a:defRPr/>
              </a:pPr>
              <a:t>2022/12/4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F71E7E-D5AA-4244-9668-479A75E2F9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E44759-6565-4191-9C7B-DDF17E46E7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AC1DA3-C3A8-4023-9F48-81364633E5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65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F0C9BD-A54E-4CCD-8206-C9BA0B7175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7C38C-FF7B-4728-B756-B6B03F53D611}" type="datetime1">
              <a:rPr lang="zh-CN" altLang="en-US"/>
              <a:pPr>
                <a:defRPr/>
              </a:pPr>
              <a:t>2022/12/4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F5B37-B642-4485-B9BC-0A7026F625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EAB467-71A6-4590-BF14-E32352D0AF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50FD85-1F3F-4F75-B727-09AF7A8CF4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32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90488"/>
            <a:ext cx="203835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0488"/>
            <a:ext cx="596265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A590AA-E71E-4A41-A385-724F1B19B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F306F-5153-4457-AFB0-1FFFF8A40C43}" type="datetime1">
              <a:rPr lang="zh-CN" altLang="en-US"/>
              <a:pPr>
                <a:defRPr/>
              </a:pPr>
              <a:t>2022/12/4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FECB3E-ED23-44AE-B65D-17802C4626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308CD1-E5E8-46BE-AD4A-4CD3587BF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16F1B-5E49-4C69-8C1F-1B75F05830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020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90488"/>
            <a:ext cx="8153400" cy="5853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FE34167-624D-44AF-ABB9-62DB9FF2EB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2A87B-8053-4959-BCBD-C0A897F5987D}" type="datetime1">
              <a:rPr lang="zh-CN" altLang="en-US"/>
              <a:pPr>
                <a:defRPr/>
              </a:pPr>
              <a:t>2022/12/4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7655B1-9942-4396-8492-B88E4A60BD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B1E0B2-2C23-46F7-8E70-280B452CCB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24A7E9-408B-4BB9-B538-132E3835CE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14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D4A532-E342-438B-A780-77B51C9736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1F2D0-2807-487E-AB67-3C700A065D1D}" type="datetime1">
              <a:rPr lang="zh-CN" altLang="en-US"/>
              <a:pPr>
                <a:defRPr/>
              </a:pPr>
              <a:t>2022/12/4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3364C2-0EE7-4E4D-B806-2994262B39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B987C5-8496-494F-B05F-CAFD3CECC9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C8075-CE8F-4D43-8829-472B5A686D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74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CF36DC-CF21-45B4-87CF-86D15DD356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97702-3DFD-40CD-A5B8-6A8C18ABE5D9}" type="datetime1">
              <a:rPr lang="zh-CN" altLang="en-US"/>
              <a:pPr>
                <a:defRPr/>
              </a:pPr>
              <a:t>2022/12/4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E1D51C-F940-4B17-B469-3C923DFA59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F6F57E-CAEC-4A14-998D-691A1A1C38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85E12-297B-4519-BAA0-C40B35C2BF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5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13D33-AB60-4F3C-B3DA-39E3F90AD3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F8334-71DD-45BA-867E-1126D60D9007}" type="datetime1">
              <a:rPr lang="zh-CN" altLang="en-US"/>
              <a:pPr>
                <a:defRPr/>
              </a:pPr>
              <a:t>2022/12/4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9C6866-7242-4947-BE22-2FCA6F7867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820D7F-6798-4D35-846F-D0653670F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0677C-8205-4695-93A9-B0E4120250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22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4209FCC-F5F1-477B-99E0-09267B90D4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EA68C-9743-4F48-AB9D-6C4135020E09}" type="datetime1">
              <a:rPr lang="zh-CN" altLang="en-US"/>
              <a:pPr>
                <a:defRPr/>
              </a:pPr>
              <a:t>2022/12/4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C73AC78-0C7A-453E-89E5-5D7F3FA91A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B367440-250C-48E3-A9BF-2CE7D56BDA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763B9C-4B3C-4C22-B06E-0A79C89335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48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C1B29A2-B2B6-4F9F-8686-2F3FBE2B65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D9C79-5545-4929-995A-23D6DDCF192B}" type="datetime1">
              <a:rPr lang="zh-CN" altLang="en-US"/>
              <a:pPr>
                <a:defRPr/>
              </a:pPr>
              <a:t>2022/12/4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28C792-2EFF-4DB2-B9EE-79A1243E27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AB731C6-E867-47B8-BBF8-9E1F31E791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CA023E-B73F-432B-B994-746B580A21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32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D68ECC-DF5A-4E91-8FFE-009D73181A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AA0E5-5452-4A7F-9BD6-DB7B470939DE}" type="datetime1">
              <a:rPr lang="zh-CN" altLang="en-US"/>
              <a:pPr>
                <a:defRPr/>
              </a:pPr>
              <a:t>2022/12/4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F6471B8-342F-4263-B589-A12E4ACB9E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D96322-8F1A-48C4-BD7B-F2923323AE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E4B95-515A-4A84-827C-1967783B19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85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208226-1F7E-4387-B306-ECA5659DB6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1DAF0-7591-4500-B110-E0FFA5475CE4}" type="datetime1">
              <a:rPr lang="zh-CN" altLang="en-US"/>
              <a:pPr>
                <a:defRPr/>
              </a:pPr>
              <a:t>2022/12/4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F6411F-3371-4055-9ED1-B2510ED5B3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AAC542-0956-4EB2-9EFC-302E4A9B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E5FF1-DB3B-4EB7-A63A-2D6541D84B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72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6F668-B7D1-4A12-B7C5-A8FD6DEFB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4F799-C110-4E09-9BB0-13066F0D8F99}" type="datetime1">
              <a:rPr lang="zh-CN" altLang="en-US"/>
              <a:pPr>
                <a:defRPr/>
              </a:pPr>
              <a:t>2022/12/4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B5A5B-8A9A-42FF-B218-C0C6032C79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0B69D-160A-4538-BAE0-931D526A33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0E2F00-D64C-4226-82B7-024ED0B328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01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9896913-C31F-4B54-9B38-176A3EDD2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90488"/>
            <a:ext cx="6019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9779ABC-24A2-47EB-9C08-FEDD668F9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0A7B1F85-7D50-41C2-A1E1-2DC9BE735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19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</a:defRPr>
            </a:lvl1pPr>
          </a:lstStyle>
          <a:p>
            <a:pPr>
              <a:defRPr/>
            </a:pPr>
            <a:fld id="{DBCA6B2E-7A73-44E3-9D70-A8F0FFADC72A}" type="datetime1">
              <a:rPr lang="zh-CN" altLang="en-US"/>
              <a:pPr>
                <a:defRPr/>
              </a:pPr>
              <a:t>2022/12/4</a:t>
            </a:fld>
            <a:endParaRPr lang="en-US" altLang="zh-CN"/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7E868EB8-8FAA-4791-B0D8-DCFF3CB95A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79380A8F-B99E-41C7-B756-F9CF7555D7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8565608B-7948-4F2A-AB97-EFB9B6E210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23.emf"/><Relationship Id="rId7" Type="http://schemas.openxmlformats.org/officeDocument/2006/relationships/oleObject" Target="../embeddings/oleObject22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3.png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5" Type="http://schemas.openxmlformats.org/officeDocument/2006/relationships/image" Target="../media/image32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9.emf"/><Relationship Id="rId14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2.png"/><Relationship Id="rId3" Type="http://schemas.openxmlformats.org/officeDocument/2006/relationships/image" Target="../media/image39.emf"/><Relationship Id="rId7" Type="http://schemas.openxmlformats.org/officeDocument/2006/relationships/image" Target="../media/image41.emf"/><Relationship Id="rId12" Type="http://schemas.openxmlformats.org/officeDocument/2006/relationships/image" Target="../media/image66.png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65.png"/><Relationship Id="rId5" Type="http://schemas.openxmlformats.org/officeDocument/2006/relationships/image" Target="../media/image40.e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.emf"/><Relationship Id="rId7" Type="http://schemas.openxmlformats.org/officeDocument/2006/relationships/image" Target="../media/image44.png"/><Relationship Id="rId12" Type="http://schemas.openxmlformats.org/officeDocument/2006/relationships/image" Target="../media/image46.png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5" Type="http://schemas.openxmlformats.org/officeDocument/2006/relationships/image" Target="../media/image42.emf"/><Relationship Id="rId10" Type="http://schemas.openxmlformats.org/officeDocument/2006/relationships/image" Target="../media/image47.png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45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8.png"/><Relationship Id="rId5" Type="http://schemas.openxmlformats.org/officeDocument/2006/relationships/image" Target="../media/image44.emf"/><Relationship Id="rId10" Type="http://schemas.openxmlformats.org/officeDocument/2006/relationships/image" Target="../media/image71.png"/><Relationship Id="rId4" Type="http://schemas.openxmlformats.org/officeDocument/2006/relationships/oleObject" Target="../embeddings/oleObject41.bin"/><Relationship Id="rId9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3.emf"/><Relationship Id="rId7" Type="http://schemas.openxmlformats.org/officeDocument/2006/relationships/image" Target="../media/image62.png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emf"/><Relationship Id="rId10" Type="http://schemas.openxmlformats.org/officeDocument/2006/relationships/image" Target="../media/image68.png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64.png"/><Relationship Id="rId3" Type="http://schemas.openxmlformats.org/officeDocument/2006/relationships/image" Target="../media/image46.emf"/><Relationship Id="rId7" Type="http://schemas.openxmlformats.org/officeDocument/2006/relationships/image" Target="../media/image48.emf"/><Relationship Id="rId12" Type="http://schemas.openxmlformats.org/officeDocument/2006/relationships/image" Target="../media/image77.png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65.png"/><Relationship Id="rId5" Type="http://schemas.openxmlformats.org/officeDocument/2006/relationships/image" Target="../media/image47.e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9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3" Type="http://schemas.openxmlformats.org/officeDocument/2006/relationships/image" Target="../media/image46.emf"/><Relationship Id="rId7" Type="http://schemas.openxmlformats.org/officeDocument/2006/relationships/image" Target="../media/image73.png"/><Relationship Id="rId12" Type="http://schemas.openxmlformats.org/officeDocument/2006/relationships/image" Target="../media/image69.png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76.png"/><Relationship Id="rId5" Type="http://schemas.openxmlformats.org/officeDocument/2006/relationships/image" Target="../media/image49.emf"/><Relationship Id="rId10" Type="http://schemas.openxmlformats.org/officeDocument/2006/relationships/image" Target="../media/image67.png"/><Relationship Id="rId4" Type="http://schemas.openxmlformats.org/officeDocument/2006/relationships/oleObject" Target="../embeddings/oleObject48.bin"/><Relationship Id="rId9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52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1.emf"/><Relationship Id="rId4" Type="http://schemas.openxmlformats.org/officeDocument/2006/relationships/oleObject" Target="../embeddings/oleObject5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7.emf"/><Relationship Id="rId18" Type="http://schemas.openxmlformats.org/officeDocument/2006/relationships/image" Target="../media/image89.png"/><Relationship Id="rId3" Type="http://schemas.openxmlformats.org/officeDocument/2006/relationships/image" Target="../media/image88.png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80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5" Type="http://schemas.openxmlformats.org/officeDocument/2006/relationships/image" Target="../media/image58.e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5.emf"/><Relationship Id="rId14" Type="http://schemas.openxmlformats.org/officeDocument/2006/relationships/oleObject" Target="../embeddings/oleObject5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4.emf"/><Relationship Id="rId18" Type="http://schemas.openxmlformats.org/officeDocument/2006/relationships/oleObject" Target="../embeddings/oleObject66.bin"/><Relationship Id="rId3" Type="http://schemas.openxmlformats.org/officeDocument/2006/relationships/image" Target="../media/image59.emf"/><Relationship Id="rId7" Type="http://schemas.openxmlformats.org/officeDocument/2006/relationships/image" Target="../media/image61.e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66.emf"/><Relationship Id="rId2" Type="http://schemas.openxmlformats.org/officeDocument/2006/relationships/oleObject" Target="../embeddings/oleObject58.bin"/><Relationship Id="rId16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3.emf"/><Relationship Id="rId5" Type="http://schemas.openxmlformats.org/officeDocument/2006/relationships/image" Target="../media/image60.emf"/><Relationship Id="rId15" Type="http://schemas.openxmlformats.org/officeDocument/2006/relationships/image" Target="../media/image65.emf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67.e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2.emf"/><Relationship Id="rId14" Type="http://schemas.openxmlformats.org/officeDocument/2006/relationships/oleObject" Target="../embeddings/oleObject6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10" Type="http://schemas.openxmlformats.org/officeDocument/2006/relationships/image" Target="../media/image100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1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image" Target="../media/image69.emf"/><Relationship Id="rId7" Type="http://schemas.openxmlformats.org/officeDocument/2006/relationships/image" Target="../media/image71.e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0.e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800.png"/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6.wmf"/><Relationship Id="rId14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emf"/><Relationship Id="rId4" Type="http://schemas.openxmlformats.org/officeDocument/2006/relationships/oleObject" Target="../embeddings/oleObject7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4.emf"/><Relationship Id="rId3" Type="http://schemas.openxmlformats.org/officeDocument/2006/relationships/image" Target="../media/image79.emf"/><Relationship Id="rId7" Type="http://schemas.openxmlformats.org/officeDocument/2006/relationships/image" Target="../media/image81.emf"/><Relationship Id="rId12" Type="http://schemas.openxmlformats.org/officeDocument/2006/relationships/oleObject" Target="../embeddings/oleObject83.bin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3.emf"/><Relationship Id="rId5" Type="http://schemas.openxmlformats.org/officeDocument/2006/relationships/image" Target="../media/image80.e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7" Type="http://schemas.openxmlformats.org/officeDocument/2006/relationships/image" Target="../media/image87.e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86.emf"/><Relationship Id="rId4" Type="http://schemas.openxmlformats.org/officeDocument/2006/relationships/oleObject" Target="../embeddings/oleObject8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7" Type="http://schemas.openxmlformats.org/officeDocument/2006/relationships/image" Target="../media/image90.e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89.emf"/><Relationship Id="rId4" Type="http://schemas.openxmlformats.org/officeDocument/2006/relationships/oleObject" Target="../embeddings/oleObject8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96.emf"/><Relationship Id="rId3" Type="http://schemas.openxmlformats.org/officeDocument/2006/relationships/image" Target="../media/image91.emf"/><Relationship Id="rId7" Type="http://schemas.openxmlformats.org/officeDocument/2006/relationships/image" Target="../media/image93.emf"/><Relationship Id="rId12" Type="http://schemas.openxmlformats.org/officeDocument/2006/relationships/oleObject" Target="../embeddings/oleObject95.bin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95.emf"/><Relationship Id="rId5" Type="http://schemas.openxmlformats.org/officeDocument/2006/relationships/image" Target="../media/image92.emf"/><Relationship Id="rId15" Type="http://schemas.openxmlformats.org/officeDocument/2006/relationships/image" Target="../media/image97.e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4.emf"/><Relationship Id="rId14" Type="http://schemas.openxmlformats.org/officeDocument/2006/relationships/oleObject" Target="../embeddings/oleObject9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7" Type="http://schemas.openxmlformats.org/officeDocument/2006/relationships/image" Target="../media/image100.emf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99.emf"/><Relationship Id="rId4" Type="http://schemas.openxmlformats.org/officeDocument/2006/relationships/oleObject" Target="../embeddings/oleObject9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0.png"/><Relationship Id="rId3" Type="http://schemas.openxmlformats.org/officeDocument/2006/relationships/image" Target="../media/image1120.png"/><Relationship Id="rId7" Type="http://schemas.openxmlformats.org/officeDocument/2006/relationships/image" Target="../media/image116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11" Type="http://schemas.openxmlformats.org/officeDocument/2006/relationships/image" Target="../media/image1200.png"/><Relationship Id="rId5" Type="http://schemas.openxmlformats.org/officeDocument/2006/relationships/image" Target="../media/image1140.png"/><Relationship Id="rId10" Type="http://schemas.openxmlformats.org/officeDocument/2006/relationships/image" Target="../media/image120.png"/><Relationship Id="rId4" Type="http://schemas.openxmlformats.org/officeDocument/2006/relationships/image" Target="../media/image1130.png"/><Relationship Id="rId9" Type="http://schemas.openxmlformats.org/officeDocument/2006/relationships/image" Target="../media/image1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emf"/><Relationship Id="rId4" Type="http://schemas.openxmlformats.org/officeDocument/2006/relationships/oleObject" Target="../embeddings/oleObject10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04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103.emf"/><Relationship Id="rId4" Type="http://schemas.openxmlformats.org/officeDocument/2006/relationships/oleObject" Target="../embeddings/oleObject10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image" Target="../media/image105.emf"/><Relationship Id="rId7" Type="http://schemas.openxmlformats.org/officeDocument/2006/relationships/image" Target="../media/image107.e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06.e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0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1.png"/><Relationship Id="rId4" Type="http://schemas.openxmlformats.org/officeDocument/2006/relationships/image" Target="../media/image11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350.png"/><Relationship Id="rId7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2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36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0" Type="http://schemas.openxmlformats.org/officeDocument/2006/relationships/image" Target="../media/image137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image" Target="../media/image156.png"/><Relationship Id="rId7" Type="http://schemas.openxmlformats.org/officeDocument/2006/relationships/oleObject" Target="../embeddings/oleObject10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28.png"/><Relationship Id="rId3" Type="http://schemas.openxmlformats.org/officeDocument/2006/relationships/image" Target="../media/image110.emf"/><Relationship Id="rId7" Type="http://schemas.openxmlformats.org/officeDocument/2006/relationships/image" Target="../media/image112.emf"/><Relationship Id="rId2" Type="http://schemas.openxmlformats.org/officeDocument/2006/relationships/oleObject" Target="../embeddings/oleObject109.bin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14.emf"/><Relationship Id="rId5" Type="http://schemas.openxmlformats.org/officeDocument/2006/relationships/image" Target="../media/image111.emf"/><Relationship Id="rId15" Type="http://schemas.openxmlformats.org/officeDocument/2006/relationships/image" Target="../media/image157.png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13.emf"/><Relationship Id="rId14" Type="http://schemas.openxmlformats.org/officeDocument/2006/relationships/image" Target="../media/image1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4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68.png"/><Relationship Id="rId3" Type="http://schemas.openxmlformats.org/officeDocument/2006/relationships/image" Target="../media/image115.emf"/><Relationship Id="rId7" Type="http://schemas.openxmlformats.org/officeDocument/2006/relationships/image" Target="../media/image117.emf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19.emf"/><Relationship Id="rId5" Type="http://schemas.openxmlformats.org/officeDocument/2006/relationships/image" Target="../media/image116.e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18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9.png"/><Relationship Id="rId5" Type="http://schemas.openxmlformats.org/officeDocument/2006/relationships/image" Target="../media/image165.png"/><Relationship Id="rId4" Type="http://schemas.openxmlformats.org/officeDocument/2006/relationships/image" Target="../media/image17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21.emf"/><Relationship Id="rId7" Type="http://schemas.openxmlformats.org/officeDocument/2006/relationships/image" Target="../media/image160.png"/><Relationship Id="rId2" Type="http://schemas.openxmlformats.org/officeDocument/2006/relationships/oleObject" Target="../embeddings/oleObject1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121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36.png"/><Relationship Id="rId7" Type="http://schemas.openxmlformats.org/officeDocument/2006/relationships/image" Target="../media/image146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0" Type="http://schemas.openxmlformats.org/officeDocument/2006/relationships/image" Target="../media/image137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oleObject" Target="../embeddings/oleObject122.bin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oleObject" Target="../embeddings/oleObject123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7" Type="http://schemas.openxmlformats.org/officeDocument/2006/relationships/image" Target="../media/image127.emf"/><Relationship Id="rId2" Type="http://schemas.openxmlformats.org/officeDocument/2006/relationships/oleObject" Target="../embeddings/oleObject1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26.emf"/><Relationship Id="rId4" Type="http://schemas.openxmlformats.org/officeDocument/2006/relationships/oleObject" Target="../embeddings/oleObject125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690.png"/><Relationship Id="rId7" Type="http://schemas.openxmlformats.org/officeDocument/2006/relationships/image" Target="../media/image128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7.bin"/><Relationship Id="rId5" Type="http://schemas.openxmlformats.org/officeDocument/2006/relationships/image" Target="../media/image128.emf"/><Relationship Id="rId10" Type="http://schemas.openxmlformats.org/officeDocument/2006/relationships/image" Target="../media/image197.png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9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oleObject" Target="../embeddings/oleObject12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1.emf"/><Relationship Id="rId4" Type="http://schemas.openxmlformats.org/officeDocument/2006/relationships/oleObject" Target="../embeddings/oleObject129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7" Type="http://schemas.openxmlformats.org/officeDocument/2006/relationships/image" Target="../media/image134.emf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133.emf"/><Relationship Id="rId4" Type="http://schemas.openxmlformats.org/officeDocument/2006/relationships/oleObject" Target="../embeddings/oleObject131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oleObject" Target="../embeddings/oleObject13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36.emf"/><Relationship Id="rId7" Type="http://schemas.openxmlformats.org/officeDocument/2006/relationships/image" Target="../media/image137.emf"/><Relationship Id="rId2" Type="http://schemas.openxmlformats.org/officeDocument/2006/relationships/oleObject" Target="../embeddings/oleObject1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5.bin"/><Relationship Id="rId5" Type="http://schemas.openxmlformats.org/officeDocument/2006/relationships/image" Target="../media/image19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96.png"/><Relationship Id="rId3" Type="http://schemas.openxmlformats.org/officeDocument/2006/relationships/image" Target="../media/image138.emf"/><Relationship Id="rId7" Type="http://schemas.openxmlformats.org/officeDocument/2006/relationships/image" Target="../media/image198.png"/><Relationship Id="rId12" Type="http://schemas.openxmlformats.org/officeDocument/2006/relationships/image" Target="../media/image195.png"/><Relationship Id="rId2" Type="http://schemas.openxmlformats.org/officeDocument/2006/relationships/oleObject" Target="../embeddings/oleObject136.bin"/><Relationship Id="rId16" Type="http://schemas.openxmlformats.org/officeDocument/2006/relationships/image" Target="../media/image14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28.emf"/><Relationship Id="rId5" Type="http://schemas.openxmlformats.org/officeDocument/2006/relationships/image" Target="../media/image139.emf"/><Relationship Id="rId15" Type="http://schemas.openxmlformats.org/officeDocument/2006/relationships/image" Target="../media/image199.png"/><Relationship Id="rId10" Type="http://schemas.openxmlformats.org/officeDocument/2006/relationships/oleObject" Target="../embeddings/oleObject127.bin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28.emf"/><Relationship Id="rId14" Type="http://schemas.openxmlformats.org/officeDocument/2006/relationships/image" Target="../media/image19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oleObject" Target="../embeddings/oleObject13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3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oleObject" Target="../embeddings/oleObject13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2.emf"/><Relationship Id="rId4" Type="http://schemas.openxmlformats.org/officeDocument/2006/relationships/oleObject" Target="../embeddings/oleObject140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43.emf"/><Relationship Id="rId7" Type="http://schemas.openxmlformats.org/officeDocument/2006/relationships/image" Target="../media/image191.png"/><Relationship Id="rId2" Type="http://schemas.openxmlformats.org/officeDocument/2006/relationships/oleObject" Target="../embeddings/oleObject14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4.emf"/><Relationship Id="rId4" Type="http://schemas.openxmlformats.org/officeDocument/2006/relationships/oleObject" Target="../embeddings/oleObject142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7" Type="http://schemas.openxmlformats.org/officeDocument/2006/relationships/image" Target="../media/image211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4" Type="http://schemas.openxmlformats.org/officeDocument/2006/relationships/image" Target="../media/image208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0.png"/><Relationship Id="rId3" Type="http://schemas.openxmlformats.org/officeDocument/2006/relationships/image" Target="../media/image213.png"/><Relationship Id="rId7" Type="http://schemas.openxmlformats.org/officeDocument/2006/relationships/image" Target="../media/image217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6.png"/><Relationship Id="rId5" Type="http://schemas.openxmlformats.org/officeDocument/2006/relationships/image" Target="../media/image215.png"/><Relationship Id="rId4" Type="http://schemas.openxmlformats.org/officeDocument/2006/relationships/image" Target="../media/image214.png"/><Relationship Id="rId9" Type="http://schemas.openxmlformats.org/officeDocument/2006/relationships/image" Target="../media/image158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7" Type="http://schemas.openxmlformats.org/officeDocument/2006/relationships/image" Target="../media/image183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2.png"/><Relationship Id="rId5" Type="http://schemas.openxmlformats.org/officeDocument/2006/relationships/image" Target="../media/image221.png"/><Relationship Id="rId4" Type="http://schemas.openxmlformats.org/officeDocument/2006/relationships/image" Target="../media/image159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3" Type="http://schemas.openxmlformats.org/officeDocument/2006/relationships/image" Target="../media/image224.png"/><Relationship Id="rId7" Type="http://schemas.openxmlformats.org/officeDocument/2006/relationships/image" Target="../media/image228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7.png"/><Relationship Id="rId5" Type="http://schemas.openxmlformats.org/officeDocument/2006/relationships/image" Target="../media/image226.png"/><Relationship Id="rId4" Type="http://schemas.openxmlformats.org/officeDocument/2006/relationships/image" Target="../media/image225.png"/><Relationship Id="rId9" Type="http://schemas.openxmlformats.org/officeDocument/2006/relationships/image" Target="../media/image23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0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5" Type="http://schemas.openxmlformats.org/officeDocument/2006/relationships/image" Target="../media/image233.png"/><Relationship Id="rId4" Type="http://schemas.openxmlformats.org/officeDocument/2006/relationships/image" Target="../media/image1640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42.png"/><Relationship Id="rId3" Type="http://schemas.openxmlformats.org/officeDocument/2006/relationships/image" Target="../media/image145.emf"/><Relationship Id="rId7" Type="http://schemas.openxmlformats.org/officeDocument/2006/relationships/image" Target="../media/image236.png"/><Relationship Id="rId12" Type="http://schemas.openxmlformats.org/officeDocument/2006/relationships/image" Target="../media/image241.png"/><Relationship Id="rId2" Type="http://schemas.openxmlformats.org/officeDocument/2006/relationships/oleObject" Target="../embeddings/oleObject143.bin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40.png"/><Relationship Id="rId5" Type="http://schemas.openxmlformats.org/officeDocument/2006/relationships/image" Target="../media/image146.emf"/><Relationship Id="rId10" Type="http://schemas.openxmlformats.org/officeDocument/2006/relationships/image" Target="../media/image239.png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238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0.png"/><Relationship Id="rId3" Type="http://schemas.openxmlformats.org/officeDocument/2006/relationships/image" Target="../media/image1910.png"/><Relationship Id="rId7" Type="http://schemas.openxmlformats.org/officeDocument/2006/relationships/image" Target="../media/image202.png"/><Relationship Id="rId2" Type="http://schemas.openxmlformats.org/officeDocument/2006/relationships/image" Target="../media/image16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92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image" Target="../media/image147.emf"/><Relationship Id="rId7" Type="http://schemas.openxmlformats.org/officeDocument/2006/relationships/image" Target="../media/image149.emf"/><Relationship Id="rId2" Type="http://schemas.openxmlformats.org/officeDocument/2006/relationships/oleObject" Target="../embeddings/oleObject1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7.bin"/><Relationship Id="rId5" Type="http://schemas.openxmlformats.org/officeDocument/2006/relationships/image" Target="../media/image148.e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5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4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6">
            <a:extLst>
              <a:ext uri="{FF2B5EF4-FFF2-40B4-BE49-F238E27FC236}">
                <a16:creationId xmlns:a16="http://schemas.microsoft.com/office/drawing/2014/main" id="{9DF6A950-7087-40EF-9EE3-406AE8453B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157AD4-A7FE-4171-8CFD-F31CA1199455}" type="slidenum">
              <a:rPr lang="en-US" altLang="zh-CN"/>
              <a:pPr eaLnBrk="1" hangingPunct="1"/>
              <a:t>1</a:t>
            </a:fld>
            <a:endParaRPr lang="en-US" altLang="zh-CN"/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BF06CC7B-03D4-4027-9193-B367284EB6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11413" y="3500438"/>
            <a:ext cx="5832475" cy="2447925"/>
          </a:xfrm>
        </p:spPr>
        <p:txBody>
          <a:bodyPr/>
          <a:lstStyle/>
          <a:p>
            <a:pPr algn="ctr" eaLnBrk="1" hangingPunct="1"/>
            <a:r>
              <a:rPr kumimoji="1" lang="zh-CN" altLang="en-US" b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第三章  矩阵的初等变换  </a:t>
            </a:r>
            <a:br>
              <a:rPr kumimoji="1" lang="zh-CN" altLang="en-US" b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kumimoji="1" lang="zh-CN" altLang="en-US" b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与</a:t>
            </a:r>
            <a:br>
              <a:rPr kumimoji="1" lang="zh-CN" altLang="en-US" b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kumimoji="1" lang="zh-CN" altLang="en-US" b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线性方程组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灯片编号占位符 4">
            <a:extLst>
              <a:ext uri="{FF2B5EF4-FFF2-40B4-BE49-F238E27FC236}">
                <a16:creationId xmlns:a16="http://schemas.microsoft.com/office/drawing/2014/main" id="{E89EE569-3D86-4692-A452-09826646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8E93CB-E9CA-4C1B-BF2E-5FBEDD1A7C00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ED9559CD-CEC4-4AF7-9DB4-3495829ADC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6950" y="3860800"/>
          <a:ext cx="4537075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93680" imgH="927000" progId="Equation.3">
                  <p:embed/>
                </p:oleObj>
              </mc:Choice>
              <mc:Fallback>
                <p:oleObj name="公式" r:id="rId2" imgW="1993680" imgH="927000" progId="Equation.3">
                  <p:embed/>
                  <p:pic>
                    <p:nvPicPr>
                      <p:cNvPr id="22535" name="Object 7">
                        <a:extLst>
                          <a:ext uri="{FF2B5EF4-FFF2-40B4-BE49-F238E27FC236}">
                            <a16:creationId xmlns:a16="http://schemas.microsoft.com/office/drawing/2014/main" id="{ED9559CD-CEC4-4AF7-9DB4-3495829ADC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860800"/>
                        <a:ext cx="4537075" cy="212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9">
            <a:extLst>
              <a:ext uri="{FF2B5EF4-FFF2-40B4-BE49-F238E27FC236}">
                <a16:creationId xmlns:a16="http://schemas.microsoft.com/office/drawing/2014/main" id="{4E5AFF77-DBA4-4374-B3F9-48EF1B9CE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500438"/>
            <a:ext cx="2508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的增广矩阵</a:t>
            </a:r>
          </a:p>
        </p:txBody>
      </p:sp>
      <p:graphicFrame>
        <p:nvGraphicFramePr>
          <p:cNvPr id="22538" name="Object 10">
            <a:extLst>
              <a:ext uri="{FF2B5EF4-FFF2-40B4-BE49-F238E27FC236}">
                <a16:creationId xmlns:a16="http://schemas.microsoft.com/office/drawing/2014/main" id="{0E997E3B-12E2-4095-8E46-977C5D1F12D3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3059113" y="1320800"/>
          <a:ext cx="5538787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628720" imgH="939600" progId="Equation.3">
                  <p:embed/>
                </p:oleObj>
              </mc:Choice>
              <mc:Fallback>
                <p:oleObj name="公式" r:id="rId4" imgW="2628720" imgH="939600" progId="Equation.3">
                  <p:embed/>
                  <p:pic>
                    <p:nvPicPr>
                      <p:cNvPr id="22538" name="Object 10">
                        <a:extLst>
                          <a:ext uri="{FF2B5EF4-FFF2-40B4-BE49-F238E27FC236}">
                            <a16:creationId xmlns:a16="http://schemas.microsoft.com/office/drawing/2014/main" id="{0E997E3B-12E2-4095-8E46-977C5D1F12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320800"/>
                        <a:ext cx="5538787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13">
            <a:extLst>
              <a:ext uri="{FF2B5EF4-FFF2-40B4-BE49-F238E27FC236}">
                <a16:creationId xmlns:a16="http://schemas.microsoft.com/office/drawing/2014/main" id="{4EE5D9DC-E1C1-4CD8-A694-268D224E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268413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线性方程组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灯片编号占位符 5">
            <a:extLst>
              <a:ext uri="{FF2B5EF4-FFF2-40B4-BE49-F238E27FC236}">
                <a16:creationId xmlns:a16="http://schemas.microsoft.com/office/drawing/2014/main" id="{02D5039D-446F-4000-A8EA-8DF51E97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B6EB2A-663D-4189-8288-0052306B63DA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8198" name="Rectangle 5">
            <a:extLst>
              <a:ext uri="{FF2B5EF4-FFF2-40B4-BE49-F238E27FC236}">
                <a16:creationId xmlns:a16="http://schemas.microsoft.com/office/drawing/2014/main" id="{7D8E6168-E9BA-4D12-91B8-D90D7D6AB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Tahoma" panose="020B0604030504040204" pitchFamily="34" charset="0"/>
            </a:endParaRP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69A4AE2B-5EC4-482B-AB01-459DB70F9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339850"/>
          <a:ext cx="570865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01640" imgH="927000" progId="Equation.3">
                  <p:embed/>
                </p:oleObj>
              </mc:Choice>
              <mc:Fallback>
                <p:oleObj name="公式" r:id="rId2" imgW="2501640" imgH="927000" progId="Equation.3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69A4AE2B-5EC4-482B-AB01-459DB70F9B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339850"/>
                        <a:ext cx="5708650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7">
            <a:extLst>
              <a:ext uri="{FF2B5EF4-FFF2-40B4-BE49-F238E27FC236}">
                <a16:creationId xmlns:a16="http://schemas.microsoft.com/office/drawing/2014/main" id="{91A014E6-B286-4C8A-9E36-9599A6082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8200" name="Rectangle 12">
            <a:extLst>
              <a:ext uri="{FF2B5EF4-FFF2-40B4-BE49-F238E27FC236}">
                <a16:creationId xmlns:a16="http://schemas.microsoft.com/office/drawing/2014/main" id="{5D697DC0-FF37-4B47-8B29-F0014A585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Tahoma" panose="020B0604030504040204" pitchFamily="34" charset="0"/>
            </a:endParaRPr>
          </a:p>
        </p:txBody>
      </p:sp>
      <p:graphicFrame>
        <p:nvGraphicFramePr>
          <p:cNvPr id="25611" name="Object 11">
            <a:extLst>
              <a:ext uri="{FF2B5EF4-FFF2-40B4-BE49-F238E27FC236}">
                <a16:creationId xmlns:a16="http://schemas.microsoft.com/office/drawing/2014/main" id="{75B9093C-9D7D-4A5C-A5DE-54B290A5C3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3638" y="3573463"/>
          <a:ext cx="4722812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60440" imgH="927000" progId="Equation.3">
                  <p:embed/>
                </p:oleObj>
              </mc:Choice>
              <mc:Fallback>
                <p:oleObj name="公式" r:id="rId4" imgW="2260440" imgH="927000" progId="Equation.3">
                  <p:embed/>
                  <p:pic>
                    <p:nvPicPr>
                      <p:cNvPr id="25611" name="Object 11">
                        <a:extLst>
                          <a:ext uri="{FF2B5EF4-FFF2-40B4-BE49-F238E27FC236}">
                            <a16:creationId xmlns:a16="http://schemas.microsoft.com/office/drawing/2014/main" id="{75B9093C-9D7D-4A5C-A5DE-54B290A5C3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3573463"/>
                        <a:ext cx="4722812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Rectangle 13">
            <a:extLst>
              <a:ext uri="{FF2B5EF4-FFF2-40B4-BE49-F238E27FC236}">
                <a16:creationId xmlns:a16="http://schemas.microsoft.com/office/drawing/2014/main" id="{882F9661-8A86-4541-920F-FE6C5F164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916113"/>
            <a:ext cx="576262" cy="1584325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25614" name="Rectangle 14">
            <a:extLst>
              <a:ext uri="{FF2B5EF4-FFF2-40B4-BE49-F238E27FC236}">
                <a16:creationId xmlns:a16="http://schemas.microsoft.com/office/drawing/2014/main" id="{FD0AC2EC-3342-4E47-B08B-D91DEC4F4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076700"/>
            <a:ext cx="2808288" cy="1512888"/>
          </a:xfrm>
          <a:prstGeom prst="rect">
            <a:avLst/>
          </a:prstGeom>
          <a:noFill/>
          <a:ln w="28575">
            <a:solidFill>
              <a:srgbClr val="8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3" grpId="0" animBg="1"/>
      <p:bldP spid="256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灯片编号占位符 5">
            <a:extLst>
              <a:ext uri="{FF2B5EF4-FFF2-40B4-BE49-F238E27FC236}">
                <a16:creationId xmlns:a16="http://schemas.microsoft.com/office/drawing/2014/main" id="{5C0F77C7-4D00-4CB0-A207-DA29C8D1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EA8B67-CC7F-4944-902B-0680B208F9CD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B8C1857C-1900-440C-89AB-560113551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Tahoma" panose="020B0604030504040204" pitchFamily="34" charset="0"/>
            </a:endParaRPr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2D68B1C4-84A7-497C-A6F8-CA00F8F35A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0600" y="1355725"/>
          <a:ext cx="4703763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44440" imgH="914400" progId="Equation.3">
                  <p:embed/>
                </p:oleObj>
              </mc:Choice>
              <mc:Fallback>
                <p:oleObj name="公式" r:id="rId2" imgW="2044440" imgH="914400" progId="Equation.3">
                  <p:embed/>
                  <p:pic>
                    <p:nvPicPr>
                      <p:cNvPr id="29700" name="Object 4">
                        <a:extLst>
                          <a:ext uri="{FF2B5EF4-FFF2-40B4-BE49-F238E27FC236}">
                            <a16:creationId xmlns:a16="http://schemas.microsoft.com/office/drawing/2014/main" id="{2D68B1C4-84A7-497C-A6F8-CA00F8F35A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1355725"/>
                        <a:ext cx="4703763" cy="211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>
            <a:extLst>
              <a:ext uri="{FF2B5EF4-FFF2-40B4-BE49-F238E27FC236}">
                <a16:creationId xmlns:a16="http://schemas.microsoft.com/office/drawing/2014/main" id="{3631D695-A4FB-4B8A-863C-95F9A83F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Tahoma" panose="020B0604030504040204" pitchFamily="34" charset="0"/>
            </a:endParaRP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7E757226-26D9-4BF2-9928-22CA5FF330B4}"/>
              </a:ext>
            </a:extLst>
          </p:cNvPr>
          <p:cNvGrpSpPr>
            <a:grpSpLocks/>
          </p:cNvGrpSpPr>
          <p:nvPr/>
        </p:nvGrpSpPr>
        <p:grpSpPr bwMode="auto">
          <a:xfrm>
            <a:off x="3205163" y="4149725"/>
            <a:ext cx="2879725" cy="1081088"/>
            <a:chOff x="2109" y="2931"/>
            <a:chExt cx="1814" cy="681"/>
          </a:xfrm>
        </p:grpSpPr>
        <p:sp>
          <p:nvSpPr>
            <p:cNvPr id="9229" name="Line 9">
              <a:extLst>
                <a:ext uri="{FF2B5EF4-FFF2-40B4-BE49-F238E27FC236}">
                  <a16:creationId xmlns:a16="http://schemas.microsoft.com/office/drawing/2014/main" id="{D163E793-B168-43F7-8D75-DD3642BCA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931"/>
              <a:ext cx="328" cy="0"/>
            </a:xfrm>
            <a:prstGeom prst="line">
              <a:avLst/>
            </a:prstGeom>
            <a:noFill/>
            <a:ln w="28575" cap="rnd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Line 10">
              <a:extLst>
                <a:ext uri="{FF2B5EF4-FFF2-40B4-BE49-F238E27FC236}">
                  <a16:creationId xmlns:a16="http://schemas.microsoft.com/office/drawing/2014/main" id="{95ACC6DD-D2FC-4D5E-BBCD-7C2DF4EDC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931"/>
              <a:ext cx="11" cy="356"/>
            </a:xfrm>
            <a:prstGeom prst="line">
              <a:avLst/>
            </a:prstGeom>
            <a:noFill/>
            <a:ln w="28575" cap="rnd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Line 11">
              <a:extLst>
                <a:ext uri="{FF2B5EF4-FFF2-40B4-BE49-F238E27FC236}">
                  <a16:creationId xmlns:a16="http://schemas.microsoft.com/office/drawing/2014/main" id="{478674C9-13C2-45E8-A7F6-434131C1A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7" y="3287"/>
              <a:ext cx="806" cy="7"/>
            </a:xfrm>
            <a:prstGeom prst="line">
              <a:avLst/>
            </a:prstGeom>
            <a:noFill/>
            <a:ln w="28575" cap="rnd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12">
              <a:extLst>
                <a:ext uri="{FF2B5EF4-FFF2-40B4-BE49-F238E27FC236}">
                  <a16:creationId xmlns:a16="http://schemas.microsoft.com/office/drawing/2014/main" id="{B5519487-675B-49B6-B629-3830C4AB0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294"/>
              <a:ext cx="0" cy="318"/>
            </a:xfrm>
            <a:prstGeom prst="line">
              <a:avLst/>
            </a:prstGeom>
            <a:noFill/>
            <a:ln w="28575" cap="rnd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13">
              <a:extLst>
                <a:ext uri="{FF2B5EF4-FFF2-40B4-BE49-F238E27FC236}">
                  <a16:creationId xmlns:a16="http://schemas.microsoft.com/office/drawing/2014/main" id="{E115D172-9379-4D2E-80C9-0306C317C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7" y="3612"/>
              <a:ext cx="666" cy="0"/>
            </a:xfrm>
            <a:prstGeom prst="line">
              <a:avLst/>
            </a:prstGeom>
            <a:noFill/>
            <a:ln w="28575" cap="rnd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11" name="Text Box 15">
            <a:extLst>
              <a:ext uri="{FF2B5EF4-FFF2-40B4-BE49-F238E27FC236}">
                <a16:creationId xmlns:a16="http://schemas.microsoft.com/office/drawing/2014/main" id="{8E1D843B-CB3A-4D1D-973D-3F4256F58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366553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3333FF"/>
                </a:solidFill>
                <a:latin typeface="Tahoma" panose="020B0604030504040204" pitchFamily="34" charset="0"/>
              </a:rPr>
              <a:t>行阶梯形</a:t>
            </a:r>
          </a:p>
        </p:txBody>
      </p:sp>
      <p:sp>
        <p:nvSpPr>
          <p:cNvPr id="29712" name="Oval 16">
            <a:extLst>
              <a:ext uri="{FF2B5EF4-FFF2-40B4-BE49-F238E27FC236}">
                <a16:creationId xmlns:a16="http://schemas.microsoft.com/office/drawing/2014/main" id="{20E117F0-D5F5-473B-AA20-B71519ADA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605213"/>
            <a:ext cx="431800" cy="576262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3" name="Oval 17">
            <a:extLst>
              <a:ext uri="{FF2B5EF4-FFF2-40B4-BE49-F238E27FC236}">
                <a16:creationId xmlns:a16="http://schemas.microsoft.com/office/drawing/2014/main" id="{5B9BF0CD-76D8-446D-B27B-306E91037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4144963"/>
            <a:ext cx="431800" cy="576262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4" name="Oval 18">
            <a:extLst>
              <a:ext uri="{FF2B5EF4-FFF2-40B4-BE49-F238E27FC236}">
                <a16:creationId xmlns:a16="http://schemas.microsoft.com/office/drawing/2014/main" id="{044C5344-96A0-4F30-AF9B-17D5A96F6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4689475"/>
            <a:ext cx="431800" cy="576263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B7479C2-C753-46AD-8A1A-7CC53CD877A7}"/>
              </a:ext>
            </a:extLst>
          </p:cNvPr>
          <p:cNvGrpSpPr/>
          <p:nvPr/>
        </p:nvGrpSpPr>
        <p:grpSpPr>
          <a:xfrm>
            <a:off x="2268538" y="3641725"/>
            <a:ext cx="4725987" cy="2163763"/>
            <a:chOff x="2268538" y="3641725"/>
            <a:chExt cx="4725987" cy="216376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9702" name="Object 6">
                  <a:extLst>
                    <a:ext uri="{FF2B5EF4-FFF2-40B4-BE49-F238E27FC236}">
                      <a16:creationId xmlns:a16="http://schemas.microsoft.com/office/drawing/2014/main" id="{AF9C9A75-7FB5-4ADD-A1D2-063A004C98D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34481908"/>
                    </p:ext>
                  </p:extLst>
                </p:nvPr>
              </p:nvGraphicFramePr>
              <p:xfrm>
                <a:off x="2268538" y="3641725"/>
                <a:ext cx="4725987" cy="2163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公式" r:id="rId4" imgW="2031840" imgH="927000" progId="Equation.3">
                        <p:embed/>
                      </p:oleObj>
                    </mc:Choice>
                    <mc:Fallback>
                      <p:oleObj name="公式" r:id="rId4" imgW="2031840" imgH="927000" progId="Equation.3">
                        <p:embed/>
                        <p:pic>
                          <p:nvPicPr>
                            <p:cNvPr id="29702" name="Object 6">
                              <a:extLst>
                                <a:ext uri="{FF2B5EF4-FFF2-40B4-BE49-F238E27FC236}">
                                  <a16:creationId xmlns:a16="http://schemas.microsoft.com/office/drawing/2014/main" id="{AF9C9A75-7FB5-4ADD-A1D2-063A004C98D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68538" y="3641725"/>
                              <a:ext cx="4725987" cy="216376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9702" name="Object 6">
                  <a:extLst>
                    <a:ext uri="{FF2B5EF4-FFF2-40B4-BE49-F238E27FC236}">
                      <a16:creationId xmlns:a16="http://schemas.microsoft.com/office/drawing/2014/main" id="{AF9C9A75-7FB5-4ADD-A1D2-063A004C98D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34481908"/>
                    </p:ext>
                  </p:extLst>
                </p:nvPr>
              </p:nvGraphicFramePr>
              <p:xfrm>
                <a:off x="2268538" y="3641725"/>
                <a:ext cx="4725987" cy="2163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9225" name="公式" r:id="rId7" imgW="2031840" imgH="927000" progId="Equation.3">
                        <p:embed/>
                      </p:oleObj>
                    </mc:Choice>
                    <mc:Fallback>
                      <p:oleObj name="公式" r:id="rId7" imgW="2031840" imgH="927000" progId="Equation.3">
                        <p:embed/>
                        <p:pic>
                          <p:nvPicPr>
                            <p:cNvPr id="29702" name="Object 6">
                              <a:extLst>
                                <a:ext uri="{FF2B5EF4-FFF2-40B4-BE49-F238E27FC236}">
                                  <a16:creationId xmlns:a16="http://schemas.microsoft.com/office/drawing/2014/main" id="{AF9C9A75-7FB5-4ADD-A1D2-063A004C98D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68538" y="3641725"/>
                              <a:ext cx="4725987" cy="216376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42154E2-BE23-4E52-8001-E666F7FCCFCE}"/>
                </a:ext>
              </a:extLst>
            </p:cNvPr>
            <p:cNvSpPr/>
            <p:nvPr/>
          </p:nvSpPr>
          <p:spPr>
            <a:xfrm>
              <a:off x="2867633" y="4181474"/>
              <a:ext cx="216024" cy="255637"/>
            </a:xfrm>
            <a:prstGeom prst="rect">
              <a:avLst/>
            </a:prstGeom>
            <a:solidFill>
              <a:srgbClr val="FFF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75EE1735-651D-45A4-BB7C-D6C67EB2CB5C}"/>
                    </a:ext>
                  </a:extLst>
                </p:cNvPr>
                <p:cNvSpPr txBox="1"/>
                <p:nvPr/>
              </p:nvSpPr>
              <p:spPr>
                <a:xfrm>
                  <a:off x="2767954" y="4060774"/>
                  <a:ext cx="4397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highlight>
                                  <a:srgbClr val="FFF39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highlight>
                                  <a:srgbClr val="FFF39F"/>
                                </a:highlight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highlight>
                                  <a:srgbClr val="FFF39F"/>
                                </a:highlight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highlight>
                      <a:srgbClr val="FFF39F"/>
                    </a:highlight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75EE1735-651D-45A4-BB7C-D6C67EB2C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954" y="4060774"/>
                  <a:ext cx="43973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1" grpId="0"/>
      <p:bldP spid="29712" grpId="0" animBg="1"/>
      <p:bldP spid="29713" grpId="0" animBg="1"/>
      <p:bldP spid="297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灯片编号占位符 4">
            <a:extLst>
              <a:ext uri="{FF2B5EF4-FFF2-40B4-BE49-F238E27FC236}">
                <a16:creationId xmlns:a16="http://schemas.microsoft.com/office/drawing/2014/main" id="{7F36A310-7640-4F2F-8EF4-78F7C1DC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7C9C6D-7BB3-4CC8-A25B-335698036596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3D74F293-4B59-4A19-A2EE-4BEBB9EF35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3" y="1425575"/>
          <a:ext cx="5053012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84120" imgH="927000" progId="Equation.3">
                  <p:embed/>
                </p:oleObj>
              </mc:Choice>
              <mc:Fallback>
                <p:oleObj name="公式" r:id="rId2" imgW="2184120" imgH="927000" progId="Equation.3">
                  <p:embed/>
                  <p:pic>
                    <p:nvPicPr>
                      <p:cNvPr id="30724" name="Object 4">
                        <a:extLst>
                          <a:ext uri="{FF2B5EF4-FFF2-40B4-BE49-F238E27FC236}">
                            <a16:creationId xmlns:a16="http://schemas.microsoft.com/office/drawing/2014/main" id="{3D74F293-4B59-4A19-A2EE-4BEBB9EF35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1425575"/>
                        <a:ext cx="5053012" cy="215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06E09EB8-3AEA-4B99-9E2C-B70289DCD561}"/>
              </a:ext>
            </a:extLst>
          </p:cNvPr>
          <p:cNvGrpSpPr>
            <a:grpSpLocks/>
          </p:cNvGrpSpPr>
          <p:nvPr/>
        </p:nvGrpSpPr>
        <p:grpSpPr bwMode="auto">
          <a:xfrm>
            <a:off x="2906713" y="1957388"/>
            <a:ext cx="2879725" cy="1081087"/>
            <a:chOff x="2109" y="2931"/>
            <a:chExt cx="1814" cy="681"/>
          </a:xfrm>
        </p:grpSpPr>
        <p:sp>
          <p:nvSpPr>
            <p:cNvPr id="10258" name="Line 7">
              <a:extLst>
                <a:ext uri="{FF2B5EF4-FFF2-40B4-BE49-F238E27FC236}">
                  <a16:creationId xmlns:a16="http://schemas.microsoft.com/office/drawing/2014/main" id="{449C375C-6D49-443D-B0CA-37E77ED39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931"/>
              <a:ext cx="328" cy="0"/>
            </a:xfrm>
            <a:prstGeom prst="line">
              <a:avLst/>
            </a:prstGeom>
            <a:noFill/>
            <a:ln w="28575" cap="rnd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8">
              <a:extLst>
                <a:ext uri="{FF2B5EF4-FFF2-40B4-BE49-F238E27FC236}">
                  <a16:creationId xmlns:a16="http://schemas.microsoft.com/office/drawing/2014/main" id="{02137628-3F89-44ED-80B7-A7817731E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931"/>
              <a:ext cx="11" cy="356"/>
            </a:xfrm>
            <a:prstGeom prst="line">
              <a:avLst/>
            </a:prstGeom>
            <a:noFill/>
            <a:ln w="28575" cap="rnd">
              <a:solidFill>
                <a:srgbClr val="00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Line 9">
              <a:extLst>
                <a:ext uri="{FF2B5EF4-FFF2-40B4-BE49-F238E27FC236}">
                  <a16:creationId xmlns:a16="http://schemas.microsoft.com/office/drawing/2014/main" id="{05786A0C-CB60-49C5-A0F3-CC3E0FE83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7" y="3287"/>
              <a:ext cx="806" cy="7"/>
            </a:xfrm>
            <a:prstGeom prst="line">
              <a:avLst/>
            </a:prstGeom>
            <a:noFill/>
            <a:ln w="28575" cap="rnd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Line 10">
              <a:extLst>
                <a:ext uri="{FF2B5EF4-FFF2-40B4-BE49-F238E27FC236}">
                  <a16:creationId xmlns:a16="http://schemas.microsoft.com/office/drawing/2014/main" id="{70530F69-9657-48E2-A354-C255FC9B9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294"/>
              <a:ext cx="0" cy="318"/>
            </a:xfrm>
            <a:prstGeom prst="line">
              <a:avLst/>
            </a:prstGeom>
            <a:noFill/>
            <a:ln w="28575" cap="rnd">
              <a:solidFill>
                <a:srgbClr val="00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Line 11">
              <a:extLst>
                <a:ext uri="{FF2B5EF4-FFF2-40B4-BE49-F238E27FC236}">
                  <a16:creationId xmlns:a16="http://schemas.microsoft.com/office/drawing/2014/main" id="{51EEDDC8-C2B8-4B1C-A329-09672A32F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7" y="3612"/>
              <a:ext cx="666" cy="0"/>
            </a:xfrm>
            <a:prstGeom prst="line">
              <a:avLst/>
            </a:prstGeom>
            <a:noFill/>
            <a:ln w="28575" cap="rnd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32" name="Text Box 12">
            <a:extLst>
              <a:ext uri="{FF2B5EF4-FFF2-40B4-BE49-F238E27FC236}">
                <a16:creationId xmlns:a16="http://schemas.microsoft.com/office/drawing/2014/main" id="{57D3B01B-9C10-48A7-83E0-677B93AA9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238" y="155733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3333FF"/>
                </a:solidFill>
                <a:latin typeface="Tahoma" panose="020B0604030504040204" pitchFamily="34" charset="0"/>
              </a:rPr>
              <a:t>行最简形</a:t>
            </a:r>
          </a:p>
        </p:txBody>
      </p:sp>
      <p:graphicFrame>
        <p:nvGraphicFramePr>
          <p:cNvPr id="30733" name="Object 13">
            <a:extLst>
              <a:ext uri="{FF2B5EF4-FFF2-40B4-BE49-F238E27FC236}">
                <a16:creationId xmlns:a16="http://schemas.microsoft.com/office/drawing/2014/main" id="{9127E92E-E5D8-4993-9321-DFF99DC6B284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3036888" y="1462088"/>
          <a:ext cx="319087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888840" progId="Equation.DSMT4">
                  <p:embed/>
                </p:oleObj>
              </mc:Choice>
              <mc:Fallback>
                <p:oleObj name="Equation" r:id="rId4" imgW="126720" imgH="888840" progId="Equation.DSMT4">
                  <p:embed/>
                  <p:pic>
                    <p:nvPicPr>
                      <p:cNvPr id="30733" name="Object 13">
                        <a:extLst>
                          <a:ext uri="{FF2B5EF4-FFF2-40B4-BE49-F238E27FC236}">
                            <a16:creationId xmlns:a16="http://schemas.microsoft.com/office/drawing/2014/main" id="{9127E92E-E5D8-4993-9321-DFF99DC6B2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1462088"/>
                        <a:ext cx="319087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>
            <a:extLst>
              <a:ext uri="{FF2B5EF4-FFF2-40B4-BE49-F238E27FC236}">
                <a16:creationId xmlns:a16="http://schemas.microsoft.com/office/drawing/2014/main" id="{8141E26E-BB09-40AF-9241-A5CFDA9541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3775" y="1468438"/>
          <a:ext cx="2952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888840" progId="Equation.DSMT4">
                  <p:embed/>
                </p:oleObj>
              </mc:Choice>
              <mc:Fallback>
                <p:oleObj name="Equation" r:id="rId6" imgW="126720" imgH="888840" progId="Equation.DSMT4">
                  <p:embed/>
                  <p:pic>
                    <p:nvPicPr>
                      <p:cNvPr id="30735" name="Object 15">
                        <a:extLst>
                          <a:ext uri="{FF2B5EF4-FFF2-40B4-BE49-F238E27FC236}">
                            <a16:creationId xmlns:a16="http://schemas.microsoft.com/office/drawing/2014/main" id="{8141E26E-BB09-40AF-9241-A5CFDA9541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1468438"/>
                        <a:ext cx="2952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>
            <a:extLst>
              <a:ext uri="{FF2B5EF4-FFF2-40B4-BE49-F238E27FC236}">
                <a16:creationId xmlns:a16="http://schemas.microsoft.com/office/drawing/2014/main" id="{A94BC1F0-9D53-4E9B-BD94-03E4705955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5675" y="1484313"/>
          <a:ext cx="2952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888840" progId="Equation.DSMT4">
                  <p:embed/>
                </p:oleObj>
              </mc:Choice>
              <mc:Fallback>
                <p:oleObj name="Equation" r:id="rId8" imgW="126720" imgH="888840" progId="Equation.DSMT4">
                  <p:embed/>
                  <p:pic>
                    <p:nvPicPr>
                      <p:cNvPr id="30736" name="Object 16">
                        <a:extLst>
                          <a:ext uri="{FF2B5EF4-FFF2-40B4-BE49-F238E27FC236}">
                            <a16:creationId xmlns:a16="http://schemas.microsoft.com/office/drawing/2014/main" id="{A94BC1F0-9D53-4E9B-BD94-03E4705955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1484313"/>
                        <a:ext cx="2952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6" name="Object 26">
            <a:extLst>
              <a:ext uri="{FF2B5EF4-FFF2-40B4-BE49-F238E27FC236}">
                <a16:creationId xmlns:a16="http://schemas.microsoft.com/office/drawing/2014/main" id="{C65AEEF2-BB93-42E7-BDBF-1174E5799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005263"/>
          <a:ext cx="18510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888840" imgH="698400" progId="Equation.3">
                  <p:embed/>
                </p:oleObj>
              </mc:Choice>
              <mc:Fallback>
                <p:oleObj name="公式" r:id="rId10" imgW="888840" imgH="698400" progId="Equation.3">
                  <p:embed/>
                  <p:pic>
                    <p:nvPicPr>
                      <p:cNvPr id="30746" name="Object 26">
                        <a:extLst>
                          <a:ext uri="{FF2B5EF4-FFF2-40B4-BE49-F238E27FC236}">
                            <a16:creationId xmlns:a16="http://schemas.microsoft.com/office/drawing/2014/main" id="{C65AEEF2-BB93-42E7-BDBF-1174E5799F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05263"/>
                        <a:ext cx="185102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7" name="Object 27">
            <a:extLst>
              <a:ext uri="{FF2B5EF4-FFF2-40B4-BE49-F238E27FC236}">
                <a16:creationId xmlns:a16="http://schemas.microsoft.com/office/drawing/2014/main" id="{90240660-F85D-41A0-B562-BBBDE51F01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442173"/>
              </p:ext>
            </p:extLst>
          </p:nvPr>
        </p:nvGraphicFramePr>
        <p:xfrm>
          <a:off x="5998988" y="3759139"/>
          <a:ext cx="1506538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723600" imgH="927000" progId="Equation.3">
                  <p:embed/>
                </p:oleObj>
              </mc:Choice>
              <mc:Fallback>
                <p:oleObj name="公式" r:id="rId12" imgW="723600" imgH="927000" progId="Equation.3">
                  <p:embed/>
                  <p:pic>
                    <p:nvPicPr>
                      <p:cNvPr id="30747" name="Object 27">
                        <a:extLst>
                          <a:ext uri="{FF2B5EF4-FFF2-40B4-BE49-F238E27FC236}">
                            <a16:creationId xmlns:a16="http://schemas.microsoft.com/office/drawing/2014/main" id="{90240660-F85D-41A0-B562-BBBDE51F01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8988" y="3759139"/>
                        <a:ext cx="1506538" cy="192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0">
            <a:extLst>
              <a:ext uri="{FF2B5EF4-FFF2-40B4-BE49-F238E27FC236}">
                <a16:creationId xmlns:a16="http://schemas.microsoft.com/office/drawing/2014/main" id="{01BD411C-7983-4D39-A8B4-F5FAAE751269}"/>
              </a:ext>
            </a:extLst>
          </p:cNvPr>
          <p:cNvGrpSpPr>
            <a:grpSpLocks/>
          </p:cNvGrpSpPr>
          <p:nvPr/>
        </p:nvGrpSpPr>
        <p:grpSpPr bwMode="auto">
          <a:xfrm>
            <a:off x="4044950" y="4456113"/>
            <a:ext cx="1598613" cy="557212"/>
            <a:chOff x="2426" y="2807"/>
            <a:chExt cx="1007" cy="351"/>
          </a:xfrm>
        </p:grpSpPr>
        <p:sp>
          <p:nvSpPr>
            <p:cNvPr id="10257" name="Text Box 28">
              <a:extLst>
                <a:ext uri="{FF2B5EF4-FFF2-40B4-BE49-F238E27FC236}">
                  <a16:creationId xmlns:a16="http://schemas.microsoft.com/office/drawing/2014/main" id="{FA170928-4BF6-491B-B52A-0158CCD46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80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Tahoma" panose="020B0604030504040204" pitchFamily="34" charset="0"/>
                </a:rPr>
                <a:t>令</a:t>
              </a:r>
            </a:p>
          </p:txBody>
        </p:sp>
        <p:graphicFrame>
          <p:nvGraphicFramePr>
            <p:cNvPr id="10248" name="Object 29">
              <a:extLst>
                <a:ext uri="{FF2B5EF4-FFF2-40B4-BE49-F238E27FC236}">
                  <a16:creationId xmlns:a16="http://schemas.microsoft.com/office/drawing/2014/main" id="{B64C67F1-D083-41C7-BB43-AB60721C95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1" y="2825"/>
            <a:ext cx="63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431640" imgH="228600" progId="Equation.3">
                    <p:embed/>
                  </p:oleObj>
                </mc:Choice>
                <mc:Fallback>
                  <p:oleObj name="公式" r:id="rId14" imgW="431640" imgH="228600" progId="Equation.3">
                    <p:embed/>
                    <p:pic>
                      <p:nvPicPr>
                        <p:cNvPr id="10248" name="Object 29">
                          <a:extLst>
                            <a:ext uri="{FF2B5EF4-FFF2-40B4-BE49-F238E27FC236}">
                              <a16:creationId xmlns:a16="http://schemas.microsoft.com/office/drawing/2014/main" id="{B64C67F1-D083-41C7-BB43-AB60721C95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1" y="2825"/>
                          <a:ext cx="632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51" name="Oval 31">
            <a:extLst>
              <a:ext uri="{FF2B5EF4-FFF2-40B4-BE49-F238E27FC236}">
                <a16:creationId xmlns:a16="http://schemas.microsoft.com/office/drawing/2014/main" id="{5899FCDD-9B7F-467F-88FB-16F5B7F8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8" y="1381125"/>
            <a:ext cx="431800" cy="576263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2" name="Oval 32">
            <a:extLst>
              <a:ext uri="{FF2B5EF4-FFF2-40B4-BE49-F238E27FC236}">
                <a16:creationId xmlns:a16="http://schemas.microsoft.com/office/drawing/2014/main" id="{0EDAB252-3C93-4232-B22E-5F9C285AA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1916113"/>
            <a:ext cx="431800" cy="576262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3" name="Oval 33">
            <a:extLst>
              <a:ext uri="{FF2B5EF4-FFF2-40B4-BE49-F238E27FC236}">
                <a16:creationId xmlns:a16="http://schemas.microsoft.com/office/drawing/2014/main" id="{40C461FA-8AD9-4300-9957-5118490F9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457450"/>
            <a:ext cx="431800" cy="576263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94B2B10-D9BA-4CC0-9C88-184424C9EA1E}"/>
                  </a:ext>
                </a:extLst>
              </p:cNvPr>
              <p:cNvSpPr/>
              <p:nvPr/>
            </p:nvSpPr>
            <p:spPr>
              <a:xfrm>
                <a:off x="7740352" y="4498330"/>
                <a:ext cx="10176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94B2B10-D9BA-4CC0-9C88-184424C9E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4498330"/>
                <a:ext cx="1017651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/>
      <p:bldP spid="30751" grpId="0" animBg="1"/>
      <p:bldP spid="30752" grpId="0" animBg="1"/>
      <p:bldP spid="307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灯片编号占位符 4">
            <a:extLst>
              <a:ext uri="{FF2B5EF4-FFF2-40B4-BE49-F238E27FC236}">
                <a16:creationId xmlns:a16="http://schemas.microsoft.com/office/drawing/2014/main" id="{32898984-F6D0-4F34-A013-A2A2DA87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1B3789-674A-4F5F-9321-6201B42DFCAB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3D303A3A-256B-44D8-A22E-8618939351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0650" y="1638300"/>
          <a:ext cx="5054600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84120" imgH="927000" progId="Equation.3">
                  <p:embed/>
                </p:oleObj>
              </mc:Choice>
              <mc:Fallback>
                <p:oleObj name="公式" r:id="rId2" imgW="2184120" imgH="927000" progId="Equation.3">
                  <p:embed/>
                  <p:pic>
                    <p:nvPicPr>
                      <p:cNvPr id="35846" name="Object 6">
                        <a:extLst>
                          <a:ext uri="{FF2B5EF4-FFF2-40B4-BE49-F238E27FC236}">
                            <a16:creationId xmlns:a16="http://schemas.microsoft.com/office/drawing/2014/main" id="{3D303A3A-256B-44D8-A22E-861893935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638300"/>
                        <a:ext cx="5054600" cy="215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7">
            <a:extLst>
              <a:ext uri="{FF2B5EF4-FFF2-40B4-BE49-F238E27FC236}">
                <a16:creationId xmlns:a16="http://schemas.microsoft.com/office/drawing/2014/main" id="{C61F61D2-86B5-45F3-A58F-BF00ED15D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2419350"/>
            <a:ext cx="2087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3333FF"/>
                </a:solidFill>
                <a:latin typeface="Tahoma" panose="020B0604030504040204" pitchFamily="34" charset="0"/>
              </a:rPr>
              <a:t>等价标准形</a:t>
            </a:r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7D8014C4-8130-41A8-BB0C-F1A5F8695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213100"/>
            <a:ext cx="2736850" cy="0"/>
          </a:xfrm>
          <a:prstGeom prst="line">
            <a:avLst/>
          </a:prstGeom>
          <a:noFill/>
          <a:ln w="25400">
            <a:solidFill>
              <a:srgbClr val="8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08918506-C38D-4945-8666-B3B91CB30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1627188"/>
            <a:ext cx="0" cy="2233612"/>
          </a:xfrm>
          <a:prstGeom prst="line">
            <a:avLst/>
          </a:prstGeom>
          <a:noFill/>
          <a:ln w="25400">
            <a:solidFill>
              <a:srgbClr val="8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851" name="Object 11">
            <a:extLst>
              <a:ext uri="{FF2B5EF4-FFF2-40B4-BE49-F238E27FC236}">
                <a16:creationId xmlns:a16="http://schemas.microsoft.com/office/drawing/2014/main" id="{A76EED7E-A642-47B3-A735-E0EB78FE4936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3338513" y="4384675"/>
          <a:ext cx="21748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01440" imgH="469800" progId="Equation.3">
                  <p:embed/>
                </p:oleObj>
              </mc:Choice>
              <mc:Fallback>
                <p:oleObj name="公式" r:id="rId4" imgW="901440" imgH="469800" progId="Equation.3">
                  <p:embed/>
                  <p:pic>
                    <p:nvPicPr>
                      <p:cNvPr id="35851" name="Object 11">
                        <a:extLst>
                          <a:ext uri="{FF2B5EF4-FFF2-40B4-BE49-F238E27FC236}">
                            <a16:creationId xmlns:a16="http://schemas.microsoft.com/office/drawing/2014/main" id="{A76EED7E-A642-47B3-A735-E0EB78FE49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4384675"/>
                        <a:ext cx="217487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109AFC17-F748-43A0-B851-49CF1176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35D5BC-EFDA-435C-94C7-FDBFCF2D8660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452" name="Text Box 4">
                <a:extLst>
                  <a:ext uri="{FF2B5EF4-FFF2-40B4-BE49-F238E27FC236}">
                    <a16:creationId xmlns:a16="http://schemas.microsoft.com/office/drawing/2014/main" id="{F5768F21-2580-45A4-83B9-F63EB352E2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2724" y="1298581"/>
                <a:ext cx="724942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latin typeface="Tahoma" panose="020B0604030504040204" pitchFamily="34" charset="0"/>
                  </a:rPr>
                  <a:t>任一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800" i="1" dirty="0" err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Tahoma" panose="020B0604030504040204" pitchFamily="34" charset="0"/>
                  </a:rPr>
                  <a:t>矩阵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Tahoma" panose="020B0604030504040204" pitchFamily="34" charset="0"/>
                  </a:rPr>
                  <a:t>都等价于一个如下的矩阵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4452" name="Text Box 4">
                <a:extLst>
                  <a:ext uri="{FF2B5EF4-FFF2-40B4-BE49-F238E27FC236}">
                    <a16:creationId xmlns:a16="http://schemas.microsoft.com/office/drawing/2014/main" id="{F5768F21-2580-45A4-83B9-F63EB352E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724" y="1298581"/>
                <a:ext cx="7249420" cy="523220"/>
              </a:xfrm>
              <a:prstGeom prst="rect">
                <a:avLst/>
              </a:prstGeom>
              <a:blipFill>
                <a:blip r:embed="rId3"/>
                <a:stretch>
                  <a:fillRect l="-1766" t="-15116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453" name="Object 5">
            <a:extLst>
              <a:ext uri="{FF2B5EF4-FFF2-40B4-BE49-F238E27FC236}">
                <a16:creationId xmlns:a16="http://schemas.microsoft.com/office/drawing/2014/main" id="{9EFF47D0-A2FF-4D7F-AA72-9C0A82C7C0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185815"/>
              </p:ext>
            </p:extLst>
          </p:nvPr>
        </p:nvGraphicFramePr>
        <p:xfrm>
          <a:off x="3131840" y="2011959"/>
          <a:ext cx="2449512" cy="1356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01440" imgH="469800" progId="Equation.3">
                  <p:embed/>
                </p:oleObj>
              </mc:Choice>
              <mc:Fallback>
                <p:oleObj name="公式" r:id="rId4" imgW="901440" imgH="469800" progId="Equation.3">
                  <p:embed/>
                  <p:pic>
                    <p:nvPicPr>
                      <p:cNvPr id="104453" name="Object 5">
                        <a:extLst>
                          <a:ext uri="{FF2B5EF4-FFF2-40B4-BE49-F238E27FC236}">
                            <a16:creationId xmlns:a16="http://schemas.microsoft.com/office/drawing/2014/main" id="{9EFF47D0-A2FF-4D7F-AA72-9C0A82C7C0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011959"/>
                        <a:ext cx="2449512" cy="1356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4454" name="Text Box 6">
                <a:extLst>
                  <a:ext uri="{FF2B5EF4-FFF2-40B4-BE49-F238E27FC236}">
                    <a16:creationId xmlns:a16="http://schemas.microsoft.com/office/drawing/2014/main" id="{AC954343-AA66-4E33-AEE2-20AD426A6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4" y="3368825"/>
                <a:ext cx="5472113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latin typeface="Tahoma" panose="020B0604030504040204" pitchFamily="34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</a:rPr>
                  <a:t>的</a:t>
                </a:r>
                <a:r>
                  <a:rPr lang="zh-CN" altLang="en-US" sz="2800" b="1" dirty="0">
                    <a:solidFill>
                      <a:srgbClr val="3333FF"/>
                    </a:solidFill>
                    <a:latin typeface="Tahoma" panose="020B0604030504040204" pitchFamily="34" charset="0"/>
                  </a:rPr>
                  <a:t>等价标准形</a:t>
                </a:r>
                <a:r>
                  <a:rPr lang="zh-CN" altLang="en-US" sz="2800" b="1" dirty="0">
                    <a:latin typeface="Tahoma" panose="020B0604030504040204" pitchFamily="34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04454" name="Text Box 6">
                <a:extLst>
                  <a:ext uri="{FF2B5EF4-FFF2-40B4-BE49-F238E27FC236}">
                    <a16:creationId xmlns:a16="http://schemas.microsoft.com/office/drawing/2014/main" id="{AC954343-AA66-4E33-AEE2-20AD426A6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3368825"/>
                <a:ext cx="5472113" cy="519112"/>
              </a:xfrm>
              <a:prstGeom prst="rect">
                <a:avLst/>
              </a:prstGeom>
              <a:blipFill>
                <a:blip r:embed="rId6"/>
                <a:stretch>
                  <a:fillRect t="-16471" b="-294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FD94729-8119-447B-80A2-A210FF60849C}"/>
                  </a:ext>
                </a:extLst>
              </p:cNvPr>
              <p:cNvSpPr txBox="1"/>
              <p:nvPr/>
            </p:nvSpPr>
            <p:spPr>
              <a:xfrm>
                <a:off x="611560" y="4581128"/>
                <a:ext cx="835292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注意到如果方阵</a:t>
                </a:r>
                <a14:m>
                  <m:oMath xmlns:m="http://schemas.openxmlformats.org/officeDocument/2006/math">
                    <m:r>
                      <a:rPr kumimoji="1"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800" b="1" i="1" dirty="0">
                        <a:latin typeface="Cambria Math" panose="02040503050406030204" pitchFamily="18" charset="0"/>
                      </a:rPr>
                      <m:t>～</m:t>
                    </m:r>
                    <m:r>
                      <a:rPr kumimoji="1" lang="zh-CN" altLang="en-US" sz="28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800" b="1" dirty="0"/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/>
                  <a:t> 等价于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800" b="1" dirty="0"/>
              </a:p>
              <a:p>
                <a:endParaRPr lang="en-US" altLang="zh-CN" sz="2800" b="1" dirty="0"/>
              </a:p>
              <a:p>
                <a:r>
                  <a:rPr lang="zh-CN" altLang="en-US" sz="2800" b="1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b="1" dirty="0"/>
                  <a:t>可逆等价于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b="1" dirty="0"/>
                  <a:t>等价标准型是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FD94729-8119-447B-80A2-A210FF608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581128"/>
                <a:ext cx="8352928" cy="1384995"/>
              </a:xfrm>
              <a:prstGeom prst="rect">
                <a:avLst/>
              </a:prstGeom>
              <a:blipFill>
                <a:blip r:embed="rId7"/>
                <a:stretch>
                  <a:fillRect l="-1459" t="-5702" b="-9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/>
      <p:bldP spid="104454" grpId="0"/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73E5BF-1AC9-4763-9B44-7E7C507C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B95-515A-4A84-827C-1967783B19E0}" type="slidenum">
              <a:rPr lang="en-US" altLang="zh-CN" smtClean="0"/>
              <a:pPr/>
              <a:t>16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F2A2090-DC1C-40E0-ADAF-C727E54C2C1F}"/>
                  </a:ext>
                </a:extLst>
              </p:cNvPr>
              <p:cNvSpPr txBox="1"/>
              <p:nvPr/>
            </p:nvSpPr>
            <p:spPr>
              <a:xfrm>
                <a:off x="755576" y="1383159"/>
                <a:ext cx="4846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定理</a:t>
                </a:r>
                <a:r>
                  <a:rPr lang="en-US" altLang="zh-CN" sz="2400" dirty="0"/>
                  <a:t>1  </a:t>
                </a:r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/>
                  <a:t> 与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dirty="0"/>
                  <a:t> 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矩阵，则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F2A2090-DC1C-40E0-ADAF-C727E54C2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83159"/>
                <a:ext cx="4846070" cy="461665"/>
              </a:xfrm>
              <a:prstGeom prst="rect">
                <a:avLst/>
              </a:prstGeom>
              <a:blipFill>
                <a:blip r:embed="rId2"/>
                <a:stretch>
                  <a:fillRect l="-2013" t="-14474" r="-88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B12798D6-D987-4BF4-9D5B-77FEB0EB8374}"/>
              </a:ext>
            </a:extLst>
          </p:cNvPr>
          <p:cNvGrpSpPr/>
          <p:nvPr/>
        </p:nvGrpSpPr>
        <p:grpSpPr>
          <a:xfrm>
            <a:off x="683568" y="2051540"/>
            <a:ext cx="7736654" cy="585372"/>
            <a:chOff x="683568" y="1907524"/>
            <a:chExt cx="7736654" cy="58537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47D4C13-528A-4D18-9107-379EE7604777}"/>
                </a:ext>
              </a:extLst>
            </p:cNvPr>
            <p:cNvGrpSpPr/>
            <p:nvPr/>
          </p:nvGrpSpPr>
          <p:grpSpPr>
            <a:xfrm>
              <a:off x="683568" y="1907524"/>
              <a:ext cx="1205779" cy="585372"/>
              <a:chOff x="6456836" y="1527839"/>
              <a:chExt cx="1205779" cy="5853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8DB3AF75-5A27-44B5-B490-0C329A9E0A24}"/>
                      </a:ext>
                    </a:extLst>
                  </p:cNvPr>
                  <p:cNvSpPr/>
                  <p:nvPr/>
                </p:nvSpPr>
                <p:spPr>
                  <a:xfrm>
                    <a:off x="6456836" y="1651546"/>
                    <a:ext cx="120577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  <m:t>～</m:t>
                          </m:r>
                          <m:r>
                            <a:rPr kumimoji="1" lang="en-US" altLang="zh-CN" sz="24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8DB3AF75-5A27-44B5-B490-0C329A9E0A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6836" y="1651546"/>
                    <a:ext cx="1205779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F86D7CCC-8696-4AE3-82AB-ADB20D269CE4}"/>
                      </a:ext>
                    </a:extLst>
                  </p:cNvPr>
                  <p:cNvSpPr txBox="1"/>
                  <p:nvPr/>
                </p:nvSpPr>
                <p:spPr>
                  <a:xfrm>
                    <a:off x="6846645" y="1527839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F86D7CCC-8696-4AE3-82AB-ADB20D269C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6645" y="1527839"/>
                    <a:ext cx="36004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C597B78-5FF5-40A8-827E-ED27B45179E1}"/>
                    </a:ext>
                  </a:extLst>
                </p:cNvPr>
                <p:cNvSpPr txBox="1"/>
                <p:nvPr/>
              </p:nvSpPr>
              <p:spPr>
                <a:xfrm>
                  <a:off x="1835342" y="2021923"/>
                  <a:ext cx="65848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/>
                    <a:t>的充要条件是存在 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zh-CN" altLang="en-US" sz="2400" dirty="0"/>
                    <a:t> 阶可逆矩阵</a:t>
                  </a:r>
                  <a14:m>
                    <m:oMath xmlns:m="http://schemas.openxmlformats.org/officeDocument/2006/math"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zh-CN" altLang="en-US" sz="2400" dirty="0"/>
                    <a:t>，使 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C597B78-5FF5-40A8-827E-ED27B4517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5342" y="2021923"/>
                  <a:ext cx="658488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389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63CCFD7-E91A-4917-A9C9-AB68633C095C}"/>
                  </a:ext>
                </a:extLst>
              </p:cNvPr>
              <p:cNvSpPr/>
              <p:nvPr/>
            </p:nvSpPr>
            <p:spPr>
              <a:xfrm>
                <a:off x="659533" y="3983728"/>
                <a:ext cx="11384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dirty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zh-CN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dirty="0">
                          <a:latin typeface="Cambria Math" panose="02040503050406030204" pitchFamily="18" charset="0"/>
                        </a:rPr>
                        <m:t>～</m:t>
                      </m:r>
                      <m:r>
                        <a:rPr kumimoji="1" lang="en-US" altLang="zh-CN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dirty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63CCFD7-E91A-4917-A9C9-AB68633C0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33" y="3983728"/>
                <a:ext cx="113845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CCE61E64-7D5D-4FBD-9E50-1623CAA228D9}"/>
              </a:ext>
            </a:extLst>
          </p:cNvPr>
          <p:cNvGrpSpPr/>
          <p:nvPr/>
        </p:nvGrpSpPr>
        <p:grpSpPr>
          <a:xfrm>
            <a:off x="659533" y="2915099"/>
            <a:ext cx="7906254" cy="595934"/>
            <a:chOff x="659533" y="2771083"/>
            <a:chExt cx="7906254" cy="595934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67BB4ED-5253-46A8-B3BA-B990E838646C}"/>
                </a:ext>
              </a:extLst>
            </p:cNvPr>
            <p:cNvGrpSpPr/>
            <p:nvPr/>
          </p:nvGrpSpPr>
          <p:grpSpPr>
            <a:xfrm>
              <a:off x="659533" y="2771083"/>
              <a:ext cx="1138453" cy="595934"/>
              <a:chOff x="6869282" y="1955156"/>
              <a:chExt cx="1138453" cy="5959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5DE8D09E-36F3-49D7-93A5-BC4A3D975A80}"/>
                      </a:ext>
                    </a:extLst>
                  </p:cNvPr>
                  <p:cNvSpPr/>
                  <p:nvPr/>
                </p:nvSpPr>
                <p:spPr>
                  <a:xfrm>
                    <a:off x="6869282" y="2089425"/>
                    <a:ext cx="113845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  <m:t>～</m:t>
                          </m:r>
                          <m: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1" i="1" dirty="0">
                              <a:latin typeface="Cambria Math" panose="020405030504060302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5DE8D09E-36F3-49D7-93A5-BC4A3D975A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9282" y="2089425"/>
                    <a:ext cx="1138453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2AA2EA5A-3CB2-412B-8233-2A3263C1D933}"/>
                      </a:ext>
                    </a:extLst>
                  </p:cNvPr>
                  <p:cNvSpPr txBox="1"/>
                  <p:nvPr/>
                </p:nvSpPr>
                <p:spPr>
                  <a:xfrm>
                    <a:off x="7258488" y="1955156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2AA2EA5A-3CB2-412B-8233-2A3263C1D9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8488" y="1955156"/>
                    <a:ext cx="36004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799230-1D4A-4424-B2D6-C3CAFAF4DDAD}"/>
                    </a:ext>
                  </a:extLst>
                </p:cNvPr>
                <p:cNvSpPr txBox="1"/>
                <p:nvPr/>
              </p:nvSpPr>
              <p:spPr>
                <a:xfrm>
                  <a:off x="1829071" y="2875889"/>
                  <a:ext cx="67367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/>
                    <a:t>的充要条件是存在 </a:t>
                  </a:r>
                  <a14:m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CN" altLang="en-US" sz="2400" dirty="0"/>
                    <a:t> 阶可逆矩阵</a:t>
                  </a:r>
                  <a14:m>
                    <m:oMath xmlns:m="http://schemas.openxmlformats.org/officeDocument/2006/math"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a14:m>
                  <a:r>
                    <a:rPr lang="zh-CN" altLang="en-US" sz="2400" dirty="0"/>
                    <a:t>，使 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799230-1D4A-4424-B2D6-C3CAFAF4DD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071" y="2875889"/>
                  <a:ext cx="6736716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357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3DE5FBE-C0E3-496B-9E48-AFECFB659674}"/>
                  </a:ext>
                </a:extLst>
              </p:cNvPr>
              <p:cNvSpPr txBox="1"/>
              <p:nvPr/>
            </p:nvSpPr>
            <p:spPr>
              <a:xfrm>
                <a:off x="1829071" y="3966155"/>
                <a:ext cx="64873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的充要条件是存在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 阶可逆矩阵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及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阶可逆矩阵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400" dirty="0"/>
                  <a:t>，使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𝑃𝐴𝑄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3DE5FBE-C0E3-496B-9E48-AFECFB659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071" y="3966155"/>
                <a:ext cx="6487345" cy="830997"/>
              </a:xfrm>
              <a:prstGeom prst="rect">
                <a:avLst/>
              </a:prstGeom>
              <a:blipFill>
                <a:blip r:embed="rId10"/>
                <a:stretch>
                  <a:fillRect l="-1410" t="-8088" r="-1034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6BCCD373-6345-4888-B6AC-D146CC729011}"/>
              </a:ext>
            </a:extLst>
          </p:cNvPr>
          <p:cNvSpPr txBox="1"/>
          <p:nvPr/>
        </p:nvSpPr>
        <p:spPr>
          <a:xfrm>
            <a:off x="692960" y="515719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做初等</a:t>
            </a:r>
            <a:r>
              <a:rPr lang="zh-CN" altLang="en-US" sz="2400" b="1" dirty="0">
                <a:solidFill>
                  <a:srgbClr val="FF0000"/>
                </a:solidFill>
              </a:rPr>
              <a:t>行</a:t>
            </a:r>
            <a:r>
              <a:rPr lang="zh-CN" altLang="en-US" sz="2400" b="1" dirty="0"/>
              <a:t>变换相当于</a:t>
            </a:r>
            <a:r>
              <a:rPr lang="zh-CN" altLang="en-US" sz="2400" b="1" dirty="0">
                <a:solidFill>
                  <a:srgbClr val="FF0000"/>
                </a:solidFill>
              </a:rPr>
              <a:t>左</a:t>
            </a:r>
            <a:r>
              <a:rPr lang="zh-CN" altLang="en-US" sz="2400" b="1" dirty="0"/>
              <a:t>乘可逆矩阵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89457C-5FE6-47A1-87F1-8B4C5E8376A2}"/>
              </a:ext>
            </a:extLst>
          </p:cNvPr>
          <p:cNvSpPr txBox="1"/>
          <p:nvPr/>
        </p:nvSpPr>
        <p:spPr>
          <a:xfrm>
            <a:off x="659533" y="5786735"/>
            <a:ext cx="482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做初等</a:t>
            </a:r>
            <a:r>
              <a:rPr lang="zh-CN" altLang="en-US" sz="2400" b="1" dirty="0">
                <a:solidFill>
                  <a:srgbClr val="3333FF"/>
                </a:solidFill>
              </a:rPr>
              <a:t>列</a:t>
            </a:r>
            <a:r>
              <a:rPr lang="zh-CN" altLang="en-US" sz="2400" b="1" dirty="0"/>
              <a:t>变换相当于</a:t>
            </a:r>
            <a:r>
              <a:rPr lang="zh-CN" altLang="en-US" sz="2400" b="1" dirty="0">
                <a:solidFill>
                  <a:srgbClr val="3333FF"/>
                </a:solidFill>
              </a:rPr>
              <a:t>右</a:t>
            </a:r>
            <a:r>
              <a:rPr lang="zh-CN" altLang="en-US" sz="2400" b="1" dirty="0"/>
              <a:t>乘可逆矩阵</a:t>
            </a:r>
          </a:p>
        </p:txBody>
      </p:sp>
    </p:spTree>
    <p:extLst>
      <p:ext uri="{BB962C8B-B14F-4D97-AF65-F5344CB8AC3E}">
        <p14:creationId xmlns:p14="http://schemas.microsoft.com/office/powerpoint/2010/main" val="109140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灯片编号占位符 5">
            <a:extLst>
              <a:ext uri="{FF2B5EF4-FFF2-40B4-BE49-F238E27FC236}">
                <a16:creationId xmlns:a16="http://schemas.microsoft.com/office/drawing/2014/main" id="{363A9A05-99C3-49A4-8BB3-8A492B6E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2A6303-29A5-448F-BB8C-97B44679F3E3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FFA6212C-03FE-491E-9E65-980DD1995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35100"/>
            <a:ext cx="1728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35C972DD-31EF-49C8-BF66-30B941DD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0" y="1412875"/>
            <a:ext cx="685323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由单位矩阵经过一次初等变换所得矩阵称</a:t>
            </a:r>
          </a:p>
          <a:p>
            <a:pPr eaLnBrk="1" hangingPunct="1"/>
            <a:endParaRPr kumimoji="1" lang="zh-CN" altLang="en-US" sz="1000" b="1" dirty="0">
              <a:latin typeface="宋体" panose="02010600030101010101" pitchFamily="2" charset="-122"/>
            </a:endParaRPr>
          </a:p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为初等矩阵。</a:t>
            </a:r>
          </a:p>
        </p:txBody>
      </p:sp>
      <p:sp>
        <p:nvSpPr>
          <p:cNvPr id="38941" name="Text Box 29">
            <a:extLst>
              <a:ext uri="{FF2B5EF4-FFF2-40B4-BE49-F238E27FC236}">
                <a16:creationId xmlns:a16="http://schemas.microsoft.com/office/drawing/2014/main" id="{C4FA205A-FC29-4C72-AA24-8E7820835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62" y="2924944"/>
            <a:ext cx="5873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三类初等变换与三类初等方阵相对应</a:t>
            </a:r>
          </a:p>
        </p:txBody>
      </p:sp>
      <p:graphicFrame>
        <p:nvGraphicFramePr>
          <p:cNvPr id="38942" name="Object 30">
            <a:extLst>
              <a:ext uri="{FF2B5EF4-FFF2-40B4-BE49-F238E27FC236}">
                <a16:creationId xmlns:a16="http://schemas.microsoft.com/office/drawing/2014/main" id="{9A2B3582-B982-46B6-B00F-0FD23F444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422775"/>
          <a:ext cx="3206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09400" imgH="241200" progId="Equation.3">
                  <p:embed/>
                </p:oleObj>
              </mc:Choice>
              <mc:Fallback>
                <p:oleObj name="公式" r:id="rId2" imgW="1409400" imgH="241200" progId="Equation.3">
                  <p:embed/>
                  <p:pic>
                    <p:nvPicPr>
                      <p:cNvPr id="38942" name="Object 30">
                        <a:extLst>
                          <a:ext uri="{FF2B5EF4-FFF2-40B4-BE49-F238E27FC236}">
                            <a16:creationId xmlns:a16="http://schemas.microsoft.com/office/drawing/2014/main" id="{9A2B3582-B982-46B6-B00F-0FD23F4441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422775"/>
                        <a:ext cx="32067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3" name="Object 31">
            <a:extLst>
              <a:ext uri="{FF2B5EF4-FFF2-40B4-BE49-F238E27FC236}">
                <a16:creationId xmlns:a16="http://schemas.microsoft.com/office/drawing/2014/main" id="{E9B28970-ACB1-458E-90A1-4CB4601AF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013325"/>
          <a:ext cx="3487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25400" imgH="253800" progId="Equation.3">
                  <p:embed/>
                </p:oleObj>
              </mc:Choice>
              <mc:Fallback>
                <p:oleObj name="公式" r:id="rId4" imgW="1625400" imgH="253800" progId="Equation.3">
                  <p:embed/>
                  <p:pic>
                    <p:nvPicPr>
                      <p:cNvPr id="38943" name="Object 31">
                        <a:extLst>
                          <a:ext uri="{FF2B5EF4-FFF2-40B4-BE49-F238E27FC236}">
                            <a16:creationId xmlns:a16="http://schemas.microsoft.com/office/drawing/2014/main" id="{E9B28970-ACB1-458E-90A1-4CB4601AFB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013325"/>
                        <a:ext cx="34877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4" name="Object 32">
            <a:extLst>
              <a:ext uri="{FF2B5EF4-FFF2-40B4-BE49-F238E27FC236}">
                <a16:creationId xmlns:a16="http://schemas.microsoft.com/office/drawing/2014/main" id="{DF759802-4804-492D-9196-A82B3B734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8450" y="3716338"/>
          <a:ext cx="31765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09400" imgH="253800" progId="Equation.3">
                  <p:embed/>
                </p:oleObj>
              </mc:Choice>
              <mc:Fallback>
                <p:oleObj name="公式" r:id="rId6" imgW="1409400" imgH="253800" progId="Equation.3">
                  <p:embed/>
                  <p:pic>
                    <p:nvPicPr>
                      <p:cNvPr id="38944" name="Object 32">
                        <a:extLst>
                          <a:ext uri="{FF2B5EF4-FFF2-40B4-BE49-F238E27FC236}">
                            <a16:creationId xmlns:a16="http://schemas.microsoft.com/office/drawing/2014/main" id="{DF759802-4804-492D-9196-A82B3B734A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3716338"/>
                        <a:ext cx="31765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7" grpId="0" build="p" autoUpdateAnimBg="0"/>
      <p:bldP spid="3894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灯片编号占位符 5">
            <a:extLst>
              <a:ext uri="{FF2B5EF4-FFF2-40B4-BE49-F238E27FC236}">
                <a16:creationId xmlns:a16="http://schemas.microsoft.com/office/drawing/2014/main" id="{D6E1E310-25FA-4646-A488-C0130AD1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B7D001-39AB-499F-9C4A-3B16AE4330FA}" type="slidenum">
              <a:rPr lang="en-US" altLang="zh-CN"/>
              <a:pPr eaLnBrk="1" hangingPunct="1"/>
              <a:t>18</a:t>
            </a:fld>
            <a:endParaRPr lang="en-US" altLang="zh-CN" dirty="0"/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22B56E56-9BFF-48E8-BFAA-799E0A14CA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385669"/>
              </p:ext>
            </p:extLst>
          </p:nvPr>
        </p:nvGraphicFramePr>
        <p:xfrm>
          <a:off x="2506204" y="1341439"/>
          <a:ext cx="3672408" cy="3599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77960" imgH="2527200" progId="Equation.3">
                  <p:embed/>
                </p:oleObj>
              </mc:Choice>
              <mc:Fallback>
                <p:oleObj name="公式" r:id="rId2" imgW="2577960" imgH="2527200" progId="Equation.3">
                  <p:embed/>
                  <p:pic>
                    <p:nvPicPr>
                      <p:cNvPr id="51204" name="Object 4">
                        <a:extLst>
                          <a:ext uri="{FF2B5EF4-FFF2-40B4-BE49-F238E27FC236}">
                            <a16:creationId xmlns:a16="http://schemas.microsoft.com/office/drawing/2014/main" id="{22B56E56-9BFF-48E8-BFAA-799E0A14C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204" y="1341439"/>
                        <a:ext cx="3672408" cy="3599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id="{92F3E9E7-1FD9-4D99-8687-9B34BBC364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197257"/>
              </p:ext>
            </p:extLst>
          </p:nvPr>
        </p:nvGraphicFramePr>
        <p:xfrm>
          <a:off x="6732240" y="2270646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560" imgH="444240" progId="Equation.3">
                  <p:embed/>
                </p:oleObj>
              </mc:Choice>
              <mc:Fallback>
                <p:oleObj name="Equation" r:id="rId4" imgW="1447560" imgH="444240" progId="Equation.3">
                  <p:embed/>
                  <p:pic>
                    <p:nvPicPr>
                      <p:cNvPr id="51205" name="Object 5">
                        <a:extLst>
                          <a:ext uri="{FF2B5EF4-FFF2-40B4-BE49-F238E27FC236}">
                            <a16:creationId xmlns:a16="http://schemas.microsoft.com/office/drawing/2014/main" id="{92F3E9E7-1FD9-4D99-8687-9B34BBC364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2270646"/>
                        <a:ext cx="144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>
            <a:extLst>
              <a:ext uri="{FF2B5EF4-FFF2-40B4-BE49-F238E27FC236}">
                <a16:creationId xmlns:a16="http://schemas.microsoft.com/office/drawing/2014/main" id="{47AB94EE-C047-4369-923E-15E40ECAB6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585247"/>
              </p:ext>
            </p:extLst>
          </p:nvPr>
        </p:nvGraphicFramePr>
        <p:xfrm>
          <a:off x="6706840" y="3560915"/>
          <a:ext cx="1498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8320" imgH="444240" progId="Equation.3">
                  <p:embed/>
                </p:oleObj>
              </mc:Choice>
              <mc:Fallback>
                <p:oleObj name="Equation" r:id="rId6" imgW="1498320" imgH="444240" progId="Equation.3">
                  <p:embed/>
                  <p:pic>
                    <p:nvPicPr>
                      <p:cNvPr id="51206" name="Object 6">
                        <a:extLst>
                          <a:ext uri="{FF2B5EF4-FFF2-40B4-BE49-F238E27FC236}">
                            <a16:creationId xmlns:a16="http://schemas.microsoft.com/office/drawing/2014/main" id="{47AB94EE-C047-4369-923E-15E40ECAB6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6840" y="3560915"/>
                        <a:ext cx="1498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Line 7">
            <a:extLst>
              <a:ext uri="{FF2B5EF4-FFF2-40B4-BE49-F238E27FC236}">
                <a16:creationId xmlns:a16="http://schemas.microsoft.com/office/drawing/2014/main" id="{BC10D2B6-B4D9-4BEA-9578-38E52C9CEF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8533" y="2492896"/>
            <a:ext cx="4023667" cy="0"/>
          </a:xfrm>
          <a:prstGeom prst="line">
            <a:avLst/>
          </a:prstGeom>
          <a:noFill/>
          <a:ln w="25400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8" name="Line 8">
            <a:extLst>
              <a:ext uri="{FF2B5EF4-FFF2-40B4-BE49-F238E27FC236}">
                <a16:creationId xmlns:a16="http://schemas.microsoft.com/office/drawing/2014/main" id="{471C4318-30E3-409D-9F39-1A8B4FD3C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7744" y="3783165"/>
            <a:ext cx="4104456" cy="0"/>
          </a:xfrm>
          <a:prstGeom prst="line">
            <a:avLst/>
          </a:prstGeom>
          <a:noFill/>
          <a:ln w="25400">
            <a:solidFill>
              <a:srgbClr val="007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1209" name="Object 9">
            <a:extLst>
              <a:ext uri="{FF2B5EF4-FFF2-40B4-BE49-F238E27FC236}">
                <a16:creationId xmlns:a16="http://schemas.microsoft.com/office/drawing/2014/main" id="{8F9DB46F-96B3-4EC7-BF10-43B8CF7F02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897425"/>
              </p:ext>
            </p:extLst>
          </p:nvPr>
        </p:nvGraphicFramePr>
        <p:xfrm>
          <a:off x="982663" y="2911475"/>
          <a:ext cx="1304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83920" imgH="203040" progId="Equation.3">
                  <p:embed/>
                </p:oleObj>
              </mc:Choice>
              <mc:Fallback>
                <p:oleObj name="公式" r:id="rId8" imgW="583920" imgH="203040" progId="Equation.3">
                  <p:embed/>
                  <p:pic>
                    <p:nvPicPr>
                      <p:cNvPr id="51209" name="Object 9">
                        <a:extLst>
                          <a:ext uri="{FF2B5EF4-FFF2-40B4-BE49-F238E27FC236}">
                            <a16:creationId xmlns:a16="http://schemas.microsoft.com/office/drawing/2014/main" id="{8F9DB46F-96B3-4EC7-BF10-43B8CF7F02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2911475"/>
                        <a:ext cx="13049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4D39807-C08D-4871-B7BA-784EC56FD599}"/>
                  </a:ext>
                </a:extLst>
              </p:cNvPr>
              <p:cNvSpPr txBox="1"/>
              <p:nvPr/>
            </p:nvSpPr>
            <p:spPr>
              <a:xfrm>
                <a:off x="279304" y="5126653"/>
                <a:ext cx="3364575" cy="155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/>
                  <a:t>考虑行分块矩阵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/>
                  <a:t>,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4D39807-C08D-4871-B7BA-784EC56FD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04" y="5126653"/>
                <a:ext cx="3364575" cy="1553439"/>
              </a:xfrm>
              <a:prstGeom prst="rect">
                <a:avLst/>
              </a:prstGeom>
              <a:blipFill>
                <a:blip r:embed="rId11"/>
                <a:stretch>
                  <a:fillRect l="-1993" r="-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C03F524-7855-4E57-AF3D-51222BF0915E}"/>
                  </a:ext>
                </a:extLst>
              </p:cNvPr>
              <p:cNvSpPr txBox="1"/>
              <p:nvPr/>
            </p:nvSpPr>
            <p:spPr>
              <a:xfrm>
                <a:off x="3573347" y="5126652"/>
                <a:ext cx="2871042" cy="155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  <m:sup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C03F524-7855-4E57-AF3D-51222BF09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347" y="5126652"/>
                <a:ext cx="2871042" cy="155343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698BD3A-13C5-4495-BEA3-2D2001C051AC}"/>
                  </a:ext>
                </a:extLst>
              </p:cNvPr>
              <p:cNvSpPr/>
              <p:nvPr/>
            </p:nvSpPr>
            <p:spPr>
              <a:xfrm>
                <a:off x="6300192" y="4748127"/>
                <a:ext cx="1156662" cy="2109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zh-CN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zh-CN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  <m:sup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698BD3A-13C5-4495-BEA3-2D2001C051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748127"/>
                <a:ext cx="1156662" cy="21098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A523E216-8D9B-408C-8106-511FBA5247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082773"/>
              </p:ext>
            </p:extLst>
          </p:nvPr>
        </p:nvGraphicFramePr>
        <p:xfrm>
          <a:off x="7460997" y="5324546"/>
          <a:ext cx="1180007" cy="362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560" imgH="444240" progId="Equation.3">
                  <p:embed/>
                </p:oleObj>
              </mc:Choice>
              <mc:Fallback>
                <p:oleObj name="Equation" r:id="rId4" imgW="1447560" imgH="444240" progId="Equation.3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A523E216-8D9B-408C-8106-511FBA524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0997" y="5324546"/>
                        <a:ext cx="1180007" cy="362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483D7515-F78D-443D-86BD-DE82EEF90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916264"/>
              </p:ext>
            </p:extLst>
          </p:nvPr>
        </p:nvGraphicFramePr>
        <p:xfrm>
          <a:off x="7440294" y="5872622"/>
          <a:ext cx="1221411" cy="362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8320" imgH="444240" progId="Equation.3">
                  <p:embed/>
                </p:oleObj>
              </mc:Choice>
              <mc:Fallback>
                <p:oleObj name="Equation" r:id="rId6" imgW="1498320" imgH="444240" progId="Equation.3">
                  <p:embed/>
                  <p:pic>
                    <p:nvPicPr>
                      <p:cNvPr id="15" name="Object 6">
                        <a:extLst>
                          <a:ext uri="{FF2B5EF4-FFF2-40B4-BE49-F238E27FC236}">
                            <a16:creationId xmlns:a16="http://schemas.microsoft.com/office/drawing/2014/main" id="{483D7515-F78D-443D-86BD-DE82EEF904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294" y="5872622"/>
                        <a:ext cx="1221411" cy="362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灯片编号占位符 5">
            <a:extLst>
              <a:ext uri="{FF2B5EF4-FFF2-40B4-BE49-F238E27FC236}">
                <a16:creationId xmlns:a16="http://schemas.microsoft.com/office/drawing/2014/main" id="{D6E1E310-25FA-4646-A488-C0130AD1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B7D001-39AB-499F-9C4A-3B16AE4330FA}" type="slidenum">
              <a:rPr lang="en-US" altLang="zh-CN"/>
              <a:pPr eaLnBrk="1" hangingPunct="1"/>
              <a:t>19</a:t>
            </a:fld>
            <a:endParaRPr lang="en-US" altLang="zh-CN" dirty="0"/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22B56E56-9BFF-48E8-BFAA-799E0A14C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6204" y="1341439"/>
          <a:ext cx="3672408" cy="3599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77960" imgH="2527200" progId="Equation.3">
                  <p:embed/>
                </p:oleObj>
              </mc:Choice>
              <mc:Fallback>
                <p:oleObj name="公式" r:id="rId2" imgW="2577960" imgH="2527200" progId="Equation.3">
                  <p:embed/>
                  <p:pic>
                    <p:nvPicPr>
                      <p:cNvPr id="51204" name="Object 4">
                        <a:extLst>
                          <a:ext uri="{FF2B5EF4-FFF2-40B4-BE49-F238E27FC236}">
                            <a16:creationId xmlns:a16="http://schemas.microsoft.com/office/drawing/2014/main" id="{22B56E56-9BFF-48E8-BFAA-799E0A14C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204" y="1341439"/>
                        <a:ext cx="3672408" cy="3599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>
            <a:extLst>
              <a:ext uri="{FF2B5EF4-FFF2-40B4-BE49-F238E27FC236}">
                <a16:creationId xmlns:a16="http://schemas.microsoft.com/office/drawing/2014/main" id="{8F9DB46F-96B3-4EC7-BF10-43B8CF7F02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2911475"/>
          <a:ext cx="1304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83920" imgH="203040" progId="Equation.3">
                  <p:embed/>
                </p:oleObj>
              </mc:Choice>
              <mc:Fallback>
                <p:oleObj name="公式" r:id="rId4" imgW="583920" imgH="203040" progId="Equation.3">
                  <p:embed/>
                  <p:pic>
                    <p:nvPicPr>
                      <p:cNvPr id="51209" name="Object 9">
                        <a:extLst>
                          <a:ext uri="{FF2B5EF4-FFF2-40B4-BE49-F238E27FC236}">
                            <a16:creationId xmlns:a16="http://schemas.microsoft.com/office/drawing/2014/main" id="{8F9DB46F-96B3-4EC7-BF10-43B8CF7F02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2911475"/>
                        <a:ext cx="13049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4D39807-C08D-4871-B7BA-784EC56FD599}"/>
                  </a:ext>
                </a:extLst>
              </p:cNvPr>
              <p:cNvSpPr txBox="1"/>
              <p:nvPr/>
            </p:nvSpPr>
            <p:spPr>
              <a:xfrm>
                <a:off x="279304" y="5126653"/>
                <a:ext cx="4279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/>
                  <a:t>考虑列分块矩阵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4D39807-C08D-4871-B7BA-784EC56FD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04" y="5126653"/>
                <a:ext cx="4279313" cy="400110"/>
              </a:xfrm>
              <a:prstGeom prst="rect">
                <a:avLst/>
              </a:prstGeom>
              <a:blipFill>
                <a:blip r:embed="rId7"/>
                <a:stretch>
                  <a:fillRect l="-1567" t="-121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C03F524-7855-4E57-AF3D-51222BF0915E}"/>
                  </a:ext>
                </a:extLst>
              </p:cNvPr>
              <p:cNvSpPr txBox="1"/>
              <p:nvPr/>
            </p:nvSpPr>
            <p:spPr>
              <a:xfrm>
                <a:off x="251520" y="5653653"/>
                <a:ext cx="3796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 =(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C03F524-7855-4E57-AF3D-51222BF09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653653"/>
                <a:ext cx="3796167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698BD3A-13C5-4495-BEA3-2D2001C051AC}"/>
                  </a:ext>
                </a:extLst>
              </p:cNvPr>
              <p:cNvSpPr/>
              <p:nvPr/>
            </p:nvSpPr>
            <p:spPr>
              <a:xfrm>
                <a:off x="3851920" y="5681905"/>
                <a:ext cx="2779672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698BD3A-13C5-4495-BEA3-2D2001C051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681905"/>
                <a:ext cx="2779672" cy="395621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72AA269-7ACD-4EB7-A5E8-81AB152DD16D}"/>
                  </a:ext>
                </a:extLst>
              </p:cNvPr>
              <p:cNvSpPr txBox="1"/>
              <p:nvPr/>
            </p:nvSpPr>
            <p:spPr>
              <a:xfrm>
                <a:off x="4524402" y="6361340"/>
                <a:ext cx="727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列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72AA269-7ACD-4EB7-A5E8-81AB152DD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402" y="6361340"/>
                <a:ext cx="727379" cy="369332"/>
              </a:xfrm>
              <a:prstGeom prst="rect">
                <a:avLst/>
              </a:prstGeom>
              <a:blipFill>
                <a:blip r:embed="rId10"/>
                <a:stretch>
                  <a:fillRect l="-6667" t="-13333" r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81B525F-CC3B-44EE-A863-78F3BF318D8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888092" y="6057538"/>
            <a:ext cx="113632" cy="3038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BE98CC8-22D7-4C55-9D3B-B69947265F49}"/>
                  </a:ext>
                </a:extLst>
              </p:cNvPr>
              <p:cNvSpPr txBox="1"/>
              <p:nvPr/>
            </p:nvSpPr>
            <p:spPr>
              <a:xfrm>
                <a:off x="5451233" y="6360685"/>
                <a:ext cx="776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列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BE98CC8-22D7-4C55-9D3B-B69947265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233" y="6360685"/>
                <a:ext cx="776951" cy="369332"/>
              </a:xfrm>
              <a:prstGeom prst="rect">
                <a:avLst/>
              </a:prstGeom>
              <a:blipFill>
                <a:blip r:embed="rId11"/>
                <a:stretch>
                  <a:fillRect l="-3906" t="-11475" r="-312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019DD4E-BB81-46FF-8DB4-F799BC42DB32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5652121" y="6053763"/>
            <a:ext cx="187588" cy="30692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7F43F1D-7C8F-4268-A49B-EEFF06F62F55}"/>
                  </a:ext>
                </a:extLst>
              </p:cNvPr>
              <p:cNvSpPr txBox="1"/>
              <p:nvPr/>
            </p:nvSpPr>
            <p:spPr>
              <a:xfrm>
                <a:off x="6397228" y="2903835"/>
                <a:ext cx="2432654" cy="93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2400" dirty="0"/>
                  <a:t>交换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两列</a:t>
                </a:r>
                <a:endParaRPr lang="en-US" altLang="zh-CN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↔"/>
                          <m:pos m:val="top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7F43F1D-7C8F-4268-A49B-EEFF06F62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228" y="2903835"/>
                <a:ext cx="2432654" cy="931473"/>
              </a:xfrm>
              <a:prstGeom prst="rect">
                <a:avLst/>
              </a:prstGeom>
              <a:blipFill>
                <a:blip r:embed="rId12"/>
                <a:stretch>
                  <a:fillRect l="-3759" t="-7190" r="-3258" b="-18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56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3" grpId="0"/>
      <p:bldP spid="4" grpId="0"/>
      <p:bldP spid="21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5">
            <a:extLst>
              <a:ext uri="{FF2B5EF4-FFF2-40B4-BE49-F238E27FC236}">
                <a16:creationId xmlns:a16="http://schemas.microsoft.com/office/drawing/2014/main" id="{52B308BB-E861-40D6-85D9-FF09AFBB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C52125-A24A-4C68-B78C-CE21CAD43980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037BE61E-2ED5-4764-80AA-D8218BC18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3333FF"/>
                </a:solidFill>
              </a:rPr>
              <a:t>§</a:t>
            </a:r>
            <a:r>
              <a:rPr lang="en-US" altLang="zh-CN" b="0">
                <a:solidFill>
                  <a:srgbClr val="3333FF"/>
                </a:solidFill>
              </a:rPr>
              <a:t>1  </a:t>
            </a:r>
            <a:r>
              <a:rPr kumimoji="1" lang="zh-CN" altLang="en-US">
                <a:solidFill>
                  <a:srgbClr val="3333FF"/>
                </a:solidFill>
                <a:latin typeface="宋体" panose="02010600030101010101" pitchFamily="2" charset="-122"/>
              </a:rPr>
              <a:t>矩阵的初等变换</a:t>
            </a: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60A248DD-A994-4147-9CF7-46E02781D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989138"/>
            <a:ext cx="3757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引例  求解线性方程组</a:t>
            </a:r>
          </a:p>
        </p:txBody>
      </p:sp>
      <p:graphicFrame>
        <p:nvGraphicFramePr>
          <p:cNvPr id="7179" name="Object 11">
            <a:extLst>
              <a:ext uri="{FF2B5EF4-FFF2-40B4-BE49-F238E27FC236}">
                <a16:creationId xmlns:a16="http://schemas.microsoft.com/office/drawing/2014/main" id="{F4F137E7-381A-4394-92EA-436C515CE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4225" y="2973388"/>
          <a:ext cx="6189663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05040" imgH="939600" progId="Equation.3">
                  <p:embed/>
                </p:oleObj>
              </mc:Choice>
              <mc:Fallback>
                <p:oleObj name="公式" r:id="rId2" imgW="2705040" imgH="939600" progId="Equation.3">
                  <p:embed/>
                  <p:pic>
                    <p:nvPicPr>
                      <p:cNvPr id="7179" name="Object 11">
                        <a:extLst>
                          <a:ext uri="{FF2B5EF4-FFF2-40B4-BE49-F238E27FC236}">
                            <a16:creationId xmlns:a16="http://schemas.microsoft.com/office/drawing/2014/main" id="{F4F137E7-381A-4394-92EA-436C515CE4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2973388"/>
                        <a:ext cx="6189663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灯片编号占位符 3">
            <a:extLst>
              <a:ext uri="{FF2B5EF4-FFF2-40B4-BE49-F238E27FC236}">
                <a16:creationId xmlns:a16="http://schemas.microsoft.com/office/drawing/2014/main" id="{1183E82F-96F4-4B0C-B24E-B9836FF4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D1BE1D-1441-4BC2-9F81-0E07C4653191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79C88CBE-6DA2-4282-A303-30041CE40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631758"/>
              </p:ext>
            </p:extLst>
          </p:nvPr>
        </p:nvGraphicFramePr>
        <p:xfrm>
          <a:off x="2843213" y="1331193"/>
          <a:ext cx="3744912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76160" imgH="1612800" progId="Equation.3">
                  <p:embed/>
                </p:oleObj>
              </mc:Choice>
              <mc:Fallback>
                <p:oleObj name="公式" r:id="rId2" imgW="1676160" imgH="1612800" progId="Equation.3">
                  <p:embed/>
                  <p:pic>
                    <p:nvPicPr>
                      <p:cNvPr id="52228" name="Object 4">
                        <a:extLst>
                          <a:ext uri="{FF2B5EF4-FFF2-40B4-BE49-F238E27FC236}">
                            <a16:creationId xmlns:a16="http://schemas.microsoft.com/office/drawing/2014/main" id="{79C88CBE-6DA2-4282-A303-30041CE405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331193"/>
                        <a:ext cx="3744912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9F8A0A1D-7507-4CB1-9EAC-FCAA15EDFB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93280"/>
              </p:ext>
            </p:extLst>
          </p:nvPr>
        </p:nvGraphicFramePr>
        <p:xfrm>
          <a:off x="6732588" y="2899643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560" imgH="444240" progId="Equation.3">
                  <p:embed/>
                </p:oleObj>
              </mc:Choice>
              <mc:Fallback>
                <p:oleObj name="Equation" r:id="rId4" imgW="1447560" imgH="444240" progId="Equation.3">
                  <p:embed/>
                  <p:pic>
                    <p:nvPicPr>
                      <p:cNvPr id="52229" name="Object 5">
                        <a:extLst>
                          <a:ext uri="{FF2B5EF4-FFF2-40B4-BE49-F238E27FC236}">
                            <a16:creationId xmlns:a16="http://schemas.microsoft.com/office/drawing/2014/main" id="{9F8A0A1D-7507-4CB1-9EAC-FCAA15EDFB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899643"/>
                        <a:ext cx="144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Line 6">
            <a:extLst>
              <a:ext uri="{FF2B5EF4-FFF2-40B4-BE49-F238E27FC236}">
                <a16:creationId xmlns:a16="http://schemas.microsoft.com/office/drawing/2014/main" id="{F71130D2-B31D-4AFC-BF57-A61C9EC39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3128243"/>
            <a:ext cx="3887788" cy="0"/>
          </a:xfrm>
          <a:prstGeom prst="line">
            <a:avLst/>
          </a:prstGeom>
          <a:noFill/>
          <a:ln w="25400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id="{84296F0A-168F-4195-9244-EF54092A26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462792"/>
              </p:ext>
            </p:extLst>
          </p:nvPr>
        </p:nvGraphicFramePr>
        <p:xfrm>
          <a:off x="1403350" y="2891706"/>
          <a:ext cx="14398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47640" imgH="203040" progId="Equation.3">
                  <p:embed/>
                </p:oleObj>
              </mc:Choice>
              <mc:Fallback>
                <p:oleObj name="公式" r:id="rId6" imgW="647640" imgH="203040" progId="Equation.3">
                  <p:embed/>
                  <p:pic>
                    <p:nvPicPr>
                      <p:cNvPr id="52231" name="Object 7">
                        <a:extLst>
                          <a:ext uri="{FF2B5EF4-FFF2-40B4-BE49-F238E27FC236}">
                            <a16:creationId xmlns:a16="http://schemas.microsoft.com/office/drawing/2014/main" id="{84296F0A-168F-4195-9244-EF54092A26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91706"/>
                        <a:ext cx="143986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8250971-6831-4EB4-9282-953A2BE66C32}"/>
                  </a:ext>
                </a:extLst>
              </p:cNvPr>
              <p:cNvSpPr txBox="1"/>
              <p:nvPr/>
            </p:nvSpPr>
            <p:spPr>
              <a:xfrm>
                <a:off x="279304" y="5126653"/>
                <a:ext cx="3364575" cy="155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/>
                  <a:t>考虑行分块矩阵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/>
                  <a:t>,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8250971-6831-4EB4-9282-953A2BE66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04" y="5126653"/>
                <a:ext cx="3364575" cy="1553439"/>
              </a:xfrm>
              <a:prstGeom prst="rect">
                <a:avLst/>
              </a:prstGeom>
              <a:blipFill>
                <a:blip r:embed="rId9"/>
                <a:stretch>
                  <a:fillRect l="-1993" r="-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92FD44-2200-4B0E-9AB8-5B969D7773F2}"/>
                  </a:ext>
                </a:extLst>
              </p:cNvPr>
              <p:cNvSpPr txBox="1"/>
              <p:nvPr/>
            </p:nvSpPr>
            <p:spPr>
              <a:xfrm>
                <a:off x="3573347" y="5126652"/>
                <a:ext cx="3205365" cy="155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))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  <m:sup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92FD44-2200-4B0E-9AB8-5B969D777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347" y="5126652"/>
                <a:ext cx="3205365" cy="15534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EB20B67-AD93-40DE-99CD-A2AF7E5E03EB}"/>
                  </a:ext>
                </a:extLst>
              </p:cNvPr>
              <p:cNvSpPr/>
              <p:nvPr/>
            </p:nvSpPr>
            <p:spPr>
              <a:xfrm>
                <a:off x="6660232" y="5141193"/>
                <a:ext cx="1240340" cy="1485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sSubSup>
                                  <m:sSubSupPr>
                                    <m:ctrlPr>
                                      <a:rPr lang="en-US" altLang="zh-CN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zh-CN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  <m:sup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EB20B67-AD93-40DE-99CD-A2AF7E5E0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141193"/>
                <a:ext cx="1240340" cy="14855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灯片编号占位符 3">
            <a:extLst>
              <a:ext uri="{FF2B5EF4-FFF2-40B4-BE49-F238E27FC236}">
                <a16:creationId xmlns:a16="http://schemas.microsoft.com/office/drawing/2014/main" id="{1183E82F-96F4-4B0C-B24E-B9836FF4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D1BE1D-1441-4BC2-9F81-0E07C4653191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79C88CBE-6DA2-4282-A303-30041CE405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1331193"/>
          <a:ext cx="3744912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76160" imgH="1612800" progId="Equation.3">
                  <p:embed/>
                </p:oleObj>
              </mc:Choice>
              <mc:Fallback>
                <p:oleObj name="公式" r:id="rId2" imgW="1676160" imgH="1612800" progId="Equation.3">
                  <p:embed/>
                  <p:pic>
                    <p:nvPicPr>
                      <p:cNvPr id="52228" name="Object 4">
                        <a:extLst>
                          <a:ext uri="{FF2B5EF4-FFF2-40B4-BE49-F238E27FC236}">
                            <a16:creationId xmlns:a16="http://schemas.microsoft.com/office/drawing/2014/main" id="{79C88CBE-6DA2-4282-A303-30041CE405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331193"/>
                        <a:ext cx="3744912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id="{84296F0A-168F-4195-9244-EF54092A26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891706"/>
          <a:ext cx="14398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47640" imgH="203040" progId="Equation.3">
                  <p:embed/>
                </p:oleObj>
              </mc:Choice>
              <mc:Fallback>
                <p:oleObj name="公式" r:id="rId4" imgW="647640" imgH="203040" progId="Equation.3">
                  <p:embed/>
                  <p:pic>
                    <p:nvPicPr>
                      <p:cNvPr id="52231" name="Object 7">
                        <a:extLst>
                          <a:ext uri="{FF2B5EF4-FFF2-40B4-BE49-F238E27FC236}">
                            <a16:creationId xmlns:a16="http://schemas.microsoft.com/office/drawing/2014/main" id="{84296F0A-168F-4195-9244-EF54092A26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91706"/>
                        <a:ext cx="143986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10AFA62-EA11-4DAA-950D-0800B2E967F4}"/>
                  </a:ext>
                </a:extLst>
              </p:cNvPr>
              <p:cNvSpPr txBox="1"/>
              <p:nvPr/>
            </p:nvSpPr>
            <p:spPr>
              <a:xfrm>
                <a:off x="323528" y="5229200"/>
                <a:ext cx="4279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/>
                  <a:t>考虑列分块矩阵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10AFA62-EA11-4DAA-950D-0800B2E96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229200"/>
                <a:ext cx="4279313" cy="400110"/>
              </a:xfrm>
              <a:prstGeom prst="rect">
                <a:avLst/>
              </a:prstGeom>
              <a:blipFill>
                <a:blip r:embed="rId7"/>
                <a:stretch>
                  <a:fillRect l="-1425" t="-12308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6C9B9F7-3B7D-4D94-BE2C-B02E322352F7}"/>
                  </a:ext>
                </a:extLst>
              </p:cNvPr>
              <p:cNvSpPr txBox="1"/>
              <p:nvPr/>
            </p:nvSpPr>
            <p:spPr>
              <a:xfrm>
                <a:off x="295744" y="5756200"/>
                <a:ext cx="40599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)) =(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6C9B9F7-3B7D-4D94-BE2C-B02E32235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44" y="5756200"/>
                <a:ext cx="4059958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145EEA-50D9-4C94-BDA6-59BEEE3B0970}"/>
                  </a:ext>
                </a:extLst>
              </p:cNvPr>
              <p:cNvSpPr/>
              <p:nvPr/>
            </p:nvSpPr>
            <p:spPr>
              <a:xfrm>
                <a:off x="4139952" y="5760689"/>
                <a:ext cx="2318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lang="en-US" altLang="zh-CN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145EEA-50D9-4C94-BDA6-59BEEE3B0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760689"/>
                <a:ext cx="231807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6496FA1-6EFC-4487-AE90-3D2DDB0C733F}"/>
                  </a:ext>
                </a:extLst>
              </p:cNvPr>
              <p:cNvSpPr txBox="1"/>
              <p:nvPr/>
            </p:nvSpPr>
            <p:spPr>
              <a:xfrm>
                <a:off x="6876256" y="2905347"/>
                <a:ext cx="165192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列乘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6496FA1-6EFC-4487-AE90-3D2DDB0C7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905347"/>
                <a:ext cx="1651927" cy="830997"/>
              </a:xfrm>
              <a:prstGeom prst="rect">
                <a:avLst/>
              </a:prstGeom>
              <a:blipFill>
                <a:blip r:embed="rId10"/>
                <a:stretch>
                  <a:fillRect l="-1107" t="-8088" b="-2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74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16B46C0E-419B-4BBE-97DD-8D9A0675D6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022541"/>
              </p:ext>
            </p:extLst>
          </p:nvPr>
        </p:nvGraphicFramePr>
        <p:xfrm>
          <a:off x="2555825" y="1124744"/>
          <a:ext cx="4279900" cy="396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39880" imgH="1612800" progId="Equation.3">
                  <p:embed/>
                </p:oleObj>
              </mc:Choice>
              <mc:Fallback>
                <p:oleObj name="公式" r:id="rId2" imgW="1739880" imgH="1612800" progId="Equation.3">
                  <p:embed/>
                  <p:pic>
                    <p:nvPicPr>
                      <p:cNvPr id="53252" name="Object 4">
                        <a:extLst>
                          <a:ext uri="{FF2B5EF4-FFF2-40B4-BE49-F238E27FC236}">
                            <a16:creationId xmlns:a16="http://schemas.microsoft.com/office/drawing/2014/main" id="{16B46C0E-419B-4BBE-97DD-8D9A0675D6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25" y="1124744"/>
                        <a:ext cx="4279900" cy="396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99524232-78BE-470C-A272-C5005A26C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097877"/>
              </p:ext>
            </p:extLst>
          </p:nvPr>
        </p:nvGraphicFramePr>
        <p:xfrm>
          <a:off x="6889700" y="2342357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680" imgH="406080" progId="Equation.3">
                  <p:embed/>
                </p:oleObj>
              </mc:Choice>
              <mc:Fallback>
                <p:oleObj name="Equation" r:id="rId4" imgW="1282680" imgH="406080" progId="Equation.3">
                  <p:embed/>
                  <p:pic>
                    <p:nvPicPr>
                      <p:cNvPr id="53253" name="Object 5">
                        <a:extLst>
                          <a:ext uri="{FF2B5EF4-FFF2-40B4-BE49-F238E27FC236}">
                            <a16:creationId xmlns:a16="http://schemas.microsoft.com/office/drawing/2014/main" id="{99524232-78BE-470C-A272-C5005A26CE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00" y="2342357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>
            <a:extLst>
              <a:ext uri="{FF2B5EF4-FFF2-40B4-BE49-F238E27FC236}">
                <a16:creationId xmlns:a16="http://schemas.microsoft.com/office/drawing/2014/main" id="{8065EE3E-BB42-42F8-8AB9-DC275E148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127896"/>
              </p:ext>
            </p:extLst>
          </p:nvPr>
        </p:nvGraphicFramePr>
        <p:xfrm>
          <a:off x="6889700" y="3494882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680" imgH="444240" progId="Equation.3">
                  <p:embed/>
                </p:oleObj>
              </mc:Choice>
              <mc:Fallback>
                <p:oleObj name="Equation" r:id="rId6" imgW="1282680" imgH="444240" progId="Equation.3">
                  <p:embed/>
                  <p:pic>
                    <p:nvPicPr>
                      <p:cNvPr id="53254" name="Object 6">
                        <a:extLst>
                          <a:ext uri="{FF2B5EF4-FFF2-40B4-BE49-F238E27FC236}">
                            <a16:creationId xmlns:a16="http://schemas.microsoft.com/office/drawing/2014/main" id="{8065EE3E-BB42-42F8-8AB9-DC275E148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00" y="3494882"/>
                        <a:ext cx="128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>
            <a:extLst>
              <a:ext uri="{FF2B5EF4-FFF2-40B4-BE49-F238E27FC236}">
                <a16:creationId xmlns:a16="http://schemas.microsoft.com/office/drawing/2014/main" id="{B1455F26-C0F0-4622-8039-D820991F2D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250506"/>
              </p:ext>
            </p:extLst>
          </p:nvPr>
        </p:nvGraphicFramePr>
        <p:xfrm>
          <a:off x="827037" y="2844007"/>
          <a:ext cx="17081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74360" imgH="203040" progId="Equation.3">
                  <p:embed/>
                </p:oleObj>
              </mc:Choice>
              <mc:Fallback>
                <p:oleObj name="公式" r:id="rId8" imgW="774360" imgH="203040" progId="Equation.3">
                  <p:embed/>
                  <p:pic>
                    <p:nvPicPr>
                      <p:cNvPr id="53255" name="Object 7">
                        <a:extLst>
                          <a:ext uri="{FF2B5EF4-FFF2-40B4-BE49-F238E27FC236}">
                            <a16:creationId xmlns:a16="http://schemas.microsoft.com/office/drawing/2014/main" id="{B1455F26-C0F0-4622-8039-D820991F2D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37" y="2844007"/>
                        <a:ext cx="17081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Line 8">
            <a:extLst>
              <a:ext uri="{FF2B5EF4-FFF2-40B4-BE49-F238E27FC236}">
                <a16:creationId xmlns:a16="http://schemas.microsoft.com/office/drawing/2014/main" id="{A71F1B00-0FC3-4E2E-AEA6-0D636C28D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387" y="2570957"/>
            <a:ext cx="4321175" cy="0"/>
          </a:xfrm>
          <a:prstGeom prst="line">
            <a:avLst/>
          </a:prstGeom>
          <a:noFill/>
          <a:ln w="25400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Line 9">
            <a:extLst>
              <a:ext uri="{FF2B5EF4-FFF2-40B4-BE49-F238E27FC236}">
                <a16:creationId xmlns:a16="http://schemas.microsoft.com/office/drawing/2014/main" id="{E354DEAB-3EEA-4A99-ABFE-711E332EA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387" y="3723482"/>
            <a:ext cx="4321175" cy="0"/>
          </a:xfrm>
          <a:prstGeom prst="lin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9773627-EB97-43F1-A4B3-787298F17F32}"/>
                  </a:ext>
                </a:extLst>
              </p:cNvPr>
              <p:cNvSpPr txBox="1"/>
              <p:nvPr/>
            </p:nvSpPr>
            <p:spPr>
              <a:xfrm>
                <a:off x="279304" y="5126653"/>
                <a:ext cx="3364575" cy="155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/>
                  <a:t>考虑行分块矩阵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/>
                  <a:t>,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9773627-EB97-43F1-A4B3-787298F17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04" y="5126653"/>
                <a:ext cx="3364575" cy="1553439"/>
              </a:xfrm>
              <a:prstGeom prst="rect">
                <a:avLst/>
              </a:prstGeom>
              <a:blipFill>
                <a:blip r:embed="rId11"/>
                <a:stretch>
                  <a:fillRect l="-1993" r="-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6E5CB9-CF24-41E4-95D2-6FD0297376AA}"/>
                  </a:ext>
                </a:extLst>
              </p:cNvPr>
              <p:cNvSpPr txBox="1"/>
              <p:nvPr/>
            </p:nvSpPr>
            <p:spPr>
              <a:xfrm>
                <a:off x="3491880" y="5142842"/>
                <a:ext cx="3591368" cy="155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))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  <m:sup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6E5CB9-CF24-41E4-95D2-6FD029737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5142842"/>
                <a:ext cx="3591368" cy="155343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7C0FDBB-E1EB-4957-801C-C88072E93A83}"/>
                  </a:ext>
                </a:extLst>
              </p:cNvPr>
              <p:cNvSpPr/>
              <p:nvPr/>
            </p:nvSpPr>
            <p:spPr>
              <a:xfrm>
                <a:off x="6948264" y="5142842"/>
                <a:ext cx="1786899" cy="1521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zh-CN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a:rPr lang="en-US" altLang="zh-CN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sSubSup>
                                  <m:sSubSupPr>
                                    <m:ctrlPr>
                                      <a:rPr lang="en-US" altLang="zh-CN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zh-CN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  <m:sup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7C0FDBB-E1EB-4957-801C-C88072E93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5142842"/>
                <a:ext cx="1786899" cy="15210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16B46C0E-419B-4BBE-97DD-8D9A0675D6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826474"/>
              </p:ext>
            </p:extLst>
          </p:nvPr>
        </p:nvGraphicFramePr>
        <p:xfrm>
          <a:off x="2555875" y="1125538"/>
          <a:ext cx="4279900" cy="396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39880" imgH="1612800" progId="Equation.3">
                  <p:embed/>
                </p:oleObj>
              </mc:Choice>
              <mc:Fallback>
                <p:oleObj name="公式" r:id="rId2" imgW="1739880" imgH="1612800" progId="Equation.3">
                  <p:embed/>
                  <p:pic>
                    <p:nvPicPr>
                      <p:cNvPr id="53252" name="Object 4">
                        <a:extLst>
                          <a:ext uri="{FF2B5EF4-FFF2-40B4-BE49-F238E27FC236}">
                            <a16:creationId xmlns:a16="http://schemas.microsoft.com/office/drawing/2014/main" id="{16B46C0E-419B-4BBE-97DD-8D9A0675D6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125538"/>
                        <a:ext cx="4279900" cy="396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>
            <a:extLst>
              <a:ext uri="{FF2B5EF4-FFF2-40B4-BE49-F238E27FC236}">
                <a16:creationId xmlns:a16="http://schemas.microsoft.com/office/drawing/2014/main" id="{B1455F26-C0F0-4622-8039-D820991F2D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724542"/>
              </p:ext>
            </p:extLst>
          </p:nvPr>
        </p:nvGraphicFramePr>
        <p:xfrm>
          <a:off x="827088" y="2844800"/>
          <a:ext cx="17081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74360" imgH="203040" progId="Equation.3">
                  <p:embed/>
                </p:oleObj>
              </mc:Choice>
              <mc:Fallback>
                <p:oleObj name="公式" r:id="rId4" imgW="774360" imgH="203040" progId="Equation.3">
                  <p:embed/>
                  <p:pic>
                    <p:nvPicPr>
                      <p:cNvPr id="53255" name="Object 7">
                        <a:extLst>
                          <a:ext uri="{FF2B5EF4-FFF2-40B4-BE49-F238E27FC236}">
                            <a16:creationId xmlns:a16="http://schemas.microsoft.com/office/drawing/2014/main" id="{B1455F26-C0F0-4622-8039-D820991F2D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44800"/>
                        <a:ext cx="17081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9BB426E-0604-44A2-9B33-C18008A01A7D}"/>
                  </a:ext>
                </a:extLst>
              </p:cNvPr>
              <p:cNvSpPr txBox="1"/>
              <p:nvPr/>
            </p:nvSpPr>
            <p:spPr>
              <a:xfrm>
                <a:off x="7020272" y="2924944"/>
                <a:ext cx="1695016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9BB426E-0604-44A2-9B33-C18008A01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2924944"/>
                <a:ext cx="1695016" cy="4655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024CA0B-2ED6-4EB9-8F72-E27B86978BAE}"/>
                  </a:ext>
                </a:extLst>
              </p:cNvPr>
              <p:cNvSpPr txBox="1"/>
              <p:nvPr/>
            </p:nvSpPr>
            <p:spPr>
              <a:xfrm>
                <a:off x="323528" y="5229200"/>
                <a:ext cx="4279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/>
                  <a:t>考虑列分块矩阵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024CA0B-2ED6-4EB9-8F72-E27B86978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229200"/>
                <a:ext cx="4279313" cy="400110"/>
              </a:xfrm>
              <a:prstGeom prst="rect">
                <a:avLst/>
              </a:prstGeom>
              <a:blipFill>
                <a:blip r:embed="rId8"/>
                <a:stretch>
                  <a:fillRect l="-1425" t="-12308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7E5F1FE-0744-4F6F-8A6C-9EE6BF09EC5C}"/>
                  </a:ext>
                </a:extLst>
              </p:cNvPr>
              <p:cNvSpPr txBox="1"/>
              <p:nvPr/>
            </p:nvSpPr>
            <p:spPr>
              <a:xfrm>
                <a:off x="295744" y="5756200"/>
                <a:ext cx="44459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)) =(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7E5F1FE-0744-4F6F-8A6C-9EE6BF09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44" y="5756200"/>
                <a:ext cx="4445961" cy="4001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6E0BB81-58A6-42F7-B6EC-D96B2CEB3819}"/>
                  </a:ext>
                </a:extLst>
              </p:cNvPr>
              <p:cNvSpPr/>
              <p:nvPr/>
            </p:nvSpPr>
            <p:spPr>
              <a:xfrm>
                <a:off x="4610656" y="5771589"/>
                <a:ext cx="2804037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6E0BB81-58A6-42F7-B6EC-D96B2CEB38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656" y="5771589"/>
                <a:ext cx="2804037" cy="395621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6C9774A-C852-4274-84AA-9117C684E273}"/>
                  </a:ext>
                </a:extLst>
              </p:cNvPr>
              <p:cNvSpPr txBox="1"/>
              <p:nvPr/>
            </p:nvSpPr>
            <p:spPr>
              <a:xfrm>
                <a:off x="275518" y="6182599"/>
                <a:ext cx="4695581" cy="506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𝐴𝐸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6C9774A-C852-4274-84AA-9117C684E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18" y="6182599"/>
                <a:ext cx="4695581" cy="5069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822CD08-A7B8-4824-B2C8-AF4597343D2D}"/>
                  </a:ext>
                </a:extLst>
              </p:cNvPr>
              <p:cNvSpPr/>
              <p:nvPr/>
            </p:nvSpPr>
            <p:spPr>
              <a:xfrm>
                <a:off x="4639452" y="6288565"/>
                <a:ext cx="2866554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822CD08-A7B8-4824-B2C8-AF4597343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452" y="6288565"/>
                <a:ext cx="2866554" cy="395621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64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灯片编号占位符 5">
            <a:extLst>
              <a:ext uri="{FF2B5EF4-FFF2-40B4-BE49-F238E27FC236}">
                <a16:creationId xmlns:a16="http://schemas.microsoft.com/office/drawing/2014/main" id="{307E3E1B-70BE-4C4D-ADDC-A14AB849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4B80F8-BDF2-43AC-A3BC-34FEE061CB00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6FE06760-2546-405B-B679-C894E3ED7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12875"/>
            <a:ext cx="7651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宋体" panose="02010600030101010101" pitchFamily="2" charset="-122"/>
              </a:rPr>
              <a:t>三类初等矩阵都是可逆的，并且其逆矩阵、转置</a:t>
            </a:r>
          </a:p>
          <a:p>
            <a:pPr eaLnBrk="1" hangingPunct="1"/>
            <a:r>
              <a:rPr kumimoji="1" lang="zh-CN" altLang="en-US" sz="2800" b="1">
                <a:latin typeface="宋体" panose="02010600030101010101" pitchFamily="2" charset="-122"/>
              </a:rPr>
              <a:t>矩阵都是同一类的初等矩阵。</a:t>
            </a:r>
          </a:p>
        </p:txBody>
      </p:sp>
      <p:graphicFrame>
        <p:nvGraphicFramePr>
          <p:cNvPr id="45063" name="Object 7">
            <a:extLst>
              <a:ext uri="{FF2B5EF4-FFF2-40B4-BE49-F238E27FC236}">
                <a16:creationId xmlns:a16="http://schemas.microsoft.com/office/drawing/2014/main" id="{6911623B-3E2F-45C7-B5F0-26F8AC439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4425" y="2744788"/>
          <a:ext cx="55260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41320" imgH="228600" progId="Equation.3">
                  <p:embed/>
                </p:oleObj>
              </mc:Choice>
              <mc:Fallback>
                <p:oleObj name="公式" r:id="rId2" imgW="2641320" imgH="228600" progId="Equation.3">
                  <p:embed/>
                  <p:pic>
                    <p:nvPicPr>
                      <p:cNvPr id="45063" name="Object 7">
                        <a:extLst>
                          <a:ext uri="{FF2B5EF4-FFF2-40B4-BE49-F238E27FC236}">
                            <a16:creationId xmlns:a16="http://schemas.microsoft.com/office/drawing/2014/main" id="{6911623B-3E2F-45C7-B5F0-26F8AC439F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2744788"/>
                        <a:ext cx="55260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>
            <a:extLst>
              <a:ext uri="{FF2B5EF4-FFF2-40B4-BE49-F238E27FC236}">
                <a16:creationId xmlns:a16="http://schemas.microsoft.com/office/drawing/2014/main" id="{FA1A909E-8EB6-489D-A81B-CF7CD1EA8A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4425" y="3511550"/>
          <a:ext cx="61071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920680" imgH="406080" progId="Equation.3">
                  <p:embed/>
                </p:oleObj>
              </mc:Choice>
              <mc:Fallback>
                <p:oleObj name="公式" r:id="rId4" imgW="2920680" imgH="406080" progId="Equation.3">
                  <p:embed/>
                  <p:pic>
                    <p:nvPicPr>
                      <p:cNvPr id="45064" name="Object 8">
                        <a:extLst>
                          <a:ext uri="{FF2B5EF4-FFF2-40B4-BE49-F238E27FC236}">
                            <a16:creationId xmlns:a16="http://schemas.microsoft.com/office/drawing/2014/main" id="{FA1A909E-8EB6-489D-A81B-CF7CD1EA8A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3511550"/>
                        <a:ext cx="61071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>
            <a:extLst>
              <a:ext uri="{FF2B5EF4-FFF2-40B4-BE49-F238E27FC236}">
                <a16:creationId xmlns:a16="http://schemas.microsoft.com/office/drawing/2014/main" id="{34101154-12FA-4ACB-8C9A-4D0B3533DA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4425" y="4592638"/>
          <a:ext cx="7200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454200" imgH="228600" progId="Equation.3">
                  <p:embed/>
                </p:oleObj>
              </mc:Choice>
              <mc:Fallback>
                <p:oleObj name="公式" r:id="rId6" imgW="3454200" imgH="228600" progId="Equation.3">
                  <p:embed/>
                  <p:pic>
                    <p:nvPicPr>
                      <p:cNvPr id="45065" name="Object 9">
                        <a:extLst>
                          <a:ext uri="{FF2B5EF4-FFF2-40B4-BE49-F238E27FC236}">
                            <a16:creationId xmlns:a16="http://schemas.microsoft.com/office/drawing/2014/main" id="{34101154-12FA-4ACB-8C9A-4D0B3533DA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4592638"/>
                        <a:ext cx="7200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灯片编号占位符 4">
            <a:extLst>
              <a:ext uri="{FF2B5EF4-FFF2-40B4-BE49-F238E27FC236}">
                <a16:creationId xmlns:a16="http://schemas.microsoft.com/office/drawing/2014/main" id="{D5158687-164E-4779-88E2-3E1821E2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45C89F-75B1-4EC0-B795-A0B1CCA14506}" type="slidenum">
              <a:rPr lang="en-US" altLang="zh-CN"/>
              <a:pPr eaLnBrk="1" hangingPunct="1"/>
              <a:t>25</a:t>
            </a:fld>
            <a:endParaRPr lang="en-US" altLang="zh-CN" dirty="0"/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0BC6573B-C26E-43E8-AC7C-11D1B762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1438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性质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7" name="Text Box 5">
                <a:extLst>
                  <a:ext uri="{FF2B5EF4-FFF2-40B4-BE49-F238E27FC236}">
                    <a16:creationId xmlns:a16="http://schemas.microsoft.com/office/drawing/2014/main" id="{F29693A8-4C89-41A2-B749-9923210152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975" y="1366838"/>
                <a:ext cx="38610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latin typeface="Tahoma" panose="020B0604030504040204" pitchFamily="34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800" b="1" dirty="0">
                    <a:latin typeface="Tahoma" panose="020B0604030504040204" pitchFamily="34" charset="0"/>
                  </a:rPr>
                  <a:t> </a:t>
                </a:r>
                <a:r>
                  <a:rPr lang="zh-CN" altLang="en-US" sz="2800" b="1" dirty="0">
                    <a:latin typeface="Tahoma" panose="020B0604030504040204" pitchFamily="3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Tahoma" panose="020B0604030504040204" pitchFamily="34" charset="0"/>
                  </a:rPr>
                  <a:t>矩阵，则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4037" name="Text Box 5">
                <a:extLst>
                  <a:ext uri="{FF2B5EF4-FFF2-40B4-BE49-F238E27FC236}">
                    <a16:creationId xmlns:a16="http://schemas.microsoft.com/office/drawing/2014/main" id="{F29693A8-4C89-41A2-B749-99232101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8975" y="1366838"/>
                <a:ext cx="3861057" cy="523220"/>
              </a:xfrm>
              <a:prstGeom prst="rect">
                <a:avLst/>
              </a:prstGeom>
              <a:blipFill>
                <a:blip r:embed="rId3"/>
                <a:stretch>
                  <a:fillRect l="-3155" t="-15116" r="-315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038" name="Object 6">
            <a:extLst>
              <a:ext uri="{FF2B5EF4-FFF2-40B4-BE49-F238E27FC236}">
                <a16:creationId xmlns:a16="http://schemas.microsoft.com/office/drawing/2014/main" id="{B6CD85D4-56C8-4BB8-AFB9-D9FC006194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171825"/>
          <a:ext cx="34369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11280" imgH="241200" progId="Equation.3">
                  <p:embed/>
                </p:oleObj>
              </mc:Choice>
              <mc:Fallback>
                <p:oleObj name="公式" r:id="rId4" imgW="1511280" imgH="241200" progId="Equation.3">
                  <p:embed/>
                  <p:pic>
                    <p:nvPicPr>
                      <p:cNvPr id="44038" name="Object 6">
                        <a:extLst>
                          <a:ext uri="{FF2B5EF4-FFF2-40B4-BE49-F238E27FC236}">
                            <a16:creationId xmlns:a16="http://schemas.microsoft.com/office/drawing/2014/main" id="{B6CD85D4-56C8-4BB8-AFB9-D9FC006194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71825"/>
                        <a:ext cx="34369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>
            <a:extLst>
              <a:ext uri="{FF2B5EF4-FFF2-40B4-BE49-F238E27FC236}">
                <a16:creationId xmlns:a16="http://schemas.microsoft.com/office/drawing/2014/main" id="{F7448564-4B9D-47E1-8E9D-2E64F6DDB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048125"/>
          <a:ext cx="3705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726920" imgH="253800" progId="Equation.3">
                  <p:embed/>
                </p:oleObj>
              </mc:Choice>
              <mc:Fallback>
                <p:oleObj name="公式" r:id="rId6" imgW="1726920" imgH="253800" progId="Equation.3">
                  <p:embed/>
                  <p:pic>
                    <p:nvPicPr>
                      <p:cNvPr id="44039" name="Object 7">
                        <a:extLst>
                          <a:ext uri="{FF2B5EF4-FFF2-40B4-BE49-F238E27FC236}">
                            <a16:creationId xmlns:a16="http://schemas.microsoft.com/office/drawing/2014/main" id="{F7448564-4B9D-47E1-8E9D-2E64F6DDB2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48125"/>
                        <a:ext cx="37052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>
            <a:extLst>
              <a:ext uri="{FF2B5EF4-FFF2-40B4-BE49-F238E27FC236}">
                <a16:creationId xmlns:a16="http://schemas.microsoft.com/office/drawing/2014/main" id="{0932405F-1BF2-4FB8-8BE0-2E61DCC10A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" y="2276475"/>
          <a:ext cx="34051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11280" imgH="253800" progId="Equation.3">
                  <p:embed/>
                </p:oleObj>
              </mc:Choice>
              <mc:Fallback>
                <p:oleObj name="公式" r:id="rId8" imgW="1511280" imgH="253800" progId="Equation.3">
                  <p:embed/>
                  <p:pic>
                    <p:nvPicPr>
                      <p:cNvPr id="44040" name="Object 8">
                        <a:extLst>
                          <a:ext uri="{FF2B5EF4-FFF2-40B4-BE49-F238E27FC236}">
                            <a16:creationId xmlns:a16="http://schemas.microsoft.com/office/drawing/2014/main" id="{0932405F-1BF2-4FB8-8BE0-2E61DCC10A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276475"/>
                        <a:ext cx="34051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17">
            <a:extLst>
              <a:ext uri="{FF2B5EF4-FFF2-40B4-BE49-F238E27FC236}">
                <a16:creationId xmlns:a16="http://schemas.microsoft.com/office/drawing/2014/main" id="{15839CD3-F4FB-4DEC-A1F2-788E3404BE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0163" y="2246313"/>
          <a:ext cx="306228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358640" imgH="253800" progId="Equation.3">
                  <p:embed/>
                </p:oleObj>
              </mc:Choice>
              <mc:Fallback>
                <p:oleObj name="公式" r:id="rId10" imgW="1358640" imgH="253800" progId="Equation.3">
                  <p:embed/>
                  <p:pic>
                    <p:nvPicPr>
                      <p:cNvPr id="44049" name="Object 17">
                        <a:extLst>
                          <a:ext uri="{FF2B5EF4-FFF2-40B4-BE49-F238E27FC236}">
                            <a16:creationId xmlns:a16="http://schemas.microsoft.com/office/drawing/2014/main" id="{15839CD3-F4FB-4DEC-A1F2-788E3404BE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2246313"/>
                        <a:ext cx="306228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0" name="Object 18">
            <a:extLst>
              <a:ext uri="{FF2B5EF4-FFF2-40B4-BE49-F238E27FC236}">
                <a16:creationId xmlns:a16="http://schemas.microsoft.com/office/drawing/2014/main" id="{1C7B9394-F470-40AF-A7CB-077999E1EC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8738" y="3141663"/>
          <a:ext cx="30337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33440" imgH="241200" progId="Equation.3">
                  <p:embed/>
                </p:oleObj>
              </mc:Choice>
              <mc:Fallback>
                <p:oleObj name="公式" r:id="rId12" imgW="1333440" imgH="241200" progId="Equation.3">
                  <p:embed/>
                  <p:pic>
                    <p:nvPicPr>
                      <p:cNvPr id="44050" name="Object 18">
                        <a:extLst>
                          <a:ext uri="{FF2B5EF4-FFF2-40B4-BE49-F238E27FC236}">
                            <a16:creationId xmlns:a16="http://schemas.microsoft.com/office/drawing/2014/main" id="{1C7B9394-F470-40AF-A7CB-077999E1EC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3141663"/>
                        <a:ext cx="30337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1" name="Object 19">
            <a:extLst>
              <a:ext uri="{FF2B5EF4-FFF2-40B4-BE49-F238E27FC236}">
                <a16:creationId xmlns:a16="http://schemas.microsoft.com/office/drawing/2014/main" id="{2FE29B54-688D-458F-AAEC-19E8BBA499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5563" y="4017963"/>
          <a:ext cx="3324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549080" imgH="253800" progId="Equation.3">
                  <p:embed/>
                </p:oleObj>
              </mc:Choice>
              <mc:Fallback>
                <p:oleObj name="公式" r:id="rId14" imgW="1549080" imgH="253800" progId="Equation.3">
                  <p:embed/>
                  <p:pic>
                    <p:nvPicPr>
                      <p:cNvPr id="44051" name="Object 19">
                        <a:extLst>
                          <a:ext uri="{FF2B5EF4-FFF2-40B4-BE49-F238E27FC236}">
                            <a16:creationId xmlns:a16="http://schemas.microsoft.com/office/drawing/2014/main" id="{2FE29B54-688D-458F-AAEC-19E8BBA499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563" y="4017963"/>
                        <a:ext cx="33242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47440B4-90A0-47FD-BE03-4B7DEFC49171}"/>
                  </a:ext>
                </a:extLst>
              </p:cNvPr>
              <p:cNvSpPr txBox="1"/>
              <p:nvPr/>
            </p:nvSpPr>
            <p:spPr>
              <a:xfrm>
                <a:off x="313654" y="4869160"/>
                <a:ext cx="87639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/>
                  <a:t>做一次初等</a:t>
                </a:r>
                <a:r>
                  <a:rPr lang="zh-CN" altLang="en-US" sz="2400" b="1" dirty="0">
                    <a:solidFill>
                      <a:srgbClr val="3333FF"/>
                    </a:solidFill>
                  </a:rPr>
                  <a:t>行变换</a:t>
                </a:r>
                <a:r>
                  <a:rPr lang="zh-CN" altLang="en-US" sz="2400" b="1" dirty="0"/>
                  <a:t>，相当于在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/>
                  <a:t>的</a:t>
                </a:r>
                <a:r>
                  <a:rPr lang="zh-CN" altLang="en-US" sz="2400" b="1" dirty="0">
                    <a:solidFill>
                      <a:srgbClr val="3333FF"/>
                    </a:solidFill>
                  </a:rPr>
                  <a:t>左边</a:t>
                </a:r>
                <a:r>
                  <a:rPr lang="zh-CN" altLang="en-US" sz="2400" b="1" dirty="0"/>
                  <a:t>乘相应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400" b="1" dirty="0"/>
                  <a:t> 阶初等矩阵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47440B4-90A0-47FD-BE03-4B7DEFC49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4" y="4869160"/>
                <a:ext cx="8763938" cy="461665"/>
              </a:xfrm>
              <a:prstGeom prst="rect">
                <a:avLst/>
              </a:prstGeom>
              <a:blipFill>
                <a:blip r:embed="rId16"/>
                <a:stretch>
                  <a:fillRect l="-1043" t="-14667" r="-27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72A7017-2CE6-4D6C-8DD6-B0DCB77B3A59}"/>
                  </a:ext>
                </a:extLst>
              </p:cNvPr>
              <p:cNvSpPr txBox="1"/>
              <p:nvPr/>
            </p:nvSpPr>
            <p:spPr>
              <a:xfrm>
                <a:off x="315065" y="5487615"/>
                <a:ext cx="86773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/>
                  <a:t>做一次初等</a:t>
                </a:r>
                <a:r>
                  <a:rPr lang="zh-CN" altLang="en-US" sz="2400" b="1" dirty="0">
                    <a:solidFill>
                      <a:srgbClr val="3333FF"/>
                    </a:solidFill>
                  </a:rPr>
                  <a:t>列变换</a:t>
                </a:r>
                <a:r>
                  <a:rPr lang="zh-CN" altLang="en-US" sz="2400" b="1" dirty="0"/>
                  <a:t>，相当于在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/>
                  <a:t>的</a:t>
                </a:r>
                <a:r>
                  <a:rPr lang="zh-CN" altLang="en-US" sz="2400" b="1" dirty="0">
                    <a:solidFill>
                      <a:srgbClr val="3333FF"/>
                    </a:solidFill>
                  </a:rPr>
                  <a:t>右边</a:t>
                </a:r>
                <a:r>
                  <a:rPr lang="zh-CN" altLang="en-US" sz="2400" b="1" dirty="0"/>
                  <a:t>乘相应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/>
                  <a:t> 阶初等矩阵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72A7017-2CE6-4D6C-8DD6-B0DCB77B3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5" y="5487615"/>
                <a:ext cx="8677375" cy="461665"/>
              </a:xfrm>
              <a:prstGeom prst="rect">
                <a:avLst/>
              </a:prstGeom>
              <a:blipFill>
                <a:blip r:embed="rId17"/>
                <a:stretch>
                  <a:fillRect l="-1124" t="-14474" r="-28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766435-269D-4A7B-928E-969C60B439BF}"/>
                  </a:ext>
                </a:extLst>
              </p:cNvPr>
              <p:cNvSpPr txBox="1"/>
              <p:nvPr/>
            </p:nvSpPr>
            <p:spPr>
              <a:xfrm>
                <a:off x="303443" y="6106070"/>
                <a:ext cx="68836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相应初等矩阵指对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2400" b="1" dirty="0"/>
                  <a:t>做同样的初等变换得到的矩阵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766435-269D-4A7B-928E-969C60B43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43" y="6106070"/>
                <a:ext cx="6883616" cy="461665"/>
              </a:xfrm>
              <a:prstGeom prst="rect">
                <a:avLst/>
              </a:prstGeom>
              <a:blipFill>
                <a:blip r:embed="rId18"/>
                <a:stretch>
                  <a:fillRect l="-1417" t="-14667" r="-62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44037" grpId="0"/>
      <p:bldP spid="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灯片编号占位符 5">
            <a:extLst>
              <a:ext uri="{FF2B5EF4-FFF2-40B4-BE49-F238E27FC236}">
                <a16:creationId xmlns:a16="http://schemas.microsoft.com/office/drawing/2014/main" id="{F67C4576-1880-4DC7-A852-428EDC86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FE0E78-148F-45A5-ADA0-17191A4A87CE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5C2315C5-8E01-44E5-867F-15045EBBD1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6950" y="1341438"/>
          <a:ext cx="1243013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98400" imgH="698400" progId="Equation.3">
                  <p:embed/>
                </p:oleObj>
              </mc:Choice>
              <mc:Fallback>
                <p:oleObj name="公式" r:id="rId2" imgW="698400" imgH="698400" progId="Equation.3">
                  <p:embed/>
                  <p:pic>
                    <p:nvPicPr>
                      <p:cNvPr id="48132" name="Object 4">
                        <a:extLst>
                          <a:ext uri="{FF2B5EF4-FFF2-40B4-BE49-F238E27FC236}">
                            <a16:creationId xmlns:a16="http://schemas.microsoft.com/office/drawing/2014/main" id="{5C2315C5-8E01-44E5-867F-15045EBBD1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1341438"/>
                        <a:ext cx="1243013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>
            <a:extLst>
              <a:ext uri="{FF2B5EF4-FFF2-40B4-BE49-F238E27FC236}">
                <a16:creationId xmlns:a16="http://schemas.microsoft.com/office/drawing/2014/main" id="{FFE09700-4235-490B-8E20-59108797F5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6150" y="1360488"/>
          <a:ext cx="1446213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12520" imgH="698400" progId="Equation.3">
                  <p:embed/>
                </p:oleObj>
              </mc:Choice>
              <mc:Fallback>
                <p:oleObj name="公式" r:id="rId4" imgW="812520" imgH="698400" progId="Equation.3">
                  <p:embed/>
                  <p:pic>
                    <p:nvPicPr>
                      <p:cNvPr id="48133" name="Object 5">
                        <a:extLst>
                          <a:ext uri="{FF2B5EF4-FFF2-40B4-BE49-F238E27FC236}">
                            <a16:creationId xmlns:a16="http://schemas.microsoft.com/office/drawing/2014/main" id="{FFE09700-4235-490B-8E20-59108797F5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1360488"/>
                        <a:ext cx="1446213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>
            <a:extLst>
              <a:ext uri="{FF2B5EF4-FFF2-40B4-BE49-F238E27FC236}">
                <a16:creationId xmlns:a16="http://schemas.microsoft.com/office/drawing/2014/main" id="{1DA19811-0591-4EA5-ABB1-641F69269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1341438"/>
          <a:ext cx="1649412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27000" imgH="698400" progId="Equation.3">
                  <p:embed/>
                </p:oleObj>
              </mc:Choice>
              <mc:Fallback>
                <p:oleObj name="公式" r:id="rId6" imgW="927000" imgH="698400" progId="Equation.3">
                  <p:embed/>
                  <p:pic>
                    <p:nvPicPr>
                      <p:cNvPr id="48134" name="Object 6">
                        <a:extLst>
                          <a:ext uri="{FF2B5EF4-FFF2-40B4-BE49-F238E27FC236}">
                            <a16:creationId xmlns:a16="http://schemas.microsoft.com/office/drawing/2014/main" id="{1DA19811-0591-4EA5-ABB1-641F69269F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341438"/>
                        <a:ext cx="1649412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>
            <a:extLst>
              <a:ext uri="{FF2B5EF4-FFF2-40B4-BE49-F238E27FC236}">
                <a16:creationId xmlns:a16="http://schemas.microsoft.com/office/drawing/2014/main" id="{6E780FB2-18E3-43E0-BE23-B3102F0E54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833688"/>
          <a:ext cx="1446212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12520" imgH="711000" progId="Equation.3">
                  <p:embed/>
                </p:oleObj>
              </mc:Choice>
              <mc:Fallback>
                <p:oleObj name="公式" r:id="rId8" imgW="812520" imgH="711000" progId="Equation.3">
                  <p:embed/>
                  <p:pic>
                    <p:nvPicPr>
                      <p:cNvPr id="48135" name="Object 7">
                        <a:extLst>
                          <a:ext uri="{FF2B5EF4-FFF2-40B4-BE49-F238E27FC236}">
                            <a16:creationId xmlns:a16="http://schemas.microsoft.com/office/drawing/2014/main" id="{6E780FB2-18E3-43E0-BE23-B3102F0E54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833688"/>
                        <a:ext cx="1446212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>
            <a:extLst>
              <a:ext uri="{FF2B5EF4-FFF2-40B4-BE49-F238E27FC236}">
                <a16:creationId xmlns:a16="http://schemas.microsoft.com/office/drawing/2014/main" id="{84B8D30D-197F-4CC1-939F-BD41EBC567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3463" y="2852738"/>
          <a:ext cx="1422400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99920" imgH="711000" progId="Equation.3">
                  <p:embed/>
                </p:oleObj>
              </mc:Choice>
              <mc:Fallback>
                <p:oleObj name="公式" r:id="rId10" imgW="799920" imgH="711000" progId="Equation.3">
                  <p:embed/>
                  <p:pic>
                    <p:nvPicPr>
                      <p:cNvPr id="48136" name="Object 8">
                        <a:extLst>
                          <a:ext uri="{FF2B5EF4-FFF2-40B4-BE49-F238E27FC236}">
                            <a16:creationId xmlns:a16="http://schemas.microsoft.com/office/drawing/2014/main" id="{84B8D30D-197F-4CC1-939F-BD41EBC567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3" y="2852738"/>
                        <a:ext cx="1422400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>
            <a:extLst>
              <a:ext uri="{FF2B5EF4-FFF2-40B4-BE49-F238E27FC236}">
                <a16:creationId xmlns:a16="http://schemas.microsoft.com/office/drawing/2014/main" id="{FBEDD13D-452C-4737-8358-D9F8DCA6B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9038" y="2781300"/>
          <a:ext cx="1804987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054080" imgH="711000" progId="Equation.3">
                  <p:embed/>
                </p:oleObj>
              </mc:Choice>
              <mc:Fallback>
                <p:oleObj name="公式" r:id="rId12" imgW="1054080" imgH="711000" progId="Equation.3">
                  <p:embed/>
                  <p:pic>
                    <p:nvPicPr>
                      <p:cNvPr id="48137" name="Object 9">
                        <a:extLst>
                          <a:ext uri="{FF2B5EF4-FFF2-40B4-BE49-F238E27FC236}">
                            <a16:creationId xmlns:a16="http://schemas.microsoft.com/office/drawing/2014/main" id="{FBEDD13D-452C-4737-8358-D9F8DCA6B0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38" y="2781300"/>
                        <a:ext cx="1804987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>
            <a:extLst>
              <a:ext uri="{FF2B5EF4-FFF2-40B4-BE49-F238E27FC236}">
                <a16:creationId xmlns:a16="http://schemas.microsoft.com/office/drawing/2014/main" id="{A1F91284-CEC0-4F62-B352-769C7175B6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295218"/>
              </p:ext>
            </p:extLst>
          </p:nvPr>
        </p:nvGraphicFramePr>
        <p:xfrm>
          <a:off x="3563938" y="4373563"/>
          <a:ext cx="1560512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876240" imgH="723600" progId="Equation.3">
                  <p:embed/>
                </p:oleObj>
              </mc:Choice>
              <mc:Fallback>
                <p:oleObj name="公式" r:id="rId14" imgW="876240" imgH="723600" progId="Equation.3">
                  <p:embed/>
                  <p:pic>
                    <p:nvPicPr>
                      <p:cNvPr id="48138" name="Object 10">
                        <a:extLst>
                          <a:ext uri="{FF2B5EF4-FFF2-40B4-BE49-F238E27FC236}">
                            <a16:creationId xmlns:a16="http://schemas.microsoft.com/office/drawing/2014/main" id="{A1F91284-CEC0-4F62-B352-769C7175B6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373563"/>
                        <a:ext cx="1560512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>
            <a:extLst>
              <a:ext uri="{FF2B5EF4-FFF2-40B4-BE49-F238E27FC236}">
                <a16:creationId xmlns:a16="http://schemas.microsoft.com/office/drawing/2014/main" id="{06FBCFDB-C97E-48C4-8933-8E46C5236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9163" y="4395788"/>
          <a:ext cx="1446212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812520" imgH="698400" progId="Equation.3">
                  <p:embed/>
                </p:oleObj>
              </mc:Choice>
              <mc:Fallback>
                <p:oleObj name="公式" r:id="rId16" imgW="812520" imgH="698400" progId="Equation.3">
                  <p:embed/>
                  <p:pic>
                    <p:nvPicPr>
                      <p:cNvPr id="48139" name="Object 11">
                        <a:extLst>
                          <a:ext uri="{FF2B5EF4-FFF2-40B4-BE49-F238E27FC236}">
                            <a16:creationId xmlns:a16="http://schemas.microsoft.com/office/drawing/2014/main" id="{06FBCFDB-C97E-48C4-8933-8E46C5236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4395788"/>
                        <a:ext cx="1446212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>
            <a:extLst>
              <a:ext uri="{FF2B5EF4-FFF2-40B4-BE49-F238E27FC236}">
                <a16:creationId xmlns:a16="http://schemas.microsoft.com/office/drawing/2014/main" id="{3158E8D8-9ECE-4883-A866-B10BAC4F99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4376738"/>
          <a:ext cx="1830388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028520" imgH="698400" progId="Equation.3">
                  <p:embed/>
                </p:oleObj>
              </mc:Choice>
              <mc:Fallback>
                <p:oleObj name="公式" r:id="rId18" imgW="1028520" imgH="698400" progId="Equation.3">
                  <p:embed/>
                  <p:pic>
                    <p:nvPicPr>
                      <p:cNvPr id="48140" name="Object 12">
                        <a:extLst>
                          <a:ext uri="{FF2B5EF4-FFF2-40B4-BE49-F238E27FC236}">
                            <a16:creationId xmlns:a16="http://schemas.microsoft.com/office/drawing/2014/main" id="{3158E8D8-9ECE-4883-A866-B10BAC4F99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376738"/>
                        <a:ext cx="1830388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灯片编号占位符 4">
            <a:extLst>
              <a:ext uri="{FF2B5EF4-FFF2-40B4-BE49-F238E27FC236}">
                <a16:creationId xmlns:a16="http://schemas.microsoft.com/office/drawing/2014/main" id="{B2BD8CE1-08AD-4D67-8CF1-66224433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80F907-2ED9-4875-9B0A-84457AA74ACA}" type="slidenum">
              <a:rPr lang="en-US" altLang="zh-CN"/>
              <a:pPr eaLnBrk="1" hangingPunct="1"/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6" name="Text Box 4">
                <a:extLst>
                  <a:ext uri="{FF2B5EF4-FFF2-40B4-BE49-F238E27FC236}">
                    <a16:creationId xmlns:a16="http://schemas.microsoft.com/office/drawing/2014/main" id="{9BAE6021-288D-4808-942C-DA9AD58CCA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672" y="1268413"/>
                <a:ext cx="6880225" cy="1160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方阵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 可逆的充要条件是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可以表示为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若干个初等矩阵的乘积。</a:t>
                </a:r>
              </a:p>
            </p:txBody>
          </p:sp>
        </mc:Choice>
        <mc:Fallback xmlns="">
          <p:sp>
            <p:nvSpPr>
              <p:cNvPr id="49156" name="Text Box 4">
                <a:extLst>
                  <a:ext uri="{FF2B5EF4-FFF2-40B4-BE49-F238E27FC236}">
                    <a16:creationId xmlns:a16="http://schemas.microsoft.com/office/drawing/2014/main" id="{9BAE6021-288D-4808-942C-DA9AD58CC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268413"/>
                <a:ext cx="6880225" cy="1160462"/>
              </a:xfrm>
              <a:prstGeom prst="rect">
                <a:avLst/>
              </a:prstGeom>
              <a:blipFill>
                <a:blip r:embed="rId2"/>
                <a:stretch>
                  <a:fillRect l="-1862" t="-6842" b="-131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57" name="Text Box 5">
            <a:extLst>
              <a:ext uri="{FF2B5EF4-FFF2-40B4-BE49-F238E27FC236}">
                <a16:creationId xmlns:a16="http://schemas.microsoft.com/office/drawing/2014/main" id="{50E67A02-CA16-4715-B3BC-25065C6CC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279525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性质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D13DE489-CA90-4F4E-BB10-FA1AFB38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852738"/>
            <a:ext cx="1728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证明：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60" name="Object 8">
                <a:extLst>
                  <a:ext uri="{FF2B5EF4-FFF2-40B4-BE49-F238E27FC236}">
                    <a16:creationId xmlns:a16="http://schemas.microsoft.com/office/drawing/2014/main" id="{A722E0B0-9E6F-452B-A055-B3A0AE7A5D3A}"/>
                  </a:ext>
                </a:extLst>
              </p:cNvPr>
              <p:cNvSpPr txBox="1"/>
              <p:nvPr/>
            </p:nvSpPr>
            <p:spPr bwMode="auto">
              <a:xfrm>
                <a:off x="2797223" y="4226028"/>
                <a:ext cx="1223962" cy="4988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9160" name="Object 8">
                <a:extLst>
                  <a:ext uri="{FF2B5EF4-FFF2-40B4-BE49-F238E27FC236}">
                    <a16:creationId xmlns:a16="http://schemas.microsoft.com/office/drawing/2014/main" id="{A722E0B0-9E6F-452B-A055-B3A0AE7A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7223" y="4226028"/>
                <a:ext cx="1223962" cy="4988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61" name="Object 9">
                <a:extLst>
                  <a:ext uri="{FF2B5EF4-FFF2-40B4-BE49-F238E27FC236}">
                    <a16:creationId xmlns:a16="http://schemas.microsoft.com/office/drawing/2014/main" id="{A76CE35C-D9E9-4598-AD50-B9D45ECDD2F0}"/>
                  </a:ext>
                </a:extLst>
              </p:cNvPr>
              <p:cNvSpPr txBox="1"/>
              <p:nvPr/>
            </p:nvSpPr>
            <p:spPr bwMode="auto">
              <a:xfrm>
                <a:off x="2915816" y="2864983"/>
                <a:ext cx="2376263" cy="4270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9161" name="Object 9">
                <a:extLst>
                  <a:ext uri="{FF2B5EF4-FFF2-40B4-BE49-F238E27FC236}">
                    <a16:creationId xmlns:a16="http://schemas.microsoft.com/office/drawing/2014/main" id="{A76CE35C-D9E9-4598-AD50-B9D45ECDD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6" y="2864983"/>
                <a:ext cx="2376263" cy="42703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71" name="Rectangle 19">
            <a:extLst>
              <a:ext uri="{FF2B5EF4-FFF2-40B4-BE49-F238E27FC236}">
                <a16:creationId xmlns:a16="http://schemas.microsoft.com/office/drawing/2014/main" id="{C1243750-E5DE-4B7A-A5E1-914D646AE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879725"/>
            <a:ext cx="151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充分性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  </a:t>
            </a:r>
          </a:p>
        </p:txBody>
      </p:sp>
      <p:sp>
        <p:nvSpPr>
          <p:cNvPr id="49174" name="Rectangle 22">
            <a:extLst>
              <a:ext uri="{FF2B5EF4-FFF2-40B4-BE49-F238E27FC236}">
                <a16:creationId xmlns:a16="http://schemas.microsoft.com/office/drawing/2014/main" id="{CC55C928-E782-403C-AA75-ED46B6B29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3578225"/>
            <a:ext cx="151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必要性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75" name="Object 23">
                <a:extLst>
                  <a:ext uri="{FF2B5EF4-FFF2-40B4-BE49-F238E27FC236}">
                    <a16:creationId xmlns:a16="http://schemas.microsoft.com/office/drawing/2014/main" id="{DBE09A64-E743-406A-BC9C-144029E38206}"/>
                  </a:ext>
                </a:extLst>
              </p:cNvPr>
              <p:cNvSpPr txBox="1"/>
              <p:nvPr/>
            </p:nvSpPr>
            <p:spPr bwMode="auto">
              <a:xfrm>
                <a:off x="3851920" y="4221088"/>
                <a:ext cx="4176465" cy="4270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9175" name="Object 23">
                <a:extLst>
                  <a:ext uri="{FF2B5EF4-FFF2-40B4-BE49-F238E27FC236}">
                    <a16:creationId xmlns:a16="http://schemas.microsoft.com/office/drawing/2014/main" id="{DBE09A64-E743-406A-BC9C-144029E38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20" y="4221088"/>
                <a:ext cx="4176465" cy="427037"/>
              </a:xfrm>
              <a:prstGeom prst="rect">
                <a:avLst/>
              </a:prstGeom>
              <a:blipFill>
                <a:blip r:embed="rId5"/>
                <a:stretch>
                  <a:fillRect b="-1142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76" name="Object 24">
                <a:extLst>
                  <a:ext uri="{FF2B5EF4-FFF2-40B4-BE49-F238E27FC236}">
                    <a16:creationId xmlns:a16="http://schemas.microsoft.com/office/drawing/2014/main" id="{152F6429-6748-44F0-96A7-65281BF89CDA}"/>
                  </a:ext>
                </a:extLst>
              </p:cNvPr>
              <p:cNvSpPr txBox="1"/>
              <p:nvPr/>
            </p:nvSpPr>
            <p:spPr bwMode="auto">
              <a:xfrm>
                <a:off x="2483768" y="4945279"/>
                <a:ext cx="5694784" cy="4270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∵  |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|≠0,  |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|≠0, 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9176" name="Object 24">
                <a:extLst>
                  <a:ext uri="{FF2B5EF4-FFF2-40B4-BE49-F238E27FC236}">
                    <a16:creationId xmlns:a16="http://schemas.microsoft.com/office/drawing/2014/main" id="{152F6429-6748-44F0-96A7-65281BF89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3768" y="4945279"/>
                <a:ext cx="5694784" cy="427037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78" name="Object 26">
                <a:extLst>
                  <a:ext uri="{FF2B5EF4-FFF2-40B4-BE49-F238E27FC236}">
                    <a16:creationId xmlns:a16="http://schemas.microsoft.com/office/drawing/2014/main" id="{BDD1B268-8221-4EAA-9432-4D085F7E9711}"/>
                  </a:ext>
                </a:extLst>
              </p:cNvPr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2492671" y="5622647"/>
                <a:ext cx="4734722" cy="520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∴  |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|≠0,  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9178" name="Object 26">
                <a:extLst>
                  <a:ext uri="{FF2B5EF4-FFF2-40B4-BE49-F238E27FC236}">
                    <a16:creationId xmlns:a16="http://schemas.microsoft.com/office/drawing/2014/main" id="{BDD1B268-8221-4EAA-9432-4D085F7E9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2492671" y="5622647"/>
                <a:ext cx="4734722" cy="520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84" name="Object 32">
                <a:extLst>
                  <a:ext uri="{FF2B5EF4-FFF2-40B4-BE49-F238E27FC236}">
                    <a16:creationId xmlns:a16="http://schemas.microsoft.com/office/drawing/2014/main" id="{5736A457-1961-4C68-A0C8-4538D5C061DC}"/>
                  </a:ext>
                </a:extLst>
              </p:cNvPr>
              <p:cNvSpPr txBox="1"/>
              <p:nvPr/>
            </p:nvSpPr>
            <p:spPr bwMode="auto">
              <a:xfrm>
                <a:off x="5004048" y="2864983"/>
                <a:ext cx="4248471" cy="450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9184" name="Object 32">
                <a:extLst>
                  <a:ext uri="{FF2B5EF4-FFF2-40B4-BE49-F238E27FC236}">
                    <a16:creationId xmlns:a16="http://schemas.microsoft.com/office/drawing/2014/main" id="{5736A457-1961-4C68-A0C8-4538D5C06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8" y="2864983"/>
                <a:ext cx="4248471" cy="450850"/>
              </a:xfrm>
              <a:prstGeom prst="rect">
                <a:avLst/>
              </a:prstGeom>
              <a:blipFill>
                <a:blip r:embed="rId8"/>
                <a:stretch>
                  <a:fillRect b="-675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2">
                <a:extLst>
                  <a:ext uri="{FF2B5EF4-FFF2-40B4-BE49-F238E27FC236}">
                    <a16:creationId xmlns:a16="http://schemas.microsoft.com/office/drawing/2014/main" id="{A4CCE6B4-4D23-4C25-80C6-97BF13167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3561198"/>
                <a:ext cx="327205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考虑</a:t>
                </a:r>
                <a14:m>
                  <m:oMath xmlns:m="http://schemas.openxmlformats.org/officeDocument/2006/math">
                    <m:r>
                      <a:rPr kumimoji="1" lang="en-US" altLang="zh-CN" sz="28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 的标准型</a:t>
                </a:r>
                <a14:m>
                  <m:oMath xmlns:m="http://schemas.openxmlformats.org/officeDocument/2006/math">
                    <m:r>
                      <a:rPr kumimoji="1" lang="en-US" altLang="zh-CN" sz="28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9" name="Rectangle 22">
                <a:extLst>
                  <a:ext uri="{FF2B5EF4-FFF2-40B4-BE49-F238E27FC236}">
                    <a16:creationId xmlns:a16="http://schemas.microsoft.com/office/drawing/2014/main" id="{A4CCE6B4-4D23-4C25-80C6-97BF13167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3561198"/>
                <a:ext cx="3272050" cy="523220"/>
              </a:xfrm>
              <a:prstGeom prst="rect">
                <a:avLst/>
              </a:prstGeom>
              <a:blipFill>
                <a:blip r:embed="rId9"/>
                <a:stretch>
                  <a:fillRect l="-3724" t="-15116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6">
                <a:extLst>
                  <a:ext uri="{FF2B5EF4-FFF2-40B4-BE49-F238E27FC236}">
                    <a16:creationId xmlns:a16="http://schemas.microsoft.com/office/drawing/2014/main" id="{BBA2B157-7B6D-4E21-AF73-F267E7EEDB0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98746" y="6164230"/>
                <a:ext cx="4734722" cy="520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∴  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800" kern="0" dirty="0"/>
              </a:p>
            </p:txBody>
          </p:sp>
        </mc:Choice>
        <mc:Fallback xmlns="">
          <p:sp>
            <p:nvSpPr>
              <p:cNvPr id="15" name="Object 26">
                <a:extLst>
                  <a:ext uri="{FF2B5EF4-FFF2-40B4-BE49-F238E27FC236}">
                    <a16:creationId xmlns:a16="http://schemas.microsoft.com/office/drawing/2014/main" id="{BBA2B157-7B6D-4E21-AF73-F267E7EED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8746" y="6164230"/>
                <a:ext cx="4734722" cy="5207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9157" grpId="0" autoUpdateAnimBg="0"/>
      <p:bldP spid="49159" grpId="0"/>
      <p:bldP spid="49160" grpId="0"/>
      <p:bldP spid="49161" grpId="0"/>
      <p:bldP spid="49171" grpId="0"/>
      <p:bldP spid="49174" grpId="0"/>
      <p:bldP spid="49175" grpId="0"/>
      <p:bldP spid="49176" grpId="0"/>
      <p:bldP spid="49178" grpId="0" build="p"/>
      <p:bldP spid="49184" grpId="0"/>
      <p:bldP spid="29" grpId="0"/>
      <p:bldP spid="1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灯片编号占位符 3">
            <a:extLst>
              <a:ext uri="{FF2B5EF4-FFF2-40B4-BE49-F238E27FC236}">
                <a16:creationId xmlns:a16="http://schemas.microsoft.com/office/drawing/2014/main" id="{2AA03F4A-3EB1-43F4-867A-670AA0F6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FBCA49-1B3B-4192-87AF-9CC6F604A1F3}" type="slidenum">
              <a:rPr lang="en-US" altLang="zh-CN"/>
              <a:pPr eaLnBrk="1" hangingPunct="1"/>
              <a:t>28</a:t>
            </a:fld>
            <a:endParaRPr lang="en-US" altLang="zh-CN"/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0FF78CFC-53B0-4809-83CB-18D80DCA8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84313"/>
            <a:ext cx="1644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推论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B5403D10-354F-4942-A1D5-DA9DFAE79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787650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推论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03" name="Text Box 7">
                <a:extLst>
                  <a:ext uri="{FF2B5EF4-FFF2-40B4-BE49-F238E27FC236}">
                    <a16:creationId xmlns:a16="http://schemas.microsoft.com/office/drawing/2014/main" id="{F9AFE4E3-F41B-420C-B539-C1A296A9A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5696" y="2787650"/>
                <a:ext cx="7128321" cy="116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kumimoji="1" lang="en-US" altLang="en-US" b="1" i="1" dirty="0" err="1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2800" b="1" i="1" dirty="0" err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 阵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 与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 等价的充要条件是存在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 阶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可逆阵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 和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 阶可逆阵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，使得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𝑷𝑨𝑸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kumimoji="1" lang="en-US" altLang="zh-CN" sz="2800" b="1" i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303" name="Text Box 7">
                <a:extLst>
                  <a:ext uri="{FF2B5EF4-FFF2-40B4-BE49-F238E27FC236}">
                    <a16:creationId xmlns:a16="http://schemas.microsoft.com/office/drawing/2014/main" id="{F9AFE4E3-F41B-420C-B539-C1A296A9A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696" y="2787650"/>
                <a:ext cx="7128321" cy="1169551"/>
              </a:xfrm>
              <a:prstGeom prst="rect">
                <a:avLst/>
              </a:prstGeom>
              <a:blipFill>
                <a:blip r:embed="rId3"/>
                <a:stretch>
                  <a:fillRect l="-1711" t="-6771" r="-1796" b="-119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304" name="Text Box 8">
            <a:extLst>
              <a:ext uri="{FF2B5EF4-FFF2-40B4-BE49-F238E27FC236}">
                <a16:creationId xmlns:a16="http://schemas.microsoft.com/office/drawing/2014/main" id="{9549E45A-A932-41FD-A465-560B500D6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422775"/>
            <a:ext cx="734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3333FF"/>
                </a:solidFill>
                <a:latin typeface="Tahoma" panose="020B0604030504040204" pitchFamily="34" charset="0"/>
              </a:rPr>
              <a:t>注意到</a:t>
            </a:r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</a:rPr>
              <a:t>可逆阵可表示为若干个初等阵的乘积。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05" name="Object 9">
                <a:extLst>
                  <a:ext uri="{FF2B5EF4-FFF2-40B4-BE49-F238E27FC236}">
                    <a16:creationId xmlns:a16="http://schemas.microsoft.com/office/drawing/2014/main" id="{9605BB0A-B247-45F4-9DB0-19D1E096C344}"/>
                  </a:ext>
                </a:extLst>
              </p:cNvPr>
              <p:cNvSpPr txBox="1"/>
              <p:nvPr/>
            </p:nvSpPr>
            <p:spPr bwMode="auto">
              <a:xfrm>
                <a:off x="1951038" y="5233988"/>
                <a:ext cx="5213250" cy="4270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𝑃𝐴𝑄</m:t>
                      </m:r>
                      <m:r>
                        <a:rPr lang="zh-CN" altLang="en-US" sz="280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8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55305" name="Object 9">
                <a:extLst>
                  <a:ext uri="{FF2B5EF4-FFF2-40B4-BE49-F238E27FC236}">
                    <a16:creationId xmlns:a16="http://schemas.microsoft.com/office/drawing/2014/main" id="{9605BB0A-B247-45F4-9DB0-19D1E096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1038" y="5233988"/>
                <a:ext cx="5213250" cy="42703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306" name="Object 10">
            <a:extLst>
              <a:ext uri="{FF2B5EF4-FFF2-40B4-BE49-F238E27FC236}">
                <a16:creationId xmlns:a16="http://schemas.microsoft.com/office/drawing/2014/main" id="{9A59C208-F39C-4B46-8210-2B4A6C50E6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5013" y="2163763"/>
          <a:ext cx="21717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60440" imgH="431640" progId="Equation.DSMT4">
                  <p:embed/>
                </p:oleObj>
              </mc:Choice>
              <mc:Fallback>
                <p:oleObj name="Equation" r:id="rId5" imgW="2260440" imgH="431640" progId="Equation.DSMT4">
                  <p:embed/>
                  <p:pic>
                    <p:nvPicPr>
                      <p:cNvPr id="55306" name="Object 10">
                        <a:extLst>
                          <a:ext uri="{FF2B5EF4-FFF2-40B4-BE49-F238E27FC236}">
                            <a16:creationId xmlns:a16="http://schemas.microsoft.com/office/drawing/2014/main" id="{9A59C208-F39C-4B46-8210-2B4A6C50E6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2163763"/>
                        <a:ext cx="21717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67AAB978-D364-4DBB-9460-4FE105B4255A}"/>
              </a:ext>
            </a:extLst>
          </p:cNvPr>
          <p:cNvGrpSpPr/>
          <p:nvPr/>
        </p:nvGrpSpPr>
        <p:grpSpPr>
          <a:xfrm>
            <a:off x="1835696" y="1412776"/>
            <a:ext cx="6121400" cy="590649"/>
            <a:chOff x="1835696" y="1412776"/>
            <a:chExt cx="6121400" cy="590649"/>
          </a:xfrm>
        </p:grpSpPr>
        <p:sp>
          <p:nvSpPr>
            <p:cNvPr id="55300" name="Text Box 4">
              <a:extLst>
                <a:ext uri="{FF2B5EF4-FFF2-40B4-BE49-F238E27FC236}">
                  <a16:creationId xmlns:a16="http://schemas.microsoft.com/office/drawing/2014/main" id="{759A59EC-9503-46FE-9B10-46560EAA4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696" y="1484313"/>
              <a:ext cx="61214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方阵 </a:t>
              </a:r>
              <a:r>
                <a:rPr kumimoji="1"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可逆的充要条件是 </a:t>
              </a:r>
              <a:r>
                <a:rPr kumimoji="1" lang="en-US" altLang="zh-CN" sz="2800" b="1" i="1" dirty="0">
                  <a:latin typeface="Times New Roman" panose="02020603050405020304" pitchFamily="18" charset="0"/>
                </a:rPr>
                <a:t>A ~ 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6685351-2054-4E02-996B-418F7CCE5CFB}"/>
                    </a:ext>
                  </a:extLst>
                </p:cNvPr>
                <p:cNvSpPr txBox="1"/>
                <p:nvPr/>
              </p:nvSpPr>
              <p:spPr>
                <a:xfrm>
                  <a:off x="6156176" y="141277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6685351-2054-4E02-996B-418F7CCE5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176" y="1412776"/>
                  <a:ext cx="36004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utoUpdateAnimBg="0"/>
      <p:bldP spid="55302" grpId="0" autoUpdateAnimBg="0"/>
      <p:bldP spid="55304" grpId="0"/>
      <p:bldP spid="5530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灯片编号占位符 3">
            <a:extLst>
              <a:ext uri="{FF2B5EF4-FFF2-40B4-BE49-F238E27FC236}">
                <a16:creationId xmlns:a16="http://schemas.microsoft.com/office/drawing/2014/main" id="{236EE60D-D36A-4FD6-9E22-6772D616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959D9C-DB27-4C73-B293-B2F26A9539B4}" type="slidenum">
              <a:rPr lang="en-US" altLang="zh-CN"/>
              <a:pPr eaLnBrk="1" hangingPunct="1"/>
              <a:t>29</a:t>
            </a:fld>
            <a:endParaRPr lang="en-US" altLang="zh-CN"/>
          </a:p>
        </p:txBody>
      </p:sp>
      <p:graphicFrame>
        <p:nvGraphicFramePr>
          <p:cNvPr id="56324" name="Object 4">
            <a:extLst>
              <a:ext uri="{FF2B5EF4-FFF2-40B4-BE49-F238E27FC236}">
                <a16:creationId xmlns:a16="http://schemas.microsoft.com/office/drawing/2014/main" id="{4360396E-92C5-413C-81A8-B9ACA6749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8650" y="1473200"/>
          <a:ext cx="4978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78080" imgH="1562040" progId="Equation.DSMT4">
                  <p:embed/>
                </p:oleObj>
              </mc:Choice>
              <mc:Fallback>
                <p:oleObj name="Equation" r:id="rId2" imgW="4978080" imgH="1562040" progId="Equation.DSMT4">
                  <p:embed/>
                  <p:pic>
                    <p:nvPicPr>
                      <p:cNvPr id="56324" name="Object 4">
                        <a:extLst>
                          <a:ext uri="{FF2B5EF4-FFF2-40B4-BE49-F238E27FC236}">
                            <a16:creationId xmlns:a16="http://schemas.microsoft.com/office/drawing/2014/main" id="{4360396E-92C5-413C-81A8-B9ACA67497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1473200"/>
                        <a:ext cx="4978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5">
            <a:extLst>
              <a:ext uri="{FF2B5EF4-FFF2-40B4-BE49-F238E27FC236}">
                <a16:creationId xmlns:a16="http://schemas.microsoft.com/office/drawing/2014/main" id="{44BC8E0C-721F-42F0-978B-1D2278306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12875"/>
            <a:ext cx="86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ahoma" panose="020B0604030504040204" pitchFamily="34" charset="0"/>
              </a:rPr>
              <a:t>例</a:t>
            </a:r>
            <a:r>
              <a:rPr lang="en-US" altLang="zh-CN" sz="2800" b="1">
                <a:latin typeface="Tahoma" panose="020B0604030504040204" pitchFamily="34" charset="0"/>
              </a:rPr>
              <a:t>.</a:t>
            </a:r>
          </a:p>
        </p:txBody>
      </p:sp>
      <p:graphicFrame>
        <p:nvGraphicFramePr>
          <p:cNvPr id="56326" name="Object 6">
            <a:extLst>
              <a:ext uri="{FF2B5EF4-FFF2-40B4-BE49-F238E27FC236}">
                <a16:creationId xmlns:a16="http://schemas.microsoft.com/office/drawing/2014/main" id="{B5FFC256-0DD4-45E7-86E3-AA00259512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0838" y="3489325"/>
          <a:ext cx="2286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1562040" progId="Equation.DSMT4">
                  <p:embed/>
                </p:oleObj>
              </mc:Choice>
              <mc:Fallback>
                <p:oleObj name="Equation" r:id="rId4" imgW="2286000" imgH="1562040" progId="Equation.DSMT4">
                  <p:embed/>
                  <p:pic>
                    <p:nvPicPr>
                      <p:cNvPr id="56326" name="Object 6">
                        <a:extLst>
                          <a:ext uri="{FF2B5EF4-FFF2-40B4-BE49-F238E27FC236}">
                            <a16:creationId xmlns:a16="http://schemas.microsoft.com/office/drawing/2014/main" id="{B5FFC256-0DD4-45E7-86E3-AA00259512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489325"/>
                        <a:ext cx="2286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>
            <a:extLst>
              <a:ext uri="{FF2B5EF4-FFF2-40B4-BE49-F238E27FC236}">
                <a16:creationId xmlns:a16="http://schemas.microsoft.com/office/drawing/2014/main" id="{E03672A4-D267-40FB-992D-94B80F9D99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6838" y="3489325"/>
          <a:ext cx="1587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240" imgH="1562040" progId="Equation.DSMT4">
                  <p:embed/>
                </p:oleObj>
              </mc:Choice>
              <mc:Fallback>
                <p:oleObj name="Equation" r:id="rId6" imgW="1587240" imgH="1562040" progId="Equation.DSMT4">
                  <p:embed/>
                  <p:pic>
                    <p:nvPicPr>
                      <p:cNvPr id="56327" name="Object 7">
                        <a:extLst>
                          <a:ext uri="{FF2B5EF4-FFF2-40B4-BE49-F238E27FC236}">
                            <a16:creationId xmlns:a16="http://schemas.microsoft.com/office/drawing/2014/main" id="{E03672A4-D267-40FB-992D-94B80F9D99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3489325"/>
                        <a:ext cx="15875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>
            <a:extLst>
              <a:ext uri="{FF2B5EF4-FFF2-40B4-BE49-F238E27FC236}">
                <a16:creationId xmlns:a16="http://schemas.microsoft.com/office/drawing/2014/main" id="{E1EB513F-123F-4E6F-B607-140167641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3511550"/>
          <a:ext cx="2286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0" imgH="1562040" progId="Equation.DSMT4">
                  <p:embed/>
                </p:oleObj>
              </mc:Choice>
              <mc:Fallback>
                <p:oleObj name="Equation" r:id="rId8" imgW="2286000" imgH="1562040" progId="Equation.DSMT4">
                  <p:embed/>
                  <p:pic>
                    <p:nvPicPr>
                      <p:cNvPr id="56328" name="Object 8">
                        <a:extLst>
                          <a:ext uri="{FF2B5EF4-FFF2-40B4-BE49-F238E27FC236}">
                            <a16:creationId xmlns:a16="http://schemas.microsoft.com/office/drawing/2014/main" id="{E1EB513F-123F-4E6F-B607-140167641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511550"/>
                        <a:ext cx="2286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灯片编号占位符 5">
            <a:extLst>
              <a:ext uri="{FF2B5EF4-FFF2-40B4-BE49-F238E27FC236}">
                <a16:creationId xmlns:a16="http://schemas.microsoft.com/office/drawing/2014/main" id="{BF0F53AF-F373-4B7E-8541-0DAE38F3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92C467-EAD7-4FC3-85F2-E2200771BC93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2056" name="Rectangle 5">
            <a:extLst>
              <a:ext uri="{FF2B5EF4-FFF2-40B4-BE49-F238E27FC236}">
                <a16:creationId xmlns:a16="http://schemas.microsoft.com/office/drawing/2014/main" id="{F92520A1-6414-4614-8883-D5527637C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Tahoma" panose="020B0604030504040204" pitchFamily="34" charset="0"/>
            </a:endParaRP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25BAE2EA-6F4C-45E9-8E51-F62A59FA0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7963" y="1941513"/>
          <a:ext cx="5484812" cy="196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28720" imgH="939600" progId="Equation.3">
                  <p:embed/>
                </p:oleObj>
              </mc:Choice>
              <mc:Fallback>
                <p:oleObj name="公式" r:id="rId2" imgW="2628720" imgH="939600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25BAE2EA-6F4C-45E9-8E51-F62A59FA0E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1941513"/>
                        <a:ext cx="5484812" cy="196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1BC753DE-F0B3-4997-8CD1-29FCE4CAB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0488" y="2578100"/>
          <a:ext cx="6778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17160" imgH="215640" progId="Equation.3">
                  <p:embed/>
                </p:oleObj>
              </mc:Choice>
              <mc:Fallback>
                <p:oleObj name="公式" r:id="rId4" imgW="317160" imgH="215640" progId="Equation.3">
                  <p:embed/>
                  <p:pic>
                    <p:nvPicPr>
                      <p:cNvPr id="8200" name="Object 8">
                        <a:extLst>
                          <a:ext uri="{FF2B5EF4-FFF2-40B4-BE49-F238E27FC236}">
                            <a16:creationId xmlns:a16="http://schemas.microsoft.com/office/drawing/2014/main" id="{1BC753DE-F0B3-4997-8CD1-29FCE4CAB1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0488" y="2578100"/>
                        <a:ext cx="6778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10">
            <a:extLst>
              <a:ext uri="{FF2B5EF4-FFF2-40B4-BE49-F238E27FC236}">
                <a16:creationId xmlns:a16="http://schemas.microsoft.com/office/drawing/2014/main" id="{84442BD2-1E68-46C0-8FDA-6B2F23BA2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Tahoma" panose="020B0604030504040204" pitchFamily="34" charset="0"/>
            </a:endParaRPr>
          </a:p>
        </p:txBody>
      </p:sp>
      <p:graphicFrame>
        <p:nvGraphicFramePr>
          <p:cNvPr id="8203" name="Object 11">
            <a:extLst>
              <a:ext uri="{FF2B5EF4-FFF2-40B4-BE49-F238E27FC236}">
                <a16:creationId xmlns:a16="http://schemas.microsoft.com/office/drawing/2014/main" id="{B9F33DF6-BBB7-4C75-9B91-ED54A4D3F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057650"/>
          <a:ext cx="5329238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76440" imgH="939600" progId="Equation.3">
                  <p:embed/>
                </p:oleObj>
              </mc:Choice>
              <mc:Fallback>
                <p:oleObj name="公式" r:id="rId6" imgW="2476440" imgH="939600" progId="Equation.3">
                  <p:embed/>
                  <p:pic>
                    <p:nvPicPr>
                      <p:cNvPr id="8203" name="Object 11">
                        <a:extLst>
                          <a:ext uri="{FF2B5EF4-FFF2-40B4-BE49-F238E27FC236}">
                            <a16:creationId xmlns:a16="http://schemas.microsoft.com/office/drawing/2014/main" id="{B9F33DF6-BBB7-4C75-9B91-ED54A4D3F5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57650"/>
                        <a:ext cx="5329238" cy="202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>
            <a:extLst>
              <a:ext uri="{FF2B5EF4-FFF2-40B4-BE49-F238E27FC236}">
                <a16:creationId xmlns:a16="http://schemas.microsoft.com/office/drawing/2014/main" id="{C5B313F1-FE8C-41BB-B316-26730A7A0F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25" y="4797425"/>
          <a:ext cx="6778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17160" imgH="215640" progId="Equation.3">
                  <p:embed/>
                </p:oleObj>
              </mc:Choice>
              <mc:Fallback>
                <p:oleObj name="公式" r:id="rId8" imgW="317160" imgH="215640" progId="Equation.3">
                  <p:embed/>
                  <p:pic>
                    <p:nvPicPr>
                      <p:cNvPr id="8205" name="Object 13">
                        <a:extLst>
                          <a:ext uri="{FF2B5EF4-FFF2-40B4-BE49-F238E27FC236}">
                            <a16:creationId xmlns:a16="http://schemas.microsoft.com/office/drawing/2014/main" id="{C5B313F1-FE8C-41BB-B316-26730A7A0F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4797425"/>
                        <a:ext cx="6778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5">
            <a:extLst>
              <a:ext uri="{FF2B5EF4-FFF2-40B4-BE49-F238E27FC236}">
                <a16:creationId xmlns:a16="http://schemas.microsoft.com/office/drawing/2014/main" id="{5ECB73E3-CD8B-4D3B-85CE-90A65C387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254125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</a:rPr>
              <a:t>用消元法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灯片编号占位符 3">
            <a:extLst>
              <a:ext uri="{FF2B5EF4-FFF2-40B4-BE49-F238E27FC236}">
                <a16:creationId xmlns:a16="http://schemas.microsoft.com/office/drawing/2014/main" id="{116692BC-9BEB-425B-A64F-54CF4325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5EEB52-E3BA-4D06-8F1E-9F87F29A7F1E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EB5BA11D-3869-4EB2-A7E8-BA94DDA4A626}"/>
              </a:ext>
            </a:extLst>
          </p:cNvPr>
          <p:cNvGrpSpPr>
            <a:grpSpLocks/>
          </p:cNvGrpSpPr>
          <p:nvPr/>
        </p:nvGrpSpPr>
        <p:grpSpPr bwMode="auto">
          <a:xfrm>
            <a:off x="1247427" y="3140968"/>
            <a:ext cx="5484813" cy="741363"/>
            <a:chOff x="930" y="2808"/>
            <a:chExt cx="3455" cy="467"/>
          </a:xfrm>
        </p:grpSpPr>
        <p:sp>
          <p:nvSpPr>
            <p:cNvPr id="24586" name="Text Box 10">
              <a:extLst>
                <a:ext uri="{FF2B5EF4-FFF2-40B4-BE49-F238E27FC236}">
                  <a16:creationId xmlns:a16="http://schemas.microsoft.com/office/drawing/2014/main" id="{94AC4265-A4F5-41AF-826A-1227A7A90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286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即</a:t>
              </a:r>
            </a:p>
          </p:txBody>
        </p:sp>
        <p:graphicFrame>
          <p:nvGraphicFramePr>
            <p:cNvPr id="24582" name="Object 11">
              <a:extLst>
                <a:ext uri="{FF2B5EF4-FFF2-40B4-BE49-F238E27FC236}">
                  <a16:creationId xmlns:a16="http://schemas.microsoft.com/office/drawing/2014/main" id="{C0B3796B-01B0-41AA-AD53-3C4FC74306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9265186"/>
                </p:ext>
              </p:extLst>
            </p:nvPr>
          </p:nvGraphicFramePr>
          <p:xfrm>
            <a:off x="1292" y="2808"/>
            <a:ext cx="3093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41400" imgH="279360" progId="Equation.DSMT4">
                    <p:embed/>
                  </p:oleObj>
                </mc:Choice>
                <mc:Fallback>
                  <p:oleObj name="Equation" r:id="rId2" imgW="1841400" imgH="279360" progId="Equation.DSMT4">
                    <p:embed/>
                    <p:pic>
                      <p:nvPicPr>
                        <p:cNvPr id="24582" name="Object 11">
                          <a:extLst>
                            <a:ext uri="{FF2B5EF4-FFF2-40B4-BE49-F238E27FC236}">
                              <a16:creationId xmlns:a16="http://schemas.microsoft.com/office/drawing/2014/main" id="{C0B3796B-01B0-41AA-AD53-3C4FC74306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808"/>
                          <a:ext cx="3093" cy="46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78" name="Object 15">
            <a:extLst>
              <a:ext uri="{FF2B5EF4-FFF2-40B4-BE49-F238E27FC236}">
                <a16:creationId xmlns:a16="http://schemas.microsoft.com/office/drawing/2014/main" id="{9D9090E0-E0E9-4081-A714-E9ACEE466D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114077"/>
              </p:ext>
            </p:extLst>
          </p:nvPr>
        </p:nvGraphicFramePr>
        <p:xfrm>
          <a:off x="4514850" y="2889151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20" imgH="215640" progId="Equation.3">
                  <p:embed/>
                </p:oleObj>
              </mc:Choice>
              <mc:Fallback>
                <p:oleObj name="公式" r:id="rId4" imgW="114120" imgH="215640" progId="Equation.3">
                  <p:embed/>
                  <p:pic>
                    <p:nvPicPr>
                      <p:cNvPr id="24578" name="Object 15">
                        <a:extLst>
                          <a:ext uri="{FF2B5EF4-FFF2-40B4-BE49-F238E27FC236}">
                            <a16:creationId xmlns:a16="http://schemas.microsoft.com/office/drawing/2014/main" id="{9D9090E0-E0E9-4081-A714-E9ACEE466D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9151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>
            <a:extLst>
              <a:ext uri="{FF2B5EF4-FFF2-40B4-BE49-F238E27FC236}">
                <a16:creationId xmlns:a16="http://schemas.microsoft.com/office/drawing/2014/main" id="{FB84BD1F-8A83-4A3A-9588-C9E6A0F636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794481"/>
              </p:ext>
            </p:extLst>
          </p:nvPr>
        </p:nvGraphicFramePr>
        <p:xfrm>
          <a:off x="1331913" y="1412776"/>
          <a:ext cx="3543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85720" imgH="228600" progId="Equation.3">
                  <p:embed/>
                </p:oleObj>
              </mc:Choice>
              <mc:Fallback>
                <p:oleObj name="公式" r:id="rId6" imgW="1485720" imgH="228600" progId="Equation.3">
                  <p:embed/>
                  <p:pic>
                    <p:nvPicPr>
                      <p:cNvPr id="60432" name="Object 16">
                        <a:extLst>
                          <a:ext uri="{FF2B5EF4-FFF2-40B4-BE49-F238E27FC236}">
                            <a16:creationId xmlns:a16="http://schemas.microsoft.com/office/drawing/2014/main" id="{FB84BD1F-8A83-4A3A-9588-C9E6A0F63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12776"/>
                        <a:ext cx="35433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17">
            <a:extLst>
              <a:ext uri="{FF2B5EF4-FFF2-40B4-BE49-F238E27FC236}">
                <a16:creationId xmlns:a16="http://schemas.microsoft.com/office/drawing/2014/main" id="{A8593523-042E-42EB-B9C1-B9CE7A554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669578"/>
              </p:ext>
            </p:extLst>
          </p:nvPr>
        </p:nvGraphicFramePr>
        <p:xfrm>
          <a:off x="5364163" y="1412776"/>
          <a:ext cx="24479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90360" imgH="241200" progId="Equation.3">
                  <p:embed/>
                </p:oleObj>
              </mc:Choice>
              <mc:Fallback>
                <p:oleObj name="公式" r:id="rId8" imgW="990360" imgH="241200" progId="Equation.3">
                  <p:embed/>
                  <p:pic>
                    <p:nvPicPr>
                      <p:cNvPr id="60433" name="Object 17">
                        <a:extLst>
                          <a:ext uri="{FF2B5EF4-FFF2-40B4-BE49-F238E27FC236}">
                            <a16:creationId xmlns:a16="http://schemas.microsoft.com/office/drawing/2014/main" id="{A8593523-042E-42EB-B9C1-B9CE7A554A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412776"/>
                        <a:ext cx="24479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18">
            <a:extLst>
              <a:ext uri="{FF2B5EF4-FFF2-40B4-BE49-F238E27FC236}">
                <a16:creationId xmlns:a16="http://schemas.microsoft.com/office/drawing/2014/main" id="{191440AF-4EFB-40F9-AF56-8E792097D1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001093"/>
              </p:ext>
            </p:extLst>
          </p:nvPr>
        </p:nvGraphicFramePr>
        <p:xfrm>
          <a:off x="1333500" y="2262089"/>
          <a:ext cx="43910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841400" imgH="241200" progId="Equation.3">
                  <p:embed/>
                </p:oleObj>
              </mc:Choice>
              <mc:Fallback>
                <p:oleObj name="公式" r:id="rId10" imgW="1841400" imgH="241200" progId="Equation.3">
                  <p:embed/>
                  <p:pic>
                    <p:nvPicPr>
                      <p:cNvPr id="60434" name="Object 18">
                        <a:extLst>
                          <a:ext uri="{FF2B5EF4-FFF2-40B4-BE49-F238E27FC236}">
                            <a16:creationId xmlns:a16="http://schemas.microsoft.com/office/drawing/2014/main" id="{191440AF-4EFB-40F9-AF56-8E792097D1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262089"/>
                        <a:ext cx="43910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FF11DF-0C4F-4C5B-98B9-15CC7145257B}"/>
                  </a:ext>
                </a:extLst>
              </p:cNvPr>
              <p:cNvSpPr txBox="1"/>
              <p:nvPr/>
            </p:nvSpPr>
            <p:spPr>
              <a:xfrm>
                <a:off x="595706" y="4417948"/>
                <a:ext cx="80668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b="1" dirty="0"/>
                  <a:t>不能经过初等行变换变为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2800" b="1" dirty="0"/>
                  <a:t>，就说明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b="1" dirty="0"/>
                  <a:t>不可逆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FF11DF-0C4F-4C5B-98B9-15CC7145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06" y="4417948"/>
                <a:ext cx="8066888" cy="523220"/>
              </a:xfrm>
              <a:prstGeom prst="rect">
                <a:avLst/>
              </a:prstGeom>
              <a:blipFill>
                <a:blip r:embed="rId13"/>
                <a:stretch>
                  <a:fillRect l="-1587" t="-16279" r="-1361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82213B6-5CEE-4631-B3BD-A0282BFD771B}"/>
                  </a:ext>
                </a:extLst>
              </p:cNvPr>
              <p:cNvSpPr txBox="1"/>
              <p:nvPr/>
            </p:nvSpPr>
            <p:spPr>
              <a:xfrm>
                <a:off x="595510" y="5210036"/>
                <a:ext cx="6168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/>
                  <a:t>所以在计算之前不需要验证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b="1" dirty="0"/>
                  <a:t>是否可逆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82213B6-5CEE-4631-B3BD-A0282BFD7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10" y="5210036"/>
                <a:ext cx="6168676" cy="523220"/>
              </a:xfrm>
              <a:prstGeom prst="rect">
                <a:avLst/>
              </a:prstGeom>
              <a:blipFill>
                <a:blip r:embed="rId14"/>
                <a:stretch>
                  <a:fillRect l="-2075" t="-16471" r="-1680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7DE1EF4B-59DA-43CD-AEF8-14F6D0DCBC80}"/>
              </a:ext>
            </a:extLst>
          </p:cNvPr>
          <p:cNvSpPr txBox="1"/>
          <p:nvPr/>
        </p:nvSpPr>
        <p:spPr>
          <a:xfrm>
            <a:off x="563564" y="590358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只能做行变换！！！不能做列变换！！！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311440-1C63-4890-AE39-6EEC1A32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B95-515A-4A84-827C-1967783B19E0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DEE474-B49E-4AA4-B68C-AE14CA14B847}"/>
              </a:ext>
            </a:extLst>
          </p:cNvPr>
          <p:cNvSpPr txBox="1"/>
          <p:nvPr/>
        </p:nvSpPr>
        <p:spPr>
          <a:xfrm>
            <a:off x="467544" y="1414417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一般的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D1D33FC-3BF5-4C02-8054-4F10329EFA76}"/>
              </a:ext>
            </a:extLst>
          </p:cNvPr>
          <p:cNvGrpSpPr/>
          <p:nvPr/>
        </p:nvGrpSpPr>
        <p:grpSpPr>
          <a:xfrm>
            <a:off x="1691680" y="2094879"/>
            <a:ext cx="5195888" cy="533400"/>
            <a:chOff x="1691680" y="2094879"/>
            <a:chExt cx="5195888" cy="533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bject 9">
                  <a:extLst>
                    <a:ext uri="{FF2B5EF4-FFF2-40B4-BE49-F238E27FC236}">
                      <a16:creationId xmlns:a16="http://schemas.microsoft.com/office/drawing/2014/main" id="{AA1A04AA-FA30-4EDE-B8AE-1F9A5F2D8039}"/>
                    </a:ext>
                  </a:extLst>
                </p:cNvPr>
                <p:cNvSpPr txBox="1"/>
                <p:nvPr/>
              </p:nvSpPr>
              <p:spPr bwMode="auto">
                <a:xfrm>
                  <a:off x="1691680" y="2094879"/>
                  <a:ext cx="5195888" cy="533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 (</m:t>
                        </m:r>
                        <m: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      </m:t>
                            </m:r>
                          </m:e>
                        </m:groupChr>
                        <m: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sSup>
                          <m:sSupPr>
                            <m:ctrlP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8" name="Object 9">
                  <a:extLst>
                    <a:ext uri="{FF2B5EF4-FFF2-40B4-BE49-F238E27FC236}">
                      <a16:creationId xmlns:a16="http://schemas.microsoft.com/office/drawing/2014/main" id="{AA1A04AA-FA30-4EDE-B8AE-1F9A5F2D80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91680" y="2094879"/>
                  <a:ext cx="5195888" cy="533400"/>
                </a:xfrm>
                <a:prstGeom prst="rect">
                  <a:avLst/>
                </a:prstGeom>
                <a:blipFill>
                  <a:blip r:embed="rId2"/>
                  <a:stretch>
                    <a:fillRect r="-3052" b="-51724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6F97E3E2-AC20-45B3-A164-53D5243B3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864" y="2163141"/>
              <a:ext cx="1454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 dirty="0">
                  <a:latin typeface="Times New Roman" panose="02020603050405020304" pitchFamily="18" charset="0"/>
                </a:rPr>
                <a:t>初等行变换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8BB70B5-60AA-42DF-AB34-6159D1A2BD13}"/>
              </a:ext>
            </a:extLst>
          </p:cNvPr>
          <p:cNvGrpSpPr/>
          <p:nvPr/>
        </p:nvGrpSpPr>
        <p:grpSpPr>
          <a:xfrm>
            <a:off x="1619672" y="3645024"/>
            <a:ext cx="5195888" cy="533400"/>
            <a:chOff x="1619672" y="3645024"/>
            <a:chExt cx="5195888" cy="533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bject 9">
                  <a:extLst>
                    <a:ext uri="{FF2B5EF4-FFF2-40B4-BE49-F238E27FC236}">
                      <a16:creationId xmlns:a16="http://schemas.microsoft.com/office/drawing/2014/main" id="{43BD1B78-8023-4721-BAF8-33F2B101BD92}"/>
                    </a:ext>
                  </a:extLst>
                </p:cNvPr>
                <p:cNvSpPr txBox="1"/>
                <p:nvPr/>
              </p:nvSpPr>
              <p:spPr bwMode="auto">
                <a:xfrm>
                  <a:off x="1619672" y="3645024"/>
                  <a:ext cx="5195888" cy="533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若</m:t>
                        </m:r>
                        <m:r>
                          <a:rPr lang="zh-CN" altLang="en-US" sz="3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 (</m:t>
                        </m:r>
                        <m:r>
                          <a:rPr lang="zh-CN" altLang="en-US" sz="3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3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      </m:t>
                            </m:r>
                          </m:e>
                        </m:groupChr>
                        <m: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12" name="Object 9">
                  <a:extLst>
                    <a:ext uri="{FF2B5EF4-FFF2-40B4-BE49-F238E27FC236}">
                      <a16:creationId xmlns:a16="http://schemas.microsoft.com/office/drawing/2014/main" id="{43BD1B78-8023-4721-BAF8-33F2B101B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19672" y="3645024"/>
                  <a:ext cx="5195888" cy="533400"/>
                </a:xfrm>
                <a:prstGeom prst="rect">
                  <a:avLst/>
                </a:prstGeom>
                <a:blipFill>
                  <a:blip r:embed="rId3"/>
                  <a:stretch>
                    <a:fillRect b="-51724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C16A5401-F6CE-4378-BFA4-2CC45E7E8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912" y="3713286"/>
              <a:ext cx="1454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 dirty="0">
                  <a:latin typeface="Times New Roman" panose="02020603050405020304" pitchFamily="18" charset="0"/>
                </a:rPr>
                <a:t>初等行变换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F256F50-3191-428B-98D5-95A412DC4732}"/>
                  </a:ext>
                </a:extLst>
              </p:cNvPr>
              <p:cNvSpPr txBox="1"/>
              <p:nvPr/>
            </p:nvSpPr>
            <p:spPr>
              <a:xfrm>
                <a:off x="1605652" y="4746572"/>
                <a:ext cx="21266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6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F256F50-3191-428B-98D5-95A412DC4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52" y="4746572"/>
                <a:ext cx="2126608" cy="646331"/>
              </a:xfrm>
              <a:prstGeom prst="rect">
                <a:avLst/>
              </a:prstGeom>
              <a:blipFill>
                <a:blip r:embed="rId4"/>
                <a:stretch>
                  <a:fillRect l="-8596" t="-17925" b="-32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8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61360F9-59F5-4980-BCB0-F531C7D2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B95-515A-4A84-827C-1967783B19E0}" type="slidenum">
              <a:rPr lang="en-US" altLang="zh-CN" smtClean="0"/>
              <a:pPr/>
              <a:t>32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805133C-B73A-4BE9-8A1E-E86E096EEBF6}"/>
                  </a:ext>
                </a:extLst>
              </p:cNvPr>
              <p:cNvSpPr txBox="1"/>
              <p:nvPr/>
            </p:nvSpPr>
            <p:spPr>
              <a:xfrm>
                <a:off x="467545" y="1262309"/>
                <a:ext cx="8424936" cy="166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例 设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/>
                  <a:t>的行最简矩阵为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800" dirty="0"/>
                  <a:t>，求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800" dirty="0"/>
                  <a:t>，并求一个可逆矩阵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805133C-B73A-4BE9-8A1E-E86E096EE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5" y="1262309"/>
                <a:ext cx="8424936" cy="1662635"/>
              </a:xfrm>
              <a:prstGeom prst="rect">
                <a:avLst/>
              </a:prstGeom>
              <a:blipFill>
                <a:blip r:embed="rId2"/>
                <a:stretch>
                  <a:fillRect l="-1520" r="-868" b="-8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D8121B8A-8B00-486F-BD78-0442013B55F5}"/>
              </a:ext>
            </a:extLst>
          </p:cNvPr>
          <p:cNvGrpSpPr/>
          <p:nvPr/>
        </p:nvGrpSpPr>
        <p:grpSpPr>
          <a:xfrm>
            <a:off x="1036631" y="2924944"/>
            <a:ext cx="5195888" cy="533400"/>
            <a:chOff x="1619672" y="3645024"/>
            <a:chExt cx="5195888" cy="533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bject 9">
                  <a:extLst>
                    <a:ext uri="{FF2B5EF4-FFF2-40B4-BE49-F238E27FC236}">
                      <a16:creationId xmlns:a16="http://schemas.microsoft.com/office/drawing/2014/main" id="{BFB1951E-ADAC-4420-8A6A-0CF7CB831A71}"/>
                    </a:ext>
                  </a:extLst>
                </p:cNvPr>
                <p:cNvSpPr txBox="1"/>
                <p:nvPr/>
              </p:nvSpPr>
              <p:spPr bwMode="auto">
                <a:xfrm>
                  <a:off x="1619672" y="3645024"/>
                  <a:ext cx="5195888" cy="533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 (</m:t>
                        </m:r>
                        <m: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      </m:t>
                            </m:r>
                          </m:e>
                        </m:groupCh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Object 9">
                  <a:extLst>
                    <a:ext uri="{FF2B5EF4-FFF2-40B4-BE49-F238E27FC236}">
                      <a16:creationId xmlns:a16="http://schemas.microsoft.com/office/drawing/2014/main" id="{BFB1951E-ADAC-4420-8A6A-0CF7CB831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19672" y="3645024"/>
                  <a:ext cx="5195888" cy="533400"/>
                </a:xfrm>
                <a:prstGeom prst="rect">
                  <a:avLst/>
                </a:prstGeom>
                <a:blipFill>
                  <a:blip r:embed="rId3"/>
                  <a:stretch>
                    <a:fillRect b="-20690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CBADF32B-188C-452B-A3E2-297A6973D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8" y="3713286"/>
              <a:ext cx="1454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 dirty="0">
                  <a:latin typeface="Times New Roman" panose="02020603050405020304" pitchFamily="18" charset="0"/>
                </a:rPr>
                <a:t>初等行变换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224FDE6-1DD9-4ED9-94D9-ABCADCD2206C}"/>
              </a:ext>
            </a:extLst>
          </p:cNvPr>
          <p:cNvSpPr txBox="1"/>
          <p:nvPr/>
        </p:nvSpPr>
        <p:spPr>
          <a:xfrm>
            <a:off x="510690" y="31409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5DBEEC7-031B-4338-A08E-8DFDD0797364}"/>
                  </a:ext>
                </a:extLst>
              </p:cNvPr>
              <p:cNvSpPr/>
              <p:nvPr/>
            </p:nvSpPr>
            <p:spPr>
              <a:xfrm>
                <a:off x="470530" y="3839771"/>
                <a:ext cx="3661580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5DBEEC7-031B-4338-A08E-8DFDD0797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30" y="3839771"/>
                <a:ext cx="3661580" cy="1068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BECF9B6-E531-4F7F-8A42-D09838A49926}"/>
                  </a:ext>
                </a:extLst>
              </p:cNvPr>
              <p:cNvSpPr txBox="1"/>
              <p:nvPr/>
            </p:nvSpPr>
            <p:spPr>
              <a:xfrm>
                <a:off x="3923928" y="3597590"/>
                <a:ext cx="4897879" cy="1311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eqArr>
                                <m:eqArr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groupChr>
                                    <m:groupChrPr>
                                      <m:chr m:val="↔"/>
                                      <m:vertJc m:val="bot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/>
                                  </m:groupCh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BECF9B6-E531-4F7F-8A42-D09838A49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597590"/>
                <a:ext cx="4897879" cy="13111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6023FCD-48A2-46C6-9062-074CCA06D80D}"/>
                  </a:ext>
                </a:extLst>
              </p:cNvPr>
              <p:cNvSpPr txBox="1"/>
              <p:nvPr/>
            </p:nvSpPr>
            <p:spPr>
              <a:xfrm>
                <a:off x="611560" y="5075138"/>
                <a:ext cx="4897879" cy="1074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eqArr>
                                <m:eqArr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lim>
                      </m:limLow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6023FCD-48A2-46C6-9062-074CCA06D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75138"/>
                <a:ext cx="4897879" cy="10741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3A7C04D8-9539-4311-B1B6-B1A97A75B6C5}"/>
              </a:ext>
            </a:extLst>
          </p:cNvPr>
          <p:cNvSpPr/>
          <p:nvPr/>
        </p:nvSpPr>
        <p:spPr>
          <a:xfrm>
            <a:off x="1600444" y="5059111"/>
            <a:ext cx="1531396" cy="1117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209987-F162-4BDE-BFA2-6390F0770B3C}"/>
              </a:ext>
            </a:extLst>
          </p:cNvPr>
          <p:cNvSpPr/>
          <p:nvPr/>
        </p:nvSpPr>
        <p:spPr>
          <a:xfrm>
            <a:off x="3272225" y="5084300"/>
            <a:ext cx="1947847" cy="1091837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0A4DAC-98C1-489F-BFAB-7A852FF1B9ED}"/>
                  </a:ext>
                </a:extLst>
              </p:cNvPr>
              <p:cNvSpPr txBox="1"/>
              <p:nvPr/>
            </p:nvSpPr>
            <p:spPr>
              <a:xfrm>
                <a:off x="2051720" y="6192163"/>
                <a:ext cx="4692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0A4DAC-98C1-489F-BFAB-7A852FF1B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6192163"/>
                <a:ext cx="46923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87B425B-2517-45E5-B1A0-6FE4A33F9C78}"/>
                  </a:ext>
                </a:extLst>
              </p:cNvPr>
              <p:cNvSpPr txBox="1"/>
              <p:nvPr/>
            </p:nvSpPr>
            <p:spPr>
              <a:xfrm>
                <a:off x="3971861" y="6189312"/>
                <a:ext cx="4692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87B425B-2517-45E5-B1A0-6FE4A33F9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861" y="6189312"/>
                <a:ext cx="46923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04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灯片编号占位符 3">
            <a:extLst>
              <a:ext uri="{FF2B5EF4-FFF2-40B4-BE49-F238E27FC236}">
                <a16:creationId xmlns:a16="http://schemas.microsoft.com/office/drawing/2014/main" id="{3BC0B45A-D550-4DAA-B193-F50E9A02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EB5AE2-E37D-4ACB-AE3D-24FD09EAE3C8}" type="slidenum">
              <a:rPr lang="en-US" altLang="zh-CN"/>
              <a:pPr eaLnBrk="1" hangingPunct="1"/>
              <a:t>33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8" name="Object 4">
                <a:extLst>
                  <a:ext uri="{FF2B5EF4-FFF2-40B4-BE49-F238E27FC236}">
                    <a16:creationId xmlns:a16="http://schemas.microsoft.com/office/drawing/2014/main" id="{139AED76-49F2-47DC-8506-0D7F2D35C01D}"/>
                  </a:ext>
                </a:extLst>
              </p:cNvPr>
              <p:cNvSpPr txBox="1"/>
              <p:nvPr/>
            </p:nvSpPr>
            <p:spPr bwMode="auto">
              <a:xfrm>
                <a:off x="1763689" y="1484313"/>
                <a:ext cx="6768750" cy="1511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证明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可逆并求</m:t>
                      </m:r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7348" name="Object 4">
                <a:extLst>
                  <a:ext uri="{FF2B5EF4-FFF2-40B4-BE49-F238E27FC236}">
                    <a16:creationId xmlns:a16="http://schemas.microsoft.com/office/drawing/2014/main" id="{139AED76-49F2-47DC-8506-0D7F2D35C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9" y="1484313"/>
                <a:ext cx="6768750" cy="1511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349" name="Text Box 5">
            <a:extLst>
              <a:ext uri="{FF2B5EF4-FFF2-40B4-BE49-F238E27FC236}">
                <a16:creationId xmlns:a16="http://schemas.microsoft.com/office/drawing/2014/main" id="{8658E55B-BE7B-45B9-9154-227EBC859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38465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宋体" panose="02010600030101010101" pitchFamily="2" charset="-122"/>
              </a:rPr>
              <a:t>解：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09149A12-1A34-435B-951E-9C1AF2D1C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844824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例：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0BD304B2-BC00-4DCC-99CA-E49BBA0E9DBE}"/>
              </a:ext>
            </a:extLst>
          </p:cNvPr>
          <p:cNvGrpSpPr>
            <a:grpSpLocks/>
          </p:cNvGrpSpPr>
          <p:nvPr/>
        </p:nvGrpSpPr>
        <p:grpSpPr bwMode="auto">
          <a:xfrm>
            <a:off x="2179638" y="3429000"/>
            <a:ext cx="4121150" cy="1524000"/>
            <a:chOff x="1328" y="2515"/>
            <a:chExt cx="2596" cy="960"/>
          </a:xfrm>
        </p:grpSpPr>
        <p:graphicFrame>
          <p:nvGraphicFramePr>
            <p:cNvPr id="25603" name="Object 11">
              <a:extLst>
                <a:ext uri="{FF2B5EF4-FFF2-40B4-BE49-F238E27FC236}">
                  <a16:creationId xmlns:a16="http://schemas.microsoft.com/office/drawing/2014/main" id="{C0C1E323-DEEC-4B2D-A343-D9AEE01F54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8" y="2516"/>
            <a:ext cx="2596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457520" imgH="1511280" progId="Equation.3">
                    <p:embed/>
                  </p:oleObj>
                </mc:Choice>
                <mc:Fallback>
                  <p:oleObj name="Equation" r:id="rId4" imgW="4457520" imgH="1511280" progId="Equation.3">
                    <p:embed/>
                    <p:pic>
                      <p:nvPicPr>
                        <p:cNvPr id="25603" name="Object 11">
                          <a:extLst>
                            <a:ext uri="{FF2B5EF4-FFF2-40B4-BE49-F238E27FC236}">
                              <a16:creationId xmlns:a16="http://schemas.microsoft.com/office/drawing/2014/main" id="{C0C1E323-DEEC-4B2D-A343-D9AEE01F54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2516"/>
                          <a:ext cx="2596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9" name="Line 12">
              <a:extLst>
                <a:ext uri="{FF2B5EF4-FFF2-40B4-BE49-F238E27FC236}">
                  <a16:creationId xmlns:a16="http://schemas.microsoft.com/office/drawing/2014/main" id="{87638494-1D41-47BD-9607-38E782521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515"/>
              <a:ext cx="0" cy="96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49" grpId="0" build="p" autoUpdateAnimBg="0"/>
      <p:bldP spid="5735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灯片编号占位符 3">
            <a:extLst>
              <a:ext uri="{FF2B5EF4-FFF2-40B4-BE49-F238E27FC236}">
                <a16:creationId xmlns:a16="http://schemas.microsoft.com/office/drawing/2014/main" id="{170736B1-1A4E-4149-B3AB-21F03969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66A0B8-5569-4077-941A-AFC7683571BD}" type="slidenum">
              <a:rPr lang="en-US" altLang="zh-CN"/>
              <a:pPr eaLnBrk="1" hangingPunct="1"/>
              <a:t>34</a:t>
            </a:fld>
            <a:endParaRPr lang="en-US" altLang="zh-CN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8F56FE3-2F70-4099-A510-CD38D17FC72A}"/>
              </a:ext>
            </a:extLst>
          </p:cNvPr>
          <p:cNvGrpSpPr>
            <a:grpSpLocks/>
          </p:cNvGrpSpPr>
          <p:nvPr/>
        </p:nvGrpSpPr>
        <p:grpSpPr bwMode="auto">
          <a:xfrm>
            <a:off x="3367088" y="1268413"/>
            <a:ext cx="3259137" cy="1524000"/>
            <a:chOff x="2267" y="2732"/>
            <a:chExt cx="2053" cy="960"/>
          </a:xfrm>
        </p:grpSpPr>
        <p:graphicFrame>
          <p:nvGraphicFramePr>
            <p:cNvPr id="26631" name="Object 5">
              <a:extLst>
                <a:ext uri="{FF2B5EF4-FFF2-40B4-BE49-F238E27FC236}">
                  <a16:creationId xmlns:a16="http://schemas.microsoft.com/office/drawing/2014/main" id="{3FFD8618-B313-4115-ABF0-F572C830C6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7" y="2736"/>
            <a:ext cx="2053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24000" imgH="1511280" progId="Equation.3">
                    <p:embed/>
                  </p:oleObj>
                </mc:Choice>
                <mc:Fallback>
                  <p:oleObj name="Equation" r:id="rId2" imgW="3924000" imgH="1511280" progId="Equation.3">
                    <p:embed/>
                    <p:pic>
                      <p:nvPicPr>
                        <p:cNvPr id="26631" name="Object 5">
                          <a:extLst>
                            <a:ext uri="{FF2B5EF4-FFF2-40B4-BE49-F238E27FC236}">
                              <a16:creationId xmlns:a16="http://schemas.microsoft.com/office/drawing/2014/main" id="{3FFD8618-B313-4115-ABF0-F572C830C6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" y="2736"/>
                          <a:ext cx="2053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9" name="Line 6">
              <a:extLst>
                <a:ext uri="{FF2B5EF4-FFF2-40B4-BE49-F238E27FC236}">
                  <a16:creationId xmlns:a16="http://schemas.microsoft.com/office/drawing/2014/main" id="{7957A4E2-5AE5-4032-9486-30CAB26EB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2732"/>
              <a:ext cx="0" cy="96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8375" name="Object 7">
            <a:extLst>
              <a:ext uri="{FF2B5EF4-FFF2-40B4-BE49-F238E27FC236}">
                <a16:creationId xmlns:a16="http://schemas.microsoft.com/office/drawing/2014/main" id="{D3953D6B-4758-4ADA-88B8-64CDABB23F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709738"/>
          <a:ext cx="15017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480" imgH="558720" progId="Equation.DSMT4">
                  <p:embed/>
                </p:oleObj>
              </mc:Choice>
              <mc:Fallback>
                <p:oleObj name="Equation" r:id="rId4" imgW="1320480" imgH="558720" progId="Equation.DSMT4">
                  <p:embed/>
                  <p:pic>
                    <p:nvPicPr>
                      <p:cNvPr id="58375" name="Object 7">
                        <a:extLst>
                          <a:ext uri="{FF2B5EF4-FFF2-40B4-BE49-F238E27FC236}">
                            <a16:creationId xmlns:a16="http://schemas.microsoft.com/office/drawing/2014/main" id="{D3953D6B-4758-4ADA-88B8-64CDABB23F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09738"/>
                        <a:ext cx="15017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>
            <a:extLst>
              <a:ext uri="{FF2B5EF4-FFF2-40B4-BE49-F238E27FC236}">
                <a16:creationId xmlns:a16="http://schemas.microsoft.com/office/drawing/2014/main" id="{B3BAEA23-22C2-403D-91F6-E3881786D5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5475" y="3284538"/>
          <a:ext cx="14906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8960" imgH="558720" progId="Equation.DSMT4">
                  <p:embed/>
                </p:oleObj>
              </mc:Choice>
              <mc:Fallback>
                <p:oleObj name="Equation" r:id="rId6" imgW="1218960" imgH="558720" progId="Equation.DSMT4">
                  <p:embed/>
                  <p:pic>
                    <p:nvPicPr>
                      <p:cNvPr id="58376" name="Object 8">
                        <a:extLst>
                          <a:ext uri="{FF2B5EF4-FFF2-40B4-BE49-F238E27FC236}">
                            <a16:creationId xmlns:a16="http://schemas.microsoft.com/office/drawing/2014/main" id="{B3BAEA23-22C2-403D-91F6-E3881786D5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3284538"/>
                        <a:ext cx="14906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>
            <a:extLst>
              <a:ext uri="{FF2B5EF4-FFF2-40B4-BE49-F238E27FC236}">
                <a16:creationId xmlns:a16="http://schemas.microsoft.com/office/drawing/2014/main" id="{E1044FDE-9064-4E6D-AC28-6D4096A83CD7}"/>
              </a:ext>
            </a:extLst>
          </p:cNvPr>
          <p:cNvGrpSpPr>
            <a:grpSpLocks/>
          </p:cNvGrpSpPr>
          <p:nvPr/>
        </p:nvGrpSpPr>
        <p:grpSpPr bwMode="auto">
          <a:xfrm>
            <a:off x="3386138" y="2913063"/>
            <a:ext cx="3313112" cy="1524000"/>
            <a:chOff x="1945" y="576"/>
            <a:chExt cx="1943" cy="960"/>
          </a:xfrm>
        </p:grpSpPr>
        <p:graphicFrame>
          <p:nvGraphicFramePr>
            <p:cNvPr id="26630" name="Object 10">
              <a:extLst>
                <a:ext uri="{FF2B5EF4-FFF2-40B4-BE49-F238E27FC236}">
                  <a16:creationId xmlns:a16="http://schemas.microsoft.com/office/drawing/2014/main" id="{44906DD1-ADEA-47B6-8D27-9BB404542A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45" y="576"/>
            <a:ext cx="1943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178160" imgH="1511280" progId="Equation.3">
                    <p:embed/>
                  </p:oleObj>
                </mc:Choice>
                <mc:Fallback>
                  <p:oleObj name="Equation" r:id="rId8" imgW="4178160" imgH="1511280" progId="Equation.3">
                    <p:embed/>
                    <p:pic>
                      <p:nvPicPr>
                        <p:cNvPr id="26630" name="Object 10">
                          <a:extLst>
                            <a:ext uri="{FF2B5EF4-FFF2-40B4-BE49-F238E27FC236}">
                              <a16:creationId xmlns:a16="http://schemas.microsoft.com/office/drawing/2014/main" id="{44906DD1-ADEA-47B6-8D27-9BB404542A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5" y="576"/>
                          <a:ext cx="1943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8" name="Line 11">
              <a:extLst>
                <a:ext uri="{FF2B5EF4-FFF2-40B4-BE49-F238E27FC236}">
                  <a16:creationId xmlns:a16="http://schemas.microsoft.com/office/drawing/2014/main" id="{44FC9E6E-5D43-45B2-B873-307EB8F91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" y="576"/>
              <a:ext cx="0" cy="96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25E0D3D7-4610-4C38-8724-FC5665A591E8}"/>
              </a:ext>
            </a:extLst>
          </p:cNvPr>
          <p:cNvGrpSpPr>
            <a:grpSpLocks/>
          </p:cNvGrpSpPr>
          <p:nvPr/>
        </p:nvGrpSpPr>
        <p:grpSpPr bwMode="auto">
          <a:xfrm>
            <a:off x="3411538" y="4459288"/>
            <a:ext cx="3430587" cy="1562100"/>
            <a:chOff x="2261" y="3172"/>
            <a:chExt cx="2161" cy="984"/>
          </a:xfrm>
        </p:grpSpPr>
        <p:graphicFrame>
          <p:nvGraphicFramePr>
            <p:cNvPr id="26629" name="Object 13">
              <a:extLst>
                <a:ext uri="{FF2B5EF4-FFF2-40B4-BE49-F238E27FC236}">
                  <a16:creationId xmlns:a16="http://schemas.microsoft.com/office/drawing/2014/main" id="{79239F2F-03A7-4964-A07A-9476478FFF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1" y="3172"/>
            <a:ext cx="2161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394160" imgH="1511280" progId="Equation.3">
                    <p:embed/>
                  </p:oleObj>
                </mc:Choice>
                <mc:Fallback>
                  <p:oleObj name="Equation" r:id="rId10" imgW="4394160" imgH="1511280" progId="Equation.3">
                    <p:embed/>
                    <p:pic>
                      <p:nvPicPr>
                        <p:cNvPr id="26629" name="Object 13">
                          <a:extLst>
                            <a:ext uri="{FF2B5EF4-FFF2-40B4-BE49-F238E27FC236}">
                              <a16:creationId xmlns:a16="http://schemas.microsoft.com/office/drawing/2014/main" id="{79239F2F-03A7-4964-A07A-9476478FFF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1" y="3172"/>
                          <a:ext cx="2161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7" name="Line 14">
              <a:extLst>
                <a:ext uri="{FF2B5EF4-FFF2-40B4-BE49-F238E27FC236}">
                  <a16:creationId xmlns:a16="http://schemas.microsoft.com/office/drawing/2014/main" id="{FB13486B-BC41-465D-9695-24A553BBA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196"/>
              <a:ext cx="0" cy="96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8383" name="Object 15">
            <a:extLst>
              <a:ext uri="{FF2B5EF4-FFF2-40B4-BE49-F238E27FC236}">
                <a16:creationId xmlns:a16="http://schemas.microsoft.com/office/drawing/2014/main" id="{0E3D3176-8AA7-48CE-A1F2-3F4E77ECDD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4927600"/>
          <a:ext cx="14573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33440" imgH="571320" progId="Equation.DSMT4">
                  <p:embed/>
                </p:oleObj>
              </mc:Choice>
              <mc:Fallback>
                <p:oleObj name="Equation" r:id="rId12" imgW="1333440" imgH="571320" progId="Equation.DSMT4">
                  <p:embed/>
                  <p:pic>
                    <p:nvPicPr>
                      <p:cNvPr id="58383" name="Object 15">
                        <a:extLst>
                          <a:ext uri="{FF2B5EF4-FFF2-40B4-BE49-F238E27FC236}">
                            <a16:creationId xmlns:a16="http://schemas.microsoft.com/office/drawing/2014/main" id="{0E3D3176-8AA7-48CE-A1F2-3F4E77ECDD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927600"/>
                        <a:ext cx="145732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灯片编号占位符 3">
            <a:extLst>
              <a:ext uri="{FF2B5EF4-FFF2-40B4-BE49-F238E27FC236}">
                <a16:creationId xmlns:a16="http://schemas.microsoft.com/office/drawing/2014/main" id="{B4F724AF-F95D-4029-A4E2-329525E6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FA7DF9-E158-4FF0-BD97-6D9039C557B6}" type="slidenum">
              <a:rPr lang="en-US" altLang="zh-CN"/>
              <a:pPr eaLnBrk="1" hangingPunct="1"/>
              <a:t>35</a:t>
            </a:fld>
            <a:endParaRPr lang="en-US" altLang="zh-CN"/>
          </a:p>
        </p:txBody>
      </p:sp>
      <p:graphicFrame>
        <p:nvGraphicFramePr>
          <p:cNvPr id="59396" name="Object 4">
            <a:extLst>
              <a:ext uri="{FF2B5EF4-FFF2-40B4-BE49-F238E27FC236}">
                <a16:creationId xmlns:a16="http://schemas.microsoft.com/office/drawing/2014/main" id="{FA98B44D-F9EC-4E70-93F8-5AD4033120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2988" y="3806825"/>
          <a:ext cx="37211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20960" imgH="1638000" progId="Equation.3">
                  <p:embed/>
                </p:oleObj>
              </mc:Choice>
              <mc:Fallback>
                <p:oleObj name="Equation" r:id="rId2" imgW="3720960" imgH="1638000" progId="Equation.3">
                  <p:embed/>
                  <p:pic>
                    <p:nvPicPr>
                      <p:cNvPr id="59396" name="Object 4">
                        <a:extLst>
                          <a:ext uri="{FF2B5EF4-FFF2-40B4-BE49-F238E27FC236}">
                            <a16:creationId xmlns:a16="http://schemas.microsoft.com/office/drawing/2014/main" id="{FA98B44D-F9EC-4E70-93F8-5AD4033120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3806825"/>
                        <a:ext cx="37211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>
            <a:extLst>
              <a:ext uri="{FF2B5EF4-FFF2-40B4-BE49-F238E27FC236}">
                <a16:creationId xmlns:a16="http://schemas.microsoft.com/office/drawing/2014/main" id="{9A763380-007C-4299-B6D0-F6940DFB8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4725" y="1484313"/>
          <a:ext cx="3816350" cy="201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22480" imgH="2019240" progId="Equation.DSMT4">
                  <p:embed/>
                </p:oleObj>
              </mc:Choice>
              <mc:Fallback>
                <p:oleObj name="Equation" r:id="rId4" imgW="3822480" imgH="2019240" progId="Equation.DSMT4">
                  <p:embed/>
                  <p:pic>
                    <p:nvPicPr>
                      <p:cNvPr id="59398" name="Object 6">
                        <a:extLst>
                          <a:ext uri="{FF2B5EF4-FFF2-40B4-BE49-F238E27FC236}">
                            <a16:creationId xmlns:a16="http://schemas.microsoft.com/office/drawing/2014/main" id="{9A763380-007C-4299-B6D0-F6940DFB8B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1484313"/>
                        <a:ext cx="3816350" cy="201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AutoShape 8">
            <a:extLst>
              <a:ext uri="{FF2B5EF4-FFF2-40B4-BE49-F238E27FC236}">
                <a16:creationId xmlns:a16="http://schemas.microsoft.com/office/drawing/2014/main" id="{B9BE134E-7DFA-46EC-9B5A-197C3A15F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1484313"/>
            <a:ext cx="2216150" cy="2017712"/>
          </a:xfrm>
          <a:prstGeom prst="wedgeRectCallout">
            <a:avLst>
              <a:gd name="adj1" fmla="val -51718"/>
              <a:gd name="adj2" fmla="val 65657"/>
            </a:avLst>
          </a:prstGeom>
          <a:noFill/>
          <a:ln w="25400">
            <a:solidFill>
              <a:srgbClr val="8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59401" name="Object 9">
            <a:extLst>
              <a:ext uri="{FF2B5EF4-FFF2-40B4-BE49-F238E27FC236}">
                <a16:creationId xmlns:a16="http://schemas.microsoft.com/office/drawing/2014/main" id="{ACBAB163-1A15-4911-AAAC-D2706952E0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159000"/>
          <a:ext cx="16065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34960" imgH="558720" progId="Equation.DSMT4">
                  <p:embed/>
                </p:oleObj>
              </mc:Choice>
              <mc:Fallback>
                <p:oleObj name="Equation" r:id="rId6" imgW="1434960" imgH="558720" progId="Equation.DSMT4">
                  <p:embed/>
                  <p:pic>
                    <p:nvPicPr>
                      <p:cNvPr id="59401" name="Object 9">
                        <a:extLst>
                          <a:ext uri="{FF2B5EF4-FFF2-40B4-BE49-F238E27FC236}">
                            <a16:creationId xmlns:a16="http://schemas.microsoft.com/office/drawing/2014/main" id="{ACBAB163-1A15-4911-AAAC-D2706952E0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159000"/>
                        <a:ext cx="16065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灯片编号占位符 3">
            <a:extLst>
              <a:ext uri="{FF2B5EF4-FFF2-40B4-BE49-F238E27FC236}">
                <a16:creationId xmlns:a16="http://schemas.microsoft.com/office/drawing/2014/main" id="{66C5DC92-B7A8-4526-8271-04008F93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E05782-B495-410C-BA8E-C0C09BCB13F9}" type="slidenum">
              <a:rPr lang="en-US" altLang="zh-CN"/>
              <a:pPr eaLnBrk="1" hangingPunct="1"/>
              <a:t>36</a:t>
            </a:fld>
            <a:endParaRPr lang="en-US" altLang="zh-CN"/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67AECDCB-7007-48CA-AACB-B76FB6492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4128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例：</a:t>
            </a:r>
          </a:p>
        </p:txBody>
      </p:sp>
      <p:graphicFrame>
        <p:nvGraphicFramePr>
          <p:cNvPr id="61445" name="Object 5">
            <a:extLst>
              <a:ext uri="{FF2B5EF4-FFF2-40B4-BE49-F238E27FC236}">
                <a16:creationId xmlns:a16="http://schemas.microsoft.com/office/drawing/2014/main" id="{C09B002D-D2CA-42DD-A532-5E972BDCD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2150" y="1489075"/>
          <a:ext cx="47752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75040" imgH="2070000" progId="Equation.DSMT4">
                  <p:embed/>
                </p:oleObj>
              </mc:Choice>
              <mc:Fallback>
                <p:oleObj name="Equation" r:id="rId2" imgW="4775040" imgH="2070000" progId="Equation.DSMT4">
                  <p:embed/>
                  <p:pic>
                    <p:nvPicPr>
                      <p:cNvPr id="61445" name="Object 5">
                        <a:extLst>
                          <a:ext uri="{FF2B5EF4-FFF2-40B4-BE49-F238E27FC236}">
                            <a16:creationId xmlns:a16="http://schemas.microsoft.com/office/drawing/2014/main" id="{C09B002D-D2CA-42DD-A532-5E972BDCDC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1489075"/>
                        <a:ext cx="47752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Text Box 6">
            <a:extLst>
              <a:ext uri="{FF2B5EF4-FFF2-40B4-BE49-F238E27FC236}">
                <a16:creationId xmlns:a16="http://schemas.microsoft.com/office/drawing/2014/main" id="{DB0EFE40-684C-4AFA-BA2B-EE120DAD9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9052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宋体" panose="02010600030101010101" pitchFamily="2" charset="-122"/>
              </a:rPr>
              <a:t>解：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graphicFrame>
        <p:nvGraphicFramePr>
          <p:cNvPr id="61447" name="Object 7">
            <a:extLst>
              <a:ext uri="{FF2B5EF4-FFF2-40B4-BE49-F238E27FC236}">
                <a16:creationId xmlns:a16="http://schemas.microsoft.com/office/drawing/2014/main" id="{18462CF9-1A8C-463E-82F8-3E63DCBEF3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3943350"/>
          <a:ext cx="37179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98320" imgH="228600" progId="Equation.3">
                  <p:embed/>
                </p:oleObj>
              </mc:Choice>
              <mc:Fallback>
                <p:oleObj name="公式" r:id="rId4" imgW="1498320" imgH="228600" progId="Equation.3">
                  <p:embed/>
                  <p:pic>
                    <p:nvPicPr>
                      <p:cNvPr id="61447" name="Object 7">
                        <a:extLst>
                          <a:ext uri="{FF2B5EF4-FFF2-40B4-BE49-F238E27FC236}">
                            <a16:creationId xmlns:a16="http://schemas.microsoft.com/office/drawing/2014/main" id="{18462CF9-1A8C-463E-82F8-3E63DCBEF3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943350"/>
                        <a:ext cx="371792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>
            <a:extLst>
              <a:ext uri="{FF2B5EF4-FFF2-40B4-BE49-F238E27FC236}">
                <a16:creationId xmlns:a16="http://schemas.microsoft.com/office/drawing/2014/main" id="{CCF6976D-8BA6-4E72-AF24-A184612E88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4038" y="4840288"/>
          <a:ext cx="51958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70120" imgH="469800" progId="Equation.DSMT4">
                  <p:embed/>
                </p:oleObj>
              </mc:Choice>
              <mc:Fallback>
                <p:oleObj name="Equation" r:id="rId6" imgW="4470120" imgH="469800" progId="Equation.DSMT4">
                  <p:embed/>
                  <p:pic>
                    <p:nvPicPr>
                      <p:cNvPr id="61449" name="Object 9">
                        <a:extLst>
                          <a:ext uri="{FF2B5EF4-FFF2-40B4-BE49-F238E27FC236}">
                            <a16:creationId xmlns:a16="http://schemas.microsoft.com/office/drawing/2014/main" id="{CCF6976D-8BA6-4E72-AF24-A184612E88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4840288"/>
                        <a:ext cx="51958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Text Box 12">
            <a:extLst>
              <a:ext uri="{FF2B5EF4-FFF2-40B4-BE49-F238E27FC236}">
                <a16:creationId xmlns:a16="http://schemas.microsoft.com/office/drawing/2014/main" id="{4CD24018-C6FF-4835-AC9F-51F45DBC8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654550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latin typeface="Times New Roman" panose="02020603050405020304" pitchFamily="18" charset="0"/>
              </a:rPr>
              <a:t>初等行变换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61446" grpId="0" autoUpdateAnimBg="0"/>
      <p:bldP spid="614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灯片编号占位符 3">
            <a:extLst>
              <a:ext uri="{FF2B5EF4-FFF2-40B4-BE49-F238E27FC236}">
                <a16:creationId xmlns:a16="http://schemas.microsoft.com/office/drawing/2014/main" id="{C203A2D0-CDDF-4E52-80E5-A970730E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3FC3CA-8BAF-4C97-A7FA-71F654AC546C}" type="slidenum">
              <a:rPr lang="en-US" altLang="zh-CN"/>
              <a:pPr eaLnBrk="1" hangingPunct="1"/>
              <a:t>37</a:t>
            </a:fld>
            <a:endParaRPr lang="en-US" altLang="zh-CN"/>
          </a:p>
        </p:txBody>
      </p:sp>
      <p:graphicFrame>
        <p:nvGraphicFramePr>
          <p:cNvPr id="62473" name="Object 9">
            <a:extLst>
              <a:ext uri="{FF2B5EF4-FFF2-40B4-BE49-F238E27FC236}">
                <a16:creationId xmlns:a16="http://schemas.microsoft.com/office/drawing/2014/main" id="{5798C343-A8EA-40DF-B5B6-645FCB090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9588" y="2043113"/>
          <a:ext cx="13985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558720" progId="Equation.DSMT4">
                  <p:embed/>
                </p:oleObj>
              </mc:Choice>
              <mc:Fallback>
                <p:oleObj name="Equation" r:id="rId2" imgW="1320480" imgH="558720" progId="Equation.DSMT4">
                  <p:embed/>
                  <p:pic>
                    <p:nvPicPr>
                      <p:cNvPr id="62473" name="Object 9">
                        <a:extLst>
                          <a:ext uri="{FF2B5EF4-FFF2-40B4-BE49-F238E27FC236}">
                            <a16:creationId xmlns:a16="http://schemas.microsoft.com/office/drawing/2014/main" id="{5798C343-A8EA-40DF-B5B6-645FCB0903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2043113"/>
                        <a:ext cx="13985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>
            <a:extLst>
              <a:ext uri="{FF2B5EF4-FFF2-40B4-BE49-F238E27FC236}">
                <a16:creationId xmlns:a16="http://schemas.microsoft.com/office/drawing/2014/main" id="{75C3181F-F86C-4082-8981-96B2C70149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9150" y="1557338"/>
          <a:ext cx="3429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49560" imgH="1511280" progId="Equation.3">
                  <p:embed/>
                </p:oleObj>
              </mc:Choice>
              <mc:Fallback>
                <p:oleObj name="Equation" r:id="rId4" imgW="3949560" imgH="1511280" progId="Equation.3">
                  <p:embed/>
                  <p:pic>
                    <p:nvPicPr>
                      <p:cNvPr id="62476" name="Object 12">
                        <a:extLst>
                          <a:ext uri="{FF2B5EF4-FFF2-40B4-BE49-F238E27FC236}">
                            <a16:creationId xmlns:a16="http://schemas.microsoft.com/office/drawing/2014/main" id="{75C3181F-F86C-4082-8981-96B2C70149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557338"/>
                        <a:ext cx="3429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0" name="Object 16">
            <a:extLst>
              <a:ext uri="{FF2B5EF4-FFF2-40B4-BE49-F238E27FC236}">
                <a16:creationId xmlns:a16="http://schemas.microsoft.com/office/drawing/2014/main" id="{246964D4-6C29-4100-82F3-AACD506895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1484313"/>
          <a:ext cx="2879725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63560" imgH="698400" progId="Equation.3">
                  <p:embed/>
                </p:oleObj>
              </mc:Choice>
              <mc:Fallback>
                <p:oleObj name="公式" r:id="rId6" imgW="1663560" imgH="698400" progId="Equation.3">
                  <p:embed/>
                  <p:pic>
                    <p:nvPicPr>
                      <p:cNvPr id="62480" name="Object 16">
                        <a:extLst>
                          <a:ext uri="{FF2B5EF4-FFF2-40B4-BE49-F238E27FC236}">
                            <a16:creationId xmlns:a16="http://schemas.microsoft.com/office/drawing/2014/main" id="{246964D4-6C29-4100-82F3-AACD506895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484313"/>
                        <a:ext cx="2879725" cy="159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2" name="Object 18">
            <a:extLst>
              <a:ext uri="{FF2B5EF4-FFF2-40B4-BE49-F238E27FC236}">
                <a16:creationId xmlns:a16="http://schemas.microsoft.com/office/drawing/2014/main" id="{115680DF-DD15-4132-B473-ED5AFD16F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9750" y="4122738"/>
          <a:ext cx="143668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33440" imgH="571320" progId="Equation.DSMT4">
                  <p:embed/>
                </p:oleObj>
              </mc:Choice>
              <mc:Fallback>
                <p:oleObj name="Equation" r:id="rId8" imgW="1333440" imgH="571320" progId="Equation.DSMT4">
                  <p:embed/>
                  <p:pic>
                    <p:nvPicPr>
                      <p:cNvPr id="62482" name="Object 18">
                        <a:extLst>
                          <a:ext uri="{FF2B5EF4-FFF2-40B4-BE49-F238E27FC236}">
                            <a16:creationId xmlns:a16="http://schemas.microsoft.com/office/drawing/2014/main" id="{115680DF-DD15-4132-B473-ED5AFD16FB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4122738"/>
                        <a:ext cx="1436688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3" name="Object 19">
            <a:extLst>
              <a:ext uri="{FF2B5EF4-FFF2-40B4-BE49-F238E27FC236}">
                <a16:creationId xmlns:a16="http://schemas.microsoft.com/office/drawing/2014/main" id="{7C19A014-7391-47EC-8A75-09133BAC2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159250"/>
          <a:ext cx="12176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18960" imgH="558720" progId="Equation.DSMT4">
                  <p:embed/>
                </p:oleObj>
              </mc:Choice>
              <mc:Fallback>
                <p:oleObj name="Equation" r:id="rId10" imgW="1218960" imgH="558720" progId="Equation.DSMT4">
                  <p:embed/>
                  <p:pic>
                    <p:nvPicPr>
                      <p:cNvPr id="62483" name="Object 19">
                        <a:extLst>
                          <a:ext uri="{FF2B5EF4-FFF2-40B4-BE49-F238E27FC236}">
                            <a16:creationId xmlns:a16="http://schemas.microsoft.com/office/drawing/2014/main" id="{7C19A014-7391-47EC-8A75-09133BAC2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59250"/>
                        <a:ext cx="12176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5" name="Object 21">
            <a:extLst>
              <a:ext uri="{FF2B5EF4-FFF2-40B4-BE49-F238E27FC236}">
                <a16:creationId xmlns:a16="http://schemas.microsoft.com/office/drawing/2014/main" id="{8276AE5C-AEF5-4545-9D43-07F90188B8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3263" y="3698875"/>
          <a:ext cx="2376487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587240" imgH="698400" progId="Equation.3">
                  <p:embed/>
                </p:oleObj>
              </mc:Choice>
              <mc:Fallback>
                <p:oleObj name="公式" r:id="rId12" imgW="1587240" imgH="698400" progId="Equation.3">
                  <p:embed/>
                  <p:pic>
                    <p:nvPicPr>
                      <p:cNvPr id="62485" name="Object 21">
                        <a:extLst>
                          <a:ext uri="{FF2B5EF4-FFF2-40B4-BE49-F238E27FC236}">
                            <a16:creationId xmlns:a16="http://schemas.microsoft.com/office/drawing/2014/main" id="{8276AE5C-AEF5-4545-9D43-07F90188B8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3698875"/>
                        <a:ext cx="2376487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8" name="Object 24">
            <a:extLst>
              <a:ext uri="{FF2B5EF4-FFF2-40B4-BE49-F238E27FC236}">
                <a16:creationId xmlns:a16="http://schemas.microsoft.com/office/drawing/2014/main" id="{E7E943EB-0657-47AD-9BB0-77FFE6D7DE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9613" y="3627438"/>
          <a:ext cx="2663825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574640" imgH="698400" progId="Equation.3">
                  <p:embed/>
                </p:oleObj>
              </mc:Choice>
              <mc:Fallback>
                <p:oleObj name="公式" r:id="rId14" imgW="1574640" imgH="698400" progId="Equation.3">
                  <p:embed/>
                  <p:pic>
                    <p:nvPicPr>
                      <p:cNvPr id="62488" name="Object 24">
                        <a:extLst>
                          <a:ext uri="{FF2B5EF4-FFF2-40B4-BE49-F238E27FC236}">
                            <a16:creationId xmlns:a16="http://schemas.microsoft.com/office/drawing/2014/main" id="{E7E943EB-0657-47AD-9BB0-77FFE6D7DE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613" y="3627438"/>
                        <a:ext cx="2663825" cy="16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灯片编号占位符 3">
            <a:extLst>
              <a:ext uri="{FF2B5EF4-FFF2-40B4-BE49-F238E27FC236}">
                <a16:creationId xmlns:a16="http://schemas.microsoft.com/office/drawing/2014/main" id="{C81668A7-AB70-4DC7-910C-37234E90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46D146-3EFA-41C6-9858-C5021ADBF173}" type="slidenum">
              <a:rPr lang="en-US" altLang="zh-CN"/>
              <a:pPr eaLnBrk="1" hangingPunct="1"/>
              <a:t>38</a:t>
            </a:fld>
            <a:endParaRPr lang="en-US" altLang="zh-CN"/>
          </a:p>
        </p:txBody>
      </p:sp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2661A2B4-B951-4652-B7E4-0B10C3B74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3644900"/>
          <a:ext cx="3048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08360" imgH="1562040" progId="Equation.DSMT4">
                  <p:embed/>
                </p:oleObj>
              </mc:Choice>
              <mc:Fallback>
                <p:oleObj name="Equation" r:id="rId2" imgW="3708360" imgH="1562040" progId="Equation.DSMT4">
                  <p:embed/>
                  <p:pic>
                    <p:nvPicPr>
                      <p:cNvPr id="63492" name="Object 4">
                        <a:extLst>
                          <a:ext uri="{FF2B5EF4-FFF2-40B4-BE49-F238E27FC236}">
                            <a16:creationId xmlns:a16="http://schemas.microsoft.com/office/drawing/2014/main" id="{2661A2B4-B951-4652-B7E4-0B10C3B746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644900"/>
                        <a:ext cx="3048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>
            <a:extLst>
              <a:ext uri="{FF2B5EF4-FFF2-40B4-BE49-F238E27FC236}">
                <a16:creationId xmlns:a16="http://schemas.microsoft.com/office/drawing/2014/main" id="{38D6C707-1DA7-49CD-BFAC-0A8FA34A43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060575"/>
          <a:ext cx="14906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4960" imgH="558720" progId="Equation.DSMT4">
                  <p:embed/>
                </p:oleObj>
              </mc:Choice>
              <mc:Fallback>
                <p:oleObj name="Equation" r:id="rId4" imgW="1434960" imgH="558720" progId="Equation.DSMT4">
                  <p:embed/>
                  <p:pic>
                    <p:nvPicPr>
                      <p:cNvPr id="63494" name="Object 6">
                        <a:extLst>
                          <a:ext uri="{FF2B5EF4-FFF2-40B4-BE49-F238E27FC236}">
                            <a16:creationId xmlns:a16="http://schemas.microsoft.com/office/drawing/2014/main" id="{38D6C707-1DA7-49CD-BFAC-0A8FA34A43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060575"/>
                        <a:ext cx="149066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>
            <a:extLst>
              <a:ext uri="{FF2B5EF4-FFF2-40B4-BE49-F238E27FC236}">
                <a16:creationId xmlns:a16="http://schemas.microsoft.com/office/drawing/2014/main" id="{1B9173EA-9675-4BD9-9089-7C953504F9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8550" y="1644650"/>
          <a:ext cx="3238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200" imgH="1511280" progId="Equation.3">
                  <p:embed/>
                </p:oleObj>
              </mc:Choice>
              <mc:Fallback>
                <p:oleObj name="Equation" r:id="rId6" imgW="3238200" imgH="1511280" progId="Equation.3">
                  <p:embed/>
                  <p:pic>
                    <p:nvPicPr>
                      <p:cNvPr id="63496" name="Object 8">
                        <a:extLst>
                          <a:ext uri="{FF2B5EF4-FFF2-40B4-BE49-F238E27FC236}">
                            <a16:creationId xmlns:a16="http://schemas.microsoft.com/office/drawing/2014/main" id="{1B9173EA-9675-4BD9-9089-7C953504F9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1644650"/>
                        <a:ext cx="3238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AutoShape 10">
            <a:extLst>
              <a:ext uri="{FF2B5EF4-FFF2-40B4-BE49-F238E27FC236}">
                <a16:creationId xmlns:a16="http://schemas.microsoft.com/office/drawing/2014/main" id="{D0DFFFE5-729C-4EE8-A550-7CA751336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1484313"/>
            <a:ext cx="1439862" cy="1727200"/>
          </a:xfrm>
          <a:prstGeom prst="wedgeRectCallout">
            <a:avLst>
              <a:gd name="adj1" fmla="val -45370"/>
              <a:gd name="adj2" fmla="val 71875"/>
            </a:avLst>
          </a:prstGeom>
          <a:noFill/>
          <a:ln w="28575">
            <a:solidFill>
              <a:srgbClr val="8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0A0A4F-A6BF-4608-A800-31B5A002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B95-515A-4A84-827C-1967783B19E0}" type="slidenum">
              <a:rPr lang="en-US" altLang="zh-CN" smtClean="0"/>
              <a:pPr/>
              <a:t>39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0C00A47-5DB6-4694-AF73-B07629D6604C}"/>
                  </a:ext>
                </a:extLst>
              </p:cNvPr>
              <p:cNvSpPr txBox="1"/>
              <p:nvPr/>
            </p:nvSpPr>
            <p:spPr>
              <a:xfrm>
                <a:off x="770058" y="1516756"/>
                <a:ext cx="34903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对于求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使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0C00A47-5DB6-4694-AF73-B07629D66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8" y="1516756"/>
                <a:ext cx="3490314" cy="523220"/>
              </a:xfrm>
              <a:prstGeom prst="rect">
                <a:avLst/>
              </a:prstGeom>
              <a:blipFill>
                <a:blip r:embed="rId2"/>
                <a:stretch>
                  <a:fillRect l="-3490" t="-162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8ABA58B-A415-495F-A2A7-1517017919D0}"/>
                  </a:ext>
                </a:extLst>
              </p:cNvPr>
              <p:cNvSpPr txBox="1"/>
              <p:nvPr/>
            </p:nvSpPr>
            <p:spPr>
              <a:xfrm>
                <a:off x="752783" y="2987492"/>
                <a:ext cx="42302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可转置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后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求解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8ABA58B-A415-495F-A2A7-151701791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83" y="2987492"/>
                <a:ext cx="4230261" cy="523220"/>
              </a:xfrm>
              <a:prstGeom prst="rect">
                <a:avLst/>
              </a:prstGeom>
              <a:blipFill>
                <a:blip r:embed="rId3"/>
                <a:stretch>
                  <a:fillRect l="-2882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3339CC-F7B6-4023-AC85-738F04C0FF03}"/>
                  </a:ext>
                </a:extLst>
              </p:cNvPr>
              <p:cNvSpPr txBox="1"/>
              <p:nvPr/>
            </p:nvSpPr>
            <p:spPr>
              <a:xfrm>
                <a:off x="752783" y="2252124"/>
                <a:ext cx="21564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3339CC-F7B6-4023-AC85-738F04C0F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83" y="2252124"/>
                <a:ext cx="2156488" cy="523220"/>
              </a:xfrm>
              <a:prstGeom prst="rect">
                <a:avLst/>
              </a:prstGeom>
              <a:blipFill>
                <a:blip r:embed="rId4"/>
                <a:stretch>
                  <a:fillRect l="-5650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F794E3A2-A52A-414A-A7D2-F386CE8017EF}"/>
              </a:ext>
            </a:extLst>
          </p:cNvPr>
          <p:cNvGrpSpPr/>
          <p:nvPr/>
        </p:nvGrpSpPr>
        <p:grpSpPr>
          <a:xfrm>
            <a:off x="539552" y="3722860"/>
            <a:ext cx="5688632" cy="895144"/>
            <a:chOff x="467544" y="3722860"/>
            <a:chExt cx="5688632" cy="8951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bject 9">
                  <a:extLst>
                    <a:ext uri="{FF2B5EF4-FFF2-40B4-BE49-F238E27FC236}">
                      <a16:creationId xmlns:a16="http://schemas.microsoft.com/office/drawing/2014/main" id="{541CB944-DBE3-4EE9-93C7-DE01AE7AD5A3}"/>
                    </a:ext>
                  </a:extLst>
                </p:cNvPr>
                <p:cNvSpPr txBox="1"/>
                <p:nvPr/>
              </p:nvSpPr>
              <p:spPr bwMode="auto">
                <a:xfrm>
                  <a:off x="467544" y="3722860"/>
                  <a:ext cx="5688632" cy="895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zh-CN" alt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, 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      </m:t>
                            </m:r>
                          </m:e>
                        </m:groupChr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, </m:t>
                                </m:r>
                                <m:sSup>
                                  <m:sSup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Object 9">
                  <a:extLst>
                    <a:ext uri="{FF2B5EF4-FFF2-40B4-BE49-F238E27FC236}">
                      <a16:creationId xmlns:a16="http://schemas.microsoft.com/office/drawing/2014/main" id="{541CB944-DBE3-4EE9-93C7-DE01AE7A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544" y="3722860"/>
                  <a:ext cx="5688632" cy="8951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43F279ED-030E-4444-B553-E7FFAFDE1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454" y="3722860"/>
              <a:ext cx="9589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 dirty="0">
                  <a:latin typeface="Times New Roman" panose="02020603050405020304" pitchFamily="18" charset="0"/>
                </a:rPr>
                <a:t>行变换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9">
                <a:extLst>
                  <a:ext uri="{FF2B5EF4-FFF2-40B4-BE49-F238E27FC236}">
                    <a16:creationId xmlns:a16="http://schemas.microsoft.com/office/drawing/2014/main" id="{9431FAC9-EB0D-4E6F-B511-003F9D0F5447}"/>
                  </a:ext>
                </a:extLst>
              </p:cNvPr>
              <p:cNvSpPr txBox="1"/>
              <p:nvPr/>
            </p:nvSpPr>
            <p:spPr bwMode="auto">
              <a:xfrm>
                <a:off x="752783" y="4893672"/>
                <a:ext cx="5688632" cy="6235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Object 9">
                <a:extLst>
                  <a:ext uri="{FF2B5EF4-FFF2-40B4-BE49-F238E27FC236}">
                    <a16:creationId xmlns:a16="http://schemas.microsoft.com/office/drawing/2014/main" id="{9431FAC9-EB0D-4E6F-B511-003F9D0F5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783" y="4893672"/>
                <a:ext cx="5688632" cy="6235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75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灯片编号占位符 5">
            <a:extLst>
              <a:ext uri="{FF2B5EF4-FFF2-40B4-BE49-F238E27FC236}">
                <a16:creationId xmlns:a16="http://schemas.microsoft.com/office/drawing/2014/main" id="{B1B72711-D0FD-4F3C-B612-4B04DFC0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10903D-D65B-4A56-B826-33905C7B54F4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3080" name="Rectangle 5">
            <a:extLst>
              <a:ext uri="{FF2B5EF4-FFF2-40B4-BE49-F238E27FC236}">
                <a16:creationId xmlns:a16="http://schemas.microsoft.com/office/drawing/2014/main" id="{88C963E9-9B88-45C2-A3C1-1042CE1D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Tahoma" panose="020B0604030504040204" pitchFamily="34" charset="0"/>
            </a:endParaRP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A3B41813-3C51-4B87-9BEC-35EC63DCEC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412875"/>
          <a:ext cx="50292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374560" imgH="939600" progId="Equation.3">
                  <p:embed/>
                </p:oleObj>
              </mc:Choice>
              <mc:Fallback>
                <p:oleObj name="公式" r:id="rId3" imgW="2374560" imgH="939600" progId="Equation.3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A3B41813-3C51-4B87-9BEC-35EC63DCEC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412875"/>
                        <a:ext cx="5029200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292DB918-970E-4EE2-B761-A1EDD3C76C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3863" y="3697288"/>
          <a:ext cx="5041900" cy="198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387520" imgH="939600" progId="Equation.3">
                  <p:embed/>
                </p:oleObj>
              </mc:Choice>
              <mc:Fallback>
                <p:oleObj name="公式" r:id="rId5" imgW="2387520" imgH="939600" progId="Equation.3">
                  <p:embed/>
                  <p:pic>
                    <p:nvPicPr>
                      <p:cNvPr id="10246" name="Object 6">
                        <a:extLst>
                          <a:ext uri="{FF2B5EF4-FFF2-40B4-BE49-F238E27FC236}">
                            <a16:creationId xmlns:a16="http://schemas.microsoft.com/office/drawing/2014/main" id="{292DB918-970E-4EE2-B761-A1EDD3C76C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697288"/>
                        <a:ext cx="5041900" cy="198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>
            <a:extLst>
              <a:ext uri="{FF2B5EF4-FFF2-40B4-BE49-F238E27FC236}">
                <a16:creationId xmlns:a16="http://schemas.microsoft.com/office/drawing/2014/main" id="{5237B2C5-0348-446A-B565-106792477D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69200" y="2171700"/>
          <a:ext cx="6778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17160" imgH="228600" progId="Equation.3">
                  <p:embed/>
                </p:oleObj>
              </mc:Choice>
              <mc:Fallback>
                <p:oleObj name="公式" r:id="rId7" imgW="317160" imgH="228600" progId="Equation.3">
                  <p:embed/>
                  <p:pic>
                    <p:nvPicPr>
                      <p:cNvPr id="10256" name="Object 16">
                        <a:extLst>
                          <a:ext uri="{FF2B5EF4-FFF2-40B4-BE49-F238E27FC236}">
                            <a16:creationId xmlns:a16="http://schemas.microsoft.com/office/drawing/2014/main" id="{5237B2C5-0348-446A-B565-106792477D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200" y="2171700"/>
                        <a:ext cx="6778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>
            <a:extLst>
              <a:ext uri="{FF2B5EF4-FFF2-40B4-BE49-F238E27FC236}">
                <a16:creationId xmlns:a16="http://schemas.microsoft.com/office/drawing/2014/main" id="{6EE78F38-4B24-4EE6-9D72-D6088D3B59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69200" y="4416425"/>
          <a:ext cx="6778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17160" imgH="215640" progId="Equation.3">
                  <p:embed/>
                </p:oleObj>
              </mc:Choice>
              <mc:Fallback>
                <p:oleObj name="公式" r:id="rId9" imgW="317160" imgH="215640" progId="Equation.3">
                  <p:embed/>
                  <p:pic>
                    <p:nvPicPr>
                      <p:cNvPr id="10257" name="Object 17">
                        <a:extLst>
                          <a:ext uri="{FF2B5EF4-FFF2-40B4-BE49-F238E27FC236}">
                            <a16:creationId xmlns:a16="http://schemas.microsoft.com/office/drawing/2014/main" id="{6EE78F38-4B24-4EE6-9D72-D6088D3B59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200" y="4416425"/>
                        <a:ext cx="6778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Rectangle 18">
            <a:extLst>
              <a:ext uri="{FF2B5EF4-FFF2-40B4-BE49-F238E27FC236}">
                <a16:creationId xmlns:a16="http://schemas.microsoft.com/office/drawing/2014/main" id="{5DF47BE9-1787-4F23-88E3-B31893D22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413" y="5137150"/>
            <a:ext cx="1800225" cy="50323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690A7F-BB58-45C6-A0AA-6585E8A1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B95-515A-4A84-827C-1967783B19E0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345E62-DEB0-408B-B37D-B2B8D1BDA607}"/>
              </a:ext>
            </a:extLst>
          </p:cNvPr>
          <p:cNvSpPr txBox="1"/>
          <p:nvPr/>
        </p:nvSpPr>
        <p:spPr>
          <a:xfrm>
            <a:off x="395536" y="1412776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4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2A711C-5614-452B-94BE-5B56878C8AAD}"/>
                  </a:ext>
                </a:extLst>
              </p:cNvPr>
              <p:cNvSpPr txBox="1"/>
              <p:nvPr/>
            </p:nvSpPr>
            <p:spPr>
              <a:xfrm>
                <a:off x="1405171" y="1334580"/>
                <a:ext cx="3166829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2A711C-5614-452B-94BE-5B56878C8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71" y="1334580"/>
                <a:ext cx="3166829" cy="1271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F44615A-C202-47E0-9149-C5D899EE1E1E}"/>
              </a:ext>
            </a:extLst>
          </p:cNvPr>
          <p:cNvSpPr txBox="1"/>
          <p:nvPr/>
        </p:nvSpPr>
        <p:spPr>
          <a:xfrm>
            <a:off x="467544" y="285293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A22F973-5548-4AF6-A92F-E6A25DAEC904}"/>
                  </a:ext>
                </a:extLst>
              </p:cNvPr>
              <p:cNvSpPr txBox="1"/>
              <p:nvPr/>
            </p:nvSpPr>
            <p:spPr>
              <a:xfrm>
                <a:off x="1059500" y="2852936"/>
                <a:ext cx="27504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方程组记为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A22F973-5548-4AF6-A92F-E6A25DAE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00" y="2852936"/>
                <a:ext cx="2750497" cy="461665"/>
              </a:xfrm>
              <a:prstGeom prst="rect">
                <a:avLst/>
              </a:prstGeom>
              <a:blipFill>
                <a:blip r:embed="rId3"/>
                <a:stretch>
                  <a:fillRect l="-354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62E9B65-5B58-42BE-8339-9C8F45666085}"/>
                  </a:ext>
                </a:extLst>
              </p:cNvPr>
              <p:cNvSpPr txBox="1"/>
              <p:nvPr/>
            </p:nvSpPr>
            <p:spPr>
              <a:xfrm>
                <a:off x="993840" y="3281339"/>
                <a:ext cx="4943789" cy="699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/>
                  <a:t>可逆，则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行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变换</m:t>
                        </m:r>
                      </m:e>
                    </m:groupCh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62E9B65-5B58-42BE-8339-9C8F45666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840" y="3281339"/>
                <a:ext cx="4943789" cy="699872"/>
              </a:xfrm>
              <a:prstGeom prst="rect">
                <a:avLst/>
              </a:prstGeom>
              <a:blipFill>
                <a:blip r:embed="rId4"/>
                <a:stretch>
                  <a:fillRect l="-1850" b="-15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8999811-50C2-49FE-A80D-224D8400A123}"/>
                  </a:ext>
                </a:extLst>
              </p:cNvPr>
              <p:cNvSpPr txBox="1"/>
              <p:nvPr/>
            </p:nvSpPr>
            <p:spPr>
              <a:xfrm>
                <a:off x="5987736" y="3519546"/>
                <a:ext cx="20453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即得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8999811-50C2-49FE-A80D-224D8400A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736" y="3519546"/>
                <a:ext cx="2045303" cy="461665"/>
              </a:xfrm>
              <a:prstGeom prst="rect">
                <a:avLst/>
              </a:prstGeom>
              <a:blipFill>
                <a:blip r:embed="rId5"/>
                <a:stretch>
                  <a:fillRect l="-4464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A97A2A8-226F-4782-A548-5CF310AD46DB}"/>
                  </a:ext>
                </a:extLst>
              </p:cNvPr>
              <p:cNvSpPr txBox="1"/>
              <p:nvPr/>
            </p:nvSpPr>
            <p:spPr>
              <a:xfrm>
                <a:off x="611560" y="4225802"/>
                <a:ext cx="2292679" cy="906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A97A2A8-226F-4782-A548-5CF310AD4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225802"/>
                <a:ext cx="2292679" cy="9062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39A41D3-0CBE-437D-B896-C5A9FEA007D2}"/>
                  </a:ext>
                </a:extLst>
              </p:cNvPr>
              <p:cNvSpPr txBox="1"/>
              <p:nvPr/>
            </p:nvSpPr>
            <p:spPr>
              <a:xfrm>
                <a:off x="2854186" y="4187297"/>
                <a:ext cx="3133550" cy="960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groupCh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39A41D3-0CBE-437D-B896-C5A9FEA00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186" y="4187297"/>
                <a:ext cx="3133550" cy="9607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751A071-5EE4-4532-A26F-112942184475}"/>
                  </a:ext>
                </a:extLst>
              </p:cNvPr>
              <p:cNvSpPr txBox="1"/>
              <p:nvPr/>
            </p:nvSpPr>
            <p:spPr>
              <a:xfrm>
                <a:off x="5796136" y="4217191"/>
                <a:ext cx="2941190" cy="906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lim>
                      </m:limLow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751A071-5EE4-4532-A26F-112942184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217191"/>
                <a:ext cx="2941190" cy="9062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CA97084-6CE6-4BE0-A3FE-96BF54EAFD9F}"/>
                  </a:ext>
                </a:extLst>
              </p:cNvPr>
              <p:cNvSpPr txBox="1"/>
              <p:nvPr/>
            </p:nvSpPr>
            <p:spPr>
              <a:xfrm>
                <a:off x="637523" y="5354095"/>
                <a:ext cx="2757743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groupChr>
                        </m:e>
                        <m:lim/>
                      </m:limLow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CA97084-6CE6-4BE0-A3FE-96BF54EAF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23" y="5354095"/>
                <a:ext cx="2757743" cy="9727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C2F337F-0E2C-4AC3-9046-9E75227327FC}"/>
                  </a:ext>
                </a:extLst>
              </p:cNvPr>
              <p:cNvSpPr txBox="1"/>
              <p:nvPr/>
            </p:nvSpPr>
            <p:spPr>
              <a:xfrm>
                <a:off x="3255235" y="5383989"/>
                <a:ext cx="2556469" cy="912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lim>
                      </m:limLow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C2F337F-0E2C-4AC3-9046-9E7522732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235" y="5383989"/>
                <a:ext cx="2556469" cy="9124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D7422CD-58C6-4D28-81FD-08ABC03FBF28}"/>
                  </a:ext>
                </a:extLst>
              </p:cNvPr>
              <p:cNvSpPr txBox="1"/>
              <p:nvPr/>
            </p:nvSpPr>
            <p:spPr>
              <a:xfrm>
                <a:off x="5943597" y="5394927"/>
                <a:ext cx="1375313" cy="912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/>
                  <a:t>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D7422CD-58C6-4D28-81FD-08ABC03FB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7" y="5394927"/>
                <a:ext cx="1375313" cy="912494"/>
              </a:xfrm>
              <a:prstGeom prst="rect">
                <a:avLst/>
              </a:prstGeom>
              <a:blipFill>
                <a:blip r:embed="rId11"/>
                <a:stretch>
                  <a:fillRect l="-4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71894700-2A10-42B9-931C-CA2A10D18669}"/>
              </a:ext>
            </a:extLst>
          </p:cNvPr>
          <p:cNvSpPr/>
          <p:nvPr/>
        </p:nvSpPr>
        <p:spPr>
          <a:xfrm>
            <a:off x="5292080" y="5394927"/>
            <a:ext cx="288032" cy="931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5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灯片编号占位符 5">
            <a:extLst>
              <a:ext uri="{FF2B5EF4-FFF2-40B4-BE49-F238E27FC236}">
                <a16:creationId xmlns:a16="http://schemas.microsoft.com/office/drawing/2014/main" id="{6EF734AD-22BC-4D9D-B87A-128063C6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0FC4F1-9A7B-4556-B17C-BF494D668464}" type="slidenum">
              <a:rPr lang="en-US" altLang="zh-CN"/>
              <a:pPr eaLnBrk="1" hangingPunct="1"/>
              <a:t>41</a:t>
            </a:fld>
            <a:endParaRPr lang="en-US" altLang="zh-CN"/>
          </a:p>
        </p:txBody>
      </p:sp>
      <p:sp>
        <p:nvSpPr>
          <p:cNvPr id="31750" name="Rectangle 2">
            <a:extLst>
              <a:ext uri="{FF2B5EF4-FFF2-40B4-BE49-F238E27FC236}">
                <a16:creationId xmlns:a16="http://schemas.microsoft.com/office/drawing/2014/main" id="{A49B3391-35D8-431E-B371-D14894289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3333FF"/>
                </a:solidFill>
              </a:rPr>
              <a:t>§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3333FF"/>
                </a:solidFill>
              </a:rPr>
              <a:t>  </a:t>
            </a:r>
            <a:r>
              <a:rPr kumimoji="1" lang="zh-CN" altLang="en-US" dirty="0">
                <a:solidFill>
                  <a:srgbClr val="3333FF"/>
                </a:solidFill>
              </a:rPr>
              <a:t>矩阵的秩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CD64371E-2A9E-4732-B59D-7A7178F56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41438"/>
            <a:ext cx="811632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在矩阵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中，任取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k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行、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k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列所得的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 baseline="32000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</a:t>
            </a:r>
          </a:p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    元素不改变它们的相对位置而得的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k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阶行列式，</a:t>
            </a:r>
          </a:p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    称为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的一个 </a:t>
            </a:r>
            <a:r>
              <a:rPr kumimoji="1"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k 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阶子式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66568" name="Object 8">
            <a:extLst>
              <a:ext uri="{FF2B5EF4-FFF2-40B4-BE49-F238E27FC236}">
                <a16:creationId xmlns:a16="http://schemas.microsoft.com/office/drawing/2014/main" id="{304D18BB-2D73-4045-B2F1-9943A41369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252788"/>
          <a:ext cx="4017963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65080" imgH="927000" progId="Equation.3">
                  <p:embed/>
                </p:oleObj>
              </mc:Choice>
              <mc:Fallback>
                <p:oleObj name="公式" r:id="rId2" imgW="1765080" imgH="927000" progId="Equation.3">
                  <p:embed/>
                  <p:pic>
                    <p:nvPicPr>
                      <p:cNvPr id="66568" name="Object 8">
                        <a:extLst>
                          <a:ext uri="{FF2B5EF4-FFF2-40B4-BE49-F238E27FC236}">
                            <a16:creationId xmlns:a16="http://schemas.microsoft.com/office/drawing/2014/main" id="{304D18BB-2D73-4045-B2F1-9943A41369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52788"/>
                        <a:ext cx="4017963" cy="212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Line 9">
            <a:extLst>
              <a:ext uri="{FF2B5EF4-FFF2-40B4-BE49-F238E27FC236}">
                <a16:creationId xmlns:a16="http://schemas.microsoft.com/office/drawing/2014/main" id="{7998CC46-307E-4607-97FC-A5C1293B0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648" y="3573016"/>
            <a:ext cx="3600450" cy="0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0" name="Line 10">
            <a:extLst>
              <a:ext uri="{FF2B5EF4-FFF2-40B4-BE49-F238E27FC236}">
                <a16:creationId xmlns:a16="http://schemas.microsoft.com/office/drawing/2014/main" id="{DB758F71-D335-489C-8895-14B3F8BBC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5656" y="4581128"/>
            <a:ext cx="3600450" cy="0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1" name="Line 11">
            <a:extLst>
              <a:ext uri="{FF2B5EF4-FFF2-40B4-BE49-F238E27FC236}">
                <a16:creationId xmlns:a16="http://schemas.microsoft.com/office/drawing/2014/main" id="{89AE9AB3-2597-47FF-BA4A-3E14BDBAA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784" y="3141663"/>
            <a:ext cx="0" cy="2374900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2" name="Line 12">
            <a:extLst>
              <a:ext uri="{FF2B5EF4-FFF2-40B4-BE49-F238E27FC236}">
                <a16:creationId xmlns:a16="http://schemas.microsoft.com/office/drawing/2014/main" id="{3815C61C-C80F-4D45-AF06-5D912FC20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016" y="3141663"/>
            <a:ext cx="0" cy="2374900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3" name="Text Box 13">
            <a:extLst>
              <a:ext uri="{FF2B5EF4-FFF2-40B4-BE49-F238E27FC236}">
                <a16:creationId xmlns:a16="http://schemas.microsoft.com/office/drawing/2014/main" id="{320C78EF-1EE3-435B-8453-D3B205F2C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988" y="3270250"/>
            <a:ext cx="3087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宋体" panose="02010600030101010101" pitchFamily="2" charset="-122"/>
              </a:rPr>
              <a:t>的一个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阶子式：</a:t>
            </a:r>
          </a:p>
        </p:txBody>
      </p:sp>
      <p:graphicFrame>
        <p:nvGraphicFramePr>
          <p:cNvPr id="66574" name="Object 14">
            <a:extLst>
              <a:ext uri="{FF2B5EF4-FFF2-40B4-BE49-F238E27FC236}">
                <a16:creationId xmlns:a16="http://schemas.microsoft.com/office/drawing/2014/main" id="{083732AA-FB35-4608-95E0-A24A3B30598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372225" y="3933825"/>
          <a:ext cx="130492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469800" progId="Equation.DSMT4">
                  <p:embed/>
                </p:oleObj>
              </mc:Choice>
              <mc:Fallback>
                <p:oleObj name="Equation" r:id="rId4" imgW="482400" imgH="469800" progId="Equation.DSMT4">
                  <p:embed/>
                  <p:pic>
                    <p:nvPicPr>
                      <p:cNvPr id="66574" name="Object 14">
                        <a:extLst>
                          <a:ext uri="{FF2B5EF4-FFF2-40B4-BE49-F238E27FC236}">
                            <a16:creationId xmlns:a16="http://schemas.microsoft.com/office/drawing/2014/main" id="{083732AA-FB35-4608-95E0-A24A3B3059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933825"/>
                        <a:ext cx="1304925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灯片编号占位符 3">
            <a:extLst>
              <a:ext uri="{FF2B5EF4-FFF2-40B4-BE49-F238E27FC236}">
                <a16:creationId xmlns:a16="http://schemas.microsoft.com/office/drawing/2014/main" id="{EF02F7BD-DB8C-4EA6-A69B-293DC3B6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D3C925-FCA9-48EC-ADC4-385202299EA8}" type="slidenum">
              <a:rPr lang="en-US" altLang="zh-CN"/>
              <a:pPr eaLnBrk="1" hangingPunct="1"/>
              <a:t>42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6" name="Rectangle 4">
                <a:extLst>
                  <a:ext uri="{FF2B5EF4-FFF2-40B4-BE49-F238E27FC236}">
                    <a16:creationId xmlns:a16="http://schemas.microsoft.com/office/drawing/2014/main" id="{C5EA8891-E312-4D5C-8865-76F2EE18C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688" y="1341438"/>
                <a:ext cx="8018784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定义</a:t>
                </a:r>
                <a:r>
                  <a:rPr kumimoji="1" lang="en-US" altLang="zh-CN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5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：矩阵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的 最高阶非零子式的阶数</a:t>
                </a:r>
              </a:p>
              <a:p>
                <a:pPr eaLnBrk="1" hangingPunct="1"/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              称为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的秩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，记作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zh-CN" altLang="en-US" sz="2800" b="0" i="1" dirty="0" smtClean="0">
                        <a:latin typeface="Cambria Math" panose="02040503050406030204" pitchFamily="18" charset="0"/>
                      </a:rPr>
                      <m:t>零矩阵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zh-CN" altLang="en-US" sz="28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636" name="Rectangle 4">
                <a:extLst>
                  <a:ext uri="{FF2B5EF4-FFF2-40B4-BE49-F238E27FC236}">
                    <a16:creationId xmlns:a16="http://schemas.microsoft.com/office/drawing/2014/main" id="{C5EA8891-E312-4D5C-8865-76F2EE18C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1688" y="1341438"/>
                <a:ext cx="8018784" cy="954107"/>
              </a:xfrm>
              <a:prstGeom prst="rect">
                <a:avLst/>
              </a:prstGeom>
              <a:blipFill>
                <a:blip r:embed="rId3"/>
                <a:stretch>
                  <a:fillRect l="-1597" t="-8280" b="-146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9643" name="Object 11">
            <a:extLst>
              <a:ext uri="{FF2B5EF4-FFF2-40B4-BE49-F238E27FC236}">
                <a16:creationId xmlns:a16="http://schemas.microsoft.com/office/drawing/2014/main" id="{B4ED0325-8668-4049-BAB5-8416534F08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999112"/>
              </p:ext>
            </p:extLst>
          </p:nvPr>
        </p:nvGraphicFramePr>
        <p:xfrm>
          <a:off x="4329113" y="3840385"/>
          <a:ext cx="3457575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44640" imgH="2070000" progId="Equation.DSMT4">
                  <p:embed/>
                </p:oleObj>
              </mc:Choice>
              <mc:Fallback>
                <p:oleObj name="Equation" r:id="rId4" imgW="3644640" imgH="2070000" progId="Equation.DSMT4">
                  <p:embed/>
                  <p:pic>
                    <p:nvPicPr>
                      <p:cNvPr id="69643" name="Object 11">
                        <a:extLst>
                          <a:ext uri="{FF2B5EF4-FFF2-40B4-BE49-F238E27FC236}">
                            <a16:creationId xmlns:a16="http://schemas.microsoft.com/office/drawing/2014/main" id="{B4ED0325-8668-4049-BAB5-8416534F08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3840385"/>
                        <a:ext cx="3457575" cy="182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Text Box 12">
            <a:extLst>
              <a:ext uri="{FF2B5EF4-FFF2-40B4-BE49-F238E27FC236}">
                <a16:creationId xmlns:a16="http://schemas.microsoft.com/office/drawing/2014/main" id="{7916DF2C-94C0-4704-B37E-048E94B96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140298"/>
            <a:ext cx="4568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求矩阵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的秩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其中</a:t>
            </a:r>
          </a:p>
        </p:txBody>
      </p:sp>
      <p:graphicFrame>
        <p:nvGraphicFramePr>
          <p:cNvPr id="69645" name="Object 13">
            <a:extLst>
              <a:ext uri="{FF2B5EF4-FFF2-40B4-BE49-F238E27FC236}">
                <a16:creationId xmlns:a16="http://schemas.microsoft.com/office/drawing/2014/main" id="{A1536654-296E-4F40-824F-C6E579D32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936591"/>
              </p:ext>
            </p:extLst>
          </p:nvPr>
        </p:nvGraphicFramePr>
        <p:xfrm>
          <a:off x="1665288" y="4056285"/>
          <a:ext cx="21590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698400" progId="Equation.DSMT4">
                  <p:embed/>
                </p:oleObj>
              </mc:Choice>
              <mc:Fallback>
                <p:oleObj name="Equation" r:id="rId6" imgW="1066680" imgH="698400" progId="Equation.DSMT4">
                  <p:embed/>
                  <p:pic>
                    <p:nvPicPr>
                      <p:cNvPr id="69645" name="Object 13">
                        <a:extLst>
                          <a:ext uri="{FF2B5EF4-FFF2-40B4-BE49-F238E27FC236}">
                            <a16:creationId xmlns:a16="http://schemas.microsoft.com/office/drawing/2014/main" id="{A1536654-296E-4F40-824F-C6E579D326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4056285"/>
                        <a:ext cx="2159000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灯片编号占位符 3">
            <a:extLst>
              <a:ext uri="{FF2B5EF4-FFF2-40B4-BE49-F238E27FC236}">
                <a16:creationId xmlns:a16="http://schemas.microsoft.com/office/drawing/2014/main" id="{9AFDC9BE-32FB-43D7-B3A1-82C1EA8B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6C0E7F-F4E0-4577-966A-69D4847C47EA}" type="slidenum">
              <a:rPr lang="en-US" altLang="zh-CN"/>
              <a:pPr eaLnBrk="1" hangingPunct="1"/>
              <a:t>43</a:t>
            </a:fld>
            <a:endParaRPr lang="en-US" altLang="zh-CN"/>
          </a:p>
        </p:txBody>
      </p:sp>
      <p:graphicFrame>
        <p:nvGraphicFramePr>
          <p:cNvPr id="70660" name="Object 4">
            <a:extLst>
              <a:ext uri="{FF2B5EF4-FFF2-40B4-BE49-F238E27FC236}">
                <a16:creationId xmlns:a16="http://schemas.microsoft.com/office/drawing/2014/main" id="{FD768AEE-8059-4F73-A720-7FB7B904E6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4888" y="3716338"/>
          <a:ext cx="3638550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35080" imgH="2070000" progId="Equation.DSMT4">
                  <p:embed/>
                </p:oleObj>
              </mc:Choice>
              <mc:Fallback>
                <p:oleObj name="Equation" r:id="rId2" imgW="3835080" imgH="2070000" progId="Equation.DSMT4">
                  <p:embed/>
                  <p:pic>
                    <p:nvPicPr>
                      <p:cNvPr id="70660" name="Object 4">
                        <a:extLst>
                          <a:ext uri="{FF2B5EF4-FFF2-40B4-BE49-F238E27FC236}">
                            <a16:creationId xmlns:a16="http://schemas.microsoft.com/office/drawing/2014/main" id="{FD768AEE-8059-4F73-A720-7FB7B904E6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3716338"/>
                        <a:ext cx="3638550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D7382E79-B0C8-403B-AD83-56D9C0FD9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339850"/>
          <a:ext cx="21590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698400" progId="Equation.DSMT4">
                  <p:embed/>
                </p:oleObj>
              </mc:Choice>
              <mc:Fallback>
                <p:oleObj name="Equation" r:id="rId4" imgW="1066680" imgH="698400" progId="Equation.DSMT4">
                  <p:embed/>
                  <p:pic>
                    <p:nvPicPr>
                      <p:cNvPr id="70661" name="Object 5">
                        <a:extLst>
                          <a:ext uri="{FF2B5EF4-FFF2-40B4-BE49-F238E27FC236}">
                            <a16:creationId xmlns:a16="http://schemas.microsoft.com/office/drawing/2014/main" id="{D7382E79-B0C8-403B-AD83-56D9C0FD9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39850"/>
                        <a:ext cx="2159000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Line 6">
            <a:extLst>
              <a:ext uri="{FF2B5EF4-FFF2-40B4-BE49-F238E27FC236}">
                <a16:creationId xmlns:a16="http://schemas.microsoft.com/office/drawing/2014/main" id="{ED6AB0EA-31CA-4178-AAE7-14AAA544E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132013"/>
            <a:ext cx="1727200" cy="0"/>
          </a:xfrm>
          <a:prstGeom prst="line">
            <a:avLst/>
          </a:prstGeom>
          <a:noFill/>
          <a:ln w="28575">
            <a:solidFill>
              <a:srgbClr val="808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3" name="Line 7">
            <a:extLst>
              <a:ext uri="{FF2B5EF4-FFF2-40B4-BE49-F238E27FC236}">
                <a16:creationId xmlns:a16="http://schemas.microsoft.com/office/drawing/2014/main" id="{278D1146-96B6-42B1-8D86-58F31DB9E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1268413"/>
            <a:ext cx="0" cy="1512887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4" name="Line 8">
            <a:extLst>
              <a:ext uri="{FF2B5EF4-FFF2-40B4-BE49-F238E27FC236}">
                <a16:creationId xmlns:a16="http://schemas.microsoft.com/office/drawing/2014/main" id="{C8C13597-E01A-4D7D-8BDE-7896C1545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1268413"/>
            <a:ext cx="0" cy="1512887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>
            <a:extLst>
              <a:ext uri="{FF2B5EF4-FFF2-40B4-BE49-F238E27FC236}">
                <a16:creationId xmlns:a16="http://schemas.microsoft.com/office/drawing/2014/main" id="{43716D57-0524-4EE9-935B-9D27980DF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154238"/>
            <a:ext cx="151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2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阶子式</a:t>
            </a:r>
          </a:p>
        </p:txBody>
      </p:sp>
      <p:graphicFrame>
        <p:nvGraphicFramePr>
          <p:cNvPr id="70667" name="Object 11">
            <a:extLst>
              <a:ext uri="{FF2B5EF4-FFF2-40B4-BE49-F238E27FC236}">
                <a16:creationId xmlns:a16="http://schemas.microsoft.com/office/drawing/2014/main" id="{6D8CB48B-4D12-4D9D-9152-A7125CE4A9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916113"/>
          <a:ext cx="12969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80" imgH="469800" progId="Equation.DSMT4">
                  <p:embed/>
                </p:oleObj>
              </mc:Choice>
              <mc:Fallback>
                <p:oleObj name="Equation" r:id="rId6" imgW="622080" imgH="469800" progId="Equation.DSMT4">
                  <p:embed/>
                  <p:pic>
                    <p:nvPicPr>
                      <p:cNvPr id="70667" name="Object 11">
                        <a:extLst>
                          <a:ext uri="{FF2B5EF4-FFF2-40B4-BE49-F238E27FC236}">
                            <a16:creationId xmlns:a16="http://schemas.microsoft.com/office/drawing/2014/main" id="{6D8CB48B-4D12-4D9D-9152-A7125CE4A9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916113"/>
                        <a:ext cx="12969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8" name="Rectangle 12">
            <a:extLst>
              <a:ext uri="{FF2B5EF4-FFF2-40B4-BE49-F238E27FC236}">
                <a16:creationId xmlns:a16="http://schemas.microsoft.com/office/drawing/2014/main" id="{9492CE44-96F6-45FD-B330-EEA199FB5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1268413"/>
            <a:ext cx="2646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3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阶子式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|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</a:rPr>
              <a:t>|=0 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70671" name="Oval 15">
            <a:extLst>
              <a:ext uri="{FF2B5EF4-FFF2-40B4-BE49-F238E27FC236}">
                <a16:creationId xmlns:a16="http://schemas.microsoft.com/office/drawing/2014/main" id="{66D03769-F68D-4CD4-9CDD-CC865EF4D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689350"/>
            <a:ext cx="433388" cy="431800"/>
          </a:xfrm>
          <a:prstGeom prst="ellipse">
            <a:avLst/>
          </a:prstGeom>
          <a:noFill/>
          <a:ln w="28575">
            <a:solidFill>
              <a:srgbClr val="808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72" name="Line 16">
            <a:extLst>
              <a:ext uri="{FF2B5EF4-FFF2-40B4-BE49-F238E27FC236}">
                <a16:creationId xmlns:a16="http://schemas.microsoft.com/office/drawing/2014/main" id="{C38D36C3-81E1-430E-A302-E713C21C4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700213"/>
            <a:ext cx="1727200" cy="0"/>
          </a:xfrm>
          <a:prstGeom prst="line">
            <a:avLst/>
          </a:prstGeom>
          <a:noFill/>
          <a:ln w="28575">
            <a:solidFill>
              <a:srgbClr val="808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3" name="Oval 17">
            <a:extLst>
              <a:ext uri="{FF2B5EF4-FFF2-40B4-BE49-F238E27FC236}">
                <a16:creationId xmlns:a16="http://schemas.microsoft.com/office/drawing/2014/main" id="{A9EE6675-ADC4-4447-8C38-31F1A5B67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4162425"/>
            <a:ext cx="431800" cy="433388"/>
          </a:xfrm>
          <a:prstGeom prst="ellipse">
            <a:avLst/>
          </a:prstGeom>
          <a:noFill/>
          <a:ln w="28575">
            <a:solidFill>
              <a:srgbClr val="808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74" name="Oval 18">
            <a:extLst>
              <a:ext uri="{FF2B5EF4-FFF2-40B4-BE49-F238E27FC236}">
                <a16:creationId xmlns:a16="http://schemas.microsoft.com/office/drawing/2014/main" id="{56C33610-9CE9-482C-A4C6-CEFBECEC5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88" y="4637088"/>
            <a:ext cx="431800" cy="433387"/>
          </a:xfrm>
          <a:prstGeom prst="ellipse">
            <a:avLst/>
          </a:prstGeom>
          <a:noFill/>
          <a:ln w="28575">
            <a:solidFill>
              <a:srgbClr val="808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78" name="Rectangle 22">
            <a:extLst>
              <a:ext uri="{FF2B5EF4-FFF2-40B4-BE49-F238E27FC236}">
                <a16:creationId xmlns:a16="http://schemas.microsoft.com/office/drawing/2014/main" id="{AD5CFC88-8386-4141-81BF-59E266B34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638675"/>
            <a:ext cx="1522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3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阶子式</a:t>
            </a:r>
          </a:p>
        </p:txBody>
      </p:sp>
      <p:graphicFrame>
        <p:nvGraphicFramePr>
          <p:cNvPr id="70679" name="Object 23">
            <a:extLst>
              <a:ext uri="{FF2B5EF4-FFF2-40B4-BE49-F238E27FC236}">
                <a16:creationId xmlns:a16="http://schemas.microsoft.com/office/drawing/2014/main" id="{5A460A20-918B-4AE8-887A-4C63EE16E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4206875"/>
          <a:ext cx="209232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2960" imgH="698400" progId="Equation.DSMT4">
                  <p:embed/>
                </p:oleObj>
              </mc:Choice>
              <mc:Fallback>
                <p:oleObj name="Equation" r:id="rId8" imgW="1002960" imgH="698400" progId="Equation.DSMT4">
                  <p:embed/>
                  <p:pic>
                    <p:nvPicPr>
                      <p:cNvPr id="70679" name="Object 23">
                        <a:extLst>
                          <a:ext uri="{FF2B5EF4-FFF2-40B4-BE49-F238E27FC236}">
                            <a16:creationId xmlns:a16="http://schemas.microsoft.com/office/drawing/2014/main" id="{5A460A20-918B-4AE8-887A-4C63EE16EC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4206875"/>
                        <a:ext cx="209232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0" name="Rectangle 24">
            <a:extLst>
              <a:ext uri="{FF2B5EF4-FFF2-40B4-BE49-F238E27FC236}">
                <a16:creationId xmlns:a16="http://schemas.microsoft.com/office/drawing/2014/main" id="{06DE3177-6C2A-4CA6-9755-2EA7AE3F4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100" y="3644900"/>
            <a:ext cx="2803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4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阶子式都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 0</a:t>
            </a:r>
          </a:p>
        </p:txBody>
      </p:sp>
      <p:sp>
        <p:nvSpPr>
          <p:cNvPr id="70682" name="Rectangle 26">
            <a:extLst>
              <a:ext uri="{FF2B5EF4-FFF2-40B4-BE49-F238E27FC236}">
                <a16:creationId xmlns:a16="http://schemas.microsoft.com/office/drawing/2014/main" id="{98FF8B69-B67E-4E70-B194-A89FD7F9C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981325"/>
            <a:ext cx="1928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en-US" altLang="en-US" b="1">
                <a:latin typeface="Tahoma" panose="020B0604030504040204" pitchFamily="34" charset="0"/>
              </a:rPr>
              <a:t>∴</a:t>
            </a:r>
            <a:r>
              <a:rPr kumimoji="1" lang="en-US" altLang="zh-CN" b="1">
                <a:latin typeface="Tahoma" panose="020B0604030504040204" pitchFamily="34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 = 2 </a:t>
            </a:r>
          </a:p>
        </p:txBody>
      </p:sp>
      <p:sp>
        <p:nvSpPr>
          <p:cNvPr id="70684" name="Rectangle 28">
            <a:extLst>
              <a:ext uri="{FF2B5EF4-FFF2-40B4-BE49-F238E27FC236}">
                <a16:creationId xmlns:a16="http://schemas.microsoft.com/office/drawing/2014/main" id="{BB1DA764-56A5-4C91-981B-F5B5BC700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646738"/>
            <a:ext cx="1773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zh-CN" b="1" dirty="0"/>
              <a:t>∴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 = 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58C0A5-92F7-4939-A3B5-1A348FE93B7D}"/>
              </a:ext>
            </a:extLst>
          </p:cNvPr>
          <p:cNvSpPr txBox="1"/>
          <p:nvPr/>
        </p:nvSpPr>
        <p:spPr>
          <a:xfrm>
            <a:off x="755576" y="6215390"/>
            <a:ext cx="739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一般的，行阶梯型矩阵的秩就是非零行的行数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/>
      <p:bldP spid="70668" grpId="0"/>
      <p:bldP spid="70671" grpId="0" animBg="1"/>
      <p:bldP spid="70673" grpId="0" animBg="1"/>
      <p:bldP spid="70674" grpId="0" animBg="1"/>
      <p:bldP spid="70678" grpId="0"/>
      <p:bldP spid="70680" grpId="0"/>
      <p:bldP spid="70682" grpId="0"/>
      <p:bldP spid="70684" grpId="0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DC8827-FACC-4DC8-9420-FCE5D28D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B95-515A-4A84-827C-1967783B19E0}" type="slidenum">
              <a:rPr lang="en-US" altLang="zh-CN" smtClean="0"/>
              <a:pPr/>
              <a:t>44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1070180-BF9D-4BBB-9AB0-E95B3F817C1B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32662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对于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阶矩阵，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1070180-BF9D-4BBB-9AB0-E95B3F817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3266215" cy="523220"/>
              </a:xfrm>
              <a:prstGeom prst="rect">
                <a:avLst/>
              </a:prstGeom>
              <a:blipFill>
                <a:blip r:embed="rId2"/>
                <a:stretch>
                  <a:fillRect l="-3731" t="-15116" r="-2612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C80FD6-7C0E-42B1-B790-AB5E734EE1E3}"/>
                  </a:ext>
                </a:extLst>
              </p:cNvPr>
              <p:cNvSpPr txBox="1"/>
              <p:nvPr/>
            </p:nvSpPr>
            <p:spPr>
              <a:xfrm>
                <a:off x="611560" y="2420888"/>
                <a:ext cx="35226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28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C80FD6-7C0E-42B1-B790-AB5E734EE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420888"/>
                <a:ext cx="3522696" cy="523220"/>
              </a:xfrm>
              <a:prstGeom prst="rect">
                <a:avLst/>
              </a:prstGeom>
              <a:blipFill>
                <a:blip r:embed="rId3"/>
                <a:stretch>
                  <a:fillRect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02252E6-0E45-44DE-BEC6-0F9AAF220A38}"/>
                  </a:ext>
                </a:extLst>
              </p:cNvPr>
              <p:cNvSpPr/>
              <p:nvPr/>
            </p:nvSpPr>
            <p:spPr>
              <a:xfrm>
                <a:off x="3995936" y="2420888"/>
                <a:ext cx="4969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02252E6-0E45-44DE-BEC6-0F9AAF220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420888"/>
                <a:ext cx="49699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12276F-54EC-4630-8F56-E35F2965410B}"/>
                  </a:ext>
                </a:extLst>
              </p:cNvPr>
              <p:cNvSpPr txBox="1"/>
              <p:nvPr/>
            </p:nvSpPr>
            <p:spPr>
              <a:xfrm>
                <a:off x="611560" y="2996952"/>
                <a:ext cx="38370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12276F-54EC-4630-8F56-E35F29654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996952"/>
                <a:ext cx="3837012" cy="523220"/>
              </a:xfrm>
              <a:prstGeom prst="rect">
                <a:avLst/>
              </a:prstGeom>
              <a:blipFill>
                <a:blip r:embed="rId5"/>
                <a:stretch>
                  <a:fillRect t="-16471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085DDDB-24B5-4D9A-8E1E-31CC7D548A5F}"/>
              </a:ext>
            </a:extLst>
          </p:cNvPr>
          <p:cNvSpPr txBox="1"/>
          <p:nvPr/>
        </p:nvSpPr>
        <p:spPr>
          <a:xfrm>
            <a:off x="611560" y="364502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可逆矩阵的秩等于阶数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314E58E-CD64-4CE8-91A4-DA92B722DB29}"/>
                  </a:ext>
                </a:extLst>
              </p:cNvPr>
              <p:cNvSpPr txBox="1"/>
              <p:nvPr/>
            </p:nvSpPr>
            <p:spPr>
              <a:xfrm>
                <a:off x="3779912" y="1272504"/>
                <a:ext cx="23847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显然</a:t>
                </a:r>
                <a14:m>
                  <m:oMath xmlns:m="http://schemas.openxmlformats.org/officeDocument/2006/math">
                    <m:r>
                      <a:rPr lang="zh-CN" altLang="en-US" sz="2800" b="0" i="1" dirty="0">
                        <a:latin typeface="Cambria Math" panose="02040503050406030204" pitchFamily="18" charset="0"/>
                      </a:rPr>
                      <m:t>秩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314E58E-CD64-4CE8-91A4-DA92B722D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272504"/>
                <a:ext cx="2384755" cy="523220"/>
              </a:xfrm>
              <a:prstGeom prst="rect">
                <a:avLst/>
              </a:prstGeom>
              <a:blipFill>
                <a:blip r:embed="rId6"/>
                <a:stretch>
                  <a:fillRect l="-5115" t="-162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79A6943B-FE36-4922-8CE1-7B78E7ACF5D3}"/>
              </a:ext>
            </a:extLst>
          </p:cNvPr>
          <p:cNvSpPr txBox="1"/>
          <p:nvPr/>
        </p:nvSpPr>
        <p:spPr>
          <a:xfrm>
            <a:off x="4511171" y="364502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不可逆矩阵的秩小于阶数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AD4696-A784-4B75-BFD8-E1D27ADED5BA}"/>
              </a:ext>
            </a:extLst>
          </p:cNvPr>
          <p:cNvSpPr txBox="1"/>
          <p:nvPr/>
        </p:nvSpPr>
        <p:spPr>
          <a:xfrm>
            <a:off x="595965" y="4246367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可逆矩阵也可称为</a:t>
            </a:r>
            <a:r>
              <a:rPr lang="zh-CN" altLang="en-US" sz="2800" dirty="0">
                <a:solidFill>
                  <a:srgbClr val="3333FF"/>
                </a:solidFill>
              </a:rPr>
              <a:t>满秩</a:t>
            </a:r>
            <a:r>
              <a:rPr lang="zh-CN" altLang="en-US" sz="2800" dirty="0"/>
              <a:t>矩阵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042516-8F5C-450A-A297-1CD619FECD26}"/>
              </a:ext>
            </a:extLst>
          </p:cNvPr>
          <p:cNvSpPr txBox="1"/>
          <p:nvPr/>
        </p:nvSpPr>
        <p:spPr>
          <a:xfrm>
            <a:off x="595965" y="4797152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若一般矩阵的秩等于行数或列数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72D427E-63A2-46A3-9004-25252E41CC0F}"/>
                  </a:ext>
                </a:extLst>
              </p:cNvPr>
              <p:cNvSpPr txBox="1"/>
              <p:nvPr/>
            </p:nvSpPr>
            <p:spPr>
              <a:xfrm>
                <a:off x="622608" y="1844824"/>
                <a:ext cx="24241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对于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阶方阵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72D427E-63A2-46A3-9004-25252E41C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08" y="1844824"/>
                <a:ext cx="2424125" cy="523220"/>
              </a:xfrm>
              <a:prstGeom prst="rect">
                <a:avLst/>
              </a:prstGeom>
              <a:blipFill>
                <a:blip r:embed="rId7"/>
                <a:stretch>
                  <a:fillRect l="-5025" t="-16471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896B2E8B-AA72-4CBD-8BB6-9C4AB56C369A}"/>
              </a:ext>
            </a:extLst>
          </p:cNvPr>
          <p:cNvSpPr txBox="1"/>
          <p:nvPr/>
        </p:nvSpPr>
        <p:spPr>
          <a:xfrm>
            <a:off x="578301" y="5373216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则称为</a:t>
            </a:r>
            <a:r>
              <a:rPr lang="zh-CN" altLang="en-US" sz="2800" dirty="0">
                <a:solidFill>
                  <a:srgbClr val="3333FF"/>
                </a:solidFill>
              </a:rPr>
              <a:t>行满秩</a:t>
            </a:r>
            <a:r>
              <a:rPr lang="zh-CN" altLang="en-US" sz="2800" dirty="0"/>
              <a:t>矩阵或</a:t>
            </a:r>
            <a:r>
              <a:rPr lang="zh-CN" altLang="en-US" sz="2800" dirty="0">
                <a:solidFill>
                  <a:srgbClr val="3333FF"/>
                </a:solidFill>
              </a:rPr>
              <a:t>列满秩</a:t>
            </a:r>
            <a:r>
              <a:rPr lang="zh-CN" altLang="en-US" sz="2800" dirty="0"/>
              <a:t>矩阵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D4055BE-EDF6-4D05-8712-95B6A4A635CD}"/>
              </a:ext>
            </a:extLst>
          </p:cNvPr>
          <p:cNvSpPr txBox="1"/>
          <p:nvPr/>
        </p:nvSpPr>
        <p:spPr>
          <a:xfrm>
            <a:off x="569894" y="600212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满秩是可逆在一般矩阵的推广</a:t>
            </a:r>
          </a:p>
        </p:txBody>
      </p:sp>
    </p:spTree>
    <p:extLst>
      <p:ext uri="{BB962C8B-B14F-4D97-AF65-F5344CB8AC3E}">
        <p14:creationId xmlns:p14="http://schemas.microsoft.com/office/powerpoint/2010/main" val="38462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5" grpId="0"/>
      <p:bldP spid="17" grpId="0"/>
      <p:bldP spid="19" grpId="0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灯片编号占位符 3">
            <a:extLst>
              <a:ext uri="{FF2B5EF4-FFF2-40B4-BE49-F238E27FC236}">
                <a16:creationId xmlns:a16="http://schemas.microsoft.com/office/drawing/2014/main" id="{FFAE5E9E-E23F-4E3E-90FA-5C78BEE6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17ABB0-1708-4FA2-912F-D6CE0B9FADF6}" type="slidenum">
              <a:rPr lang="en-US" altLang="zh-CN"/>
              <a:pPr eaLnBrk="1" hangingPunct="1"/>
              <a:t>45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2" name="Text Box 4">
                <a:extLst>
                  <a:ext uri="{FF2B5EF4-FFF2-40B4-BE49-F238E27FC236}">
                    <a16:creationId xmlns:a16="http://schemas.microsoft.com/office/drawing/2014/main" id="{13473F28-CC4C-44C2-81E6-6F824B840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7550" y="1412875"/>
                <a:ext cx="573182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定理 </a:t>
                </a:r>
                <a:r>
                  <a:rPr kumimoji="1" lang="en-US" altLang="zh-CN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, 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则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3732" name="Text Box 4">
                <a:extLst>
                  <a:ext uri="{FF2B5EF4-FFF2-40B4-BE49-F238E27FC236}">
                    <a16:creationId xmlns:a16="http://schemas.microsoft.com/office/drawing/2014/main" id="{13473F28-CC4C-44C2-81E6-6F824B840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7550" y="1412875"/>
                <a:ext cx="5731826" cy="523220"/>
              </a:xfrm>
              <a:prstGeom prst="rect">
                <a:avLst/>
              </a:prstGeom>
              <a:blipFill>
                <a:blip r:embed="rId3"/>
                <a:stretch>
                  <a:fillRect l="-2234" t="-16279" r="-1277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735" name="Rectangle 7">
            <a:extLst>
              <a:ext uri="{FF2B5EF4-FFF2-40B4-BE49-F238E27FC236}">
                <a16:creationId xmlns:a16="http://schemas.microsoft.com/office/drawing/2014/main" id="{E1263EDE-4037-4BC8-A50E-59867A99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2202656"/>
            <a:ext cx="799289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事实上，若 </a:t>
            </a:r>
            <a:r>
              <a:rPr kumimoji="1"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经过一次初等变换变为 </a:t>
            </a:r>
            <a:r>
              <a:rPr kumimoji="1"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的</a:t>
            </a:r>
          </a:p>
          <a:p>
            <a:pPr eaLnBrk="1" hangingPunct="1"/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阶子式全等于零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,  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则 </a:t>
            </a:r>
            <a:r>
              <a:rPr kumimoji="1"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的 </a:t>
            </a:r>
            <a:r>
              <a:rPr kumimoji="1"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阶子式也全等于零。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518550-6DF7-4488-942B-4E9439BF9D16}"/>
                  </a:ext>
                </a:extLst>
              </p:cNvPr>
              <p:cNvSpPr txBox="1"/>
              <p:nvPr/>
            </p:nvSpPr>
            <p:spPr>
              <a:xfrm>
                <a:off x="717550" y="5231739"/>
                <a:ext cx="71099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推论：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𝑃𝐴𝑄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800" dirty="0"/>
                  <a:t>可逆，则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518550-6DF7-4488-942B-4E9439BF9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0" y="5231739"/>
                <a:ext cx="7109960" cy="523220"/>
              </a:xfrm>
              <a:prstGeom prst="rect">
                <a:avLst/>
              </a:prstGeom>
              <a:blipFill>
                <a:blip r:embed="rId4"/>
                <a:stretch>
                  <a:fillRect l="-1801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9308B02A-124E-47C8-9D4E-E209091F8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3213" y="3423324"/>
                <a:ext cx="7414594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于是若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kumimoji="1" lang="en-US" altLang="zh-CN" sz="28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kumimoji="1" lang="en-US" altLang="zh-CN" sz="2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kumimoji="1" lang="en-US" altLang="zh-CN" sz="2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zh-CN" altLang="en-US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中也存在非零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kumimoji="1" lang="zh-CN" altLang="en-US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阶子式</a:t>
                </a:r>
                <a:endParaRPr kumimoji="1" lang="en-US" altLang="zh-CN" sz="2800" b="1" dirty="0">
                  <a:solidFill>
                    <a:srgbClr val="3333FF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kumimoji="1" lang="zh-CN" altLang="en-US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kumimoji="1" lang="en-US" altLang="zh-CN" sz="28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kumimoji="1" lang="en-US" altLang="zh-CN" sz="2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kumimoji="1" lang="en-US" altLang="zh-CN" sz="2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kumimoji="1" lang="en-US" altLang="zh-CN" sz="2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kumimoji="1" lang="en-US" altLang="zh-CN" sz="2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800" b="1" dirty="0">
                  <a:solidFill>
                    <a:srgbClr val="3333FF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kumimoji="1" lang="zh-CN" altLang="en-US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反过来我们也有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kumimoji="1" lang="en-US" altLang="zh-CN" sz="28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kumimoji="1" lang="en-US" altLang="zh-CN" sz="2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kumimoji="1" lang="en-US" altLang="zh-CN" sz="28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kumimoji="1" lang="en-US" altLang="zh-CN" sz="2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zh-CN" altLang="en-US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kumimoji="1" lang="en-US" altLang="zh-CN" sz="28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kumimoji="1" lang="en-US" altLang="zh-CN" sz="28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kumimoji="1" lang="en-US" altLang="zh-CN" sz="28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kumimoji="1" lang="en-US" altLang="zh-CN" sz="28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800" b="1" dirty="0">
                  <a:solidFill>
                    <a:srgbClr val="3333FF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9308B02A-124E-47C8-9D4E-E209091F8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3213" y="3423324"/>
                <a:ext cx="7414594" cy="1384995"/>
              </a:xfrm>
              <a:prstGeom prst="rect">
                <a:avLst/>
              </a:prstGeom>
              <a:blipFill>
                <a:blip r:embed="rId5"/>
                <a:stretch>
                  <a:fillRect l="-1643" t="-6167" b="-101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  <p:bldP spid="73735" grpId="0"/>
      <p:bldP spid="2" grpId="0"/>
      <p:bldP spid="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109AFC17-F748-43A0-B851-49CF1176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35D5BC-EFDA-435C-94C7-FDBFCF2D8660}" type="slidenum">
              <a:rPr lang="en-US" altLang="zh-CN"/>
              <a:pPr eaLnBrk="1" hangingPunct="1"/>
              <a:t>46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452" name="Text Box 4">
                <a:extLst>
                  <a:ext uri="{FF2B5EF4-FFF2-40B4-BE49-F238E27FC236}">
                    <a16:creationId xmlns:a16="http://schemas.microsoft.com/office/drawing/2014/main" id="{F5768F21-2580-45A4-83B9-F63EB352E2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9213" y="1309688"/>
                <a:ext cx="724942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latin typeface="Tahoma" panose="020B0604030504040204" pitchFamily="34" charset="0"/>
                  </a:rPr>
                  <a:t>任一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800" i="1" dirty="0" err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Tahoma" panose="020B0604030504040204" pitchFamily="34" charset="0"/>
                  </a:rPr>
                  <a:t>矩阵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Tahoma" panose="020B0604030504040204" pitchFamily="34" charset="0"/>
                  </a:rPr>
                  <a:t>都等价于一个如下的矩阵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4452" name="Text Box 4">
                <a:extLst>
                  <a:ext uri="{FF2B5EF4-FFF2-40B4-BE49-F238E27FC236}">
                    <a16:creationId xmlns:a16="http://schemas.microsoft.com/office/drawing/2014/main" id="{F5768F21-2580-45A4-83B9-F63EB352E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9213" y="1309688"/>
                <a:ext cx="7249420" cy="523220"/>
              </a:xfrm>
              <a:prstGeom prst="rect">
                <a:avLst/>
              </a:prstGeom>
              <a:blipFill>
                <a:blip r:embed="rId3"/>
                <a:stretch>
                  <a:fillRect l="-1681" t="-16279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453" name="Object 5">
            <a:extLst>
              <a:ext uri="{FF2B5EF4-FFF2-40B4-BE49-F238E27FC236}">
                <a16:creationId xmlns:a16="http://schemas.microsoft.com/office/drawing/2014/main" id="{9EFF47D0-A2FF-4D7F-AA72-9C0A82C7C0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2216150"/>
          <a:ext cx="2449512" cy="1356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01440" imgH="469800" progId="Equation.3">
                  <p:embed/>
                </p:oleObj>
              </mc:Choice>
              <mc:Fallback>
                <p:oleObj name="公式" r:id="rId4" imgW="901440" imgH="469800" progId="Equation.3">
                  <p:embed/>
                  <p:pic>
                    <p:nvPicPr>
                      <p:cNvPr id="104453" name="Object 5">
                        <a:extLst>
                          <a:ext uri="{FF2B5EF4-FFF2-40B4-BE49-F238E27FC236}">
                            <a16:creationId xmlns:a16="http://schemas.microsoft.com/office/drawing/2014/main" id="{9EFF47D0-A2FF-4D7F-AA72-9C0A82C7C0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216150"/>
                        <a:ext cx="2449512" cy="1356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4454" name="Text Box 6">
                <a:extLst>
                  <a:ext uri="{FF2B5EF4-FFF2-40B4-BE49-F238E27FC236}">
                    <a16:creationId xmlns:a16="http://schemas.microsoft.com/office/drawing/2014/main" id="{AC954343-AA66-4E33-AEE2-20AD426A6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3783717"/>
                <a:ext cx="5472113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latin typeface="Tahoma" panose="020B0604030504040204" pitchFamily="34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</a:rPr>
                  <a:t>的</a:t>
                </a:r>
                <a:r>
                  <a:rPr lang="zh-CN" altLang="en-US" sz="2800" b="1" dirty="0">
                    <a:solidFill>
                      <a:srgbClr val="3333FF"/>
                    </a:solidFill>
                    <a:latin typeface="Tahoma" panose="020B0604030504040204" pitchFamily="34" charset="0"/>
                  </a:rPr>
                  <a:t>等价标准形</a:t>
                </a:r>
                <a:r>
                  <a:rPr lang="zh-CN" altLang="en-US" sz="2800" b="1" dirty="0">
                    <a:latin typeface="Tahoma" panose="020B0604030504040204" pitchFamily="34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04454" name="Text Box 6">
                <a:extLst>
                  <a:ext uri="{FF2B5EF4-FFF2-40B4-BE49-F238E27FC236}">
                    <a16:creationId xmlns:a16="http://schemas.microsoft.com/office/drawing/2014/main" id="{AC954343-AA66-4E33-AEE2-20AD426A6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3783717"/>
                <a:ext cx="5472113" cy="519112"/>
              </a:xfrm>
              <a:prstGeom prst="rect">
                <a:avLst/>
              </a:prstGeom>
              <a:blipFill>
                <a:blip r:embed="rId6"/>
                <a:stretch>
                  <a:fillRect t="-16471" b="-294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7C496F-EC77-4B87-A8B3-3031E762DFE6}"/>
                  </a:ext>
                </a:extLst>
              </p:cNvPr>
              <p:cNvSpPr txBox="1"/>
              <p:nvPr/>
            </p:nvSpPr>
            <p:spPr>
              <a:xfrm>
                <a:off x="1115616" y="4418831"/>
                <a:ext cx="1699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7C496F-EC77-4B87-A8B3-3031E762D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418831"/>
                <a:ext cx="16997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4866002-442A-48F7-8504-189310F4D67D}"/>
              </a:ext>
            </a:extLst>
          </p:cNvPr>
          <p:cNvSpPr txBox="1"/>
          <p:nvPr/>
        </p:nvSpPr>
        <p:spPr>
          <a:xfrm>
            <a:off x="1115616" y="5025093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矩阵的秩在初等变换下保持不变，是一个</a:t>
            </a:r>
            <a:r>
              <a:rPr lang="zh-CN" altLang="en-US" sz="2800" b="1" dirty="0">
                <a:solidFill>
                  <a:srgbClr val="3333FF"/>
                </a:solidFill>
              </a:rPr>
              <a:t>不变量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18ED02C-7A93-4ACA-8F1E-5943A72ED486}"/>
                  </a:ext>
                </a:extLst>
              </p:cNvPr>
              <p:cNvSpPr txBox="1"/>
              <p:nvPr/>
            </p:nvSpPr>
            <p:spPr>
              <a:xfrm>
                <a:off x="1115616" y="5664315"/>
                <a:ext cx="66204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800" i="1" dirty="0" err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Tahoma" panose="020B0604030504040204" pitchFamily="34" charset="0"/>
                  </a:rPr>
                  <a:t>矩阵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∽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endParaRPr lang="zh-CN" altLang="en-US" sz="2800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18ED02C-7A93-4ACA-8F1E-5943A72ED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664315"/>
                <a:ext cx="6620402" cy="523220"/>
              </a:xfrm>
              <a:prstGeom prst="rect">
                <a:avLst/>
              </a:prstGeom>
              <a:blipFill>
                <a:blip r:embed="rId8"/>
                <a:stretch>
                  <a:fillRect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58FDD351-B2AD-4FF6-8F73-9B21EA1CE854}"/>
              </a:ext>
            </a:extLst>
          </p:cNvPr>
          <p:cNvSpPr txBox="1"/>
          <p:nvPr/>
        </p:nvSpPr>
        <p:spPr>
          <a:xfrm>
            <a:off x="1086366" y="6215390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</a:rPr>
              <a:t>因为等价标准型相同</a:t>
            </a:r>
          </a:p>
        </p:txBody>
      </p:sp>
    </p:spTree>
    <p:extLst>
      <p:ext uri="{BB962C8B-B14F-4D97-AF65-F5344CB8AC3E}">
        <p14:creationId xmlns:p14="http://schemas.microsoft.com/office/powerpoint/2010/main" val="278963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F261C1-F98A-4D27-9D0A-D147DAC0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B95-515A-4A84-827C-1967783B19E0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AE2DFF-9BF6-4052-B5A9-71BC00CB2164}"/>
              </a:ext>
            </a:extLst>
          </p:cNvPr>
          <p:cNvSpPr txBox="1"/>
          <p:nvPr/>
        </p:nvSpPr>
        <p:spPr>
          <a:xfrm>
            <a:off x="251520" y="165893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3BD0774-26A5-4B86-850F-0FC2363A60E4}"/>
                  </a:ext>
                </a:extLst>
              </p:cNvPr>
              <p:cNvSpPr txBox="1"/>
              <p:nvPr/>
            </p:nvSpPr>
            <p:spPr>
              <a:xfrm>
                <a:off x="899592" y="1268760"/>
                <a:ext cx="6877396" cy="1242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/>
                  <a:t>，求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及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的秩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3BD0774-26A5-4B86-850F-0FC2363A6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268760"/>
                <a:ext cx="6877396" cy="1242007"/>
              </a:xfrm>
              <a:prstGeom prst="rect">
                <a:avLst/>
              </a:prstGeom>
              <a:blipFill>
                <a:blip r:embed="rId2"/>
                <a:stretch>
                  <a:fillRect r="-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308AB8-FB33-4893-A242-9C090F2D61DE}"/>
                  </a:ext>
                </a:extLst>
              </p:cNvPr>
              <p:cNvSpPr txBox="1"/>
              <p:nvPr/>
            </p:nvSpPr>
            <p:spPr>
              <a:xfrm>
                <a:off x="251520" y="2636912"/>
                <a:ext cx="83971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解：通过初等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行变换</a:t>
                </a:r>
                <a:r>
                  <a:rPr lang="zh-CN" altLang="en-US" sz="2400" dirty="0"/>
                  <a:t>将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化为行阶梯型，然后看非零行的行数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308AB8-FB33-4893-A242-9C090F2D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636912"/>
                <a:ext cx="8397107" cy="461665"/>
              </a:xfrm>
              <a:prstGeom prst="rect">
                <a:avLst/>
              </a:prstGeom>
              <a:blipFill>
                <a:blip r:embed="rId3"/>
                <a:stretch>
                  <a:fillRect l="-1089" t="-14667" r="-14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CE62BB0-903C-4438-A20D-51536AFE7CE0}"/>
                  </a:ext>
                </a:extLst>
              </p:cNvPr>
              <p:cNvSpPr/>
              <p:nvPr/>
            </p:nvSpPr>
            <p:spPr>
              <a:xfrm>
                <a:off x="285308" y="3140968"/>
                <a:ext cx="3387594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CE62BB0-903C-4438-A20D-51536AFE7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08" y="3140968"/>
                <a:ext cx="3387594" cy="112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0F256A-ACC1-448E-ACB6-2493291E2961}"/>
                  </a:ext>
                </a:extLst>
              </p:cNvPr>
              <p:cNvSpPr/>
              <p:nvPr/>
            </p:nvSpPr>
            <p:spPr>
              <a:xfrm>
                <a:off x="3419872" y="3140968"/>
                <a:ext cx="3253519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lim>
                      </m:limLow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0F256A-ACC1-448E-ACB6-2493291E2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140968"/>
                <a:ext cx="3253519" cy="1126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4F9E229-6E79-485B-AA28-98F2019F6EB6}"/>
                  </a:ext>
                </a:extLst>
              </p:cNvPr>
              <p:cNvSpPr/>
              <p:nvPr/>
            </p:nvSpPr>
            <p:spPr>
              <a:xfrm>
                <a:off x="467544" y="4390257"/>
                <a:ext cx="3163751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lim>
                      </m:limLow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4F9E229-6E79-485B-AA28-98F2019F6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390257"/>
                <a:ext cx="3163751" cy="1126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E7046C5-1C17-45E5-9E66-0DB1A1995E0E}"/>
                  </a:ext>
                </a:extLst>
              </p:cNvPr>
              <p:cNvSpPr/>
              <p:nvPr/>
            </p:nvSpPr>
            <p:spPr>
              <a:xfrm>
                <a:off x="3386084" y="4390257"/>
                <a:ext cx="3075907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lim>
                      </m:limLow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E7046C5-1C17-45E5-9E66-0DB1A1995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084" y="4390257"/>
                <a:ext cx="3075907" cy="11269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149AA2-1423-423D-8B05-F0BEEBCCD9F2}"/>
                  </a:ext>
                </a:extLst>
              </p:cNvPr>
              <p:cNvSpPr txBox="1"/>
              <p:nvPr/>
            </p:nvSpPr>
            <p:spPr>
              <a:xfrm>
                <a:off x="6876256" y="4436886"/>
                <a:ext cx="14993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)=2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149AA2-1423-423D-8B05-F0BEEBCCD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436886"/>
                <a:ext cx="1499385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70E37D0-7690-45A3-A71B-9CAC54AC4BA0}"/>
                  </a:ext>
                </a:extLst>
              </p:cNvPr>
              <p:cNvSpPr txBox="1"/>
              <p:nvPr/>
            </p:nvSpPr>
            <p:spPr>
              <a:xfrm>
                <a:off x="6864586" y="4940938"/>
                <a:ext cx="1511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70E37D0-7690-45A3-A71B-9CAC54AC4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586" y="4940938"/>
                <a:ext cx="1511055" cy="461665"/>
              </a:xfrm>
              <a:prstGeom prst="rect">
                <a:avLst/>
              </a:prstGeom>
              <a:blipFill>
                <a:blip r:embed="rId9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223FCFF-9CE2-4EAF-8A08-588C049C9903}"/>
                  </a:ext>
                </a:extLst>
              </p:cNvPr>
              <p:cNvSpPr txBox="1"/>
              <p:nvPr/>
            </p:nvSpPr>
            <p:spPr>
              <a:xfrm>
                <a:off x="755576" y="5661248"/>
                <a:ext cx="5127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求解过程与求解方程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完全一样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223FCFF-9CE2-4EAF-8A08-588C049C9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661248"/>
                <a:ext cx="5127750" cy="461665"/>
              </a:xfrm>
              <a:prstGeom prst="rect">
                <a:avLst/>
              </a:prstGeom>
              <a:blipFill>
                <a:blip r:embed="rId10"/>
                <a:stretch>
                  <a:fillRect l="-1902" t="-14667" r="-83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0AD9EA3-6F2D-43BE-BBC4-9A15D603BAD9}"/>
                  </a:ext>
                </a:extLst>
              </p:cNvPr>
              <p:cNvSpPr txBox="1"/>
              <p:nvPr/>
            </p:nvSpPr>
            <p:spPr>
              <a:xfrm>
                <a:off x="743460" y="6165304"/>
                <a:ext cx="40211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无解，因为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得到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0AD9EA3-6F2D-43BE-BBC4-9A15D603B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60" y="6165304"/>
                <a:ext cx="4021101" cy="461665"/>
              </a:xfrm>
              <a:prstGeom prst="rect">
                <a:avLst/>
              </a:prstGeom>
              <a:blipFill>
                <a:blip r:embed="rId11"/>
                <a:stretch>
                  <a:fillRect l="-455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3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4" grpId="0"/>
      <p:bldP spid="15" grpId="0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灯片编号占位符 5">
            <a:extLst>
              <a:ext uri="{FF2B5EF4-FFF2-40B4-BE49-F238E27FC236}">
                <a16:creationId xmlns:a16="http://schemas.microsoft.com/office/drawing/2014/main" id="{F6BE2C0F-0332-4693-9133-3CE4623E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89DC3B-6356-451D-92F5-01E279DC6A7A}" type="slidenum">
              <a:rPr lang="en-US" altLang="zh-CN"/>
              <a:pPr eaLnBrk="1" hangingPunct="1"/>
              <a:t>48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684" name="Text Box 4">
                <a:extLst>
                  <a:ext uri="{FF2B5EF4-FFF2-40B4-BE49-F238E27FC236}">
                    <a16:creationId xmlns:a16="http://schemas.microsoft.com/office/drawing/2014/main" id="{05356CA3-FF3D-4F17-8A79-0A68315A9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313" y="1412875"/>
                <a:ext cx="8280400" cy="946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性质 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1.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的所有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阶子式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(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如果有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)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全等于零，</a:t>
                </a:r>
              </a:p>
              <a:p>
                <a:pPr eaLnBrk="1" hangingPunct="1"/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              则阶数大于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kumimoji="1" lang="en-US" altLang="zh-CN" sz="2800" b="1" i="1" dirty="0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的所有子式全等于零。</a:t>
                </a:r>
              </a:p>
            </p:txBody>
          </p:sp>
        </mc:Choice>
        <mc:Fallback xmlns="">
          <p:sp>
            <p:nvSpPr>
              <p:cNvPr id="71684" name="Text Box 4">
                <a:extLst>
                  <a:ext uri="{FF2B5EF4-FFF2-40B4-BE49-F238E27FC236}">
                    <a16:creationId xmlns:a16="http://schemas.microsoft.com/office/drawing/2014/main" id="{05356CA3-FF3D-4F17-8A79-0A68315A9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412875"/>
                <a:ext cx="8280400" cy="946150"/>
              </a:xfrm>
              <a:prstGeom prst="rect">
                <a:avLst/>
              </a:prstGeom>
              <a:blipFill>
                <a:blip r:embed="rId3"/>
                <a:stretch>
                  <a:fillRect l="-1546" t="-9032" b="-161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688" name="Text Box 8">
                <a:extLst>
                  <a:ext uri="{FF2B5EF4-FFF2-40B4-BE49-F238E27FC236}">
                    <a16:creationId xmlns:a16="http://schemas.microsoft.com/office/drawing/2014/main" id="{3FF72698-18C1-4ADD-8D56-6AC678137A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0688" y="3459932"/>
                <a:ext cx="69850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的所有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阶子式全等于零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,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则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kumimoji="1" lang="en-US" altLang="zh-CN" sz="2800" b="1" i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688" name="Text Box 8">
                <a:extLst>
                  <a:ext uri="{FF2B5EF4-FFF2-40B4-BE49-F238E27FC236}">
                    <a16:creationId xmlns:a16="http://schemas.microsoft.com/office/drawing/2014/main" id="{3FF72698-18C1-4ADD-8D56-6AC678137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0688" y="3459932"/>
                <a:ext cx="6985000" cy="519112"/>
              </a:xfrm>
              <a:prstGeom prst="rect">
                <a:avLst/>
              </a:prstGeom>
              <a:blipFill>
                <a:blip r:embed="rId4"/>
                <a:stretch>
                  <a:fillRect l="-1745" t="-16471" b="-34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687" name="Text Box 7">
                <a:extLst>
                  <a:ext uri="{FF2B5EF4-FFF2-40B4-BE49-F238E27FC236}">
                    <a16:creationId xmlns:a16="http://schemas.microsoft.com/office/drawing/2014/main" id="{2844766A-621A-49FA-B8AE-2ED76913F6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8888" y="2924944"/>
                <a:ext cx="680583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2. 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有一个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800" b="1" i="1" dirty="0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阶子式非零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, 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则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en-US" sz="2800" i="1" dirty="0">
                        <a:latin typeface="Cambria Math" panose="02040503050406030204" pitchFamily="18" charset="0"/>
                        <a:ea typeface="Arial Unicode MS" pitchFamily="34" charset="-122"/>
                      </a:rPr>
                      <m:t>≥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kumimoji="1" lang="en-US" altLang="zh-CN" sz="2800" b="1" i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687" name="Text Box 7">
                <a:extLst>
                  <a:ext uri="{FF2B5EF4-FFF2-40B4-BE49-F238E27FC236}">
                    <a16:creationId xmlns:a16="http://schemas.microsoft.com/office/drawing/2014/main" id="{2844766A-621A-49FA-B8AE-2ED76913F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8888" y="2924944"/>
                <a:ext cx="6805837" cy="523220"/>
              </a:xfrm>
              <a:prstGeom prst="rect">
                <a:avLst/>
              </a:prstGeom>
              <a:blipFill>
                <a:blip r:embed="rId5"/>
                <a:stretch>
                  <a:fillRect l="-1882" t="-16279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690" name="Text Box 10">
                <a:extLst>
                  <a:ext uri="{FF2B5EF4-FFF2-40B4-BE49-F238E27FC236}">
                    <a16:creationId xmlns:a16="http://schemas.microsoft.com/office/drawing/2014/main" id="{D5DD560A-2B7E-41BB-A45B-DD10A9892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8888" y="4220344"/>
                <a:ext cx="71701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3.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en-US" b="1" i="1" dirty="0" err="1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2800" i="1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矩阵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,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则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  <a:ea typeface="Arial Unicode MS" pitchFamily="34" charset="-122"/>
                      </a:rPr>
                      <m:t>≤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  <a:ea typeface="Arial Unicode MS" pitchFamily="34" charset="-122"/>
                      </a:rPr>
                      <m:t>≤</m:t>
                    </m:r>
                    <m:r>
                      <m:rPr>
                        <m:sty m:val="p"/>
                      </m:rPr>
                      <a:rPr kumimoji="1" lang="en-US" altLang="zh-CN" sz="2800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⁡{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690" name="Text Box 10">
                <a:extLst>
                  <a:ext uri="{FF2B5EF4-FFF2-40B4-BE49-F238E27FC236}">
                    <a16:creationId xmlns:a16="http://schemas.microsoft.com/office/drawing/2014/main" id="{D5DD560A-2B7E-41BB-A45B-DD10A9892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8888" y="4220344"/>
                <a:ext cx="7170104" cy="523220"/>
              </a:xfrm>
              <a:prstGeom prst="rect">
                <a:avLst/>
              </a:prstGeom>
              <a:blipFill>
                <a:blip r:embed="rId6"/>
                <a:stretch>
                  <a:fillRect l="-1786"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7">
            <a:extLst>
              <a:ext uri="{FF2B5EF4-FFF2-40B4-BE49-F238E27FC236}">
                <a16:creationId xmlns:a16="http://schemas.microsoft.com/office/drawing/2014/main" id="{2AAE2D3A-E0DB-4495-A9FC-914FDB88B775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5080769"/>
            <a:ext cx="2770187" cy="565150"/>
            <a:chOff x="782" y="3074"/>
            <a:chExt cx="1745" cy="356"/>
          </a:xfrm>
        </p:grpSpPr>
        <p:sp>
          <p:nvSpPr>
            <p:cNvPr id="35850" name="Text Box 13">
              <a:extLst>
                <a:ext uri="{FF2B5EF4-FFF2-40B4-BE49-F238E27FC236}">
                  <a16:creationId xmlns:a16="http://schemas.microsoft.com/office/drawing/2014/main" id="{31A653B0-31F0-450B-BA21-14D821779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310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4. </a:t>
              </a:r>
            </a:p>
          </p:txBody>
        </p:sp>
        <p:graphicFrame>
          <p:nvGraphicFramePr>
            <p:cNvPr id="35842" name="Object 14">
              <a:extLst>
                <a:ext uri="{FF2B5EF4-FFF2-40B4-BE49-F238E27FC236}">
                  <a16:creationId xmlns:a16="http://schemas.microsoft.com/office/drawing/2014/main" id="{CE0A53DD-E786-4E7C-897D-376C8EA07F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5" y="3074"/>
            <a:ext cx="1462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939600" imgH="228600" progId="Equation.DSMT4">
                    <p:embed/>
                  </p:oleObj>
                </mc:Choice>
                <mc:Fallback>
                  <p:oleObj name="Equation" r:id="rId7" imgW="939600" imgH="228600" progId="Equation.DSMT4">
                    <p:embed/>
                    <p:pic>
                      <p:nvPicPr>
                        <p:cNvPr id="35842" name="Object 14">
                          <a:extLst>
                            <a:ext uri="{FF2B5EF4-FFF2-40B4-BE49-F238E27FC236}">
                              <a16:creationId xmlns:a16="http://schemas.microsoft.com/office/drawing/2014/main" id="{CE0A53DD-E786-4E7C-897D-376C8EA07F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3074"/>
                          <a:ext cx="1462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58F7455-5A7A-404A-8874-7AB03A247216}"/>
              </a:ext>
            </a:extLst>
          </p:cNvPr>
          <p:cNvSpPr txBox="1"/>
          <p:nvPr/>
        </p:nvSpPr>
        <p:spPr>
          <a:xfrm>
            <a:off x="2699792" y="238898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</a:rPr>
              <a:t>行列式展开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/>
      <p:bldP spid="71687" grpId="0"/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灯片编号占位符 3">
            <a:extLst>
              <a:ext uri="{FF2B5EF4-FFF2-40B4-BE49-F238E27FC236}">
                <a16:creationId xmlns:a16="http://schemas.microsoft.com/office/drawing/2014/main" id="{3E63C562-5292-41AB-B9E5-CE9EAF43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E4EB66-709F-453C-9C24-07DBE5B6E088}" type="slidenum">
              <a:rPr lang="en-US" altLang="zh-CN"/>
              <a:pPr eaLnBrk="1" hangingPunct="1"/>
              <a:t>49</a:t>
            </a:fld>
            <a:endParaRPr lang="en-US" altLang="zh-CN"/>
          </a:p>
        </p:txBody>
      </p:sp>
      <p:sp>
        <p:nvSpPr>
          <p:cNvPr id="72716" name="Text Box 12">
            <a:extLst>
              <a:ext uri="{FF2B5EF4-FFF2-40B4-BE49-F238E27FC236}">
                <a16:creationId xmlns:a16="http://schemas.microsoft.com/office/drawing/2014/main" id="{24901C31-9350-4835-AE0C-A7F6D1FEA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262871"/>
            <a:ext cx="741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5. 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PAQ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＝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),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其中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为可逆矩阵。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DE597C97-3DFA-4FE1-8038-F87A48CDE355}"/>
              </a:ext>
            </a:extLst>
          </p:cNvPr>
          <p:cNvGrpSpPr>
            <a:grpSpLocks/>
          </p:cNvGrpSpPr>
          <p:nvPr/>
        </p:nvGrpSpPr>
        <p:grpSpPr bwMode="auto">
          <a:xfrm>
            <a:off x="899592" y="5803042"/>
            <a:ext cx="6418262" cy="581025"/>
            <a:chOff x="567" y="2976"/>
            <a:chExt cx="4043" cy="366"/>
          </a:xfrm>
        </p:grpSpPr>
        <p:sp>
          <p:nvSpPr>
            <p:cNvPr id="36881" name="Text Box 25">
              <a:extLst>
                <a:ext uri="{FF2B5EF4-FFF2-40B4-BE49-F238E27FC236}">
                  <a16:creationId xmlns:a16="http://schemas.microsoft.com/office/drawing/2014/main" id="{52112773-3287-4A2E-B1B7-69B807151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979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9.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若</a:t>
              </a:r>
              <a:endParaRPr kumimoji="1" lang="zh-CN" altLang="en-US" sz="28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6869" name="Object 26">
              <a:extLst>
                <a:ext uri="{FF2B5EF4-FFF2-40B4-BE49-F238E27FC236}">
                  <a16:creationId xmlns:a16="http://schemas.microsoft.com/office/drawing/2014/main" id="{FB9E9B83-CBAC-4FE0-894E-265707E307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2979"/>
            <a:ext cx="141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88840" imgH="228600" progId="Equation.DSMT4">
                    <p:embed/>
                  </p:oleObj>
                </mc:Choice>
                <mc:Fallback>
                  <p:oleObj name="Equation" r:id="rId2" imgW="888840" imgH="228600" progId="Equation.DSMT4">
                    <p:embed/>
                    <p:pic>
                      <p:nvPicPr>
                        <p:cNvPr id="36869" name="Object 26">
                          <a:extLst>
                            <a:ext uri="{FF2B5EF4-FFF2-40B4-BE49-F238E27FC236}">
                              <a16:creationId xmlns:a16="http://schemas.microsoft.com/office/drawing/2014/main" id="{FB9E9B83-CBAC-4FE0-894E-265707E307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979"/>
                          <a:ext cx="141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27">
              <a:extLst>
                <a:ext uri="{FF2B5EF4-FFF2-40B4-BE49-F238E27FC236}">
                  <a16:creationId xmlns:a16="http://schemas.microsoft.com/office/drawing/2014/main" id="{CD3B5EED-5329-4458-B685-90D5CB9C5F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6" y="3013"/>
            <a:ext cx="1684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04840" imgH="203040" progId="Equation.DSMT4">
                    <p:embed/>
                  </p:oleObj>
                </mc:Choice>
                <mc:Fallback>
                  <p:oleObj name="Equation" r:id="rId4" imgW="1104840" imgH="203040" progId="Equation.DSMT4">
                    <p:embed/>
                    <p:pic>
                      <p:nvPicPr>
                        <p:cNvPr id="36870" name="Object 27">
                          <a:extLst>
                            <a:ext uri="{FF2B5EF4-FFF2-40B4-BE49-F238E27FC236}">
                              <a16:creationId xmlns:a16="http://schemas.microsoft.com/office/drawing/2014/main" id="{CD3B5EED-5329-4458-B685-90D5CB9C5F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3013"/>
                          <a:ext cx="1684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2" name="Text Box 28">
              <a:extLst>
                <a:ext uri="{FF2B5EF4-FFF2-40B4-BE49-F238E27FC236}">
                  <a16:creationId xmlns:a16="http://schemas.microsoft.com/office/drawing/2014/main" id="{D2EF17D0-DE14-4BAE-A73C-9216BA102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1" y="297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则</a:t>
              </a:r>
            </a:p>
          </p:txBody>
        </p:sp>
      </p:grpSp>
      <p:grpSp>
        <p:nvGrpSpPr>
          <p:cNvPr id="3" name="Group 33">
            <a:extLst>
              <a:ext uri="{FF2B5EF4-FFF2-40B4-BE49-F238E27FC236}">
                <a16:creationId xmlns:a16="http://schemas.microsoft.com/office/drawing/2014/main" id="{A1BDA7CD-144F-4672-A16F-6852030B4599}"/>
              </a:ext>
            </a:extLst>
          </p:cNvPr>
          <p:cNvGrpSpPr>
            <a:grpSpLocks/>
          </p:cNvGrpSpPr>
          <p:nvPr/>
        </p:nvGrpSpPr>
        <p:grpSpPr bwMode="auto">
          <a:xfrm>
            <a:off x="896938" y="1898287"/>
            <a:ext cx="6623050" cy="519112"/>
            <a:chOff x="567" y="1379"/>
            <a:chExt cx="4172" cy="327"/>
          </a:xfrm>
        </p:grpSpPr>
        <p:graphicFrame>
          <p:nvGraphicFramePr>
            <p:cNvPr id="36868" name="Object 21">
              <a:extLst>
                <a:ext uri="{FF2B5EF4-FFF2-40B4-BE49-F238E27FC236}">
                  <a16:creationId xmlns:a16="http://schemas.microsoft.com/office/drawing/2014/main" id="{4D08DAC2-D463-4A93-9806-F74A32A0F9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9" y="1418"/>
            <a:ext cx="381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768400" imgH="203040" progId="Equation.DSMT4">
                    <p:embed/>
                  </p:oleObj>
                </mc:Choice>
                <mc:Fallback>
                  <p:oleObj name="Equation" r:id="rId6" imgW="2768400" imgH="203040" progId="Equation.DSMT4">
                    <p:embed/>
                    <p:pic>
                      <p:nvPicPr>
                        <p:cNvPr id="36868" name="Object 21">
                          <a:extLst>
                            <a:ext uri="{FF2B5EF4-FFF2-40B4-BE49-F238E27FC236}">
                              <a16:creationId xmlns:a16="http://schemas.microsoft.com/office/drawing/2014/main" id="{4D08DAC2-D463-4A93-9806-F74A32A0F9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9" y="1418"/>
                          <a:ext cx="381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0" name="Text Box 29">
              <a:extLst>
                <a:ext uri="{FF2B5EF4-FFF2-40B4-BE49-F238E27FC236}">
                  <a16:creationId xmlns:a16="http://schemas.microsoft.com/office/drawing/2014/main" id="{CD71B1E7-FAA2-4A1B-918A-6AB83F8D2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37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6. </a:t>
              </a:r>
            </a:p>
          </p:txBody>
        </p:sp>
      </p:grpSp>
      <p:grpSp>
        <p:nvGrpSpPr>
          <p:cNvPr id="4" name="Group 34">
            <a:extLst>
              <a:ext uri="{FF2B5EF4-FFF2-40B4-BE49-F238E27FC236}">
                <a16:creationId xmlns:a16="http://schemas.microsoft.com/office/drawing/2014/main" id="{26A5E14D-EBF5-4378-97D1-4E491257CD5F}"/>
              </a:ext>
            </a:extLst>
          </p:cNvPr>
          <p:cNvGrpSpPr>
            <a:grpSpLocks/>
          </p:cNvGrpSpPr>
          <p:nvPr/>
        </p:nvGrpSpPr>
        <p:grpSpPr bwMode="auto">
          <a:xfrm>
            <a:off x="877425" y="3648279"/>
            <a:ext cx="4392612" cy="519113"/>
            <a:chOff x="567" y="1888"/>
            <a:chExt cx="2767" cy="327"/>
          </a:xfrm>
        </p:grpSpPr>
        <p:graphicFrame>
          <p:nvGraphicFramePr>
            <p:cNvPr id="36867" name="Object 22">
              <a:extLst>
                <a:ext uri="{FF2B5EF4-FFF2-40B4-BE49-F238E27FC236}">
                  <a16:creationId xmlns:a16="http://schemas.microsoft.com/office/drawing/2014/main" id="{1F7842E6-F9F0-416D-85D6-C29069C5C7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1898"/>
            <a:ext cx="245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87240" imgH="203040" progId="Equation.DSMT4">
                    <p:embed/>
                  </p:oleObj>
                </mc:Choice>
                <mc:Fallback>
                  <p:oleObj name="Equation" r:id="rId8" imgW="1587240" imgH="203040" progId="Equation.DSMT4">
                    <p:embed/>
                    <p:pic>
                      <p:nvPicPr>
                        <p:cNvPr id="36867" name="Object 22">
                          <a:extLst>
                            <a:ext uri="{FF2B5EF4-FFF2-40B4-BE49-F238E27FC236}">
                              <a16:creationId xmlns:a16="http://schemas.microsoft.com/office/drawing/2014/main" id="{1F7842E6-F9F0-416D-85D6-C29069C5C7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898"/>
                          <a:ext cx="2450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9" name="Text Box 30">
              <a:extLst>
                <a:ext uri="{FF2B5EF4-FFF2-40B4-BE49-F238E27FC236}">
                  <a16:creationId xmlns:a16="http://schemas.microsoft.com/office/drawing/2014/main" id="{5887CEA6-4BCE-4D70-8AA0-1A3726122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88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7. </a:t>
              </a:r>
            </a:p>
          </p:txBody>
        </p:sp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9F9B31BA-61FC-4387-A8BB-E831732B23E9}"/>
              </a:ext>
            </a:extLst>
          </p:cNvPr>
          <p:cNvGrpSpPr>
            <a:grpSpLocks/>
          </p:cNvGrpSpPr>
          <p:nvPr/>
        </p:nvGrpSpPr>
        <p:grpSpPr bwMode="auto">
          <a:xfrm>
            <a:off x="896938" y="5119665"/>
            <a:ext cx="7775575" cy="576263"/>
            <a:chOff x="567" y="2432"/>
            <a:chExt cx="4898" cy="363"/>
          </a:xfrm>
        </p:grpSpPr>
        <p:graphicFrame>
          <p:nvGraphicFramePr>
            <p:cNvPr id="36866" name="Object 23">
              <a:extLst>
                <a:ext uri="{FF2B5EF4-FFF2-40B4-BE49-F238E27FC236}">
                  <a16:creationId xmlns:a16="http://schemas.microsoft.com/office/drawing/2014/main" id="{5DDB2E01-32E0-442E-8C99-F7CE8E690C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3" y="2476"/>
            <a:ext cx="459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288960" imgH="228600" progId="Equation.DSMT4">
                    <p:embed/>
                  </p:oleObj>
                </mc:Choice>
                <mc:Fallback>
                  <p:oleObj name="Equation" r:id="rId10" imgW="3288960" imgH="228600" progId="Equation.DSMT4">
                    <p:embed/>
                    <p:pic>
                      <p:nvPicPr>
                        <p:cNvPr id="36866" name="Object 23">
                          <a:extLst>
                            <a:ext uri="{FF2B5EF4-FFF2-40B4-BE49-F238E27FC236}">
                              <a16:creationId xmlns:a16="http://schemas.microsoft.com/office/drawing/2014/main" id="{5DDB2E01-32E0-442E-8C99-F7CE8E690C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3" y="2476"/>
                          <a:ext cx="459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8" name="Text Box 31">
              <a:extLst>
                <a:ext uri="{FF2B5EF4-FFF2-40B4-BE49-F238E27FC236}">
                  <a16:creationId xmlns:a16="http://schemas.microsoft.com/office/drawing/2014/main" id="{224E5A1B-EF63-48B3-8EDA-559CBE743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43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8.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415BCD8-FB24-4211-A71E-A2C404FB51A1}"/>
                  </a:ext>
                </a:extLst>
              </p:cNvPr>
              <p:cNvSpPr txBox="1"/>
              <p:nvPr/>
            </p:nvSpPr>
            <p:spPr>
              <a:xfrm>
                <a:off x="1662455" y="2413700"/>
                <a:ext cx="6844053" cy="557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zh-CN" altLang="en-US" sz="20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rgbClr val="3333FF"/>
                    </a:solidFill>
                  </a:rPr>
                  <a:t>经过行变换后非零行行数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415BCD8-FB24-4211-A71E-A2C404FB5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55" y="2413700"/>
                <a:ext cx="6844053" cy="557012"/>
              </a:xfrm>
              <a:prstGeom prst="rect">
                <a:avLst/>
              </a:prstGeom>
              <a:blipFill>
                <a:blip r:embed="rId13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186B5B-A3A2-4823-AC28-91889A832659}"/>
                  </a:ext>
                </a:extLst>
              </p:cNvPr>
              <p:cNvSpPr txBox="1"/>
              <p:nvPr/>
            </p:nvSpPr>
            <p:spPr>
              <a:xfrm>
                <a:off x="1417175" y="4241382"/>
                <a:ext cx="7378943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186B5B-A3A2-4823-AC28-91889A832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175" y="4241382"/>
                <a:ext cx="7378943" cy="7838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9ECF7E-D5D5-4CDE-B1D1-A4AC206CC6D7}"/>
                  </a:ext>
                </a:extLst>
              </p:cNvPr>
              <p:cNvSpPr txBox="1"/>
              <p:nvPr/>
            </p:nvSpPr>
            <p:spPr>
              <a:xfrm>
                <a:off x="1471613" y="3058438"/>
                <a:ext cx="66711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若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zh-CN" alt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400" i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列向量</m:t>
                      </m:r>
                      <m:r>
                        <a:rPr lang="zh-CN" alt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9ECF7E-D5D5-4CDE-B1D1-A4AC206CC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613" y="3058438"/>
                <a:ext cx="6671185" cy="461665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35E75EE-D391-4AE8-AABF-61EE8ECB805A}"/>
                  </a:ext>
                </a:extLst>
              </p:cNvPr>
              <p:cNvSpPr/>
              <p:nvPr/>
            </p:nvSpPr>
            <p:spPr>
              <a:xfrm>
                <a:off x="1459649" y="6411056"/>
                <a:ext cx="38572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3333FF"/>
                    </a:solidFill>
                  </a:rPr>
                  <a:t>可与之前学的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sz="2000" dirty="0">
                    <a:solidFill>
                      <a:srgbClr val="3333FF"/>
                    </a:solidFill>
                  </a:rPr>
                  <a:t>结论做对比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35E75EE-D391-4AE8-AABF-61EE8ECB8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649" y="6411056"/>
                <a:ext cx="3857274" cy="400110"/>
              </a:xfrm>
              <a:prstGeom prst="rect">
                <a:avLst/>
              </a:prstGeom>
              <a:blipFill>
                <a:blip r:embed="rId16"/>
                <a:stretch>
                  <a:fillRect l="-1580" t="-12308" r="-1106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6" grpId="0"/>
      <p:bldP spid="6" grpId="0"/>
      <p:bldP spid="19" grpId="0"/>
      <p:bldP spid="20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灯片编号占位符 4">
            <a:extLst>
              <a:ext uri="{FF2B5EF4-FFF2-40B4-BE49-F238E27FC236}">
                <a16:creationId xmlns:a16="http://schemas.microsoft.com/office/drawing/2014/main" id="{EAF9F608-E91C-45BF-AC62-11910C19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B81768-B9B1-4892-B4D2-715FDE15DAA7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4102" name="Text Box 4">
            <a:extLst>
              <a:ext uri="{FF2B5EF4-FFF2-40B4-BE49-F238E27FC236}">
                <a16:creationId xmlns:a16="http://schemas.microsoft.com/office/drawing/2014/main" id="{3EFCA94F-BE4F-4700-B395-F8ED7A9C7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1470025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ahoma" panose="020B0604030504040204" pitchFamily="34" charset="0"/>
              </a:rPr>
              <a:t>令</a:t>
            </a:r>
          </a:p>
        </p:txBody>
      </p:sp>
      <p:graphicFrame>
        <p:nvGraphicFramePr>
          <p:cNvPr id="4098" name="Object 5">
            <a:extLst>
              <a:ext uri="{FF2B5EF4-FFF2-40B4-BE49-F238E27FC236}">
                <a16:creationId xmlns:a16="http://schemas.microsoft.com/office/drawing/2014/main" id="{F6B2466F-DF9C-4493-B8B0-A562A2C00028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547813" y="1508125"/>
          <a:ext cx="1079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44240" imgH="228600" progId="Equation.3">
                  <p:embed/>
                </p:oleObj>
              </mc:Choice>
              <mc:Fallback>
                <p:oleObj name="公式" r:id="rId2" imgW="444240" imgH="228600" progId="Equation.3">
                  <p:embed/>
                  <p:pic>
                    <p:nvPicPr>
                      <p:cNvPr id="4098" name="Object 5">
                        <a:extLst>
                          <a:ext uri="{FF2B5EF4-FFF2-40B4-BE49-F238E27FC236}">
                            <a16:creationId xmlns:a16="http://schemas.microsoft.com/office/drawing/2014/main" id="{F6B2466F-DF9C-4493-B8B0-A562A2C000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508125"/>
                        <a:ext cx="10795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9">
            <a:extLst>
              <a:ext uri="{FF2B5EF4-FFF2-40B4-BE49-F238E27FC236}">
                <a16:creationId xmlns:a16="http://schemas.microsoft.com/office/drawing/2014/main" id="{AD425783-3345-46F7-970D-FB19FE9ED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113" y="1470025"/>
            <a:ext cx="302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ahoma" panose="020B0604030504040204" pitchFamily="34" charset="0"/>
              </a:rPr>
              <a:t>代入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方程组，得解</a:t>
            </a:r>
          </a:p>
        </p:txBody>
      </p:sp>
      <p:graphicFrame>
        <p:nvGraphicFramePr>
          <p:cNvPr id="12303" name="Object 15">
            <a:extLst>
              <a:ext uri="{FF2B5EF4-FFF2-40B4-BE49-F238E27FC236}">
                <a16:creationId xmlns:a16="http://schemas.microsoft.com/office/drawing/2014/main" id="{FA0A08F4-E9D5-4DFE-B453-A481FA0765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570987"/>
              </p:ext>
            </p:extLst>
          </p:nvPr>
        </p:nvGraphicFramePr>
        <p:xfrm>
          <a:off x="2916239" y="2276475"/>
          <a:ext cx="2663824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23600" imgH="927000" progId="Equation.3">
                  <p:embed/>
                </p:oleObj>
              </mc:Choice>
              <mc:Fallback>
                <p:oleObj name="公式" r:id="rId4" imgW="723600" imgH="927000" progId="Equation.3">
                  <p:embed/>
                  <p:pic>
                    <p:nvPicPr>
                      <p:cNvPr id="12303" name="Object 15">
                        <a:extLst>
                          <a:ext uri="{FF2B5EF4-FFF2-40B4-BE49-F238E27FC236}">
                            <a16:creationId xmlns:a16="http://schemas.microsoft.com/office/drawing/2014/main" id="{FA0A08F4-E9D5-4DFE-B453-A481FA0765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9" y="2276475"/>
                        <a:ext cx="2663824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9">
                <a:extLst>
                  <a:ext uri="{FF2B5EF4-FFF2-40B4-BE49-F238E27FC236}">
                    <a16:creationId xmlns:a16="http://schemas.microsoft.com/office/drawing/2014/main" id="{56CA3F8A-DD53-4E6B-80CB-C92CF9FD4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7824" y="5370747"/>
                <a:ext cx="376333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800" b="1" dirty="0">
                    <a:latin typeface="Tahoma" panose="020B0604030504040204" pitchFamily="34" charset="0"/>
                  </a:rPr>
                  <a:t>可取任意实数，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Box 9">
                <a:extLst>
                  <a:ext uri="{FF2B5EF4-FFF2-40B4-BE49-F238E27FC236}">
                    <a16:creationId xmlns:a16="http://schemas.microsoft.com/office/drawing/2014/main" id="{56CA3F8A-DD53-4E6B-80CB-C92CF9FD4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5370747"/>
                <a:ext cx="3763338" cy="523220"/>
              </a:xfrm>
              <a:prstGeom prst="rect">
                <a:avLst/>
              </a:prstGeom>
              <a:blipFill>
                <a:blip r:embed="rId7"/>
                <a:stretch>
                  <a:fillRect t="-13953" b="-290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B0FDD6D-AAC0-4408-A0FC-F9BA802F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B95-515A-4A84-827C-1967783B19E0}" type="slidenum">
              <a:rPr lang="en-US" altLang="zh-CN" smtClean="0"/>
              <a:pPr/>
              <a:t>50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26A1964-2104-4224-A085-88F9A6D80405}"/>
                  </a:ext>
                </a:extLst>
              </p:cNvPr>
              <p:cNvSpPr txBox="1"/>
              <p:nvPr/>
            </p:nvSpPr>
            <p:spPr>
              <a:xfrm>
                <a:off x="539552" y="1412776"/>
                <a:ext cx="14750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26A1964-2104-4224-A085-88F9A6D80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12776"/>
                <a:ext cx="147501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D2BBBA-575E-4C5A-B1D9-49F05BA26325}"/>
                  </a:ext>
                </a:extLst>
              </p:cNvPr>
              <p:cNvSpPr txBox="1"/>
              <p:nvPr/>
            </p:nvSpPr>
            <p:spPr>
              <a:xfrm>
                <a:off x="548714" y="2060848"/>
                <a:ext cx="51510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一般无法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得到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或者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D2BBBA-575E-4C5A-B1D9-49F05BA26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14" y="2060848"/>
                <a:ext cx="5151025" cy="523220"/>
              </a:xfrm>
              <a:prstGeom prst="rect">
                <a:avLst/>
              </a:prstGeom>
              <a:blipFill>
                <a:blip r:embed="rId3"/>
                <a:stretch>
                  <a:fillRect l="-2367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41FAF7D-B0C9-4AC2-927E-5E0DDC7600C1}"/>
                  </a:ext>
                </a:extLst>
              </p:cNvPr>
              <p:cNvSpPr txBox="1"/>
              <p:nvPr/>
            </p:nvSpPr>
            <p:spPr>
              <a:xfrm>
                <a:off x="531345" y="3288088"/>
                <a:ext cx="79624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可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逆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方阵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sz="2800" dirty="0"/>
                  <a:t>，若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可逆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方阵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41FAF7D-B0C9-4AC2-927E-5E0DDC760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45" y="3288088"/>
                <a:ext cx="7962436" cy="523220"/>
              </a:xfrm>
              <a:prstGeom prst="rect">
                <a:avLst/>
              </a:prstGeom>
              <a:blipFill>
                <a:blip r:embed="rId4"/>
                <a:stretch>
                  <a:fillRect l="-1531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F521D7-2387-4DA3-A955-80C9BD076CAE}"/>
                  </a:ext>
                </a:extLst>
              </p:cNvPr>
              <p:cNvSpPr txBox="1"/>
              <p:nvPr/>
            </p:nvSpPr>
            <p:spPr>
              <a:xfrm>
                <a:off x="539552" y="4586259"/>
                <a:ext cx="32495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列满秩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F521D7-2387-4DA3-A955-80C9BD07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586259"/>
                <a:ext cx="3249544" cy="523220"/>
              </a:xfrm>
              <a:prstGeom prst="rect">
                <a:avLst/>
              </a:prstGeom>
              <a:blipFill>
                <a:blip r:embed="rId5"/>
                <a:stretch>
                  <a:fillRect l="-3940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30762BF-F67B-4ABB-8F69-00BFF55204DD}"/>
                  </a:ext>
                </a:extLst>
              </p:cNvPr>
              <p:cNvSpPr txBox="1"/>
              <p:nvPr/>
            </p:nvSpPr>
            <p:spPr>
              <a:xfrm>
                <a:off x="4355976" y="4597968"/>
                <a:ext cx="32434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8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行满秩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30762BF-F67B-4ABB-8F69-00BFF5520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597968"/>
                <a:ext cx="3243452" cy="523220"/>
              </a:xfrm>
              <a:prstGeom prst="rect">
                <a:avLst/>
              </a:prstGeom>
              <a:blipFill>
                <a:blip r:embed="rId6"/>
                <a:stretch>
                  <a:fillRect l="-3947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241909BB-75E7-4F7A-B918-FE545D3026D8}"/>
              </a:ext>
            </a:extLst>
          </p:cNvPr>
          <p:cNvSpPr txBox="1"/>
          <p:nvPr/>
        </p:nvSpPr>
        <p:spPr>
          <a:xfrm>
            <a:off x="558119" y="536121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这称为矩阵乘法的消去律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D8BD0F-E7D9-4A3E-8D5B-769221EABC5A}"/>
              </a:ext>
            </a:extLst>
          </p:cNvPr>
          <p:cNvSpPr txBox="1"/>
          <p:nvPr/>
        </p:nvSpPr>
        <p:spPr>
          <a:xfrm>
            <a:off x="531345" y="267446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我们之前学可逆矩阵时有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123B13-A60A-446B-8CE3-95D2E91B199C}"/>
              </a:ext>
            </a:extLst>
          </p:cNvPr>
          <p:cNvSpPr txBox="1"/>
          <p:nvPr/>
        </p:nvSpPr>
        <p:spPr>
          <a:xfrm>
            <a:off x="564869" y="3862600"/>
            <a:ext cx="5052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现在，对一般矩阵由</a:t>
            </a:r>
            <a:r>
              <a:rPr lang="zh-CN" altLang="en-US" sz="2800" dirty="0">
                <a:solidFill>
                  <a:srgbClr val="3333FF"/>
                </a:solidFill>
              </a:rPr>
              <a:t>性质</a:t>
            </a:r>
            <a:r>
              <a:rPr lang="en-US" altLang="zh-CN" sz="2800" dirty="0">
                <a:solidFill>
                  <a:srgbClr val="3333FF"/>
                </a:solidFill>
              </a:rPr>
              <a:t>9</a:t>
            </a:r>
            <a:r>
              <a:rPr lang="zh-CN" altLang="en-US" sz="2800" dirty="0"/>
              <a:t>得：</a:t>
            </a:r>
          </a:p>
        </p:txBody>
      </p:sp>
    </p:spTree>
    <p:extLst>
      <p:ext uri="{BB962C8B-B14F-4D97-AF65-F5344CB8AC3E}">
        <p14:creationId xmlns:p14="http://schemas.microsoft.com/office/powerpoint/2010/main" val="271414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6" name="灯片编号占位符 3">
            <a:extLst>
              <a:ext uri="{FF2B5EF4-FFF2-40B4-BE49-F238E27FC236}">
                <a16:creationId xmlns:a16="http://schemas.microsoft.com/office/drawing/2014/main" id="{4921222E-AE80-4FB5-B81A-9C9A0CF8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5A828C-5ADB-4AFD-9F14-E8BE0D2AAF1D}" type="slidenum">
              <a:rPr lang="en-US" altLang="zh-CN"/>
              <a:pPr eaLnBrk="1" hangingPunct="1"/>
              <a:t>51</a:t>
            </a:fld>
            <a:endParaRPr lang="en-US" altLang="zh-CN"/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E1587854-9BF8-49DC-8E99-FA235CC0402F}"/>
              </a:ext>
            </a:extLst>
          </p:cNvPr>
          <p:cNvGrpSpPr>
            <a:grpSpLocks/>
          </p:cNvGrpSpPr>
          <p:nvPr/>
        </p:nvGrpSpPr>
        <p:grpSpPr bwMode="auto">
          <a:xfrm>
            <a:off x="2029618" y="1365250"/>
            <a:ext cx="5113337" cy="592137"/>
            <a:chOff x="431" y="845"/>
            <a:chExt cx="3221" cy="373"/>
          </a:xfrm>
        </p:grpSpPr>
        <p:sp>
          <p:nvSpPr>
            <p:cNvPr id="37900" name="Text Box 4">
              <a:extLst>
                <a:ext uri="{FF2B5EF4-FFF2-40B4-BE49-F238E27FC236}">
                  <a16:creationId xmlns:a16="http://schemas.microsoft.com/office/drawing/2014/main" id="{9321B6FB-2C50-40F5-A6B8-FBBBC19EC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84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latin typeface="Times New Roman" panose="02020603050405020304" pitchFamily="18" charset="0"/>
                </a:rPr>
                <a:t>设</a:t>
              </a:r>
            </a:p>
          </p:txBody>
        </p:sp>
        <p:graphicFrame>
          <p:nvGraphicFramePr>
            <p:cNvPr id="37894" name="Object 5">
              <a:extLst>
                <a:ext uri="{FF2B5EF4-FFF2-40B4-BE49-F238E27FC236}">
                  <a16:creationId xmlns:a16="http://schemas.microsoft.com/office/drawing/2014/main" id="{93A689AE-1383-4EFD-B7EE-D49AB2920D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9" y="875"/>
            <a:ext cx="2465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38000" imgH="228600" progId="Equation.DSMT4">
                    <p:embed/>
                  </p:oleObj>
                </mc:Choice>
                <mc:Fallback>
                  <p:oleObj name="Equation" r:id="rId2" imgW="1638000" imgH="228600" progId="Equation.DSMT4">
                    <p:embed/>
                    <p:pic>
                      <p:nvPicPr>
                        <p:cNvPr id="37894" name="Object 5">
                          <a:extLst>
                            <a:ext uri="{FF2B5EF4-FFF2-40B4-BE49-F238E27FC236}">
                              <a16:creationId xmlns:a16="http://schemas.microsoft.com/office/drawing/2014/main" id="{93A689AE-1383-4EFD-B7EE-D49AB2920D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" y="875"/>
                          <a:ext cx="2465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1" name="Text Box 6">
              <a:extLst>
                <a:ext uri="{FF2B5EF4-FFF2-40B4-BE49-F238E27FC236}">
                  <a16:creationId xmlns:a16="http://schemas.microsoft.com/office/drawing/2014/main" id="{7C5505EE-E9D8-48FF-87CC-00B650753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845"/>
              <a:ext cx="4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,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则</a:t>
              </a:r>
            </a:p>
          </p:txBody>
        </p:sp>
      </p:grpSp>
      <p:graphicFrame>
        <p:nvGraphicFramePr>
          <p:cNvPr id="75783" name="Object 7">
            <a:extLst>
              <a:ext uri="{FF2B5EF4-FFF2-40B4-BE49-F238E27FC236}">
                <a16:creationId xmlns:a16="http://schemas.microsoft.com/office/drawing/2014/main" id="{B9C08A40-E5A6-482E-AB3D-74DA872BFE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3200" y="2006600"/>
          <a:ext cx="532923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65360" imgH="495000" progId="Equation.DSMT4">
                  <p:embed/>
                </p:oleObj>
              </mc:Choice>
              <mc:Fallback>
                <p:oleObj name="Equation" r:id="rId4" imgW="2565360" imgH="495000" progId="Equation.DSMT4">
                  <p:embed/>
                  <p:pic>
                    <p:nvPicPr>
                      <p:cNvPr id="75783" name="Object 7">
                        <a:extLst>
                          <a:ext uri="{FF2B5EF4-FFF2-40B4-BE49-F238E27FC236}">
                            <a16:creationId xmlns:a16="http://schemas.microsoft.com/office/drawing/2014/main" id="{B9C08A40-E5A6-482E-AB3D-74DA872BFE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006600"/>
                        <a:ext cx="5329238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>
            <a:extLst>
              <a:ext uri="{FF2B5EF4-FFF2-40B4-BE49-F238E27FC236}">
                <a16:creationId xmlns:a16="http://schemas.microsoft.com/office/drawing/2014/main" id="{E9F4F11D-68E8-4F16-8CB8-D2C8843CD3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225" y="3084513"/>
          <a:ext cx="76041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71720" imgH="495000" progId="Equation.DSMT4">
                  <p:embed/>
                </p:oleObj>
              </mc:Choice>
              <mc:Fallback>
                <p:oleObj name="Equation" r:id="rId6" imgW="3771720" imgH="495000" progId="Equation.DSMT4">
                  <p:embed/>
                  <p:pic>
                    <p:nvPicPr>
                      <p:cNvPr id="75784" name="Object 8">
                        <a:extLst>
                          <a:ext uri="{FF2B5EF4-FFF2-40B4-BE49-F238E27FC236}">
                            <a16:creationId xmlns:a16="http://schemas.microsoft.com/office/drawing/2014/main" id="{E9F4F11D-68E8-4F16-8CB8-D2C8843CD3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3084513"/>
                        <a:ext cx="76041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>
            <a:extLst>
              <a:ext uri="{FF2B5EF4-FFF2-40B4-BE49-F238E27FC236}">
                <a16:creationId xmlns:a16="http://schemas.microsoft.com/office/drawing/2014/main" id="{7E6F0274-43CA-47CD-AAED-66B37E63D090}"/>
              </a:ext>
            </a:extLst>
          </p:cNvPr>
          <p:cNvGrpSpPr>
            <a:grpSpLocks/>
          </p:cNvGrpSpPr>
          <p:nvPr/>
        </p:nvGrpSpPr>
        <p:grpSpPr bwMode="auto">
          <a:xfrm>
            <a:off x="668452" y="5956300"/>
            <a:ext cx="4703762" cy="584200"/>
            <a:chOff x="431" y="3290"/>
            <a:chExt cx="2963" cy="368"/>
          </a:xfrm>
        </p:grpSpPr>
        <p:graphicFrame>
          <p:nvGraphicFramePr>
            <p:cNvPr id="37893" name="Object 9">
              <a:extLst>
                <a:ext uri="{FF2B5EF4-FFF2-40B4-BE49-F238E27FC236}">
                  <a16:creationId xmlns:a16="http://schemas.microsoft.com/office/drawing/2014/main" id="{697C35A2-E6B3-43B2-B908-645063046A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" y="3336"/>
            <a:ext cx="2600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841400" imgH="228600" progId="Equation.DSMT4">
                    <p:embed/>
                  </p:oleObj>
                </mc:Choice>
                <mc:Fallback>
                  <p:oleObj name="Equation" r:id="rId8" imgW="1841400" imgH="228600" progId="Equation.DSMT4">
                    <p:embed/>
                    <p:pic>
                      <p:nvPicPr>
                        <p:cNvPr id="37893" name="Object 9">
                          <a:extLst>
                            <a:ext uri="{FF2B5EF4-FFF2-40B4-BE49-F238E27FC236}">
                              <a16:creationId xmlns:a16="http://schemas.microsoft.com/office/drawing/2014/main" id="{697C35A2-E6B3-43B2-B908-645063046A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3336"/>
                          <a:ext cx="2600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9" name="Text Box 11">
              <a:extLst>
                <a:ext uri="{FF2B5EF4-FFF2-40B4-BE49-F238E27FC236}">
                  <a16:creationId xmlns:a16="http://schemas.microsoft.com/office/drawing/2014/main" id="{9A4B73B8-0F9F-44AE-B401-10FCC02FC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29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故</a:t>
              </a:r>
            </a:p>
          </p:txBody>
        </p:sp>
      </p:grpSp>
      <p:graphicFrame>
        <p:nvGraphicFramePr>
          <p:cNvPr id="75788" name="Object 12">
            <a:extLst>
              <a:ext uri="{FF2B5EF4-FFF2-40B4-BE49-F238E27FC236}">
                <a16:creationId xmlns:a16="http://schemas.microsoft.com/office/drawing/2014/main" id="{2B4DB295-5752-4C8E-98A9-C8AB838660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60806"/>
              </p:ext>
            </p:extLst>
          </p:nvPr>
        </p:nvGraphicFramePr>
        <p:xfrm>
          <a:off x="755650" y="4222750"/>
          <a:ext cx="7632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20960" imgH="495000" progId="Equation.DSMT4">
                  <p:embed/>
                </p:oleObj>
              </mc:Choice>
              <mc:Fallback>
                <p:oleObj name="Equation" r:id="rId10" imgW="3720960" imgH="495000" progId="Equation.DSMT4">
                  <p:embed/>
                  <p:pic>
                    <p:nvPicPr>
                      <p:cNvPr id="75788" name="Object 12">
                        <a:extLst>
                          <a:ext uri="{FF2B5EF4-FFF2-40B4-BE49-F238E27FC236}">
                            <a16:creationId xmlns:a16="http://schemas.microsoft.com/office/drawing/2014/main" id="{2B4DB295-5752-4C8E-98A9-C8AB838660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22750"/>
                        <a:ext cx="7632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E8D21FA-AA56-4CAD-91B0-95C60C56DA18}"/>
                  </a:ext>
                </a:extLst>
              </p:cNvPr>
              <p:cNvSpPr txBox="1"/>
              <p:nvPr/>
            </p:nvSpPr>
            <p:spPr>
              <a:xfrm>
                <a:off x="683568" y="5335915"/>
                <a:ext cx="31075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 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 矩阵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E8D21FA-AA56-4CAD-91B0-95C60C56D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335915"/>
                <a:ext cx="3107517" cy="523220"/>
              </a:xfrm>
              <a:prstGeom prst="rect">
                <a:avLst/>
              </a:prstGeom>
              <a:blipFill>
                <a:blip r:embed="rId13"/>
                <a:stretch>
                  <a:fillRect t="-15116" r="-3333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1C5CD74-33A1-4F03-A22D-E68BB087F862}"/>
              </a:ext>
            </a:extLst>
          </p:cNvPr>
          <p:cNvSpPr txBox="1"/>
          <p:nvPr/>
        </p:nvSpPr>
        <p:spPr>
          <a:xfrm>
            <a:off x="107504" y="136525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性质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证明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5DC9A9F9-4A0B-42A6-A3CB-B96ADFA8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959DA2-132E-42F5-8AAE-838D4E15572D}" type="slidenum">
              <a:rPr lang="en-US" altLang="zh-CN"/>
              <a:pPr eaLnBrk="1" hangingPunct="1"/>
              <a:t>52</a:t>
            </a:fld>
            <a:endParaRPr lang="en-US" altLang="zh-CN"/>
          </a:p>
        </p:txBody>
      </p:sp>
      <p:graphicFrame>
        <p:nvGraphicFramePr>
          <p:cNvPr id="96260" name="Object 4">
            <a:extLst>
              <a:ext uri="{FF2B5EF4-FFF2-40B4-BE49-F238E27FC236}">
                <a16:creationId xmlns:a16="http://schemas.microsoft.com/office/drawing/2014/main" id="{C85C68D7-2F00-4F7C-B1B0-CCBB6B106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682172"/>
              </p:ext>
            </p:extLst>
          </p:nvPr>
        </p:nvGraphicFramePr>
        <p:xfrm>
          <a:off x="684213" y="4077072"/>
          <a:ext cx="68437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1160" imgH="228600" progId="Equation.DSMT4">
                  <p:embed/>
                </p:oleObj>
              </mc:Choice>
              <mc:Fallback>
                <p:oleObj name="Equation" r:id="rId2" imgW="3251160" imgH="228600" progId="Equation.DSMT4">
                  <p:embed/>
                  <p:pic>
                    <p:nvPicPr>
                      <p:cNvPr id="96260" name="Object 4">
                        <a:extLst>
                          <a:ext uri="{FF2B5EF4-FFF2-40B4-BE49-F238E27FC236}">
                            <a16:creationId xmlns:a16="http://schemas.microsoft.com/office/drawing/2014/main" id="{C85C68D7-2F00-4F7C-B1B0-CCBB6B1062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77072"/>
                        <a:ext cx="684371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6261" name="Text Box 5">
                <a:extLst>
                  <a:ext uri="{FF2B5EF4-FFF2-40B4-BE49-F238E27FC236}">
                    <a16:creationId xmlns:a16="http://schemas.microsoft.com/office/drawing/2014/main" id="{D19DA828-6E76-427B-95C6-12828E788E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213" y="1412875"/>
                <a:ext cx="7920037" cy="22467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latin typeface="Tahoma" panose="020B0604030504040204" pitchFamily="34" charset="0"/>
                  </a:rPr>
                  <a:t>注意到，从一个矩阵中划去一行或一列，它的秩</a:t>
                </a:r>
              </a:p>
              <a:p>
                <a:pPr eaLnBrk="1" hangingPunct="1"/>
                <a:r>
                  <a:rPr lang="zh-CN" altLang="en-US" sz="2800" b="1" dirty="0">
                    <a:latin typeface="Tahoma" panose="020B0604030504040204" pitchFamily="34" charset="0"/>
                  </a:rPr>
                  <a:t>至多减少一。</a:t>
                </a:r>
                <a:endParaRPr lang="en-US" altLang="zh-CN" sz="2800" b="1" dirty="0">
                  <a:latin typeface="Tahoma" panose="020B0604030504040204" pitchFamily="34" charset="0"/>
                </a:endParaRPr>
              </a:p>
              <a:p>
                <a:pPr eaLnBrk="1" hangingPunct="1"/>
                <a:endParaRPr lang="zh-CN" altLang="en-US" sz="2800" b="1" dirty="0">
                  <a:latin typeface="Tahoma" panose="020B0604030504040204" pitchFamily="34" charset="0"/>
                </a:endParaRPr>
              </a:p>
              <a:p>
                <a:pPr eaLnBrk="1" hangingPunct="1"/>
                <a:r>
                  <a:rPr lang="zh-CN" altLang="en-US" sz="2800" b="1" dirty="0">
                    <a:latin typeface="Tahoma" panose="020B0604030504040204" pitchFamily="34" charset="0"/>
                  </a:rPr>
                  <a:t>将 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800" b="1" baseline="-28000" dirty="0"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latin typeface="Tahoma" panose="020B0604030504040204" pitchFamily="34" charset="0"/>
                  </a:rPr>
                  <a:t>看成一个 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800" b="1" dirty="0">
                    <a:latin typeface="Tahoma" panose="020B0604030504040204" pitchFamily="34" charset="0"/>
                  </a:rPr>
                  <a:t> </a:t>
                </a:r>
                <a:r>
                  <a:rPr lang="zh-CN" altLang="en-US" sz="2800" b="1" dirty="0">
                    <a:latin typeface="Tahoma" panose="020B0604030504040204" pitchFamily="34" charset="0"/>
                  </a:rPr>
                  <a:t>阶矩阵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ahoma" panose="020B0604030504040204" pitchFamily="34" charset="0"/>
                  </a:rPr>
                  <a:t>划去了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-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800" b="1" baseline="-28000" dirty="0"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latin typeface="Tahoma" panose="020B0604030504040204" pitchFamily="34" charset="0"/>
                  </a:rPr>
                  <a:t>行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, 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-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800" b="1" baseline="-28000" dirty="0">
                    <a:latin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latin typeface="Tahoma" panose="020B0604030504040204" pitchFamily="34" charset="0"/>
                  </a:rPr>
                  <a:t>列，于是有</a:t>
                </a:r>
              </a:p>
            </p:txBody>
          </p:sp>
        </mc:Choice>
        <mc:Fallback xmlns="">
          <p:sp>
            <p:nvSpPr>
              <p:cNvPr id="96261" name="Text Box 5">
                <a:extLst>
                  <a:ext uri="{FF2B5EF4-FFF2-40B4-BE49-F238E27FC236}">
                    <a16:creationId xmlns:a16="http://schemas.microsoft.com/office/drawing/2014/main" id="{D19DA828-6E76-427B-95C6-12828E788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1412875"/>
                <a:ext cx="7920037" cy="2246769"/>
              </a:xfrm>
              <a:prstGeom prst="rect">
                <a:avLst/>
              </a:prstGeom>
              <a:blipFill>
                <a:blip r:embed="rId5"/>
                <a:stretch>
                  <a:fillRect l="-1540" t="-3533" b="-62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1DD310-5C21-4E08-8F67-C6C264B8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B95-515A-4A84-827C-1967783B19E0}" type="slidenum">
              <a:rPr lang="en-US" altLang="zh-CN" smtClean="0"/>
              <a:pPr/>
              <a:t>53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3FD8A88-4144-466F-9B2A-A97F01F133A6}"/>
                  </a:ext>
                </a:extLst>
              </p:cNvPr>
              <p:cNvSpPr txBox="1"/>
              <p:nvPr/>
            </p:nvSpPr>
            <p:spPr>
              <a:xfrm>
                <a:off x="323528" y="1340768"/>
                <a:ext cx="81258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例</a:t>
                </a:r>
                <a:r>
                  <a:rPr lang="en-US" altLang="zh-CN" sz="2800" dirty="0"/>
                  <a:t>8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阶矩阵，证明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sz="2800" i="1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3FD8A88-4144-466F-9B2A-A97F01F13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40768"/>
                <a:ext cx="8125879" cy="523220"/>
              </a:xfrm>
              <a:prstGeom prst="rect">
                <a:avLst/>
              </a:prstGeom>
              <a:blipFill>
                <a:blip r:embed="rId2"/>
                <a:stretch>
                  <a:fillRect l="-1500" t="-1627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00A571C-6D64-4C5B-A980-E842382D4DD4}"/>
              </a:ext>
            </a:extLst>
          </p:cNvPr>
          <p:cNvSpPr txBox="1"/>
          <p:nvPr/>
        </p:nvSpPr>
        <p:spPr>
          <a:xfrm>
            <a:off x="323528" y="206084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证：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5142DDC-8DBF-4FFB-AAEC-17FFC7FB5881}"/>
                  </a:ext>
                </a:extLst>
              </p:cNvPr>
              <p:cNvSpPr txBox="1"/>
              <p:nvPr/>
            </p:nvSpPr>
            <p:spPr>
              <a:xfrm>
                <a:off x="1331640" y="2052113"/>
                <a:ext cx="35805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5142DDC-8DBF-4FFB-AAEC-17FFC7FB5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052113"/>
                <a:ext cx="35805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D1DB13B-3A73-4C50-B815-FD4736E073A8}"/>
                  </a:ext>
                </a:extLst>
              </p:cNvPr>
              <p:cNvSpPr txBox="1"/>
              <p:nvPr/>
            </p:nvSpPr>
            <p:spPr>
              <a:xfrm>
                <a:off x="959312" y="2647518"/>
                <a:ext cx="39481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D1DB13B-3A73-4C50-B815-FD4736E07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12" y="2647518"/>
                <a:ext cx="39481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304E77-C622-4F20-B512-473DE7FDAECD}"/>
                  </a:ext>
                </a:extLst>
              </p:cNvPr>
              <p:cNvSpPr txBox="1"/>
              <p:nvPr/>
            </p:nvSpPr>
            <p:spPr>
              <a:xfrm>
                <a:off x="949856" y="3258032"/>
                <a:ext cx="34118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304E77-C622-4F20-B512-473DE7FDA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56" y="3258032"/>
                <a:ext cx="341183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CCEF9F-E039-4F66-B25C-EDB1638331D4}"/>
                  </a:ext>
                </a:extLst>
              </p:cNvPr>
              <p:cNvSpPr txBox="1"/>
              <p:nvPr/>
            </p:nvSpPr>
            <p:spPr>
              <a:xfrm>
                <a:off x="949856" y="3954268"/>
                <a:ext cx="22941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CCEF9F-E039-4F66-B25C-EDB163833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56" y="3954268"/>
                <a:ext cx="229415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78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B4CCF3-6532-4041-BADD-D27A5D8C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B95-515A-4A84-827C-1967783B19E0}" type="slidenum">
              <a:rPr lang="en-US" altLang="zh-CN" smtClean="0"/>
              <a:pPr/>
              <a:t>54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2F32E2-BFFD-4A0F-B34D-C776F6652AE4}"/>
                  </a:ext>
                </a:extLst>
              </p:cNvPr>
              <p:cNvSpPr txBox="1"/>
              <p:nvPr/>
            </p:nvSpPr>
            <p:spPr>
              <a:xfrm>
                <a:off x="258460" y="1268760"/>
                <a:ext cx="705674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例</a:t>
                </a:r>
                <a:r>
                  <a:rPr lang="en-US" altLang="zh-CN" sz="2800" dirty="0"/>
                  <a:t>9 </a:t>
                </a:r>
                <a:r>
                  <a:rPr lang="zh-CN" altLang="en-US" sz="2800" dirty="0"/>
                  <a:t>证明：若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800" dirty="0"/>
                  <a:t>，且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，</a:t>
                </a:r>
                <a:endParaRPr lang="en-US" altLang="zh-CN" sz="2800" dirty="0"/>
              </a:p>
              <a:p>
                <a:r>
                  <a:rPr lang="en-US" altLang="zh-CN" sz="2800" dirty="0"/>
                  <a:t>                  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2F32E2-BFFD-4A0F-B34D-C776F6652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0" y="1268760"/>
                <a:ext cx="7056740" cy="954107"/>
              </a:xfrm>
              <a:prstGeom prst="rect">
                <a:avLst/>
              </a:prstGeom>
              <a:blipFill>
                <a:blip r:embed="rId2"/>
                <a:stretch>
                  <a:fillRect l="-1727" t="-8280" r="-604" b="-14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1C2D7EC-5BB2-4F45-8670-DE82D24A4AD4}"/>
              </a:ext>
            </a:extLst>
          </p:cNvPr>
          <p:cNvSpPr txBox="1"/>
          <p:nvPr/>
        </p:nvSpPr>
        <p:spPr>
          <a:xfrm>
            <a:off x="258460" y="23488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14E4A07-C651-442F-BF47-C6A94E10F24E}"/>
                  </a:ext>
                </a:extLst>
              </p:cNvPr>
              <p:cNvSpPr txBox="1"/>
              <p:nvPr/>
            </p:nvSpPr>
            <p:spPr>
              <a:xfrm>
                <a:off x="971600" y="2348880"/>
                <a:ext cx="19928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，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14E4A07-C651-442F-BF47-C6A94E10F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348880"/>
                <a:ext cx="1992853" cy="523220"/>
              </a:xfrm>
              <a:prstGeom prst="rect">
                <a:avLst/>
              </a:prstGeom>
              <a:blipFill>
                <a:blip r:embed="rId3"/>
                <a:stretch>
                  <a:fillRect t="-15116" r="-519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94CAF3-A114-435F-9B4B-F45C3C8961A5}"/>
                  </a:ext>
                </a:extLst>
              </p:cNvPr>
              <p:cNvSpPr txBox="1"/>
              <p:nvPr/>
            </p:nvSpPr>
            <p:spPr>
              <a:xfrm>
                <a:off x="2627784" y="2331051"/>
                <a:ext cx="4274503" cy="671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的行最简形为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94CAF3-A114-435F-9B4B-F45C3C896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331051"/>
                <a:ext cx="4274503" cy="671787"/>
              </a:xfrm>
              <a:prstGeom prst="rect">
                <a:avLst/>
              </a:prstGeom>
              <a:blipFill>
                <a:blip r:embed="rId4"/>
                <a:stretch>
                  <a:fillRect t="-7207" b="-3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5626D9-7640-47F6-A016-83EB023B70DC}"/>
                  </a:ext>
                </a:extLst>
              </p:cNvPr>
              <p:cNvSpPr txBox="1"/>
              <p:nvPr/>
            </p:nvSpPr>
            <p:spPr>
              <a:xfrm>
                <a:off x="802199" y="3024837"/>
                <a:ext cx="4748031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有可逆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矩阵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使得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5626D9-7640-47F6-A016-83EB023B7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99" y="3024837"/>
                <a:ext cx="4748031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4BD3A15-A997-4CE2-A105-1092CF835C7C}"/>
                  </a:ext>
                </a:extLst>
              </p:cNvPr>
              <p:cNvSpPr txBox="1"/>
              <p:nvPr/>
            </p:nvSpPr>
            <p:spPr>
              <a:xfrm>
                <a:off x="778164" y="4090350"/>
                <a:ext cx="4777914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𝑃𝐶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𝑃𝐴𝐵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4BD3A15-A997-4CE2-A105-1092CF835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64" y="4090350"/>
                <a:ext cx="4777914" cy="10604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BD5BA7D-9C7A-4C24-BF99-40FF24B6711E}"/>
                  </a:ext>
                </a:extLst>
              </p:cNvPr>
              <p:cNvSpPr txBox="1"/>
              <p:nvPr/>
            </p:nvSpPr>
            <p:spPr>
              <a:xfrm>
                <a:off x="272218" y="5150833"/>
                <a:ext cx="6991937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得到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BD5BA7D-9C7A-4C24-BF99-40FF24B67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18" y="5150833"/>
                <a:ext cx="6991937" cy="10604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578EED-9CB8-4DF4-B4EC-7657910BB0D7}"/>
                  </a:ext>
                </a:extLst>
              </p:cNvPr>
              <p:cNvSpPr txBox="1"/>
              <p:nvPr/>
            </p:nvSpPr>
            <p:spPr>
              <a:xfrm>
                <a:off x="258460" y="6182380"/>
                <a:ext cx="76024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推论：做转置得，若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578EED-9CB8-4DF4-B4EC-7657910BB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0" y="6182380"/>
                <a:ext cx="7602466" cy="523220"/>
              </a:xfrm>
              <a:prstGeom prst="rect">
                <a:avLst/>
              </a:prstGeom>
              <a:blipFill>
                <a:blip r:embed="rId8"/>
                <a:stretch>
                  <a:fillRect l="-1603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21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灯片编号占位符 5">
            <a:extLst>
              <a:ext uri="{FF2B5EF4-FFF2-40B4-BE49-F238E27FC236}">
                <a16:creationId xmlns:a16="http://schemas.microsoft.com/office/drawing/2014/main" id="{D6A27EB1-30D6-448C-9B37-888AB23A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EB11FD-805B-4903-92E3-39692BD937A1}" type="slidenum">
              <a:rPr lang="en-US" altLang="zh-CN"/>
              <a:pPr eaLnBrk="1" hangingPunct="1"/>
              <a:t>55</a:t>
            </a:fld>
            <a:endParaRPr lang="en-US" altLang="zh-CN"/>
          </a:p>
        </p:txBody>
      </p:sp>
      <p:sp>
        <p:nvSpPr>
          <p:cNvPr id="39942" name="Rectangle 2">
            <a:extLst>
              <a:ext uri="{FF2B5EF4-FFF2-40B4-BE49-F238E27FC236}">
                <a16:creationId xmlns:a16="http://schemas.microsoft.com/office/drawing/2014/main" id="{74F26F40-F2E7-449C-BD72-EDB22F586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3333FF"/>
                </a:solidFill>
              </a:rPr>
              <a:t>§3  </a:t>
            </a:r>
            <a:r>
              <a:rPr kumimoji="1" lang="zh-CN" altLang="en-US">
                <a:solidFill>
                  <a:srgbClr val="3333FF"/>
                </a:solidFill>
              </a:rPr>
              <a:t>线性方程组的解</a:t>
            </a:r>
          </a:p>
        </p:txBody>
      </p:sp>
      <p:graphicFrame>
        <p:nvGraphicFramePr>
          <p:cNvPr id="76812" name="Object 12">
            <a:extLst>
              <a:ext uri="{FF2B5EF4-FFF2-40B4-BE49-F238E27FC236}">
                <a16:creationId xmlns:a16="http://schemas.microsoft.com/office/drawing/2014/main" id="{295D830B-B325-4D41-893B-3321DEA65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886616"/>
              </p:ext>
            </p:extLst>
          </p:nvPr>
        </p:nvGraphicFramePr>
        <p:xfrm>
          <a:off x="1547664" y="1412776"/>
          <a:ext cx="6770688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28720" imgH="939600" progId="Equation.3">
                  <p:embed/>
                </p:oleObj>
              </mc:Choice>
              <mc:Fallback>
                <p:oleObj name="公式" r:id="rId2" imgW="2628720" imgH="939600" progId="Equation.3">
                  <p:embed/>
                  <p:pic>
                    <p:nvPicPr>
                      <p:cNvPr id="76812" name="Object 12">
                        <a:extLst>
                          <a:ext uri="{FF2B5EF4-FFF2-40B4-BE49-F238E27FC236}">
                            <a16:creationId xmlns:a16="http://schemas.microsoft.com/office/drawing/2014/main" id="{295D830B-B325-4D41-893B-3321DEA65A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412776"/>
                        <a:ext cx="6770688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15">
            <a:extLst>
              <a:ext uri="{FF2B5EF4-FFF2-40B4-BE49-F238E27FC236}">
                <a16:creationId xmlns:a16="http://schemas.microsoft.com/office/drawing/2014/main" id="{1B7F3B6C-50F9-4B4C-ABBC-F101DFEC5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993896"/>
              </p:ext>
            </p:extLst>
          </p:nvPr>
        </p:nvGraphicFramePr>
        <p:xfrm>
          <a:off x="3563888" y="4077072"/>
          <a:ext cx="12509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82400" imgH="177480" progId="Equation.3">
                  <p:embed/>
                </p:oleObj>
              </mc:Choice>
              <mc:Fallback>
                <p:oleObj name="公式" r:id="rId4" imgW="482400" imgH="177480" progId="Equation.3">
                  <p:embed/>
                  <p:pic>
                    <p:nvPicPr>
                      <p:cNvPr id="76815" name="Object 15">
                        <a:extLst>
                          <a:ext uri="{FF2B5EF4-FFF2-40B4-BE49-F238E27FC236}">
                            <a16:creationId xmlns:a16="http://schemas.microsoft.com/office/drawing/2014/main" id="{1B7F3B6C-50F9-4B4C-ABBC-F101DFEC52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077072"/>
                        <a:ext cx="12509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EDAEE9-FE1B-49F8-86A8-C26BE2E160E0}"/>
                  </a:ext>
                </a:extLst>
              </p:cNvPr>
              <p:cNvSpPr txBox="1"/>
              <p:nvPr/>
            </p:nvSpPr>
            <p:spPr>
              <a:xfrm>
                <a:off x="1418983" y="4718294"/>
                <a:ext cx="5689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为方阵，则当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可逆时有唯一解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EDAEE9-FE1B-49F8-86A8-C26BE2E16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983" y="4718294"/>
                <a:ext cx="5689378" cy="523220"/>
              </a:xfrm>
              <a:prstGeom prst="rect">
                <a:avLst/>
              </a:prstGeom>
              <a:blipFill>
                <a:blip r:embed="rId7"/>
                <a:stretch>
                  <a:fillRect l="-2251" t="-16279" r="-53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D89D8EF-9BF6-47D1-A8FC-52FDD1B71E68}"/>
                  </a:ext>
                </a:extLst>
              </p:cNvPr>
              <p:cNvSpPr/>
              <p:nvPr/>
            </p:nvSpPr>
            <p:spPr>
              <a:xfrm>
                <a:off x="1389792" y="5420773"/>
                <a:ext cx="40142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不可逆或不是方阵呢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D89D8EF-9BF6-47D1-A8FC-52FDD1B71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92" y="5420773"/>
                <a:ext cx="4014240" cy="523220"/>
              </a:xfrm>
              <a:prstGeom prst="rect">
                <a:avLst/>
              </a:prstGeom>
              <a:blipFill>
                <a:blip r:embed="rId8"/>
                <a:stretch>
                  <a:fillRect l="-3191" t="-15116" r="-1520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A87AFC10-FEA3-44D1-BE52-C67CE298E4B2}"/>
              </a:ext>
            </a:extLst>
          </p:cNvPr>
          <p:cNvSpPr/>
          <p:nvPr/>
        </p:nvSpPr>
        <p:spPr>
          <a:xfrm>
            <a:off x="1389792" y="6123252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用秩这个可逆概念的扩展来研究解的数量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F261C1-F98A-4D27-9D0A-D147DAC0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B95-515A-4A84-827C-1967783B19E0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AE2DFF-9BF6-4052-B5A9-71BC00CB2164}"/>
              </a:ext>
            </a:extLst>
          </p:cNvPr>
          <p:cNvSpPr txBox="1"/>
          <p:nvPr/>
        </p:nvSpPr>
        <p:spPr>
          <a:xfrm>
            <a:off x="107504" y="1481879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前面例题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3BD0774-26A5-4B86-850F-0FC2363A60E4}"/>
                  </a:ext>
                </a:extLst>
              </p:cNvPr>
              <p:cNvSpPr txBox="1"/>
              <p:nvPr/>
            </p:nvSpPr>
            <p:spPr>
              <a:xfrm>
                <a:off x="899592" y="1268760"/>
                <a:ext cx="6877396" cy="1242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/>
                  <a:t>，求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及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的秩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3BD0774-26A5-4B86-850F-0FC2363A6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268760"/>
                <a:ext cx="6877396" cy="1242007"/>
              </a:xfrm>
              <a:prstGeom prst="rect">
                <a:avLst/>
              </a:prstGeom>
              <a:blipFill>
                <a:blip r:embed="rId2"/>
                <a:stretch>
                  <a:fillRect r="-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308AB8-FB33-4893-A242-9C090F2D61DE}"/>
                  </a:ext>
                </a:extLst>
              </p:cNvPr>
              <p:cNvSpPr txBox="1"/>
              <p:nvPr/>
            </p:nvSpPr>
            <p:spPr>
              <a:xfrm>
                <a:off x="251520" y="2636912"/>
                <a:ext cx="83971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解：通过初等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行变换</a:t>
                </a:r>
                <a:r>
                  <a:rPr lang="zh-CN" altLang="en-US" sz="2400" dirty="0"/>
                  <a:t>将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化为行阶梯型，然后看非零行的行数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308AB8-FB33-4893-A242-9C090F2D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636912"/>
                <a:ext cx="8397107" cy="461665"/>
              </a:xfrm>
              <a:prstGeom prst="rect">
                <a:avLst/>
              </a:prstGeom>
              <a:blipFill>
                <a:blip r:embed="rId3"/>
                <a:stretch>
                  <a:fillRect l="-1089" t="-14667" r="-14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CE62BB0-903C-4438-A20D-51536AFE7CE0}"/>
                  </a:ext>
                </a:extLst>
              </p:cNvPr>
              <p:cNvSpPr/>
              <p:nvPr/>
            </p:nvSpPr>
            <p:spPr>
              <a:xfrm>
                <a:off x="285308" y="3140968"/>
                <a:ext cx="3387594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CE62BB0-903C-4438-A20D-51536AFE7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08" y="3140968"/>
                <a:ext cx="3387594" cy="112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0F256A-ACC1-448E-ACB6-2493291E2961}"/>
                  </a:ext>
                </a:extLst>
              </p:cNvPr>
              <p:cNvSpPr/>
              <p:nvPr/>
            </p:nvSpPr>
            <p:spPr>
              <a:xfrm>
                <a:off x="3419872" y="3140968"/>
                <a:ext cx="3253519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lim>
                      </m:limLow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0F256A-ACC1-448E-ACB6-2493291E2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140968"/>
                <a:ext cx="3253519" cy="1126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4F9E229-6E79-485B-AA28-98F2019F6EB6}"/>
                  </a:ext>
                </a:extLst>
              </p:cNvPr>
              <p:cNvSpPr/>
              <p:nvPr/>
            </p:nvSpPr>
            <p:spPr>
              <a:xfrm>
                <a:off x="467544" y="4390257"/>
                <a:ext cx="3163751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lim>
                      </m:limLow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4F9E229-6E79-485B-AA28-98F2019F6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390257"/>
                <a:ext cx="3163751" cy="1126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E7046C5-1C17-45E5-9E66-0DB1A1995E0E}"/>
                  </a:ext>
                </a:extLst>
              </p:cNvPr>
              <p:cNvSpPr/>
              <p:nvPr/>
            </p:nvSpPr>
            <p:spPr>
              <a:xfrm>
                <a:off x="3386084" y="4390257"/>
                <a:ext cx="3075907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lim>
                      </m:limLow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E7046C5-1C17-45E5-9E66-0DB1A1995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084" y="4390257"/>
                <a:ext cx="3075907" cy="11269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149AA2-1423-423D-8B05-F0BEEBCCD9F2}"/>
                  </a:ext>
                </a:extLst>
              </p:cNvPr>
              <p:cNvSpPr txBox="1"/>
              <p:nvPr/>
            </p:nvSpPr>
            <p:spPr>
              <a:xfrm>
                <a:off x="6876256" y="4436886"/>
                <a:ext cx="14993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)=2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149AA2-1423-423D-8B05-F0BEEBCCD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436886"/>
                <a:ext cx="1499385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70E37D0-7690-45A3-A71B-9CAC54AC4BA0}"/>
                  </a:ext>
                </a:extLst>
              </p:cNvPr>
              <p:cNvSpPr txBox="1"/>
              <p:nvPr/>
            </p:nvSpPr>
            <p:spPr>
              <a:xfrm>
                <a:off x="6864586" y="4940938"/>
                <a:ext cx="1511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70E37D0-7690-45A3-A71B-9CAC54AC4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586" y="4940938"/>
                <a:ext cx="1511055" cy="461665"/>
              </a:xfrm>
              <a:prstGeom prst="rect">
                <a:avLst/>
              </a:prstGeom>
              <a:blipFill>
                <a:blip r:embed="rId9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223FCFF-9CE2-4EAF-8A08-588C049C9903}"/>
                  </a:ext>
                </a:extLst>
              </p:cNvPr>
              <p:cNvSpPr txBox="1"/>
              <p:nvPr/>
            </p:nvSpPr>
            <p:spPr>
              <a:xfrm>
                <a:off x="755576" y="5661248"/>
                <a:ext cx="5127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求解过程与求解方程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完全一样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223FCFF-9CE2-4EAF-8A08-588C049C9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661248"/>
                <a:ext cx="5127750" cy="461665"/>
              </a:xfrm>
              <a:prstGeom prst="rect">
                <a:avLst/>
              </a:prstGeom>
              <a:blipFill>
                <a:blip r:embed="rId10"/>
                <a:stretch>
                  <a:fillRect l="-1902" t="-14667" r="-83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0AD9EA3-6F2D-43BE-BBC4-9A15D603BAD9}"/>
                  </a:ext>
                </a:extLst>
              </p:cNvPr>
              <p:cNvSpPr txBox="1"/>
              <p:nvPr/>
            </p:nvSpPr>
            <p:spPr>
              <a:xfrm>
                <a:off x="743460" y="6165304"/>
                <a:ext cx="40211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无解，因为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得到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0AD9EA3-6F2D-43BE-BBC4-9A15D603B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60" y="6165304"/>
                <a:ext cx="4021101" cy="461665"/>
              </a:xfrm>
              <a:prstGeom prst="rect">
                <a:avLst/>
              </a:prstGeom>
              <a:blipFill>
                <a:blip r:embed="rId11"/>
                <a:stretch>
                  <a:fillRect l="-455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9076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77C465-0CC2-4C2D-815A-86DD39BA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B95-515A-4A84-827C-1967783B19E0}" type="slidenum">
              <a:rPr lang="en-US" altLang="zh-CN" smtClean="0"/>
              <a:pPr/>
              <a:t>57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E9FB62F-68C3-475A-962A-5992AB9452CC}"/>
                  </a:ext>
                </a:extLst>
              </p:cNvPr>
              <p:cNvSpPr/>
              <p:nvPr/>
            </p:nvSpPr>
            <p:spPr>
              <a:xfrm>
                <a:off x="467544" y="1484784"/>
                <a:ext cx="2498120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E9FB62F-68C3-475A-962A-5992AB945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2498120" cy="1126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6C0E668-D8E6-4ED4-A831-A5BF2C3B599C}"/>
                  </a:ext>
                </a:extLst>
              </p:cNvPr>
              <p:cNvSpPr/>
              <p:nvPr/>
            </p:nvSpPr>
            <p:spPr>
              <a:xfrm>
                <a:off x="2843808" y="1475504"/>
                <a:ext cx="2961580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lim>
                      </m:limLow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6C0E668-D8E6-4ED4-A831-A5BF2C3B5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475504"/>
                <a:ext cx="2961580" cy="11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6">
                <a:extLst>
                  <a:ext uri="{FF2B5EF4-FFF2-40B4-BE49-F238E27FC236}">
                    <a16:creationId xmlns:a16="http://schemas.microsoft.com/office/drawing/2014/main" id="{0CCF2FA3-AF9B-4E87-BF85-75580689C490}"/>
                  </a:ext>
                </a:extLst>
              </p:cNvPr>
              <p:cNvSpPr txBox="1"/>
              <p:nvPr/>
            </p:nvSpPr>
            <p:spPr bwMode="auto">
              <a:xfrm>
                <a:off x="6143287" y="1556792"/>
                <a:ext cx="2592288" cy="1126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zh-CN" alt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Object 26">
                <a:extLst>
                  <a:ext uri="{FF2B5EF4-FFF2-40B4-BE49-F238E27FC236}">
                    <a16:creationId xmlns:a16="http://schemas.microsoft.com/office/drawing/2014/main" id="{0CCF2FA3-AF9B-4E87-BF85-75580689C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3287" y="1556792"/>
                <a:ext cx="2592288" cy="112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F7E8B28-733E-45C5-AC8A-35D63FADDE38}"/>
              </a:ext>
            </a:extLst>
          </p:cNvPr>
          <p:cNvSpPr txBox="1"/>
          <p:nvPr/>
        </p:nvSpPr>
        <p:spPr>
          <a:xfrm>
            <a:off x="467544" y="3140968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为了看得更清楚我们改变一下变量排序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6">
                <a:extLst>
                  <a:ext uri="{FF2B5EF4-FFF2-40B4-BE49-F238E27FC236}">
                    <a16:creationId xmlns:a16="http://schemas.microsoft.com/office/drawing/2014/main" id="{B5D03087-4CFE-467E-BCA8-D31622C41236}"/>
                  </a:ext>
                </a:extLst>
              </p:cNvPr>
              <p:cNvSpPr txBox="1"/>
              <p:nvPr/>
            </p:nvSpPr>
            <p:spPr bwMode="auto">
              <a:xfrm>
                <a:off x="539552" y="3933056"/>
                <a:ext cx="2592288" cy="1126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zh-CN" alt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Object 26">
                <a:extLst>
                  <a:ext uri="{FF2B5EF4-FFF2-40B4-BE49-F238E27FC236}">
                    <a16:creationId xmlns:a16="http://schemas.microsoft.com/office/drawing/2014/main" id="{B5D03087-4CFE-467E-BCA8-D31622C41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3933056"/>
                <a:ext cx="2592288" cy="1126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ED69A63B-AE17-4DEB-9F57-C3445E73D634}"/>
              </a:ext>
            </a:extLst>
          </p:cNvPr>
          <p:cNvSpPr/>
          <p:nvPr/>
        </p:nvSpPr>
        <p:spPr>
          <a:xfrm>
            <a:off x="3275856" y="417423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对应于矩阵是做了列交换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68E162A-2CA3-4025-998A-62C6550A35DB}"/>
                  </a:ext>
                </a:extLst>
              </p:cNvPr>
              <p:cNvSpPr/>
              <p:nvPr/>
            </p:nvSpPr>
            <p:spPr>
              <a:xfrm>
                <a:off x="611560" y="5207500"/>
                <a:ext cx="3143489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⟷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68E162A-2CA3-4025-998A-62C6550A3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207500"/>
                <a:ext cx="3143489" cy="1126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68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2" grpId="0"/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C93F12CD-123A-473B-87F0-2683D04F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1BCB72-2C43-4000-AD15-E4B98F6E7277}" type="slidenum">
              <a:rPr lang="en-US" altLang="zh-CN"/>
              <a:pPr eaLnBrk="1" hangingPunct="1"/>
              <a:t>58</a:t>
            </a:fld>
            <a:endParaRPr lang="en-US" altLang="zh-CN"/>
          </a:p>
        </p:txBody>
      </p:sp>
      <p:graphicFrame>
        <p:nvGraphicFramePr>
          <p:cNvPr id="79877" name="Object 5">
            <a:extLst>
              <a:ext uri="{FF2B5EF4-FFF2-40B4-BE49-F238E27FC236}">
                <a16:creationId xmlns:a16="http://schemas.microsoft.com/office/drawing/2014/main" id="{FAD8B265-4620-4281-B696-7154B0ED02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969956"/>
              </p:ext>
            </p:extLst>
          </p:nvPr>
        </p:nvGraphicFramePr>
        <p:xfrm>
          <a:off x="611188" y="1995512"/>
          <a:ext cx="7561262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43800" imgH="4495680" progId="Equation.DSMT4">
                  <p:embed/>
                </p:oleObj>
              </mc:Choice>
              <mc:Fallback>
                <p:oleObj name="Equation" r:id="rId2" imgW="7543800" imgH="4495680" progId="Equation.DSMT4">
                  <p:embed/>
                  <p:pic>
                    <p:nvPicPr>
                      <p:cNvPr id="79877" name="Object 5">
                        <a:extLst>
                          <a:ext uri="{FF2B5EF4-FFF2-40B4-BE49-F238E27FC236}">
                            <a16:creationId xmlns:a16="http://schemas.microsoft.com/office/drawing/2014/main" id="{FAD8B265-4620-4281-B696-7154B0ED0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95512"/>
                        <a:ext cx="7561262" cy="424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5" name="Text Box 13">
            <a:extLst>
              <a:ext uri="{FF2B5EF4-FFF2-40B4-BE49-F238E27FC236}">
                <a16:creationId xmlns:a16="http://schemas.microsoft.com/office/drawing/2014/main" id="{4F54EED2-8251-4AC4-BDFD-4042C58DC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221568"/>
            <a:ext cx="88408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ahoma" panose="020B0604030504040204" pitchFamily="34" charset="0"/>
              </a:rPr>
              <a:t>一般的，变为行最简阵后，为了看清楚，做列交换可得</a:t>
            </a:r>
          </a:p>
        </p:txBody>
      </p:sp>
      <p:sp>
        <p:nvSpPr>
          <p:cNvPr id="79886" name="Rectangle 14">
            <a:extLst>
              <a:ext uri="{FF2B5EF4-FFF2-40B4-BE49-F238E27FC236}">
                <a16:creationId xmlns:a16="http://schemas.microsoft.com/office/drawing/2014/main" id="{28BD4B0E-D00A-46B7-8C03-1CF2C2B98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296" y="4116412"/>
            <a:ext cx="792163" cy="576263"/>
          </a:xfrm>
          <a:prstGeom prst="rect">
            <a:avLst/>
          </a:prstGeom>
          <a:noFill/>
          <a:ln w="28575">
            <a:solidFill>
              <a:srgbClr val="8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6679C2-BC5E-479A-AE38-639F02586A9E}"/>
              </a:ext>
            </a:extLst>
          </p:cNvPr>
          <p:cNvSpPr txBox="1"/>
          <p:nvPr/>
        </p:nvSpPr>
        <p:spPr>
          <a:xfrm>
            <a:off x="641938" y="629895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实际解方程组时不能列交换！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5" grpId="0"/>
      <p:bldP spid="79886" grpId="0" animBg="1"/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3D3D107E-A822-45B1-9B6E-E20553EC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829FE7-480D-4F92-8D08-38F19D0E72D9}" type="slidenum">
              <a:rPr lang="en-US" altLang="zh-CN"/>
              <a:pPr eaLnBrk="1" hangingPunct="1"/>
              <a:t>59</a:t>
            </a:fld>
            <a:endParaRPr lang="en-US" altLang="zh-CN"/>
          </a:p>
        </p:txBody>
      </p:sp>
      <p:graphicFrame>
        <p:nvGraphicFramePr>
          <p:cNvPr id="80900" name="Object 4">
            <a:extLst>
              <a:ext uri="{FF2B5EF4-FFF2-40B4-BE49-F238E27FC236}">
                <a16:creationId xmlns:a16="http://schemas.microsoft.com/office/drawing/2014/main" id="{471EA0E0-2D73-4C83-989B-C010FD0E52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513079"/>
              </p:ext>
            </p:extLst>
          </p:nvPr>
        </p:nvGraphicFramePr>
        <p:xfrm>
          <a:off x="1529780" y="1700808"/>
          <a:ext cx="5940425" cy="32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20760" imgH="1155600" progId="Equation.3">
                  <p:embed/>
                </p:oleObj>
              </mc:Choice>
              <mc:Fallback>
                <p:oleObj name="公式" r:id="rId2" imgW="2120760" imgH="1155600" progId="Equation.3">
                  <p:embed/>
                  <p:pic>
                    <p:nvPicPr>
                      <p:cNvPr id="80900" name="Object 4">
                        <a:extLst>
                          <a:ext uri="{FF2B5EF4-FFF2-40B4-BE49-F238E27FC236}">
                            <a16:creationId xmlns:a16="http://schemas.microsoft.com/office/drawing/2014/main" id="{471EA0E0-2D73-4C83-989B-C010FD0E52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780" y="1700808"/>
                        <a:ext cx="5940425" cy="323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Line 5">
            <a:extLst>
              <a:ext uri="{FF2B5EF4-FFF2-40B4-BE49-F238E27FC236}">
                <a16:creationId xmlns:a16="http://schemas.microsoft.com/office/drawing/2014/main" id="{2469BEA8-B965-4211-A162-7E60AFA4D6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7967" y="3424833"/>
            <a:ext cx="4392613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A7B95D49-91E0-4F22-BF67-B4E8116F2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830" y="4290020"/>
            <a:ext cx="1657350" cy="647700"/>
          </a:xfrm>
          <a:prstGeom prst="rect">
            <a:avLst/>
          </a:prstGeom>
          <a:noFill/>
          <a:ln w="28575">
            <a:solidFill>
              <a:srgbClr val="8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4" name="Text Box 8">
            <a:extLst>
              <a:ext uri="{FF2B5EF4-FFF2-40B4-BE49-F238E27FC236}">
                <a16:creationId xmlns:a16="http://schemas.microsoft.com/office/drawing/2014/main" id="{6BCD4EAD-AC84-4474-85E1-D6436254B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5" y="3068960"/>
            <a:ext cx="77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( # 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1ECD2F-A87C-489C-B683-11B545BE5C64}"/>
              </a:ext>
            </a:extLst>
          </p:cNvPr>
          <p:cNvSpPr txBox="1"/>
          <p:nvPr/>
        </p:nvSpPr>
        <p:spPr>
          <a:xfrm>
            <a:off x="1403648" y="5325852"/>
            <a:ext cx="6288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新方程组对比原方程组改变了变量顺序</a:t>
            </a:r>
            <a:endParaRPr lang="en-US" altLang="zh-CN" sz="2800" dirty="0"/>
          </a:p>
          <a:p>
            <a:r>
              <a:rPr lang="zh-CN" altLang="en-US" sz="2800" dirty="0"/>
              <a:t>解与原方程不同，但解数量相同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3" grpId="0" animBg="1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灯片编号占位符 5">
            <a:extLst>
              <a:ext uri="{FF2B5EF4-FFF2-40B4-BE49-F238E27FC236}">
                <a16:creationId xmlns:a16="http://schemas.microsoft.com/office/drawing/2014/main" id="{FBC6FAD7-29CD-41B5-A113-F680236A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FDA2C7-4A90-47E8-A983-1A465A415E7B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4E71763E-E571-4F11-B71E-8B4FF0910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" y="1484313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消元法的三类变换：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4C11C93E-378E-4868-9EE8-0E06B0615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2138363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）对调二个方程的次序；</a:t>
            </a: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D82CB308-8680-4BBA-A2C6-E442D66B3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2671763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）以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非零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的数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乘某个方程；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5A698A13-7F00-4FCC-BAAA-D536DBF27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3205163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）一个方程加上另一个方程的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k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倍．</a:t>
            </a: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3D99B879-FDE0-4C8F-BA2D-0C4D7D17E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271963"/>
            <a:ext cx="6840538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由于三类变换不改变方程组的解，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因此变换前的方程组与变换后是同解的．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40" grpId="0" build="p" autoUpdateAnimBg="0"/>
      <p:bldP spid="18441" grpId="0" build="p" autoUpdateAnimBg="0"/>
      <p:bldP spid="18442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灯片编号占位符 3">
            <a:extLst>
              <a:ext uri="{FF2B5EF4-FFF2-40B4-BE49-F238E27FC236}">
                <a16:creationId xmlns:a16="http://schemas.microsoft.com/office/drawing/2014/main" id="{A7AEB0C4-8E9A-4AB6-8B24-49333C6F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1E1815-67CA-4FC2-901B-FA9F3C551F38}" type="slidenum">
              <a:rPr lang="en-US" altLang="zh-CN"/>
              <a:pPr eaLnBrk="1" hangingPunct="1"/>
              <a:t>60</a:t>
            </a:fld>
            <a:endParaRPr lang="en-US" altLang="zh-CN"/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DEE83C8B-C9F0-4925-924F-809FF0ADF9C5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916113"/>
            <a:ext cx="5773738" cy="519112"/>
            <a:chOff x="612" y="1207"/>
            <a:chExt cx="3637" cy="327"/>
          </a:xfrm>
        </p:grpSpPr>
        <p:sp>
          <p:nvSpPr>
            <p:cNvPr id="43023" name="Text Box 5">
              <a:extLst>
                <a:ext uri="{FF2B5EF4-FFF2-40B4-BE49-F238E27FC236}">
                  <a16:creationId xmlns:a16="http://schemas.microsoft.com/office/drawing/2014/main" id="{4D8B79DD-2BD9-46B0-8B1F-009EEA6BB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207"/>
              <a:ext cx="36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(1)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若               ，则 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(#)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无解。</a:t>
              </a:r>
            </a:p>
          </p:txBody>
        </p:sp>
        <p:graphicFrame>
          <p:nvGraphicFramePr>
            <p:cNvPr id="43012" name="Object 6">
              <a:extLst>
                <a:ext uri="{FF2B5EF4-FFF2-40B4-BE49-F238E27FC236}">
                  <a16:creationId xmlns:a16="http://schemas.microsoft.com/office/drawing/2014/main" id="{112D9898-24BF-45E9-85FA-A6A26000AC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8" y="1229"/>
            <a:ext cx="75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93760" imgH="469800" progId="Equation.DSMT4">
                    <p:embed/>
                  </p:oleObj>
                </mc:Choice>
                <mc:Fallback>
                  <p:oleObj name="Equation" r:id="rId2" imgW="1193760" imgH="469800" progId="Equation.DSMT4">
                    <p:embed/>
                    <p:pic>
                      <p:nvPicPr>
                        <p:cNvPr id="43012" name="Object 6">
                          <a:extLst>
                            <a:ext uri="{FF2B5EF4-FFF2-40B4-BE49-F238E27FC236}">
                              <a16:creationId xmlns:a16="http://schemas.microsoft.com/office/drawing/2014/main" id="{112D9898-24BF-45E9-85FA-A6A26000AC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1229"/>
                          <a:ext cx="75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id="{7043EFF3-D5FC-43D9-A550-1399C99B71E5}"/>
              </a:ext>
            </a:extLst>
          </p:cNvPr>
          <p:cNvGrpSpPr>
            <a:grpSpLocks/>
          </p:cNvGrpSpPr>
          <p:nvPr/>
        </p:nvGrpSpPr>
        <p:grpSpPr bwMode="auto">
          <a:xfrm>
            <a:off x="984250" y="2794000"/>
            <a:ext cx="5284788" cy="539750"/>
            <a:chOff x="620" y="1760"/>
            <a:chExt cx="3329" cy="340"/>
          </a:xfrm>
        </p:grpSpPr>
        <p:sp>
          <p:nvSpPr>
            <p:cNvPr id="43021" name="Text Box 8">
              <a:extLst>
                <a:ext uri="{FF2B5EF4-FFF2-40B4-BE49-F238E27FC236}">
                  <a16:creationId xmlns:a16="http://schemas.microsoft.com/office/drawing/2014/main" id="{6A76AC2F-0456-422C-B3D0-876D081AD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" y="1760"/>
              <a:ext cx="9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(2)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若</a:t>
              </a:r>
            </a:p>
          </p:txBody>
        </p:sp>
        <p:graphicFrame>
          <p:nvGraphicFramePr>
            <p:cNvPr id="43011" name="Object 9">
              <a:extLst>
                <a:ext uri="{FF2B5EF4-FFF2-40B4-BE49-F238E27FC236}">
                  <a16:creationId xmlns:a16="http://schemas.microsoft.com/office/drawing/2014/main" id="{72DF78F5-2627-4CD5-ADE7-4A4E8A815A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9" y="1792"/>
            <a:ext cx="81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95280" imgH="469800" progId="Equation.DSMT4">
                    <p:embed/>
                  </p:oleObj>
                </mc:Choice>
                <mc:Fallback>
                  <p:oleObj name="Equation" r:id="rId4" imgW="1295280" imgH="469800" progId="Equation.DSMT4">
                    <p:embed/>
                    <p:pic>
                      <p:nvPicPr>
                        <p:cNvPr id="43011" name="Object 9">
                          <a:extLst>
                            <a:ext uri="{FF2B5EF4-FFF2-40B4-BE49-F238E27FC236}">
                              <a16:creationId xmlns:a16="http://schemas.microsoft.com/office/drawing/2014/main" id="{72DF78F5-2627-4CD5-ADE7-4A4E8A815A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" y="1792"/>
                          <a:ext cx="81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2" name="Text Box 10">
              <a:extLst>
                <a:ext uri="{FF2B5EF4-FFF2-40B4-BE49-F238E27FC236}">
                  <a16:creationId xmlns:a16="http://schemas.microsoft.com/office/drawing/2014/main" id="{59F12F6A-42CF-4FD6-AD1C-6FCEBEA7A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" y="1773"/>
              <a:ext cx="17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则 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(#)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有解，并且</a:t>
              </a:r>
            </a:p>
          </p:txBody>
        </p:sp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EEF2AEA1-4018-40D8-A99C-CC89588C41A2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3730625"/>
            <a:ext cx="4705350" cy="1066800"/>
            <a:chOff x="3312" y="1207"/>
            <a:chExt cx="2964" cy="672"/>
          </a:xfrm>
        </p:grpSpPr>
        <p:sp>
          <p:nvSpPr>
            <p:cNvPr id="43018" name="Text Box 12">
              <a:extLst>
                <a:ext uri="{FF2B5EF4-FFF2-40B4-BE49-F238E27FC236}">
                  <a16:creationId xmlns:a16="http://schemas.microsoft.com/office/drawing/2014/main" id="{E940A110-074D-423F-8488-C6DEB5B1D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33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当</a:t>
              </a:r>
            </a:p>
          </p:txBody>
        </p:sp>
        <p:graphicFrame>
          <p:nvGraphicFramePr>
            <p:cNvPr id="43010" name="Object 13">
              <a:extLst>
                <a:ext uri="{FF2B5EF4-FFF2-40B4-BE49-F238E27FC236}">
                  <a16:creationId xmlns:a16="http://schemas.microsoft.com/office/drawing/2014/main" id="{CB880DCC-687C-4860-A454-A048DFBABF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4" y="1207"/>
            <a:ext cx="648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28520" imgH="1066680" progId="Equation.DSMT4">
                    <p:embed/>
                  </p:oleObj>
                </mc:Choice>
                <mc:Fallback>
                  <p:oleObj name="Equation" r:id="rId6" imgW="1028520" imgH="1066680" progId="Equation.DSMT4">
                    <p:embed/>
                    <p:pic>
                      <p:nvPicPr>
                        <p:cNvPr id="43010" name="Object 13">
                          <a:extLst>
                            <a:ext uri="{FF2B5EF4-FFF2-40B4-BE49-F238E27FC236}">
                              <a16:creationId xmlns:a16="http://schemas.microsoft.com/office/drawing/2014/main" id="{CB880DCC-687C-4860-A454-A048DFBABF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4" y="1207"/>
                          <a:ext cx="648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9" name="Text Box 14">
              <a:extLst>
                <a:ext uri="{FF2B5EF4-FFF2-40B4-BE49-F238E27FC236}">
                  <a16:creationId xmlns:a16="http://schemas.microsoft.com/office/drawing/2014/main" id="{359B5B17-58CC-40D0-951E-F47387FDA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207"/>
              <a:ext cx="16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时，有唯一解。</a:t>
              </a:r>
            </a:p>
          </p:txBody>
        </p:sp>
        <p:sp>
          <p:nvSpPr>
            <p:cNvPr id="43020" name="Text Box 15">
              <a:extLst>
                <a:ext uri="{FF2B5EF4-FFF2-40B4-BE49-F238E27FC236}">
                  <a16:creationId xmlns:a16="http://schemas.microsoft.com/office/drawing/2014/main" id="{CCE81454-E3BE-449F-9969-0B7297BC6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543"/>
              <a:ext cx="19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时，有无穷多解。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9" name="灯片编号占位符 3">
            <a:extLst>
              <a:ext uri="{FF2B5EF4-FFF2-40B4-BE49-F238E27FC236}">
                <a16:creationId xmlns:a16="http://schemas.microsoft.com/office/drawing/2014/main" id="{9020A098-4CFC-4E5E-910D-A476596E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74DC8C-66A5-4F72-B1E5-29390B2C7E83}" type="slidenum">
              <a:rPr lang="en-US" altLang="zh-CN"/>
              <a:pPr eaLnBrk="1" hangingPunct="1"/>
              <a:t>61</a:t>
            </a:fld>
            <a:endParaRPr lang="en-US" altLang="zh-CN"/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6075C1F9-344C-4CC9-B5E5-3391EA189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35076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线性方程组解的条件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9D96C7EB-29AB-4086-8B5F-F1422D6710A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282825"/>
            <a:ext cx="8064500" cy="561975"/>
            <a:chOff x="295" y="1438"/>
            <a:chExt cx="5080" cy="3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51" name="Text Box 5">
                  <a:extLst>
                    <a:ext uri="{FF2B5EF4-FFF2-40B4-BE49-F238E27FC236}">
                      <a16:creationId xmlns:a16="http://schemas.microsoft.com/office/drawing/2014/main" id="{FE222026-E510-4ACB-923C-97471217BB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" y="1465"/>
                  <a:ext cx="285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800" b="1" dirty="0">
                      <a:solidFill>
                        <a:srgbClr val="3333FF"/>
                      </a:solidFill>
                      <a:latin typeface="Times New Roman" panose="02020603050405020304" pitchFamily="18" charset="0"/>
                    </a:rPr>
                    <a:t>定理</a:t>
                  </a:r>
                  <a:r>
                    <a:rPr kumimoji="1" lang="en-US" altLang="zh-CN" sz="2800" b="1" dirty="0">
                      <a:solidFill>
                        <a:srgbClr val="3333FF"/>
                      </a:solidFill>
                      <a:latin typeface="Times New Roman" panose="02020603050405020304" pitchFamily="18" charset="0"/>
                    </a:rPr>
                    <a:t>3</a:t>
                  </a:r>
                  <a:r>
                    <a:rPr kumimoji="1" lang="zh-CN" altLang="en-US" sz="2800" b="1" dirty="0">
                      <a:solidFill>
                        <a:srgbClr val="3333FF"/>
                      </a:solidFill>
                      <a:latin typeface="Times New Roman" panose="02020603050405020304" pitchFamily="18" charset="0"/>
                    </a:rPr>
                    <a:t>：</a:t>
                  </a:r>
                  <a14:m>
                    <m:oMath xmlns:m="http://schemas.openxmlformats.org/officeDocument/2006/math"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kumimoji="1" lang="zh-CN" altLang="en-US" sz="2800" b="1" dirty="0">
                      <a:latin typeface="Times New Roman" panose="02020603050405020304" pitchFamily="18" charset="0"/>
                    </a:rPr>
                    <a:t> 元线性方程组</a:t>
                  </a:r>
                </a:p>
              </p:txBody>
            </p:sp>
          </mc:Choice>
          <mc:Fallback xmlns="">
            <p:sp>
              <p:nvSpPr>
                <p:cNvPr id="44051" name="Text Box 5">
                  <a:extLst>
                    <a:ext uri="{FF2B5EF4-FFF2-40B4-BE49-F238E27FC236}">
                      <a16:creationId xmlns:a16="http://schemas.microsoft.com/office/drawing/2014/main" id="{FE222026-E510-4ACB-923C-9747121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" y="1465"/>
                  <a:ext cx="2858" cy="327"/>
                </a:xfrm>
                <a:prstGeom prst="rect">
                  <a:avLst/>
                </a:prstGeom>
                <a:blipFill>
                  <a:blip r:embed="rId3"/>
                  <a:stretch>
                    <a:fillRect l="-2823" t="-16471" b="-341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4037" name="Object 6">
                  <a:extLst>
                    <a:ext uri="{FF2B5EF4-FFF2-40B4-BE49-F238E27FC236}">
                      <a16:creationId xmlns:a16="http://schemas.microsoft.com/office/drawing/2014/main" id="{AE186DA3-9437-4A56-AEE9-23A4F2A7B61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96572204"/>
                    </p:ext>
                  </p:extLst>
                </p:nvPr>
              </p:nvGraphicFramePr>
              <p:xfrm>
                <a:off x="2835" y="1483"/>
                <a:ext cx="976" cy="29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4" imgW="1549080" imgH="469800" progId="Equation.DSMT4">
                        <p:embed/>
                      </p:oleObj>
                    </mc:Choice>
                    <mc:Fallback>
                      <p:oleObj name="Equation" r:id="rId4" imgW="1549080" imgH="469800" progId="Equation.DSMT4">
                        <p:embed/>
                        <p:pic>
                          <p:nvPicPr>
                            <p:cNvPr id="44037" name="Object 6">
                              <a:extLst>
                                <a:ext uri="{FF2B5EF4-FFF2-40B4-BE49-F238E27FC236}">
                                  <a16:creationId xmlns:a16="http://schemas.microsoft.com/office/drawing/2014/main" id="{AE186DA3-9437-4A56-AEE9-23A4F2A7B61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35" y="1483"/>
                              <a:ext cx="976" cy="2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4037" name="Object 6">
                  <a:extLst>
                    <a:ext uri="{FF2B5EF4-FFF2-40B4-BE49-F238E27FC236}">
                      <a16:creationId xmlns:a16="http://schemas.microsoft.com/office/drawing/2014/main" id="{AE186DA3-9437-4A56-AEE9-23A4F2A7B61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96572204"/>
                    </p:ext>
                  </p:extLst>
                </p:nvPr>
              </p:nvGraphicFramePr>
              <p:xfrm>
                <a:off x="2835" y="1483"/>
                <a:ext cx="976" cy="29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082" name="Equation" r:id="rId6" imgW="1549080" imgH="469800" progId="Equation.DSMT4">
                        <p:embed/>
                      </p:oleObj>
                    </mc:Choice>
                    <mc:Fallback>
                      <p:oleObj name="Equation" r:id="rId6" imgW="1549080" imgH="469800" progId="Equation.DSMT4">
                        <p:embed/>
                        <p:pic>
                          <p:nvPicPr>
                            <p:cNvPr id="44037" name="Object 6">
                              <a:extLst>
                                <a:ext uri="{FF2B5EF4-FFF2-40B4-BE49-F238E27FC236}">
                                  <a16:creationId xmlns:a16="http://schemas.microsoft.com/office/drawing/2014/main" id="{AE186DA3-9437-4A56-AEE9-23A4F2A7B61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35" y="1483"/>
                              <a:ext cx="976" cy="2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44052" name="Text Box 7">
              <a:extLst>
                <a:ext uri="{FF2B5EF4-FFF2-40B4-BE49-F238E27FC236}">
                  <a16:creationId xmlns:a16="http://schemas.microsoft.com/office/drawing/2014/main" id="{32CECD20-5664-4DD5-A30A-250F78E13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8" y="1438"/>
              <a:ext cx="13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有解的充要</a:t>
              </a:r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0791A1AC-5F92-4EF8-8534-AAEF7D61347E}"/>
              </a:ext>
            </a:extLst>
          </p:cNvPr>
          <p:cNvGrpSpPr>
            <a:grpSpLocks/>
          </p:cNvGrpSpPr>
          <p:nvPr/>
        </p:nvGrpSpPr>
        <p:grpSpPr bwMode="auto">
          <a:xfrm>
            <a:off x="1835695" y="3597276"/>
            <a:ext cx="6809829" cy="533400"/>
            <a:chOff x="1632" y="2577"/>
            <a:chExt cx="3885" cy="336"/>
          </a:xfrm>
        </p:grpSpPr>
        <p:sp>
          <p:nvSpPr>
            <p:cNvPr id="44049" name="Text Box 10">
              <a:extLst>
                <a:ext uri="{FF2B5EF4-FFF2-40B4-BE49-F238E27FC236}">
                  <a16:creationId xmlns:a16="http://schemas.microsoft.com/office/drawing/2014/main" id="{99AB454A-C3B8-41A2-AA62-E6F335AE3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586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latin typeface="Times New Roman" panose="02020603050405020304" pitchFamily="18" charset="0"/>
                </a:rPr>
                <a:t>当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36" name="Object 11">
                  <a:extLst>
                    <a:ext uri="{FF2B5EF4-FFF2-40B4-BE49-F238E27FC236}">
                      <a16:creationId xmlns:a16="http://schemas.microsoft.com/office/drawing/2014/main" id="{D983DB39-EC45-4496-8944-634E47E1E4CF}"/>
                    </a:ext>
                  </a:extLst>
                </p:cNvPr>
                <p:cNvSpPr txBox="1"/>
                <p:nvPr/>
              </p:nvSpPr>
              <p:spPr bwMode="auto">
                <a:xfrm>
                  <a:off x="1949" y="2577"/>
                  <a:ext cx="1908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4036" name="Object 11">
                  <a:extLst>
                    <a:ext uri="{FF2B5EF4-FFF2-40B4-BE49-F238E27FC236}">
                      <a16:creationId xmlns:a16="http://schemas.microsoft.com/office/drawing/2014/main" id="{D983DB39-EC45-4496-8944-634E47E1E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49" y="2577"/>
                  <a:ext cx="1908" cy="33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050" name="Text Box 12">
              <a:extLst>
                <a:ext uri="{FF2B5EF4-FFF2-40B4-BE49-F238E27FC236}">
                  <a16:creationId xmlns:a16="http://schemas.microsoft.com/office/drawing/2014/main" id="{2494C91D-11B8-40B7-9642-B6F6D86E1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581"/>
              <a:ext cx="16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latin typeface="Times New Roman" panose="02020603050405020304" pitchFamily="18" charset="0"/>
                </a:rPr>
                <a:t>时，有唯一解；</a:t>
              </a:r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C67DC126-5DBD-4E63-9242-8080C67466B1}"/>
              </a:ext>
            </a:extLst>
          </p:cNvPr>
          <p:cNvGrpSpPr>
            <a:grpSpLocks/>
          </p:cNvGrpSpPr>
          <p:nvPr/>
        </p:nvGrpSpPr>
        <p:grpSpPr bwMode="auto">
          <a:xfrm>
            <a:off x="1835694" y="4289422"/>
            <a:ext cx="6984777" cy="533400"/>
            <a:chOff x="1802" y="2367"/>
            <a:chExt cx="4108" cy="336"/>
          </a:xfrm>
        </p:grpSpPr>
        <p:sp>
          <p:nvSpPr>
            <p:cNvPr id="44047" name="Text Box 14">
              <a:extLst>
                <a:ext uri="{FF2B5EF4-FFF2-40B4-BE49-F238E27FC236}">
                  <a16:creationId xmlns:a16="http://schemas.microsoft.com/office/drawing/2014/main" id="{C98673A6-BBB0-4729-85BE-E21E63713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2" y="2367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当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35" name="Object 15">
                  <a:extLst>
                    <a:ext uri="{FF2B5EF4-FFF2-40B4-BE49-F238E27FC236}">
                      <a16:creationId xmlns:a16="http://schemas.microsoft.com/office/drawing/2014/main" id="{0006E3FD-1538-433F-B4C0-C757F8A8E84C}"/>
                    </a:ext>
                  </a:extLst>
                </p:cNvPr>
                <p:cNvSpPr txBox="1"/>
                <p:nvPr/>
              </p:nvSpPr>
              <p:spPr bwMode="auto">
                <a:xfrm>
                  <a:off x="2096" y="2367"/>
                  <a:ext cx="1993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4035" name="Object 15">
                  <a:extLst>
                    <a:ext uri="{FF2B5EF4-FFF2-40B4-BE49-F238E27FC236}">
                      <a16:creationId xmlns:a16="http://schemas.microsoft.com/office/drawing/2014/main" id="{0006E3FD-1538-433F-B4C0-C757F8A8E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6" y="2367"/>
                  <a:ext cx="1993" cy="33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048" name="Text Box 16">
              <a:extLst>
                <a:ext uri="{FF2B5EF4-FFF2-40B4-BE49-F238E27FC236}">
                  <a16:creationId xmlns:a16="http://schemas.microsoft.com/office/drawing/2014/main" id="{BE15AADE-BF13-40A7-B8FA-9701CBC9A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2" y="2367"/>
              <a:ext cx="19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latin typeface="Times New Roman" panose="02020603050405020304" pitchFamily="18" charset="0"/>
                </a:rPr>
                <a:t>时，有无穷多解。</a:t>
              </a:r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0C1F5740-0F69-43E7-BC79-2B5392617636}"/>
              </a:ext>
            </a:extLst>
          </p:cNvPr>
          <p:cNvGrpSpPr>
            <a:grpSpLocks/>
          </p:cNvGrpSpPr>
          <p:nvPr/>
        </p:nvGrpSpPr>
        <p:grpSpPr bwMode="auto">
          <a:xfrm>
            <a:off x="1763714" y="2916240"/>
            <a:ext cx="5903913" cy="542925"/>
            <a:chOff x="1111" y="1837"/>
            <a:chExt cx="3719" cy="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34" name="Object 8">
                  <a:extLst>
                    <a:ext uri="{FF2B5EF4-FFF2-40B4-BE49-F238E27FC236}">
                      <a16:creationId xmlns:a16="http://schemas.microsoft.com/office/drawing/2014/main" id="{3774597D-5414-490A-8B3E-0B2803068C04}"/>
                    </a:ext>
                  </a:extLst>
                </p:cNvPr>
                <p:cNvSpPr txBox="1"/>
                <p:nvPr/>
              </p:nvSpPr>
              <p:spPr bwMode="auto">
                <a:xfrm>
                  <a:off x="1898" y="1843"/>
                  <a:ext cx="164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4034" name="Object 8">
                  <a:extLst>
                    <a:ext uri="{FF2B5EF4-FFF2-40B4-BE49-F238E27FC236}">
                      <a16:creationId xmlns:a16="http://schemas.microsoft.com/office/drawing/2014/main" id="{3774597D-5414-490A-8B3E-0B2803068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8" y="1843"/>
                  <a:ext cx="1640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045" name="Text Box 17">
              <a:extLst>
                <a:ext uri="{FF2B5EF4-FFF2-40B4-BE49-F238E27FC236}">
                  <a16:creationId xmlns:a16="http://schemas.microsoft.com/office/drawing/2014/main" id="{7BBE50DA-E316-4BEA-B7D0-9A5F0F0EC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1837"/>
              <a:ext cx="10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Tahoma" panose="020B0604030504040204" pitchFamily="34" charset="0"/>
                </a:rPr>
                <a:t>条件是</a:t>
              </a:r>
            </a:p>
          </p:txBody>
        </p:sp>
        <p:sp>
          <p:nvSpPr>
            <p:cNvPr id="44046" name="Rectangle 18">
              <a:extLst>
                <a:ext uri="{FF2B5EF4-FFF2-40B4-BE49-F238E27FC236}">
                  <a16:creationId xmlns:a16="http://schemas.microsoft.com/office/drawing/2014/main" id="{CA585EE0-1EB7-4FC0-9541-DB927D756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" y="1851"/>
              <a:ext cx="13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latin typeface="Tahoma" panose="020B0604030504040204" pitchFamily="34" charset="0"/>
                </a:rPr>
                <a:t>，并且</a:t>
              </a:r>
              <a:endParaRPr kumimoji="1" lang="zh-CN" altLang="en-US" b="1" dirty="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灯片编号占位符 3">
            <a:extLst>
              <a:ext uri="{FF2B5EF4-FFF2-40B4-BE49-F238E27FC236}">
                <a16:creationId xmlns:a16="http://schemas.microsoft.com/office/drawing/2014/main" id="{5547E272-2B46-42DC-9D0E-057A3EEA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3AC0D9-2AAB-43BB-ABF2-FB419DD64FE1}" type="slidenum">
              <a:rPr lang="en-US" altLang="zh-CN"/>
              <a:pPr eaLnBrk="1" hangingPunct="1"/>
              <a:t>62</a:t>
            </a:fld>
            <a:endParaRPr lang="en-US" altLang="zh-CN"/>
          </a:p>
        </p:txBody>
      </p:sp>
      <p:sp>
        <p:nvSpPr>
          <p:cNvPr id="45062" name="Text Box 5">
            <a:extLst>
              <a:ext uri="{FF2B5EF4-FFF2-40B4-BE49-F238E27FC236}">
                <a16:creationId xmlns:a16="http://schemas.microsoft.com/office/drawing/2014/main" id="{221818D4-B78E-4A44-ADB0-C69B45908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1181100"/>
            <a:ext cx="3754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  <a:r>
              <a:rPr lang="zh-CN" altLang="en-US" sz="2800" b="1">
                <a:latin typeface="Times New Roman" panose="02020603050405020304" pitchFamily="18" charset="0"/>
              </a:rPr>
              <a:t>：求解线性方程组</a:t>
            </a:r>
          </a:p>
        </p:txBody>
      </p:sp>
      <p:graphicFrame>
        <p:nvGraphicFramePr>
          <p:cNvPr id="45058" name="Object 6">
            <a:extLst>
              <a:ext uri="{FF2B5EF4-FFF2-40B4-BE49-F238E27FC236}">
                <a16:creationId xmlns:a16="http://schemas.microsoft.com/office/drawing/2014/main" id="{288D0FD9-1A80-4313-9670-0575D50BA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6200" y="2060575"/>
          <a:ext cx="39751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74760" imgH="1676160" progId="Equation.DSMT4">
                  <p:embed/>
                </p:oleObj>
              </mc:Choice>
              <mc:Fallback>
                <p:oleObj name="Equation" r:id="rId2" imgW="3974760" imgH="1676160" progId="Equation.DSMT4">
                  <p:embed/>
                  <p:pic>
                    <p:nvPicPr>
                      <p:cNvPr id="45058" name="Object 6">
                        <a:extLst>
                          <a:ext uri="{FF2B5EF4-FFF2-40B4-BE49-F238E27FC236}">
                            <a16:creationId xmlns:a16="http://schemas.microsoft.com/office/drawing/2014/main" id="{288D0FD9-1A80-4313-9670-0575D50BA0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060575"/>
                        <a:ext cx="39751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7">
            <a:extLst>
              <a:ext uri="{FF2B5EF4-FFF2-40B4-BE49-F238E27FC236}">
                <a16:creationId xmlns:a16="http://schemas.microsoft.com/office/drawing/2014/main" id="{55CF4AF9-82F1-4D07-8ABD-D33FEC74B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469741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45059" name="Object 19">
            <a:extLst>
              <a:ext uri="{FF2B5EF4-FFF2-40B4-BE49-F238E27FC236}">
                <a16:creationId xmlns:a16="http://schemas.microsoft.com/office/drawing/2014/main" id="{F8CC0DBE-8319-478E-9CD5-FFE75A3F3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149725"/>
          <a:ext cx="44958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95680" imgH="1650960" progId="Equation.DSMT4">
                  <p:embed/>
                </p:oleObj>
              </mc:Choice>
              <mc:Fallback>
                <p:oleObj name="Equation" r:id="rId4" imgW="4495680" imgH="1650960" progId="Equation.DSMT4">
                  <p:embed/>
                  <p:pic>
                    <p:nvPicPr>
                      <p:cNvPr id="45059" name="Object 19">
                        <a:extLst>
                          <a:ext uri="{FF2B5EF4-FFF2-40B4-BE49-F238E27FC236}">
                            <a16:creationId xmlns:a16="http://schemas.microsoft.com/office/drawing/2014/main" id="{F8CC0DBE-8319-478E-9CD5-FFE75A3F3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149725"/>
                        <a:ext cx="44958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灯片编号占位符 3">
            <a:extLst>
              <a:ext uri="{FF2B5EF4-FFF2-40B4-BE49-F238E27FC236}">
                <a16:creationId xmlns:a16="http://schemas.microsoft.com/office/drawing/2014/main" id="{DD37344D-E348-45AE-B44E-3B1310D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51DBB8-891E-4B54-ACC1-8E6343E15CB7}" type="slidenum">
              <a:rPr lang="en-US" altLang="zh-CN"/>
              <a:pPr eaLnBrk="1" hangingPunct="1"/>
              <a:t>63</a:t>
            </a:fld>
            <a:endParaRPr lang="en-US" altLang="zh-CN"/>
          </a:p>
        </p:txBody>
      </p:sp>
      <p:sp>
        <p:nvSpPr>
          <p:cNvPr id="85002" name="Text Box 10">
            <a:extLst>
              <a:ext uri="{FF2B5EF4-FFF2-40B4-BE49-F238E27FC236}">
                <a16:creationId xmlns:a16="http://schemas.microsoft.com/office/drawing/2014/main" id="{7FEA5316-D6EE-4327-9A0E-4DC6496C7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006975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可知方程组无解。</a:t>
            </a:r>
          </a:p>
        </p:txBody>
      </p:sp>
      <p:graphicFrame>
        <p:nvGraphicFramePr>
          <p:cNvPr id="85003" name="Object 11">
            <a:extLst>
              <a:ext uri="{FF2B5EF4-FFF2-40B4-BE49-F238E27FC236}">
                <a16:creationId xmlns:a16="http://schemas.microsoft.com/office/drawing/2014/main" id="{9A1174FE-71ED-47E3-B9FF-7630BA4D5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5625" y="1412875"/>
          <a:ext cx="4546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46440" imgH="1650960" progId="Equation.DSMT4">
                  <p:embed/>
                </p:oleObj>
              </mc:Choice>
              <mc:Fallback>
                <p:oleObj name="Equation" r:id="rId2" imgW="4546440" imgH="1650960" progId="Equation.DSMT4">
                  <p:embed/>
                  <p:pic>
                    <p:nvPicPr>
                      <p:cNvPr id="85003" name="Object 11">
                        <a:extLst>
                          <a:ext uri="{FF2B5EF4-FFF2-40B4-BE49-F238E27FC236}">
                            <a16:creationId xmlns:a16="http://schemas.microsoft.com/office/drawing/2014/main" id="{9A1174FE-71ED-47E3-B9FF-7630BA4D52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1412875"/>
                        <a:ext cx="45466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>
            <a:extLst>
              <a:ext uri="{FF2B5EF4-FFF2-40B4-BE49-F238E27FC236}">
                <a16:creationId xmlns:a16="http://schemas.microsoft.com/office/drawing/2014/main" id="{7A47EEDC-F4BB-4B84-8EB5-223187653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5625" y="3213100"/>
          <a:ext cx="4546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46440" imgH="1650960" progId="Equation.DSMT4">
                  <p:embed/>
                </p:oleObj>
              </mc:Choice>
              <mc:Fallback>
                <p:oleObj name="Equation" r:id="rId4" imgW="4546440" imgH="1650960" progId="Equation.DSMT4">
                  <p:embed/>
                  <p:pic>
                    <p:nvPicPr>
                      <p:cNvPr id="85004" name="Object 12">
                        <a:extLst>
                          <a:ext uri="{FF2B5EF4-FFF2-40B4-BE49-F238E27FC236}">
                            <a16:creationId xmlns:a16="http://schemas.microsoft.com/office/drawing/2014/main" id="{7A47EEDC-F4BB-4B84-8EB5-223187653E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3213100"/>
                        <a:ext cx="45466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>
            <a:extLst>
              <a:ext uri="{FF2B5EF4-FFF2-40B4-BE49-F238E27FC236}">
                <a16:creationId xmlns:a16="http://schemas.microsoft.com/office/drawing/2014/main" id="{6296E1A0-32AA-45CC-83AA-91BF16FBAB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1175" y="5084763"/>
          <a:ext cx="34385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22360" imgH="203040" progId="Equation.3">
                  <p:embed/>
                </p:oleObj>
              </mc:Choice>
              <mc:Fallback>
                <p:oleObj name="公式" r:id="rId6" imgW="1422360" imgH="203040" progId="Equation.3">
                  <p:embed/>
                  <p:pic>
                    <p:nvPicPr>
                      <p:cNvPr id="85005" name="Object 13">
                        <a:extLst>
                          <a:ext uri="{FF2B5EF4-FFF2-40B4-BE49-F238E27FC236}">
                            <a16:creationId xmlns:a16="http://schemas.microsoft.com/office/drawing/2014/main" id="{6296E1A0-32AA-45CC-83AA-91BF16FBAB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5084763"/>
                        <a:ext cx="34385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2" grpId="0" build="allAtOnce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灯片编号占位符 3">
            <a:extLst>
              <a:ext uri="{FF2B5EF4-FFF2-40B4-BE49-F238E27FC236}">
                <a16:creationId xmlns:a16="http://schemas.microsoft.com/office/drawing/2014/main" id="{C21AE507-6ABA-4A8F-A0AC-0EB89559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F0EC44-BB0E-4B6F-BDA4-F97879B6B32B}" type="slidenum">
              <a:rPr lang="en-US" altLang="zh-CN"/>
              <a:pPr eaLnBrk="1" hangingPunct="1"/>
              <a:t>64</a:t>
            </a:fld>
            <a:endParaRPr lang="en-US" altLang="zh-CN"/>
          </a:p>
        </p:txBody>
      </p:sp>
      <p:sp>
        <p:nvSpPr>
          <p:cNvPr id="47110" name="Text Box 4">
            <a:extLst>
              <a:ext uri="{FF2B5EF4-FFF2-40B4-BE49-F238E27FC236}">
                <a16:creationId xmlns:a16="http://schemas.microsoft.com/office/drawing/2014/main" id="{311F0499-A1EC-4950-AA8D-76C497626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1181100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</a:rPr>
              <a:t>例：求解线性方程组</a:t>
            </a:r>
          </a:p>
        </p:txBody>
      </p:sp>
      <p:graphicFrame>
        <p:nvGraphicFramePr>
          <p:cNvPr id="47106" name="Object 5">
            <a:extLst>
              <a:ext uri="{FF2B5EF4-FFF2-40B4-BE49-F238E27FC236}">
                <a16:creationId xmlns:a16="http://schemas.microsoft.com/office/drawing/2014/main" id="{F7327562-C39E-4B5B-B61A-1A01EAA50E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2450" y="2060575"/>
          <a:ext cx="3022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2560" imgH="1676160" progId="Equation.DSMT4">
                  <p:embed/>
                </p:oleObj>
              </mc:Choice>
              <mc:Fallback>
                <p:oleObj name="Equation" r:id="rId2" imgW="3022560" imgH="1676160" progId="Equation.DSMT4">
                  <p:embed/>
                  <p:pic>
                    <p:nvPicPr>
                      <p:cNvPr id="47106" name="Object 5">
                        <a:extLst>
                          <a:ext uri="{FF2B5EF4-FFF2-40B4-BE49-F238E27FC236}">
                            <a16:creationId xmlns:a16="http://schemas.microsoft.com/office/drawing/2014/main" id="{F7327562-C39E-4B5B-B61A-1A01EAA50E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2060575"/>
                        <a:ext cx="30226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6">
            <a:extLst>
              <a:ext uri="{FF2B5EF4-FFF2-40B4-BE49-F238E27FC236}">
                <a16:creationId xmlns:a16="http://schemas.microsoft.com/office/drawing/2014/main" id="{6C81615F-3FB7-4BFF-8B5B-5FB5DE4D8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469741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7" name="Object 7">
                <a:extLst>
                  <a:ext uri="{FF2B5EF4-FFF2-40B4-BE49-F238E27FC236}">
                    <a16:creationId xmlns:a16="http://schemas.microsoft.com/office/drawing/2014/main" id="{D5F7B5E2-3884-41E2-A951-EC12DD940A5D}"/>
                  </a:ext>
                </a:extLst>
              </p:cNvPr>
              <p:cNvSpPr txBox="1"/>
              <p:nvPr/>
            </p:nvSpPr>
            <p:spPr bwMode="auto">
              <a:xfrm>
                <a:off x="1741922" y="4221088"/>
                <a:ext cx="5723656" cy="1651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7107" name="Object 7">
                <a:extLst>
                  <a:ext uri="{FF2B5EF4-FFF2-40B4-BE49-F238E27FC236}">
                    <a16:creationId xmlns:a16="http://schemas.microsoft.com/office/drawing/2014/main" id="{D5F7B5E2-3884-41E2-A951-EC12DD940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1922" y="4221088"/>
                <a:ext cx="5723656" cy="165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/>
      <p:bldP spid="4710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灯片编号占位符 3">
            <a:extLst>
              <a:ext uri="{FF2B5EF4-FFF2-40B4-BE49-F238E27FC236}">
                <a16:creationId xmlns:a16="http://schemas.microsoft.com/office/drawing/2014/main" id="{612495F0-C5C8-4CCD-B7C5-D119DFBD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3567F6-6E91-45BD-AA92-C619D60C1BF2}" type="slidenum">
              <a:rPr lang="en-US" altLang="zh-CN"/>
              <a:pPr eaLnBrk="1" hangingPunct="1"/>
              <a:t>65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Object 6">
                <a:extLst>
                  <a:ext uri="{FF2B5EF4-FFF2-40B4-BE49-F238E27FC236}">
                    <a16:creationId xmlns:a16="http://schemas.microsoft.com/office/drawing/2014/main" id="{FAB7D50D-0A1A-462F-96D6-E67AF8602718}"/>
                  </a:ext>
                </a:extLst>
              </p:cNvPr>
              <p:cNvSpPr txBox="1"/>
              <p:nvPr/>
            </p:nvSpPr>
            <p:spPr bwMode="auto">
              <a:xfrm>
                <a:off x="5868144" y="1772816"/>
                <a:ext cx="3168203" cy="4905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48132" name="Object 6">
                <a:extLst>
                  <a:ext uri="{FF2B5EF4-FFF2-40B4-BE49-F238E27FC236}">
                    <a16:creationId xmlns:a16="http://schemas.microsoft.com/office/drawing/2014/main" id="{FAB7D50D-0A1A-462F-96D6-E67AF8602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8144" y="1772816"/>
                <a:ext cx="3168203" cy="49053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9C26E1F8-7825-482F-B7AA-130423C05F5E}"/>
                  </a:ext>
                </a:extLst>
              </p:cNvPr>
              <p:cNvSpPr txBox="1"/>
              <p:nvPr/>
            </p:nvSpPr>
            <p:spPr bwMode="auto">
              <a:xfrm>
                <a:off x="35496" y="1412776"/>
                <a:ext cx="5948919" cy="1800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altLang="zh-CN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初等</m:t>
                          </m:r>
                          <m:r>
                            <a:rPr lang="zh-CN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行变换</m:t>
                          </m:r>
                        </m:e>
                      </m:groupChr>
                      <m:d>
                        <m:d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9C26E1F8-7825-482F-B7AA-130423C05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1412776"/>
                <a:ext cx="5948919" cy="1800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561E5106-87C5-4DB7-B60B-05360728A183}"/>
                  </a:ext>
                </a:extLst>
              </p:cNvPr>
              <p:cNvSpPr txBox="1"/>
              <p:nvPr/>
            </p:nvSpPr>
            <p:spPr bwMode="auto">
              <a:xfrm>
                <a:off x="-108520" y="3356992"/>
                <a:ext cx="7091808" cy="26642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altLang="zh-CN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变为</m:t>
                          </m:r>
                          <m:r>
                            <a:rPr lang="zh-CN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行最简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形</m:t>
                          </m:r>
                          <m:r>
                            <m:rPr>
                              <m:nor/>
                            </m:rPr>
                            <a:rPr lang="en-US" altLang="zh-CN" sz="3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d>
                        <m:d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561E5106-87C5-4DB7-B60B-05360728A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08520" y="3356992"/>
                <a:ext cx="7091808" cy="2664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7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灯片编号占位符 3">
            <a:extLst>
              <a:ext uri="{FF2B5EF4-FFF2-40B4-BE49-F238E27FC236}">
                <a16:creationId xmlns:a16="http://schemas.microsoft.com/office/drawing/2014/main" id="{A24C9B0B-4D0D-465B-9C30-3A67D1B4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B7F292-DB0A-4FC2-B3AB-B24730B3EB67}" type="slidenum">
              <a:rPr lang="en-US" altLang="zh-CN"/>
              <a:pPr eaLnBrk="1" hangingPunct="1"/>
              <a:t>66</a:t>
            </a:fld>
            <a:endParaRPr lang="en-US" altLang="zh-CN"/>
          </a:p>
        </p:txBody>
      </p:sp>
      <p:graphicFrame>
        <p:nvGraphicFramePr>
          <p:cNvPr id="49154" name="Object 4">
            <a:extLst>
              <a:ext uri="{FF2B5EF4-FFF2-40B4-BE49-F238E27FC236}">
                <a16:creationId xmlns:a16="http://schemas.microsoft.com/office/drawing/2014/main" id="{7A7ABF79-BD75-4DD6-979C-FA57B36C4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3025" y="1270000"/>
          <a:ext cx="2606675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15920" imgH="787320" progId="Equation.3">
                  <p:embed/>
                </p:oleObj>
              </mc:Choice>
              <mc:Fallback>
                <p:oleObj name="公式" r:id="rId2" imgW="1015920" imgH="787320" progId="Equation.3">
                  <p:embed/>
                  <p:pic>
                    <p:nvPicPr>
                      <p:cNvPr id="49154" name="Object 4">
                        <a:extLst>
                          <a:ext uri="{FF2B5EF4-FFF2-40B4-BE49-F238E27FC236}">
                            <a16:creationId xmlns:a16="http://schemas.microsoft.com/office/drawing/2014/main" id="{7A7ABF79-BD75-4DD6-979C-FA57B36C45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1270000"/>
                        <a:ext cx="2606675" cy="190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5">
            <a:extLst>
              <a:ext uri="{FF2B5EF4-FFF2-40B4-BE49-F238E27FC236}">
                <a16:creationId xmlns:a16="http://schemas.microsoft.com/office/drawing/2014/main" id="{D42821E8-2F61-47C1-A50A-96D259524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" y="19399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ahoma" panose="020B0604030504040204" pitchFamily="34" charset="0"/>
              </a:rPr>
              <a:t>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60" name="Text Box 6">
                <a:extLst>
                  <a:ext uri="{FF2B5EF4-FFF2-40B4-BE49-F238E27FC236}">
                    <a16:creationId xmlns:a16="http://schemas.microsoft.com/office/drawing/2014/main" id="{8AFC6127-DC9A-4E94-83B2-C32BD60A0F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2813" y="1308100"/>
                <a:ext cx="198676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latin typeface="Tahoma" panose="020B0604030504040204" pitchFamily="34" charset="0"/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800" b="1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49160" name="Text Box 6">
                <a:extLst>
                  <a:ext uri="{FF2B5EF4-FFF2-40B4-BE49-F238E27FC236}">
                    <a16:creationId xmlns:a16="http://schemas.microsoft.com/office/drawing/2014/main" id="{8AFC6127-DC9A-4E94-83B2-C32BD60A0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2813" y="1308100"/>
                <a:ext cx="1986762" cy="523220"/>
              </a:xfrm>
              <a:prstGeom prst="rect">
                <a:avLst/>
              </a:prstGeom>
              <a:blipFill>
                <a:blip r:embed="rId5"/>
                <a:stretch>
                  <a:fillRect l="-6135" t="-15294" b="-305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156" name="Object 8">
            <a:extLst>
              <a:ext uri="{FF2B5EF4-FFF2-40B4-BE49-F238E27FC236}">
                <a16:creationId xmlns:a16="http://schemas.microsoft.com/office/drawing/2014/main" id="{ECEA2A2B-A09D-4C28-8A46-965F735E6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4775" y="3181350"/>
          <a:ext cx="1998663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25480" imgH="1143000" progId="Equation.3">
                  <p:embed/>
                </p:oleObj>
              </mc:Choice>
              <mc:Fallback>
                <p:oleObj name="公式" r:id="rId6" imgW="825480" imgH="1143000" progId="Equation.3">
                  <p:embed/>
                  <p:pic>
                    <p:nvPicPr>
                      <p:cNvPr id="49156" name="Object 8">
                        <a:extLst>
                          <a:ext uri="{FF2B5EF4-FFF2-40B4-BE49-F238E27FC236}">
                            <a16:creationId xmlns:a16="http://schemas.microsoft.com/office/drawing/2014/main" id="{ECEA2A2B-A09D-4C28-8A46-965F735E61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3181350"/>
                        <a:ext cx="1998663" cy="276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9">
            <a:extLst>
              <a:ext uri="{FF2B5EF4-FFF2-40B4-BE49-F238E27FC236}">
                <a16:creationId xmlns:a16="http://schemas.microsoft.com/office/drawing/2014/main" id="{965079A3-0987-4654-B0CF-0B3695020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422108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ahoma" panose="020B0604030504040204" pitchFamily="34" charset="0"/>
              </a:rPr>
              <a:t>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DBA968-0A30-4DD2-A7B0-2AA00D21516D}"/>
                  </a:ext>
                </a:extLst>
              </p:cNvPr>
              <p:cNvSpPr/>
              <p:nvPr/>
            </p:nvSpPr>
            <p:spPr>
              <a:xfrm>
                <a:off x="5724128" y="4249811"/>
                <a:ext cx="11312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DBA968-0A30-4DD2-A7B0-2AA00D215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249811"/>
                <a:ext cx="1131207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9" grpId="0"/>
      <p:bldP spid="49160" grpId="0"/>
      <p:bldP spid="49161" grpId="0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82B86D42-5F91-475A-AC8E-E6DDA72D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B5E3F7-BDFB-4AE4-AB7F-57B1880FF7F4}" type="slidenum">
              <a:rPr lang="en-US" altLang="zh-CN"/>
              <a:pPr eaLnBrk="1" hangingPunct="1"/>
              <a:t>67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78" name="Object 4">
                <a:extLst>
                  <a:ext uri="{FF2B5EF4-FFF2-40B4-BE49-F238E27FC236}">
                    <a16:creationId xmlns:a16="http://schemas.microsoft.com/office/drawing/2014/main" id="{37E984AC-8F6B-466C-84E0-7AA73465F10B}"/>
                  </a:ext>
                </a:extLst>
              </p:cNvPr>
              <p:cNvSpPr txBox="1"/>
              <p:nvPr/>
            </p:nvSpPr>
            <p:spPr bwMode="auto">
              <a:xfrm>
                <a:off x="1475656" y="2952793"/>
                <a:ext cx="5544517" cy="1866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0178" name="Object 4">
                <a:extLst>
                  <a:ext uri="{FF2B5EF4-FFF2-40B4-BE49-F238E27FC236}">
                    <a16:creationId xmlns:a16="http://schemas.microsoft.com/office/drawing/2014/main" id="{37E984AC-8F6B-466C-84E0-7AA73465F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2952793"/>
                <a:ext cx="5544517" cy="1866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21F7EC67-C2BE-4A2F-86F0-A0F09807C550}"/>
              </a:ext>
            </a:extLst>
          </p:cNvPr>
          <p:cNvSpPr txBox="1"/>
          <p:nvPr/>
        </p:nvSpPr>
        <p:spPr>
          <a:xfrm>
            <a:off x="611560" y="1484784"/>
            <a:ext cx="6130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更常用向量形式写</a:t>
            </a:r>
            <a:r>
              <a:rPr lang="zh-CN" altLang="en-US" sz="2800" dirty="0">
                <a:sym typeface="Wingdings" panose="05000000000000000000" pitchFamily="2" charset="2"/>
              </a:rPr>
              <a:t>：（原因第</a:t>
            </a:r>
            <a:r>
              <a:rPr lang="en-US" altLang="zh-CN" sz="2800" dirty="0">
                <a:sym typeface="Wingdings" panose="05000000000000000000" pitchFamily="2" charset="2"/>
              </a:rPr>
              <a:t>4</a:t>
            </a:r>
            <a:r>
              <a:rPr lang="zh-CN" altLang="en-US" sz="2800" dirty="0">
                <a:sym typeface="Wingdings" panose="05000000000000000000" pitchFamily="2" charset="2"/>
              </a:rPr>
              <a:t>章讲）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A64FA2A-901C-46B2-ABED-5D5AE97947A3}"/>
                  </a:ext>
                </a:extLst>
              </p:cNvPr>
              <p:cNvSpPr/>
              <p:nvPr/>
            </p:nvSpPr>
            <p:spPr>
              <a:xfrm>
                <a:off x="7092280" y="3356992"/>
                <a:ext cx="144898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A64FA2A-901C-46B2-ABED-5D5AE9794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3356992"/>
                <a:ext cx="14489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灯片编号占位符 3">
            <a:extLst>
              <a:ext uri="{FF2B5EF4-FFF2-40B4-BE49-F238E27FC236}">
                <a16:creationId xmlns:a16="http://schemas.microsoft.com/office/drawing/2014/main" id="{06C8C6B3-87A7-44AF-A66C-0CD567C1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839823-1BFB-4A1B-BCDA-0678B5C3EC89}" type="slidenum">
              <a:rPr lang="en-US" altLang="zh-CN"/>
              <a:pPr eaLnBrk="1" hangingPunct="1"/>
              <a:t>68</a:t>
            </a:fld>
            <a:endParaRPr lang="en-US" altLang="zh-CN"/>
          </a:p>
        </p:txBody>
      </p:sp>
      <p:sp>
        <p:nvSpPr>
          <p:cNvPr id="51207" name="Text Box 8">
            <a:extLst>
              <a:ext uri="{FF2B5EF4-FFF2-40B4-BE49-F238E27FC236}">
                <a16:creationId xmlns:a16="http://schemas.microsoft.com/office/drawing/2014/main" id="{6713AB85-7E9A-49B8-85C0-488EC4A9C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621" y="4797152"/>
            <a:ext cx="76594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定理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 齐次线性方程组                    有非零解的</a:t>
            </a:r>
          </a:p>
        </p:txBody>
      </p:sp>
      <p:graphicFrame>
        <p:nvGraphicFramePr>
          <p:cNvPr id="51202" name="Object 9">
            <a:extLst>
              <a:ext uri="{FF2B5EF4-FFF2-40B4-BE49-F238E27FC236}">
                <a16:creationId xmlns:a16="http://schemas.microsoft.com/office/drawing/2014/main" id="{35D4F797-0C5D-400B-BF4C-173DBC89C6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635640"/>
              </p:ext>
            </p:extLst>
          </p:nvPr>
        </p:nvGraphicFramePr>
        <p:xfrm>
          <a:off x="4491434" y="4832077"/>
          <a:ext cx="1549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469800" progId="Equation.DSMT4">
                  <p:embed/>
                </p:oleObj>
              </mc:Choice>
              <mc:Fallback>
                <p:oleObj name="Equation" r:id="rId2" imgW="1549080" imgH="469800" progId="Equation.DSMT4">
                  <p:embed/>
                  <p:pic>
                    <p:nvPicPr>
                      <p:cNvPr id="51202" name="Object 9">
                        <a:extLst>
                          <a:ext uri="{FF2B5EF4-FFF2-40B4-BE49-F238E27FC236}">
                            <a16:creationId xmlns:a16="http://schemas.microsoft.com/office/drawing/2014/main" id="{35D4F797-0C5D-400B-BF4C-173DBC89C6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434" y="4832077"/>
                        <a:ext cx="1549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10">
            <a:extLst>
              <a:ext uri="{FF2B5EF4-FFF2-40B4-BE49-F238E27FC236}">
                <a16:creationId xmlns:a16="http://schemas.microsoft.com/office/drawing/2014/main" id="{43B7597B-2FDD-4361-8BB3-6FBC06A72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607812"/>
              </p:ext>
            </p:extLst>
          </p:nvPr>
        </p:nvGraphicFramePr>
        <p:xfrm>
          <a:off x="3831580" y="5589315"/>
          <a:ext cx="146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406080" progId="Equation.DSMT4">
                  <p:embed/>
                </p:oleObj>
              </mc:Choice>
              <mc:Fallback>
                <p:oleObj name="Equation" r:id="rId4" imgW="1460160" imgH="406080" progId="Equation.DSMT4">
                  <p:embed/>
                  <p:pic>
                    <p:nvPicPr>
                      <p:cNvPr id="51203" name="Object 10">
                        <a:extLst>
                          <a:ext uri="{FF2B5EF4-FFF2-40B4-BE49-F238E27FC236}">
                            <a16:creationId xmlns:a16="http://schemas.microsoft.com/office/drawing/2014/main" id="{43B7597B-2FDD-4361-8BB3-6FBC06A72A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580" y="5589315"/>
                        <a:ext cx="1460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Text Box 11">
            <a:extLst>
              <a:ext uri="{FF2B5EF4-FFF2-40B4-BE49-F238E27FC236}">
                <a16:creationId xmlns:a16="http://schemas.microsoft.com/office/drawing/2014/main" id="{551A942A-F62F-4711-B65E-003289B81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5455" y="5430565"/>
            <a:ext cx="1970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充</a:t>
            </a:r>
            <a:r>
              <a:rPr lang="zh-CN" altLang="en-US" sz="2800" b="1" dirty="0">
                <a:latin typeface="Tahoma" panose="020B0604030504040204" pitchFamily="34" charset="0"/>
              </a:rPr>
              <a:t>要条件是</a:t>
            </a:r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61A1C966-A402-40C9-99D5-154F3563508C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196752"/>
            <a:ext cx="8064500" cy="561975"/>
            <a:chOff x="295" y="1438"/>
            <a:chExt cx="5080" cy="3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5">
                  <a:extLst>
                    <a:ext uri="{FF2B5EF4-FFF2-40B4-BE49-F238E27FC236}">
                      <a16:creationId xmlns:a16="http://schemas.microsoft.com/office/drawing/2014/main" id="{54CE5B91-A23F-4C4C-A2C5-6A82DA95FF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" y="1465"/>
                  <a:ext cx="285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800" b="1" dirty="0">
                      <a:solidFill>
                        <a:srgbClr val="3333FF"/>
                      </a:solidFill>
                      <a:latin typeface="Times New Roman" panose="02020603050405020304" pitchFamily="18" charset="0"/>
                    </a:rPr>
                    <a:t>定理</a:t>
                  </a:r>
                  <a:r>
                    <a:rPr kumimoji="1" lang="en-US" altLang="zh-CN" sz="2800" b="1" dirty="0">
                      <a:solidFill>
                        <a:srgbClr val="3333FF"/>
                      </a:solidFill>
                      <a:latin typeface="Times New Roman" panose="02020603050405020304" pitchFamily="18" charset="0"/>
                    </a:rPr>
                    <a:t>3</a:t>
                  </a:r>
                  <a:r>
                    <a:rPr kumimoji="1" lang="zh-CN" altLang="en-US" sz="2800" b="1" dirty="0">
                      <a:solidFill>
                        <a:srgbClr val="3333FF"/>
                      </a:solidFill>
                      <a:latin typeface="Times New Roman" panose="02020603050405020304" pitchFamily="18" charset="0"/>
                    </a:rPr>
                    <a:t>：</a:t>
                  </a:r>
                  <a14:m>
                    <m:oMath xmlns:m="http://schemas.openxmlformats.org/officeDocument/2006/math"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kumimoji="1" lang="zh-CN" altLang="en-US" sz="2800" b="1" dirty="0">
                      <a:latin typeface="Times New Roman" panose="02020603050405020304" pitchFamily="18" charset="0"/>
                    </a:rPr>
                    <a:t> 元线性方程组</a:t>
                  </a:r>
                </a:p>
              </p:txBody>
            </p:sp>
          </mc:Choice>
          <mc:Fallback xmlns="">
            <p:sp>
              <p:nvSpPr>
                <p:cNvPr id="9" name="Text Box 5">
                  <a:extLst>
                    <a:ext uri="{FF2B5EF4-FFF2-40B4-BE49-F238E27FC236}">
                      <a16:creationId xmlns:a16="http://schemas.microsoft.com/office/drawing/2014/main" id="{54CE5B91-A23F-4C4C-A2C5-6A82DA95F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" y="1465"/>
                  <a:ext cx="2858" cy="327"/>
                </a:xfrm>
                <a:prstGeom prst="rect">
                  <a:avLst/>
                </a:prstGeom>
                <a:blipFill>
                  <a:blip r:embed="rId7"/>
                  <a:stretch>
                    <a:fillRect l="-2823" t="-15116" b="-3255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Object 6">
                  <a:extLst>
                    <a:ext uri="{FF2B5EF4-FFF2-40B4-BE49-F238E27FC236}">
                      <a16:creationId xmlns:a16="http://schemas.microsoft.com/office/drawing/2014/main" id="{53502D86-AE42-440B-8517-B63B5E4190B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09329378"/>
                    </p:ext>
                  </p:extLst>
                </p:nvPr>
              </p:nvGraphicFramePr>
              <p:xfrm>
                <a:off x="2835" y="1483"/>
                <a:ext cx="976" cy="29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8" imgW="1549080" imgH="469800" progId="Equation.DSMT4">
                        <p:embed/>
                      </p:oleObj>
                    </mc:Choice>
                    <mc:Fallback>
                      <p:oleObj name="Equation" r:id="rId8" imgW="1549080" imgH="469800" progId="Equation.DSMT4">
                        <p:embed/>
                        <p:pic>
                          <p:nvPicPr>
                            <p:cNvPr id="10" name="Object 6">
                              <a:extLst>
                                <a:ext uri="{FF2B5EF4-FFF2-40B4-BE49-F238E27FC236}">
                                  <a16:creationId xmlns:a16="http://schemas.microsoft.com/office/drawing/2014/main" id="{53502D86-AE42-440B-8517-B63B5E4190B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35" y="1483"/>
                              <a:ext cx="976" cy="2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" name="Object 6">
                  <a:extLst>
                    <a:ext uri="{FF2B5EF4-FFF2-40B4-BE49-F238E27FC236}">
                      <a16:creationId xmlns:a16="http://schemas.microsoft.com/office/drawing/2014/main" id="{53502D86-AE42-440B-8517-B63B5E4190B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09329378"/>
                    </p:ext>
                  </p:extLst>
                </p:nvPr>
              </p:nvGraphicFramePr>
              <p:xfrm>
                <a:off x="2835" y="1483"/>
                <a:ext cx="976" cy="29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204" name="Equation" r:id="rId10" imgW="1549080" imgH="469800" progId="Equation.DSMT4">
                        <p:embed/>
                      </p:oleObj>
                    </mc:Choice>
                    <mc:Fallback>
                      <p:oleObj name="Equation" r:id="rId10" imgW="1549080" imgH="469800" progId="Equation.DSMT4">
                        <p:embed/>
                        <p:pic>
                          <p:nvPicPr>
                            <p:cNvPr id="10" name="Object 6">
                              <a:extLst>
                                <a:ext uri="{FF2B5EF4-FFF2-40B4-BE49-F238E27FC236}">
                                  <a16:creationId xmlns:a16="http://schemas.microsoft.com/office/drawing/2014/main" id="{53502D86-AE42-440B-8517-B63B5E4190B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35" y="1483"/>
                              <a:ext cx="976" cy="2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4D2EF34E-0D56-4B3A-BEA3-C884D328F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8" y="1438"/>
              <a:ext cx="13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有解的充要</a:t>
              </a:r>
            </a:p>
          </p:txBody>
        </p:sp>
      </p:grpSp>
      <p:grpSp>
        <p:nvGrpSpPr>
          <p:cNvPr id="12" name="Group 19">
            <a:extLst>
              <a:ext uri="{FF2B5EF4-FFF2-40B4-BE49-F238E27FC236}">
                <a16:creationId xmlns:a16="http://schemas.microsoft.com/office/drawing/2014/main" id="{3092278F-5DB3-4665-A36C-21F28701E0F6}"/>
              </a:ext>
            </a:extLst>
          </p:cNvPr>
          <p:cNvGrpSpPr>
            <a:grpSpLocks/>
          </p:cNvGrpSpPr>
          <p:nvPr/>
        </p:nvGrpSpPr>
        <p:grpSpPr bwMode="auto">
          <a:xfrm>
            <a:off x="1835695" y="2511203"/>
            <a:ext cx="6809829" cy="533400"/>
            <a:chOff x="1632" y="2577"/>
            <a:chExt cx="3885" cy="336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A100C9D6-2C2E-44C1-B7F0-F5450A4D9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586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latin typeface="Times New Roman" panose="02020603050405020304" pitchFamily="18" charset="0"/>
                </a:rPr>
                <a:t>当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bject 11">
                  <a:extLst>
                    <a:ext uri="{FF2B5EF4-FFF2-40B4-BE49-F238E27FC236}">
                      <a16:creationId xmlns:a16="http://schemas.microsoft.com/office/drawing/2014/main" id="{A4FE0F0B-DAC2-4172-80CE-A38A99ECCF6D}"/>
                    </a:ext>
                  </a:extLst>
                </p:cNvPr>
                <p:cNvSpPr txBox="1"/>
                <p:nvPr/>
              </p:nvSpPr>
              <p:spPr bwMode="auto">
                <a:xfrm>
                  <a:off x="1949" y="2577"/>
                  <a:ext cx="1908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4036" name="Object 11">
                  <a:extLst>
                    <a:ext uri="{FF2B5EF4-FFF2-40B4-BE49-F238E27FC236}">
                      <a16:creationId xmlns:a16="http://schemas.microsoft.com/office/drawing/2014/main" id="{D983DB39-EC45-4496-8944-634E47E1E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49" y="2577"/>
                  <a:ext cx="1908" cy="33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CF0754DD-CA42-47BB-AA4B-11B9EFE32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581"/>
              <a:ext cx="16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latin typeface="Times New Roman" panose="02020603050405020304" pitchFamily="18" charset="0"/>
                </a:rPr>
                <a:t>时，有唯一解；</a:t>
              </a:r>
            </a:p>
          </p:txBody>
        </p:sp>
      </p:grpSp>
      <p:grpSp>
        <p:nvGrpSpPr>
          <p:cNvPr id="16" name="Group 13">
            <a:extLst>
              <a:ext uri="{FF2B5EF4-FFF2-40B4-BE49-F238E27FC236}">
                <a16:creationId xmlns:a16="http://schemas.microsoft.com/office/drawing/2014/main" id="{F48A5A0A-7CB3-4626-AC14-BB9EDF6546E9}"/>
              </a:ext>
            </a:extLst>
          </p:cNvPr>
          <p:cNvGrpSpPr>
            <a:grpSpLocks/>
          </p:cNvGrpSpPr>
          <p:nvPr/>
        </p:nvGrpSpPr>
        <p:grpSpPr bwMode="auto">
          <a:xfrm>
            <a:off x="1835694" y="3203349"/>
            <a:ext cx="6984777" cy="533400"/>
            <a:chOff x="1802" y="2367"/>
            <a:chExt cx="4108" cy="336"/>
          </a:xfrm>
        </p:grpSpPr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51AC5738-FA65-406C-B05B-F6E704EE2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2" y="2367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当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bject 15">
                  <a:extLst>
                    <a:ext uri="{FF2B5EF4-FFF2-40B4-BE49-F238E27FC236}">
                      <a16:creationId xmlns:a16="http://schemas.microsoft.com/office/drawing/2014/main" id="{067204B8-33F9-45B9-AD56-AB293636C88C}"/>
                    </a:ext>
                  </a:extLst>
                </p:cNvPr>
                <p:cNvSpPr txBox="1"/>
                <p:nvPr/>
              </p:nvSpPr>
              <p:spPr bwMode="auto">
                <a:xfrm>
                  <a:off x="2096" y="2367"/>
                  <a:ext cx="1993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4035" name="Object 15">
                  <a:extLst>
                    <a:ext uri="{FF2B5EF4-FFF2-40B4-BE49-F238E27FC236}">
                      <a16:creationId xmlns:a16="http://schemas.microsoft.com/office/drawing/2014/main" id="{0006E3FD-1538-433F-B4C0-C757F8A8E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6" y="2367"/>
                  <a:ext cx="1993" cy="33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26DF7271-C8B9-4AEA-AE8B-025777D9F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2" y="2367"/>
              <a:ext cx="19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latin typeface="Times New Roman" panose="02020603050405020304" pitchFamily="18" charset="0"/>
                </a:rPr>
                <a:t>时，有无穷多解。</a:t>
              </a:r>
            </a:p>
          </p:txBody>
        </p:sp>
      </p:grpSp>
      <p:grpSp>
        <p:nvGrpSpPr>
          <p:cNvPr id="20" name="Group 21">
            <a:extLst>
              <a:ext uri="{FF2B5EF4-FFF2-40B4-BE49-F238E27FC236}">
                <a16:creationId xmlns:a16="http://schemas.microsoft.com/office/drawing/2014/main" id="{1D3ECCF3-9D27-4678-827A-FBD4CB11CD37}"/>
              </a:ext>
            </a:extLst>
          </p:cNvPr>
          <p:cNvGrpSpPr>
            <a:grpSpLocks/>
          </p:cNvGrpSpPr>
          <p:nvPr/>
        </p:nvGrpSpPr>
        <p:grpSpPr bwMode="auto">
          <a:xfrm>
            <a:off x="1763714" y="1830167"/>
            <a:ext cx="5903913" cy="542925"/>
            <a:chOff x="1111" y="1837"/>
            <a:chExt cx="3719" cy="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bject 8">
                  <a:extLst>
                    <a:ext uri="{FF2B5EF4-FFF2-40B4-BE49-F238E27FC236}">
                      <a16:creationId xmlns:a16="http://schemas.microsoft.com/office/drawing/2014/main" id="{81B9CD6E-DF02-4C82-A659-296005E09DCA}"/>
                    </a:ext>
                  </a:extLst>
                </p:cNvPr>
                <p:cNvSpPr txBox="1"/>
                <p:nvPr/>
              </p:nvSpPr>
              <p:spPr bwMode="auto">
                <a:xfrm>
                  <a:off x="1898" y="1843"/>
                  <a:ext cx="164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4034" name="Object 8">
                  <a:extLst>
                    <a:ext uri="{FF2B5EF4-FFF2-40B4-BE49-F238E27FC236}">
                      <a16:creationId xmlns:a16="http://schemas.microsoft.com/office/drawing/2014/main" id="{3774597D-5414-490A-8B3E-0B2803068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8" y="1843"/>
                  <a:ext cx="1640" cy="33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 Box 17">
              <a:extLst>
                <a:ext uri="{FF2B5EF4-FFF2-40B4-BE49-F238E27FC236}">
                  <a16:creationId xmlns:a16="http://schemas.microsoft.com/office/drawing/2014/main" id="{5E54F55D-17ED-433A-8459-CA01227C2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1837"/>
              <a:ext cx="10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Tahoma" panose="020B0604030504040204" pitchFamily="34" charset="0"/>
                </a:rPr>
                <a:t>条件是</a:t>
              </a:r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9D025DA8-2DAC-468C-855D-1B11661FE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" y="1851"/>
              <a:ext cx="13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latin typeface="Tahoma" panose="020B0604030504040204" pitchFamily="34" charset="0"/>
                </a:rPr>
                <a:t>，并且</a:t>
              </a:r>
              <a:endParaRPr kumimoji="1" lang="zh-CN" altLang="en-US" b="1" dirty="0">
                <a:latin typeface="Tahoma" panose="020B060403050404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39D72904-0CF9-4EA7-A89A-58EA4A786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52" y="3913892"/>
                <a:ext cx="657179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取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kumimoji="1" lang="en-US" altLang="zh-CN" sz="28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zh-CN" altLang="en-US" sz="28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，得齐次性线性方程组解的条件</a:t>
                </a:r>
                <a:r>
                  <a:rPr kumimoji="1" lang="zh-CN" altLang="en-US" sz="2400" b="1" dirty="0">
                    <a:solidFill>
                      <a:srgbClr val="FFFF66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39D72904-0CF9-4EA7-A89A-58EA4A786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3913892"/>
                <a:ext cx="6571799" cy="523220"/>
              </a:xfrm>
              <a:prstGeom prst="rect">
                <a:avLst/>
              </a:prstGeom>
              <a:blipFill>
                <a:blip r:embed="rId15"/>
                <a:stretch>
                  <a:fillRect l="-1948" t="-13953" b="-290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CEC22D-D3A5-4402-B8C8-7F034C8893B0}"/>
                  </a:ext>
                </a:extLst>
              </p:cNvPr>
              <p:cNvSpPr txBox="1"/>
              <p:nvPr/>
            </p:nvSpPr>
            <p:spPr>
              <a:xfrm>
                <a:off x="1835694" y="6110817"/>
                <a:ext cx="32375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3333FF"/>
                    </a:solidFill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>
                    <a:solidFill>
                      <a:srgbClr val="3333FF"/>
                    </a:solidFill>
                  </a:rPr>
                  <a:t>一定是解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CEC22D-D3A5-4402-B8C8-7F034C889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4" y="6110817"/>
                <a:ext cx="3237553" cy="523220"/>
              </a:xfrm>
              <a:prstGeom prst="rect">
                <a:avLst/>
              </a:prstGeom>
              <a:blipFill>
                <a:blip r:embed="rId16"/>
                <a:stretch>
                  <a:fillRect l="-3766" t="-15116" r="-3390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/>
      <p:bldP spid="51208" grpId="0"/>
      <p:bldP spid="24" grpId="0"/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灯片编号占位符 3">
            <a:extLst>
              <a:ext uri="{FF2B5EF4-FFF2-40B4-BE49-F238E27FC236}">
                <a16:creationId xmlns:a16="http://schemas.microsoft.com/office/drawing/2014/main" id="{63EA6533-9C2C-48B0-A437-90E46CE3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AD7030A-AA4E-455F-A8D8-EBA9D8395E69}" type="slidenum">
              <a:rPr lang="en-US" altLang="zh-CN"/>
              <a:pPr eaLnBrk="1" hangingPunct="1"/>
              <a:t>69</a:t>
            </a:fld>
            <a:endParaRPr lang="en-US" altLang="zh-CN"/>
          </a:p>
        </p:txBody>
      </p:sp>
      <p:sp>
        <p:nvSpPr>
          <p:cNvPr id="52230" name="Text Box 2">
            <a:extLst>
              <a:ext uri="{FF2B5EF4-FFF2-40B4-BE49-F238E27FC236}">
                <a16:creationId xmlns:a16="http://schemas.microsoft.com/office/drawing/2014/main" id="{82DDCAF7-7C55-4630-B051-8B2459441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1181100"/>
            <a:ext cx="45111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</a:rPr>
              <a:t>：求解齐次线性方程组</a:t>
            </a:r>
          </a:p>
        </p:txBody>
      </p:sp>
      <p:graphicFrame>
        <p:nvGraphicFramePr>
          <p:cNvPr id="52226" name="Object 3">
            <a:extLst>
              <a:ext uri="{FF2B5EF4-FFF2-40B4-BE49-F238E27FC236}">
                <a16:creationId xmlns:a16="http://schemas.microsoft.com/office/drawing/2014/main" id="{5FA721E6-A792-48DB-A563-8EB378F985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2550" y="2060575"/>
          <a:ext cx="3962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62160" imgH="1676160" progId="Equation.DSMT4">
                  <p:embed/>
                </p:oleObj>
              </mc:Choice>
              <mc:Fallback>
                <p:oleObj name="Equation" r:id="rId2" imgW="3962160" imgH="1676160" progId="Equation.DSMT4">
                  <p:embed/>
                  <p:pic>
                    <p:nvPicPr>
                      <p:cNvPr id="52226" name="Object 3">
                        <a:extLst>
                          <a:ext uri="{FF2B5EF4-FFF2-40B4-BE49-F238E27FC236}">
                            <a16:creationId xmlns:a16="http://schemas.microsoft.com/office/drawing/2014/main" id="{5FA721E6-A792-48DB-A563-8EB378F985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2060575"/>
                        <a:ext cx="3962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Text Box 4">
            <a:extLst>
              <a:ext uri="{FF2B5EF4-FFF2-40B4-BE49-F238E27FC236}">
                <a16:creationId xmlns:a16="http://schemas.microsoft.com/office/drawing/2014/main" id="{B8706163-6CA6-4FA3-8C76-7C8E94011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414908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8A9F95D-1795-4B43-81E3-788D30FDDD64}"/>
                  </a:ext>
                </a:extLst>
              </p:cNvPr>
              <p:cNvSpPr txBox="1"/>
              <p:nvPr/>
            </p:nvSpPr>
            <p:spPr>
              <a:xfrm>
                <a:off x="2195736" y="4221088"/>
                <a:ext cx="4549707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8A9F95D-1795-4B43-81E3-788D30FD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221088"/>
                <a:ext cx="4549707" cy="13022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灯片编号占位符 4">
            <a:extLst>
              <a:ext uri="{FF2B5EF4-FFF2-40B4-BE49-F238E27FC236}">
                <a16:creationId xmlns:a16="http://schemas.microsoft.com/office/drawing/2014/main" id="{89CE24EF-8354-4353-8721-5D4F7489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98329C-702D-4A20-B60C-BDFD288BC59D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04A8D9B7-9A4E-439C-8579-6B446455F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1341438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3333FF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800" b="1">
                <a:solidFill>
                  <a:srgbClr val="3333FF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sz="2800" b="1">
                <a:solidFill>
                  <a:srgbClr val="3333FF"/>
                </a:solidFill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7903C2BB-B504-4E25-A233-49E204F02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1341438"/>
            <a:ext cx="6051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宋体" panose="02010600030101010101" pitchFamily="2" charset="-122"/>
              </a:rPr>
              <a:t>下面三类变换称为矩阵的初等</a:t>
            </a:r>
            <a:r>
              <a:rPr kumimoji="1" lang="zh-CN" altLang="en-US" sz="2800" b="1">
                <a:solidFill>
                  <a:srgbClr val="3333FF"/>
                </a:solidFill>
                <a:latin typeface="宋体" panose="02010600030101010101" pitchFamily="2" charset="-122"/>
              </a:rPr>
              <a:t>行变换</a:t>
            </a:r>
            <a:r>
              <a:rPr kumimoji="1" lang="en-US" altLang="zh-CN" sz="2800" b="1">
                <a:latin typeface="宋体" panose="02010600030101010101" pitchFamily="2" charset="-122"/>
              </a:rPr>
              <a:t>:</a:t>
            </a:r>
          </a:p>
        </p:txBody>
      </p:sp>
      <p:graphicFrame>
        <p:nvGraphicFramePr>
          <p:cNvPr id="21511" name="Object 7">
            <a:extLst>
              <a:ext uri="{FF2B5EF4-FFF2-40B4-BE49-F238E27FC236}">
                <a16:creationId xmlns:a16="http://schemas.microsoft.com/office/drawing/2014/main" id="{8E7BD45B-30C1-4884-89A7-5118DB688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4938" y="2782888"/>
          <a:ext cx="67024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46240" imgH="228600" progId="Equation.3">
                  <p:embed/>
                </p:oleObj>
              </mc:Choice>
              <mc:Fallback>
                <p:oleObj name="公式" r:id="rId2" imgW="2946240" imgH="228600" progId="Equation.3">
                  <p:embed/>
                  <p:pic>
                    <p:nvPicPr>
                      <p:cNvPr id="21511" name="Object 7">
                        <a:extLst>
                          <a:ext uri="{FF2B5EF4-FFF2-40B4-BE49-F238E27FC236}">
                            <a16:creationId xmlns:a16="http://schemas.microsoft.com/office/drawing/2014/main" id="{8E7BD45B-30C1-4884-89A7-5118DB688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2782888"/>
                        <a:ext cx="67024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>
            <a:extLst>
              <a:ext uri="{FF2B5EF4-FFF2-40B4-BE49-F238E27FC236}">
                <a16:creationId xmlns:a16="http://schemas.microsoft.com/office/drawing/2014/main" id="{99F5B4F8-548D-4058-AED8-A851828A80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563" y="3359150"/>
          <a:ext cx="72009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022560" imgH="469800" progId="Equation.3">
                  <p:embed/>
                </p:oleObj>
              </mc:Choice>
              <mc:Fallback>
                <p:oleObj name="公式" r:id="rId4" imgW="3022560" imgH="469800" progId="Equation.3">
                  <p:embed/>
                  <p:pic>
                    <p:nvPicPr>
                      <p:cNvPr id="21512" name="Object 8">
                        <a:extLst>
                          <a:ext uri="{FF2B5EF4-FFF2-40B4-BE49-F238E27FC236}">
                            <a16:creationId xmlns:a16="http://schemas.microsoft.com/office/drawing/2014/main" id="{99F5B4F8-548D-4058-AED8-A851828A80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3359150"/>
                        <a:ext cx="72009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>
            <a:extLst>
              <a:ext uri="{FF2B5EF4-FFF2-40B4-BE49-F238E27FC236}">
                <a16:creationId xmlns:a16="http://schemas.microsoft.com/office/drawing/2014/main" id="{68882667-AF88-40A7-9F02-A2E14D9ACBEC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408113" y="2133600"/>
          <a:ext cx="43592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701720" imgH="241200" progId="Equation.3">
                  <p:embed/>
                </p:oleObj>
              </mc:Choice>
              <mc:Fallback>
                <p:oleObj name="公式" r:id="rId6" imgW="1701720" imgH="241200" progId="Equation.3">
                  <p:embed/>
                  <p:pic>
                    <p:nvPicPr>
                      <p:cNvPr id="21515" name="Object 11">
                        <a:extLst>
                          <a:ext uri="{FF2B5EF4-FFF2-40B4-BE49-F238E27FC236}">
                            <a16:creationId xmlns:a16="http://schemas.microsoft.com/office/drawing/2014/main" id="{68882667-AF88-40A7-9F02-A2E14D9AC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2133600"/>
                        <a:ext cx="43592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14">
            <a:extLst>
              <a:ext uri="{FF2B5EF4-FFF2-40B4-BE49-F238E27FC236}">
                <a16:creationId xmlns:a16="http://schemas.microsoft.com/office/drawing/2014/main" id="{3F129D62-FC11-49D6-9D16-B4569E3DC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83138"/>
            <a:ext cx="8353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同样可定义矩阵的初等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列变换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把“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”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换成“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”)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．</a:t>
            </a:r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C794157B-4BA0-43C6-85E8-35CDBB199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509169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初等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行变换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和初等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列变换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统称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初等变换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 build="p" autoUpdateAnimBg="0"/>
      <p:bldP spid="21518" grpId="0" build="p" autoUpdateAnimBg="0"/>
      <p:bldP spid="21519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灯片编号占位符 3">
            <a:extLst>
              <a:ext uri="{FF2B5EF4-FFF2-40B4-BE49-F238E27FC236}">
                <a16:creationId xmlns:a16="http://schemas.microsoft.com/office/drawing/2014/main" id="{16E099FC-45D4-4A7D-8B0B-7261F986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1A091C-3334-4D72-9291-8E4C8EB2AAE2}" type="slidenum">
              <a:rPr lang="en-US" altLang="zh-CN"/>
              <a:pPr eaLnBrk="1" hangingPunct="1"/>
              <a:t>70</a:t>
            </a:fld>
            <a:endParaRPr lang="en-US" altLang="zh-CN"/>
          </a:p>
        </p:txBody>
      </p:sp>
      <p:graphicFrame>
        <p:nvGraphicFramePr>
          <p:cNvPr id="53250" name="Object 6">
            <a:extLst>
              <a:ext uri="{FF2B5EF4-FFF2-40B4-BE49-F238E27FC236}">
                <a16:creationId xmlns:a16="http://schemas.microsoft.com/office/drawing/2014/main" id="{AFD0A0DD-0FD6-45A0-9B1E-FF9FF5F99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51793"/>
              </p:ext>
            </p:extLst>
          </p:nvPr>
        </p:nvGraphicFramePr>
        <p:xfrm>
          <a:off x="1116013" y="1412875"/>
          <a:ext cx="33528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680" imgH="1650960" progId="Equation.DSMT4">
                  <p:embed/>
                </p:oleObj>
              </mc:Choice>
              <mc:Fallback>
                <p:oleObj name="Equation" r:id="rId2" imgW="3352680" imgH="1650960" progId="Equation.DSMT4">
                  <p:embed/>
                  <p:pic>
                    <p:nvPicPr>
                      <p:cNvPr id="53250" name="Object 6">
                        <a:extLst>
                          <a:ext uri="{FF2B5EF4-FFF2-40B4-BE49-F238E27FC236}">
                            <a16:creationId xmlns:a16="http://schemas.microsoft.com/office/drawing/2014/main" id="{AFD0A0DD-0FD6-45A0-9B1E-FF9FF5F99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12875"/>
                        <a:ext cx="33528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8">
            <a:extLst>
              <a:ext uri="{FF2B5EF4-FFF2-40B4-BE49-F238E27FC236}">
                <a16:creationId xmlns:a16="http://schemas.microsoft.com/office/drawing/2014/main" id="{AA81FF1F-E8C2-42A4-8584-9001173C54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83188"/>
              </p:ext>
            </p:extLst>
          </p:nvPr>
        </p:nvGraphicFramePr>
        <p:xfrm>
          <a:off x="1115616" y="3501008"/>
          <a:ext cx="3568700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73120" imgH="698400" progId="Equation.3">
                  <p:embed/>
                </p:oleObj>
              </mc:Choice>
              <mc:Fallback>
                <p:oleObj name="公式" r:id="rId4" imgW="1473120" imgH="698400" progId="Equation.3">
                  <p:embed/>
                  <p:pic>
                    <p:nvPicPr>
                      <p:cNvPr id="53252" name="Object 8">
                        <a:extLst>
                          <a:ext uri="{FF2B5EF4-FFF2-40B4-BE49-F238E27FC236}">
                            <a16:creationId xmlns:a16="http://schemas.microsoft.com/office/drawing/2014/main" id="{AA81FF1F-E8C2-42A4-8584-9001173C54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501008"/>
                        <a:ext cx="3568700" cy="169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灯片编号占位符 3">
            <a:extLst>
              <a:ext uri="{FF2B5EF4-FFF2-40B4-BE49-F238E27FC236}">
                <a16:creationId xmlns:a16="http://schemas.microsoft.com/office/drawing/2014/main" id="{B7628C34-168F-4128-8A44-27EC9F0C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762DD7-808F-40D2-B7B2-4E7C0AD3E1E8}" type="slidenum">
              <a:rPr lang="en-US" altLang="zh-CN"/>
              <a:pPr eaLnBrk="1" hangingPunct="1"/>
              <a:t>71</a:t>
            </a:fld>
            <a:endParaRPr lang="en-US" altLang="zh-CN"/>
          </a:p>
        </p:txBody>
      </p:sp>
      <p:graphicFrame>
        <p:nvGraphicFramePr>
          <p:cNvPr id="54274" name="Object 4">
            <a:extLst>
              <a:ext uri="{FF2B5EF4-FFF2-40B4-BE49-F238E27FC236}">
                <a16:creationId xmlns:a16="http://schemas.microsoft.com/office/drawing/2014/main" id="{5EE22992-2CDD-4CB7-8010-9FE9F080FC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526025"/>
              </p:ext>
            </p:extLst>
          </p:nvPr>
        </p:nvGraphicFramePr>
        <p:xfrm>
          <a:off x="1547664" y="4293096"/>
          <a:ext cx="458152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92160" imgH="927000" progId="Equation.3">
                  <p:embed/>
                </p:oleObj>
              </mc:Choice>
              <mc:Fallback>
                <p:oleObj name="公式" r:id="rId2" imgW="1892160" imgH="927000" progId="Equation.3">
                  <p:embed/>
                  <p:pic>
                    <p:nvPicPr>
                      <p:cNvPr id="54274" name="Object 4">
                        <a:extLst>
                          <a:ext uri="{FF2B5EF4-FFF2-40B4-BE49-F238E27FC236}">
                            <a16:creationId xmlns:a16="http://schemas.microsoft.com/office/drawing/2014/main" id="{5EE22992-2CDD-4CB7-8010-9FE9F080FC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293096"/>
                        <a:ext cx="4581525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5">
            <a:extLst>
              <a:ext uri="{FF2B5EF4-FFF2-40B4-BE49-F238E27FC236}">
                <a16:creationId xmlns:a16="http://schemas.microsoft.com/office/drawing/2014/main" id="{CAE94492-4038-4536-8F80-5AD1DD8D91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1412875"/>
          <a:ext cx="3367088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85720" imgH="787320" progId="Equation.3">
                  <p:embed/>
                </p:oleObj>
              </mc:Choice>
              <mc:Fallback>
                <p:oleObj name="公式" r:id="rId4" imgW="1485720" imgH="787320" progId="Equation.3">
                  <p:embed/>
                  <p:pic>
                    <p:nvPicPr>
                      <p:cNvPr id="54275" name="Object 5">
                        <a:extLst>
                          <a:ext uri="{FF2B5EF4-FFF2-40B4-BE49-F238E27FC236}">
                            <a16:creationId xmlns:a16="http://schemas.microsoft.com/office/drawing/2014/main" id="{CAE94492-4038-4536-8F80-5AD1DD8D91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412875"/>
                        <a:ext cx="3367088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1F044B-F611-4222-B660-44CF0C436C3D}"/>
                  </a:ext>
                </a:extLst>
              </p:cNvPr>
              <p:cNvSpPr txBox="1"/>
              <p:nvPr/>
            </p:nvSpPr>
            <p:spPr>
              <a:xfrm>
                <a:off x="2627784" y="3399166"/>
                <a:ext cx="33920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800" dirty="0"/>
                  <a:t>得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1F044B-F611-4222-B660-44CF0C436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399166"/>
                <a:ext cx="3392082" cy="523220"/>
              </a:xfrm>
              <a:prstGeom prst="rect">
                <a:avLst/>
              </a:prstGeom>
              <a:blipFill>
                <a:blip r:embed="rId7"/>
                <a:stretch>
                  <a:fillRect l="-3591" t="-16471" r="-2513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0365A94-3112-4110-90C3-10E80715F19B}"/>
                  </a:ext>
                </a:extLst>
              </p:cNvPr>
              <p:cNvSpPr/>
              <p:nvPr/>
            </p:nvSpPr>
            <p:spPr>
              <a:xfrm>
                <a:off x="6688587" y="5157192"/>
                <a:ext cx="18154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0365A94-3112-4110-90C3-10E80715F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587" y="5157192"/>
                <a:ext cx="181549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BA5BE7-5ECC-4748-B383-CCC93A94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B95-515A-4A84-827C-1967783B19E0}" type="slidenum">
              <a:rPr lang="en-US" altLang="zh-CN" smtClean="0"/>
              <a:pPr/>
              <a:t>72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55131F-2F72-45B2-9238-0B00302AE661}"/>
              </a:ext>
            </a:extLst>
          </p:cNvPr>
          <p:cNvSpPr txBox="1"/>
          <p:nvPr/>
        </p:nvSpPr>
        <p:spPr>
          <a:xfrm>
            <a:off x="395536" y="126876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13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8733D15-2B16-4E81-81E9-657FAD8A7C9F}"/>
                  </a:ext>
                </a:extLst>
              </p:cNvPr>
              <p:cNvSpPr txBox="1"/>
              <p:nvPr/>
            </p:nvSpPr>
            <p:spPr>
              <a:xfrm>
                <a:off x="1403648" y="1268760"/>
                <a:ext cx="3628044" cy="145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8733D15-2B16-4E81-81E9-657FAD8A7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268760"/>
                <a:ext cx="3628044" cy="1459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C0BA7A9-A611-49E6-BAAF-8D5F46B7D9A9}"/>
                  </a:ext>
                </a:extLst>
              </p:cNvPr>
              <p:cNvSpPr/>
              <p:nvPr/>
            </p:nvSpPr>
            <p:spPr>
              <a:xfrm>
                <a:off x="467544" y="2708920"/>
                <a:ext cx="82809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400" dirty="0"/>
                  <a:t>取何值时，线性方程组</a:t>
                </a:r>
                <a:r>
                  <a:rPr lang="en-US" altLang="zh-CN" sz="2400" dirty="0"/>
                  <a:t>(1)</a:t>
                </a:r>
                <a:r>
                  <a:rPr lang="zh-CN" altLang="en-US" sz="2400" dirty="0"/>
                  <a:t>有唯一解；</a:t>
                </a:r>
                <a:r>
                  <a:rPr lang="en-US" altLang="zh-CN" sz="2400" dirty="0"/>
                  <a:t>(2)</a:t>
                </a:r>
                <a:r>
                  <a:rPr lang="zh-CN" altLang="en-US" sz="2400" dirty="0"/>
                  <a:t>无解；</a:t>
                </a:r>
                <a:r>
                  <a:rPr lang="en-US" altLang="zh-CN" sz="2400" dirty="0"/>
                  <a:t>(3) </a:t>
                </a:r>
                <a:r>
                  <a:rPr lang="zh-CN" altLang="en-US" sz="2400" dirty="0"/>
                  <a:t>无穷多解？并在无穷多解时求通解。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C0BA7A9-A611-49E6-BAAF-8D5F46B7D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08920"/>
                <a:ext cx="8280920" cy="830997"/>
              </a:xfrm>
              <a:prstGeom prst="rect">
                <a:avLst/>
              </a:prstGeom>
              <a:blipFill>
                <a:blip r:embed="rId3"/>
                <a:stretch>
                  <a:fillRect l="-1178" t="-8029" r="-4713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B8D32D-3139-40DE-A5AE-8D5B3F5438E8}"/>
                  </a:ext>
                </a:extLst>
              </p:cNvPr>
              <p:cNvSpPr txBox="1"/>
              <p:nvPr/>
            </p:nvSpPr>
            <p:spPr>
              <a:xfrm>
                <a:off x="455537" y="3717032"/>
                <a:ext cx="4706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解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B8D32D-3139-40DE-A5AE-8D5B3F543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37" y="3717032"/>
                <a:ext cx="4706225" cy="461665"/>
              </a:xfrm>
              <a:prstGeom prst="rect">
                <a:avLst/>
              </a:prstGeom>
              <a:blipFill>
                <a:blip r:embed="rId4"/>
                <a:stretch>
                  <a:fillRect l="-2073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64A1910-F04B-43D0-B873-A581032E4CF4}"/>
                  </a:ext>
                </a:extLst>
              </p:cNvPr>
              <p:cNvSpPr/>
              <p:nvPr/>
            </p:nvSpPr>
            <p:spPr>
              <a:xfrm>
                <a:off x="813278" y="4253589"/>
                <a:ext cx="31772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有唯一解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64A1910-F04B-43D0-B873-A581032E4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78" y="4253589"/>
                <a:ext cx="3177216" cy="461665"/>
              </a:xfrm>
              <a:prstGeom prst="rect">
                <a:avLst/>
              </a:prstGeom>
              <a:blipFill>
                <a:blip r:embed="rId5"/>
                <a:stretch>
                  <a:fillRect l="-2874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6601BA3-BC38-4A47-A1C3-CCABF4CAE3BE}"/>
                  </a:ext>
                </a:extLst>
              </p:cNvPr>
              <p:cNvSpPr txBox="1"/>
              <p:nvPr/>
            </p:nvSpPr>
            <p:spPr>
              <a:xfrm>
                <a:off x="777849" y="4802853"/>
                <a:ext cx="22469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如何计算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6601BA3-BC38-4A47-A1C3-CCABF4CAE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" y="4802853"/>
                <a:ext cx="2246962" cy="461665"/>
              </a:xfrm>
              <a:prstGeom prst="rect">
                <a:avLst/>
              </a:prstGeom>
              <a:blipFill>
                <a:blip r:embed="rId6"/>
                <a:stretch>
                  <a:fillRect l="-4348" t="-14474" r="-326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5BB1AB69-ECEC-4CBB-AFC4-585AD846072E}"/>
              </a:ext>
            </a:extLst>
          </p:cNvPr>
          <p:cNvSpPr txBox="1"/>
          <p:nvPr/>
        </p:nvSpPr>
        <p:spPr>
          <a:xfrm>
            <a:off x="3217670" y="4807974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1)</a:t>
            </a:r>
            <a:r>
              <a:rPr lang="zh-CN" altLang="en-US" sz="2400" dirty="0"/>
              <a:t> 初等行变换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16B9CC-358D-48EC-90EF-411870F57C55}"/>
                  </a:ext>
                </a:extLst>
              </p:cNvPr>
              <p:cNvSpPr txBox="1"/>
              <p:nvPr/>
            </p:nvSpPr>
            <p:spPr>
              <a:xfrm>
                <a:off x="3217669" y="5344531"/>
                <a:ext cx="32691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2)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≠0⟺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16B9CC-358D-48EC-90EF-411870F5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669" y="5344531"/>
                <a:ext cx="3269165" cy="461665"/>
              </a:xfrm>
              <a:prstGeom prst="rect">
                <a:avLst/>
              </a:prstGeom>
              <a:blipFill>
                <a:blip r:embed="rId7"/>
                <a:stretch>
                  <a:fillRect l="-2985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65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B933E8-BD09-4DC3-BB13-7F42086A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B95-515A-4A84-827C-1967783B19E0}" type="slidenum">
              <a:rPr lang="en-US" altLang="zh-CN" smtClean="0"/>
              <a:pPr/>
              <a:t>73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DF34232-27AB-49C5-9AA8-13FD26150C9D}"/>
                  </a:ext>
                </a:extLst>
              </p:cNvPr>
              <p:cNvSpPr/>
              <p:nvPr/>
            </p:nvSpPr>
            <p:spPr>
              <a:xfrm>
                <a:off x="539552" y="1662848"/>
                <a:ext cx="3837781" cy="1082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DF34232-27AB-49C5-9AA8-13FD26150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62848"/>
                <a:ext cx="3837781" cy="1082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B01B505-DC1B-4670-A99C-79BEA9D7F607}"/>
                  </a:ext>
                </a:extLst>
              </p:cNvPr>
              <p:cNvSpPr/>
              <p:nvPr/>
            </p:nvSpPr>
            <p:spPr>
              <a:xfrm>
                <a:off x="4211960" y="1662848"/>
                <a:ext cx="4529060" cy="1082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B01B505-DC1B-4670-A99C-79BEA9D7F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662848"/>
                <a:ext cx="4529060" cy="1082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E17291D-BF76-4097-8A96-FDD5C58C661E}"/>
                  </a:ext>
                </a:extLst>
              </p:cNvPr>
              <p:cNvSpPr/>
              <p:nvPr/>
            </p:nvSpPr>
            <p:spPr>
              <a:xfrm>
                <a:off x="611560" y="2896917"/>
                <a:ext cx="6137962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  <m:d>
                        <m:d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(2+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E17291D-BF76-4097-8A96-FDD5C58C6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896917"/>
                <a:ext cx="6137962" cy="1281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F6F86AD-4B89-46F5-9645-C36E7187A034}"/>
                  </a:ext>
                </a:extLst>
              </p:cNvPr>
              <p:cNvSpPr/>
              <p:nvPr/>
            </p:nvSpPr>
            <p:spPr>
              <a:xfrm>
                <a:off x="1187624" y="4287918"/>
                <a:ext cx="5862823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(3+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F6F86AD-4B89-46F5-9645-C36E7187A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287918"/>
                <a:ext cx="5862823" cy="1281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4663C64-89D1-45C4-870A-F78ABFD661A2}"/>
                  </a:ext>
                </a:extLst>
              </p:cNvPr>
              <p:cNvSpPr txBox="1"/>
              <p:nvPr/>
            </p:nvSpPr>
            <p:spPr>
              <a:xfrm>
                <a:off x="505863" y="5666150"/>
                <a:ext cx="45607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1</a:t>
                </a:r>
                <a:r>
                  <a:rPr lang="en-US" altLang="zh-CN" sz="2400" dirty="0"/>
                  <a:t>)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≠0,−3</m:t>
                    </m:r>
                  </m:oMath>
                </a14:m>
                <a:r>
                  <a:rPr lang="zh-CN" altLang="en-US" sz="2400" b="0" dirty="0"/>
                  <a:t>时，方程组有唯一解</a:t>
                </a:r>
                <a:endParaRPr lang="en-US" altLang="zh-CN" sz="2400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4663C64-89D1-45C4-870A-F78ABFD66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63" y="5666150"/>
                <a:ext cx="4560736" cy="461665"/>
              </a:xfrm>
              <a:prstGeom prst="rect">
                <a:avLst/>
              </a:prstGeom>
              <a:blipFill>
                <a:blip r:embed="rId6"/>
                <a:stretch>
                  <a:fillRect l="-2139" t="-14474" r="-107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6F73EA4-CB79-45CC-A6A3-293408AA6458}"/>
                  </a:ext>
                </a:extLst>
              </p:cNvPr>
              <p:cNvSpPr txBox="1"/>
              <p:nvPr/>
            </p:nvSpPr>
            <p:spPr>
              <a:xfrm>
                <a:off x="492729" y="6207695"/>
                <a:ext cx="5744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2</a:t>
                </a:r>
                <a:r>
                  <a:rPr lang="en-US" altLang="zh-CN" sz="2400" dirty="0"/>
                  <a:t>)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zh-CN" altLang="en-US" sz="2400" b="0" dirty="0"/>
                  <a:t>时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)=1,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)=2</m:t>
                    </m:r>
                  </m:oMath>
                </a14:m>
                <a:r>
                  <a:rPr lang="zh-CN" altLang="en-US" sz="2400" dirty="0"/>
                  <a:t>，无解</a:t>
                </a:r>
                <a:endParaRPr lang="en-US" altLang="zh-CN" sz="2400" b="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6F73EA4-CB79-45CC-A6A3-293408AA6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29" y="6207695"/>
                <a:ext cx="5744586" cy="461665"/>
              </a:xfrm>
              <a:prstGeom prst="rect">
                <a:avLst/>
              </a:prstGeom>
              <a:blipFill>
                <a:blip r:embed="rId7"/>
                <a:stretch>
                  <a:fillRect l="-1699" t="-14474" r="-63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28BB15C-C02A-4DCE-B58F-3D9B2A7B68E4}"/>
              </a:ext>
            </a:extLst>
          </p:cNvPr>
          <p:cNvSpPr txBox="1"/>
          <p:nvPr/>
        </p:nvSpPr>
        <p:spPr>
          <a:xfrm>
            <a:off x="176218" y="1167135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解法</a:t>
            </a:r>
            <a:r>
              <a:rPr lang="en-US" altLang="zh-CN" sz="2400" dirty="0"/>
              <a:t>1 </a:t>
            </a:r>
            <a:r>
              <a:rPr lang="zh-CN" altLang="en-US" sz="2400" dirty="0"/>
              <a:t>初等行变换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09B72B2-4A90-4F43-8B5B-5C5910CA0834}"/>
                  </a:ext>
                </a:extLst>
              </p:cNvPr>
              <p:cNvSpPr txBox="1"/>
              <p:nvPr/>
            </p:nvSpPr>
            <p:spPr>
              <a:xfrm>
                <a:off x="3923928" y="1197680"/>
                <a:ext cx="3869842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3333FF"/>
                    </a:solidFill>
                  </a:rPr>
                  <a:t>不能做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3333FF"/>
                    </a:solidFill>
                  </a:rPr>
                  <a:t>，因为分母有可能为</a:t>
                </a:r>
                <a:r>
                  <a:rPr lang="en-US" altLang="zh-CN" dirty="0">
                    <a:solidFill>
                      <a:srgbClr val="3333FF"/>
                    </a:solidFill>
                  </a:rPr>
                  <a:t>0</a:t>
                </a:r>
                <a:endParaRPr lang="zh-CN" alt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09B72B2-4A90-4F43-8B5B-5C5910CA0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197680"/>
                <a:ext cx="3869842" cy="462947"/>
              </a:xfrm>
              <a:prstGeom prst="rect">
                <a:avLst/>
              </a:prstGeom>
              <a:blipFill>
                <a:blip r:embed="rId8"/>
                <a:stretch>
                  <a:fillRect l="-1417" t="-3947" r="-787"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7D69F2C-A854-4BA8-8E90-2596DB2CACCD}"/>
                  </a:ext>
                </a:extLst>
              </p:cNvPr>
              <p:cNvSpPr txBox="1"/>
              <p:nvPr/>
            </p:nvSpPr>
            <p:spPr>
              <a:xfrm>
                <a:off x="7164288" y="4581128"/>
                <a:ext cx="1697901" cy="739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3333FF"/>
                    </a:solidFill>
                  </a:rPr>
                  <a:t>不能做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altLang="zh-CN" dirty="0">
                  <a:solidFill>
                    <a:srgbClr val="3333FF"/>
                  </a:solidFill>
                </a:endParaRPr>
              </a:p>
              <a:p>
                <a:r>
                  <a:rPr lang="zh-CN" altLang="en-US" dirty="0">
                    <a:solidFill>
                      <a:srgbClr val="3333FF"/>
                    </a:solidFill>
                  </a:rPr>
                  <a:t>分母有可能为</a:t>
                </a:r>
                <a:r>
                  <a:rPr lang="en-US" altLang="zh-CN" dirty="0">
                    <a:solidFill>
                      <a:srgbClr val="3333FF"/>
                    </a:solidFill>
                  </a:rPr>
                  <a:t>0</a:t>
                </a:r>
                <a:endParaRPr lang="zh-CN" alt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7D69F2C-A854-4BA8-8E90-2596DB2CA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4581128"/>
                <a:ext cx="1697901" cy="739946"/>
              </a:xfrm>
              <a:prstGeom prst="rect">
                <a:avLst/>
              </a:prstGeom>
              <a:blipFill>
                <a:blip r:embed="rId9"/>
                <a:stretch>
                  <a:fillRect l="-2867" t="-2459" r="-3226" b="-122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41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2" grpId="0"/>
      <p:bldP spid="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739615-4020-4002-95A0-FA765165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B95-515A-4A84-827C-1967783B19E0}" type="slidenum">
              <a:rPr lang="en-US" altLang="zh-CN" smtClean="0"/>
              <a:pPr/>
              <a:t>74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735447-A4B9-4677-A521-9322ACD67A9D}"/>
                  </a:ext>
                </a:extLst>
              </p:cNvPr>
              <p:cNvSpPr txBox="1"/>
              <p:nvPr/>
            </p:nvSpPr>
            <p:spPr>
              <a:xfrm>
                <a:off x="611560" y="1484784"/>
                <a:ext cx="17554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3</a:t>
                </a:r>
                <a:r>
                  <a:rPr lang="en-US" altLang="zh-CN" sz="2400" dirty="0"/>
                  <a:t>)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=−3 </m:t>
                    </m:r>
                  </m:oMath>
                </a14:m>
                <a:r>
                  <a:rPr lang="zh-CN" altLang="en-US" sz="2400" b="0" dirty="0"/>
                  <a:t>时</a:t>
                </a:r>
                <a:endParaRPr lang="en-US" altLang="zh-CN" sz="2400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735447-A4B9-4677-A521-9322ACD67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84784"/>
                <a:ext cx="1755481" cy="461665"/>
              </a:xfrm>
              <a:prstGeom prst="rect">
                <a:avLst/>
              </a:prstGeom>
              <a:blipFill>
                <a:blip r:embed="rId2"/>
                <a:stretch>
                  <a:fillRect l="-5208" t="-14667" r="-4514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4F10BBF-B2AB-4E16-97DD-C6B77E1FED31}"/>
                  </a:ext>
                </a:extLst>
              </p:cNvPr>
              <p:cNvSpPr/>
              <p:nvPr/>
            </p:nvSpPr>
            <p:spPr>
              <a:xfrm>
                <a:off x="899592" y="2060848"/>
                <a:ext cx="2555507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4F10BBF-B2AB-4E16-97DD-C6B77E1FE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060848"/>
                <a:ext cx="2555507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3D4E5CA-CE53-426E-BBDF-906627A99FB3}"/>
                  </a:ext>
                </a:extLst>
              </p:cNvPr>
              <p:cNvSpPr/>
              <p:nvPr/>
            </p:nvSpPr>
            <p:spPr>
              <a:xfrm>
                <a:off x="3707904" y="2080386"/>
                <a:ext cx="3539751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行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变换</m:t>
                          </m:r>
                        </m:e>
                      </m:groupChr>
                      <m:d>
                        <m:d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3D4E5CA-CE53-426E-BBDF-906627A99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080386"/>
                <a:ext cx="3539751" cy="1068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6BB37E5F-FB02-479C-885D-B470E4C8C72E}"/>
                  </a:ext>
                </a:extLst>
              </p:cNvPr>
              <p:cNvSpPr txBox="1"/>
              <p:nvPr/>
            </p:nvSpPr>
            <p:spPr bwMode="auto">
              <a:xfrm>
                <a:off x="1187624" y="4747269"/>
                <a:ext cx="5544517" cy="1866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6BB37E5F-FB02-479C-885D-B470E4C8C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4747269"/>
                <a:ext cx="5544517" cy="18669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7966E7A-1CE6-422B-9792-9DD7F55F4487}"/>
                  </a:ext>
                </a:extLst>
              </p:cNvPr>
              <p:cNvSpPr txBox="1"/>
              <p:nvPr/>
            </p:nvSpPr>
            <p:spPr>
              <a:xfrm>
                <a:off x="2627784" y="3411785"/>
                <a:ext cx="2532616" cy="1053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=−2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7966E7A-1CE6-422B-9792-9DD7F55F4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411785"/>
                <a:ext cx="2532616" cy="10534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F0F65F9-AADF-4138-A58A-EF0D217EF331}"/>
                  </a:ext>
                </a:extLst>
              </p:cNvPr>
              <p:cNvSpPr/>
              <p:nvPr/>
            </p:nvSpPr>
            <p:spPr>
              <a:xfrm>
                <a:off x="6501393" y="5144964"/>
                <a:ext cx="14925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F0F65F9-AADF-4138-A58A-EF0D217EF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393" y="5144964"/>
                <a:ext cx="14925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20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39E1C6-0BA0-4A3D-971C-9EEC3517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B95-515A-4A84-827C-1967783B19E0}" type="slidenum">
              <a:rPr lang="en-US" altLang="zh-CN" smtClean="0"/>
              <a:pPr/>
              <a:t>75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25DF216-413E-4324-9F23-A9A1E94B8E1A}"/>
                  </a:ext>
                </a:extLst>
              </p:cNvPr>
              <p:cNvSpPr txBox="1"/>
              <p:nvPr/>
            </p:nvSpPr>
            <p:spPr>
              <a:xfrm>
                <a:off x="473306" y="1853448"/>
                <a:ext cx="4049891" cy="1082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25DF216-413E-4324-9F23-A9A1E94B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06" y="1853448"/>
                <a:ext cx="4049891" cy="1082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A0EED1-A448-46C9-B2DE-E199E6609446}"/>
                  </a:ext>
                </a:extLst>
              </p:cNvPr>
              <p:cNvSpPr txBox="1"/>
              <p:nvPr/>
            </p:nvSpPr>
            <p:spPr>
              <a:xfrm>
                <a:off x="4411695" y="1860951"/>
                <a:ext cx="4048737" cy="1075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=(3+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A0EED1-A448-46C9-B2DE-E199E6609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695" y="1860951"/>
                <a:ext cx="4048737" cy="1075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9E8B5F-7002-44A8-B334-34D293FE05E6}"/>
                  </a:ext>
                </a:extLst>
              </p:cNvPr>
              <p:cNvSpPr txBox="1"/>
              <p:nvPr/>
            </p:nvSpPr>
            <p:spPr>
              <a:xfrm>
                <a:off x="905354" y="3108597"/>
                <a:ext cx="2982740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=(3+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9E8B5F-7002-44A8-B334-34D293FE0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54" y="3108597"/>
                <a:ext cx="2982740" cy="1068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0794FF3-DCF3-43AF-868C-64AA317CD811}"/>
                  </a:ext>
                </a:extLst>
              </p:cNvPr>
              <p:cNvSpPr txBox="1"/>
              <p:nvPr/>
            </p:nvSpPr>
            <p:spPr>
              <a:xfrm>
                <a:off x="3803514" y="3412237"/>
                <a:ext cx="1836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0794FF3-DCF3-43AF-868C-64AA317CD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514" y="3412237"/>
                <a:ext cx="183652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E0C03E-8964-4466-BBDC-AE9F6FD8F23F}"/>
                  </a:ext>
                </a:extLst>
              </p:cNvPr>
              <p:cNvSpPr txBox="1"/>
              <p:nvPr/>
            </p:nvSpPr>
            <p:spPr>
              <a:xfrm>
                <a:off x="905354" y="4473218"/>
                <a:ext cx="45607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1</a:t>
                </a:r>
                <a:r>
                  <a:rPr lang="en-US" altLang="zh-CN" sz="2400" dirty="0"/>
                  <a:t>)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≠0,−3</m:t>
                    </m:r>
                  </m:oMath>
                </a14:m>
                <a:r>
                  <a:rPr lang="zh-CN" altLang="en-US" sz="2400" b="0" dirty="0"/>
                  <a:t>时，方程组有唯一解</a:t>
                </a:r>
                <a:endParaRPr lang="en-US" altLang="zh-CN" sz="2400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E0C03E-8964-4466-BBDC-AE9F6FD8F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54" y="4473218"/>
                <a:ext cx="4560736" cy="461665"/>
              </a:xfrm>
              <a:prstGeom prst="rect">
                <a:avLst/>
              </a:prstGeom>
              <a:blipFill>
                <a:blip r:embed="rId6"/>
                <a:stretch>
                  <a:fillRect l="-2139" t="-14474" r="-107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2808AAC-2484-4F80-A77F-F2CCD5895F4A}"/>
                  </a:ext>
                </a:extLst>
              </p:cNvPr>
              <p:cNvSpPr txBox="1"/>
              <p:nvPr/>
            </p:nvSpPr>
            <p:spPr>
              <a:xfrm>
                <a:off x="882862" y="5087476"/>
                <a:ext cx="16528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2</a:t>
                </a:r>
                <a:r>
                  <a:rPr lang="en-US" altLang="zh-CN" sz="2400" dirty="0"/>
                  <a:t>)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zh-CN" altLang="en-US" sz="2400" b="0" dirty="0"/>
                  <a:t>时</a:t>
                </a:r>
                <a:endParaRPr lang="en-US" altLang="zh-CN" sz="2400" b="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2808AAC-2484-4F80-A77F-F2CCD5895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62" y="5087476"/>
                <a:ext cx="1652888" cy="461665"/>
              </a:xfrm>
              <a:prstGeom prst="rect">
                <a:avLst/>
              </a:prstGeom>
              <a:blipFill>
                <a:blip r:embed="rId7"/>
                <a:stretch>
                  <a:fillRect l="-5904" t="-14667" r="-4428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A27895D-EBD7-47B4-9468-D1F88F082663}"/>
                  </a:ext>
                </a:extLst>
              </p:cNvPr>
              <p:cNvSpPr/>
              <p:nvPr/>
            </p:nvSpPr>
            <p:spPr>
              <a:xfrm>
                <a:off x="2705554" y="5168365"/>
                <a:ext cx="2863284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 无解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A27895D-EBD7-47B4-9468-D1F88F082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554" y="5168365"/>
                <a:ext cx="2863284" cy="1068947"/>
              </a:xfrm>
              <a:prstGeom prst="rect">
                <a:avLst/>
              </a:prstGeom>
              <a:blipFill>
                <a:blip r:embed="rId8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56C0B4B-2B06-429D-A37B-C960E2E3F4E1}"/>
                  </a:ext>
                </a:extLst>
              </p:cNvPr>
              <p:cNvSpPr txBox="1"/>
              <p:nvPr/>
            </p:nvSpPr>
            <p:spPr>
              <a:xfrm>
                <a:off x="251520" y="1219303"/>
                <a:ext cx="2066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解法</a:t>
                </a:r>
                <a:r>
                  <a:rPr lang="en-US" altLang="zh-CN" sz="2400" dirty="0"/>
                  <a:t>2 </a:t>
                </a:r>
                <a:r>
                  <a:rPr lang="zh-CN" altLang="en-US" sz="2400" dirty="0"/>
                  <a:t>计算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56C0B4B-2B06-429D-A37B-C960E2E3F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19303"/>
                <a:ext cx="2066400" cy="461665"/>
              </a:xfrm>
              <a:prstGeom prst="rect">
                <a:avLst/>
              </a:prstGeom>
              <a:blipFill>
                <a:blip r:embed="rId9"/>
                <a:stretch>
                  <a:fillRect l="-4425" t="-14474" r="-177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78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739615-4020-4002-95A0-FA765165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B95-515A-4A84-827C-1967783B19E0}" type="slidenum">
              <a:rPr lang="en-US" altLang="zh-CN" smtClean="0"/>
              <a:pPr/>
              <a:t>76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735447-A4B9-4677-A521-9322ACD67A9D}"/>
                  </a:ext>
                </a:extLst>
              </p:cNvPr>
              <p:cNvSpPr txBox="1"/>
              <p:nvPr/>
            </p:nvSpPr>
            <p:spPr>
              <a:xfrm>
                <a:off x="611560" y="1484784"/>
                <a:ext cx="17554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3</a:t>
                </a:r>
                <a:r>
                  <a:rPr lang="en-US" altLang="zh-CN" sz="2400" dirty="0"/>
                  <a:t>)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=−3 </m:t>
                    </m:r>
                  </m:oMath>
                </a14:m>
                <a:r>
                  <a:rPr lang="zh-CN" altLang="en-US" sz="2400" b="0" dirty="0"/>
                  <a:t>时</a:t>
                </a:r>
                <a:endParaRPr lang="en-US" altLang="zh-CN" sz="2400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735447-A4B9-4677-A521-9322ACD67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84784"/>
                <a:ext cx="1755481" cy="461665"/>
              </a:xfrm>
              <a:prstGeom prst="rect">
                <a:avLst/>
              </a:prstGeom>
              <a:blipFill>
                <a:blip r:embed="rId2"/>
                <a:stretch>
                  <a:fillRect l="-5208" t="-14667" r="-4514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4F10BBF-B2AB-4E16-97DD-C6B77E1FED31}"/>
                  </a:ext>
                </a:extLst>
              </p:cNvPr>
              <p:cNvSpPr/>
              <p:nvPr/>
            </p:nvSpPr>
            <p:spPr>
              <a:xfrm>
                <a:off x="827584" y="2060847"/>
                <a:ext cx="2658099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4F10BBF-B2AB-4E16-97DD-C6B77E1FE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060847"/>
                <a:ext cx="2658099" cy="1068947"/>
              </a:xfrm>
              <a:prstGeom prst="rect">
                <a:avLst/>
              </a:prstGeom>
              <a:blipFill>
                <a:blip r:embed="rId3"/>
                <a:stretch>
                  <a:fillRect r="-10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3D4E5CA-CE53-426E-BBDF-906627A99FB3}"/>
                  </a:ext>
                </a:extLst>
              </p:cNvPr>
              <p:cNvSpPr/>
              <p:nvPr/>
            </p:nvSpPr>
            <p:spPr>
              <a:xfrm>
                <a:off x="3799790" y="2060846"/>
                <a:ext cx="3539751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行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变换</m:t>
                          </m:r>
                        </m:e>
                      </m:groupChr>
                      <m:d>
                        <m:d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3D4E5CA-CE53-426E-BBDF-906627A99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90" y="2060846"/>
                <a:ext cx="3539751" cy="1068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6BB37E5F-FB02-479C-885D-B470E4C8C72E}"/>
                  </a:ext>
                </a:extLst>
              </p:cNvPr>
              <p:cNvSpPr txBox="1"/>
              <p:nvPr/>
            </p:nvSpPr>
            <p:spPr bwMode="auto">
              <a:xfrm>
                <a:off x="1395668" y="3717032"/>
                <a:ext cx="5544517" cy="1866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6BB37E5F-FB02-479C-885D-B470E4C8C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5668" y="3717032"/>
                <a:ext cx="5544517" cy="18669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5470FFF-7E85-444D-BA2B-6CBA164FAD05}"/>
                  </a:ext>
                </a:extLst>
              </p:cNvPr>
              <p:cNvSpPr/>
              <p:nvPr/>
            </p:nvSpPr>
            <p:spPr>
              <a:xfrm>
                <a:off x="6876256" y="4065707"/>
                <a:ext cx="144898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5470FFF-7E85-444D-BA2B-6CBA164FA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065707"/>
                <a:ext cx="144898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02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4" name="灯片编号占位符 3">
            <a:extLst>
              <a:ext uri="{FF2B5EF4-FFF2-40B4-BE49-F238E27FC236}">
                <a16:creationId xmlns:a16="http://schemas.microsoft.com/office/drawing/2014/main" id="{DFD9DE1D-0A89-4237-88B0-FCE2BEAE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F75729-7B18-4176-A5CA-AA9608CB1767}" type="slidenum">
              <a:rPr lang="en-US" altLang="zh-CN"/>
              <a:pPr eaLnBrk="1" hangingPunct="1"/>
              <a:t>77</a:t>
            </a:fld>
            <a:endParaRPr lang="en-US" altLang="zh-CN"/>
          </a:p>
        </p:txBody>
      </p:sp>
      <p:sp>
        <p:nvSpPr>
          <p:cNvPr id="55305" name="Rectangle 4">
            <a:extLst>
              <a:ext uri="{FF2B5EF4-FFF2-40B4-BE49-F238E27FC236}">
                <a16:creationId xmlns:a16="http://schemas.microsoft.com/office/drawing/2014/main" id="{56581F3B-574F-4DB5-BB7E-91D2567B4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247068"/>
            <a:ext cx="346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矩阵方程有解的条件</a:t>
            </a:r>
            <a:r>
              <a:rPr kumimoji="1" lang="zh-CN" altLang="en-US" sz="2400" b="1" dirty="0">
                <a:solidFill>
                  <a:srgbClr val="FFFF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5306" name="Text Box 5">
            <a:extLst>
              <a:ext uri="{FF2B5EF4-FFF2-40B4-BE49-F238E27FC236}">
                <a16:creationId xmlns:a16="http://schemas.microsoft.com/office/drawing/2014/main" id="{95B48DF8-30F5-4592-9979-CD1559E7F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1797249"/>
            <a:ext cx="286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定理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6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：矩阵方程</a:t>
            </a:r>
          </a:p>
        </p:txBody>
      </p:sp>
      <p:graphicFrame>
        <p:nvGraphicFramePr>
          <p:cNvPr id="55298" name="Object 6">
            <a:extLst>
              <a:ext uri="{FF2B5EF4-FFF2-40B4-BE49-F238E27FC236}">
                <a16:creationId xmlns:a16="http://schemas.microsoft.com/office/drawing/2014/main" id="{84AB09ED-7D92-4052-B5D5-62F22F8B7B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789763"/>
              </p:ext>
            </p:extLst>
          </p:nvPr>
        </p:nvGraphicFramePr>
        <p:xfrm>
          <a:off x="3806825" y="1870274"/>
          <a:ext cx="1295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317160" progId="Equation.DSMT4">
                  <p:embed/>
                </p:oleObj>
              </mc:Choice>
              <mc:Fallback>
                <p:oleObj name="Equation" r:id="rId2" imgW="1295280" imgH="317160" progId="Equation.DSMT4">
                  <p:embed/>
                  <p:pic>
                    <p:nvPicPr>
                      <p:cNvPr id="55298" name="Object 6">
                        <a:extLst>
                          <a:ext uri="{FF2B5EF4-FFF2-40B4-BE49-F238E27FC236}">
                            <a16:creationId xmlns:a16="http://schemas.microsoft.com/office/drawing/2014/main" id="{84AB09ED-7D92-4052-B5D5-62F22F8B7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1870274"/>
                        <a:ext cx="1295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7">
            <a:extLst>
              <a:ext uri="{FF2B5EF4-FFF2-40B4-BE49-F238E27FC236}">
                <a16:creationId xmlns:a16="http://schemas.microsoft.com/office/drawing/2014/main" id="{73D30A17-C807-46CB-A2A1-FE2461DDE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092536"/>
              </p:ext>
            </p:extLst>
          </p:nvPr>
        </p:nvGraphicFramePr>
        <p:xfrm>
          <a:off x="3248025" y="2446536"/>
          <a:ext cx="250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01640" imgH="406080" progId="Equation.DSMT4">
                  <p:embed/>
                </p:oleObj>
              </mc:Choice>
              <mc:Fallback>
                <p:oleObj name="Equation" r:id="rId4" imgW="2501640" imgH="406080" progId="Equation.DSMT4">
                  <p:embed/>
                  <p:pic>
                    <p:nvPicPr>
                      <p:cNvPr id="55299" name="Object 7">
                        <a:extLst>
                          <a:ext uri="{FF2B5EF4-FFF2-40B4-BE49-F238E27FC236}">
                            <a16:creationId xmlns:a16="http://schemas.microsoft.com/office/drawing/2014/main" id="{73D30A17-C807-46CB-A2A1-FE2461DDEF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2446536"/>
                        <a:ext cx="2501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7" name="Rectangle 10">
            <a:extLst>
              <a:ext uri="{FF2B5EF4-FFF2-40B4-BE49-F238E27FC236}">
                <a16:creationId xmlns:a16="http://schemas.microsoft.com/office/drawing/2014/main" id="{C6C0E626-D9EA-4B00-B3D7-EB3696C5E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1725811"/>
            <a:ext cx="302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有解的充</a:t>
            </a:r>
            <a:r>
              <a:rPr lang="zh-CN" altLang="en-US" sz="2800" b="1">
                <a:latin typeface="Tahoma" panose="020B0604030504040204" pitchFamily="34" charset="0"/>
              </a:rPr>
              <a:t>要条件是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00" name="Object 11">
                <a:extLst>
                  <a:ext uri="{FF2B5EF4-FFF2-40B4-BE49-F238E27FC236}">
                    <a16:creationId xmlns:a16="http://schemas.microsoft.com/office/drawing/2014/main" id="{84164841-DA0F-4630-B8F4-B46D64988FFF}"/>
                  </a:ext>
                </a:extLst>
              </p:cNvPr>
              <p:cNvSpPr txBox="1"/>
              <p:nvPr/>
            </p:nvSpPr>
            <p:spPr bwMode="auto">
              <a:xfrm>
                <a:off x="1763167" y="3068960"/>
                <a:ext cx="6768752" cy="504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按列分块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300" name="Object 11">
                <a:extLst>
                  <a:ext uri="{FF2B5EF4-FFF2-40B4-BE49-F238E27FC236}">
                    <a16:creationId xmlns:a16="http://schemas.microsoft.com/office/drawing/2014/main" id="{84164841-DA0F-4630-B8F4-B46D64988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167" y="3068960"/>
                <a:ext cx="6768752" cy="504825"/>
              </a:xfrm>
              <a:prstGeom prst="rect">
                <a:avLst/>
              </a:prstGeom>
              <a:blipFill>
                <a:blip r:embed="rId7"/>
                <a:stretch>
                  <a:fillRect l="-720" b="-963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301" name="Object 12">
                <a:extLst>
                  <a:ext uri="{FF2B5EF4-FFF2-40B4-BE49-F238E27FC236}">
                    <a16:creationId xmlns:a16="http://schemas.microsoft.com/office/drawing/2014/main" id="{D6F7C47C-10D7-4170-90B0-C35930ED42E2}"/>
                  </a:ext>
                </a:extLst>
              </p:cNvPr>
              <p:cNvSpPr txBox="1"/>
              <p:nvPr/>
            </p:nvSpPr>
            <p:spPr bwMode="auto">
              <a:xfrm>
                <a:off x="1555795" y="4449743"/>
                <a:ext cx="6459537" cy="50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有解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有解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301" name="Object 12">
                <a:extLst>
                  <a:ext uri="{FF2B5EF4-FFF2-40B4-BE49-F238E27FC236}">
                    <a16:creationId xmlns:a16="http://schemas.microsoft.com/office/drawing/2014/main" id="{D6F7C47C-10D7-4170-90B0-C35930ED4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5795" y="4449743"/>
                <a:ext cx="6459537" cy="508000"/>
              </a:xfrm>
              <a:prstGeom prst="rect">
                <a:avLst/>
              </a:prstGeom>
              <a:blipFill>
                <a:blip r:embed="rId8"/>
                <a:stretch>
                  <a:fillRect b="-843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0CB29F5-E058-43B4-9423-C640955545E1}"/>
              </a:ext>
            </a:extLst>
          </p:cNvPr>
          <p:cNvSpPr txBox="1"/>
          <p:nvPr/>
        </p:nvSpPr>
        <p:spPr>
          <a:xfrm>
            <a:off x="755576" y="309053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2">
                <a:extLst>
                  <a:ext uri="{FF2B5EF4-FFF2-40B4-BE49-F238E27FC236}">
                    <a16:creationId xmlns:a16="http://schemas.microsoft.com/office/drawing/2014/main" id="{7FCEB0BC-8B86-48DB-A6F5-0D58F1EC7EE1}"/>
                  </a:ext>
                </a:extLst>
              </p:cNvPr>
              <p:cNvSpPr txBox="1"/>
              <p:nvPr/>
            </p:nvSpPr>
            <p:spPr bwMode="auto">
              <a:xfrm>
                <a:off x="1632243" y="4975954"/>
                <a:ext cx="3003485" cy="50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Object 12">
                <a:extLst>
                  <a:ext uri="{FF2B5EF4-FFF2-40B4-BE49-F238E27FC236}">
                    <a16:creationId xmlns:a16="http://schemas.microsoft.com/office/drawing/2014/main" id="{7FCEB0BC-8B86-48DB-A6F5-0D58F1EC7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243" y="4975954"/>
                <a:ext cx="3003485" cy="508000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2">
                <a:extLst>
                  <a:ext uri="{FF2B5EF4-FFF2-40B4-BE49-F238E27FC236}">
                    <a16:creationId xmlns:a16="http://schemas.microsoft.com/office/drawing/2014/main" id="{A7C4B419-EDE5-4EAA-8B4B-A3E972BE0614}"/>
                  </a:ext>
                </a:extLst>
              </p:cNvPr>
              <p:cNvSpPr txBox="1"/>
              <p:nvPr/>
            </p:nvSpPr>
            <p:spPr bwMode="auto">
              <a:xfrm>
                <a:off x="1721161" y="3588452"/>
                <a:ext cx="6265217" cy="8098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将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行变换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其中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400" dirty="0"/>
                  <a:t>行最简形</a:t>
                </a:r>
              </a:p>
            </p:txBody>
          </p:sp>
        </mc:Choice>
        <mc:Fallback xmlns="">
          <p:sp>
            <p:nvSpPr>
              <p:cNvPr id="18" name="Object 12">
                <a:extLst>
                  <a:ext uri="{FF2B5EF4-FFF2-40B4-BE49-F238E27FC236}">
                    <a16:creationId xmlns:a16="http://schemas.microsoft.com/office/drawing/2014/main" id="{A7C4B419-EDE5-4EAA-8B4B-A3E972BE0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1161" y="3588452"/>
                <a:ext cx="6265217" cy="809828"/>
              </a:xfrm>
              <a:prstGeom prst="rect">
                <a:avLst/>
              </a:prstGeom>
              <a:blipFill>
                <a:blip r:embed="rId10"/>
                <a:stretch>
                  <a:fillRect l="-778" b="-1729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2">
                <a:extLst>
                  <a:ext uri="{FF2B5EF4-FFF2-40B4-BE49-F238E27FC236}">
                    <a16:creationId xmlns:a16="http://schemas.microsoft.com/office/drawing/2014/main" id="{4539D25D-3401-4BC5-B293-E9E22E9FE82B}"/>
                  </a:ext>
                </a:extLst>
              </p:cNvPr>
              <p:cNvSpPr txBox="1"/>
              <p:nvPr/>
            </p:nvSpPr>
            <p:spPr bwMode="auto">
              <a:xfrm>
                <a:off x="4248937" y="4990621"/>
                <a:ext cx="4288827" cy="50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非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行数一致</a:t>
                </a:r>
              </a:p>
            </p:txBody>
          </p:sp>
        </mc:Choice>
        <mc:Fallback xmlns="">
          <p:sp>
            <p:nvSpPr>
              <p:cNvPr id="19" name="Object 12">
                <a:extLst>
                  <a:ext uri="{FF2B5EF4-FFF2-40B4-BE49-F238E27FC236}">
                    <a16:creationId xmlns:a16="http://schemas.microsoft.com/office/drawing/2014/main" id="{4539D25D-3401-4BC5-B293-E9E22E9FE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8937" y="4990621"/>
                <a:ext cx="4288827" cy="508000"/>
              </a:xfrm>
              <a:prstGeom prst="rect">
                <a:avLst/>
              </a:prstGeom>
              <a:blipFill>
                <a:blip r:embed="rId11"/>
                <a:stretch>
                  <a:fillRect t="-13253" b="-1445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2">
                <a:extLst>
                  <a:ext uri="{FF2B5EF4-FFF2-40B4-BE49-F238E27FC236}">
                    <a16:creationId xmlns:a16="http://schemas.microsoft.com/office/drawing/2014/main" id="{F51992A7-46DE-4BE8-A39F-72209EFF2072}"/>
                  </a:ext>
                </a:extLst>
              </p:cNvPr>
              <p:cNvSpPr txBox="1"/>
              <p:nvPr/>
            </p:nvSpPr>
            <p:spPr bwMode="auto">
              <a:xfrm>
                <a:off x="1626890" y="5523004"/>
                <a:ext cx="5307741" cy="50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′,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sz="2400" dirty="0"/>
                  <a:t>非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行数一致</a:t>
                </a:r>
              </a:p>
            </p:txBody>
          </p:sp>
        </mc:Choice>
        <mc:Fallback xmlns="">
          <p:sp>
            <p:nvSpPr>
              <p:cNvPr id="20" name="Object 12">
                <a:extLst>
                  <a:ext uri="{FF2B5EF4-FFF2-40B4-BE49-F238E27FC236}">
                    <a16:creationId xmlns:a16="http://schemas.microsoft.com/office/drawing/2014/main" id="{F51992A7-46DE-4BE8-A39F-72209EFF2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6890" y="5523004"/>
                <a:ext cx="5307741" cy="508000"/>
              </a:xfrm>
              <a:prstGeom prst="rect">
                <a:avLst/>
              </a:prstGeom>
              <a:blipFill>
                <a:blip r:embed="rId12"/>
                <a:stretch>
                  <a:fillRect t="-13253" b="-1445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2">
                <a:extLst>
                  <a:ext uri="{FF2B5EF4-FFF2-40B4-BE49-F238E27FC236}">
                    <a16:creationId xmlns:a16="http://schemas.microsoft.com/office/drawing/2014/main" id="{872381D0-1516-4E98-98E7-168A3F8953FC}"/>
                  </a:ext>
                </a:extLst>
              </p:cNvPr>
              <p:cNvSpPr txBox="1"/>
              <p:nvPr/>
            </p:nvSpPr>
            <p:spPr bwMode="auto">
              <a:xfrm>
                <a:off x="1597633" y="6021288"/>
                <a:ext cx="3003485" cy="50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Object 12">
                <a:extLst>
                  <a:ext uri="{FF2B5EF4-FFF2-40B4-BE49-F238E27FC236}">
                    <a16:creationId xmlns:a16="http://schemas.microsoft.com/office/drawing/2014/main" id="{872381D0-1516-4E98-98E7-168A3F895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7633" y="6021288"/>
                <a:ext cx="3003485" cy="508000"/>
              </a:xfrm>
              <a:prstGeom prst="rect">
                <a:avLst/>
              </a:prstGeom>
              <a:blipFill>
                <a:blip r:embed="rId13"/>
                <a:stretch>
                  <a:fillRect b="-963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6" grpId="0"/>
      <p:bldP spid="55307" grpId="0"/>
      <p:bldP spid="55300" grpId="0"/>
      <p:bldP spid="55301" grpId="0"/>
      <p:bldP spid="7" grpId="0"/>
      <p:bldP spid="17" grpId="0"/>
      <p:bldP spid="18" grpId="0"/>
      <p:bldP spid="19" grpId="0"/>
      <p:bldP spid="20" grpId="0"/>
      <p:bldP spid="2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98B83BD-78E3-42CB-BED6-E693CF7E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B95-515A-4A84-827C-1967783B19E0}" type="slidenum">
              <a:rPr lang="en-US" altLang="zh-CN" smtClean="0"/>
              <a:pPr/>
              <a:t>78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7C33356-C1FD-41D5-9484-7ECEC2F593EC}"/>
                  </a:ext>
                </a:extLst>
              </p:cNvPr>
              <p:cNvSpPr txBox="1"/>
              <p:nvPr/>
            </p:nvSpPr>
            <p:spPr>
              <a:xfrm>
                <a:off x="611560" y="1412776"/>
                <a:ext cx="7243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推论：若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8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7C33356-C1FD-41D5-9484-7ECEC2F59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12776"/>
                <a:ext cx="7243265" cy="523220"/>
              </a:xfrm>
              <a:prstGeom prst="rect">
                <a:avLst/>
              </a:prstGeom>
              <a:blipFill>
                <a:blip r:embed="rId2"/>
                <a:stretch>
                  <a:fillRect l="-1682" t="-162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E64A4D-1F99-4A2C-AA2D-328073C660B4}"/>
                  </a:ext>
                </a:extLst>
              </p:cNvPr>
              <p:cNvSpPr txBox="1"/>
              <p:nvPr/>
            </p:nvSpPr>
            <p:spPr>
              <a:xfrm>
                <a:off x="637888" y="2132856"/>
                <a:ext cx="53930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证明：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800" dirty="0"/>
                  <a:t>，说明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800" dirty="0"/>
                  <a:t>有解</a:t>
                </a:r>
                <a:endParaRPr lang="zh-CN" altLang="en-US" sz="2800" i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E64A4D-1F99-4A2C-AA2D-328073C66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88" y="2132856"/>
                <a:ext cx="5393015" cy="523220"/>
              </a:xfrm>
              <a:prstGeom prst="rect">
                <a:avLst/>
              </a:prstGeom>
              <a:blipFill>
                <a:blip r:embed="rId3"/>
                <a:stretch>
                  <a:fillRect l="-2376" t="-16279" r="-101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C7BE30-B58D-4FF8-A77B-E00FEB7CB0F5}"/>
                  </a:ext>
                </a:extLst>
              </p:cNvPr>
              <p:cNvSpPr txBox="1"/>
              <p:nvPr/>
            </p:nvSpPr>
            <p:spPr>
              <a:xfrm>
                <a:off x="1619672" y="2708920"/>
                <a:ext cx="2653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C7BE30-B58D-4FF8-A77B-E00FEB7CB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708920"/>
                <a:ext cx="265354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E5A4C7E-88D8-4498-8458-ACA590A82967}"/>
                  </a:ext>
                </a:extLst>
              </p:cNvPr>
              <p:cNvSpPr txBox="1"/>
              <p:nvPr/>
            </p:nvSpPr>
            <p:spPr>
              <a:xfrm>
                <a:off x="4139952" y="2718372"/>
                <a:ext cx="14216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E5A4C7E-88D8-4498-8458-ACA590A82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718372"/>
                <a:ext cx="142160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2E4DEF6-5ADA-4BC2-810D-461CDF77541C}"/>
                  </a:ext>
                </a:extLst>
              </p:cNvPr>
              <p:cNvSpPr txBox="1"/>
              <p:nvPr/>
            </p:nvSpPr>
            <p:spPr>
              <a:xfrm>
                <a:off x="1613343" y="3364251"/>
                <a:ext cx="27240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</a:rPr>
                        <m:t>又由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2E4DEF6-5ADA-4BC2-810D-461CDF775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343" y="3364251"/>
                <a:ext cx="272407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514828-E22E-4E66-9C81-85D4B41CF939}"/>
                  </a:ext>
                </a:extLst>
              </p:cNvPr>
              <p:cNvSpPr txBox="1"/>
              <p:nvPr/>
            </p:nvSpPr>
            <p:spPr>
              <a:xfrm>
                <a:off x="1613343" y="4019582"/>
                <a:ext cx="37531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</a:rPr>
                        <m:t>同理知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514828-E22E-4E66-9C81-85D4B41C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343" y="4019582"/>
                <a:ext cx="375314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EF56BA-2548-4510-A81B-29592A752BFD}"/>
                  </a:ext>
                </a:extLst>
              </p:cNvPr>
              <p:cNvSpPr txBox="1"/>
              <p:nvPr/>
            </p:nvSpPr>
            <p:spPr>
              <a:xfrm>
                <a:off x="2843808" y="4664093"/>
                <a:ext cx="23829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EF56BA-2548-4510-A81B-29592A752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664093"/>
                <a:ext cx="23829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70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灯片编号占位符 3">
            <a:extLst>
              <a:ext uri="{FF2B5EF4-FFF2-40B4-BE49-F238E27FC236}">
                <a16:creationId xmlns:a16="http://schemas.microsoft.com/office/drawing/2014/main" id="{49A75203-AF38-4EE2-9847-626C2FD2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5E6F1A-12C7-4BC8-8762-600DB7752C1B}" type="slidenum">
              <a:rPr lang="en-US" altLang="zh-CN"/>
              <a:pPr eaLnBrk="1" hangingPunct="1"/>
              <a:t>79</a:t>
            </a:fld>
            <a:endParaRPr lang="en-US" altLang="zh-CN"/>
          </a:p>
        </p:txBody>
      </p:sp>
      <p:sp>
        <p:nvSpPr>
          <p:cNvPr id="56328" name="Text Box 4">
            <a:extLst>
              <a:ext uri="{FF2B5EF4-FFF2-40B4-BE49-F238E27FC236}">
                <a16:creationId xmlns:a16="http://schemas.microsoft.com/office/drawing/2014/main" id="{DEC46FF1-3C5F-4F4D-9356-37AEB9006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413" y="1987550"/>
            <a:ext cx="286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定理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9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：矩阵方程</a:t>
            </a:r>
          </a:p>
        </p:txBody>
      </p:sp>
      <p:graphicFrame>
        <p:nvGraphicFramePr>
          <p:cNvPr id="56322" name="Object 5">
            <a:extLst>
              <a:ext uri="{FF2B5EF4-FFF2-40B4-BE49-F238E27FC236}">
                <a16:creationId xmlns:a16="http://schemas.microsoft.com/office/drawing/2014/main" id="{768FF7C3-D246-476F-BB19-5AF8B7E21B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3025" y="2022475"/>
          <a:ext cx="173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469800" progId="Equation.DSMT4">
                  <p:embed/>
                </p:oleObj>
              </mc:Choice>
              <mc:Fallback>
                <p:oleObj name="Equation" r:id="rId2" imgW="1739880" imgH="469800" progId="Equation.DSMT4">
                  <p:embed/>
                  <p:pic>
                    <p:nvPicPr>
                      <p:cNvPr id="56322" name="Object 5">
                        <a:extLst>
                          <a:ext uri="{FF2B5EF4-FFF2-40B4-BE49-F238E27FC236}">
                            <a16:creationId xmlns:a16="http://schemas.microsoft.com/office/drawing/2014/main" id="{768FF7C3-D246-476F-BB19-5AF8B7E21B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2022475"/>
                        <a:ext cx="1739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6">
            <a:extLst>
              <a:ext uri="{FF2B5EF4-FFF2-40B4-BE49-F238E27FC236}">
                <a16:creationId xmlns:a16="http://schemas.microsoft.com/office/drawing/2014/main" id="{62474CC9-6A77-491F-A4DE-BB3247D4C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3863" y="2636838"/>
          <a:ext cx="146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406080" progId="Equation.DSMT4">
                  <p:embed/>
                </p:oleObj>
              </mc:Choice>
              <mc:Fallback>
                <p:oleObj name="Equation" r:id="rId4" imgW="1460160" imgH="406080" progId="Equation.DSMT4">
                  <p:embed/>
                  <p:pic>
                    <p:nvPicPr>
                      <p:cNvPr id="56323" name="Object 6">
                        <a:extLst>
                          <a:ext uri="{FF2B5EF4-FFF2-40B4-BE49-F238E27FC236}">
                            <a16:creationId xmlns:a16="http://schemas.microsoft.com/office/drawing/2014/main" id="{62474CC9-6A77-491F-A4DE-BB3247D4C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3" y="2636838"/>
                        <a:ext cx="1460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Rectangle 7">
            <a:extLst>
              <a:ext uri="{FF2B5EF4-FFF2-40B4-BE49-F238E27FC236}">
                <a16:creationId xmlns:a16="http://schemas.microsoft.com/office/drawing/2014/main" id="{72FF2CCD-8B12-425F-962B-EB154E2DD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36449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</a:rPr>
              <a:t>有非零解</a:t>
            </a:r>
            <a:endParaRPr lang="zh-CN" altLang="en-US" sz="2800" b="1">
              <a:solidFill>
                <a:srgbClr val="3333FF"/>
              </a:solidFill>
              <a:latin typeface="Tahoma" panose="020B0604030504040204" pitchFamily="34" charset="0"/>
            </a:endParaRPr>
          </a:p>
        </p:txBody>
      </p:sp>
      <p:sp>
        <p:nvSpPr>
          <p:cNvPr id="56330" name="Rectangle 9">
            <a:extLst>
              <a:ext uri="{FF2B5EF4-FFF2-40B4-BE49-F238E27FC236}">
                <a16:creationId xmlns:a16="http://schemas.microsoft.com/office/drawing/2014/main" id="{A90FF7BB-6B93-4E97-BDE2-84C79A32E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5" y="2478088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充</a:t>
            </a:r>
            <a:r>
              <a:rPr lang="zh-CN" altLang="en-US" sz="2800" b="1" dirty="0">
                <a:latin typeface="Tahoma" panose="020B0604030504040204" pitchFamily="34" charset="0"/>
              </a:rPr>
              <a:t>要条件是</a:t>
            </a:r>
          </a:p>
        </p:txBody>
      </p:sp>
      <p:graphicFrame>
        <p:nvGraphicFramePr>
          <p:cNvPr id="56324" name="Object 10">
            <a:extLst>
              <a:ext uri="{FF2B5EF4-FFF2-40B4-BE49-F238E27FC236}">
                <a16:creationId xmlns:a16="http://schemas.microsoft.com/office/drawing/2014/main" id="{0ED11E50-C3F2-4145-B9F7-882BBC7C7C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1400" y="3716338"/>
          <a:ext cx="173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39880" imgH="469800" progId="Equation.DSMT4">
                  <p:embed/>
                </p:oleObj>
              </mc:Choice>
              <mc:Fallback>
                <p:oleObj name="Equation" r:id="rId6" imgW="1739880" imgH="469800" progId="Equation.DSMT4">
                  <p:embed/>
                  <p:pic>
                    <p:nvPicPr>
                      <p:cNvPr id="56324" name="Object 10">
                        <a:extLst>
                          <a:ext uri="{FF2B5EF4-FFF2-40B4-BE49-F238E27FC236}">
                            <a16:creationId xmlns:a16="http://schemas.microsoft.com/office/drawing/2014/main" id="{0ED11E50-C3F2-4145-B9F7-882BBC7C7C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716338"/>
                        <a:ext cx="1739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Rectangle 11">
            <a:extLst>
              <a:ext uri="{FF2B5EF4-FFF2-40B4-BE49-F238E27FC236}">
                <a16:creationId xmlns:a16="http://schemas.microsoft.com/office/drawing/2014/main" id="{07243687-8DC5-41C8-A5D6-DC1B2487F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1916113"/>
            <a:ext cx="1970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有非零解的</a:t>
            </a:r>
            <a:endParaRPr lang="zh-CN" altLang="en-US" sz="2800" b="1">
              <a:latin typeface="Tahoma" panose="020B0604030504040204" pitchFamily="34" charset="0"/>
            </a:endParaRPr>
          </a:p>
        </p:txBody>
      </p:sp>
      <p:graphicFrame>
        <p:nvGraphicFramePr>
          <p:cNvPr id="56325" name="Object 12">
            <a:extLst>
              <a:ext uri="{FF2B5EF4-FFF2-40B4-BE49-F238E27FC236}">
                <a16:creationId xmlns:a16="http://schemas.microsoft.com/office/drawing/2014/main" id="{72F52697-98D4-4DD4-92A0-4277EBFA3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8225" y="4419600"/>
          <a:ext cx="3746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46160" imgH="520560" progId="Equation.DSMT4">
                  <p:embed/>
                </p:oleObj>
              </mc:Choice>
              <mc:Fallback>
                <p:oleObj name="Equation" r:id="rId8" imgW="3746160" imgH="520560" progId="Equation.DSMT4">
                  <p:embed/>
                  <p:pic>
                    <p:nvPicPr>
                      <p:cNvPr id="56325" name="Object 12">
                        <a:extLst>
                          <a:ext uri="{FF2B5EF4-FFF2-40B4-BE49-F238E27FC236}">
                            <a16:creationId xmlns:a16="http://schemas.microsoft.com/office/drawing/2014/main" id="{72F52697-98D4-4DD4-92A0-4277EBFA37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4419600"/>
                        <a:ext cx="3746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Rectangle 13">
            <a:extLst>
              <a:ext uri="{FF2B5EF4-FFF2-40B4-BE49-F238E27FC236}">
                <a16:creationId xmlns:a16="http://schemas.microsoft.com/office/drawing/2014/main" id="{66679F28-F03D-44EF-BDBE-EE76E0C78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0" y="436403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</a:rPr>
              <a:t>有非零解</a:t>
            </a:r>
            <a:endParaRPr lang="zh-CN" altLang="en-US" sz="2800" b="1">
              <a:solidFill>
                <a:srgbClr val="3333FF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9" grpId="0"/>
      <p:bldP spid="563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灯片编号占位符 4">
            <a:extLst>
              <a:ext uri="{FF2B5EF4-FFF2-40B4-BE49-F238E27FC236}">
                <a16:creationId xmlns:a16="http://schemas.microsoft.com/office/drawing/2014/main" id="{9C8A6882-ECD6-4240-83CB-645E4A0F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796440-EA97-4736-BC8B-1BC1E66E377A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C70AEB5D-6969-4245-B27A-05360AEBF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41438"/>
            <a:ext cx="7651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三类初等变换都是可逆的，并且其逆变换是同一</a:t>
            </a:r>
          </a:p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类的初等变换。</a:t>
            </a:r>
          </a:p>
        </p:txBody>
      </p:sp>
      <p:graphicFrame>
        <p:nvGraphicFramePr>
          <p:cNvPr id="19469" name="Object 13">
            <a:extLst>
              <a:ext uri="{FF2B5EF4-FFF2-40B4-BE49-F238E27FC236}">
                <a16:creationId xmlns:a16="http://schemas.microsoft.com/office/drawing/2014/main" id="{5C6F5221-4FA0-45F9-9D80-72B010F4A887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287463" y="2781300"/>
          <a:ext cx="2647950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17440" imgH="1028520" progId="Equation.3">
                  <p:embed/>
                </p:oleObj>
              </mc:Choice>
              <mc:Fallback>
                <p:oleObj name="公式" r:id="rId2" imgW="1117440" imgH="1028520" progId="Equation.3">
                  <p:embed/>
                  <p:pic>
                    <p:nvPicPr>
                      <p:cNvPr id="19469" name="Object 13">
                        <a:extLst>
                          <a:ext uri="{FF2B5EF4-FFF2-40B4-BE49-F238E27FC236}">
                            <a16:creationId xmlns:a16="http://schemas.microsoft.com/office/drawing/2014/main" id="{5C6F5221-4FA0-45F9-9D80-72B010F4A8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2781300"/>
                        <a:ext cx="2647950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>
            <a:extLst>
              <a:ext uri="{FF2B5EF4-FFF2-40B4-BE49-F238E27FC236}">
                <a16:creationId xmlns:a16="http://schemas.microsoft.com/office/drawing/2014/main" id="{4290F6A8-AF3A-4ECF-B3DD-5325E29783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2797175"/>
          <a:ext cx="2460625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3000" imgH="1028520" progId="Equation.3">
                  <p:embed/>
                </p:oleObj>
              </mc:Choice>
              <mc:Fallback>
                <p:oleObj name="公式" r:id="rId4" imgW="1143000" imgH="1028520" progId="Equation.3">
                  <p:embed/>
                  <p:pic>
                    <p:nvPicPr>
                      <p:cNvPr id="19471" name="Object 15">
                        <a:extLst>
                          <a:ext uri="{FF2B5EF4-FFF2-40B4-BE49-F238E27FC236}">
                            <a16:creationId xmlns:a16="http://schemas.microsoft.com/office/drawing/2014/main" id="{4290F6A8-AF3A-4ECF-B3DD-5325E29783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797175"/>
                        <a:ext cx="2460625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灯片编号占位符 5">
            <a:extLst>
              <a:ext uri="{FF2B5EF4-FFF2-40B4-BE49-F238E27FC236}">
                <a16:creationId xmlns:a16="http://schemas.microsoft.com/office/drawing/2014/main" id="{3C3F55D3-E963-4297-899B-D3D954D3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813BC1-EBFF-4A45-9FC0-EC33F55DD27A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BA7626FD-D455-4B92-B8AE-5006753F8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42" y="3971704"/>
            <a:ext cx="3278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ahoma" panose="020B0604030504040204" pitchFamily="34" charset="0"/>
              </a:rPr>
              <a:t>矩阵的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等价关系满足：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0" name="Text Box 6">
                <a:extLst>
                  <a:ext uri="{FF2B5EF4-FFF2-40B4-BE49-F238E27FC236}">
                    <a16:creationId xmlns:a16="http://schemas.microsoft.com/office/drawing/2014/main" id="{66F7D066-1085-4028-BBBA-A29D2E6ECB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2042" y="4653136"/>
                <a:ext cx="6351419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71475" indent="-37147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AutoNum type="romanLcParenBoth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反身性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b="1" i="1" dirty="0">
                        <a:latin typeface="Cambria Math" panose="02040503050406030204" pitchFamily="18" charset="0"/>
                      </a:rPr>
                      <m:t>～</m:t>
                    </m:r>
                    <m:r>
                      <a:rPr kumimoji="1" lang="zh-CN" alt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</a:p>
              <a:p>
                <a:pPr eaLnBrk="1" hangingPunct="1">
                  <a:buFontTx/>
                  <a:buAutoNum type="romanLcParenBoth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对称性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b="1" i="1" dirty="0">
                        <a:latin typeface="Cambria Math" panose="02040503050406030204" pitchFamily="18" charset="0"/>
                      </a:rPr>
                      <m:t>～</m:t>
                    </m:r>
                    <m:r>
                      <a:rPr kumimoji="1" lang="zh-CN" alt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b="1" i="1" dirty="0">
                        <a:latin typeface="Cambria Math" panose="02040503050406030204" pitchFamily="18" charset="0"/>
                      </a:rPr>
                      <m:t>～</m:t>
                    </m:r>
                    <m:r>
                      <a:rPr kumimoji="1" lang="zh-CN" alt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</a:p>
              <a:p>
                <a:pPr eaLnBrk="1" hangingPunct="1">
                  <a:buFontTx/>
                  <a:buAutoNum type="romanLcParenBoth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传递性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b="1" i="1" dirty="0">
                        <a:latin typeface="Cambria Math" panose="02040503050406030204" pitchFamily="18" charset="0"/>
                      </a:rPr>
                      <m:t>～</m:t>
                    </m:r>
                    <m:r>
                      <a:rPr kumimoji="1" lang="zh-CN" alt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b="1" i="1" dirty="0">
                        <a:latin typeface="Cambria Math" panose="02040503050406030204" pitchFamily="18" charset="0"/>
                      </a:rPr>
                      <m:t>～</m:t>
                    </m:r>
                    <m:r>
                      <a:rPr kumimoji="1" lang="zh-CN" alt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b="1" i="1" dirty="0">
                        <a:latin typeface="Cambria Math" panose="02040503050406030204" pitchFamily="18" charset="0"/>
                      </a:rPr>
                      <m:t>～</m:t>
                    </m:r>
                    <m:r>
                      <a:rPr kumimoji="1" lang="zh-CN" alt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6630" name="Text Box 6">
                <a:extLst>
                  <a:ext uri="{FF2B5EF4-FFF2-40B4-BE49-F238E27FC236}">
                    <a16:creationId xmlns:a16="http://schemas.microsoft.com/office/drawing/2014/main" id="{66F7D066-1085-4028-BBBA-A29D2E6EC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042" y="4653136"/>
                <a:ext cx="6351419" cy="1200329"/>
              </a:xfrm>
              <a:prstGeom prst="rect">
                <a:avLst/>
              </a:prstGeom>
              <a:blipFill>
                <a:blip r:embed="rId2"/>
                <a:stretch>
                  <a:fillRect l="-1248" t="-5584" b="-96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B751BB2-61D2-4532-9A44-D83CB10B1D0A}"/>
                  </a:ext>
                </a:extLst>
              </p:cNvPr>
              <p:cNvSpPr/>
              <p:nvPr/>
            </p:nvSpPr>
            <p:spPr>
              <a:xfrm>
                <a:off x="4536599" y="1819777"/>
                <a:ext cx="21579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400" b="1" i="1" dirty="0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400" b="1" dirty="0">
                    <a:latin typeface="宋体" panose="02010600030101010101" pitchFamily="2" charset="-122"/>
                  </a:rPr>
                  <a:t>与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1" lang="en-US" altLang="zh-CN" sz="2400" b="1" i="1" dirty="0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行</a:t>
                </a:r>
                <a:r>
                  <a:rPr kumimoji="1" lang="zh-CN" altLang="en-US" sz="2400" b="1" dirty="0">
                    <a:solidFill>
                      <a:srgbClr val="3333FF"/>
                    </a:solidFill>
                    <a:latin typeface="宋体" panose="02010600030101010101" pitchFamily="2" charset="-122"/>
                  </a:rPr>
                  <a:t>等价</a:t>
                </a:r>
                <a:endParaRPr lang="zh-CN" altLang="en-US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B751BB2-61D2-4532-9A44-D83CB10B1D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99" y="1819777"/>
                <a:ext cx="2157963" cy="461665"/>
              </a:xfrm>
              <a:prstGeom prst="rect">
                <a:avLst/>
              </a:prstGeom>
              <a:blipFill>
                <a:blip r:embed="rId3"/>
                <a:stretch>
                  <a:fillRect l="-565" t="-14667" r="-423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6634A406-874C-47F7-92F1-7CBB14A02EB9}"/>
              </a:ext>
            </a:extLst>
          </p:cNvPr>
          <p:cNvSpPr/>
          <p:nvPr/>
        </p:nvSpPr>
        <p:spPr>
          <a:xfrm>
            <a:off x="7025747" y="1278224"/>
            <a:ext cx="958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宋体" panose="02010600030101010101" pitchFamily="2" charset="-122"/>
              </a:rPr>
              <a:t>记作 </a:t>
            </a:r>
            <a:endParaRPr kumimoji="1" lang="en-US" altLang="zh-CN" sz="2400" b="1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96DEE4F-0B72-4A44-B674-E88DAE700926}"/>
                  </a:ext>
                </a:extLst>
              </p:cNvPr>
              <p:cNvSpPr/>
              <p:nvPr/>
            </p:nvSpPr>
            <p:spPr>
              <a:xfrm>
                <a:off x="179512" y="1830191"/>
                <a:ext cx="41969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400" b="1" dirty="0">
                    <a:latin typeface="Tahoma" panose="020B0604030504040204" pitchFamily="34" charset="0"/>
                  </a:rPr>
                  <a:t>经过有限次</a:t>
                </a:r>
                <a:r>
                  <a:rPr kumimoji="1" lang="zh-CN" altLang="en-US" sz="2400" b="1" dirty="0">
                    <a:solidFill>
                      <a:srgbClr val="3333FF"/>
                    </a:solidFill>
                    <a:latin typeface="宋体" panose="02010600030101010101" pitchFamily="2" charset="-122"/>
                  </a:rPr>
                  <a:t>初等行变换</a:t>
                </a:r>
                <a:r>
                  <a:rPr kumimoji="1" lang="zh-CN" altLang="en-US" sz="2400" b="1" dirty="0">
                    <a:latin typeface="宋体" panose="02010600030101010101" pitchFamily="2" charset="-122"/>
                  </a:rPr>
                  <a:t>变成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kumimoji="1" lang="en-US" altLang="zh-CN" sz="2400" b="1" i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96DEE4F-0B72-4A44-B674-E88DAE700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30191"/>
                <a:ext cx="4196983" cy="461665"/>
              </a:xfrm>
              <a:prstGeom prst="rect">
                <a:avLst/>
              </a:prstGeom>
              <a:blipFill>
                <a:blip r:embed="rId4"/>
                <a:stretch>
                  <a:fillRect l="-217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0C0D8115-71E3-49B0-B87B-595A0FB2D0C3}"/>
              </a:ext>
            </a:extLst>
          </p:cNvPr>
          <p:cNvSpPr/>
          <p:nvPr/>
        </p:nvSpPr>
        <p:spPr>
          <a:xfrm>
            <a:off x="5076056" y="1302768"/>
            <a:ext cx="880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宋体" panose="02010600030101010101" pitchFamily="2" charset="-122"/>
              </a:rPr>
              <a:t>则称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2CAD53D-4EF1-4290-B23C-0EE9187AC0E3}"/>
                  </a:ext>
                </a:extLst>
              </p:cNvPr>
              <p:cNvSpPr/>
              <p:nvPr/>
            </p:nvSpPr>
            <p:spPr>
              <a:xfrm>
                <a:off x="1331640" y="1306779"/>
                <a:ext cx="14702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Tahoma" panose="020B0604030504040204" pitchFamily="34" charset="0"/>
                  </a:rPr>
                  <a:t>若矩阵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400" b="1" i="1" dirty="0">
                    <a:latin typeface="Times New Roman" panose="02020603050405020304" pitchFamily="18" charset="0"/>
                  </a:rPr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2CAD53D-4EF1-4290-B23C-0EE9187AC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06779"/>
                <a:ext cx="1470274" cy="461665"/>
              </a:xfrm>
              <a:prstGeom prst="rect">
                <a:avLst/>
              </a:prstGeom>
              <a:blipFill>
                <a:blip r:embed="rId5"/>
                <a:stretch>
                  <a:fillRect l="-619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7A43B78-B198-437B-A982-E93519D7E107}"/>
                  </a:ext>
                </a:extLst>
              </p:cNvPr>
              <p:cNvSpPr/>
              <p:nvPr/>
            </p:nvSpPr>
            <p:spPr>
              <a:xfrm>
                <a:off x="204581" y="2480087"/>
                <a:ext cx="41969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400" b="1" dirty="0">
                    <a:latin typeface="Tahoma" panose="020B0604030504040204" pitchFamily="34" charset="0"/>
                  </a:rPr>
                  <a:t>经过有限次</a:t>
                </a:r>
                <a:r>
                  <a:rPr kumimoji="1" lang="zh-CN" altLang="en-US" sz="2400" b="1" dirty="0">
                    <a:solidFill>
                      <a:srgbClr val="3333FF"/>
                    </a:solidFill>
                    <a:latin typeface="宋体" panose="02010600030101010101" pitchFamily="2" charset="-122"/>
                  </a:rPr>
                  <a:t>初等列变换</a:t>
                </a:r>
                <a:r>
                  <a:rPr kumimoji="1" lang="zh-CN" altLang="en-US" sz="2400" b="1" dirty="0">
                    <a:latin typeface="宋体" panose="02010600030101010101" pitchFamily="2" charset="-122"/>
                  </a:rPr>
                  <a:t>变成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kumimoji="1" lang="en-US" altLang="zh-CN" sz="2400" b="1" i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7A43B78-B198-437B-A982-E93519D7E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81" y="2480087"/>
                <a:ext cx="4196983" cy="461665"/>
              </a:xfrm>
              <a:prstGeom prst="rect">
                <a:avLst/>
              </a:prstGeom>
              <a:blipFill>
                <a:blip r:embed="rId6"/>
                <a:stretch>
                  <a:fillRect l="-2326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F603B26-0F38-4A73-8826-84D8EB17D0B0}"/>
                  </a:ext>
                </a:extLst>
              </p:cNvPr>
              <p:cNvSpPr/>
              <p:nvPr/>
            </p:nvSpPr>
            <p:spPr>
              <a:xfrm>
                <a:off x="4531406" y="2452165"/>
                <a:ext cx="21579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400" b="1" i="1" dirty="0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400" b="1" dirty="0">
                    <a:latin typeface="宋体" panose="02010600030101010101" pitchFamily="2" charset="-122"/>
                  </a:rPr>
                  <a:t>与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1" lang="en-US" altLang="zh-CN" sz="2400" b="1" i="1" dirty="0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列</a:t>
                </a:r>
                <a:r>
                  <a:rPr kumimoji="1" lang="zh-CN" altLang="en-US" sz="2400" b="1" dirty="0">
                    <a:solidFill>
                      <a:srgbClr val="3333FF"/>
                    </a:solidFill>
                    <a:latin typeface="宋体" panose="02010600030101010101" pitchFamily="2" charset="-122"/>
                  </a:rPr>
                  <a:t>等价</a:t>
                </a:r>
                <a:endParaRPr lang="zh-CN" altLang="en-US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F603B26-0F38-4A73-8826-84D8EB17D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406" y="2452165"/>
                <a:ext cx="2157963" cy="461665"/>
              </a:xfrm>
              <a:prstGeom prst="rect">
                <a:avLst/>
              </a:prstGeom>
              <a:blipFill>
                <a:blip r:embed="rId7"/>
                <a:stretch>
                  <a:fillRect l="-565" t="-14474" r="-423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0B61F54-9760-4C65-8D19-D8FDDDB11263}"/>
                  </a:ext>
                </a:extLst>
              </p:cNvPr>
              <p:cNvSpPr/>
              <p:nvPr/>
            </p:nvSpPr>
            <p:spPr>
              <a:xfrm>
                <a:off x="179512" y="3122305"/>
                <a:ext cx="4572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2400" b="1" dirty="0">
                    <a:latin typeface="Tahoma" panose="020B0604030504040204" pitchFamily="34" charset="0"/>
                  </a:rPr>
                  <a:t>经过有限次</a:t>
                </a:r>
                <a:r>
                  <a:rPr kumimoji="1" lang="zh-CN" altLang="en-US" sz="2400" b="1" dirty="0">
                    <a:solidFill>
                      <a:srgbClr val="3333FF"/>
                    </a:solidFill>
                    <a:latin typeface="宋体" panose="02010600030101010101" pitchFamily="2" charset="-122"/>
                  </a:rPr>
                  <a:t>初等变换</a:t>
                </a:r>
                <a:r>
                  <a:rPr kumimoji="1" lang="zh-CN" altLang="en-US" sz="2400" b="1" dirty="0">
                    <a:latin typeface="宋体" panose="02010600030101010101" pitchFamily="2" charset="-122"/>
                  </a:rPr>
                  <a:t>变成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kumimoji="1" lang="en-US" altLang="zh-CN" sz="2400" b="1" i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0B61F54-9760-4C65-8D19-D8FDDDB11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122305"/>
                <a:ext cx="4572000" cy="461665"/>
              </a:xfrm>
              <a:prstGeom prst="rect">
                <a:avLst/>
              </a:prstGeom>
              <a:blipFill>
                <a:blip r:embed="rId8"/>
                <a:stretch>
                  <a:fillRect l="-200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A4940C9-88E3-4B84-A8E6-4C122D25F90A}"/>
                  </a:ext>
                </a:extLst>
              </p:cNvPr>
              <p:cNvSpPr/>
              <p:nvPr/>
            </p:nvSpPr>
            <p:spPr>
              <a:xfrm>
                <a:off x="6878603" y="3086377"/>
                <a:ext cx="11384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dirty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zh-CN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sz="2400" b="1" i="1" dirty="0">
                          <a:latin typeface="Cambria Math" panose="02040503050406030204" pitchFamily="18" charset="0"/>
                        </a:rPr>
                        <m:t>～</m:t>
                      </m:r>
                      <m:r>
                        <a:rPr kumimoji="1" lang="zh-CN" altLang="en-U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dirty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A4940C9-88E3-4B84-A8E6-4C122D25F9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603" y="3086377"/>
                <a:ext cx="113845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B9AECA2-C3D9-4AC5-AD47-14533D24124E}"/>
                  </a:ext>
                </a:extLst>
              </p:cNvPr>
              <p:cNvSpPr/>
              <p:nvPr/>
            </p:nvSpPr>
            <p:spPr>
              <a:xfrm>
                <a:off x="4641840" y="3086377"/>
                <a:ext cx="18485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400" b="1" i="1" dirty="0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400" b="1" dirty="0">
                    <a:latin typeface="宋体" panose="02010600030101010101" pitchFamily="2" charset="-122"/>
                  </a:rPr>
                  <a:t>与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1" lang="en-US" altLang="zh-CN" sz="2400" b="1" i="1" dirty="0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400" b="1" dirty="0">
                    <a:solidFill>
                      <a:srgbClr val="3333FF"/>
                    </a:solidFill>
                    <a:latin typeface="宋体" panose="02010600030101010101" pitchFamily="2" charset="-122"/>
                  </a:rPr>
                  <a:t>等价</a:t>
                </a:r>
                <a:endParaRPr lang="zh-CN" altLang="en-US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B9AECA2-C3D9-4AC5-AD47-14533D241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840" y="3086377"/>
                <a:ext cx="1848583" cy="461665"/>
              </a:xfrm>
              <a:prstGeom prst="rect">
                <a:avLst/>
              </a:prstGeom>
              <a:blipFill>
                <a:blip r:embed="rId10"/>
                <a:stretch>
                  <a:fillRect l="-658" t="-14474" r="-460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7246233C-88AC-46C9-9229-42D48F0B5892}"/>
              </a:ext>
            </a:extLst>
          </p:cNvPr>
          <p:cNvGrpSpPr/>
          <p:nvPr/>
        </p:nvGrpSpPr>
        <p:grpSpPr>
          <a:xfrm>
            <a:off x="6878603" y="1611935"/>
            <a:ext cx="1205779" cy="585372"/>
            <a:chOff x="6456836" y="1527839"/>
            <a:chExt cx="1205779" cy="5853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0066E57A-5AF7-4B2A-9D71-6F0EB9D41AED}"/>
                    </a:ext>
                  </a:extLst>
                </p:cNvPr>
                <p:cNvSpPr/>
                <p:nvPr/>
              </p:nvSpPr>
              <p:spPr>
                <a:xfrm>
                  <a:off x="6456836" y="1651546"/>
                  <a:ext cx="12057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sz="2400" b="1" i="1" dirty="0">
                            <a:latin typeface="Cambria Math" panose="02040503050406030204" pitchFamily="18" charset="0"/>
                          </a:rPr>
                          <m:t>～</m:t>
                        </m:r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400" b="1" i="1" dirty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kumimoji="1" lang="en-US" altLang="zh-CN" sz="2400" b="1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0066E57A-5AF7-4B2A-9D71-6F0EB9D41A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836" y="1651546"/>
                  <a:ext cx="1205779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61730E2-431A-4169-9814-AA8265DA8D16}"/>
                    </a:ext>
                  </a:extLst>
                </p:cNvPr>
                <p:cNvSpPr txBox="1"/>
                <p:nvPr/>
              </p:nvSpPr>
              <p:spPr>
                <a:xfrm>
                  <a:off x="6846645" y="1527839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61730E2-431A-4169-9814-AA8265DA8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6645" y="1527839"/>
                  <a:ext cx="36004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DDB4789-9C52-4AB8-BE15-20A2E8D4E9F0}"/>
              </a:ext>
            </a:extLst>
          </p:cNvPr>
          <p:cNvGrpSpPr/>
          <p:nvPr/>
        </p:nvGrpSpPr>
        <p:grpSpPr>
          <a:xfrm>
            <a:off x="6824447" y="2276463"/>
            <a:ext cx="1138453" cy="590139"/>
            <a:chOff x="6846211" y="1950926"/>
            <a:chExt cx="1138453" cy="5901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F3A783AC-B524-487E-AE87-665C4276E1CA}"/>
                    </a:ext>
                  </a:extLst>
                </p:cNvPr>
                <p:cNvSpPr/>
                <p:nvPr/>
              </p:nvSpPr>
              <p:spPr>
                <a:xfrm>
                  <a:off x="6846211" y="2079400"/>
                  <a:ext cx="113845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kumimoji="1" lang="en-US" altLang="zh-CN" sz="2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sz="2400" b="1" i="1" dirty="0">
                            <a:latin typeface="Cambria Math" panose="02040503050406030204" pitchFamily="18" charset="0"/>
                          </a:rPr>
                          <m:t>～</m:t>
                        </m:r>
                        <m:r>
                          <a:rPr kumimoji="1" lang="zh-CN" altLang="en-US" sz="2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400" b="1" i="1" dirty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F3A783AC-B524-487E-AE87-665C4276E1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6211" y="2079400"/>
                  <a:ext cx="1138453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2F8C6EE6-BD5A-4E2C-A99E-7C9C087AFB5A}"/>
                    </a:ext>
                  </a:extLst>
                </p:cNvPr>
                <p:cNvSpPr txBox="1"/>
                <p:nvPr/>
              </p:nvSpPr>
              <p:spPr>
                <a:xfrm>
                  <a:off x="7235225" y="195092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2F8C6EE6-BD5A-4E2C-A99E-7C9C087AF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5225" y="1950926"/>
                  <a:ext cx="36004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3" grpId="0"/>
      <p:bldP spid="5" grpId="0"/>
      <p:bldP spid="6" grpId="0"/>
      <p:bldP spid="7" grpId="0"/>
      <p:bldP spid="8" grpId="0"/>
      <p:bldP spid="14" grpId="0"/>
      <p:bldP spid="15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麦田夕照">
  <a:themeElements>
    <a:clrScheme name="麦田夕照 11">
      <a:dk1>
        <a:srgbClr val="1C1C1C"/>
      </a:dk1>
      <a:lt1>
        <a:srgbClr val="523E26"/>
      </a:lt1>
      <a:dk2>
        <a:srgbClr val="654A1D"/>
      </a:dk2>
      <a:lt2>
        <a:srgbClr val="2D2015"/>
      </a:lt2>
      <a:accent1>
        <a:srgbClr val="B1A59D"/>
      </a:accent1>
      <a:accent2>
        <a:srgbClr val="8F5F2F"/>
      </a:accent2>
      <a:accent3>
        <a:srgbClr val="B3AFAC"/>
      </a:accent3>
      <a:accent4>
        <a:srgbClr val="161616"/>
      </a:accent4>
      <a:accent5>
        <a:srgbClr val="D5CFCC"/>
      </a:accent5>
      <a:accent6>
        <a:srgbClr val="81552A"/>
      </a:accent6>
      <a:hlink>
        <a:srgbClr val="F4D700"/>
      </a:hlink>
      <a:folHlink>
        <a:srgbClr val="E7EBEB"/>
      </a:folHlink>
    </a:clrScheme>
    <a:fontScheme name="麦田夕照">
      <a:majorFont>
        <a:latin typeface="Tahoma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麦田夕照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CC9900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B98A0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C5B3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4D4D4"/>
        </a:accent6>
        <a:hlink>
          <a:srgbClr val="CC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7">
        <a:dk1>
          <a:srgbClr val="003366"/>
        </a:dk1>
        <a:lt1>
          <a:srgbClr val="361B00"/>
        </a:lt1>
        <a:dk2>
          <a:srgbClr val="000099"/>
        </a:dk2>
        <a:lt2>
          <a:srgbClr val="333333"/>
        </a:lt2>
        <a:accent1>
          <a:srgbClr val="3366CC"/>
        </a:accent1>
        <a:accent2>
          <a:srgbClr val="F09A00"/>
        </a:accent2>
        <a:accent3>
          <a:srgbClr val="AAAACA"/>
        </a:accent3>
        <a:accent4>
          <a:srgbClr val="2D1500"/>
        </a:accent4>
        <a:accent5>
          <a:srgbClr val="ADB8E2"/>
        </a:accent5>
        <a:accent6>
          <a:srgbClr val="D98B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8">
        <a:dk1>
          <a:srgbClr val="777777"/>
        </a:dk1>
        <a:lt1>
          <a:srgbClr val="926C00"/>
        </a:lt1>
        <a:dk2>
          <a:srgbClr val="686B5D"/>
        </a:dk2>
        <a:lt2>
          <a:srgbClr val="4D4D4D"/>
        </a:lt2>
        <a:accent1>
          <a:srgbClr val="B2B2B2"/>
        </a:accent1>
        <a:accent2>
          <a:srgbClr val="809EA8"/>
        </a:accent2>
        <a:accent3>
          <a:srgbClr val="B9BAB6"/>
        </a:accent3>
        <a:accent4>
          <a:srgbClr val="7C5B00"/>
        </a:accent4>
        <a:accent5>
          <a:srgbClr val="D5D5D5"/>
        </a:accent5>
        <a:accent6>
          <a:srgbClr val="738F98"/>
        </a:accent6>
        <a:hlink>
          <a:srgbClr val="FFCC66"/>
        </a:hlink>
        <a:folHlink>
          <a:srgbClr val="F7F3E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9">
        <a:dk1>
          <a:srgbClr val="005A58"/>
        </a:dk1>
        <a:lt1>
          <a:srgbClr val="CC9900"/>
        </a:lt1>
        <a:dk2>
          <a:srgbClr val="008080"/>
        </a:dk2>
        <a:lt2>
          <a:srgbClr val="006666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AE8200"/>
        </a:accent4>
        <a:accent5>
          <a:srgbClr val="AAB8B7"/>
        </a:accent5>
        <a:accent6>
          <a:srgbClr val="6264B4"/>
        </a:accent6>
        <a:hlink>
          <a:srgbClr val="FFC41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10">
        <a:dk1>
          <a:srgbClr val="111111"/>
        </a:dk1>
        <a:lt1>
          <a:srgbClr val="800000"/>
        </a:lt1>
        <a:dk2>
          <a:srgbClr val="66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0D0D0D"/>
        </a:accent4>
        <a:accent5>
          <a:srgbClr val="E2ADAA"/>
        </a:accent5>
        <a:accent6>
          <a:srgbClr val="AC6D56"/>
        </a:accent6>
        <a:hlink>
          <a:srgbClr val="FFCC66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11">
        <a:dk1>
          <a:srgbClr val="1C1C1C"/>
        </a:dk1>
        <a:lt1>
          <a:srgbClr val="523E26"/>
        </a:lt1>
        <a:dk2>
          <a:srgbClr val="654A1D"/>
        </a:dk2>
        <a:lt2>
          <a:srgbClr val="2D2015"/>
        </a:lt2>
        <a:accent1>
          <a:srgbClr val="B1A59D"/>
        </a:accent1>
        <a:accent2>
          <a:srgbClr val="8F5F2F"/>
        </a:accent2>
        <a:accent3>
          <a:srgbClr val="B3AFAC"/>
        </a:accent3>
        <a:accent4>
          <a:srgbClr val="161616"/>
        </a:accent4>
        <a:accent5>
          <a:srgbClr val="D5CFCC"/>
        </a:accent5>
        <a:accent6>
          <a:srgbClr val="81552A"/>
        </a:accent6>
        <a:hlink>
          <a:srgbClr val="F4D700"/>
        </a:hlink>
        <a:folHlink>
          <a:srgbClr val="E7EB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676417B11C3B6C4FAD736C63DD19E9EA" ma:contentTypeVersion="0" ma:contentTypeDescription="新建文档。" ma:contentTypeScope="" ma:versionID="c892e08082fa77feda249fc7ffa1ac2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a3c69fcf3be899bbc9e977a754891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23EE30-FF54-4D62-8AB7-A0458AB5E125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7BB6123-44AE-401D-AFCB-C627A841D4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6330663-0B3A-4226-AD02-0DC3D3D0A3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CDESIGNF</Template>
  <TotalTime>7549</TotalTime>
  <Words>3107</Words>
  <Application>Microsoft Office PowerPoint</Application>
  <PresentationFormat>On-screen Show (4:3)</PresentationFormat>
  <Paragraphs>487</Paragraphs>
  <Slides>79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8" baseType="lpstr">
      <vt:lpstr>华文新魏</vt:lpstr>
      <vt:lpstr>宋体</vt:lpstr>
      <vt:lpstr>Arial</vt:lpstr>
      <vt:lpstr>Cambria Math</vt:lpstr>
      <vt:lpstr>Tahoma</vt:lpstr>
      <vt:lpstr>Times New Roman</vt:lpstr>
      <vt:lpstr>麦田夕照</vt:lpstr>
      <vt:lpstr>公式</vt:lpstr>
      <vt:lpstr>Equation</vt:lpstr>
      <vt:lpstr>第三章  矩阵的初等变换         与       线性方程组</vt:lpstr>
      <vt:lpstr>§1  矩阵的初等变换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§2  矩阵的秩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§3  线性方程组的解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矩阵的初等变换与线性方程组</dc:title>
  <dc:creator>王洁</dc:creator>
  <cp:lastModifiedBy>w1175634156@qq.com</cp:lastModifiedBy>
  <cp:revision>93</cp:revision>
  <dcterms:created xsi:type="dcterms:W3CDTF">2006-10-17T03:42:55Z</dcterms:created>
  <dcterms:modified xsi:type="dcterms:W3CDTF">2022-12-04T08:22:11Z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0x010100676417B11C3B6C4FAD736C63DD19E9EA</vt:lpwstr>
  </property>
</Properties>
</file>