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327" r:id="rId4"/>
    <p:sldId id="328" r:id="rId5"/>
    <p:sldId id="326" r:id="rId6"/>
    <p:sldId id="324" r:id="rId7"/>
    <p:sldId id="335" r:id="rId8"/>
    <p:sldId id="325" r:id="rId9"/>
    <p:sldId id="337" r:id="rId10"/>
    <p:sldId id="338" r:id="rId11"/>
    <p:sldId id="339" r:id="rId12"/>
    <p:sldId id="336" r:id="rId13"/>
    <p:sldId id="329" r:id="rId14"/>
    <p:sldId id="330" r:id="rId15"/>
    <p:sldId id="331" r:id="rId16"/>
    <p:sldId id="342" r:id="rId17"/>
    <p:sldId id="332" r:id="rId18"/>
    <p:sldId id="333" r:id="rId19"/>
    <p:sldId id="334" r:id="rId20"/>
    <p:sldId id="340" r:id="rId21"/>
    <p:sldId id="341" r:id="rId22"/>
    <p:sldId id="34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E800-A907-40DF-B2A0-807FCDADC71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A45D-F5B9-41EF-B93F-7D1295E74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8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A0470-3DD6-043D-DC11-42CAA43E5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7590D-E184-C470-D8C9-AAB035C72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ED25D-CD41-B33A-5E02-3A6385A7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11D1-1AEE-37A8-C04C-E8FC5E0F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79DC3-805D-4172-86AC-0BE1168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1091-1949-E2FE-DEB3-5706797F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4C06F-D77B-5CA8-5C0E-759EAB49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4E12C-2591-F0BB-E933-8B569A72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51CB0-6CEE-5B36-E611-41C10551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62CC8-605C-A136-674C-09D89B4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5FA4E3-AB72-D638-583F-56B1A6A0B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6237B-B661-45ED-08B7-CBB1E315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EF474-CE7F-407E-6A25-A2D63290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03C8F-CA10-FDCA-56B0-D79B458A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6B7AE-9CCE-7610-7DD5-9D45286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3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55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153722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3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0212-E164-7054-636E-87310A66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A24D1-7A0C-AE3C-E641-38CEDDF9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1D085-59AC-944F-35EC-13DB453D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E256-0CD8-1130-2732-258ECA18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E61AE-56E6-ABC7-C59A-54DD25C5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77B7-5233-70BA-66D7-DCFD054C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E45A1-532C-6ED7-64FF-41F03DE4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71DFD-7F6C-31B5-536D-36FFA8F4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4DCC8-ABCF-ED37-BF66-20F259E4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CF089-BE6F-E4C6-FD7D-287E378B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1DE5-8796-B6D3-ADAC-5398B8FB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048AA-AEDF-4B4B-61D1-453B9064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DE182-5680-BF85-90DD-CCD72F69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6D03-9FAD-09B5-C433-7FEC1168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B46F3-F79A-26D2-EA61-74B869C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A5C1E-580B-4D14-BC97-48D521B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D808-B21D-95A7-E872-B3F74571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85388-B1E5-ADBA-A204-88953B5F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124C5-8678-69EF-BC8F-F797E6D99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E47BA-BB5F-587F-F313-D809117D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6F75A-992E-DAF3-E2F2-2F05EA1B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646E2-E08C-F712-F9A5-4349784C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7E0DA9-1B49-825B-0176-66B5C231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6E8E83-3907-9087-E67E-CC795693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6C2A1-FB46-86E1-7572-FC4BA9EF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08A336-5CC9-4CA1-ED30-B1AC7E46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38EC9-2E4C-9DF0-7E76-CC1A0D5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51956-1D71-BDB3-B33B-F5583EF9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5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DBC99-78B1-DFAE-2892-6039DC3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36053A-F1FC-5882-C439-8838717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E2DDB-0B96-A6D4-8297-6123B017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8094-9D8C-38B6-6891-87777EFE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08DDB-F043-B6B0-EC9C-4AF5AA9F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6668F-23B2-5549-FF2E-98853B73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8F4D3-D22E-E6D9-59C3-5AA4D88E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F4804-1BF7-3014-F878-975261AB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99484-4717-0B43-6B39-E89FCC5F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AFDA0-B679-758F-0ECB-73B79D5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9F72FB-FE63-A394-B662-B0C1C1DC8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761A7-7AA2-2861-C4D9-B73ED178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43C48-B00C-5D9E-05CE-837DA22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24402-2844-3B2E-AB77-14107289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EF028-81AE-EFA0-927C-1D0C484F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AAF95-AE91-53FC-B998-752A6D4C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6A609-78DE-03BF-ECA2-BDBFBAE9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4052-8BC4-E79C-4731-60EBF2C81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B4C9-849D-4312-AD1F-581439FB0343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5D352-34F1-9DE6-C364-0E3B60424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9ED8B-079A-8463-28DA-D795DE0F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529D-9621-4132-BCA8-6258866C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1440-BF07-1518-2FFD-BCBA1A1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E1A3E-3BED-FECC-AB0F-A32B6A51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" y="1366753"/>
            <a:ext cx="12192000" cy="41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0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99358-36FF-110F-C8D5-22C657EF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D6AE3-D559-4662-08E0-16B52D67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84"/>
            <a:ext cx="12192000" cy="33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2013C-6EF9-3FAD-4017-C6E0D6F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Poisson </a:t>
            </a:r>
            <a:r>
              <a:rPr lang="zh-CN" altLang="en-US" dirty="0"/>
              <a:t>分布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1378C-A45A-5EE2-3C37-4D7A46D2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1386756"/>
            <a:ext cx="10966451" cy="18017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E15CB8-B2E9-C877-9FBC-13995AEC9253}"/>
              </a:ext>
            </a:extLst>
          </p:cNvPr>
          <p:cNvSpPr txBox="1"/>
          <p:nvPr/>
        </p:nvSpPr>
        <p:spPr>
          <a:xfrm>
            <a:off x="768625" y="3784821"/>
            <a:ext cx="10654748" cy="95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Poisson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分布通常用来对“一段连续的时间目标事件发生的次数”进行建模</a:t>
            </a:r>
          </a:p>
        </p:txBody>
      </p:sp>
    </p:spTree>
    <p:extLst>
      <p:ext uri="{BB962C8B-B14F-4D97-AF65-F5344CB8AC3E}">
        <p14:creationId xmlns:p14="http://schemas.microsoft.com/office/powerpoint/2010/main" val="25908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Poisson </a:t>
            </a:r>
            <a:r>
              <a:rPr lang="zh-CN" altLang="en-US" dirty="0"/>
              <a:t>分布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A12A1-2535-0965-CCA8-DDE1D70F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7" y="1182218"/>
            <a:ext cx="10936457" cy="37371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772357-FDFC-78C1-53AD-95B158DF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21" y="5072932"/>
            <a:ext cx="9405068" cy="12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6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Poisson </a:t>
            </a:r>
            <a:r>
              <a:rPr lang="zh-CN" altLang="en-US" dirty="0"/>
              <a:t>分布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42FE5-9614-2613-9162-B8EE5696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3" y="1263717"/>
            <a:ext cx="11253515" cy="49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4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93" y="365125"/>
            <a:ext cx="9176769" cy="6635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Poisson </a:t>
            </a:r>
            <a:r>
              <a:rPr lang="zh-CN" altLang="en-US" dirty="0"/>
              <a:t>分布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77D87-65BD-731F-FA94-D0E08683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865"/>
            <a:ext cx="12192000" cy="5055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A24E76-1CD5-657E-0626-B5D511111BB9}"/>
              </a:ext>
            </a:extLst>
          </p:cNvPr>
          <p:cNvSpPr txBox="1"/>
          <p:nvPr/>
        </p:nvSpPr>
        <p:spPr>
          <a:xfrm>
            <a:off x="8977022" y="3287443"/>
            <a:ext cx="295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对比课本例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2.2.8</a:t>
            </a:r>
            <a:endParaRPr lang="zh-CN" alt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D1E9-BB10-B4F9-62E8-4B35123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Pascal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125DF-6855-335E-2E8B-B5692C77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0" y="1086265"/>
            <a:ext cx="11620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几何分布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32E71-D266-5953-50BF-B406761E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3" y="2035577"/>
            <a:ext cx="8915400" cy="201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1F573-AF0D-86D7-0689-72D17A5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9" y="1028700"/>
            <a:ext cx="9847212" cy="859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ABBAE2-035A-0288-FDD7-932C999A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00" y="4054877"/>
            <a:ext cx="10752165" cy="724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97FB1-6981-18D9-D920-13BA26FAF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" y="4779479"/>
            <a:ext cx="5130654" cy="5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几何分布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7BB0D-848D-62DB-7A1A-2627A68E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66"/>
            <a:ext cx="12192000" cy="1122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0719BA-FF77-C661-2267-3A0E07B8E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28" t="-643" r="-2870" b="55545"/>
          <a:stretch/>
        </p:blipFill>
        <p:spPr>
          <a:xfrm>
            <a:off x="3140764" y="2328488"/>
            <a:ext cx="6358057" cy="693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A277D3-9F29-56D1-C216-46C9E0C28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05"/>
          <a:stretch/>
        </p:blipFill>
        <p:spPr>
          <a:xfrm>
            <a:off x="359545" y="3429000"/>
            <a:ext cx="9499978" cy="594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07991-A588-FC43-F433-B70F2832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43" y="4826692"/>
            <a:ext cx="1084446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几何分布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2B20BD-736D-0696-E88A-628E3A8F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1" y="1028700"/>
            <a:ext cx="11695447" cy="48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离散分布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4FA5A-B728-D16C-72CD-DF7EAB6F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超几何分布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8E470-AA9C-5C43-244F-E773A8AD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0" y="1500352"/>
            <a:ext cx="11242740" cy="25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265B5C-596F-EDA6-E49D-E201C76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8" y="1346028"/>
            <a:ext cx="11599933" cy="12784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0A00D1-B8B1-9F0F-5116-522350053BD2}"/>
              </a:ext>
            </a:extLst>
          </p:cNvPr>
          <p:cNvSpPr txBox="1"/>
          <p:nvPr/>
        </p:nvSpPr>
        <p:spPr>
          <a:xfrm>
            <a:off x="660400" y="3578087"/>
            <a:ext cx="10649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二项分布用于对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有放回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抽样，超几何分布用于</a:t>
            </a:r>
            <a:r>
              <a:rPr lang="zh-CN" altLang="en-US" sz="2800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无放回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抽样，当供抽样的总体容量</a:t>
            </a:r>
            <a:r>
              <a:rPr lang="en-US" altLang="zh-CN" sz="2800" dirty="0">
                <a:latin typeface="times" panose="02020603050405020304" pitchFamily="18" charset="0"/>
                <a:ea typeface="kaiti" panose="02010609060101010101" pitchFamily="49" charset="-122"/>
                <a:cs typeface="times" panose="02020603050405020304" pitchFamily="18" charset="0"/>
              </a:rPr>
              <a:t>N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很大时，后者可以用前者逼近。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208D26-9132-8BCF-ECE9-6878D5F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65125"/>
            <a:ext cx="9177338" cy="66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超几何分布</a:t>
            </a:r>
          </a:p>
        </p:txBody>
      </p:sp>
    </p:spTree>
    <p:extLst>
      <p:ext uri="{BB962C8B-B14F-4D97-AF65-F5344CB8AC3E}">
        <p14:creationId xmlns:p14="http://schemas.microsoft.com/office/powerpoint/2010/main" val="13033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1200-05E5-0BFE-21BB-5FB6F745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FDD529-0479-A90F-0452-3D70F8BA60A5}"/>
              </a:ext>
            </a:extLst>
          </p:cNvPr>
          <p:cNvSpPr txBox="1"/>
          <p:nvPr/>
        </p:nvSpPr>
        <p:spPr>
          <a:xfrm>
            <a:off x="7474062" y="30430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超几何分布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E6B40-EDD4-7F57-AD6D-7B34D80D7D6D}"/>
              </a:ext>
            </a:extLst>
          </p:cNvPr>
          <p:cNvSpPr txBox="1"/>
          <p:nvPr/>
        </p:nvSpPr>
        <p:spPr>
          <a:xfrm>
            <a:off x="6345137" y="1380176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" panose="02020603050405020304" pitchFamily="18" charset="0"/>
                <a:ea typeface="kaiti" panose="02010609060101010101" pitchFamily="49" charset="-122"/>
                <a:cs typeface="times" panose="02020603050405020304" pitchFamily="18" charset="0"/>
              </a:rPr>
              <a:t>Pascal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B3E1EF-D38B-C53F-1A0C-9EF26E2DDFA6}"/>
              </a:ext>
            </a:extLst>
          </p:cNvPr>
          <p:cNvSpPr txBox="1"/>
          <p:nvPr/>
        </p:nvSpPr>
        <p:spPr>
          <a:xfrm>
            <a:off x="4475043" y="30430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二项分布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EA0DE-600F-194D-B74A-850506BE2A00}"/>
              </a:ext>
            </a:extLst>
          </p:cNvPr>
          <p:cNvSpPr txBox="1"/>
          <p:nvPr/>
        </p:nvSpPr>
        <p:spPr>
          <a:xfrm>
            <a:off x="979294" y="3096598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empus Sans ITC" panose="04020404030D07020202" pitchFamily="82" charset="0"/>
                <a:ea typeface="kaiti" panose="02010609060101010101" pitchFamily="49" charset="-122"/>
                <a:cs typeface="times" panose="02020603050405020304" pitchFamily="18" charset="0"/>
              </a:rPr>
              <a:t>Bernoulli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1839A-2F3B-1D3A-1B21-72930C5AC9AE}"/>
              </a:ext>
            </a:extLst>
          </p:cNvPr>
          <p:cNvSpPr txBox="1"/>
          <p:nvPr/>
        </p:nvSpPr>
        <p:spPr>
          <a:xfrm>
            <a:off x="4399553" y="4841229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" panose="02020603050405020304" pitchFamily="18" charset="0"/>
                <a:ea typeface="STIXSizeTwoSym" pitchFamily="2" charset="2"/>
                <a:cs typeface="times" panose="02020603050405020304" pitchFamily="18" charset="0"/>
              </a:rPr>
              <a:t>Poisson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分布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056143-A849-C53D-9460-0AD6B3EF0B35}"/>
              </a:ext>
            </a:extLst>
          </p:cNvPr>
          <p:cNvSpPr txBox="1"/>
          <p:nvPr/>
        </p:nvSpPr>
        <p:spPr>
          <a:xfrm>
            <a:off x="2801592" y="13801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几何分布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14421C1B-C4D8-4428-AB8B-13DAB2AAB5E9}"/>
              </a:ext>
            </a:extLst>
          </p:cNvPr>
          <p:cNvSpPr/>
          <p:nvPr/>
        </p:nvSpPr>
        <p:spPr>
          <a:xfrm>
            <a:off x="6177308" y="3208301"/>
            <a:ext cx="1168073" cy="2949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双向 13">
            <a:extLst>
              <a:ext uri="{FF2B5EF4-FFF2-40B4-BE49-F238E27FC236}">
                <a16:creationId xmlns:a16="http://schemas.microsoft.com/office/drawing/2014/main" id="{8DE24CAA-ECE9-D9E0-E4CB-72137BEE295D}"/>
              </a:ext>
            </a:extLst>
          </p:cNvPr>
          <p:cNvSpPr/>
          <p:nvPr/>
        </p:nvSpPr>
        <p:spPr>
          <a:xfrm flipH="1" flipV="1">
            <a:off x="5472386" y="1476468"/>
            <a:ext cx="623614" cy="1603046"/>
          </a:xfrm>
          <a:prstGeom prst="leftUpArrow">
            <a:avLst>
              <a:gd name="adj1" fmla="val 25000"/>
              <a:gd name="adj2" fmla="val 2546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直角双向 14">
            <a:extLst>
              <a:ext uri="{FF2B5EF4-FFF2-40B4-BE49-F238E27FC236}">
                <a16:creationId xmlns:a16="http://schemas.microsoft.com/office/drawing/2014/main" id="{C252129F-463C-DC25-2F48-50CF7FDDDF8F}"/>
              </a:ext>
            </a:extLst>
          </p:cNvPr>
          <p:cNvSpPr/>
          <p:nvPr/>
        </p:nvSpPr>
        <p:spPr>
          <a:xfrm flipV="1">
            <a:off x="4542501" y="1502103"/>
            <a:ext cx="623614" cy="1603046"/>
          </a:xfrm>
          <a:prstGeom prst="leftUpArrow">
            <a:avLst>
              <a:gd name="adj1" fmla="val 25000"/>
              <a:gd name="adj2" fmla="val 2546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B05C400A-362E-720E-B8F8-25FF1B98053F}"/>
              </a:ext>
            </a:extLst>
          </p:cNvPr>
          <p:cNvSpPr/>
          <p:nvPr/>
        </p:nvSpPr>
        <p:spPr>
          <a:xfrm>
            <a:off x="3271806" y="3199595"/>
            <a:ext cx="1168073" cy="2949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BA4037FC-F0E5-AAF5-B774-9086F586623E}"/>
              </a:ext>
            </a:extLst>
          </p:cNvPr>
          <p:cNvSpPr/>
          <p:nvPr/>
        </p:nvSpPr>
        <p:spPr>
          <a:xfrm rot="16200000">
            <a:off x="4729563" y="4109708"/>
            <a:ext cx="1168073" cy="2949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B31913-90D9-0A21-236D-62FC03C9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04238"/>
            <a:ext cx="11601450" cy="20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6EC011-9428-B348-71E5-70F67980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025346"/>
            <a:ext cx="115443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概率分布表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047298-A400-BB41-178E-4E78CCDB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89" y="1479564"/>
            <a:ext cx="7820544" cy="194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56E67C-1F73-4A44-0737-92FFDE59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" y="3705763"/>
            <a:ext cx="3495675" cy="176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E2B86C-E259-1D38-B2A1-17576DAB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32" y="3797298"/>
            <a:ext cx="7388110" cy="11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60232-5DE7-3990-0313-F9E7314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52593-9124-C4BE-A597-4F0FEFF9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1" y="1556675"/>
            <a:ext cx="11963205" cy="35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1F5B-DC05-8FDD-4628-EF754B5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Bernoulli </a:t>
            </a:r>
            <a:r>
              <a:rPr lang="zh-CN" altLang="en-US" dirty="0"/>
              <a:t>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6BFA54-0659-283A-7EF8-4DFE06AA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3834019"/>
            <a:ext cx="1769827" cy="1622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CCB798-52A1-4F09-BC78-F64A6A0B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2" y="1128918"/>
            <a:ext cx="11427514" cy="20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62987-A5F0-28D6-1035-3C9A162D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9E9AD-F556-5A1B-248D-CAA503B3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5" y="1229220"/>
            <a:ext cx="11686789" cy="1553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65A78D-4A3E-4403-B1E4-4AA73B00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0" y="3429000"/>
            <a:ext cx="5309695" cy="1969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FA1A1C-638B-761B-025C-8DF4651DD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81" y="2842343"/>
            <a:ext cx="5029856" cy="34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60199D-45B3-33B8-088E-C1D23E15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14090"/>
            <a:ext cx="1157287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60916B-943D-AAAE-C1C8-C10ABFA9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5" y="3415085"/>
            <a:ext cx="10001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1629-A3A7-CD4A-D15A-B7E9B9CF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B3F1C7-83A7-F3F9-71A2-FF5482FF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6" y="1506316"/>
            <a:ext cx="10906125" cy="176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941E2B-2C7C-F7DF-F199-A3046E7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1" y="3559743"/>
            <a:ext cx="3648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124</Words>
  <Application>Microsoft Office PowerPoint</Application>
  <PresentationFormat>宽屏</PresentationFormat>
  <Paragraphs>31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Tempus Sans ITC</vt:lpstr>
      <vt:lpstr>times</vt:lpstr>
      <vt:lpstr>Times New Roman</vt:lpstr>
      <vt:lpstr>Office 主题​​</vt:lpstr>
      <vt:lpstr>概率论与数理统计</vt:lpstr>
      <vt:lpstr>PowerPoint 演示文稿</vt:lpstr>
      <vt:lpstr>PowerPoint 演示文稿</vt:lpstr>
      <vt:lpstr>概率分布表</vt:lpstr>
      <vt:lpstr>PowerPoint 演示文稿</vt:lpstr>
      <vt:lpstr>Bernoulli 分布</vt:lpstr>
      <vt:lpstr>PowerPoint 演示文稿</vt:lpstr>
      <vt:lpstr>二项分布</vt:lpstr>
      <vt:lpstr>PowerPoint 演示文稿</vt:lpstr>
      <vt:lpstr>PowerPoint 演示文稿</vt:lpstr>
      <vt:lpstr>PowerPoint 演示文稿</vt:lpstr>
      <vt:lpstr>Poisson 分布 </vt:lpstr>
      <vt:lpstr>Poisson 分布 </vt:lpstr>
      <vt:lpstr>Poisson 分布 </vt:lpstr>
      <vt:lpstr>Poisson 分布 </vt:lpstr>
      <vt:lpstr>Pascal分布</vt:lpstr>
      <vt:lpstr>几何分布</vt:lpstr>
      <vt:lpstr>几何分布</vt:lpstr>
      <vt:lpstr>几何分布</vt:lpstr>
      <vt:lpstr>超几何分布</vt:lpstr>
      <vt:lpstr>超几何分布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5</cp:revision>
  <dcterms:created xsi:type="dcterms:W3CDTF">2023-09-10T10:48:01Z</dcterms:created>
  <dcterms:modified xsi:type="dcterms:W3CDTF">2023-09-10T11:38:19Z</dcterms:modified>
</cp:coreProperties>
</file>