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65" r:id="rId17"/>
    <p:sldId id="364" r:id="rId18"/>
    <p:sldId id="356" r:id="rId19"/>
    <p:sldId id="357" r:id="rId20"/>
    <p:sldId id="358" r:id="rId21"/>
    <p:sldId id="366" r:id="rId22"/>
    <p:sldId id="374" r:id="rId23"/>
    <p:sldId id="359" r:id="rId24"/>
    <p:sldId id="360" r:id="rId25"/>
    <p:sldId id="361" r:id="rId26"/>
    <p:sldId id="362" r:id="rId27"/>
    <p:sldId id="363" r:id="rId28"/>
    <p:sldId id="367" r:id="rId29"/>
    <p:sldId id="368" r:id="rId30"/>
    <p:sldId id="375" r:id="rId31"/>
    <p:sldId id="3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29E3F-1049-4637-BA78-9DBA9D2F927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19EF8-5D7E-4BFA-9FBA-8EC494DAC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0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75A06-A7D3-50AF-461A-212D95B4D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ED77C-14BA-7E0C-1949-DA43AC93C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D8166-EF5B-D788-2A02-24EB3950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29D53-9F19-2260-BD45-2B65AB28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4DFF5-A3B8-35F3-28F0-18E60785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E6FA-77C3-59DA-A483-EE117096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4C8F5-96EB-03ED-2730-F5B595BA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5A21B-A057-AFDE-F475-6196A498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11B22-438C-2054-4E28-71DE6C6D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8CA1E-3795-4112-1002-B96169E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77DA9-63A7-8509-217F-B8EBB1718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AAF07-FC6E-73B1-32F1-05E4B4811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1140C-2E55-6EB6-A81F-1BB2D729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024B6-5D13-7289-E5BE-C6CBCB2F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0E4E9-83CE-DDA6-E7A6-6364EBE0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2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613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15248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10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95871-D99D-9691-4E95-F6D46D0E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DBA24-7D22-F90E-1D57-C206BE25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7B31D-40A6-B1C8-D6BC-70F8B546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A570F-44E9-DEA4-0DA9-800453E5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3FD99-FC1B-63F9-3DF7-461675A9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1B7E9-6DC0-8EF6-AA87-5A20980A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03A2B-01D8-DE5E-1356-B7828BAE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39C86-EFE6-FCD7-1EAC-14A48C05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E02EB-0D8E-4D40-CA0E-3538AA08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069B8-03EB-CCA7-C4D9-E4F8BB91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9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1FFAD-8351-B211-8154-304A045F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94865-53CC-3285-F499-5CDA0EE57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F74D1-6653-841B-D872-F6F100353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299F0-4024-17FF-06F6-60227565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4342C-CA58-1B8A-9F72-1FD0F34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11DB0-637A-5881-748A-741C8C4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F8B7E-0347-6C64-0262-6AFA65BD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E8E27-7CB3-626D-1F80-B734A24F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970A9-551A-EB53-7C47-262B55F6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046A20-DE6B-87FF-15C9-ACA1726D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9ED562-4669-64B8-3CD4-6E9B9D01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C31D0-3E00-0628-FFE8-42C51004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A668E6-BA51-7D57-E850-B3D096AC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3BD6F-236E-7490-7F30-F8C6AA1B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1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20E41-FF3E-50C6-1FD8-6278ED17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33CF1-3C96-6520-3615-8654891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C010A-0E2B-7344-507D-0C122875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06776-B398-7F38-7B7F-B7FB713D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9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1E1AB-3A5F-32D0-6354-FEB98578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44AAB6-B15B-BC02-CAA2-BB1AFD13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4FDAC1-D18A-FF97-69A6-BFFFFAA4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6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1CF77-9B12-F080-C7D7-C3257A4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B8854-38CA-6F47-F78B-C35523BD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D910A-F7D5-B29B-3374-D1DB690C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1275A-EFF5-B9E6-ABB3-F42896C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6F23A-8A14-FD81-3103-C7BBB905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B1308-14C8-2990-450A-0A84B811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547C5-10E7-1955-1B2B-8DBC7154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4CB5F4-B2FF-C3F4-59CC-2A1B6493E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8E6AE-E8C3-8DDB-3A3D-E7D2D6C87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1E451-2EF0-0372-F82B-8142253B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DF0FD-077C-2AEB-522B-7DB99453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91867-CAE6-6D4D-CC54-B33833C1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82FF7D-3E0B-A94E-BBD5-4612483D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208D0-2353-74EE-027A-5D051BB2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02F52-92A1-71C2-FED1-7CA6746E7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2FDE-B6C7-46D9-B98E-C99B0488D5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3B197-1081-4995-6F29-376690D8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EBB42-A3A2-30C9-F32E-8C576FF69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3EA8-AA21-4C7B-9133-9DC912E62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0B323-798E-5D43-033E-BAD68970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4" y="0"/>
            <a:ext cx="1072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5ADAEA-FC4A-12C2-D33D-52A23721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8" r="24424"/>
          <a:stretch/>
        </p:blipFill>
        <p:spPr>
          <a:xfrm>
            <a:off x="2245345" y="1802398"/>
            <a:ext cx="6739372" cy="3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正态样本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30821B-B914-9929-A520-9C1812FE5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545263"/>
            <a:ext cx="10991850" cy="3543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31DF12-22B3-610F-3EED-620E026A828D}"/>
              </a:ext>
            </a:extLst>
          </p:cNvPr>
          <p:cNvSpPr txBox="1"/>
          <p:nvPr/>
        </p:nvSpPr>
        <p:spPr>
          <a:xfrm>
            <a:off x="9008315" y="5563091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课本引理</a:t>
            </a:r>
            <a:r>
              <a:rPr lang="en-US" altLang="zh-CN" sz="2800" dirty="0"/>
              <a:t>5.4.1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468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推论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17E84-8345-A673-82F8-78E023A0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4" y="1150067"/>
            <a:ext cx="10715625" cy="1962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3204FA-8D9A-B37C-3733-625937BB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" y="3159125"/>
            <a:ext cx="11010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双正态同方差总体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EC4C59-9F0D-5A9C-DF7C-C1C8E998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43314"/>
            <a:ext cx="11391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9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98F54-E46E-3415-B009-FDAD2CCE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7" y="1103855"/>
            <a:ext cx="11125200" cy="2266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CC0DE9-800D-7FD8-358F-9252868D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7" y="423862"/>
            <a:ext cx="109347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3481318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区间估计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43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3496A-0CC1-A923-001A-AD216133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区间估计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C10353-70C0-DDCB-488B-E5DFD9AFC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493889"/>
            <a:ext cx="1078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7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置信区间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A00526-772D-F1FB-92C8-FCC17765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1028700"/>
            <a:ext cx="10810875" cy="1152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DBEFB3-9D04-91C3-DC61-51E095ED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3" y="2170274"/>
            <a:ext cx="10201275" cy="1047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061347-5773-3743-56DF-69731FDA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779" y="3218024"/>
            <a:ext cx="7997221" cy="29175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4B50A0-027C-0D0F-C50C-B56ECE8D7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38" y="3329313"/>
            <a:ext cx="4057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置信区间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2D8DE8-1569-E0CD-9B57-0843E6DA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209090"/>
            <a:ext cx="106775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3481318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统计</a:t>
            </a:r>
            <a:r>
              <a:rPr lang="en-US" altLang="zh-CN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3</a:t>
            </a:r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大分布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F7A87-158A-D35E-94FD-3F137660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7" y="161925"/>
            <a:ext cx="10496550" cy="6534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214363-18DD-6DDA-956C-7F828B6DC7B8}"/>
              </a:ext>
            </a:extLst>
          </p:cNvPr>
          <p:cNvSpPr txBox="1"/>
          <p:nvPr/>
        </p:nvSpPr>
        <p:spPr>
          <a:xfrm>
            <a:off x="8919825" y="53743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枢轴变量法</a:t>
            </a:r>
          </a:p>
        </p:txBody>
      </p:sp>
    </p:spTree>
    <p:extLst>
      <p:ext uri="{BB962C8B-B14F-4D97-AF65-F5344CB8AC3E}">
        <p14:creationId xmlns:p14="http://schemas.microsoft.com/office/powerpoint/2010/main" val="413241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E3D0E-3857-6EED-72BD-CF129D7C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关于分位数记号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52D91A-15B5-4DA7-9B25-4FF418755B9A}"/>
                  </a:ext>
                </a:extLst>
              </p:cNvPr>
              <p:cNvSpPr txBox="1"/>
              <p:nvPr/>
            </p:nvSpPr>
            <p:spPr>
              <a:xfrm>
                <a:off x="714565" y="1406664"/>
                <a:ext cx="10673948" cy="2755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习惯上用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表示分布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的上侧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分位数，即随机变量取大于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的值的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概率是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=1−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𝛼</m:t>
                    </m:r>
                  </m:oMath>
                </a14:m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一些例子：</a:t>
                </a:r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lang="en-US" altLang="zh-CN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𝛼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endParaRPr lang="zh-CN" altLang="en-US" sz="28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52D91A-15B5-4DA7-9B25-4FF41875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65" y="1406664"/>
                <a:ext cx="10673948" cy="2755883"/>
              </a:xfrm>
              <a:prstGeom prst="rect">
                <a:avLst/>
              </a:prstGeom>
              <a:blipFill>
                <a:blip r:embed="rId2"/>
                <a:stretch>
                  <a:fillRect l="-1142" t="-2876" r="-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36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B79B8-4B67-9612-21AC-B57650EA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202EFD-09B5-13E8-A1BE-017042AAA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5"/>
          <a:stretch/>
        </p:blipFill>
        <p:spPr>
          <a:xfrm>
            <a:off x="13765" y="365125"/>
            <a:ext cx="12192000" cy="57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单正态总体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754B2F-1009-5AF5-BEBE-265804F9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5" y="3308532"/>
            <a:ext cx="4331221" cy="830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9BD2FE-FA77-FF84-2AF6-4528C3A3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78" y="4290426"/>
            <a:ext cx="10317927" cy="57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D970DC-E889-B67C-2526-3A6774866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959" y="5083180"/>
            <a:ext cx="4823562" cy="641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5591EF-99AA-0C7A-9571-AF994875265C}"/>
                  </a:ext>
                </a:extLst>
              </p:cNvPr>
              <p:cNvSpPr txBox="1"/>
              <p:nvPr/>
            </p:nvSpPr>
            <p:spPr>
              <a:xfrm>
                <a:off x="430325" y="1505965"/>
                <a:ext cx="10664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已知，对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的区间估计（也适用于非正态总体，但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n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很大情况）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5591EF-99AA-0C7A-9571-AF9948752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25" y="1505965"/>
                <a:ext cx="10664138" cy="523220"/>
              </a:xfrm>
              <a:prstGeom prst="rect">
                <a:avLst/>
              </a:prstGeom>
              <a:blipFill>
                <a:blip r:embed="rId5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6812B04-FBDF-220F-4D14-FD37678A92FD}"/>
              </a:ext>
            </a:extLst>
          </p:cNvPr>
          <p:cNvSpPr txBox="1"/>
          <p:nvPr/>
        </p:nvSpPr>
        <p:spPr>
          <a:xfrm>
            <a:off x="2745042" y="241970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利用枢轴量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F0ED02-D4E3-CE94-DBAD-F7BC406B0466}"/>
                  </a:ext>
                </a:extLst>
              </p:cNvPr>
              <p:cNvSpPr txBox="1"/>
              <p:nvPr/>
            </p:nvSpPr>
            <p:spPr>
              <a:xfrm>
                <a:off x="6214397" y="3435522"/>
                <a:ext cx="4503092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对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应标准正态上侧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𝛼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分位数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F0ED02-D4E3-CE94-DBAD-F7BC406B0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97" y="3435522"/>
                <a:ext cx="4503092" cy="666529"/>
              </a:xfrm>
              <a:prstGeom prst="rect">
                <a:avLst/>
              </a:prstGeom>
              <a:blipFill>
                <a:blip r:embed="rId6"/>
                <a:stretch>
                  <a:fillRect t="-6422" r="-1894" b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B9FB72-988B-C915-696C-41231620741E}"/>
              </a:ext>
            </a:extLst>
          </p:cNvPr>
          <p:cNvGrpSpPr/>
          <p:nvPr/>
        </p:nvGrpSpPr>
        <p:grpSpPr>
          <a:xfrm>
            <a:off x="4879910" y="2209741"/>
            <a:ext cx="3563076" cy="1102558"/>
            <a:chOff x="7115765" y="1293760"/>
            <a:chExt cx="3563076" cy="110255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7C9B4B4-CF6B-C156-73DC-2CF5EF27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5765" y="1293760"/>
              <a:ext cx="2230756" cy="110255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8A9C026-F961-2080-3FD3-3EC193A3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46521" y="1480299"/>
              <a:ext cx="1332320" cy="55715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F04746-F3C6-3151-5164-FD667CFA41F6}"/>
                  </a:ext>
                </a:extLst>
              </p:cNvPr>
              <p:cNvSpPr txBox="1"/>
              <p:nvPr/>
            </p:nvSpPr>
            <p:spPr>
              <a:xfrm>
                <a:off x="943568" y="5252058"/>
                <a:ext cx="328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水平为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的置信区间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F04746-F3C6-3151-5164-FD667CFA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68" y="5252058"/>
                <a:ext cx="3282950" cy="523220"/>
              </a:xfrm>
              <a:prstGeom prst="rect">
                <a:avLst/>
              </a:prstGeom>
              <a:blipFill>
                <a:blip r:embed="rId9"/>
                <a:stretch>
                  <a:fillRect l="-3903" t="-15294" r="-297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341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单正态总体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EB1216-9091-858A-3651-DBAB85B26281}"/>
                  </a:ext>
                </a:extLst>
              </p:cNvPr>
              <p:cNvSpPr txBox="1"/>
              <p:nvPr/>
            </p:nvSpPr>
            <p:spPr>
              <a:xfrm>
                <a:off x="660399" y="1246396"/>
                <a:ext cx="1030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未知，对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的区间估计（也适用于非正态总体，但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n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很大情况）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EB1216-9091-858A-3651-DBAB85B26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1246396"/>
                <a:ext cx="10305065" cy="523220"/>
              </a:xfrm>
              <a:prstGeom prst="rect">
                <a:avLst/>
              </a:prstGeom>
              <a:blipFill>
                <a:blip r:embed="rId2"/>
                <a:stretch>
                  <a:fillRect t="-13953" r="-29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A9A182E-454B-C600-43D7-5F49A17F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10" y="1936657"/>
            <a:ext cx="5063017" cy="1361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5D6F04-FB63-12EE-320D-5E774811DBFC}"/>
              </a:ext>
            </a:extLst>
          </p:cNvPr>
          <p:cNvSpPr txBox="1"/>
          <p:nvPr/>
        </p:nvSpPr>
        <p:spPr>
          <a:xfrm>
            <a:off x="1141248" y="209413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利用枢轴量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A3A8C4-3BDD-9459-88F5-B433E1F75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960" y="1936657"/>
            <a:ext cx="1162971" cy="969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ED55D6-9858-8D11-D8FE-CD9CF3D24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693" y="5519608"/>
            <a:ext cx="5016769" cy="6181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B565B8-B2B5-5602-0530-2A20DA045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93" y="3619984"/>
            <a:ext cx="3855305" cy="5232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5361DA-3893-77E0-9300-364D03908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495" y="4567097"/>
            <a:ext cx="10713257" cy="570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19DAE86-0C86-3A31-FA4A-E7DF4ABEBBBA}"/>
                  </a:ext>
                </a:extLst>
              </p:cNvPr>
              <p:cNvSpPr txBox="1"/>
              <p:nvPr/>
            </p:nvSpPr>
            <p:spPr>
              <a:xfrm>
                <a:off x="5075822" y="3578630"/>
                <a:ext cx="3964483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对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应</a:t>
                </a:r>
                <a:r>
                  <a:rPr lang="en-US" altLang="zh-CN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t</a:t>
                </a:r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分布上侧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𝛼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分位数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19DAE86-0C86-3A31-FA4A-E7DF4ABEB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22" y="3578630"/>
                <a:ext cx="3964483" cy="666529"/>
              </a:xfrm>
              <a:prstGeom prst="rect">
                <a:avLst/>
              </a:prstGeom>
              <a:blipFill>
                <a:blip r:embed="rId8"/>
                <a:stretch>
                  <a:fillRect t="-5505" r="-2308" b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6D1291-6A85-89AA-7B65-4F8811D610EA}"/>
                  </a:ext>
                </a:extLst>
              </p:cNvPr>
              <p:cNvSpPr txBox="1"/>
              <p:nvPr/>
            </p:nvSpPr>
            <p:spPr>
              <a:xfrm>
                <a:off x="842917" y="5664274"/>
                <a:ext cx="36420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水平为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的置信区间：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6D1291-6A85-89AA-7B65-4F8811D6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17" y="5664274"/>
                <a:ext cx="3642023" cy="523220"/>
              </a:xfrm>
              <a:prstGeom prst="rect">
                <a:avLst/>
              </a:prstGeom>
              <a:blipFill>
                <a:blip r:embed="rId9"/>
                <a:stretch>
                  <a:fillRect l="-3344" t="-13953" r="-2508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6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单正态总体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362B9B-59E9-F926-3D24-59E620D9BC08}"/>
                  </a:ext>
                </a:extLst>
              </p:cNvPr>
              <p:cNvSpPr txBox="1"/>
              <p:nvPr/>
            </p:nvSpPr>
            <p:spPr>
              <a:xfrm>
                <a:off x="660399" y="1246396"/>
                <a:ext cx="4099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未知，对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的区间估计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3362B9B-59E9-F926-3D24-59E620D9B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1246396"/>
                <a:ext cx="4099840" cy="523220"/>
              </a:xfrm>
              <a:prstGeom prst="rect">
                <a:avLst/>
              </a:prstGeom>
              <a:blipFill>
                <a:blip r:embed="rId2"/>
                <a:stretch>
                  <a:fillRect t="-13953" r="-2080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A6B44A3-D7F3-D67E-96EF-50603A3013A7}"/>
              </a:ext>
            </a:extLst>
          </p:cNvPr>
          <p:cNvSpPr txBox="1"/>
          <p:nvPr/>
        </p:nvSpPr>
        <p:spPr>
          <a:xfrm>
            <a:off x="1371323" y="211119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利用枢轴量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2F942-521B-6529-9D09-BB6B1CBA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71" y="1916262"/>
            <a:ext cx="1685712" cy="9130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470AA9-1A4A-C40E-13AD-15D035D4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02" y="1916262"/>
            <a:ext cx="986023" cy="8950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C1B5AB-AA36-2681-2912-A806BF9A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50" y="2976002"/>
            <a:ext cx="4927206" cy="786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6B0BDD5-245F-FE1C-3544-5F0A22B5FFDB}"/>
                  </a:ext>
                </a:extLst>
              </p:cNvPr>
              <p:cNvSpPr txBox="1"/>
              <p:nvPr/>
            </p:nvSpPr>
            <p:spPr>
              <a:xfrm>
                <a:off x="6160893" y="3142077"/>
                <a:ext cx="5493748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对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分布上，下侧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𝛼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分位数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6B0BDD5-245F-FE1C-3544-5F0A22B5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893" y="3142077"/>
                <a:ext cx="5493748" cy="666529"/>
              </a:xfrm>
              <a:prstGeom prst="rect">
                <a:avLst/>
              </a:prstGeom>
              <a:blipFill>
                <a:blip r:embed="rId6"/>
                <a:stretch>
                  <a:fillRect t="-5455" r="-1998" b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7BDF524D-7B76-B2A2-36D8-6B4F68585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0764" y="4093239"/>
            <a:ext cx="6172186" cy="1050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EB600C-7402-3F09-075E-FDE3FCBF3093}"/>
                  </a:ext>
                </a:extLst>
              </p:cNvPr>
              <p:cNvSpPr txBox="1"/>
              <p:nvPr/>
            </p:nvSpPr>
            <p:spPr>
              <a:xfrm>
                <a:off x="763904" y="5434380"/>
                <a:ext cx="36420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水平为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kaiti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的置信区间：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EB600C-7402-3F09-075E-FDE3FCBF3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4" y="5434380"/>
                <a:ext cx="3642023" cy="523220"/>
              </a:xfrm>
              <a:prstGeom prst="rect">
                <a:avLst/>
              </a:prstGeom>
              <a:blipFill>
                <a:blip r:embed="rId8"/>
                <a:stretch>
                  <a:fillRect l="-3344" t="-13953" r="-2508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BC477F11-7B6D-05C4-5D4C-798466D23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14" y="5170836"/>
            <a:ext cx="6145721" cy="1050308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AD80FB7-9E37-46C0-7B52-742DCB45F9B3}"/>
              </a:ext>
            </a:extLst>
          </p:cNvPr>
          <p:cNvCxnSpPr>
            <a:stCxn id="6" idx="2"/>
          </p:cNvCxnSpPr>
          <p:nvPr/>
        </p:nvCxnSpPr>
        <p:spPr>
          <a:xfrm flipH="1">
            <a:off x="2790764" y="2829356"/>
            <a:ext cx="1615163" cy="438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880C03-2C55-27C1-69E8-8AE53DC6ED3A}"/>
              </a:ext>
            </a:extLst>
          </p:cNvPr>
          <p:cNvGrpSpPr/>
          <p:nvPr/>
        </p:nvGrpSpPr>
        <p:grpSpPr>
          <a:xfrm>
            <a:off x="6973282" y="1117572"/>
            <a:ext cx="4958409" cy="2043236"/>
            <a:chOff x="6973282" y="1117572"/>
            <a:chExt cx="4958409" cy="2043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B01B7E4-24E6-BF4C-1FF1-C8614DFE9887}"/>
                    </a:ext>
                  </a:extLst>
                </p:cNvPr>
                <p:cNvSpPr txBox="1"/>
                <p:nvPr/>
              </p:nvSpPr>
              <p:spPr>
                <a:xfrm>
                  <a:off x="6973282" y="1117572"/>
                  <a:ext cx="49584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b="0" dirty="0">
                      <a:solidFill>
                        <a:srgbClr val="FF0000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800" dirty="0">
                      <a:solidFill>
                        <a:srgbClr val="FF0000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已知，需要作如下修改：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B01B7E4-24E6-BF4C-1FF1-C8614DFE9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282" y="1117572"/>
                  <a:ext cx="4958409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2583" t="-16279" b="-267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EA6A4A9-2300-69B2-3EC7-235FCF209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15924" y="1765370"/>
              <a:ext cx="2933700" cy="86677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512E969-5BDB-2D40-80E4-3CE36A1C1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41697" y="2608358"/>
              <a:ext cx="1685925" cy="552450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145D4BC-BDF0-A414-A277-E4D74B10181F}"/>
                </a:ext>
              </a:extLst>
            </p:cNvPr>
            <p:cNvSpPr/>
            <p:nvPr/>
          </p:nvSpPr>
          <p:spPr>
            <a:xfrm>
              <a:off x="6973282" y="1117572"/>
              <a:ext cx="4500963" cy="2024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6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0B3D5-4A04-AA88-CD22-87C8C439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2" y="1127430"/>
            <a:ext cx="10836040" cy="2301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1230B7-EC2C-C70B-CE72-C60AB623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62" y="3814818"/>
            <a:ext cx="5783363" cy="7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1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A833B-4841-3A74-5845-0604266B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9" y="1439656"/>
            <a:ext cx="11259201" cy="43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19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2655-6DB3-CA43-8B7F-9833D3AA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38FB15-2571-59EA-EDB8-41ACBBCF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365125"/>
            <a:ext cx="9315960" cy="14025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960A39-E0D4-555F-02F8-160AE560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000" y="2074385"/>
            <a:ext cx="5236769" cy="645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49FC45-1CB3-E459-A7A3-C852FCB4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936" y="2938339"/>
            <a:ext cx="6860186" cy="813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23ABB-9BCE-DBA3-82EA-E045EF8B42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5" t="17163" b="12613"/>
          <a:stretch/>
        </p:blipFill>
        <p:spPr>
          <a:xfrm>
            <a:off x="3297739" y="4153607"/>
            <a:ext cx="4524602" cy="6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95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7F661-FA9E-F6CC-6E8C-58042C9F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15BC9-FC50-2DEE-3304-3A9F2783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88013"/>
            <a:ext cx="8923231" cy="1481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33C2AD-7777-0851-CA22-FFC0F19A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623856"/>
            <a:ext cx="5722703" cy="567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81D09D-4F56-E6AF-3F95-096210F96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788" y="2270502"/>
            <a:ext cx="6145721" cy="10503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500873-16E2-7317-F836-13FD0A3B3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27"/>
          <a:stretch/>
        </p:blipFill>
        <p:spPr>
          <a:xfrm>
            <a:off x="686588" y="4990027"/>
            <a:ext cx="6619236" cy="647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46D7B1-9E59-D9D1-8D07-A86D1495F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" y="5476944"/>
            <a:ext cx="5153250" cy="6623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A1B016-82E0-E9C0-8B57-FA60FC75F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714" y="3512857"/>
            <a:ext cx="7099867" cy="9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卡方分布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308611-62E3-35FE-B38A-C66B5CBC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278089"/>
            <a:ext cx="10782300" cy="264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E77C51-3AAF-2C5B-313E-6650D763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10" y="4385310"/>
            <a:ext cx="7157085" cy="1101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E921EE-5B3F-F757-CF42-47A6DA6C3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9" t="23130"/>
          <a:stretch/>
        </p:blipFill>
        <p:spPr>
          <a:xfrm>
            <a:off x="704850" y="5685182"/>
            <a:ext cx="5277868" cy="7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B6FF3-E20B-68ED-2D0B-F07632BC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双正态总体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DDD11E-4B0D-B5FF-CFC3-1DBC53E9E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5" r="46286"/>
          <a:stretch/>
        </p:blipFill>
        <p:spPr>
          <a:xfrm>
            <a:off x="2571348" y="1114582"/>
            <a:ext cx="6548798" cy="53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6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84FC8-EB0A-1939-C9A9-639F2616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4292E-E6EE-F788-EF9C-DF66C4C7E67A}"/>
              </a:ext>
            </a:extLst>
          </p:cNvPr>
          <p:cNvSpPr txBox="1"/>
          <p:nvPr/>
        </p:nvSpPr>
        <p:spPr>
          <a:xfrm>
            <a:off x="660399" y="1695630"/>
            <a:ext cx="10418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P182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15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18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 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19 </a:t>
            </a:r>
            <a:endParaRPr lang="zh-CN" altLang="en-US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44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B8BDC-C5E3-7F3E-F1EF-2B464603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4281F-7236-5CE0-4972-A0B6FEBC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31217"/>
            <a:ext cx="9589024" cy="61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6E7FE-6A46-BA80-3E5D-1DD8A0F8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BA2B35-FD06-0924-CBD8-48410A10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8" y="1391559"/>
            <a:ext cx="10360652" cy="34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 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4D43D-38E1-2649-4C19-8E20C1FF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7" y="950015"/>
            <a:ext cx="10791825" cy="3924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BAC44E-FDE5-A85E-AFF3-D38B8BF8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70" y="4874315"/>
            <a:ext cx="8697192" cy="13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BD4842-E665-8AC8-AE0C-1BBD4875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8" y="123245"/>
            <a:ext cx="9585210" cy="66115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DA19F5-F3DE-7E86-FFBE-FAD1F23D3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10159"/>
          <a:stretch/>
        </p:blipFill>
        <p:spPr>
          <a:xfrm>
            <a:off x="7696863" y="1526650"/>
            <a:ext cx="4166484" cy="4706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8E0508-5CB4-A7A2-69B2-1F61A9A77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485" y="1997309"/>
            <a:ext cx="34671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87D8-5536-7D86-5C9D-63277B79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1CB347-A21E-F350-6E88-2FFCB0CE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2" y="1329213"/>
            <a:ext cx="11686747" cy="41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5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C0CD1-6420-7642-1112-9BD1F79B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 </a:t>
            </a:r>
            <a:r>
              <a:rPr lang="zh-CN" altLang="en-US" dirty="0"/>
              <a:t>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627997-E49B-E4F9-7E9A-473AAE81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54" y="886281"/>
            <a:ext cx="10582275" cy="3781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6C350F-6CD8-CFCF-9660-77F18AF5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53" y="4667706"/>
            <a:ext cx="98298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275</Words>
  <Application>Microsoft Office PowerPoint</Application>
  <PresentationFormat>宽屏</PresentationFormat>
  <Paragraphs>56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Songti SC Black</vt:lpstr>
      <vt:lpstr>Songti SC Bold</vt:lpstr>
      <vt:lpstr>等线</vt:lpstr>
      <vt:lpstr>等线 Light</vt:lpstr>
      <vt:lpstr>kaiti</vt:lpstr>
      <vt:lpstr>kaiti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卡方分布</vt:lpstr>
      <vt:lpstr>PowerPoint 演示文稿</vt:lpstr>
      <vt:lpstr>性质</vt:lpstr>
      <vt:lpstr>t 分布</vt:lpstr>
      <vt:lpstr>PowerPoint 演示文稿</vt:lpstr>
      <vt:lpstr>性质</vt:lpstr>
      <vt:lpstr>F 分布</vt:lpstr>
      <vt:lpstr>PowerPoint 演示文稿</vt:lpstr>
      <vt:lpstr>性质</vt:lpstr>
      <vt:lpstr>正态样本</vt:lpstr>
      <vt:lpstr>推论</vt:lpstr>
      <vt:lpstr>双正态同方差总体</vt:lpstr>
      <vt:lpstr>PowerPoint 演示文稿</vt:lpstr>
      <vt:lpstr>PowerPoint 演示文稿</vt:lpstr>
      <vt:lpstr>区间估计</vt:lpstr>
      <vt:lpstr>置信区间</vt:lpstr>
      <vt:lpstr>置信区间</vt:lpstr>
      <vt:lpstr>PowerPoint 演示文稿</vt:lpstr>
      <vt:lpstr>关于分位数记号</vt:lpstr>
      <vt:lpstr>PowerPoint 演示文稿</vt:lpstr>
      <vt:lpstr>单正态总体</vt:lpstr>
      <vt:lpstr>单正态总体</vt:lpstr>
      <vt:lpstr>单正态总体</vt:lpstr>
      <vt:lpstr>例</vt:lpstr>
      <vt:lpstr>续</vt:lpstr>
      <vt:lpstr>PowerPoint 演示文稿</vt:lpstr>
      <vt:lpstr>PowerPoint 演示文稿</vt:lpstr>
      <vt:lpstr>双正态总体</vt:lpstr>
      <vt:lpstr>HW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11</cp:revision>
  <dcterms:created xsi:type="dcterms:W3CDTF">2023-11-29T07:57:36Z</dcterms:created>
  <dcterms:modified xsi:type="dcterms:W3CDTF">2023-12-17T11:52:51Z</dcterms:modified>
</cp:coreProperties>
</file>