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4" r:id="rId5"/>
    <p:sldId id="265" r:id="rId6"/>
    <p:sldId id="259" r:id="rId7"/>
    <p:sldId id="260" r:id="rId8"/>
    <p:sldId id="261" r:id="rId9"/>
    <p:sldId id="262" r:id="rId10"/>
    <p:sldId id="266" r:id="rId11"/>
    <p:sldId id="267" r:id="rId12"/>
    <p:sldId id="268" r:id="rId13"/>
    <p:sldId id="269" r:id="rId14"/>
    <p:sldId id="271" r:id="rId15"/>
    <p:sldId id="270" r:id="rId16"/>
    <p:sldId id="272" r:id="rId17"/>
    <p:sldId id="273" r:id="rId18"/>
    <p:sldId id="274" r:id="rId19"/>
    <p:sldId id="280" r:id="rId20"/>
    <p:sldId id="281" r:id="rId21"/>
    <p:sldId id="275" r:id="rId22"/>
    <p:sldId id="276" r:id="rId23"/>
    <p:sldId id="277" r:id="rId24"/>
    <p:sldId id="282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6" d="100"/>
          <a:sy n="96" d="100"/>
        </p:scale>
        <p:origin x="42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23EFE4-982B-486B-9629-9B6752DCB2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CE1B8A3-554C-446B-9287-D89C7BFE86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444EEB-827E-4562-9163-51D0FDD3A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AC06-E40F-48D7-B2BA-8D94D304C442}" type="datetimeFigureOut">
              <a:rPr lang="zh-CN" altLang="en-US" smtClean="0"/>
              <a:t>2024/6/19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401A43-62B4-45FF-9BB7-5FC997DDE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19C8AB-9203-4395-B155-1CB29A872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8C8C4-DE66-42DE-A37B-C865F253B7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2190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6B2987-0E09-41A3-875E-BED75287B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FA57C2B-48C9-4B30-BC7B-5808AD427C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E5D3B6-363A-4F14-A0EE-E5DF48F79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AC06-E40F-48D7-B2BA-8D94D304C442}" type="datetimeFigureOut">
              <a:rPr lang="zh-CN" altLang="en-US" smtClean="0"/>
              <a:t>2024/6/19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44E2DD-A799-44A6-A335-9EDC258D0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73FB59-2200-42E2-B321-1D0FE1FDD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8C8C4-DE66-42DE-A37B-C865F253B7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4636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C174F8C-8626-4ABC-8E01-11DD3BCEC2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CCE4956-EE70-4323-863A-19353AE040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15A29E-ED4C-4502-B527-5BBE9E0C3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AC06-E40F-48D7-B2BA-8D94D304C442}" type="datetimeFigureOut">
              <a:rPr lang="zh-CN" altLang="en-US" smtClean="0"/>
              <a:t>2024/6/19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911D1F-E35A-4BB9-B01C-9E6605A85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A5EC58-0122-4ED2-B747-F4F1763DC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8C8C4-DE66-42DE-A37B-C865F253B7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568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FC5824-9E1C-45EC-AC6B-63A0683AC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215181-84D0-48A8-AE6D-6B4540BF3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3CB7EA-5841-4B13-8C14-CFE806F54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AC06-E40F-48D7-B2BA-8D94D304C442}" type="datetimeFigureOut">
              <a:rPr lang="zh-CN" altLang="en-US" smtClean="0"/>
              <a:t>2024/6/19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DDE5AA-9386-4E23-BC24-398416CAF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0EF33F-A0BB-4CB3-8285-219678C01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8C8C4-DE66-42DE-A37B-C865F253B7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245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20E468-F7C9-492B-BC15-D3BB06261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A3C61C6-7B7E-494C-B634-F9EB6A617B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FF7453-7151-41D5-B975-57F12F180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AC06-E40F-48D7-B2BA-8D94D304C442}" type="datetimeFigureOut">
              <a:rPr lang="zh-CN" altLang="en-US" smtClean="0"/>
              <a:t>2024/6/19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7B439C-F2C8-4F7D-ADCB-BE3CAD7EF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3AD3A0-56F0-48C9-B31C-BCD4B7A33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8C8C4-DE66-42DE-A37B-C865F253B7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918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993B80-97AF-44B5-BBBB-24229EC19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ECA0A9-EF04-4029-8E79-7F7767CE91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69BE21F-982D-48CD-83A9-49EDD29126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E5F6E8-3C9D-40F6-A38D-F6B3B02BB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AC06-E40F-48D7-B2BA-8D94D304C442}" type="datetimeFigureOut">
              <a:rPr lang="zh-CN" altLang="en-US" smtClean="0"/>
              <a:t>2024/6/19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D93168B-08CE-4038-9AAD-ADDC35152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4CC8898-E642-4922-B167-20D53D5F7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8C8C4-DE66-42DE-A37B-C865F253B7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5307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7E6440-FE66-4590-9C44-B33D6D72D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B5EF881-EB73-4207-B86A-1089951B12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2BFEF5-3842-4A54-848E-235ED3BB13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4703BAE-F884-4675-875C-EA090D3D5C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03F90AC-BAB8-43AC-A438-166E42085A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71EA3E0-97D2-4A1A-85E7-60FBBA014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AC06-E40F-48D7-B2BA-8D94D304C442}" type="datetimeFigureOut">
              <a:rPr lang="zh-CN" altLang="en-US" smtClean="0"/>
              <a:t>2024/6/19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E32BE43-5F73-4838-9E74-2EEF163BE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5E87FA8-9C52-4423-95E6-3B936CA30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8C8C4-DE66-42DE-A37B-C865F253B7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5203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59D30D-70C7-4F40-8A64-09FFBD225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57601E8-C882-4D8D-B735-F6F1254CC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AC06-E40F-48D7-B2BA-8D94D304C442}" type="datetimeFigureOut">
              <a:rPr lang="zh-CN" altLang="en-US" smtClean="0"/>
              <a:t>2024/6/19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E96F6AD-4811-48AC-8107-60E06F4B0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8B58CD3-5193-4AE5-9CB8-403E766CB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8C8C4-DE66-42DE-A37B-C865F253B7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2656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ECB70B0-2166-4761-86B4-BFDB74ADF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AC06-E40F-48D7-B2BA-8D94D304C442}" type="datetimeFigureOut">
              <a:rPr lang="zh-CN" altLang="en-US" smtClean="0"/>
              <a:t>2024/6/19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C10551F-6E9A-4624-8E5C-83971D4C2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DFA32FB-9028-4AAD-928D-ACE03418A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8C8C4-DE66-42DE-A37B-C865F253B7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7312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D3A3DA-6159-4598-9D99-6B957DFA0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2A1691-B61D-432B-99E5-CA6A8745D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73E76D5-6EC0-4C4C-A6DF-43F9A7C241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6F73073-6A6C-40DA-A3CF-A702157FF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AC06-E40F-48D7-B2BA-8D94D304C442}" type="datetimeFigureOut">
              <a:rPr lang="zh-CN" altLang="en-US" smtClean="0"/>
              <a:t>2024/6/19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61B6AF-2BD2-40B1-A982-B2ED4374B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FE6EEE1-3AB6-4167-9BE3-7FF135951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8C8C4-DE66-42DE-A37B-C865F253B7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7536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B7454E-AB56-4123-8B0F-ADD017081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0644CDF-8EF8-4381-BE89-B16BAE5EA1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CF02071-BB04-4E19-BCE0-D34A033BEE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19CFB1E-8BEA-449F-BCE2-E9CFC0870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AC06-E40F-48D7-B2BA-8D94D304C442}" type="datetimeFigureOut">
              <a:rPr lang="zh-CN" altLang="en-US" smtClean="0"/>
              <a:t>2024/6/19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83A266E-8DD6-40B7-AA36-8BBC40F21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D5BD96D-CFDE-4364-A541-73DCDE3F6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8C8C4-DE66-42DE-A37B-C865F253B7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3237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D77D3A9-D3A2-4DB6-82DA-55E3EBD86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09E261B-E652-4AE6-B231-BF0164FBEE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4081EC-E492-4913-8662-9D6016A1F3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89AC06-E40F-48D7-B2BA-8D94D304C442}" type="datetimeFigureOut">
              <a:rPr lang="zh-CN" altLang="en-US" smtClean="0"/>
              <a:t>2024/6/19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D774A1-0C7B-42E3-A65B-5F9ABBD460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92F4C9-A339-492E-A1D7-099CCE8A6A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28C8C4-DE66-42DE-A37B-C865F253B7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4392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7" Type="http://schemas.openxmlformats.org/officeDocument/2006/relationships/image" Target="../media/image1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12.wmf"/><Relationship Id="rId4" Type="http://schemas.openxmlformats.org/officeDocument/2006/relationships/oleObject" Target="../embeddings/oleObject2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0C7E9F-8227-4700-89E1-CCD7E7ABB3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第四到第六章复习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6434073-2A8A-4730-AB4B-2B19378C1A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863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AEA5D7-744A-4859-B5D6-5CD0E1D32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5.1 </a:t>
            </a:r>
            <a:r>
              <a:rPr lang="zh-CN" altLang="en-US" dirty="0"/>
              <a:t>二阶系统</a:t>
            </a:r>
          </a:p>
        </p:txBody>
      </p:sp>
      <p:sp>
        <p:nvSpPr>
          <p:cNvPr id="4" name="矩形 134146">
            <a:extLst>
              <a:ext uri="{FF2B5EF4-FFF2-40B4-BE49-F238E27FC236}">
                <a16:creationId xmlns:a16="http://schemas.microsoft.com/office/drawing/2014/main" id="{9738AFBA-5ECB-4E89-90B9-71CD2F8EBAA4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893158" y="2213276"/>
            <a:ext cx="8640763" cy="201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125000"/>
              </a:lnSpc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5000"/>
              </a:lnSpc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5000"/>
              </a:lnSpc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5000"/>
              </a:lnSpc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5000"/>
              </a:lnSpc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500" b="1" dirty="0"/>
              <a:t>单位负反馈系统</a:t>
            </a:r>
            <a:endParaRPr lang="en-US" altLang="zh-CN" sz="2500" b="1" dirty="0"/>
          </a:p>
          <a:p>
            <a:pPr eaLnBrk="1" hangingPunct="1">
              <a:lnSpc>
                <a:spcPct val="150000"/>
              </a:lnSpc>
            </a:pPr>
            <a:r>
              <a:rPr lang="zh-CN" altLang="en-US" sz="2500" b="1" dirty="0"/>
              <a:t>二阶系统的动态特性主要受阻尼比    、无阻尼自然振荡频率      两个参数的影响</a:t>
            </a:r>
          </a:p>
        </p:txBody>
      </p:sp>
      <p:graphicFrame>
        <p:nvGraphicFramePr>
          <p:cNvPr id="5" name="对象 134150">
            <a:extLst>
              <a:ext uri="{FF2B5EF4-FFF2-40B4-BE49-F238E27FC236}">
                <a16:creationId xmlns:a16="http://schemas.microsoft.com/office/drawing/2014/main" id="{ECF6EFD3-0BCC-40BA-ABBC-DB82B860302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9567679"/>
              </p:ext>
            </p:extLst>
          </p:nvPr>
        </p:nvGraphicFramePr>
        <p:xfrm>
          <a:off x="2972658" y="1351263"/>
          <a:ext cx="5256213" cy="93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653148" imgH="482391" progId="Equation.DSMT4">
                  <p:embed/>
                </p:oleObj>
              </mc:Choice>
              <mc:Fallback>
                <p:oleObj r:id="rId2" imgW="2653148" imgH="482391" progId="Equation.DSMT4">
                  <p:embed/>
                  <p:pic>
                    <p:nvPicPr>
                      <p:cNvPr id="20486" name="对象 134150">
                        <a:extLst>
                          <a:ext uri="{FF2B5EF4-FFF2-40B4-BE49-F238E27FC236}">
                            <a16:creationId xmlns:a16="http://schemas.microsoft.com/office/drawing/2014/main" id="{AE1E46B9-AA62-4CBA-976C-4A157B288CBC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2658" y="1351263"/>
                        <a:ext cx="5256213" cy="935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134153">
            <a:extLst>
              <a:ext uri="{FF2B5EF4-FFF2-40B4-BE49-F238E27FC236}">
                <a16:creationId xmlns:a16="http://schemas.microsoft.com/office/drawing/2014/main" id="{579AD7D2-1B0E-4A8A-BDFC-61F3FE9B056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95865247"/>
              </p:ext>
            </p:extLst>
          </p:nvPr>
        </p:nvGraphicFramePr>
        <p:xfrm>
          <a:off x="7107366" y="2960687"/>
          <a:ext cx="360363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52268" imgH="203024" progId="Equation.DSMT4">
                  <p:embed/>
                </p:oleObj>
              </mc:Choice>
              <mc:Fallback>
                <p:oleObj r:id="rId4" imgW="152268" imgH="203024" progId="Equation.DSMT4">
                  <p:embed/>
                  <p:pic>
                    <p:nvPicPr>
                      <p:cNvPr id="20488" name="对象 134153">
                        <a:extLst>
                          <a:ext uri="{FF2B5EF4-FFF2-40B4-BE49-F238E27FC236}">
                            <a16:creationId xmlns:a16="http://schemas.microsoft.com/office/drawing/2014/main" id="{DBECE6A9-8844-44B2-93D7-9A54A702DE5D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07366" y="2960687"/>
                        <a:ext cx="360363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134154">
            <a:extLst>
              <a:ext uri="{FF2B5EF4-FFF2-40B4-BE49-F238E27FC236}">
                <a16:creationId xmlns:a16="http://schemas.microsoft.com/office/drawing/2014/main" id="{67E10682-AFAB-4BA2-BBAC-D2E18E46234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1726231"/>
              </p:ext>
            </p:extLst>
          </p:nvPr>
        </p:nvGraphicFramePr>
        <p:xfrm>
          <a:off x="2654429" y="3454400"/>
          <a:ext cx="431800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190417" imgH="228501" progId="Equation.DSMT4">
                  <p:embed/>
                </p:oleObj>
              </mc:Choice>
              <mc:Fallback>
                <p:oleObj r:id="rId6" imgW="190417" imgH="228501" progId="Equation.DSMT4">
                  <p:embed/>
                  <p:pic>
                    <p:nvPicPr>
                      <p:cNvPr id="20489" name="对象 134154">
                        <a:extLst>
                          <a:ext uri="{FF2B5EF4-FFF2-40B4-BE49-F238E27FC236}">
                            <a16:creationId xmlns:a16="http://schemas.microsoft.com/office/drawing/2014/main" id="{5D8F524D-F8E5-4B41-B7D7-F572C64AEEDD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4429" y="3454400"/>
                        <a:ext cx="431800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15072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D82111-E2AF-4116-B7D2-D3159C93B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5.2 </a:t>
            </a:r>
            <a:r>
              <a:rPr lang="zh-CN" altLang="en-US" dirty="0"/>
              <a:t>二阶系统的性能指标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840E61-90DD-4FC9-A871-483BEA9A2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上升时间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峰值时间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超调量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调节时间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4E6029E-CCAA-4BAB-B089-908BA19A7A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2350" y="5216275"/>
            <a:ext cx="2247900" cy="12001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5638B78-569F-43FE-ABB4-C4BD47F78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3080" y="4281679"/>
            <a:ext cx="2705100" cy="74295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516455D-1022-4A9D-8E0B-CF21249A22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2630" y="2998346"/>
            <a:ext cx="2266950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2523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F41EBB-96F5-423D-AADC-30FD99416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5.3 </a:t>
            </a:r>
            <a:r>
              <a:rPr lang="zh-CN" altLang="en-US" dirty="0"/>
              <a:t>零点和第三个极点对二阶系统响应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DAB554-DBEA-4809-BA1A-1D3E5FDAF8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0A7DB0D-4D7E-43FD-A29F-E383C4981E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1542" y="2827380"/>
            <a:ext cx="5270768" cy="121945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982196B-FA7B-48D0-B41D-B2458C09AA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5848" y="4663131"/>
            <a:ext cx="19431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7559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D15B8C-195E-41DA-9AA4-1F952296C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5.4 </a:t>
            </a:r>
            <a:r>
              <a:rPr lang="zh-CN" altLang="en-US" dirty="0"/>
              <a:t>综合性能指标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D6F636-29E7-407F-B5A4-2C731F894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773" y="1825625"/>
            <a:ext cx="10515600" cy="4351338"/>
          </a:xfrm>
        </p:spPr>
        <p:txBody>
          <a:bodyPr/>
          <a:lstStyle/>
          <a:p>
            <a:r>
              <a:rPr lang="zh-CN" altLang="en-US" dirty="0"/>
              <a:t>误差平方积分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误差绝对值积分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误差绝对值之积的积分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32E0DAC-803C-4D73-8CD2-2DF5B930B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8000" y="2476371"/>
            <a:ext cx="2105025" cy="65722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0236367-BD24-4B81-AC48-1823095844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5233" y="4317271"/>
            <a:ext cx="2419350" cy="9048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F40E198-D553-4D07-BEBF-E535AD6ECB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7068" y="5926137"/>
            <a:ext cx="2495550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2435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0D3410-AA42-4A1F-AC71-FC5B6B432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57AD2ED7-ADD6-4B0A-8E63-39F4BD1E04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23860"/>
          <a:stretch/>
        </p:blipFill>
        <p:spPr>
          <a:xfrm>
            <a:off x="838200" y="323851"/>
            <a:ext cx="10210800" cy="208142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B287FF2-A7E6-4470-972B-2BCE1ADC5F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050" y="3392703"/>
            <a:ext cx="10325100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9127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1995C1-C82D-44BA-B947-1F3D9E8F8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9A77A22-AC3A-01DB-D855-C6968E2C07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9635" y="285036"/>
            <a:ext cx="12192000" cy="5969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4139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7B5F02-ADE8-439D-BD4E-C7FA187CB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第六章 线性反馈系统的稳定性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55A85D-7284-4006-9EF6-1DE15D0EF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1452" y="1487694"/>
            <a:ext cx="10515600" cy="4351338"/>
          </a:xfrm>
        </p:spPr>
        <p:txBody>
          <a:bodyPr/>
          <a:lstStyle/>
          <a:p>
            <a:r>
              <a:rPr lang="zh-CN" altLang="en-US" dirty="0"/>
              <a:t>稳定性的概念</a:t>
            </a:r>
            <a:endParaRPr lang="en-US" altLang="zh-CN" dirty="0"/>
          </a:p>
          <a:p>
            <a:r>
              <a:rPr lang="zh-CN" altLang="en-US" dirty="0"/>
              <a:t>掌握劳斯</a:t>
            </a:r>
            <a:r>
              <a:rPr lang="en-US" altLang="zh-CN" dirty="0"/>
              <a:t>-</a:t>
            </a:r>
            <a:r>
              <a:rPr lang="zh-CN" altLang="en-US" dirty="0"/>
              <a:t>赫尔维茨稳定性判据</a:t>
            </a:r>
            <a:endParaRPr lang="en-US" altLang="zh-CN" dirty="0"/>
          </a:p>
          <a:p>
            <a:r>
              <a:rPr lang="zh-CN" altLang="en-US" dirty="0"/>
              <a:t>状态变量系统的稳定性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02691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25E6B5-9A8B-4F84-82A0-15764CCB4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6.1 </a:t>
            </a:r>
            <a:r>
              <a:rPr lang="zh-CN" altLang="en-US" dirty="0"/>
              <a:t>稳定性概念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8D63FC-EF11-456E-A471-CBA76EE54A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084" y="2258112"/>
            <a:ext cx="10515600" cy="4351338"/>
          </a:xfrm>
        </p:spPr>
        <p:txBody>
          <a:bodyPr/>
          <a:lstStyle/>
          <a:p>
            <a:r>
              <a:rPr lang="zh-CN" altLang="en-US" dirty="0"/>
              <a:t>反馈系统稳定的充分必要条件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系统传递函数的所有极点均有负实部。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B016778-F23A-4AEA-B9C4-102063DE5B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084" y="1366838"/>
            <a:ext cx="76962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8115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CB3E84-B245-4985-AE13-A53867169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6.2 </a:t>
            </a:r>
            <a:r>
              <a:rPr lang="zh-CN" altLang="en-US" dirty="0"/>
              <a:t>劳斯</a:t>
            </a:r>
            <a:r>
              <a:rPr lang="en-US" altLang="zh-CN" dirty="0"/>
              <a:t>-</a:t>
            </a:r>
            <a:r>
              <a:rPr lang="zh-CN" altLang="en-US" dirty="0"/>
              <a:t>赫尔维茨的稳定性判据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5E7FF0-CE03-4E78-81D6-64D7838BB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三种稳定性判别方式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8A9F0C3-6831-4B60-B5DC-51015BBEF1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5996" y="2027813"/>
            <a:ext cx="3495675" cy="210502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483A4AC-4691-458A-BE2C-86809F1EF8E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1" r="12846" b="11398"/>
          <a:stretch/>
        </p:blipFill>
        <p:spPr>
          <a:xfrm>
            <a:off x="1038225" y="3429000"/>
            <a:ext cx="5343526" cy="170497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9BC5B57-3F35-41A8-8AEB-790C9DD134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4004" y="4144859"/>
            <a:ext cx="3429176" cy="2032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0839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3F4CE6-D8B4-132E-01A4-631AA1082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454AC2-231B-F124-D056-5EF21C98D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058F622-B6D8-42A3-7E70-8A45D89AA4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138" y="-46960"/>
            <a:ext cx="8014010" cy="6849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199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A7D91B-16C3-4D46-8A37-135CF0B28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第四章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A993CD-4DFA-4339-A793-7FF29D0104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偏差信号分析，理解偏差信号</a:t>
            </a:r>
            <a:endParaRPr lang="en-US" altLang="zh-CN" dirty="0"/>
          </a:p>
          <a:p>
            <a:r>
              <a:rPr lang="zh-CN" altLang="en-US" dirty="0"/>
              <a:t>会计算系统对参数变化的灵敏度</a:t>
            </a:r>
            <a:endParaRPr lang="en-US" altLang="zh-CN" dirty="0"/>
          </a:p>
          <a:p>
            <a:r>
              <a:rPr lang="zh-CN" altLang="en-US" dirty="0"/>
              <a:t>会计算干扰信号的传递函数、稳态误差</a:t>
            </a:r>
            <a:endParaRPr lang="en-US" altLang="zh-CN" dirty="0"/>
          </a:p>
          <a:p>
            <a:r>
              <a:rPr lang="zh-CN" altLang="en-US" dirty="0"/>
              <a:t>稳态误差的计算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39504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0BCCBB-8A70-B246-4E48-9CEAF4F5D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799872-BEA7-3D6F-1F43-6C348B855E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9479D4C-8382-8C5A-991F-D1FBB76866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103" y="365125"/>
            <a:ext cx="1057275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5932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61234D-0391-4737-814B-EA2CB9535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6.3 </a:t>
            </a:r>
            <a:r>
              <a:rPr lang="zh-CN" altLang="en-US" dirty="0"/>
              <a:t>状态变量系统的稳定性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8A5B30-2472-4165-B097-BB18BE646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由状态空间模型画信号流图，然后利用梅森公式得到特征式，最后用</a:t>
            </a:r>
            <a:r>
              <a:rPr lang="en-US" altLang="zh-CN" dirty="0" err="1"/>
              <a:t>s</a:t>
            </a:r>
            <a:r>
              <a:rPr lang="en-US" altLang="zh-CN" baseline="30000" dirty="0" err="1"/>
              <a:t>n</a:t>
            </a:r>
            <a:r>
              <a:rPr lang="zh-CN" altLang="en-US" dirty="0"/>
              <a:t>乘以特征式得到特征方程，利用劳斯阵列判断稳定性。</a:t>
            </a:r>
          </a:p>
        </p:txBody>
      </p:sp>
    </p:spTree>
    <p:extLst>
      <p:ext uri="{BB962C8B-B14F-4D97-AF65-F5344CB8AC3E}">
        <p14:creationId xmlns:p14="http://schemas.microsoft.com/office/powerpoint/2010/main" val="3758478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655B56-8E4E-4C00-B596-9A40ECD59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无输入的状态变量稳定性判断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87D8C4-DDAB-47A1-88BE-B112BE2AB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8169E6C-F843-4D64-9275-3FC82F5AA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3086" y="2819158"/>
            <a:ext cx="3755424" cy="151661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10563CD-B938-4790-A568-15D64440F3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7604" y="4038842"/>
            <a:ext cx="7960916" cy="153345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CFAA140-675E-4156-9908-E018D669E708}"/>
              </a:ext>
            </a:extLst>
          </p:cNvPr>
          <p:cNvSpPr txBox="1"/>
          <p:nvPr/>
        </p:nvSpPr>
        <p:spPr>
          <a:xfrm>
            <a:off x="1697434" y="3281404"/>
            <a:ext cx="3960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无控制输入的状态变量系统：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64685A7-A9FB-4BEB-8B38-2705AAB10FBF}"/>
              </a:ext>
            </a:extLst>
          </p:cNvPr>
          <p:cNvSpPr txBox="1"/>
          <p:nvPr/>
        </p:nvSpPr>
        <p:spPr>
          <a:xfrm>
            <a:off x="1956486" y="4685754"/>
            <a:ext cx="3960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特征方程：</a:t>
            </a:r>
          </a:p>
        </p:txBody>
      </p:sp>
    </p:spTree>
    <p:extLst>
      <p:ext uri="{BB962C8B-B14F-4D97-AF65-F5344CB8AC3E}">
        <p14:creationId xmlns:p14="http://schemas.microsoft.com/office/powerpoint/2010/main" val="32701678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912972-E612-4E01-99F6-CD33632D6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AD056B-1771-490C-9686-02A4C62F7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3259338-8B3B-AF1A-B7A6-DC9C43F1AC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4717"/>
            <a:ext cx="12192000" cy="2216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2844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D251F4-26E2-7058-AB3F-6BE12DB6A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5E76DC-42EB-6BA1-CD8D-885D16145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352C94F-2862-751D-7E2F-518DD701A6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968" y="3316716"/>
            <a:ext cx="5562600" cy="43815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E030B06-5939-EFB5-3327-7646EB18F1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02750"/>
            <a:ext cx="12192000" cy="52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852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A72D6C-7449-4717-80B5-0D88D9097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4.1 </a:t>
            </a:r>
            <a:r>
              <a:rPr lang="zh-CN" altLang="en-US" dirty="0"/>
              <a:t>偏差信号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F2C112-67F4-4335-9438-12EC5FE10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我们统一使用如下的偏差（稳态误差）计算：</a:t>
            </a:r>
            <a:endParaRPr lang="en-US" altLang="zh-CN" dirty="0"/>
          </a:p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C021617B-7EF2-478F-8FB0-5CDA61EBEF7A}"/>
                  </a:ext>
                </a:extLst>
              </p:cNvPr>
              <p:cNvSpPr/>
              <p:nvPr/>
            </p:nvSpPr>
            <p:spPr>
              <a:xfrm>
                <a:off x="1816444" y="2782669"/>
                <a:ext cx="6536724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3600" i="1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zh-CN" altLang="en-US" sz="3600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36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zh-CN" altLang="en-US" sz="3600" i="0">
                              <a:latin typeface="Cambria Math" panose="02040503050406030204" pitchFamily="18" charset="0"/>
                            </a:rPr>
                            <m:t>)=</m:t>
                          </m:r>
                          <m:r>
                            <a:rPr lang="zh-CN" altLang="en-US" sz="3600" i="1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zh-CN" altLang="en-US" sz="3600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36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zh-CN" altLang="en-US" sz="3600" i="0">
                              <a:latin typeface="Cambria Math" panose="02040503050406030204" pitchFamily="18" charset="0"/>
                            </a:rPr>
                            <m:t>)−</m:t>
                          </m:r>
                          <m:r>
                            <a:rPr lang="zh-CN" altLang="en-US" sz="3600" i="1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zh-CN" altLang="en-US" sz="3600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36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zh-CN" altLang="en-US" sz="3600" i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sz="3600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zh-CN" altLang="en-US" sz="3600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36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C021617B-7EF2-478F-8FB0-5CDA61EBEF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6444" y="2782669"/>
                <a:ext cx="6536724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28A613FD-F561-4F43-B8D8-79DCD5C10559}"/>
              </a:ext>
            </a:extLst>
          </p:cNvPr>
          <p:cNvCxnSpPr/>
          <p:nvPr/>
        </p:nvCxnSpPr>
        <p:spPr>
          <a:xfrm>
            <a:off x="6096000" y="3373395"/>
            <a:ext cx="0" cy="103796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6DD2DA0E-8ACF-4AF8-B1D5-0A871382782E}"/>
              </a:ext>
            </a:extLst>
          </p:cNvPr>
          <p:cNvSpPr txBox="1"/>
          <p:nvPr/>
        </p:nvSpPr>
        <p:spPr>
          <a:xfrm>
            <a:off x="4905632" y="4547286"/>
            <a:ext cx="26443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当为单位负反馈时，</a:t>
            </a:r>
            <a:r>
              <a:rPr lang="en-US" altLang="zh-CN" dirty="0"/>
              <a:t>H=1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3559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9E88F6-494D-4B92-9D5E-DA821B57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4.2 </a:t>
            </a:r>
            <a:r>
              <a:rPr lang="zh-CN" altLang="en-US" dirty="0"/>
              <a:t>灵敏度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1DB997EF-1CD8-4C88-B2FE-0FE2ACA68F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39438" y="5416143"/>
            <a:ext cx="5619750" cy="9144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22E1D10-9EED-4C8F-A5FF-A54884C4E6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2037" y="4511525"/>
            <a:ext cx="2447925" cy="78105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3122ED7-FBE0-47BF-8DAF-5626594C2C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0549" y="3503865"/>
            <a:ext cx="1600200" cy="77152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05825046-9838-4FBA-BE9F-F7F0DD233270}"/>
              </a:ext>
            </a:extLst>
          </p:cNvPr>
          <p:cNvSpPr txBox="1"/>
          <p:nvPr/>
        </p:nvSpPr>
        <p:spPr>
          <a:xfrm>
            <a:off x="838200" y="5169693"/>
            <a:ext cx="2699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方法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83B6FE2-1342-43DD-A70F-48DD8A728F73}"/>
              </a:ext>
            </a:extLst>
          </p:cNvPr>
          <p:cNvSpPr txBox="1"/>
          <p:nvPr/>
        </p:nvSpPr>
        <p:spPr>
          <a:xfrm>
            <a:off x="4102443" y="3879313"/>
            <a:ext cx="2699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方法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2BC1AB2-D060-45B1-B6B7-B5188A1BE6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390564"/>
            <a:ext cx="11881022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369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42A6FB-3ADC-4FFF-89D4-E5E5F3ABD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4.3 </a:t>
            </a:r>
            <a:r>
              <a:rPr lang="zh-CN" altLang="en-US" dirty="0"/>
              <a:t>反馈控制系统的干扰信号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3916D5-57BC-4A6C-BF65-2EF4A8843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重点问题是如何计算干扰信号下的稳态误差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E33E80D-BF39-4D1B-AF14-7BE3DAAF3C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8456" y="2689289"/>
            <a:ext cx="4795088" cy="2895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42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55697E-5180-4A71-97FA-64CF50BE8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3A4E41-299C-41FD-908A-9B5D6FBEEE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3EC1C5C-B7BC-49E3-9060-89BE4867A9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608" y="437306"/>
            <a:ext cx="10296525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094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BE9384-4834-490C-8CB6-1497F4091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436DEB-3ED8-4BB7-A72A-5310FB8F2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36DFE2F-B453-4EFF-9E40-09B5F9052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327" y="214730"/>
            <a:ext cx="10525125" cy="470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868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D1EB39-F1A2-496C-B561-4EC9F5428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FDE053-D60A-4C9E-83B8-C9AC159D3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14A80C9-35CD-4535-9FB6-5EC9555E25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0"/>
            <a:ext cx="10106025" cy="18097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A734E34-C13C-4E9F-B62E-012CB58131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9226" y="1282905"/>
            <a:ext cx="7969732" cy="5436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179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041CB3-A23B-4D8E-9AD9-7FEEF1208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第五章 反馈控制系统的性能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93F920-A129-4C36-A32D-433D65320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二阶系统的性能</a:t>
            </a:r>
            <a:endParaRPr lang="en-US" altLang="zh-CN" dirty="0"/>
          </a:p>
          <a:p>
            <a:r>
              <a:rPr lang="zh-CN" altLang="en-US" dirty="0"/>
              <a:t>二阶系统的性能指标</a:t>
            </a:r>
            <a:endParaRPr lang="en-US" altLang="zh-CN" dirty="0"/>
          </a:p>
          <a:p>
            <a:r>
              <a:rPr lang="zh-CN" altLang="en-US" dirty="0"/>
              <a:t>理解零点和第三个极点对二阶系统的影响</a:t>
            </a:r>
            <a:endParaRPr lang="en-US" altLang="zh-CN" dirty="0"/>
          </a:p>
          <a:p>
            <a:r>
              <a:rPr lang="zh-CN" altLang="en-US" dirty="0"/>
              <a:t>理解最优控制指标</a:t>
            </a:r>
          </a:p>
        </p:txBody>
      </p:sp>
    </p:spTree>
    <p:extLst>
      <p:ext uri="{BB962C8B-B14F-4D97-AF65-F5344CB8AC3E}">
        <p14:creationId xmlns:p14="http://schemas.microsoft.com/office/powerpoint/2010/main" val="434597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3339</TotalTime>
  <Words>257</Words>
  <Application>Microsoft Office PowerPoint</Application>
  <PresentationFormat>宽屏</PresentationFormat>
  <Paragraphs>57</Paragraphs>
  <Slides>24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0" baseType="lpstr">
      <vt:lpstr>等线</vt:lpstr>
      <vt:lpstr>等线 Light</vt:lpstr>
      <vt:lpstr>Arial</vt:lpstr>
      <vt:lpstr>Cambria Math</vt:lpstr>
      <vt:lpstr>Office 主题​​</vt:lpstr>
      <vt:lpstr>MathType 6.0 Equation</vt:lpstr>
      <vt:lpstr>第四到第六章复习</vt:lpstr>
      <vt:lpstr>第四章</vt:lpstr>
      <vt:lpstr>4.1 偏差信号</vt:lpstr>
      <vt:lpstr>4.2 灵敏度</vt:lpstr>
      <vt:lpstr>4.3 反馈控制系统的干扰信号</vt:lpstr>
      <vt:lpstr>PowerPoint 演示文稿</vt:lpstr>
      <vt:lpstr>PowerPoint 演示文稿</vt:lpstr>
      <vt:lpstr>PowerPoint 演示文稿</vt:lpstr>
      <vt:lpstr>第五章 反馈控制系统的性能</vt:lpstr>
      <vt:lpstr>5.1 二阶系统</vt:lpstr>
      <vt:lpstr>5.2 二阶系统的性能指标</vt:lpstr>
      <vt:lpstr>5.3 零点和第三个极点对二阶系统响应</vt:lpstr>
      <vt:lpstr>5.4 综合性能指标</vt:lpstr>
      <vt:lpstr>PowerPoint 演示文稿</vt:lpstr>
      <vt:lpstr>PowerPoint 演示文稿</vt:lpstr>
      <vt:lpstr>第六章 线性反馈系统的稳定性</vt:lpstr>
      <vt:lpstr>6.1 稳定性概念 </vt:lpstr>
      <vt:lpstr>6.2 劳斯-赫尔维茨的稳定性判据</vt:lpstr>
      <vt:lpstr>PowerPoint 演示文稿</vt:lpstr>
      <vt:lpstr>PowerPoint 演示文稿</vt:lpstr>
      <vt:lpstr>6.3 状态变量系统的稳定性</vt:lpstr>
      <vt:lpstr>无输入的状态变量稳定性判断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第三到第六章复习</dc:title>
  <dc:creator>Windows User</dc:creator>
  <cp:lastModifiedBy>YUNXIAO SHAN</cp:lastModifiedBy>
  <cp:revision>29</cp:revision>
  <dcterms:created xsi:type="dcterms:W3CDTF">2023-12-07T14:56:32Z</dcterms:created>
  <dcterms:modified xsi:type="dcterms:W3CDTF">2024-06-19T11:49:06Z</dcterms:modified>
</cp:coreProperties>
</file>