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55"/>
  </p:notesMasterIdLst>
  <p:handoutMasterIdLst>
    <p:handoutMasterId r:id="rId56"/>
  </p:handoutMasterIdLst>
  <p:sldIdLst>
    <p:sldId id="256" r:id="rId2"/>
    <p:sldId id="1397" r:id="rId3"/>
    <p:sldId id="1423" r:id="rId4"/>
    <p:sldId id="1424" r:id="rId5"/>
    <p:sldId id="1425" r:id="rId6"/>
    <p:sldId id="1426" r:id="rId7"/>
    <p:sldId id="1446" r:id="rId8"/>
    <p:sldId id="1427" r:id="rId9"/>
    <p:sldId id="1428" r:id="rId10"/>
    <p:sldId id="1429" r:id="rId11"/>
    <p:sldId id="1430" r:id="rId12"/>
    <p:sldId id="1431" r:id="rId13"/>
    <p:sldId id="1432" r:id="rId14"/>
    <p:sldId id="1433" r:id="rId15"/>
    <p:sldId id="1434" r:id="rId16"/>
    <p:sldId id="1435" r:id="rId17"/>
    <p:sldId id="1436" r:id="rId18"/>
    <p:sldId id="1437" r:id="rId19"/>
    <p:sldId id="1438" r:id="rId20"/>
    <p:sldId id="1439" r:id="rId21"/>
    <p:sldId id="1440" r:id="rId22"/>
    <p:sldId id="1441" r:id="rId23"/>
    <p:sldId id="1442" r:id="rId24"/>
    <p:sldId id="1443" r:id="rId25"/>
    <p:sldId id="1444" r:id="rId26"/>
    <p:sldId id="1445" r:id="rId27"/>
    <p:sldId id="1447" r:id="rId28"/>
    <p:sldId id="1448" r:id="rId29"/>
    <p:sldId id="1449" r:id="rId30"/>
    <p:sldId id="1450" r:id="rId31"/>
    <p:sldId id="1451" r:id="rId32"/>
    <p:sldId id="1452" r:id="rId33"/>
    <p:sldId id="1453" r:id="rId34"/>
    <p:sldId id="1454" r:id="rId35"/>
    <p:sldId id="1455" r:id="rId36"/>
    <p:sldId id="1456" r:id="rId37"/>
    <p:sldId id="1457" r:id="rId38"/>
    <p:sldId id="1458" r:id="rId39"/>
    <p:sldId id="1459" r:id="rId40"/>
    <p:sldId id="1460" r:id="rId41"/>
    <p:sldId id="1461" r:id="rId42"/>
    <p:sldId id="1462" r:id="rId43"/>
    <p:sldId id="1463" r:id="rId44"/>
    <p:sldId id="1464" r:id="rId45"/>
    <p:sldId id="1465" r:id="rId46"/>
    <p:sldId id="1466" r:id="rId47"/>
    <p:sldId id="1467" r:id="rId48"/>
    <p:sldId id="1468" r:id="rId49"/>
    <p:sldId id="1469" r:id="rId50"/>
    <p:sldId id="1470" r:id="rId51"/>
    <p:sldId id="1471" r:id="rId52"/>
    <p:sldId id="1472" r:id="rId53"/>
    <p:sldId id="1473" r:id="rId54"/>
  </p:sldIdLst>
  <p:sldSz cx="12192000" cy="6858000"/>
  <p:notesSz cx="6811963" cy="9945688"/>
  <p:defaultTex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182"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362"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544"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725"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5906" algn="l" defTabSz="914362"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088" algn="l" defTabSz="914362"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268" algn="l" defTabSz="914362"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450" algn="l" defTabSz="914362"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EF1E6"/>
    <a:srgbClr val="D9E8FF"/>
    <a:srgbClr val="89E0FF"/>
    <a:srgbClr val="FF9966"/>
    <a:srgbClr val="FF6600"/>
    <a:srgbClr val="19FF81"/>
    <a:srgbClr val="F6FEDA"/>
    <a:srgbClr val="ECF2FA"/>
    <a:srgbClr val="F2EFF5"/>
    <a:srgbClr val="53247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726" autoAdjust="0"/>
    <p:restoredTop sz="83786" autoAdjust="0"/>
  </p:normalViewPr>
  <p:slideViewPr>
    <p:cSldViewPr>
      <p:cViewPr>
        <p:scale>
          <a:sx n="95" d="100"/>
          <a:sy n="95" d="100"/>
        </p:scale>
        <p:origin x="560" y="6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1" y="2"/>
            <a:ext cx="2951850" cy="497284"/>
          </a:xfrm>
          <a:prstGeom prst="rect">
            <a:avLst/>
          </a:prstGeom>
        </p:spPr>
        <p:txBody>
          <a:bodyPr vert="horz" lIns="95750" tIns="47875" rIns="95750" bIns="47875" rtlCol="0"/>
          <a:lstStyle>
            <a:lvl1pPr algn="l" eaLnBrk="1" fontAlgn="auto" hangingPunct="1">
              <a:spcBef>
                <a:spcPts val="0"/>
              </a:spcBef>
              <a:spcAft>
                <a:spcPts val="0"/>
              </a:spcAft>
              <a:defRPr sz="1300">
                <a:latin typeface="+mn-lt"/>
                <a:ea typeface="+mn-ea"/>
              </a:defRPr>
            </a:lvl1pPr>
          </a:lstStyle>
          <a:p>
            <a:pPr>
              <a:defRPr/>
            </a:pPr>
            <a:endParaRPr lang="zh-CN" altLang="en-US"/>
          </a:p>
        </p:txBody>
      </p:sp>
      <p:sp>
        <p:nvSpPr>
          <p:cNvPr id="3" name="日期占位符 2"/>
          <p:cNvSpPr>
            <a:spLocks noGrp="1"/>
          </p:cNvSpPr>
          <p:nvPr>
            <p:ph type="dt" sz="quarter" idx="1"/>
          </p:nvPr>
        </p:nvSpPr>
        <p:spPr>
          <a:xfrm>
            <a:off x="3858537" y="2"/>
            <a:ext cx="2951850" cy="497284"/>
          </a:xfrm>
          <a:prstGeom prst="rect">
            <a:avLst/>
          </a:prstGeom>
        </p:spPr>
        <p:txBody>
          <a:bodyPr vert="horz" lIns="95750" tIns="47875" rIns="95750" bIns="47875" rtlCol="0"/>
          <a:lstStyle>
            <a:lvl1pPr algn="r" eaLnBrk="1" fontAlgn="auto" hangingPunct="1">
              <a:spcBef>
                <a:spcPts val="0"/>
              </a:spcBef>
              <a:spcAft>
                <a:spcPts val="0"/>
              </a:spcAft>
              <a:defRPr sz="1300">
                <a:latin typeface="+mn-lt"/>
                <a:ea typeface="+mn-ea"/>
              </a:defRPr>
            </a:lvl1pPr>
          </a:lstStyle>
          <a:p>
            <a:pPr>
              <a:defRPr/>
            </a:pPr>
            <a:fld id="{A7A476E1-26A7-4374-8E85-622F51A3D903}" type="datetimeFigureOut">
              <a:rPr lang="zh-CN" altLang="en-US"/>
              <a:pPr>
                <a:defRPr/>
              </a:pPr>
              <a:t>2023/12/20</a:t>
            </a:fld>
            <a:endParaRPr lang="zh-CN" altLang="en-US"/>
          </a:p>
        </p:txBody>
      </p:sp>
      <p:sp>
        <p:nvSpPr>
          <p:cNvPr id="4" name="页脚占位符 3"/>
          <p:cNvSpPr>
            <a:spLocks noGrp="1"/>
          </p:cNvSpPr>
          <p:nvPr>
            <p:ph type="ftr" sz="quarter" idx="2"/>
          </p:nvPr>
        </p:nvSpPr>
        <p:spPr>
          <a:xfrm>
            <a:off x="1" y="9446678"/>
            <a:ext cx="2951850" cy="497284"/>
          </a:xfrm>
          <a:prstGeom prst="rect">
            <a:avLst/>
          </a:prstGeom>
        </p:spPr>
        <p:txBody>
          <a:bodyPr vert="horz" lIns="95750" tIns="47875" rIns="95750" bIns="47875" rtlCol="0" anchor="b"/>
          <a:lstStyle>
            <a:lvl1pPr algn="l" eaLnBrk="1" fontAlgn="auto" hangingPunct="1">
              <a:spcBef>
                <a:spcPts val="0"/>
              </a:spcBef>
              <a:spcAft>
                <a:spcPts val="0"/>
              </a:spcAft>
              <a:defRPr sz="1300">
                <a:latin typeface="+mn-lt"/>
                <a:ea typeface="+mn-ea"/>
              </a:defRPr>
            </a:lvl1pPr>
          </a:lstStyle>
          <a:p>
            <a:pPr>
              <a:defRPr/>
            </a:pPr>
            <a:endParaRPr lang="zh-CN" altLang="en-US"/>
          </a:p>
        </p:txBody>
      </p:sp>
      <p:sp>
        <p:nvSpPr>
          <p:cNvPr id="5" name="灯片编号占位符 4"/>
          <p:cNvSpPr>
            <a:spLocks noGrp="1"/>
          </p:cNvSpPr>
          <p:nvPr>
            <p:ph type="sldNum" sz="quarter" idx="3"/>
          </p:nvPr>
        </p:nvSpPr>
        <p:spPr>
          <a:xfrm>
            <a:off x="3858537" y="9446678"/>
            <a:ext cx="2951850" cy="497284"/>
          </a:xfrm>
          <a:prstGeom prst="rect">
            <a:avLst/>
          </a:prstGeom>
        </p:spPr>
        <p:txBody>
          <a:bodyPr vert="horz" wrap="square" lIns="95750" tIns="47875" rIns="95750" bIns="47875" numCol="1" anchor="b" anchorCtr="0" compatLnSpc="1">
            <a:prstTxWarp prst="textNoShape">
              <a:avLst/>
            </a:prstTxWarp>
          </a:bodyPr>
          <a:lstStyle>
            <a:lvl1pPr algn="r" eaLnBrk="1" hangingPunct="1">
              <a:defRPr sz="1300"/>
            </a:lvl1pPr>
          </a:lstStyle>
          <a:p>
            <a:pPr>
              <a:defRPr/>
            </a:pPr>
            <a:fld id="{19F41E9D-3057-429F-A72C-46641107623D}" type="slidenum">
              <a:rPr lang="zh-CN" altLang="en-US"/>
              <a:pPr>
                <a:defRPr/>
              </a:pPr>
              <a:t>‹#›</a:t>
            </a:fld>
            <a:endParaRPr lang="zh-CN" altLang="en-US"/>
          </a:p>
        </p:txBody>
      </p:sp>
    </p:spTree>
    <p:extLst>
      <p:ext uri="{BB962C8B-B14F-4D97-AF65-F5344CB8AC3E}">
        <p14:creationId xmlns:p14="http://schemas.microsoft.com/office/powerpoint/2010/main" val="484506826"/>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1" y="2"/>
            <a:ext cx="2951850" cy="497284"/>
          </a:xfrm>
          <a:prstGeom prst="rect">
            <a:avLst/>
          </a:prstGeom>
        </p:spPr>
        <p:txBody>
          <a:bodyPr vert="horz" lIns="95750" tIns="47875" rIns="95750" bIns="47875" rtlCol="0"/>
          <a:lstStyle>
            <a:lvl1pPr algn="l" eaLnBrk="1" fontAlgn="auto" hangingPunct="1">
              <a:spcBef>
                <a:spcPts val="0"/>
              </a:spcBef>
              <a:spcAft>
                <a:spcPts val="0"/>
              </a:spcAft>
              <a:defRPr sz="1300">
                <a:latin typeface="+mn-lt"/>
                <a:ea typeface="+mn-ea"/>
              </a:defRPr>
            </a:lvl1pPr>
          </a:lstStyle>
          <a:p>
            <a:pPr>
              <a:defRPr/>
            </a:pPr>
            <a:endParaRPr lang="zh-CN" altLang="en-US"/>
          </a:p>
        </p:txBody>
      </p:sp>
      <p:sp>
        <p:nvSpPr>
          <p:cNvPr id="3" name="日期占位符 2"/>
          <p:cNvSpPr>
            <a:spLocks noGrp="1"/>
          </p:cNvSpPr>
          <p:nvPr>
            <p:ph type="dt" idx="1"/>
          </p:nvPr>
        </p:nvSpPr>
        <p:spPr>
          <a:xfrm>
            <a:off x="3858537" y="2"/>
            <a:ext cx="2951850" cy="497284"/>
          </a:xfrm>
          <a:prstGeom prst="rect">
            <a:avLst/>
          </a:prstGeom>
        </p:spPr>
        <p:txBody>
          <a:bodyPr vert="horz" lIns="95750" tIns="47875" rIns="95750" bIns="47875" rtlCol="0"/>
          <a:lstStyle>
            <a:lvl1pPr algn="r" eaLnBrk="1" fontAlgn="auto" hangingPunct="1">
              <a:spcBef>
                <a:spcPts val="0"/>
              </a:spcBef>
              <a:spcAft>
                <a:spcPts val="0"/>
              </a:spcAft>
              <a:defRPr sz="1300">
                <a:latin typeface="+mn-lt"/>
                <a:ea typeface="+mn-ea"/>
              </a:defRPr>
            </a:lvl1pPr>
          </a:lstStyle>
          <a:p>
            <a:pPr>
              <a:defRPr/>
            </a:pPr>
            <a:fld id="{335B7077-FE34-415F-9DF0-C8A90D96A5FC}" type="datetimeFigureOut">
              <a:rPr lang="zh-CN" altLang="en-US"/>
              <a:pPr>
                <a:defRPr/>
              </a:pPr>
              <a:t>2023/12/20</a:t>
            </a:fld>
            <a:endParaRPr lang="zh-CN" altLang="en-US"/>
          </a:p>
        </p:txBody>
      </p:sp>
      <p:sp>
        <p:nvSpPr>
          <p:cNvPr id="4" name="幻灯片图像占位符 3"/>
          <p:cNvSpPr>
            <a:spLocks noGrp="1" noRot="1" noChangeAspect="1"/>
          </p:cNvSpPr>
          <p:nvPr>
            <p:ph type="sldImg" idx="2"/>
          </p:nvPr>
        </p:nvSpPr>
        <p:spPr>
          <a:xfrm>
            <a:off x="92075" y="746125"/>
            <a:ext cx="6627813" cy="3729038"/>
          </a:xfrm>
          <a:prstGeom prst="rect">
            <a:avLst/>
          </a:prstGeom>
          <a:noFill/>
          <a:ln w="12700">
            <a:solidFill>
              <a:prstClr val="black"/>
            </a:solidFill>
          </a:ln>
        </p:spPr>
        <p:txBody>
          <a:bodyPr vert="horz" lIns="95750" tIns="47875" rIns="95750" bIns="47875" rtlCol="0" anchor="ctr"/>
          <a:lstStyle/>
          <a:p>
            <a:pPr lvl="0"/>
            <a:endParaRPr lang="zh-CN" altLang="en-US" noProof="0"/>
          </a:p>
        </p:txBody>
      </p:sp>
      <p:sp>
        <p:nvSpPr>
          <p:cNvPr id="5" name="备注占位符 4"/>
          <p:cNvSpPr>
            <a:spLocks noGrp="1"/>
          </p:cNvSpPr>
          <p:nvPr>
            <p:ph type="body" sz="quarter" idx="3"/>
          </p:nvPr>
        </p:nvSpPr>
        <p:spPr>
          <a:xfrm>
            <a:off x="681197" y="4724203"/>
            <a:ext cx="5449570" cy="4475559"/>
          </a:xfrm>
          <a:prstGeom prst="rect">
            <a:avLst/>
          </a:prstGeom>
        </p:spPr>
        <p:txBody>
          <a:bodyPr vert="horz" lIns="95750" tIns="47875" rIns="95750" bIns="47875" rtlCol="0"/>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1" y="9446678"/>
            <a:ext cx="2951850" cy="497284"/>
          </a:xfrm>
          <a:prstGeom prst="rect">
            <a:avLst/>
          </a:prstGeom>
        </p:spPr>
        <p:txBody>
          <a:bodyPr vert="horz" lIns="95750" tIns="47875" rIns="95750" bIns="47875" rtlCol="0" anchor="b"/>
          <a:lstStyle>
            <a:lvl1pPr algn="l" eaLnBrk="1" fontAlgn="auto" hangingPunct="1">
              <a:spcBef>
                <a:spcPts val="0"/>
              </a:spcBef>
              <a:spcAft>
                <a:spcPts val="0"/>
              </a:spcAft>
              <a:defRPr sz="13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58537" y="9446678"/>
            <a:ext cx="2951850" cy="497284"/>
          </a:xfrm>
          <a:prstGeom prst="rect">
            <a:avLst/>
          </a:prstGeom>
        </p:spPr>
        <p:txBody>
          <a:bodyPr vert="horz" wrap="square" lIns="95750" tIns="47875" rIns="95750" bIns="47875" numCol="1" anchor="b" anchorCtr="0" compatLnSpc="1">
            <a:prstTxWarp prst="textNoShape">
              <a:avLst/>
            </a:prstTxWarp>
          </a:bodyPr>
          <a:lstStyle>
            <a:lvl1pPr algn="r" eaLnBrk="1" hangingPunct="1">
              <a:defRPr sz="1300"/>
            </a:lvl1pPr>
          </a:lstStyle>
          <a:p>
            <a:pPr>
              <a:defRPr/>
            </a:pPr>
            <a:fld id="{D3078E79-19C6-4191-81AE-0E25ABA7708C}" type="slidenum">
              <a:rPr lang="zh-CN" altLang="en-US"/>
              <a:pPr>
                <a:defRPr/>
              </a:pPr>
              <a:t>‹#›</a:t>
            </a:fld>
            <a:endParaRPr lang="zh-CN" altLang="en-US"/>
          </a:p>
        </p:txBody>
      </p:sp>
    </p:spTree>
    <p:extLst>
      <p:ext uri="{BB962C8B-B14F-4D97-AF65-F5344CB8AC3E}">
        <p14:creationId xmlns:p14="http://schemas.microsoft.com/office/powerpoint/2010/main" val="292454729"/>
      </p:ext>
    </p:extLst>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182" algn="l" rtl="0" eaLnBrk="0" fontAlgn="base" hangingPunct="0">
      <a:spcBef>
        <a:spcPct val="30000"/>
      </a:spcBef>
      <a:spcAft>
        <a:spcPct val="0"/>
      </a:spcAft>
      <a:defRPr sz="1200" kern="1200">
        <a:solidFill>
          <a:schemeClr val="tx1"/>
        </a:solidFill>
        <a:latin typeface="+mn-lt"/>
        <a:ea typeface="+mn-ea"/>
        <a:cs typeface="+mn-cs"/>
      </a:defRPr>
    </a:lvl2pPr>
    <a:lvl3pPr marL="914362" algn="l" rtl="0" eaLnBrk="0" fontAlgn="base" hangingPunct="0">
      <a:spcBef>
        <a:spcPct val="30000"/>
      </a:spcBef>
      <a:spcAft>
        <a:spcPct val="0"/>
      </a:spcAft>
      <a:defRPr sz="1200" kern="1200">
        <a:solidFill>
          <a:schemeClr val="tx1"/>
        </a:solidFill>
        <a:latin typeface="+mn-lt"/>
        <a:ea typeface="+mn-ea"/>
        <a:cs typeface="+mn-cs"/>
      </a:defRPr>
    </a:lvl3pPr>
    <a:lvl4pPr marL="1371544" algn="l" rtl="0" eaLnBrk="0" fontAlgn="base" hangingPunct="0">
      <a:spcBef>
        <a:spcPct val="30000"/>
      </a:spcBef>
      <a:spcAft>
        <a:spcPct val="0"/>
      </a:spcAft>
      <a:defRPr sz="1200" kern="1200">
        <a:solidFill>
          <a:schemeClr val="tx1"/>
        </a:solidFill>
        <a:latin typeface="+mn-lt"/>
        <a:ea typeface="+mn-ea"/>
        <a:cs typeface="+mn-cs"/>
      </a:defRPr>
    </a:lvl4pPr>
    <a:lvl5pPr marL="1828725" algn="l" rtl="0" eaLnBrk="0" fontAlgn="base" hangingPunct="0">
      <a:spcBef>
        <a:spcPct val="30000"/>
      </a:spcBef>
      <a:spcAft>
        <a:spcPct val="0"/>
      </a:spcAft>
      <a:defRPr sz="1200" kern="1200">
        <a:solidFill>
          <a:schemeClr val="tx1"/>
        </a:solidFill>
        <a:latin typeface="+mn-lt"/>
        <a:ea typeface="+mn-ea"/>
        <a:cs typeface="+mn-cs"/>
      </a:defRPr>
    </a:lvl5pPr>
    <a:lvl6pPr marL="2285906" algn="l" defTabSz="914362" rtl="0" eaLnBrk="1" latinLnBrk="0" hangingPunct="1">
      <a:defRPr sz="1200" kern="1200">
        <a:solidFill>
          <a:schemeClr val="tx1"/>
        </a:solidFill>
        <a:latin typeface="+mn-lt"/>
        <a:ea typeface="+mn-ea"/>
        <a:cs typeface="+mn-cs"/>
      </a:defRPr>
    </a:lvl6pPr>
    <a:lvl7pPr marL="2743088" algn="l" defTabSz="914362" rtl="0" eaLnBrk="1" latinLnBrk="0" hangingPunct="1">
      <a:defRPr sz="1200" kern="1200">
        <a:solidFill>
          <a:schemeClr val="tx1"/>
        </a:solidFill>
        <a:latin typeface="+mn-lt"/>
        <a:ea typeface="+mn-ea"/>
        <a:cs typeface="+mn-cs"/>
      </a:defRPr>
    </a:lvl7pPr>
    <a:lvl8pPr marL="3200268" algn="l" defTabSz="914362" rtl="0" eaLnBrk="1" latinLnBrk="0" hangingPunct="1">
      <a:defRPr sz="1200" kern="1200">
        <a:solidFill>
          <a:schemeClr val="tx1"/>
        </a:solidFill>
        <a:latin typeface="+mn-lt"/>
        <a:ea typeface="+mn-ea"/>
        <a:cs typeface="+mn-cs"/>
      </a:defRPr>
    </a:lvl8pPr>
    <a:lvl9pPr marL="3657450" algn="l" defTabSz="91436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075" y="746125"/>
            <a:ext cx="6627813" cy="3729038"/>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7753843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075" y="746125"/>
            <a:ext cx="6627813" cy="3729038"/>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4883634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075" y="746125"/>
            <a:ext cx="6627813" cy="3729038"/>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41134746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075" y="746125"/>
            <a:ext cx="6627813" cy="3729038"/>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854502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075" y="746125"/>
            <a:ext cx="6627813" cy="3729038"/>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658334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075" y="746125"/>
            <a:ext cx="6627813" cy="3729038"/>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5006974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075" y="746125"/>
            <a:ext cx="6627813" cy="3729038"/>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77147992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075" y="746125"/>
            <a:ext cx="6627813" cy="3729038"/>
          </a:xfrm>
        </p:spPr>
      </p:sp>
      <p:sp>
        <p:nvSpPr>
          <p:cNvPr id="3" name="备注占位符 2"/>
          <p:cNvSpPr>
            <a:spLocks noGrp="1"/>
          </p:cNvSpPr>
          <p:nvPr>
            <p:ph type="body" idx="1"/>
          </p:nvPr>
        </p:nvSpPr>
        <p:spPr/>
        <p:txBody>
          <a:bodyPr/>
          <a:lstStyle/>
          <a:p>
            <a:endParaRPr lang="en-US" altLang="zh-CN" sz="1200" b="1" kern="100" dirty="0">
              <a:effectLst/>
              <a:latin typeface="华文新魏" panose="02010800040101010101" pitchFamily="2" charset="-122"/>
              <a:ea typeface="华文新魏" panose="02010800040101010101" pitchFamily="2" charset="-122"/>
              <a:cs typeface="Times New Roman" panose="02020603050405020304" pitchFamily="18" charset="0"/>
            </a:endParaRPr>
          </a:p>
        </p:txBody>
      </p:sp>
    </p:spTree>
    <p:extLst>
      <p:ext uri="{BB962C8B-B14F-4D97-AF65-F5344CB8AC3E}">
        <p14:creationId xmlns:p14="http://schemas.microsoft.com/office/powerpoint/2010/main" val="9908889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075" y="746125"/>
            <a:ext cx="6627813" cy="3729038"/>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90392226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075" y="746125"/>
            <a:ext cx="6627813" cy="3729038"/>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98592653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075" y="746125"/>
            <a:ext cx="6627813" cy="3729038"/>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3167388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075" y="746125"/>
            <a:ext cx="6627813" cy="3729038"/>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83082128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075" y="746125"/>
            <a:ext cx="6627813" cy="3729038"/>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8540938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075" y="746125"/>
            <a:ext cx="6627813" cy="3729038"/>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13108312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075" y="746125"/>
            <a:ext cx="6627813" cy="3729038"/>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43988520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075" y="746125"/>
            <a:ext cx="6627813" cy="3729038"/>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94691601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075" y="746125"/>
            <a:ext cx="6627813" cy="3729038"/>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49911122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075" y="746125"/>
            <a:ext cx="6627813" cy="3729038"/>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416251213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075" y="746125"/>
            <a:ext cx="6627813" cy="3729038"/>
          </a:xfrm>
        </p:spPr>
      </p:sp>
      <p:sp>
        <p:nvSpPr>
          <p:cNvPr id="3" name="备注占位符 2"/>
          <p:cNvSpPr>
            <a:spLocks noGrp="1"/>
          </p:cNvSpPr>
          <p:nvPr>
            <p:ph type="body" idx="1"/>
          </p:nvPr>
        </p:nvSpPr>
        <p:spPr/>
        <p:txBody>
          <a:bodyPr/>
          <a:lstStyle/>
          <a:p>
            <a:pPr marL="0" indent="0">
              <a:buNone/>
            </a:pPr>
            <a:endParaRPr lang="en-US" altLang="zh-CN" dirty="0"/>
          </a:p>
        </p:txBody>
      </p:sp>
    </p:spTree>
    <p:extLst>
      <p:ext uri="{BB962C8B-B14F-4D97-AF65-F5344CB8AC3E}">
        <p14:creationId xmlns:p14="http://schemas.microsoft.com/office/powerpoint/2010/main" val="322329218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075" y="746125"/>
            <a:ext cx="6627813" cy="3729038"/>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13783769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075" y="746125"/>
            <a:ext cx="6627813" cy="3729038"/>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6638989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075" y="746125"/>
            <a:ext cx="6627813" cy="3729038"/>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7480959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075" y="746125"/>
            <a:ext cx="6627813" cy="3729038"/>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65835498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075" y="746125"/>
            <a:ext cx="6627813" cy="3729038"/>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9005814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075" y="746125"/>
            <a:ext cx="6627813" cy="3729038"/>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05160808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075" y="746125"/>
            <a:ext cx="6627813" cy="3729038"/>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72599982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075" y="746125"/>
            <a:ext cx="6627813" cy="3729038"/>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91616420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075" y="746125"/>
            <a:ext cx="6627813" cy="3729038"/>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30753288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075" y="746125"/>
            <a:ext cx="6627813" cy="3729038"/>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01014610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075" y="746125"/>
            <a:ext cx="6627813" cy="3729038"/>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85574608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075" y="746125"/>
            <a:ext cx="6627813" cy="3729038"/>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9163378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075" y="746125"/>
            <a:ext cx="6627813" cy="3729038"/>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65123780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075" y="746125"/>
            <a:ext cx="6627813" cy="3729038"/>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6385901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075" y="746125"/>
            <a:ext cx="6627813" cy="3729038"/>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32574378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075" y="746125"/>
            <a:ext cx="6627813" cy="3729038"/>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96664188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075" y="746125"/>
            <a:ext cx="6627813" cy="3729038"/>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7950043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075" y="746125"/>
            <a:ext cx="6627813" cy="3729038"/>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95741691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075" y="746125"/>
            <a:ext cx="6627813" cy="3729038"/>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9173458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075" y="746125"/>
            <a:ext cx="6627813" cy="3729038"/>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8238159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075" y="746125"/>
            <a:ext cx="6627813" cy="3729038"/>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37799064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075" y="746125"/>
            <a:ext cx="6627813" cy="3729038"/>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68153317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075" y="746125"/>
            <a:ext cx="6627813" cy="3729038"/>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61061720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075" y="746125"/>
            <a:ext cx="6627813" cy="3729038"/>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87276369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075" y="746125"/>
            <a:ext cx="6627813" cy="3729038"/>
          </a:xfrm>
        </p:spPr>
      </p:sp>
      <p:sp>
        <p:nvSpPr>
          <p:cNvPr id="3" name="备注占位符 2"/>
          <p:cNvSpPr>
            <a:spLocks noGrp="1"/>
          </p:cNvSpPr>
          <p:nvPr>
            <p:ph type="body" idx="1"/>
          </p:nvPr>
        </p:nvSpPr>
        <p:spPr/>
        <p:txBody>
          <a:bodyPr/>
          <a:lstStyle/>
          <a:p>
            <a:r>
              <a:rPr lang="zh-CN" altLang="en-US" dirty="0"/>
              <a:t>确定这题不考（老师知道期末题）</a:t>
            </a:r>
          </a:p>
        </p:txBody>
      </p:sp>
    </p:spTree>
    <p:extLst>
      <p:ext uri="{BB962C8B-B14F-4D97-AF65-F5344CB8AC3E}">
        <p14:creationId xmlns:p14="http://schemas.microsoft.com/office/powerpoint/2010/main" val="2351998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075" y="746125"/>
            <a:ext cx="6627813" cy="3729038"/>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13532840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075" y="746125"/>
            <a:ext cx="6627813" cy="3729038"/>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68929733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075" y="746125"/>
            <a:ext cx="6627813" cy="3729038"/>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37840160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075" y="746125"/>
            <a:ext cx="6627813" cy="3729038"/>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99750917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075" y="746125"/>
            <a:ext cx="6627813" cy="3729038"/>
          </a:xfrm>
        </p:spPr>
      </p:sp>
      <p:sp>
        <p:nvSpPr>
          <p:cNvPr id="3" name="备注占位符 2"/>
          <p:cNvSpPr>
            <a:spLocks noGrp="1"/>
          </p:cNvSpPr>
          <p:nvPr>
            <p:ph type="body" idx="1"/>
          </p:nvPr>
        </p:nvSpPr>
        <p:spPr/>
        <p:txBody>
          <a:bodyPr/>
          <a:lstStyle/>
          <a:p>
            <a:r>
              <a:rPr lang="zh-CN" altLang="en-US" dirty="0"/>
              <a:t>第三章没法考，第四章内容不多，但是可以考得很难</a:t>
            </a:r>
          </a:p>
        </p:txBody>
      </p:sp>
    </p:spTree>
    <p:extLst>
      <p:ext uri="{BB962C8B-B14F-4D97-AF65-F5344CB8AC3E}">
        <p14:creationId xmlns:p14="http://schemas.microsoft.com/office/powerpoint/2010/main" val="21885932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075" y="746125"/>
            <a:ext cx="6627813" cy="3729038"/>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334900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075" y="746125"/>
            <a:ext cx="6627813" cy="3729038"/>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8808637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075" y="746125"/>
            <a:ext cx="6627813" cy="3729038"/>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3541689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075" y="746125"/>
            <a:ext cx="6627813" cy="3729038"/>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565203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7"/>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182" indent="0" algn="ctr">
              <a:buNone/>
              <a:defRPr>
                <a:solidFill>
                  <a:schemeClr val="tx1">
                    <a:tint val="75000"/>
                  </a:schemeClr>
                </a:solidFill>
              </a:defRPr>
            </a:lvl2pPr>
            <a:lvl3pPr marL="914362" indent="0" algn="ctr">
              <a:buNone/>
              <a:defRPr>
                <a:solidFill>
                  <a:schemeClr val="tx1">
                    <a:tint val="75000"/>
                  </a:schemeClr>
                </a:solidFill>
              </a:defRPr>
            </a:lvl3pPr>
            <a:lvl4pPr marL="1371544" indent="0" algn="ctr">
              <a:buNone/>
              <a:defRPr>
                <a:solidFill>
                  <a:schemeClr val="tx1">
                    <a:tint val="75000"/>
                  </a:schemeClr>
                </a:solidFill>
              </a:defRPr>
            </a:lvl4pPr>
            <a:lvl5pPr marL="1828725" indent="0" algn="ctr">
              <a:buNone/>
              <a:defRPr>
                <a:solidFill>
                  <a:schemeClr val="tx1">
                    <a:tint val="75000"/>
                  </a:schemeClr>
                </a:solidFill>
              </a:defRPr>
            </a:lvl5pPr>
            <a:lvl6pPr marL="2285906" indent="0" algn="ctr">
              <a:buNone/>
              <a:defRPr>
                <a:solidFill>
                  <a:schemeClr val="tx1">
                    <a:tint val="75000"/>
                  </a:schemeClr>
                </a:solidFill>
              </a:defRPr>
            </a:lvl6pPr>
            <a:lvl7pPr marL="2743088" indent="0" algn="ctr">
              <a:buNone/>
              <a:defRPr>
                <a:solidFill>
                  <a:schemeClr val="tx1">
                    <a:tint val="75000"/>
                  </a:schemeClr>
                </a:solidFill>
              </a:defRPr>
            </a:lvl7pPr>
            <a:lvl8pPr marL="3200268" indent="0" algn="ctr">
              <a:buNone/>
              <a:defRPr>
                <a:solidFill>
                  <a:schemeClr val="tx1">
                    <a:tint val="75000"/>
                  </a:schemeClr>
                </a:solidFill>
              </a:defRPr>
            </a:lvl8pPr>
            <a:lvl9pPr marL="365745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lvl1pPr>
              <a:defRPr/>
            </a:lvl1pPr>
          </a:lstStyle>
          <a:p>
            <a:pPr>
              <a:defRPr/>
            </a:pPr>
            <a:r>
              <a:rPr lang="en-US" altLang="zh-CN"/>
              <a:t>2016-04-18</a:t>
            </a:r>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7F68671A-1028-4918-B52D-F225EDA688D1}" type="slidenum">
              <a:rPr lang="zh-CN" altLang="en-US"/>
              <a:pPr>
                <a:defRPr/>
              </a:pPr>
              <a:t>‹#›</a:t>
            </a:fld>
            <a:endParaRPr lang="zh-CN" altLang="en-US"/>
          </a:p>
        </p:txBody>
      </p:sp>
    </p:spTree>
    <p:extLst>
      <p:ext uri="{BB962C8B-B14F-4D97-AF65-F5344CB8AC3E}">
        <p14:creationId xmlns:p14="http://schemas.microsoft.com/office/powerpoint/2010/main" val="11036100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r>
              <a:rPr lang="en-US" altLang="zh-CN"/>
              <a:t>2016-04-18</a:t>
            </a:r>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B6AFD8D9-97CE-47AB-99B6-669B4E33450F}" type="slidenum">
              <a:rPr lang="zh-CN" altLang="en-US"/>
              <a:pPr>
                <a:defRPr/>
              </a:pPr>
              <a:t>‹#›</a:t>
            </a:fld>
            <a:endParaRPr lang="zh-CN" altLang="en-US"/>
          </a:p>
        </p:txBody>
      </p:sp>
    </p:spTree>
    <p:extLst>
      <p:ext uri="{BB962C8B-B14F-4D97-AF65-F5344CB8AC3E}">
        <p14:creationId xmlns:p14="http://schemas.microsoft.com/office/powerpoint/2010/main" val="5523661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40"/>
            <a:ext cx="27432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40"/>
            <a:ext cx="80264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r>
              <a:rPr lang="en-US" altLang="zh-CN"/>
              <a:t>2016-04-18</a:t>
            </a:r>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14D234CD-C4BF-451E-A810-76886530BD7F}" type="slidenum">
              <a:rPr lang="zh-CN" altLang="en-US"/>
              <a:pPr>
                <a:defRPr/>
              </a:pPr>
              <a:t>‹#›</a:t>
            </a:fld>
            <a:endParaRPr lang="zh-CN" altLang="en-US"/>
          </a:p>
        </p:txBody>
      </p:sp>
    </p:spTree>
    <p:extLst>
      <p:ext uri="{BB962C8B-B14F-4D97-AF65-F5344CB8AC3E}">
        <p14:creationId xmlns:p14="http://schemas.microsoft.com/office/powerpoint/2010/main" val="3242964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r>
              <a:rPr lang="en-US" altLang="zh-CN"/>
              <a:t>2016-04-18</a:t>
            </a:r>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CA40A734-EF3B-425E-9970-80954DDB0807}" type="slidenum">
              <a:rPr lang="zh-CN" altLang="en-US"/>
              <a:pPr>
                <a:defRPr/>
              </a:pPr>
              <a:t>‹#›</a:t>
            </a:fld>
            <a:endParaRPr lang="zh-CN" altLang="en-US"/>
          </a:p>
        </p:txBody>
      </p:sp>
    </p:spTree>
    <p:extLst>
      <p:ext uri="{BB962C8B-B14F-4D97-AF65-F5344CB8AC3E}">
        <p14:creationId xmlns:p14="http://schemas.microsoft.com/office/powerpoint/2010/main" val="17366974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5" y="4406902"/>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5" y="2906713"/>
            <a:ext cx="10363200" cy="1500187"/>
          </a:xfrm>
        </p:spPr>
        <p:txBody>
          <a:bodyPr anchor="b"/>
          <a:lstStyle>
            <a:lvl1pPr marL="0" indent="0">
              <a:buNone/>
              <a:defRPr sz="2000">
                <a:solidFill>
                  <a:schemeClr val="tx1">
                    <a:tint val="75000"/>
                  </a:schemeClr>
                </a:solidFill>
              </a:defRPr>
            </a:lvl1pPr>
            <a:lvl2pPr marL="457182" indent="0">
              <a:buNone/>
              <a:defRPr sz="1800">
                <a:solidFill>
                  <a:schemeClr val="tx1">
                    <a:tint val="75000"/>
                  </a:schemeClr>
                </a:solidFill>
              </a:defRPr>
            </a:lvl2pPr>
            <a:lvl3pPr marL="914362" indent="0">
              <a:buNone/>
              <a:defRPr sz="1600">
                <a:solidFill>
                  <a:schemeClr val="tx1">
                    <a:tint val="75000"/>
                  </a:schemeClr>
                </a:solidFill>
              </a:defRPr>
            </a:lvl3pPr>
            <a:lvl4pPr marL="1371544" indent="0">
              <a:buNone/>
              <a:defRPr sz="1400">
                <a:solidFill>
                  <a:schemeClr val="tx1">
                    <a:tint val="75000"/>
                  </a:schemeClr>
                </a:solidFill>
              </a:defRPr>
            </a:lvl4pPr>
            <a:lvl5pPr marL="1828725" indent="0">
              <a:buNone/>
              <a:defRPr sz="1400">
                <a:solidFill>
                  <a:schemeClr val="tx1">
                    <a:tint val="75000"/>
                  </a:schemeClr>
                </a:solidFill>
              </a:defRPr>
            </a:lvl5pPr>
            <a:lvl6pPr marL="2285906" indent="0">
              <a:buNone/>
              <a:defRPr sz="1400">
                <a:solidFill>
                  <a:schemeClr val="tx1">
                    <a:tint val="75000"/>
                  </a:schemeClr>
                </a:solidFill>
              </a:defRPr>
            </a:lvl6pPr>
            <a:lvl7pPr marL="2743088" indent="0">
              <a:buNone/>
              <a:defRPr sz="1400">
                <a:solidFill>
                  <a:schemeClr val="tx1">
                    <a:tint val="75000"/>
                  </a:schemeClr>
                </a:solidFill>
              </a:defRPr>
            </a:lvl7pPr>
            <a:lvl8pPr marL="3200268" indent="0">
              <a:buNone/>
              <a:defRPr sz="1400">
                <a:solidFill>
                  <a:schemeClr val="tx1">
                    <a:tint val="75000"/>
                  </a:schemeClr>
                </a:solidFill>
              </a:defRPr>
            </a:lvl8pPr>
            <a:lvl9pPr marL="365745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pPr>
              <a:defRPr/>
            </a:pPr>
            <a:r>
              <a:rPr lang="en-US" altLang="zh-CN"/>
              <a:t>2016-04-18</a:t>
            </a:r>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91F44B76-BDB5-48DA-9429-18FB768FED70}" type="slidenum">
              <a:rPr lang="zh-CN" altLang="en-US"/>
              <a:pPr>
                <a:defRPr/>
              </a:pPr>
              <a:t>‹#›</a:t>
            </a:fld>
            <a:endParaRPr lang="zh-CN" altLang="en-US"/>
          </a:p>
        </p:txBody>
      </p:sp>
    </p:spTree>
    <p:extLst>
      <p:ext uri="{BB962C8B-B14F-4D97-AF65-F5344CB8AC3E}">
        <p14:creationId xmlns:p14="http://schemas.microsoft.com/office/powerpoint/2010/main" val="36416680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600202"/>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1" y="1600202"/>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p:cNvSpPr>
            <a:spLocks noGrp="1"/>
          </p:cNvSpPr>
          <p:nvPr>
            <p:ph type="dt" sz="half" idx="10"/>
          </p:nvPr>
        </p:nvSpPr>
        <p:spPr/>
        <p:txBody>
          <a:bodyPr/>
          <a:lstStyle>
            <a:lvl1pPr>
              <a:defRPr/>
            </a:lvl1pPr>
          </a:lstStyle>
          <a:p>
            <a:pPr>
              <a:defRPr/>
            </a:pPr>
            <a:r>
              <a:rPr lang="en-US" altLang="zh-CN"/>
              <a:t>2016-04-18</a:t>
            </a:r>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89D35798-1DC4-447E-97F5-D240AF3B9805}" type="slidenum">
              <a:rPr lang="zh-CN" altLang="en-US"/>
              <a:pPr>
                <a:defRPr/>
              </a:pPr>
              <a:t>‹#›</a:t>
            </a:fld>
            <a:endParaRPr lang="zh-CN" altLang="en-US"/>
          </a:p>
        </p:txBody>
      </p:sp>
    </p:spTree>
    <p:extLst>
      <p:ext uri="{BB962C8B-B14F-4D97-AF65-F5344CB8AC3E}">
        <p14:creationId xmlns:p14="http://schemas.microsoft.com/office/powerpoint/2010/main" val="24589871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182" indent="0">
              <a:buNone/>
              <a:defRPr sz="2000" b="1"/>
            </a:lvl2pPr>
            <a:lvl3pPr marL="914362" indent="0">
              <a:buNone/>
              <a:defRPr sz="1800" b="1"/>
            </a:lvl3pPr>
            <a:lvl4pPr marL="1371544" indent="0">
              <a:buNone/>
              <a:defRPr sz="1600" b="1"/>
            </a:lvl4pPr>
            <a:lvl5pPr marL="1828725" indent="0">
              <a:buNone/>
              <a:defRPr sz="1600" b="1"/>
            </a:lvl5pPr>
            <a:lvl6pPr marL="2285906" indent="0">
              <a:buNone/>
              <a:defRPr sz="1600" b="1"/>
            </a:lvl6pPr>
            <a:lvl7pPr marL="2743088" indent="0">
              <a:buNone/>
              <a:defRPr sz="1600" b="1"/>
            </a:lvl7pPr>
            <a:lvl8pPr marL="3200268" indent="0">
              <a:buNone/>
              <a:defRPr sz="1600" b="1"/>
            </a:lvl8pPr>
            <a:lvl9pPr marL="365745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9" y="1535113"/>
            <a:ext cx="5389033" cy="639762"/>
          </a:xfrm>
        </p:spPr>
        <p:txBody>
          <a:bodyPr anchor="b"/>
          <a:lstStyle>
            <a:lvl1pPr marL="0" indent="0">
              <a:buNone/>
              <a:defRPr sz="2400" b="1"/>
            </a:lvl1pPr>
            <a:lvl2pPr marL="457182" indent="0">
              <a:buNone/>
              <a:defRPr sz="2000" b="1"/>
            </a:lvl2pPr>
            <a:lvl3pPr marL="914362" indent="0">
              <a:buNone/>
              <a:defRPr sz="1800" b="1"/>
            </a:lvl3pPr>
            <a:lvl4pPr marL="1371544" indent="0">
              <a:buNone/>
              <a:defRPr sz="1600" b="1"/>
            </a:lvl4pPr>
            <a:lvl5pPr marL="1828725" indent="0">
              <a:buNone/>
              <a:defRPr sz="1600" b="1"/>
            </a:lvl5pPr>
            <a:lvl6pPr marL="2285906" indent="0">
              <a:buNone/>
              <a:defRPr sz="1600" b="1"/>
            </a:lvl6pPr>
            <a:lvl7pPr marL="2743088" indent="0">
              <a:buNone/>
              <a:defRPr sz="1600" b="1"/>
            </a:lvl7pPr>
            <a:lvl8pPr marL="3200268" indent="0">
              <a:buNone/>
              <a:defRPr sz="1600" b="1"/>
            </a:lvl8pPr>
            <a:lvl9pPr marL="365745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p:cNvSpPr>
            <a:spLocks noGrp="1"/>
          </p:cNvSpPr>
          <p:nvPr>
            <p:ph type="dt" sz="half" idx="10"/>
          </p:nvPr>
        </p:nvSpPr>
        <p:spPr/>
        <p:txBody>
          <a:bodyPr/>
          <a:lstStyle>
            <a:lvl1pPr>
              <a:defRPr/>
            </a:lvl1pPr>
          </a:lstStyle>
          <a:p>
            <a:pPr>
              <a:defRPr/>
            </a:pPr>
            <a:r>
              <a:rPr lang="en-US" altLang="zh-CN"/>
              <a:t>2016-04-18</a:t>
            </a:r>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1FFB9FFA-BBF7-4E6B-ACD4-E99548C5776B}" type="slidenum">
              <a:rPr lang="zh-CN" altLang="en-US"/>
              <a:pPr>
                <a:defRPr/>
              </a:pPr>
              <a:t>‹#›</a:t>
            </a:fld>
            <a:endParaRPr lang="zh-CN" altLang="en-US"/>
          </a:p>
        </p:txBody>
      </p:sp>
    </p:spTree>
    <p:extLst>
      <p:ext uri="{BB962C8B-B14F-4D97-AF65-F5344CB8AC3E}">
        <p14:creationId xmlns:p14="http://schemas.microsoft.com/office/powerpoint/2010/main" val="4142320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p:cNvSpPr>
            <a:spLocks noGrp="1"/>
          </p:cNvSpPr>
          <p:nvPr>
            <p:ph type="dt" sz="half" idx="10"/>
          </p:nvPr>
        </p:nvSpPr>
        <p:spPr/>
        <p:txBody>
          <a:bodyPr/>
          <a:lstStyle>
            <a:lvl1pPr>
              <a:defRPr/>
            </a:lvl1pPr>
          </a:lstStyle>
          <a:p>
            <a:pPr>
              <a:defRPr/>
            </a:pPr>
            <a:r>
              <a:rPr lang="en-US" altLang="zh-CN"/>
              <a:t>2016-04-18</a:t>
            </a:r>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FA78C75F-3921-4200-A546-C4950D0184B6}" type="slidenum">
              <a:rPr lang="zh-CN" altLang="en-US"/>
              <a:pPr>
                <a:defRPr/>
              </a:pPr>
              <a:t>‹#›</a:t>
            </a:fld>
            <a:endParaRPr lang="zh-CN" altLang="en-US"/>
          </a:p>
        </p:txBody>
      </p:sp>
    </p:spTree>
    <p:extLst>
      <p:ext uri="{BB962C8B-B14F-4D97-AF65-F5344CB8AC3E}">
        <p14:creationId xmlns:p14="http://schemas.microsoft.com/office/powerpoint/2010/main" val="24115798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r>
              <a:rPr lang="en-US" altLang="zh-CN"/>
              <a:t>2016-04-18</a:t>
            </a:r>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47694E68-0D6D-410C-8C00-3741D352D069}" type="slidenum">
              <a:rPr lang="zh-CN" altLang="en-US"/>
              <a:pPr>
                <a:defRPr/>
              </a:pPr>
              <a:t>‹#›</a:t>
            </a:fld>
            <a:endParaRPr lang="zh-CN" altLang="en-US"/>
          </a:p>
        </p:txBody>
      </p:sp>
    </p:spTree>
    <p:extLst>
      <p:ext uri="{BB962C8B-B14F-4D97-AF65-F5344CB8AC3E}">
        <p14:creationId xmlns:p14="http://schemas.microsoft.com/office/powerpoint/2010/main" val="41235036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2" y="273050"/>
            <a:ext cx="4011084"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5" y="273052"/>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2" y="1435102"/>
            <a:ext cx="4011084" cy="4691063"/>
          </a:xfrm>
        </p:spPr>
        <p:txBody>
          <a:bodyPr/>
          <a:lstStyle>
            <a:lvl1pPr marL="0" indent="0">
              <a:buNone/>
              <a:defRPr sz="1400"/>
            </a:lvl1pPr>
            <a:lvl2pPr marL="457182" indent="0">
              <a:buNone/>
              <a:defRPr sz="1200"/>
            </a:lvl2pPr>
            <a:lvl3pPr marL="914362" indent="0">
              <a:buNone/>
              <a:defRPr sz="1000"/>
            </a:lvl3pPr>
            <a:lvl4pPr marL="1371544" indent="0">
              <a:buNone/>
              <a:defRPr sz="900"/>
            </a:lvl4pPr>
            <a:lvl5pPr marL="1828725" indent="0">
              <a:buNone/>
              <a:defRPr sz="900"/>
            </a:lvl5pPr>
            <a:lvl6pPr marL="2285906" indent="0">
              <a:buNone/>
              <a:defRPr sz="900"/>
            </a:lvl6pPr>
            <a:lvl7pPr marL="2743088" indent="0">
              <a:buNone/>
              <a:defRPr sz="900"/>
            </a:lvl7pPr>
            <a:lvl8pPr marL="3200268" indent="0">
              <a:buNone/>
              <a:defRPr sz="900"/>
            </a:lvl8pPr>
            <a:lvl9pPr marL="3657450" indent="0">
              <a:buNone/>
              <a:defRPr sz="9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r>
              <a:rPr lang="en-US" altLang="zh-CN"/>
              <a:t>2016-04-18</a:t>
            </a:r>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875CE17F-E7E8-4836-8B19-28E882EF05B9}" type="slidenum">
              <a:rPr lang="zh-CN" altLang="en-US"/>
              <a:pPr>
                <a:defRPr/>
              </a:pPr>
              <a:t>‹#›</a:t>
            </a:fld>
            <a:endParaRPr lang="zh-CN" altLang="en-US"/>
          </a:p>
        </p:txBody>
      </p:sp>
    </p:spTree>
    <p:extLst>
      <p:ext uri="{BB962C8B-B14F-4D97-AF65-F5344CB8AC3E}">
        <p14:creationId xmlns:p14="http://schemas.microsoft.com/office/powerpoint/2010/main" val="36385795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1"/>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rtlCol="0">
            <a:normAutofit/>
          </a:bodyPr>
          <a:lstStyle>
            <a:lvl1pPr marL="0" indent="0">
              <a:buNone/>
              <a:defRPr sz="3200"/>
            </a:lvl1pPr>
            <a:lvl2pPr marL="457182" indent="0">
              <a:buNone/>
              <a:defRPr sz="2800"/>
            </a:lvl2pPr>
            <a:lvl3pPr marL="914362" indent="0">
              <a:buNone/>
              <a:defRPr sz="2400"/>
            </a:lvl3pPr>
            <a:lvl4pPr marL="1371544" indent="0">
              <a:buNone/>
              <a:defRPr sz="2000"/>
            </a:lvl4pPr>
            <a:lvl5pPr marL="1828725" indent="0">
              <a:buNone/>
              <a:defRPr sz="2000"/>
            </a:lvl5pPr>
            <a:lvl6pPr marL="2285906" indent="0">
              <a:buNone/>
              <a:defRPr sz="2000"/>
            </a:lvl6pPr>
            <a:lvl7pPr marL="2743088" indent="0">
              <a:buNone/>
              <a:defRPr sz="2000"/>
            </a:lvl7pPr>
            <a:lvl8pPr marL="3200268" indent="0">
              <a:buNone/>
              <a:defRPr sz="2000"/>
            </a:lvl8pPr>
            <a:lvl9pPr marL="3657450" indent="0">
              <a:buNone/>
              <a:defRPr sz="2000"/>
            </a:lvl9pPr>
          </a:lstStyle>
          <a:p>
            <a:pPr lvl="0"/>
            <a:endParaRPr lang="zh-CN" altLang="en-US" noProof="0"/>
          </a:p>
        </p:txBody>
      </p:sp>
      <p:sp>
        <p:nvSpPr>
          <p:cNvPr id="4" name="文本占位符 3"/>
          <p:cNvSpPr>
            <a:spLocks noGrp="1"/>
          </p:cNvSpPr>
          <p:nvPr>
            <p:ph type="body" sz="half" idx="2"/>
          </p:nvPr>
        </p:nvSpPr>
        <p:spPr>
          <a:xfrm>
            <a:off x="2389717" y="5367339"/>
            <a:ext cx="7315200" cy="804862"/>
          </a:xfrm>
        </p:spPr>
        <p:txBody>
          <a:bodyPr/>
          <a:lstStyle>
            <a:lvl1pPr marL="0" indent="0">
              <a:buNone/>
              <a:defRPr sz="1400"/>
            </a:lvl1pPr>
            <a:lvl2pPr marL="457182" indent="0">
              <a:buNone/>
              <a:defRPr sz="1200"/>
            </a:lvl2pPr>
            <a:lvl3pPr marL="914362" indent="0">
              <a:buNone/>
              <a:defRPr sz="1000"/>
            </a:lvl3pPr>
            <a:lvl4pPr marL="1371544" indent="0">
              <a:buNone/>
              <a:defRPr sz="900"/>
            </a:lvl4pPr>
            <a:lvl5pPr marL="1828725" indent="0">
              <a:buNone/>
              <a:defRPr sz="900"/>
            </a:lvl5pPr>
            <a:lvl6pPr marL="2285906" indent="0">
              <a:buNone/>
              <a:defRPr sz="900"/>
            </a:lvl6pPr>
            <a:lvl7pPr marL="2743088" indent="0">
              <a:buNone/>
              <a:defRPr sz="900"/>
            </a:lvl7pPr>
            <a:lvl8pPr marL="3200268" indent="0">
              <a:buNone/>
              <a:defRPr sz="900"/>
            </a:lvl8pPr>
            <a:lvl9pPr marL="3657450" indent="0">
              <a:buNone/>
              <a:defRPr sz="9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r>
              <a:rPr lang="en-US" altLang="zh-CN"/>
              <a:t>2016-04-18</a:t>
            </a:r>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530D8648-5A27-46B1-9DFF-F43427A188ED}" type="slidenum">
              <a:rPr lang="zh-CN" altLang="en-US"/>
              <a:pPr>
                <a:defRPr/>
              </a:pPr>
              <a:t>‹#›</a:t>
            </a:fld>
            <a:endParaRPr lang="zh-CN" altLang="en-US"/>
          </a:p>
        </p:txBody>
      </p:sp>
    </p:spTree>
    <p:extLst>
      <p:ext uri="{BB962C8B-B14F-4D97-AF65-F5344CB8AC3E}">
        <p14:creationId xmlns:p14="http://schemas.microsoft.com/office/powerpoint/2010/main" val="42920025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609600" y="274638"/>
            <a:ext cx="10972800" cy="1143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36" tIns="45718" rIns="91436" bIns="45718" numCol="1" anchor="ctr" anchorCtr="0" compatLnSpc="1">
            <a:prstTxWarp prst="textNoShape">
              <a:avLst/>
            </a:prstTxWarp>
          </a:bodyPr>
          <a:lstStyle/>
          <a:p>
            <a:pPr lvl="0"/>
            <a:r>
              <a:rPr lang="zh-CN" altLang="en-US"/>
              <a:t>单击此处编辑母版标题样式</a:t>
            </a:r>
          </a:p>
        </p:txBody>
      </p:sp>
      <p:sp>
        <p:nvSpPr>
          <p:cNvPr id="1027" name="文本占位符 2"/>
          <p:cNvSpPr>
            <a:spLocks noGrp="1"/>
          </p:cNvSpPr>
          <p:nvPr>
            <p:ph type="body" idx="1"/>
          </p:nvPr>
        </p:nvSpPr>
        <p:spPr bwMode="auto">
          <a:xfrm>
            <a:off x="609600" y="1600202"/>
            <a:ext cx="10972800" cy="45259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36" tIns="45718" rIns="91436" bIns="45718"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09600" y="6356352"/>
            <a:ext cx="2844800" cy="365125"/>
          </a:xfrm>
          <a:prstGeom prst="rect">
            <a:avLst/>
          </a:prstGeom>
        </p:spPr>
        <p:txBody>
          <a:bodyPr vert="horz" lIns="91436" tIns="45718" rIns="91436" bIns="45718" rtlCol="0" anchor="ctr"/>
          <a:lstStyle>
            <a:lvl1pPr algn="l" eaLnBrk="1" hangingPunct="1">
              <a:defRPr sz="1200">
                <a:solidFill>
                  <a:schemeClr val="tx1">
                    <a:tint val="75000"/>
                  </a:schemeClr>
                </a:solidFill>
                <a:ea typeface="宋体" charset="-122"/>
              </a:defRPr>
            </a:lvl1pPr>
          </a:lstStyle>
          <a:p>
            <a:pPr>
              <a:defRPr/>
            </a:pPr>
            <a:r>
              <a:rPr lang="en-US" altLang="zh-CN"/>
              <a:t>2016-04-18</a:t>
            </a:r>
            <a:endParaRPr lang="zh-CN" altLang="en-US"/>
          </a:p>
        </p:txBody>
      </p:sp>
      <p:sp>
        <p:nvSpPr>
          <p:cNvPr id="5" name="页脚占位符 4"/>
          <p:cNvSpPr>
            <a:spLocks noGrp="1"/>
          </p:cNvSpPr>
          <p:nvPr>
            <p:ph type="ftr" sz="quarter" idx="3"/>
          </p:nvPr>
        </p:nvSpPr>
        <p:spPr>
          <a:xfrm>
            <a:off x="4165600" y="6356352"/>
            <a:ext cx="3860800" cy="365125"/>
          </a:xfrm>
          <a:prstGeom prst="rect">
            <a:avLst/>
          </a:prstGeom>
        </p:spPr>
        <p:txBody>
          <a:bodyPr vert="horz" lIns="91436" tIns="45718" rIns="91436" bIns="45718" rtlCol="0" anchor="ctr"/>
          <a:lstStyle>
            <a:lvl1pPr algn="ctr" eaLnBrk="1" hangingPunct="1">
              <a:defRPr sz="1200">
                <a:solidFill>
                  <a:schemeClr val="tx1">
                    <a:tint val="75000"/>
                  </a:schemeClr>
                </a:solidFill>
                <a:ea typeface="宋体" charset="-122"/>
              </a:defRPr>
            </a:lvl1pPr>
          </a:lstStyle>
          <a:p>
            <a:pPr>
              <a:defRPr/>
            </a:pPr>
            <a:endParaRPr lang="zh-CN" altLang="en-US"/>
          </a:p>
        </p:txBody>
      </p:sp>
      <p:sp>
        <p:nvSpPr>
          <p:cNvPr id="6" name="灯片编号占位符 5"/>
          <p:cNvSpPr>
            <a:spLocks noGrp="1"/>
          </p:cNvSpPr>
          <p:nvPr>
            <p:ph type="sldNum" sz="quarter" idx="4"/>
          </p:nvPr>
        </p:nvSpPr>
        <p:spPr>
          <a:xfrm>
            <a:off x="8737600" y="6356352"/>
            <a:ext cx="2844800" cy="365125"/>
          </a:xfrm>
          <a:prstGeom prst="rect">
            <a:avLst/>
          </a:prstGeom>
        </p:spPr>
        <p:txBody>
          <a:bodyPr vert="horz" wrap="square" lIns="91436" tIns="45718" rIns="91436" bIns="45718" numCol="1" anchor="ctr" anchorCtr="0" compatLnSpc="1">
            <a:prstTxWarp prst="textNoShape">
              <a:avLst/>
            </a:prstTxWarp>
          </a:bodyPr>
          <a:lstStyle>
            <a:lvl1pPr algn="r" eaLnBrk="1" hangingPunct="1">
              <a:defRPr sz="1200">
                <a:solidFill>
                  <a:srgbClr val="898989"/>
                </a:solidFill>
              </a:defRPr>
            </a:lvl1pPr>
          </a:lstStyle>
          <a:p>
            <a:pPr>
              <a:defRPr/>
            </a:pPr>
            <a:fld id="{EB08D79A-444D-4C36-A6F5-FB17350375E2}"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182" algn="ctr" rtl="0" fontAlgn="base">
        <a:spcBef>
          <a:spcPct val="0"/>
        </a:spcBef>
        <a:spcAft>
          <a:spcPct val="0"/>
        </a:spcAft>
        <a:defRPr sz="4400">
          <a:solidFill>
            <a:schemeClr val="tx1"/>
          </a:solidFill>
          <a:latin typeface="Calibri" pitchFamily="34" charset="0"/>
          <a:ea typeface="宋体" charset="-122"/>
        </a:defRPr>
      </a:lvl6pPr>
      <a:lvl7pPr marL="914362" algn="ctr" rtl="0" fontAlgn="base">
        <a:spcBef>
          <a:spcPct val="0"/>
        </a:spcBef>
        <a:spcAft>
          <a:spcPct val="0"/>
        </a:spcAft>
        <a:defRPr sz="4400">
          <a:solidFill>
            <a:schemeClr val="tx1"/>
          </a:solidFill>
          <a:latin typeface="Calibri" pitchFamily="34" charset="0"/>
          <a:ea typeface="宋体" charset="-122"/>
        </a:defRPr>
      </a:lvl7pPr>
      <a:lvl8pPr marL="1371544" algn="ctr" rtl="0" fontAlgn="base">
        <a:spcBef>
          <a:spcPct val="0"/>
        </a:spcBef>
        <a:spcAft>
          <a:spcPct val="0"/>
        </a:spcAft>
        <a:defRPr sz="4400">
          <a:solidFill>
            <a:schemeClr val="tx1"/>
          </a:solidFill>
          <a:latin typeface="Calibri" pitchFamily="34" charset="0"/>
          <a:ea typeface="宋体" charset="-122"/>
        </a:defRPr>
      </a:lvl8pPr>
      <a:lvl9pPr marL="1828725" algn="ctr" rtl="0" fontAlgn="base">
        <a:spcBef>
          <a:spcPct val="0"/>
        </a:spcBef>
        <a:spcAft>
          <a:spcPct val="0"/>
        </a:spcAft>
        <a:defRPr sz="4400">
          <a:solidFill>
            <a:schemeClr val="tx1"/>
          </a:solidFill>
          <a:latin typeface="Calibri" pitchFamily="34" charset="0"/>
          <a:ea typeface="宋体" charset="-122"/>
        </a:defRPr>
      </a:lvl9pPr>
    </p:titleStyle>
    <p:bodyStyle>
      <a:lvl1pPr marL="342886" indent="-342886"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20" indent="-285738"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2953" indent="-228591"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135" indent="-228591"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315" indent="-228591"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497" indent="-228591" algn="l" defTabSz="91436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78" indent="-228591" algn="l" defTabSz="91436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59" indent="-228591" algn="l" defTabSz="91436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1" indent="-228591" algn="l" defTabSz="91436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362" rtl="0" eaLnBrk="1" latinLnBrk="0" hangingPunct="1">
        <a:defRPr sz="1800" kern="1200">
          <a:solidFill>
            <a:schemeClr val="tx1"/>
          </a:solidFill>
          <a:latin typeface="+mn-lt"/>
          <a:ea typeface="+mn-ea"/>
          <a:cs typeface="+mn-cs"/>
        </a:defRPr>
      </a:lvl1pPr>
      <a:lvl2pPr marL="457182" algn="l" defTabSz="914362" rtl="0" eaLnBrk="1" latinLnBrk="0" hangingPunct="1">
        <a:defRPr sz="1800" kern="1200">
          <a:solidFill>
            <a:schemeClr val="tx1"/>
          </a:solidFill>
          <a:latin typeface="+mn-lt"/>
          <a:ea typeface="+mn-ea"/>
          <a:cs typeface="+mn-cs"/>
        </a:defRPr>
      </a:lvl2pPr>
      <a:lvl3pPr marL="914362" algn="l" defTabSz="914362" rtl="0" eaLnBrk="1" latinLnBrk="0" hangingPunct="1">
        <a:defRPr sz="1800" kern="1200">
          <a:solidFill>
            <a:schemeClr val="tx1"/>
          </a:solidFill>
          <a:latin typeface="+mn-lt"/>
          <a:ea typeface="+mn-ea"/>
          <a:cs typeface="+mn-cs"/>
        </a:defRPr>
      </a:lvl3pPr>
      <a:lvl4pPr marL="1371544" algn="l" defTabSz="914362" rtl="0" eaLnBrk="1" latinLnBrk="0" hangingPunct="1">
        <a:defRPr sz="1800" kern="1200">
          <a:solidFill>
            <a:schemeClr val="tx1"/>
          </a:solidFill>
          <a:latin typeface="+mn-lt"/>
          <a:ea typeface="+mn-ea"/>
          <a:cs typeface="+mn-cs"/>
        </a:defRPr>
      </a:lvl4pPr>
      <a:lvl5pPr marL="1828725" algn="l" defTabSz="914362" rtl="0" eaLnBrk="1" latinLnBrk="0" hangingPunct="1">
        <a:defRPr sz="1800" kern="1200">
          <a:solidFill>
            <a:schemeClr val="tx1"/>
          </a:solidFill>
          <a:latin typeface="+mn-lt"/>
          <a:ea typeface="+mn-ea"/>
          <a:cs typeface="+mn-cs"/>
        </a:defRPr>
      </a:lvl5pPr>
      <a:lvl6pPr marL="2285906" algn="l" defTabSz="914362" rtl="0" eaLnBrk="1" latinLnBrk="0" hangingPunct="1">
        <a:defRPr sz="1800" kern="1200">
          <a:solidFill>
            <a:schemeClr val="tx1"/>
          </a:solidFill>
          <a:latin typeface="+mn-lt"/>
          <a:ea typeface="+mn-ea"/>
          <a:cs typeface="+mn-cs"/>
        </a:defRPr>
      </a:lvl6pPr>
      <a:lvl7pPr marL="2743088" algn="l" defTabSz="914362" rtl="0" eaLnBrk="1" latinLnBrk="0" hangingPunct="1">
        <a:defRPr sz="1800" kern="1200">
          <a:solidFill>
            <a:schemeClr val="tx1"/>
          </a:solidFill>
          <a:latin typeface="+mn-lt"/>
          <a:ea typeface="+mn-ea"/>
          <a:cs typeface="+mn-cs"/>
        </a:defRPr>
      </a:lvl7pPr>
      <a:lvl8pPr marL="3200268" algn="l" defTabSz="914362" rtl="0" eaLnBrk="1" latinLnBrk="0" hangingPunct="1">
        <a:defRPr sz="1800" kern="1200">
          <a:solidFill>
            <a:schemeClr val="tx1"/>
          </a:solidFill>
          <a:latin typeface="+mn-lt"/>
          <a:ea typeface="+mn-ea"/>
          <a:cs typeface="+mn-cs"/>
        </a:defRPr>
      </a:lvl8pPr>
      <a:lvl9pPr marL="3657450" algn="l" defTabSz="914362"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5.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2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3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0.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3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1.xml"/><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3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3.xml"/><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3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6.xml"/><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3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7.xml"/><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3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8.xml"/><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3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2.xml"/><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4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2053" name="TextBox 17"/>
          <p:cNvSpPr txBox="1">
            <a:spLocks noChangeArrowheads="1"/>
          </p:cNvSpPr>
          <p:nvPr/>
        </p:nvSpPr>
        <p:spPr bwMode="auto">
          <a:xfrm>
            <a:off x="1757772" y="2906406"/>
            <a:ext cx="8676456" cy="70788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1436" tIns="45718" rIns="91436" bIns="45718" anchor="ctr">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algn="ctr" eaLnBrk="1" hangingPunct="1">
              <a:defRPr/>
            </a:pPr>
            <a:r>
              <a:rPr lang="zh-CN" altLang="en-US" sz="4000" b="1" spc="300" dirty="0">
                <a:latin typeface="微软雅黑" pitchFamily="34" charset="-122"/>
                <a:ea typeface="微软雅黑" pitchFamily="34" charset="-122"/>
              </a:rPr>
              <a:t>习题课</a:t>
            </a:r>
            <a:endParaRPr lang="en-US" altLang="zh-CN" sz="4000" b="1" spc="300" dirty="0">
              <a:latin typeface="微软雅黑" pitchFamily="34" charset="-122"/>
              <a:ea typeface="微软雅黑" pitchFamily="34" charset="-122"/>
            </a:endParaRPr>
          </a:p>
        </p:txBody>
      </p:sp>
      <p:sp>
        <p:nvSpPr>
          <p:cNvPr id="2054" name="TextBox 18"/>
          <p:cNvSpPr txBox="1">
            <a:spLocks noChangeArrowheads="1"/>
          </p:cNvSpPr>
          <p:nvPr/>
        </p:nvSpPr>
        <p:spPr bwMode="auto">
          <a:xfrm>
            <a:off x="3647728" y="4453106"/>
            <a:ext cx="4679950" cy="52321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1436" tIns="45718" rIns="91436" bIns="45718" anchor="ctr">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algn="ctr" eaLnBrk="1" hangingPunct="1">
              <a:defRPr/>
            </a:pPr>
            <a:r>
              <a:rPr lang="zh-CN" altLang="en-US" sz="2800" b="1" dirty="0">
                <a:latin typeface="微软雅黑" pitchFamily="34" charset="-122"/>
                <a:ea typeface="微软雅黑" pitchFamily="34" charset="-122"/>
              </a:rPr>
              <a:t>陈 志 广</a:t>
            </a:r>
          </a:p>
        </p:txBody>
      </p:sp>
      <p:sp>
        <p:nvSpPr>
          <p:cNvPr id="7" name="TextBox 18"/>
          <p:cNvSpPr txBox="1">
            <a:spLocks noChangeArrowheads="1"/>
          </p:cNvSpPr>
          <p:nvPr/>
        </p:nvSpPr>
        <p:spPr bwMode="auto">
          <a:xfrm>
            <a:off x="3790950" y="6608390"/>
            <a:ext cx="4679950" cy="27699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1436" tIns="45718" rIns="91436" bIns="45718" anchor="ctr">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algn="ctr" eaLnBrk="1" hangingPunct="1">
              <a:defRPr/>
            </a:pPr>
            <a:r>
              <a:rPr lang="en-US" altLang="zh-CN" sz="1200" b="1" dirty="0">
                <a:solidFill>
                  <a:schemeClr val="bg1">
                    <a:lumMod val="50000"/>
                  </a:schemeClr>
                </a:solidFill>
                <a:latin typeface="微软雅黑" pitchFamily="34" charset="-122"/>
                <a:ea typeface="微软雅黑" pitchFamily="34" charset="-122"/>
                <a:cs typeface="Arial Unicode MS" pitchFamily="34" charset="-122"/>
              </a:rPr>
              <a:t>www.nscc-gz.cn</a:t>
            </a:r>
            <a:endParaRPr lang="zh-CN" altLang="en-US" sz="1200" b="1" dirty="0">
              <a:solidFill>
                <a:schemeClr val="bg1">
                  <a:lumMod val="50000"/>
                </a:schemeClr>
              </a:solidFill>
              <a:latin typeface="微软雅黑" pitchFamily="34" charset="-122"/>
              <a:ea typeface="微软雅黑" pitchFamily="34" charset="-122"/>
            </a:endParaRPr>
          </a:p>
        </p:txBody>
      </p:sp>
      <p:pic>
        <p:nvPicPr>
          <p:cNvPr id="4101" name="图片 2"/>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649789" y="307976"/>
            <a:ext cx="4546600" cy="730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4102" name="图片 3"/>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847852" y="255589"/>
            <a:ext cx="2447925" cy="835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1" name="TextBox 18"/>
          <p:cNvSpPr txBox="1">
            <a:spLocks noChangeArrowheads="1"/>
          </p:cNvSpPr>
          <p:nvPr/>
        </p:nvSpPr>
        <p:spPr bwMode="auto">
          <a:xfrm>
            <a:off x="3863752" y="5733256"/>
            <a:ext cx="4679950" cy="70788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1436" tIns="45718" rIns="91436" bIns="45718" anchor="ctr">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algn="ctr" eaLnBrk="1" hangingPunct="1">
              <a:defRPr/>
            </a:pPr>
            <a:r>
              <a:rPr lang="zh-CN" altLang="en-US" sz="2000" b="1" dirty="0">
                <a:solidFill>
                  <a:schemeClr val="tx1">
                    <a:lumMod val="65000"/>
                    <a:lumOff val="35000"/>
                  </a:schemeClr>
                </a:solidFill>
                <a:latin typeface="微软雅黑" pitchFamily="34" charset="-122"/>
                <a:ea typeface="微软雅黑" pitchFamily="34" charset="-122"/>
              </a:rPr>
              <a:t>中山大学计算机学院</a:t>
            </a:r>
            <a:endParaRPr lang="en-US" altLang="zh-CN" sz="2000" b="1" dirty="0">
              <a:solidFill>
                <a:schemeClr val="tx1">
                  <a:lumMod val="65000"/>
                  <a:lumOff val="35000"/>
                </a:schemeClr>
              </a:solidFill>
              <a:latin typeface="微软雅黑" pitchFamily="34" charset="-122"/>
              <a:ea typeface="微软雅黑" pitchFamily="34" charset="-122"/>
            </a:endParaRPr>
          </a:p>
          <a:p>
            <a:pPr algn="ctr" eaLnBrk="1" hangingPunct="1">
              <a:defRPr/>
            </a:pPr>
            <a:r>
              <a:rPr lang="zh-CN" altLang="en-US" sz="2000" b="1" dirty="0">
                <a:solidFill>
                  <a:schemeClr val="tx1">
                    <a:lumMod val="65000"/>
                    <a:lumOff val="35000"/>
                  </a:schemeClr>
                </a:solidFill>
                <a:latin typeface="微软雅黑" pitchFamily="34" charset="-122"/>
                <a:ea typeface="微软雅黑" pitchFamily="34" charset="-122"/>
              </a:rPr>
              <a:t>国家超级计算广州中心</a:t>
            </a:r>
          </a:p>
        </p:txBody>
      </p:sp>
      <p:sp>
        <p:nvSpPr>
          <p:cNvPr id="10" name="文本框 9">
            <a:extLst>
              <a:ext uri="{FF2B5EF4-FFF2-40B4-BE49-F238E27FC236}">
                <a16:creationId xmlns:a16="http://schemas.microsoft.com/office/drawing/2014/main" id="{0301F058-7FD5-4E34-8039-F9B991637900}"/>
              </a:ext>
            </a:extLst>
          </p:cNvPr>
          <p:cNvSpPr txBox="1"/>
          <p:nvPr/>
        </p:nvSpPr>
        <p:spPr>
          <a:xfrm>
            <a:off x="4691559" y="5297802"/>
            <a:ext cx="3024336" cy="369332"/>
          </a:xfrm>
          <a:prstGeom prst="rect">
            <a:avLst/>
          </a:prstGeom>
          <a:noFill/>
        </p:spPr>
        <p:txBody>
          <a:bodyPr wrap="square">
            <a:spAutoFit/>
          </a:bodyPr>
          <a:lstStyle/>
          <a:p>
            <a:pPr algn="ctr"/>
            <a:r>
              <a:rPr lang="en-US" altLang="zh-CN" b="1" dirty="0">
                <a:solidFill>
                  <a:srgbClr val="0070C0"/>
                </a:solidFill>
                <a:latin typeface="Times New Roman" panose="02020603050405020304" pitchFamily="18" charset="0"/>
                <a:cs typeface="Times New Roman" panose="02020603050405020304" pitchFamily="18" charset="0"/>
              </a:rPr>
              <a:t>Zhiguang.chen@nscc-gz.cn</a:t>
            </a:r>
            <a:endParaRPr lang="zh-CN" altLang="en-US" b="1" dirty="0">
              <a:solidFill>
                <a:srgbClr val="0070C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51" name="图片 5"/>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217572" y="-26987"/>
            <a:ext cx="927100" cy="86360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0" name="灯片编号占位符 1"/>
          <p:cNvSpPr>
            <a:spLocks noGrp="1"/>
          </p:cNvSpPr>
          <p:nvPr>
            <p:ph type="sldNum" sz="quarter" idx="12"/>
          </p:nvPr>
        </p:nvSpPr>
        <p:spPr bwMode="auto">
          <a:xfrm>
            <a:off x="10038108" y="6381328"/>
            <a:ext cx="2133600" cy="365125"/>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20" indent="-285738">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2953" indent="-228591">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13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31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497"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678"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8859"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041"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7979042A-73EB-4748-98EF-861469C4C2ED}" type="slidenum">
              <a:rPr lang="zh-CN" altLang="en-US" sz="1200">
                <a:solidFill>
                  <a:srgbClr val="898989"/>
                </a:solidFill>
              </a:rPr>
              <a:pPr>
                <a:spcBef>
                  <a:spcPct val="0"/>
                </a:spcBef>
                <a:buFontTx/>
                <a:buNone/>
              </a:pPr>
              <a:t>10</a:t>
            </a:fld>
            <a:endParaRPr lang="zh-CN" altLang="en-US" sz="1200" dirty="0">
              <a:solidFill>
                <a:srgbClr val="898989"/>
              </a:solidFill>
            </a:endParaRPr>
          </a:p>
        </p:txBody>
      </p:sp>
      <p:sp>
        <p:nvSpPr>
          <p:cNvPr id="5" name="TextBox 2"/>
          <p:cNvSpPr txBox="1">
            <a:spLocks noChangeArrowheads="1"/>
          </p:cNvSpPr>
          <p:nvPr/>
        </p:nvSpPr>
        <p:spPr bwMode="auto">
          <a:xfrm>
            <a:off x="1919536" y="112427"/>
            <a:ext cx="7162901" cy="58477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36" tIns="45718" rIns="91436" bIns="45718">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b="1" dirty="0">
                <a:solidFill>
                  <a:srgbClr val="002060"/>
                </a:solidFill>
                <a:latin typeface="微软雅黑" panose="020B0503020204020204" pitchFamily="34" charset="-122"/>
                <a:ea typeface="微软雅黑" panose="020B0503020204020204" pitchFamily="34" charset="-122"/>
              </a:rPr>
              <a:t>第二章习题</a:t>
            </a:r>
            <a:endParaRPr lang="zh-CN" altLang="en-US" sz="4000" b="1" dirty="0">
              <a:solidFill>
                <a:srgbClr val="002060"/>
              </a:solidFill>
              <a:latin typeface="微软雅黑" panose="020B0503020204020204" pitchFamily="34" charset="-122"/>
              <a:ea typeface="微软雅黑" panose="020B0503020204020204" pitchFamily="34" charset="-122"/>
            </a:endParaRPr>
          </a:p>
        </p:txBody>
      </p:sp>
      <p:sp>
        <p:nvSpPr>
          <p:cNvPr id="6" name="文本框 5">
            <a:extLst>
              <a:ext uri="{FF2B5EF4-FFF2-40B4-BE49-F238E27FC236}">
                <a16:creationId xmlns:a16="http://schemas.microsoft.com/office/drawing/2014/main" id="{D19DDA86-672A-4CCE-BB73-886688082E12}"/>
              </a:ext>
            </a:extLst>
          </p:cNvPr>
          <p:cNvSpPr txBox="1"/>
          <p:nvPr/>
        </p:nvSpPr>
        <p:spPr>
          <a:xfrm>
            <a:off x="-27035" y="908720"/>
            <a:ext cx="12171707" cy="4524315"/>
          </a:xfrm>
          <a:prstGeom prst="rect">
            <a:avLst/>
          </a:prstGeom>
          <a:noFill/>
        </p:spPr>
        <p:txBody>
          <a:bodyPr wrap="square">
            <a:spAutoFit/>
          </a:bodyPr>
          <a:lstStyle/>
          <a:p>
            <a:r>
              <a:rPr lang="en-US" altLang="zh-CN" sz="3200" kern="100" dirty="0">
                <a:effectLst/>
                <a:latin typeface="华文新魏" panose="02010800040101010101" pitchFamily="2" charset="-122"/>
                <a:ea typeface="华文新魏" panose="02010800040101010101" pitchFamily="2" charset="-122"/>
                <a:cs typeface="Times New Roman" panose="02020603050405020304" pitchFamily="18" charset="0"/>
              </a:rPr>
              <a:t>10.</a:t>
            </a:r>
            <a:r>
              <a:rPr lang="zh-CN" altLang="zh-CN" sz="3200" kern="100" dirty="0">
                <a:effectLst/>
                <a:latin typeface="华文新魏" panose="02010800040101010101" pitchFamily="2" charset="-122"/>
                <a:ea typeface="华文新魏" panose="02010800040101010101" pitchFamily="2" charset="-122"/>
                <a:cs typeface="Times New Roman" panose="02020603050405020304" pitchFamily="18" charset="0"/>
              </a:rPr>
              <a:t>某指令功能为</a:t>
            </a:r>
            <a:r>
              <a:rPr lang="en-US" altLang="zh-CN" sz="3200" kern="100" dirty="0">
                <a:effectLst/>
                <a:latin typeface="华文新魏" panose="02010800040101010101" pitchFamily="2" charset="-122"/>
                <a:ea typeface="华文新魏" panose="02010800040101010101" pitchFamily="2" charset="-122"/>
                <a:cs typeface="Times New Roman" panose="02020603050405020304" pitchFamily="18" charset="0"/>
              </a:rPr>
              <a:t> R[r2]←R[r1] + M[R[r0]]</a:t>
            </a:r>
            <a:r>
              <a:rPr lang="zh-CN" altLang="zh-CN" sz="3200" kern="100" dirty="0">
                <a:effectLst/>
                <a:latin typeface="华文新魏" panose="02010800040101010101" pitchFamily="2" charset="-122"/>
                <a:ea typeface="华文新魏" panose="02010800040101010101" pitchFamily="2" charset="-122"/>
                <a:cs typeface="Times New Roman" panose="02020603050405020304" pitchFamily="18" charset="0"/>
              </a:rPr>
              <a:t>，其两个源操作数分别采用寄存器、寄存器间接寻址方式。对于下列给定部件，该指令在取数及执行过程中需要用到的是</a:t>
            </a:r>
            <a:r>
              <a:rPr lang="en-US" altLang="zh-CN" sz="3200" kern="100" dirty="0">
                <a:effectLst/>
                <a:latin typeface="华文新魏" panose="02010800040101010101" pitchFamily="2" charset="-122"/>
                <a:ea typeface="华文新魏" panose="02010800040101010101" pitchFamily="2" charset="-122"/>
                <a:cs typeface="Times New Roman" panose="02020603050405020304" pitchFamily="18" charset="0"/>
              </a:rPr>
              <a:t>__</a:t>
            </a:r>
            <a:r>
              <a:rPr lang="en-US" altLang="zh-CN" sz="3200" kern="100" dirty="0">
                <a:solidFill>
                  <a:srgbClr val="FF0000"/>
                </a:solidFill>
                <a:effectLst/>
                <a:latin typeface="华文新魏" panose="02010800040101010101" pitchFamily="2" charset="-122"/>
                <a:ea typeface="华文新魏" panose="02010800040101010101" pitchFamily="2" charset="-122"/>
                <a:cs typeface="Times New Roman" panose="02020603050405020304" pitchFamily="18" charset="0"/>
              </a:rPr>
              <a:t>B</a:t>
            </a:r>
            <a:r>
              <a:rPr lang="en-US" altLang="zh-CN" sz="3200" kern="100" dirty="0">
                <a:effectLst/>
                <a:latin typeface="华文新魏" panose="02010800040101010101" pitchFamily="2" charset="-122"/>
                <a:ea typeface="华文新魏" panose="02010800040101010101" pitchFamily="2" charset="-122"/>
                <a:cs typeface="Times New Roman" panose="02020603050405020304" pitchFamily="18" charset="0"/>
              </a:rPr>
              <a:t>__</a:t>
            </a:r>
            <a:endParaRPr lang="zh-CN" altLang="zh-CN" sz="3200" kern="100" dirty="0">
              <a:effectLst/>
              <a:latin typeface="华文新魏" panose="02010800040101010101" pitchFamily="2" charset="-122"/>
              <a:ea typeface="华文新魏" panose="02010800040101010101" pitchFamily="2" charset="-122"/>
              <a:cs typeface="Times New Roman" panose="02020603050405020304" pitchFamily="18" charset="0"/>
            </a:endParaRPr>
          </a:p>
          <a:p>
            <a:r>
              <a:rPr lang="en-US" altLang="zh-CN" sz="3200" kern="100" dirty="0">
                <a:effectLst/>
                <a:latin typeface="华文新魏" panose="02010800040101010101" pitchFamily="2" charset="-122"/>
                <a:ea typeface="华文新魏" panose="02010800040101010101" pitchFamily="2" charset="-122"/>
                <a:cs typeface="Times New Roman" panose="02020603050405020304" pitchFamily="18" charset="0"/>
              </a:rPr>
              <a:t>I</a:t>
            </a:r>
            <a:r>
              <a:rPr lang="zh-CN" altLang="zh-CN" sz="3200" kern="100" dirty="0">
                <a:effectLst/>
                <a:latin typeface="华文新魏" panose="02010800040101010101" pitchFamily="2" charset="-122"/>
                <a:ea typeface="华文新魏" panose="02010800040101010101" pitchFamily="2" charset="-122"/>
                <a:cs typeface="Times New Roman" panose="02020603050405020304" pitchFamily="18" charset="0"/>
              </a:rPr>
              <a:t>．通用寄存器组（</a:t>
            </a:r>
            <a:r>
              <a:rPr lang="en-US" altLang="zh-CN" sz="3200" kern="100" dirty="0">
                <a:effectLst/>
                <a:latin typeface="华文新魏" panose="02010800040101010101" pitchFamily="2" charset="-122"/>
                <a:ea typeface="华文新魏" panose="02010800040101010101" pitchFamily="2" charset="-122"/>
                <a:cs typeface="Times New Roman" panose="02020603050405020304" pitchFamily="18" charset="0"/>
              </a:rPr>
              <a:t>GPRs</a:t>
            </a:r>
            <a:r>
              <a:rPr lang="zh-CN" altLang="zh-CN" sz="3200" kern="100" dirty="0">
                <a:effectLst/>
                <a:latin typeface="华文新魏" panose="02010800040101010101" pitchFamily="2" charset="-122"/>
                <a:ea typeface="华文新魏" panose="02010800040101010101" pitchFamily="2" charset="-122"/>
                <a:cs typeface="Times New Roman" panose="02020603050405020304" pitchFamily="18" charset="0"/>
              </a:rPr>
              <a:t>）</a:t>
            </a:r>
          </a:p>
          <a:p>
            <a:r>
              <a:rPr lang="en-US" altLang="zh-CN" sz="3200" kern="100" dirty="0">
                <a:effectLst/>
                <a:latin typeface="华文新魏" panose="02010800040101010101" pitchFamily="2" charset="-122"/>
                <a:ea typeface="华文新魏" panose="02010800040101010101" pitchFamily="2" charset="-122"/>
                <a:cs typeface="Times New Roman" panose="02020603050405020304" pitchFamily="18" charset="0"/>
              </a:rPr>
              <a:t>II</a:t>
            </a:r>
            <a:r>
              <a:rPr lang="zh-CN" altLang="zh-CN" sz="3200" kern="100" dirty="0">
                <a:effectLst/>
                <a:latin typeface="华文新魏" panose="02010800040101010101" pitchFamily="2" charset="-122"/>
                <a:ea typeface="华文新魏" panose="02010800040101010101" pitchFamily="2" charset="-122"/>
                <a:cs typeface="Times New Roman" panose="02020603050405020304" pitchFamily="18" charset="0"/>
              </a:rPr>
              <a:t>．算术逻辑单元（</a:t>
            </a:r>
            <a:r>
              <a:rPr lang="en-US" altLang="zh-CN" sz="3200" kern="100" dirty="0">
                <a:effectLst/>
                <a:latin typeface="华文新魏" panose="02010800040101010101" pitchFamily="2" charset="-122"/>
                <a:ea typeface="华文新魏" panose="02010800040101010101" pitchFamily="2" charset="-122"/>
                <a:cs typeface="Times New Roman" panose="02020603050405020304" pitchFamily="18" charset="0"/>
              </a:rPr>
              <a:t>ALU</a:t>
            </a:r>
            <a:r>
              <a:rPr lang="zh-CN" altLang="zh-CN" sz="3200" kern="100" dirty="0">
                <a:effectLst/>
                <a:latin typeface="华文新魏" panose="02010800040101010101" pitchFamily="2" charset="-122"/>
                <a:ea typeface="华文新魏" panose="02010800040101010101" pitchFamily="2" charset="-122"/>
                <a:cs typeface="Times New Roman" panose="02020603050405020304" pitchFamily="18" charset="0"/>
              </a:rPr>
              <a:t>）</a:t>
            </a:r>
          </a:p>
          <a:p>
            <a:r>
              <a:rPr lang="en-US" altLang="zh-CN" sz="3200" kern="100" dirty="0">
                <a:effectLst/>
                <a:latin typeface="华文新魏" panose="02010800040101010101" pitchFamily="2" charset="-122"/>
                <a:ea typeface="华文新魏" panose="02010800040101010101" pitchFamily="2" charset="-122"/>
                <a:cs typeface="Times New Roman" panose="02020603050405020304" pitchFamily="18" charset="0"/>
              </a:rPr>
              <a:t>III</a:t>
            </a:r>
            <a:r>
              <a:rPr lang="zh-CN" altLang="zh-CN" sz="3200" kern="100" dirty="0">
                <a:effectLst/>
                <a:latin typeface="华文新魏" panose="02010800040101010101" pitchFamily="2" charset="-122"/>
                <a:ea typeface="华文新魏" panose="02010800040101010101" pitchFamily="2" charset="-122"/>
                <a:cs typeface="Times New Roman" panose="02020603050405020304" pitchFamily="18" charset="0"/>
              </a:rPr>
              <a:t>．存储器（</a:t>
            </a:r>
            <a:r>
              <a:rPr lang="en-US" altLang="zh-CN" sz="3200" kern="100" dirty="0">
                <a:effectLst/>
                <a:latin typeface="华文新魏" panose="02010800040101010101" pitchFamily="2" charset="-122"/>
                <a:ea typeface="华文新魏" panose="02010800040101010101" pitchFamily="2" charset="-122"/>
                <a:cs typeface="Times New Roman" panose="02020603050405020304" pitchFamily="18" charset="0"/>
              </a:rPr>
              <a:t>Memory</a:t>
            </a:r>
            <a:r>
              <a:rPr lang="zh-CN" altLang="zh-CN" sz="3200" kern="100" dirty="0">
                <a:effectLst/>
                <a:latin typeface="华文新魏" panose="02010800040101010101" pitchFamily="2" charset="-122"/>
                <a:ea typeface="华文新魏" panose="02010800040101010101" pitchFamily="2" charset="-122"/>
                <a:cs typeface="Times New Roman" panose="02020603050405020304" pitchFamily="18" charset="0"/>
              </a:rPr>
              <a:t>）</a:t>
            </a:r>
          </a:p>
          <a:p>
            <a:r>
              <a:rPr lang="en-US" altLang="zh-CN" sz="3200" kern="100" dirty="0">
                <a:effectLst/>
                <a:latin typeface="华文新魏" panose="02010800040101010101" pitchFamily="2" charset="-122"/>
                <a:ea typeface="华文新魏" panose="02010800040101010101" pitchFamily="2" charset="-122"/>
                <a:cs typeface="Times New Roman" panose="02020603050405020304" pitchFamily="18" charset="0"/>
              </a:rPr>
              <a:t>IV</a:t>
            </a:r>
            <a:r>
              <a:rPr lang="zh-CN" altLang="zh-CN" sz="3200" kern="100" dirty="0">
                <a:effectLst/>
                <a:latin typeface="华文新魏" panose="02010800040101010101" pitchFamily="2" charset="-122"/>
                <a:ea typeface="华文新魏" panose="02010800040101010101" pitchFamily="2" charset="-122"/>
                <a:cs typeface="Times New Roman" panose="02020603050405020304" pitchFamily="18" charset="0"/>
              </a:rPr>
              <a:t>．指令译码器（</a:t>
            </a:r>
            <a:r>
              <a:rPr lang="en-US" altLang="zh-CN" sz="3200" kern="100" dirty="0">
                <a:effectLst/>
                <a:latin typeface="华文新魏" panose="02010800040101010101" pitchFamily="2" charset="-122"/>
                <a:ea typeface="华文新魏" panose="02010800040101010101" pitchFamily="2" charset="-122"/>
                <a:cs typeface="Times New Roman" panose="02020603050405020304" pitchFamily="18" charset="0"/>
              </a:rPr>
              <a:t>ID</a:t>
            </a:r>
            <a:r>
              <a:rPr lang="zh-CN" altLang="zh-CN" sz="3200" kern="100" dirty="0">
                <a:effectLst/>
                <a:latin typeface="华文新魏" panose="02010800040101010101" pitchFamily="2" charset="-122"/>
                <a:ea typeface="华文新魏" panose="02010800040101010101" pitchFamily="2" charset="-122"/>
                <a:cs typeface="Times New Roman" panose="02020603050405020304" pitchFamily="18" charset="0"/>
              </a:rPr>
              <a:t>）</a:t>
            </a:r>
          </a:p>
          <a:p>
            <a:r>
              <a:rPr lang="en-US" altLang="zh-CN" sz="3200" kern="100" dirty="0">
                <a:effectLst/>
                <a:latin typeface="华文新魏" panose="02010800040101010101" pitchFamily="2" charset="-122"/>
                <a:ea typeface="华文新魏" panose="02010800040101010101" pitchFamily="2" charset="-122"/>
                <a:cs typeface="Times New Roman" panose="02020603050405020304" pitchFamily="18" charset="0"/>
              </a:rPr>
              <a:t>A.</a:t>
            </a:r>
            <a:r>
              <a:rPr lang="zh-CN" altLang="zh-CN" sz="3200" kern="100" dirty="0">
                <a:effectLst/>
                <a:latin typeface="华文新魏" panose="02010800040101010101" pitchFamily="2" charset="-122"/>
                <a:ea typeface="华文新魏" panose="02010800040101010101" pitchFamily="2" charset="-122"/>
                <a:cs typeface="Times New Roman" panose="02020603050405020304" pitchFamily="18" charset="0"/>
              </a:rPr>
              <a:t>仅</a:t>
            </a:r>
            <a:r>
              <a:rPr lang="en-US" altLang="zh-CN" sz="3200" kern="100" dirty="0">
                <a:effectLst/>
                <a:latin typeface="华文新魏" panose="02010800040101010101" pitchFamily="2" charset="-122"/>
                <a:ea typeface="华文新魏" panose="02010800040101010101" pitchFamily="2" charset="-122"/>
                <a:cs typeface="Times New Roman" panose="02020603050405020304" pitchFamily="18" charset="0"/>
              </a:rPr>
              <a:t> I</a:t>
            </a:r>
            <a:r>
              <a:rPr lang="zh-CN" altLang="zh-CN" sz="3200" kern="100" dirty="0">
                <a:effectLst/>
                <a:latin typeface="华文新魏" panose="02010800040101010101" pitchFamily="2" charset="-122"/>
                <a:ea typeface="华文新魏" panose="02010800040101010101" pitchFamily="2" charset="-122"/>
                <a:cs typeface="Times New Roman" panose="02020603050405020304" pitchFamily="18" charset="0"/>
              </a:rPr>
              <a:t>、</a:t>
            </a:r>
            <a:r>
              <a:rPr lang="en-US" altLang="zh-CN" sz="3200" kern="100" dirty="0">
                <a:effectLst/>
                <a:latin typeface="华文新魏" panose="02010800040101010101" pitchFamily="2" charset="-122"/>
                <a:ea typeface="华文新魏" panose="02010800040101010101" pitchFamily="2" charset="-122"/>
                <a:cs typeface="Times New Roman" panose="02020603050405020304" pitchFamily="18" charset="0"/>
              </a:rPr>
              <a:t>II  		B.</a:t>
            </a:r>
            <a:r>
              <a:rPr lang="zh-CN" altLang="zh-CN" sz="3200" kern="100" dirty="0">
                <a:effectLst/>
                <a:latin typeface="华文新魏" panose="02010800040101010101" pitchFamily="2" charset="-122"/>
                <a:ea typeface="华文新魏" panose="02010800040101010101" pitchFamily="2" charset="-122"/>
                <a:cs typeface="Times New Roman" panose="02020603050405020304" pitchFamily="18" charset="0"/>
              </a:rPr>
              <a:t>仅</a:t>
            </a:r>
            <a:r>
              <a:rPr lang="en-US" altLang="zh-CN" sz="3200" kern="100" dirty="0">
                <a:effectLst/>
                <a:latin typeface="华文新魏" panose="02010800040101010101" pitchFamily="2" charset="-122"/>
                <a:ea typeface="华文新魏" panose="02010800040101010101" pitchFamily="2" charset="-122"/>
                <a:cs typeface="Times New Roman" panose="02020603050405020304" pitchFamily="18" charset="0"/>
              </a:rPr>
              <a:t> I</a:t>
            </a:r>
            <a:r>
              <a:rPr lang="zh-CN" altLang="zh-CN" sz="3200" kern="100" dirty="0">
                <a:effectLst/>
                <a:latin typeface="华文新魏" panose="02010800040101010101" pitchFamily="2" charset="-122"/>
                <a:ea typeface="华文新魏" panose="02010800040101010101" pitchFamily="2" charset="-122"/>
                <a:cs typeface="Times New Roman" panose="02020603050405020304" pitchFamily="18" charset="0"/>
              </a:rPr>
              <a:t>、</a:t>
            </a:r>
            <a:r>
              <a:rPr lang="en-US" altLang="zh-CN" sz="3200" kern="100" dirty="0">
                <a:effectLst/>
                <a:latin typeface="华文新魏" panose="02010800040101010101" pitchFamily="2" charset="-122"/>
                <a:ea typeface="华文新魏" panose="02010800040101010101" pitchFamily="2" charset="-122"/>
                <a:cs typeface="Times New Roman" panose="02020603050405020304" pitchFamily="18" charset="0"/>
              </a:rPr>
              <a:t>II</a:t>
            </a:r>
            <a:r>
              <a:rPr lang="zh-CN" altLang="zh-CN" sz="3200" kern="100" dirty="0">
                <a:effectLst/>
                <a:latin typeface="华文新魏" panose="02010800040101010101" pitchFamily="2" charset="-122"/>
                <a:ea typeface="华文新魏" panose="02010800040101010101" pitchFamily="2" charset="-122"/>
                <a:cs typeface="Times New Roman" panose="02020603050405020304" pitchFamily="18" charset="0"/>
              </a:rPr>
              <a:t>、</a:t>
            </a:r>
            <a:r>
              <a:rPr lang="en-US" altLang="zh-CN" sz="3200" kern="100" dirty="0">
                <a:effectLst/>
                <a:latin typeface="华文新魏" panose="02010800040101010101" pitchFamily="2" charset="-122"/>
                <a:ea typeface="华文新魏" panose="02010800040101010101" pitchFamily="2" charset="-122"/>
                <a:cs typeface="Times New Roman" panose="02020603050405020304" pitchFamily="18" charset="0"/>
              </a:rPr>
              <a:t>III  </a:t>
            </a:r>
          </a:p>
          <a:p>
            <a:r>
              <a:rPr lang="en-US" altLang="zh-CN" sz="3200" kern="100" dirty="0">
                <a:effectLst/>
                <a:latin typeface="华文新魏" panose="02010800040101010101" pitchFamily="2" charset="-122"/>
                <a:ea typeface="华文新魏" panose="02010800040101010101" pitchFamily="2" charset="-122"/>
                <a:cs typeface="Times New Roman" panose="02020603050405020304" pitchFamily="18" charset="0"/>
              </a:rPr>
              <a:t>C.</a:t>
            </a:r>
            <a:r>
              <a:rPr lang="zh-CN" altLang="zh-CN" sz="3200" kern="100" dirty="0">
                <a:effectLst/>
                <a:latin typeface="华文新魏" panose="02010800040101010101" pitchFamily="2" charset="-122"/>
                <a:ea typeface="华文新魏" panose="02010800040101010101" pitchFamily="2" charset="-122"/>
                <a:cs typeface="Times New Roman" panose="02020603050405020304" pitchFamily="18" charset="0"/>
              </a:rPr>
              <a:t>仅</a:t>
            </a:r>
            <a:r>
              <a:rPr lang="en-US" altLang="zh-CN" sz="3200" kern="100" dirty="0">
                <a:effectLst/>
                <a:latin typeface="华文新魏" panose="02010800040101010101" pitchFamily="2" charset="-122"/>
                <a:ea typeface="华文新魏" panose="02010800040101010101" pitchFamily="2" charset="-122"/>
                <a:cs typeface="Times New Roman" panose="02020603050405020304" pitchFamily="18" charset="0"/>
              </a:rPr>
              <a:t> II</a:t>
            </a:r>
            <a:r>
              <a:rPr lang="zh-CN" altLang="zh-CN" sz="3200" kern="100" dirty="0">
                <a:effectLst/>
                <a:latin typeface="华文新魏" panose="02010800040101010101" pitchFamily="2" charset="-122"/>
                <a:ea typeface="华文新魏" panose="02010800040101010101" pitchFamily="2" charset="-122"/>
                <a:cs typeface="Times New Roman" panose="02020603050405020304" pitchFamily="18" charset="0"/>
              </a:rPr>
              <a:t>、</a:t>
            </a:r>
            <a:r>
              <a:rPr lang="en-US" altLang="zh-CN" sz="3200" kern="100" dirty="0">
                <a:effectLst/>
                <a:latin typeface="华文新魏" panose="02010800040101010101" pitchFamily="2" charset="-122"/>
                <a:ea typeface="华文新魏" panose="02010800040101010101" pitchFamily="2" charset="-122"/>
                <a:cs typeface="Times New Roman" panose="02020603050405020304" pitchFamily="18" charset="0"/>
              </a:rPr>
              <a:t>III</a:t>
            </a:r>
            <a:r>
              <a:rPr lang="zh-CN" altLang="zh-CN" sz="3200" kern="100" dirty="0">
                <a:effectLst/>
                <a:latin typeface="华文新魏" panose="02010800040101010101" pitchFamily="2" charset="-122"/>
                <a:ea typeface="华文新魏" panose="02010800040101010101" pitchFamily="2" charset="-122"/>
                <a:cs typeface="Times New Roman" panose="02020603050405020304" pitchFamily="18" charset="0"/>
              </a:rPr>
              <a:t>、</a:t>
            </a:r>
            <a:r>
              <a:rPr lang="en-US" altLang="zh-CN" sz="3200" kern="100" dirty="0">
                <a:effectLst/>
                <a:latin typeface="华文新魏" panose="02010800040101010101" pitchFamily="2" charset="-122"/>
                <a:ea typeface="华文新魏" panose="02010800040101010101" pitchFamily="2" charset="-122"/>
                <a:cs typeface="Times New Roman" panose="02020603050405020304" pitchFamily="18" charset="0"/>
              </a:rPr>
              <a:t>IV  	D.</a:t>
            </a:r>
            <a:r>
              <a:rPr lang="zh-CN" altLang="zh-CN" sz="3200" kern="100" dirty="0">
                <a:effectLst/>
                <a:latin typeface="华文新魏" panose="02010800040101010101" pitchFamily="2" charset="-122"/>
                <a:ea typeface="华文新魏" panose="02010800040101010101" pitchFamily="2" charset="-122"/>
                <a:cs typeface="Times New Roman" panose="02020603050405020304" pitchFamily="18" charset="0"/>
              </a:rPr>
              <a:t>仅</a:t>
            </a:r>
            <a:r>
              <a:rPr lang="en-US" altLang="zh-CN" sz="3200" kern="100" dirty="0">
                <a:effectLst/>
                <a:latin typeface="华文新魏" panose="02010800040101010101" pitchFamily="2" charset="-122"/>
                <a:ea typeface="华文新魏" panose="02010800040101010101" pitchFamily="2" charset="-122"/>
                <a:cs typeface="Times New Roman" panose="02020603050405020304" pitchFamily="18" charset="0"/>
              </a:rPr>
              <a:t> I</a:t>
            </a:r>
            <a:r>
              <a:rPr lang="zh-CN" altLang="zh-CN" sz="3200" kern="100" dirty="0">
                <a:effectLst/>
                <a:latin typeface="华文新魏" panose="02010800040101010101" pitchFamily="2" charset="-122"/>
                <a:ea typeface="华文新魏" panose="02010800040101010101" pitchFamily="2" charset="-122"/>
                <a:cs typeface="Times New Roman" panose="02020603050405020304" pitchFamily="18" charset="0"/>
              </a:rPr>
              <a:t>、</a:t>
            </a:r>
            <a:r>
              <a:rPr lang="en-US" altLang="zh-CN" sz="3200" kern="100" dirty="0">
                <a:effectLst/>
                <a:latin typeface="华文新魏" panose="02010800040101010101" pitchFamily="2" charset="-122"/>
                <a:ea typeface="华文新魏" panose="02010800040101010101" pitchFamily="2" charset="-122"/>
                <a:cs typeface="Times New Roman" panose="02020603050405020304" pitchFamily="18" charset="0"/>
              </a:rPr>
              <a:t>III</a:t>
            </a:r>
            <a:r>
              <a:rPr lang="zh-CN" altLang="zh-CN" sz="3200" kern="100" dirty="0">
                <a:effectLst/>
                <a:latin typeface="华文新魏" panose="02010800040101010101" pitchFamily="2" charset="-122"/>
                <a:ea typeface="华文新魏" panose="02010800040101010101" pitchFamily="2" charset="-122"/>
                <a:cs typeface="Times New Roman" panose="02020603050405020304" pitchFamily="18" charset="0"/>
              </a:rPr>
              <a:t>、</a:t>
            </a:r>
            <a:r>
              <a:rPr lang="en-US" altLang="zh-CN" sz="3200" kern="100" dirty="0">
                <a:effectLst/>
                <a:latin typeface="华文新魏" panose="02010800040101010101" pitchFamily="2" charset="-122"/>
                <a:ea typeface="华文新魏" panose="02010800040101010101" pitchFamily="2" charset="-122"/>
                <a:cs typeface="Times New Roman" panose="02020603050405020304" pitchFamily="18" charset="0"/>
              </a:rPr>
              <a:t>IV</a:t>
            </a:r>
            <a:endParaRPr lang="zh-CN" altLang="zh-CN" sz="3200" kern="100" dirty="0">
              <a:effectLst/>
              <a:latin typeface="华文新魏" panose="02010800040101010101" pitchFamily="2" charset="-122"/>
              <a:ea typeface="华文新魏" panose="02010800040101010101" pitchFamily="2" charset="-122"/>
              <a:cs typeface="Times New Roman" panose="02020603050405020304" pitchFamily="18" charset="0"/>
            </a:endParaRPr>
          </a:p>
        </p:txBody>
      </p:sp>
    </p:spTree>
    <p:extLst>
      <p:ext uri="{BB962C8B-B14F-4D97-AF65-F5344CB8AC3E}">
        <p14:creationId xmlns:p14="http://schemas.microsoft.com/office/powerpoint/2010/main" val="42723139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51" name="图片 5"/>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217572" y="-26987"/>
            <a:ext cx="927100" cy="86360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0" name="灯片编号占位符 1"/>
          <p:cNvSpPr>
            <a:spLocks noGrp="1"/>
          </p:cNvSpPr>
          <p:nvPr>
            <p:ph type="sldNum" sz="quarter" idx="12"/>
          </p:nvPr>
        </p:nvSpPr>
        <p:spPr bwMode="auto">
          <a:xfrm>
            <a:off x="10038108" y="6381328"/>
            <a:ext cx="2133600" cy="365125"/>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20" indent="-285738">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2953" indent="-228591">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13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31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497"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678"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8859"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041"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7979042A-73EB-4748-98EF-861469C4C2ED}" type="slidenum">
              <a:rPr lang="zh-CN" altLang="en-US" sz="1200">
                <a:solidFill>
                  <a:srgbClr val="898989"/>
                </a:solidFill>
              </a:rPr>
              <a:pPr>
                <a:spcBef>
                  <a:spcPct val="0"/>
                </a:spcBef>
                <a:buFontTx/>
                <a:buNone/>
              </a:pPr>
              <a:t>11</a:t>
            </a:fld>
            <a:endParaRPr lang="zh-CN" altLang="en-US" sz="1200" dirty="0">
              <a:solidFill>
                <a:srgbClr val="898989"/>
              </a:solidFill>
            </a:endParaRPr>
          </a:p>
        </p:txBody>
      </p:sp>
      <p:sp>
        <p:nvSpPr>
          <p:cNvPr id="5" name="TextBox 2"/>
          <p:cNvSpPr txBox="1">
            <a:spLocks noChangeArrowheads="1"/>
          </p:cNvSpPr>
          <p:nvPr/>
        </p:nvSpPr>
        <p:spPr bwMode="auto">
          <a:xfrm>
            <a:off x="1919536" y="112427"/>
            <a:ext cx="7162901" cy="58477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36" tIns="45718" rIns="91436" bIns="45718">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b="1" dirty="0">
                <a:solidFill>
                  <a:srgbClr val="002060"/>
                </a:solidFill>
                <a:latin typeface="微软雅黑" panose="020B0503020204020204" pitchFamily="34" charset="-122"/>
                <a:ea typeface="微软雅黑" panose="020B0503020204020204" pitchFamily="34" charset="-122"/>
              </a:rPr>
              <a:t>第二章习题</a:t>
            </a:r>
            <a:endParaRPr lang="zh-CN" altLang="en-US" sz="4000" b="1" dirty="0">
              <a:solidFill>
                <a:srgbClr val="002060"/>
              </a:solidFill>
              <a:latin typeface="微软雅黑" panose="020B0503020204020204" pitchFamily="34" charset="-122"/>
              <a:ea typeface="微软雅黑" panose="020B0503020204020204" pitchFamily="34" charset="-122"/>
            </a:endParaRPr>
          </a:p>
        </p:txBody>
      </p:sp>
      <p:sp>
        <p:nvSpPr>
          <p:cNvPr id="6" name="文本框 5">
            <a:extLst>
              <a:ext uri="{FF2B5EF4-FFF2-40B4-BE49-F238E27FC236}">
                <a16:creationId xmlns:a16="http://schemas.microsoft.com/office/drawing/2014/main" id="{711B1696-F6DC-416B-B8DC-D94EB335A57F}"/>
              </a:ext>
            </a:extLst>
          </p:cNvPr>
          <p:cNvSpPr txBox="1"/>
          <p:nvPr/>
        </p:nvSpPr>
        <p:spPr>
          <a:xfrm>
            <a:off x="263352" y="870910"/>
            <a:ext cx="11577354" cy="3539430"/>
          </a:xfrm>
          <a:prstGeom prst="rect">
            <a:avLst/>
          </a:prstGeom>
          <a:noFill/>
        </p:spPr>
        <p:txBody>
          <a:bodyPr wrap="square">
            <a:spAutoFit/>
          </a:bodyPr>
          <a:lstStyle/>
          <a:p>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11.</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冯·诺依曼结构计算机中数据采用二进制编码表示，其主要原因是 </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     </a:t>
            </a:r>
            <a:r>
              <a:rPr lang="en-US" altLang="zh-CN" sz="3200" b="1" kern="100" dirty="0">
                <a:solidFill>
                  <a:srgbClr val="FF0000"/>
                </a:solidFill>
                <a:effectLst/>
                <a:latin typeface="华文新魏" panose="02010800040101010101" pitchFamily="2" charset="-122"/>
                <a:ea typeface="华文新魏" panose="02010800040101010101" pitchFamily="2" charset="-122"/>
                <a:cs typeface="Times New Roman" panose="02020603050405020304" pitchFamily="18" charset="0"/>
              </a:rPr>
              <a:t>D</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                                                                                                                                                                                                                                                                                       </a:t>
            </a:r>
            <a:endPar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endParaRPr>
          </a:p>
          <a:p>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I. </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二进制的运算规则简单 </a:t>
            </a:r>
          </a:p>
          <a:p>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II. </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制造两个稳态的物理器件较容易 </a:t>
            </a:r>
          </a:p>
          <a:p>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III. </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便于用逻辑门电路实现算术运算</a:t>
            </a:r>
          </a:p>
          <a:p>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A.</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仅</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 I</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II  		B.</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仅</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 I</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III  </a:t>
            </a:r>
          </a:p>
          <a:p>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C.</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仅</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 II</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III  		D.I</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II </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和</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 III</a:t>
            </a:r>
            <a:endPar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endParaRPr>
          </a:p>
        </p:txBody>
      </p:sp>
    </p:spTree>
    <p:extLst>
      <p:ext uri="{BB962C8B-B14F-4D97-AF65-F5344CB8AC3E}">
        <p14:creationId xmlns:p14="http://schemas.microsoft.com/office/powerpoint/2010/main" val="10444821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51" name="图片 5"/>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217572" y="-26987"/>
            <a:ext cx="927100" cy="86360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0" name="灯片编号占位符 1"/>
          <p:cNvSpPr>
            <a:spLocks noGrp="1"/>
          </p:cNvSpPr>
          <p:nvPr>
            <p:ph type="sldNum" sz="quarter" idx="12"/>
          </p:nvPr>
        </p:nvSpPr>
        <p:spPr bwMode="auto">
          <a:xfrm>
            <a:off x="10038108" y="6381328"/>
            <a:ext cx="2133600" cy="365125"/>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20" indent="-285738">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2953" indent="-228591">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13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31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497"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678"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8859"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041"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7979042A-73EB-4748-98EF-861469C4C2ED}" type="slidenum">
              <a:rPr lang="zh-CN" altLang="en-US" sz="1200">
                <a:solidFill>
                  <a:srgbClr val="898989"/>
                </a:solidFill>
              </a:rPr>
              <a:pPr>
                <a:spcBef>
                  <a:spcPct val="0"/>
                </a:spcBef>
                <a:buFontTx/>
                <a:buNone/>
              </a:pPr>
              <a:t>12</a:t>
            </a:fld>
            <a:endParaRPr lang="zh-CN" altLang="en-US" sz="1200" dirty="0">
              <a:solidFill>
                <a:srgbClr val="898989"/>
              </a:solidFill>
            </a:endParaRPr>
          </a:p>
        </p:txBody>
      </p:sp>
      <p:sp>
        <p:nvSpPr>
          <p:cNvPr id="5" name="TextBox 2"/>
          <p:cNvSpPr txBox="1">
            <a:spLocks noChangeArrowheads="1"/>
          </p:cNvSpPr>
          <p:nvPr/>
        </p:nvSpPr>
        <p:spPr bwMode="auto">
          <a:xfrm>
            <a:off x="1919536" y="112427"/>
            <a:ext cx="7162901" cy="58477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36" tIns="45718" rIns="91436" bIns="45718">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b="1" dirty="0">
                <a:solidFill>
                  <a:srgbClr val="002060"/>
                </a:solidFill>
                <a:latin typeface="微软雅黑" panose="020B0503020204020204" pitchFamily="34" charset="-122"/>
                <a:ea typeface="微软雅黑" panose="020B0503020204020204" pitchFamily="34" charset="-122"/>
              </a:rPr>
              <a:t>第二章习题</a:t>
            </a:r>
            <a:endParaRPr lang="zh-CN" altLang="en-US" sz="4000" b="1" dirty="0">
              <a:solidFill>
                <a:srgbClr val="002060"/>
              </a:solidFill>
              <a:latin typeface="微软雅黑" panose="020B0503020204020204" pitchFamily="34" charset="-122"/>
              <a:ea typeface="微软雅黑" panose="020B0503020204020204" pitchFamily="34" charset="-122"/>
            </a:endParaRPr>
          </a:p>
        </p:txBody>
      </p:sp>
      <p:sp>
        <p:nvSpPr>
          <p:cNvPr id="6" name="文本框 5">
            <a:extLst>
              <a:ext uri="{FF2B5EF4-FFF2-40B4-BE49-F238E27FC236}">
                <a16:creationId xmlns:a16="http://schemas.microsoft.com/office/drawing/2014/main" id="{6B264A9E-F2C7-40DC-8D42-3CAE7678C277}"/>
              </a:ext>
            </a:extLst>
          </p:cNvPr>
          <p:cNvSpPr txBox="1"/>
          <p:nvPr/>
        </p:nvSpPr>
        <p:spPr>
          <a:xfrm>
            <a:off x="119336" y="980728"/>
            <a:ext cx="10585176" cy="3847207"/>
          </a:xfrm>
          <a:prstGeom prst="rect">
            <a:avLst/>
          </a:prstGeom>
          <a:noFill/>
        </p:spPr>
        <p:txBody>
          <a:bodyPr wrap="square">
            <a:spAutoFit/>
          </a:bodyPr>
          <a:lstStyle/>
          <a:p>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12.</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假定带符号整数采用补码表示，若</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 int </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型变量</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 x </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和</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 y </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的机器数分别是</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 FFFF FFDFH </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和</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 0000 0041H</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，则</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 x</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y </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的值以及</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 x - y </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的机器数分别是 </a:t>
            </a:r>
            <a:r>
              <a:rPr lang="en-US" altLang="zh-CN" sz="3200" b="1" kern="100" dirty="0">
                <a:solidFill>
                  <a:srgbClr val="FF0000"/>
                </a:solidFill>
                <a:effectLst/>
                <a:latin typeface="华文新魏" panose="02010800040101010101" pitchFamily="2" charset="-122"/>
                <a:ea typeface="华文新魏" panose="02010800040101010101" pitchFamily="2" charset="-122"/>
                <a:cs typeface="Times New Roman" panose="02020603050405020304" pitchFamily="18" charset="0"/>
              </a:rPr>
              <a:t>C</a:t>
            </a:r>
            <a:endPar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endParaRPr>
          </a:p>
          <a:p>
            <a:endParaRPr lang="en-US" altLang="zh-CN" sz="1100" b="1" kern="100" dirty="0">
              <a:effectLst/>
              <a:latin typeface="华文新魏" panose="02010800040101010101" pitchFamily="2" charset="-122"/>
              <a:ea typeface="华文新魏" panose="02010800040101010101" pitchFamily="2" charset="-122"/>
              <a:cs typeface="Times New Roman" panose="02020603050405020304" pitchFamily="18" charset="0"/>
            </a:endParaRPr>
          </a:p>
          <a:p>
            <a:r>
              <a:rPr lang="en-US" altLang="zh-CN" sz="3200" b="1" kern="100" dirty="0" err="1">
                <a:effectLst/>
                <a:latin typeface="华文新魏" panose="02010800040101010101" pitchFamily="2" charset="-122"/>
                <a:ea typeface="华文新魏" panose="02010800040101010101" pitchFamily="2" charset="-122"/>
                <a:cs typeface="Times New Roman" panose="02020603050405020304" pitchFamily="18" charset="0"/>
              </a:rPr>
              <a:t>A.x</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 = -65, y = 41</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x - y </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的机器数溢出</a:t>
            </a:r>
          </a:p>
          <a:p>
            <a:r>
              <a:rPr lang="en-US" altLang="zh-CN" sz="3200" b="1" kern="100" dirty="0" err="1">
                <a:effectLst/>
                <a:latin typeface="华文新魏" panose="02010800040101010101" pitchFamily="2" charset="-122"/>
                <a:ea typeface="华文新魏" panose="02010800040101010101" pitchFamily="2" charset="-122"/>
                <a:cs typeface="Times New Roman" panose="02020603050405020304" pitchFamily="18" charset="0"/>
              </a:rPr>
              <a:t>B.x</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 = -33, y = 65</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x - y </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的机器数为</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 FFFF FF9DH</a:t>
            </a:r>
            <a:endPar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endParaRPr>
          </a:p>
          <a:p>
            <a:r>
              <a:rPr lang="en-US" altLang="zh-CN" sz="3200" b="1" kern="100" dirty="0" err="1">
                <a:effectLst/>
                <a:latin typeface="华文新魏" panose="02010800040101010101" pitchFamily="2" charset="-122"/>
                <a:ea typeface="华文新魏" panose="02010800040101010101" pitchFamily="2" charset="-122"/>
                <a:cs typeface="Times New Roman" panose="02020603050405020304" pitchFamily="18" charset="0"/>
              </a:rPr>
              <a:t>C.x</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 = -33, y = 65</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x - y </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的机器数为</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 FFFF FF9EH</a:t>
            </a:r>
            <a:endPar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endParaRPr>
          </a:p>
          <a:p>
            <a:r>
              <a:rPr lang="en-US" altLang="zh-CN" sz="3200" b="1" kern="100" dirty="0" err="1">
                <a:effectLst/>
                <a:latin typeface="华文新魏" panose="02010800040101010101" pitchFamily="2" charset="-122"/>
                <a:ea typeface="华文新魏" panose="02010800040101010101" pitchFamily="2" charset="-122"/>
                <a:cs typeface="Times New Roman" panose="02020603050405020304" pitchFamily="18" charset="0"/>
              </a:rPr>
              <a:t>D.x</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 = -65, y = 41</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x - y </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的机器数为</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 FFFF FF96H</a:t>
            </a:r>
            <a:endPar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endParaRPr>
          </a:p>
        </p:txBody>
      </p:sp>
      <p:sp>
        <p:nvSpPr>
          <p:cNvPr id="7" name="文本框 6">
            <a:extLst>
              <a:ext uri="{FF2B5EF4-FFF2-40B4-BE49-F238E27FC236}">
                <a16:creationId xmlns:a16="http://schemas.microsoft.com/office/drawing/2014/main" id="{DC6D7E9A-A598-477C-B8D5-9A90E6E437F7}"/>
              </a:ext>
            </a:extLst>
          </p:cNvPr>
          <p:cNvSpPr txBox="1"/>
          <p:nvPr/>
        </p:nvSpPr>
        <p:spPr>
          <a:xfrm>
            <a:off x="100992" y="5066022"/>
            <a:ext cx="11665296" cy="1077218"/>
          </a:xfrm>
          <a:prstGeom prst="rect">
            <a:avLst/>
          </a:prstGeom>
          <a:noFill/>
        </p:spPr>
        <p:txBody>
          <a:bodyPr wrap="square">
            <a:spAutoFit/>
          </a:bodyPr>
          <a:lstStyle/>
          <a:p>
            <a:r>
              <a:rPr lang="en-US" altLang="zh-CN" sz="3200" kern="100" dirty="0">
                <a:effectLst/>
                <a:latin typeface="华文新魏" panose="02010800040101010101" pitchFamily="2" charset="-122"/>
                <a:ea typeface="华文新魏" panose="02010800040101010101" pitchFamily="2" charset="-122"/>
                <a:cs typeface="Times New Roman" panose="02020603050405020304" pitchFamily="18" charset="0"/>
              </a:rPr>
              <a:t>13.IEEE 754</a:t>
            </a:r>
            <a:r>
              <a:rPr lang="zh-CN" altLang="zh-CN" sz="3200" kern="100" dirty="0">
                <a:effectLst/>
                <a:latin typeface="华文新魏" panose="02010800040101010101" pitchFamily="2" charset="-122"/>
                <a:ea typeface="华文新魏" panose="02010800040101010101" pitchFamily="2" charset="-122"/>
                <a:cs typeface="Times New Roman" panose="02020603050405020304" pitchFamily="18" charset="0"/>
              </a:rPr>
              <a:t>单精度浮点格式表示的数中，最小的规格化正数是 </a:t>
            </a:r>
            <a:r>
              <a:rPr lang="en-US" altLang="zh-CN" sz="3200" kern="100" dirty="0">
                <a:solidFill>
                  <a:srgbClr val="FF0000"/>
                </a:solidFill>
                <a:effectLst/>
                <a:latin typeface="华文新魏" panose="02010800040101010101" pitchFamily="2" charset="-122"/>
                <a:ea typeface="华文新魏" panose="02010800040101010101" pitchFamily="2" charset="-122"/>
                <a:cs typeface="Times New Roman" panose="02020603050405020304" pitchFamily="18" charset="0"/>
              </a:rPr>
              <a:t>A</a:t>
            </a:r>
            <a:endParaRPr lang="zh-CN" altLang="zh-CN" sz="3200" kern="100" dirty="0">
              <a:effectLst/>
              <a:latin typeface="华文新魏" panose="02010800040101010101" pitchFamily="2" charset="-122"/>
              <a:ea typeface="华文新魏" panose="02010800040101010101" pitchFamily="2" charset="-122"/>
              <a:cs typeface="Times New Roman" panose="02020603050405020304" pitchFamily="18" charset="0"/>
            </a:endParaRPr>
          </a:p>
          <a:p>
            <a:r>
              <a:rPr lang="en-US" altLang="zh-CN" sz="3200" kern="100" dirty="0">
                <a:effectLst/>
                <a:latin typeface="华文新魏" panose="02010800040101010101" pitchFamily="2" charset="-122"/>
                <a:ea typeface="华文新魏" panose="02010800040101010101" pitchFamily="2" charset="-122"/>
                <a:cs typeface="Times New Roman" panose="02020603050405020304" pitchFamily="18" charset="0"/>
              </a:rPr>
              <a:t>A.1.0*2</a:t>
            </a:r>
            <a:r>
              <a:rPr lang="en-US" altLang="zh-CN" sz="3200" kern="100" baseline="30000" dirty="0">
                <a:effectLst/>
                <a:latin typeface="华文新魏" panose="02010800040101010101" pitchFamily="2" charset="-122"/>
                <a:ea typeface="华文新魏" panose="02010800040101010101" pitchFamily="2" charset="-122"/>
                <a:cs typeface="Times New Roman" panose="02020603050405020304" pitchFamily="18" charset="0"/>
              </a:rPr>
              <a:t>-126</a:t>
            </a:r>
            <a:r>
              <a:rPr lang="en-US" altLang="zh-CN" sz="3200" kern="100" dirty="0">
                <a:effectLst/>
                <a:latin typeface="华文新魏" panose="02010800040101010101" pitchFamily="2" charset="-122"/>
                <a:ea typeface="华文新魏" panose="02010800040101010101" pitchFamily="2" charset="-122"/>
                <a:cs typeface="Times New Roman" panose="02020603050405020304" pitchFamily="18" charset="0"/>
              </a:rPr>
              <a:t>  B. 1.0*2</a:t>
            </a:r>
            <a:r>
              <a:rPr lang="en-US" altLang="zh-CN" sz="3200" kern="100" baseline="30000" dirty="0">
                <a:effectLst/>
                <a:latin typeface="华文新魏" panose="02010800040101010101" pitchFamily="2" charset="-122"/>
                <a:ea typeface="华文新魏" panose="02010800040101010101" pitchFamily="2" charset="-122"/>
                <a:cs typeface="Times New Roman" panose="02020603050405020304" pitchFamily="18" charset="0"/>
              </a:rPr>
              <a:t>-127</a:t>
            </a:r>
            <a:r>
              <a:rPr lang="en-US" altLang="zh-CN" sz="3200" kern="100" dirty="0">
                <a:effectLst/>
                <a:latin typeface="华文新魏" panose="02010800040101010101" pitchFamily="2" charset="-122"/>
                <a:ea typeface="华文新魏" panose="02010800040101010101" pitchFamily="2" charset="-122"/>
                <a:cs typeface="Times New Roman" panose="02020603050405020304" pitchFamily="18" charset="0"/>
              </a:rPr>
              <a:t>  C.1.0*2</a:t>
            </a:r>
            <a:r>
              <a:rPr lang="en-US" altLang="zh-CN" sz="3200" kern="100" baseline="30000" dirty="0">
                <a:effectLst/>
                <a:latin typeface="华文新魏" panose="02010800040101010101" pitchFamily="2" charset="-122"/>
                <a:ea typeface="华文新魏" panose="02010800040101010101" pitchFamily="2" charset="-122"/>
                <a:cs typeface="Times New Roman" panose="02020603050405020304" pitchFamily="18" charset="0"/>
              </a:rPr>
              <a:t>-128</a:t>
            </a:r>
            <a:r>
              <a:rPr lang="en-US" altLang="zh-CN" sz="3200" kern="100" dirty="0">
                <a:effectLst/>
                <a:latin typeface="华文新魏" panose="02010800040101010101" pitchFamily="2" charset="-122"/>
                <a:ea typeface="华文新魏" panose="02010800040101010101" pitchFamily="2" charset="-122"/>
                <a:cs typeface="Times New Roman" panose="02020603050405020304" pitchFamily="18" charset="0"/>
              </a:rPr>
              <a:t>  D.1.0*2</a:t>
            </a:r>
            <a:r>
              <a:rPr lang="en-US" altLang="zh-CN" sz="3200" kern="100" baseline="30000" dirty="0">
                <a:effectLst/>
                <a:latin typeface="华文新魏" panose="02010800040101010101" pitchFamily="2" charset="-122"/>
                <a:ea typeface="华文新魏" panose="02010800040101010101" pitchFamily="2" charset="-122"/>
                <a:cs typeface="Times New Roman" panose="02020603050405020304" pitchFamily="18" charset="0"/>
              </a:rPr>
              <a:t>-149</a:t>
            </a:r>
            <a:endParaRPr lang="zh-CN" altLang="zh-CN" sz="3200" kern="100" dirty="0">
              <a:effectLst/>
              <a:latin typeface="华文新魏" panose="02010800040101010101" pitchFamily="2" charset="-122"/>
              <a:ea typeface="华文新魏" panose="02010800040101010101" pitchFamily="2" charset="-122"/>
              <a:cs typeface="Times New Roman" panose="02020603050405020304" pitchFamily="18" charset="0"/>
            </a:endParaRPr>
          </a:p>
        </p:txBody>
      </p:sp>
    </p:spTree>
    <p:extLst>
      <p:ext uri="{BB962C8B-B14F-4D97-AF65-F5344CB8AC3E}">
        <p14:creationId xmlns:p14="http://schemas.microsoft.com/office/powerpoint/2010/main" val="32611081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51" name="图片 5"/>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217572" y="-26987"/>
            <a:ext cx="927100" cy="86360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0" name="灯片编号占位符 1"/>
          <p:cNvSpPr>
            <a:spLocks noGrp="1"/>
          </p:cNvSpPr>
          <p:nvPr>
            <p:ph type="sldNum" sz="quarter" idx="12"/>
          </p:nvPr>
        </p:nvSpPr>
        <p:spPr bwMode="auto">
          <a:xfrm>
            <a:off x="10038108" y="6381328"/>
            <a:ext cx="2133600" cy="365125"/>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20" indent="-285738">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2953" indent="-228591">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13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31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497"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678"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8859"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041"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7979042A-73EB-4748-98EF-861469C4C2ED}" type="slidenum">
              <a:rPr lang="zh-CN" altLang="en-US" sz="1200">
                <a:solidFill>
                  <a:srgbClr val="898989"/>
                </a:solidFill>
              </a:rPr>
              <a:pPr>
                <a:spcBef>
                  <a:spcPct val="0"/>
                </a:spcBef>
                <a:buFontTx/>
                <a:buNone/>
              </a:pPr>
              <a:t>13</a:t>
            </a:fld>
            <a:endParaRPr lang="zh-CN" altLang="en-US" sz="1200" dirty="0">
              <a:solidFill>
                <a:srgbClr val="898989"/>
              </a:solidFill>
            </a:endParaRPr>
          </a:p>
        </p:txBody>
      </p:sp>
      <p:sp>
        <p:nvSpPr>
          <p:cNvPr id="5" name="TextBox 2"/>
          <p:cNvSpPr txBox="1">
            <a:spLocks noChangeArrowheads="1"/>
          </p:cNvSpPr>
          <p:nvPr/>
        </p:nvSpPr>
        <p:spPr bwMode="auto">
          <a:xfrm>
            <a:off x="1919536" y="112427"/>
            <a:ext cx="7162901" cy="58477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36" tIns="45718" rIns="91436" bIns="45718">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b="1" dirty="0">
                <a:solidFill>
                  <a:srgbClr val="002060"/>
                </a:solidFill>
                <a:latin typeface="微软雅黑" panose="020B0503020204020204" pitchFamily="34" charset="-122"/>
                <a:ea typeface="微软雅黑" panose="020B0503020204020204" pitchFamily="34" charset="-122"/>
              </a:rPr>
              <a:t>第二章习题</a:t>
            </a:r>
            <a:endParaRPr lang="zh-CN" altLang="en-US" sz="4000" b="1" dirty="0">
              <a:solidFill>
                <a:srgbClr val="002060"/>
              </a:solidFill>
              <a:latin typeface="微软雅黑" panose="020B0503020204020204" pitchFamily="34" charset="-122"/>
              <a:ea typeface="微软雅黑" panose="020B0503020204020204" pitchFamily="34" charset="-122"/>
            </a:endParaRPr>
          </a:p>
        </p:txBody>
      </p:sp>
      <p:sp>
        <p:nvSpPr>
          <p:cNvPr id="8" name="文本框 7">
            <a:extLst>
              <a:ext uri="{FF2B5EF4-FFF2-40B4-BE49-F238E27FC236}">
                <a16:creationId xmlns:a16="http://schemas.microsoft.com/office/drawing/2014/main" id="{7AA60B7E-FA09-49CE-B643-5F9C9AC00261}"/>
              </a:ext>
            </a:extLst>
          </p:cNvPr>
          <p:cNvSpPr txBox="1"/>
          <p:nvPr/>
        </p:nvSpPr>
        <p:spPr>
          <a:xfrm>
            <a:off x="159843" y="908720"/>
            <a:ext cx="11768805" cy="3847207"/>
          </a:xfrm>
          <a:prstGeom prst="rect">
            <a:avLst/>
          </a:prstGeom>
          <a:noFill/>
        </p:spPr>
        <p:txBody>
          <a:bodyPr wrap="square">
            <a:spAutoFit/>
          </a:bodyPr>
          <a:lstStyle/>
          <a:p>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14.</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某</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 32 </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位计算机按字节编址，采用小端（</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Little Endian</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）方式。若语句</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“int </a:t>
            </a:r>
            <a:r>
              <a:rPr lang="en-US" altLang="zh-CN" sz="3200" b="1" kern="100" dirty="0" err="1">
                <a:effectLst/>
                <a:latin typeface="华文新魏" panose="02010800040101010101" pitchFamily="2" charset="-122"/>
                <a:ea typeface="华文新魏" panose="02010800040101010101" pitchFamily="2" charset="-122"/>
                <a:cs typeface="Times New Roman" panose="02020603050405020304" pitchFamily="18" charset="0"/>
              </a:rPr>
              <a:t>i</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 = 0;”</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对应指令的机器代码为</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“C7 45 FC 00 00 00 00”</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，则语句</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“int </a:t>
            </a:r>
            <a:r>
              <a:rPr lang="en-US" altLang="zh-CN" sz="3200" b="1" kern="100" dirty="0" err="1">
                <a:effectLst/>
                <a:latin typeface="华文新魏" panose="02010800040101010101" pitchFamily="2" charset="-122"/>
                <a:ea typeface="华文新魏" panose="02010800040101010101" pitchFamily="2" charset="-122"/>
                <a:cs typeface="Times New Roman" panose="02020603050405020304" pitchFamily="18" charset="0"/>
              </a:rPr>
              <a:t>i</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 = </a:t>
            </a:r>
            <a:r>
              <a:rPr lang="zh-CN" altLang="zh-CN" sz="3200" b="1" kern="100" dirty="0">
                <a:effectLst/>
                <a:latin typeface="华文新魏" panose="02010800040101010101" pitchFamily="2" charset="-122"/>
                <a:ea typeface="华文新魏" panose="02010800040101010101" pitchFamily="2" charset="-122"/>
                <a:cs typeface="微软雅黑" panose="020B0503020204020204" pitchFamily="34" charset="-122"/>
              </a:rPr>
              <a:t>−</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64;”</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对应指令的机器代码是 </a:t>
            </a:r>
            <a:r>
              <a:rPr lang="en-US" altLang="zh-CN" sz="3200" b="1" kern="100" dirty="0">
                <a:solidFill>
                  <a:srgbClr val="FF0000"/>
                </a:solidFill>
                <a:effectLst/>
                <a:latin typeface="华文新魏" panose="02010800040101010101" pitchFamily="2" charset="-122"/>
                <a:ea typeface="华文新魏" panose="02010800040101010101" pitchFamily="2" charset="-122"/>
                <a:cs typeface="Times New Roman" panose="02020603050405020304" pitchFamily="18" charset="0"/>
              </a:rPr>
              <a:t>A</a:t>
            </a:r>
            <a:endPar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endParaRPr>
          </a:p>
          <a:p>
            <a:endParaRPr lang="en-US" altLang="zh-CN" sz="1200" b="1" kern="100" dirty="0">
              <a:effectLst/>
              <a:latin typeface="华文新魏" panose="02010800040101010101" pitchFamily="2" charset="-122"/>
              <a:ea typeface="华文新魏" panose="02010800040101010101" pitchFamily="2" charset="-122"/>
              <a:cs typeface="Times New Roman" panose="02020603050405020304" pitchFamily="18" charset="0"/>
            </a:endParaRPr>
          </a:p>
          <a:p>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A.C7 45 FC C0 FF </a:t>
            </a:r>
            <a:r>
              <a:rPr lang="en-US" altLang="zh-CN" sz="3200" b="1" kern="100" dirty="0" err="1">
                <a:effectLst/>
                <a:latin typeface="华文新魏" panose="02010800040101010101" pitchFamily="2" charset="-122"/>
                <a:ea typeface="华文新魏" panose="02010800040101010101" pitchFamily="2" charset="-122"/>
                <a:cs typeface="Times New Roman" panose="02020603050405020304" pitchFamily="18" charset="0"/>
              </a:rPr>
              <a:t>FF</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 </a:t>
            </a:r>
            <a:r>
              <a:rPr lang="en-US" altLang="zh-CN" sz="3200" b="1" kern="100" dirty="0" err="1">
                <a:effectLst/>
                <a:latin typeface="华文新魏" panose="02010800040101010101" pitchFamily="2" charset="-122"/>
                <a:ea typeface="华文新魏" panose="02010800040101010101" pitchFamily="2" charset="-122"/>
                <a:cs typeface="Times New Roman" panose="02020603050405020304" pitchFamily="18" charset="0"/>
              </a:rPr>
              <a:t>FF</a:t>
            </a:r>
            <a:endPar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endParaRPr>
          </a:p>
          <a:p>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B.C7 45 FC 0C FF </a:t>
            </a:r>
            <a:r>
              <a:rPr lang="en-US" altLang="zh-CN" sz="3200" b="1" kern="100" dirty="0" err="1">
                <a:effectLst/>
                <a:latin typeface="华文新魏" panose="02010800040101010101" pitchFamily="2" charset="-122"/>
                <a:ea typeface="华文新魏" panose="02010800040101010101" pitchFamily="2" charset="-122"/>
                <a:cs typeface="Times New Roman" panose="02020603050405020304" pitchFamily="18" charset="0"/>
              </a:rPr>
              <a:t>FF</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 </a:t>
            </a:r>
            <a:r>
              <a:rPr lang="en-US" altLang="zh-CN" sz="3200" b="1" kern="100" dirty="0" err="1">
                <a:effectLst/>
                <a:latin typeface="华文新魏" panose="02010800040101010101" pitchFamily="2" charset="-122"/>
                <a:ea typeface="华文新魏" panose="02010800040101010101" pitchFamily="2" charset="-122"/>
                <a:cs typeface="Times New Roman" panose="02020603050405020304" pitchFamily="18" charset="0"/>
              </a:rPr>
              <a:t>FF</a:t>
            </a:r>
            <a:endPar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endParaRPr>
          </a:p>
          <a:p>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C.C7 45 FC FF </a:t>
            </a:r>
            <a:r>
              <a:rPr lang="en-US" altLang="zh-CN" sz="3200" b="1" kern="100" dirty="0" err="1">
                <a:effectLst/>
                <a:latin typeface="华文新魏" panose="02010800040101010101" pitchFamily="2" charset="-122"/>
                <a:ea typeface="华文新魏" panose="02010800040101010101" pitchFamily="2" charset="-122"/>
                <a:cs typeface="Times New Roman" panose="02020603050405020304" pitchFamily="18" charset="0"/>
              </a:rPr>
              <a:t>FF</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 </a:t>
            </a:r>
            <a:r>
              <a:rPr lang="en-US" altLang="zh-CN" sz="3200" b="1" kern="100" dirty="0" err="1">
                <a:effectLst/>
                <a:latin typeface="华文新魏" panose="02010800040101010101" pitchFamily="2" charset="-122"/>
                <a:ea typeface="华文新魏" panose="02010800040101010101" pitchFamily="2" charset="-122"/>
                <a:cs typeface="Times New Roman" panose="02020603050405020304" pitchFamily="18" charset="0"/>
              </a:rPr>
              <a:t>FF</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 C0</a:t>
            </a:r>
            <a:endPar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endParaRPr>
          </a:p>
          <a:p>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D.C7 45 FC FF </a:t>
            </a:r>
            <a:r>
              <a:rPr lang="en-US" altLang="zh-CN" sz="3200" b="1" kern="100" dirty="0" err="1">
                <a:effectLst/>
                <a:latin typeface="华文新魏" panose="02010800040101010101" pitchFamily="2" charset="-122"/>
                <a:ea typeface="华文新魏" panose="02010800040101010101" pitchFamily="2" charset="-122"/>
                <a:cs typeface="Times New Roman" panose="02020603050405020304" pitchFamily="18" charset="0"/>
              </a:rPr>
              <a:t>FF</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 </a:t>
            </a:r>
            <a:r>
              <a:rPr lang="en-US" altLang="zh-CN" sz="3200" b="1" kern="100" dirty="0" err="1">
                <a:effectLst/>
                <a:latin typeface="华文新魏" panose="02010800040101010101" pitchFamily="2" charset="-122"/>
                <a:ea typeface="华文新魏" panose="02010800040101010101" pitchFamily="2" charset="-122"/>
                <a:cs typeface="Times New Roman" panose="02020603050405020304" pitchFamily="18" charset="0"/>
              </a:rPr>
              <a:t>FF</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 0C</a:t>
            </a:r>
            <a:endPar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endParaRPr>
          </a:p>
        </p:txBody>
      </p:sp>
    </p:spTree>
    <p:extLst>
      <p:ext uri="{BB962C8B-B14F-4D97-AF65-F5344CB8AC3E}">
        <p14:creationId xmlns:p14="http://schemas.microsoft.com/office/powerpoint/2010/main" val="42868970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51" name="图片 5"/>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217572" y="-26987"/>
            <a:ext cx="927100" cy="86360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0" name="灯片编号占位符 1"/>
          <p:cNvSpPr>
            <a:spLocks noGrp="1"/>
          </p:cNvSpPr>
          <p:nvPr>
            <p:ph type="sldNum" sz="quarter" idx="12"/>
          </p:nvPr>
        </p:nvSpPr>
        <p:spPr bwMode="auto">
          <a:xfrm>
            <a:off x="10038108" y="6381328"/>
            <a:ext cx="2133600" cy="365125"/>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20" indent="-285738">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2953" indent="-228591">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13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31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497"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678"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8859"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041"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7979042A-73EB-4748-98EF-861469C4C2ED}" type="slidenum">
              <a:rPr lang="zh-CN" altLang="en-US" sz="1200">
                <a:solidFill>
                  <a:srgbClr val="898989"/>
                </a:solidFill>
              </a:rPr>
              <a:pPr>
                <a:spcBef>
                  <a:spcPct val="0"/>
                </a:spcBef>
                <a:buFontTx/>
                <a:buNone/>
              </a:pPr>
              <a:t>14</a:t>
            </a:fld>
            <a:endParaRPr lang="zh-CN" altLang="en-US" sz="1200" dirty="0">
              <a:solidFill>
                <a:srgbClr val="898989"/>
              </a:solidFill>
            </a:endParaRPr>
          </a:p>
        </p:txBody>
      </p:sp>
      <p:sp>
        <p:nvSpPr>
          <p:cNvPr id="5" name="TextBox 2"/>
          <p:cNvSpPr txBox="1">
            <a:spLocks noChangeArrowheads="1"/>
          </p:cNvSpPr>
          <p:nvPr/>
        </p:nvSpPr>
        <p:spPr bwMode="auto">
          <a:xfrm>
            <a:off x="1919536" y="112427"/>
            <a:ext cx="7162901" cy="58477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36" tIns="45718" rIns="91436" bIns="45718">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b="1" dirty="0">
                <a:solidFill>
                  <a:srgbClr val="002060"/>
                </a:solidFill>
                <a:latin typeface="微软雅黑" panose="020B0503020204020204" pitchFamily="34" charset="-122"/>
                <a:ea typeface="微软雅黑" panose="020B0503020204020204" pitchFamily="34" charset="-122"/>
              </a:rPr>
              <a:t>第二章习题</a:t>
            </a:r>
            <a:endParaRPr lang="zh-CN" altLang="en-US" sz="4000" b="1" dirty="0">
              <a:solidFill>
                <a:srgbClr val="002060"/>
              </a:solidFill>
              <a:latin typeface="微软雅黑" panose="020B0503020204020204" pitchFamily="34" charset="-122"/>
              <a:ea typeface="微软雅黑" panose="020B0503020204020204" pitchFamily="34" charset="-122"/>
            </a:endParaRPr>
          </a:p>
        </p:txBody>
      </p:sp>
      <p:sp>
        <p:nvSpPr>
          <p:cNvPr id="6" name="文本框 5">
            <a:extLst>
              <a:ext uri="{FF2B5EF4-FFF2-40B4-BE49-F238E27FC236}">
                <a16:creationId xmlns:a16="http://schemas.microsoft.com/office/drawing/2014/main" id="{77AFC36A-045B-4356-8169-20BDADD6F818}"/>
              </a:ext>
            </a:extLst>
          </p:cNvPr>
          <p:cNvSpPr txBox="1"/>
          <p:nvPr/>
        </p:nvSpPr>
        <p:spPr>
          <a:xfrm>
            <a:off x="119336" y="980728"/>
            <a:ext cx="11953328" cy="3354765"/>
          </a:xfrm>
          <a:prstGeom prst="rect">
            <a:avLst/>
          </a:prstGeom>
          <a:noFill/>
        </p:spPr>
        <p:txBody>
          <a:bodyPr wrap="square">
            <a:spAutoFit/>
          </a:bodyPr>
          <a:lstStyle/>
          <a:p>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15.</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整数</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 x </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的机器数为</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 1101 1000</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，分别对</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 x </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进行逻辑右移</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 1 </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位和算术右移</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 1 </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位操作，得到的机器数分别是 </a:t>
            </a:r>
            <a:r>
              <a:rPr lang="en-US" altLang="zh-CN" sz="3200" b="1" kern="100" dirty="0">
                <a:solidFill>
                  <a:srgbClr val="FF0000"/>
                </a:solidFill>
                <a:effectLst/>
                <a:latin typeface="华文新魏" panose="02010800040101010101" pitchFamily="2" charset="-122"/>
                <a:ea typeface="华文新魏" panose="02010800040101010101" pitchFamily="2" charset="-122"/>
                <a:cs typeface="Times New Roman" panose="02020603050405020304" pitchFamily="18" charset="0"/>
              </a:rPr>
              <a:t>B</a:t>
            </a:r>
            <a:endPar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endParaRPr>
          </a:p>
          <a:p>
            <a:endParaRPr lang="en-US" altLang="zh-CN" sz="1400" b="1" kern="100" dirty="0">
              <a:effectLst/>
              <a:latin typeface="华文新魏" panose="02010800040101010101" pitchFamily="2" charset="-122"/>
              <a:ea typeface="华文新魏" panose="02010800040101010101" pitchFamily="2" charset="-122"/>
              <a:cs typeface="Times New Roman" panose="02020603050405020304" pitchFamily="18" charset="0"/>
            </a:endParaRPr>
          </a:p>
          <a:p>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A.1110 1100</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1110 1100</a:t>
            </a:r>
            <a:endPar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endParaRPr>
          </a:p>
          <a:p>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B.0110 1100</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1110 1100</a:t>
            </a:r>
            <a:endPar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endParaRPr>
          </a:p>
          <a:p>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C.1110 1100</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0110 1100</a:t>
            </a:r>
            <a:endPar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endParaRPr>
          </a:p>
          <a:p>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D.0110 1100</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0110 1100</a:t>
            </a:r>
            <a:endPar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endParaRPr>
          </a:p>
        </p:txBody>
      </p:sp>
    </p:spTree>
    <p:extLst>
      <p:ext uri="{BB962C8B-B14F-4D97-AF65-F5344CB8AC3E}">
        <p14:creationId xmlns:p14="http://schemas.microsoft.com/office/powerpoint/2010/main" val="19614006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51" name="图片 5"/>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217572" y="-26987"/>
            <a:ext cx="927100" cy="86360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0" name="灯片编号占位符 1"/>
          <p:cNvSpPr>
            <a:spLocks noGrp="1"/>
          </p:cNvSpPr>
          <p:nvPr>
            <p:ph type="sldNum" sz="quarter" idx="12"/>
          </p:nvPr>
        </p:nvSpPr>
        <p:spPr bwMode="auto">
          <a:xfrm>
            <a:off x="10038108" y="6381328"/>
            <a:ext cx="2133600" cy="365125"/>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20" indent="-285738">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2953" indent="-228591">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13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31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497"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678"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8859"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041"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7979042A-73EB-4748-98EF-861469C4C2ED}" type="slidenum">
              <a:rPr lang="zh-CN" altLang="en-US" sz="1200">
                <a:solidFill>
                  <a:srgbClr val="898989"/>
                </a:solidFill>
              </a:rPr>
              <a:pPr>
                <a:spcBef>
                  <a:spcPct val="0"/>
                </a:spcBef>
                <a:buFontTx/>
                <a:buNone/>
              </a:pPr>
              <a:t>15</a:t>
            </a:fld>
            <a:endParaRPr lang="zh-CN" altLang="en-US" sz="1200" dirty="0">
              <a:solidFill>
                <a:srgbClr val="898989"/>
              </a:solidFill>
            </a:endParaRPr>
          </a:p>
        </p:txBody>
      </p:sp>
      <p:sp>
        <p:nvSpPr>
          <p:cNvPr id="5" name="TextBox 2"/>
          <p:cNvSpPr txBox="1">
            <a:spLocks noChangeArrowheads="1"/>
          </p:cNvSpPr>
          <p:nvPr/>
        </p:nvSpPr>
        <p:spPr bwMode="auto">
          <a:xfrm>
            <a:off x="1919536" y="112427"/>
            <a:ext cx="7162901" cy="58477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36" tIns="45718" rIns="91436" bIns="45718">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b="1" dirty="0">
                <a:solidFill>
                  <a:srgbClr val="002060"/>
                </a:solidFill>
                <a:latin typeface="微软雅黑" panose="020B0503020204020204" pitchFamily="34" charset="-122"/>
                <a:ea typeface="微软雅黑" panose="020B0503020204020204" pitchFamily="34" charset="-122"/>
              </a:rPr>
              <a:t>第二章习题</a:t>
            </a:r>
            <a:endParaRPr lang="zh-CN" altLang="en-US" sz="4000" b="1" dirty="0">
              <a:solidFill>
                <a:srgbClr val="002060"/>
              </a:solidFill>
              <a:latin typeface="微软雅黑" panose="020B0503020204020204" pitchFamily="34" charset="-122"/>
              <a:ea typeface="微软雅黑" panose="020B0503020204020204" pitchFamily="34" charset="-122"/>
            </a:endParaRPr>
          </a:p>
        </p:txBody>
      </p:sp>
      <p:sp>
        <p:nvSpPr>
          <p:cNvPr id="6" name="文本框 5">
            <a:extLst>
              <a:ext uri="{FF2B5EF4-FFF2-40B4-BE49-F238E27FC236}">
                <a16:creationId xmlns:a16="http://schemas.microsoft.com/office/drawing/2014/main" id="{F0C4833D-12D2-41E2-A649-912C87E76B69}"/>
              </a:ext>
            </a:extLst>
          </p:cNvPr>
          <p:cNvSpPr txBox="1"/>
          <p:nvPr/>
        </p:nvSpPr>
        <p:spPr>
          <a:xfrm>
            <a:off x="119336" y="1052736"/>
            <a:ext cx="11953328" cy="4031873"/>
          </a:xfrm>
          <a:prstGeom prst="rect">
            <a:avLst/>
          </a:prstGeom>
          <a:noFill/>
        </p:spPr>
        <p:txBody>
          <a:bodyPr wrap="square">
            <a:spAutoFit/>
          </a:bodyPr>
          <a:lstStyle/>
          <a:p>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16.</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按字节编址的计算机中，某</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 double </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型数组</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 A </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的首地址为</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 2000H</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，使用变址寻址和循环 结构访问数组</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A</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，保存数组下标的变址寄存器初值为</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 0</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，每次循环取一个数组元素，其偏移地 址为变址值乘以</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 </a:t>
            </a:r>
            <a:r>
              <a:rPr lang="en-US" altLang="zh-CN" sz="3200" b="1" kern="100" dirty="0" err="1">
                <a:effectLst/>
                <a:latin typeface="华文新魏" panose="02010800040101010101" pitchFamily="2" charset="-122"/>
                <a:ea typeface="华文新魏" panose="02010800040101010101" pitchFamily="2" charset="-122"/>
                <a:cs typeface="Times New Roman" panose="02020603050405020304" pitchFamily="18" charset="0"/>
              </a:rPr>
              <a:t>sizeof</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(double)</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，取完后变址寄存器内容自动加</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 1</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。若某次循环所取元素的地址为</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2100H</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，则进入该次循环时变址寄存器的内容是 </a:t>
            </a:r>
            <a:r>
              <a:rPr lang="en-US" altLang="zh-CN" sz="3200" b="1" kern="100" dirty="0">
                <a:solidFill>
                  <a:srgbClr val="FF0000"/>
                </a:solidFill>
                <a:effectLst/>
                <a:latin typeface="华文新魏" panose="02010800040101010101" pitchFamily="2" charset="-122"/>
                <a:ea typeface="华文新魏" panose="02010800040101010101" pitchFamily="2" charset="-122"/>
                <a:cs typeface="Times New Roman" panose="02020603050405020304" pitchFamily="18" charset="0"/>
              </a:rPr>
              <a:t>B</a:t>
            </a:r>
            <a:endPar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endParaRPr>
          </a:p>
          <a:p>
            <a:endPar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endParaRPr>
          </a:p>
          <a:p>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A.25  	B.32  	C.64  	D.100</a:t>
            </a:r>
            <a:endPar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endParaRPr>
          </a:p>
        </p:txBody>
      </p:sp>
    </p:spTree>
    <p:extLst>
      <p:ext uri="{BB962C8B-B14F-4D97-AF65-F5344CB8AC3E}">
        <p14:creationId xmlns:p14="http://schemas.microsoft.com/office/powerpoint/2010/main" val="15328238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51" name="图片 5"/>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217572" y="-26987"/>
            <a:ext cx="927100" cy="86360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0" name="灯片编号占位符 1"/>
          <p:cNvSpPr>
            <a:spLocks noGrp="1"/>
          </p:cNvSpPr>
          <p:nvPr>
            <p:ph type="sldNum" sz="quarter" idx="12"/>
          </p:nvPr>
        </p:nvSpPr>
        <p:spPr bwMode="auto">
          <a:xfrm>
            <a:off x="10038108" y="6381328"/>
            <a:ext cx="2133600" cy="365125"/>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20" indent="-285738">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2953" indent="-228591">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13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31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497"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678"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8859"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041"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7979042A-73EB-4748-98EF-861469C4C2ED}" type="slidenum">
              <a:rPr lang="zh-CN" altLang="en-US" sz="1200">
                <a:solidFill>
                  <a:srgbClr val="898989"/>
                </a:solidFill>
              </a:rPr>
              <a:pPr>
                <a:spcBef>
                  <a:spcPct val="0"/>
                </a:spcBef>
                <a:buFontTx/>
                <a:buNone/>
              </a:pPr>
              <a:t>16</a:t>
            </a:fld>
            <a:endParaRPr lang="zh-CN" altLang="en-US" sz="1200" dirty="0">
              <a:solidFill>
                <a:srgbClr val="898989"/>
              </a:solidFill>
            </a:endParaRPr>
          </a:p>
        </p:txBody>
      </p:sp>
      <p:sp>
        <p:nvSpPr>
          <p:cNvPr id="5" name="TextBox 2"/>
          <p:cNvSpPr txBox="1">
            <a:spLocks noChangeArrowheads="1"/>
          </p:cNvSpPr>
          <p:nvPr/>
        </p:nvSpPr>
        <p:spPr bwMode="auto">
          <a:xfrm>
            <a:off x="1919536" y="112427"/>
            <a:ext cx="7162901" cy="58477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36" tIns="45718" rIns="91436" bIns="45718">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b="1" dirty="0">
                <a:solidFill>
                  <a:srgbClr val="002060"/>
                </a:solidFill>
                <a:latin typeface="微软雅黑" panose="020B0503020204020204" pitchFamily="34" charset="-122"/>
                <a:ea typeface="微软雅黑" panose="020B0503020204020204" pitchFamily="34" charset="-122"/>
              </a:rPr>
              <a:t>第二章习题</a:t>
            </a:r>
            <a:endParaRPr lang="zh-CN" altLang="en-US" sz="4000" b="1" dirty="0">
              <a:solidFill>
                <a:srgbClr val="002060"/>
              </a:solidFill>
              <a:latin typeface="微软雅黑" panose="020B0503020204020204" pitchFamily="34" charset="-122"/>
              <a:ea typeface="微软雅黑" panose="020B0503020204020204" pitchFamily="34" charset="-122"/>
            </a:endParaRPr>
          </a:p>
        </p:txBody>
      </p:sp>
      <p:sp>
        <p:nvSpPr>
          <p:cNvPr id="6" name="文本框 5">
            <a:extLst>
              <a:ext uri="{FF2B5EF4-FFF2-40B4-BE49-F238E27FC236}">
                <a16:creationId xmlns:a16="http://schemas.microsoft.com/office/drawing/2014/main" id="{8FECDA0E-B9EB-477F-92EE-959E28CE01C8}"/>
              </a:ext>
            </a:extLst>
          </p:cNvPr>
          <p:cNvSpPr txBox="1"/>
          <p:nvPr/>
        </p:nvSpPr>
        <p:spPr>
          <a:xfrm>
            <a:off x="166665" y="980728"/>
            <a:ext cx="12025335" cy="4524315"/>
          </a:xfrm>
          <a:prstGeom prst="rect">
            <a:avLst/>
          </a:prstGeom>
          <a:noFill/>
        </p:spPr>
        <p:txBody>
          <a:bodyPr wrap="square">
            <a:spAutoFit/>
          </a:bodyPr>
          <a:lstStyle/>
          <a:p>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17. </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减法指令“</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sub R1, R2, R3”</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的功能为</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“(R1) - (R2)→R3”</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，该指令执行后将生成进位</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 </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借位标志 </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CF </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和溢出标志</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 OF</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。若</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(R1) = FFFF FFFFH</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(R2) = FFFF FFF0H</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，则该减法指令执行 后，</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CF </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与</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 OF </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分别为 </a:t>
            </a:r>
            <a:r>
              <a:rPr lang="en-US" altLang="zh-CN" sz="3200" b="1" kern="100" dirty="0">
                <a:solidFill>
                  <a:srgbClr val="FF0000"/>
                </a:solidFill>
                <a:effectLst/>
                <a:latin typeface="华文新魏" panose="02010800040101010101" pitchFamily="2" charset="-122"/>
                <a:ea typeface="华文新魏" panose="02010800040101010101" pitchFamily="2" charset="-122"/>
                <a:cs typeface="Times New Roman" panose="02020603050405020304" pitchFamily="18" charset="0"/>
              </a:rPr>
              <a:t>A</a:t>
            </a:r>
            <a:endPar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endParaRPr>
          </a:p>
          <a:p>
            <a:endPar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endParaRPr>
          </a:p>
          <a:p>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A.CF = 0, OF = 0 </a:t>
            </a:r>
            <a:endPar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endParaRPr>
          </a:p>
          <a:p>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B.CF = 1, OF = 0</a:t>
            </a:r>
            <a:endPar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endParaRPr>
          </a:p>
          <a:p>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C.CF = 0, OF = 1</a:t>
            </a:r>
            <a:endPar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endParaRPr>
          </a:p>
          <a:p>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D.CF = 1, OF = 1</a:t>
            </a:r>
            <a:endPar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endParaRPr>
          </a:p>
        </p:txBody>
      </p:sp>
      <p:sp>
        <p:nvSpPr>
          <p:cNvPr id="8" name="文本框 7">
            <a:extLst>
              <a:ext uri="{FF2B5EF4-FFF2-40B4-BE49-F238E27FC236}">
                <a16:creationId xmlns:a16="http://schemas.microsoft.com/office/drawing/2014/main" id="{8A6E90C8-4360-4FA0-9F0A-617D9D231C72}"/>
              </a:ext>
            </a:extLst>
          </p:cNvPr>
          <p:cNvSpPr txBox="1"/>
          <p:nvPr/>
        </p:nvSpPr>
        <p:spPr>
          <a:xfrm>
            <a:off x="5593466" y="4005064"/>
            <a:ext cx="4174942" cy="1569660"/>
          </a:xfrm>
          <a:prstGeom prst="rect">
            <a:avLst/>
          </a:prstGeom>
          <a:noFill/>
        </p:spPr>
        <p:txBody>
          <a:bodyPr wrap="square">
            <a:spAutoFit/>
          </a:bodyPr>
          <a:lstStyle/>
          <a:p>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    1 1   FFFF  FFFFH</a:t>
            </a:r>
          </a:p>
          <a:p>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+ 00   0000 0010H</a:t>
            </a:r>
          </a:p>
          <a:p>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    00   0000 000FH</a:t>
            </a:r>
            <a:endParaRPr lang="zh-CN" altLang="en-US" sz="3200" dirty="0">
              <a:latin typeface="华文新魏" panose="02010800040101010101" pitchFamily="2" charset="-122"/>
              <a:ea typeface="华文新魏" panose="02010800040101010101" pitchFamily="2" charset="-122"/>
            </a:endParaRPr>
          </a:p>
        </p:txBody>
      </p:sp>
      <p:cxnSp>
        <p:nvCxnSpPr>
          <p:cNvPr id="7" name="直接连接符 6">
            <a:extLst>
              <a:ext uri="{FF2B5EF4-FFF2-40B4-BE49-F238E27FC236}">
                <a16:creationId xmlns:a16="http://schemas.microsoft.com/office/drawing/2014/main" id="{5DD8FEFF-A5D9-4903-ADD1-684CCB608EF4}"/>
              </a:ext>
            </a:extLst>
          </p:cNvPr>
          <p:cNvCxnSpPr/>
          <p:nvPr/>
        </p:nvCxnSpPr>
        <p:spPr>
          <a:xfrm>
            <a:off x="5593466" y="5013176"/>
            <a:ext cx="3886910" cy="0"/>
          </a:xfrm>
          <a:prstGeom prst="line">
            <a:avLst/>
          </a:prstGeom>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4598877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51" name="图片 5"/>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217572" y="-26987"/>
            <a:ext cx="927100" cy="86360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0" name="灯片编号占位符 1"/>
          <p:cNvSpPr>
            <a:spLocks noGrp="1"/>
          </p:cNvSpPr>
          <p:nvPr>
            <p:ph type="sldNum" sz="quarter" idx="12"/>
          </p:nvPr>
        </p:nvSpPr>
        <p:spPr bwMode="auto">
          <a:xfrm>
            <a:off x="10038108" y="6381328"/>
            <a:ext cx="2133600" cy="365125"/>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20" indent="-285738">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2953" indent="-228591">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13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31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497"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678"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8859"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041"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7979042A-73EB-4748-98EF-861469C4C2ED}" type="slidenum">
              <a:rPr lang="zh-CN" altLang="en-US" sz="1200">
                <a:solidFill>
                  <a:srgbClr val="898989"/>
                </a:solidFill>
              </a:rPr>
              <a:pPr>
                <a:spcBef>
                  <a:spcPct val="0"/>
                </a:spcBef>
                <a:buFontTx/>
                <a:buNone/>
              </a:pPr>
              <a:t>17</a:t>
            </a:fld>
            <a:endParaRPr lang="zh-CN" altLang="en-US" sz="1200" dirty="0">
              <a:solidFill>
                <a:srgbClr val="898989"/>
              </a:solidFill>
            </a:endParaRPr>
          </a:p>
        </p:txBody>
      </p:sp>
      <p:sp>
        <p:nvSpPr>
          <p:cNvPr id="5" name="TextBox 2"/>
          <p:cNvSpPr txBox="1">
            <a:spLocks noChangeArrowheads="1"/>
          </p:cNvSpPr>
          <p:nvPr/>
        </p:nvSpPr>
        <p:spPr bwMode="auto">
          <a:xfrm>
            <a:off x="1919536" y="112427"/>
            <a:ext cx="7162901" cy="58477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36" tIns="45718" rIns="91436" bIns="45718">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b="1" dirty="0">
                <a:solidFill>
                  <a:srgbClr val="002060"/>
                </a:solidFill>
                <a:latin typeface="微软雅黑" panose="020B0503020204020204" pitchFamily="34" charset="-122"/>
                <a:ea typeface="微软雅黑" panose="020B0503020204020204" pitchFamily="34" charset="-122"/>
              </a:rPr>
              <a:t>第二章习题</a:t>
            </a:r>
            <a:endParaRPr lang="zh-CN" altLang="en-US" sz="4000" b="1" dirty="0">
              <a:solidFill>
                <a:srgbClr val="002060"/>
              </a:solidFill>
              <a:latin typeface="微软雅黑" panose="020B0503020204020204" pitchFamily="34" charset="-122"/>
              <a:ea typeface="微软雅黑" panose="020B0503020204020204" pitchFamily="34" charset="-122"/>
            </a:endParaRPr>
          </a:p>
        </p:txBody>
      </p:sp>
      <p:sp>
        <p:nvSpPr>
          <p:cNvPr id="6" name="文本框 5">
            <a:extLst>
              <a:ext uri="{FF2B5EF4-FFF2-40B4-BE49-F238E27FC236}">
                <a16:creationId xmlns:a16="http://schemas.microsoft.com/office/drawing/2014/main" id="{2ABE6883-8811-4AB1-9063-C3D46CB5775F}"/>
              </a:ext>
            </a:extLst>
          </p:cNvPr>
          <p:cNvSpPr txBox="1"/>
          <p:nvPr/>
        </p:nvSpPr>
        <p:spPr>
          <a:xfrm>
            <a:off x="119336" y="1054426"/>
            <a:ext cx="12025336" cy="3046988"/>
          </a:xfrm>
          <a:prstGeom prst="rect">
            <a:avLst/>
          </a:prstGeom>
          <a:noFill/>
        </p:spPr>
        <p:txBody>
          <a:bodyPr wrap="square">
            <a:spAutoFit/>
          </a:bodyPr>
          <a:lstStyle/>
          <a:p>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18.</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假定计算机</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 M1 </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和</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 M2 </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具有相同的指令集体系结构（</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ISA)</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，主频分别为</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 1.5GHz </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和</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 1.2 GHz</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。在</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 M1 </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和</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 M2 </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上 运行某基准程序</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 P</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，平均</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 CPI </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分别为</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 2 </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和</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 1</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，则程序</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 P </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在</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 M1 </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和</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 M2 </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上运行时间的比值是 </a:t>
            </a:r>
            <a:r>
              <a:rPr lang="en-US" altLang="zh-CN" sz="3200" b="1" kern="100" dirty="0">
                <a:solidFill>
                  <a:srgbClr val="FF0000"/>
                </a:solidFill>
                <a:effectLst/>
                <a:latin typeface="华文新魏" panose="02010800040101010101" pitchFamily="2" charset="-122"/>
                <a:ea typeface="华文新魏" panose="02010800040101010101" pitchFamily="2" charset="-122"/>
                <a:cs typeface="Times New Roman" panose="02020603050405020304" pitchFamily="18" charset="0"/>
              </a:rPr>
              <a:t>C</a:t>
            </a:r>
            <a:endPar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endParaRPr>
          </a:p>
          <a:p>
            <a:endPar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endParaRPr>
          </a:p>
          <a:p>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A.0.4  	B.0.625  		C.1.6  	D.2.5</a:t>
            </a:r>
            <a:endPar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endParaRPr>
          </a:p>
        </p:txBody>
      </p:sp>
      <p:sp>
        <p:nvSpPr>
          <p:cNvPr id="8" name="文本框 7">
            <a:extLst>
              <a:ext uri="{FF2B5EF4-FFF2-40B4-BE49-F238E27FC236}">
                <a16:creationId xmlns:a16="http://schemas.microsoft.com/office/drawing/2014/main" id="{C387C9E0-833B-4266-B80F-F36867374129}"/>
              </a:ext>
            </a:extLst>
          </p:cNvPr>
          <p:cNvSpPr txBox="1"/>
          <p:nvPr/>
        </p:nvSpPr>
        <p:spPr>
          <a:xfrm>
            <a:off x="119108" y="4941168"/>
            <a:ext cx="11764340" cy="1077218"/>
          </a:xfrm>
          <a:prstGeom prst="rect">
            <a:avLst/>
          </a:prstGeom>
          <a:noFill/>
        </p:spPr>
        <p:txBody>
          <a:bodyPr wrap="square">
            <a:spAutoFit/>
          </a:bodyPr>
          <a:lstStyle/>
          <a:p>
            <a:r>
              <a:rPr lang="en-US" altLang="zh-CN" sz="3200" kern="100" dirty="0">
                <a:effectLst/>
                <a:latin typeface="华文新魏" panose="02010800040101010101" pitchFamily="2" charset="-122"/>
                <a:ea typeface="华文新魏" panose="02010800040101010101" pitchFamily="2" charset="-122"/>
                <a:cs typeface="Times New Roman" panose="02020603050405020304" pitchFamily="18" charset="0"/>
              </a:rPr>
              <a:t>19.</a:t>
            </a:r>
            <a:r>
              <a:rPr lang="zh-CN" altLang="zh-CN" sz="3200" kern="100" dirty="0">
                <a:effectLst/>
                <a:latin typeface="华文新魏" panose="02010800040101010101" pitchFamily="2" charset="-122"/>
                <a:ea typeface="华文新魏" panose="02010800040101010101" pitchFamily="2" charset="-122"/>
                <a:cs typeface="Times New Roman" panose="02020603050405020304" pitchFamily="18" charset="0"/>
              </a:rPr>
              <a:t>下列寻址方式中，最适合按下标顺序访问一维数组元素的是 </a:t>
            </a:r>
            <a:r>
              <a:rPr lang="en-US" altLang="zh-CN" sz="3200" kern="100" dirty="0">
                <a:solidFill>
                  <a:srgbClr val="FF0000"/>
                </a:solidFill>
                <a:effectLst/>
                <a:latin typeface="华文新魏" panose="02010800040101010101" pitchFamily="2" charset="-122"/>
                <a:ea typeface="华文新魏" panose="02010800040101010101" pitchFamily="2" charset="-122"/>
                <a:cs typeface="Times New Roman" panose="02020603050405020304" pitchFamily="18" charset="0"/>
              </a:rPr>
              <a:t>D</a:t>
            </a:r>
            <a:endParaRPr lang="zh-CN" altLang="zh-CN" sz="3200" kern="100" dirty="0">
              <a:effectLst/>
              <a:latin typeface="华文新魏" panose="02010800040101010101" pitchFamily="2" charset="-122"/>
              <a:ea typeface="华文新魏" panose="02010800040101010101" pitchFamily="2" charset="-122"/>
              <a:cs typeface="Times New Roman" panose="02020603050405020304" pitchFamily="18" charset="0"/>
            </a:endParaRPr>
          </a:p>
          <a:p>
            <a:r>
              <a:rPr lang="en-US" altLang="zh-CN" sz="3200" kern="100" dirty="0">
                <a:effectLst/>
                <a:latin typeface="华文新魏" panose="02010800040101010101" pitchFamily="2" charset="-122"/>
                <a:ea typeface="华文新魏" panose="02010800040101010101" pitchFamily="2" charset="-122"/>
                <a:cs typeface="Times New Roman" panose="02020603050405020304" pitchFamily="18" charset="0"/>
              </a:rPr>
              <a:t>A.</a:t>
            </a:r>
            <a:r>
              <a:rPr lang="zh-CN" altLang="zh-CN" sz="3200" kern="100" dirty="0">
                <a:effectLst/>
                <a:latin typeface="华文新魏" panose="02010800040101010101" pitchFamily="2" charset="-122"/>
                <a:ea typeface="华文新魏" panose="02010800040101010101" pitchFamily="2" charset="-122"/>
                <a:cs typeface="Times New Roman" panose="02020603050405020304" pitchFamily="18" charset="0"/>
              </a:rPr>
              <a:t>相对寻址 </a:t>
            </a:r>
            <a:r>
              <a:rPr lang="en-US" altLang="zh-CN" sz="3200" kern="100" dirty="0">
                <a:effectLst/>
                <a:latin typeface="华文新魏" panose="02010800040101010101" pitchFamily="2" charset="-122"/>
                <a:ea typeface="华文新魏" panose="02010800040101010101" pitchFamily="2" charset="-122"/>
                <a:cs typeface="Times New Roman" panose="02020603050405020304" pitchFamily="18" charset="0"/>
              </a:rPr>
              <a:t> 	B.</a:t>
            </a:r>
            <a:r>
              <a:rPr lang="zh-CN" altLang="zh-CN" sz="3200" kern="100" dirty="0">
                <a:effectLst/>
                <a:latin typeface="华文新魏" panose="02010800040101010101" pitchFamily="2" charset="-122"/>
                <a:ea typeface="华文新魏" panose="02010800040101010101" pitchFamily="2" charset="-122"/>
                <a:cs typeface="Times New Roman" panose="02020603050405020304" pitchFamily="18" charset="0"/>
              </a:rPr>
              <a:t>寄存器寻址 </a:t>
            </a:r>
            <a:r>
              <a:rPr lang="en-US" altLang="zh-CN" sz="3200" kern="100" dirty="0">
                <a:effectLst/>
                <a:latin typeface="华文新魏" panose="02010800040101010101" pitchFamily="2" charset="-122"/>
                <a:ea typeface="华文新魏" panose="02010800040101010101" pitchFamily="2" charset="-122"/>
                <a:cs typeface="Times New Roman" panose="02020603050405020304" pitchFamily="18" charset="0"/>
              </a:rPr>
              <a:t> 	C.</a:t>
            </a:r>
            <a:r>
              <a:rPr lang="zh-CN" altLang="zh-CN" sz="3200" kern="100" dirty="0">
                <a:effectLst/>
                <a:latin typeface="华文新魏" panose="02010800040101010101" pitchFamily="2" charset="-122"/>
                <a:ea typeface="华文新魏" panose="02010800040101010101" pitchFamily="2" charset="-122"/>
                <a:cs typeface="Times New Roman" panose="02020603050405020304" pitchFamily="18" charset="0"/>
              </a:rPr>
              <a:t>直接寻址 </a:t>
            </a:r>
            <a:r>
              <a:rPr lang="en-US" altLang="zh-CN" sz="3200" kern="100" dirty="0">
                <a:effectLst/>
                <a:latin typeface="华文新魏" panose="02010800040101010101" pitchFamily="2" charset="-122"/>
                <a:ea typeface="华文新魏" panose="02010800040101010101" pitchFamily="2" charset="-122"/>
                <a:cs typeface="Times New Roman" panose="02020603050405020304" pitchFamily="18" charset="0"/>
              </a:rPr>
              <a:t> 	D.</a:t>
            </a:r>
            <a:r>
              <a:rPr lang="zh-CN" altLang="zh-CN" sz="3200" kern="100" dirty="0">
                <a:effectLst/>
                <a:latin typeface="华文新魏" panose="02010800040101010101" pitchFamily="2" charset="-122"/>
                <a:ea typeface="华文新魏" panose="02010800040101010101" pitchFamily="2" charset="-122"/>
                <a:cs typeface="Times New Roman" panose="02020603050405020304" pitchFamily="18" charset="0"/>
              </a:rPr>
              <a:t>变址寻址</a:t>
            </a:r>
          </a:p>
        </p:txBody>
      </p:sp>
    </p:spTree>
    <p:extLst>
      <p:ext uri="{BB962C8B-B14F-4D97-AF65-F5344CB8AC3E}">
        <p14:creationId xmlns:p14="http://schemas.microsoft.com/office/powerpoint/2010/main" val="31867356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51" name="图片 5"/>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217572" y="-26987"/>
            <a:ext cx="927100" cy="86360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0" name="灯片编号占位符 1"/>
          <p:cNvSpPr>
            <a:spLocks noGrp="1"/>
          </p:cNvSpPr>
          <p:nvPr>
            <p:ph type="sldNum" sz="quarter" idx="12"/>
          </p:nvPr>
        </p:nvSpPr>
        <p:spPr bwMode="auto">
          <a:xfrm>
            <a:off x="10038108" y="6381328"/>
            <a:ext cx="2133600" cy="365125"/>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20" indent="-285738">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2953" indent="-228591">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13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31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497"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678"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8859"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041"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7979042A-73EB-4748-98EF-861469C4C2ED}" type="slidenum">
              <a:rPr lang="zh-CN" altLang="en-US" sz="1200">
                <a:solidFill>
                  <a:srgbClr val="898989"/>
                </a:solidFill>
              </a:rPr>
              <a:pPr>
                <a:spcBef>
                  <a:spcPct val="0"/>
                </a:spcBef>
                <a:buFontTx/>
                <a:buNone/>
              </a:pPr>
              <a:t>18</a:t>
            </a:fld>
            <a:endParaRPr lang="zh-CN" altLang="en-US" sz="1200" dirty="0">
              <a:solidFill>
                <a:srgbClr val="898989"/>
              </a:solidFill>
            </a:endParaRPr>
          </a:p>
        </p:txBody>
      </p:sp>
      <p:sp>
        <p:nvSpPr>
          <p:cNvPr id="5" name="TextBox 2"/>
          <p:cNvSpPr txBox="1">
            <a:spLocks noChangeArrowheads="1"/>
          </p:cNvSpPr>
          <p:nvPr/>
        </p:nvSpPr>
        <p:spPr bwMode="auto">
          <a:xfrm>
            <a:off x="1919536" y="112427"/>
            <a:ext cx="7162901" cy="58477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36" tIns="45718" rIns="91436" bIns="45718">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b="1" dirty="0">
                <a:solidFill>
                  <a:srgbClr val="002060"/>
                </a:solidFill>
                <a:latin typeface="微软雅黑" panose="020B0503020204020204" pitchFamily="34" charset="-122"/>
                <a:ea typeface="微软雅黑" panose="020B0503020204020204" pitchFamily="34" charset="-122"/>
              </a:rPr>
              <a:t>第二章习题</a:t>
            </a:r>
            <a:endParaRPr lang="zh-CN" altLang="en-US" sz="4000" b="1" dirty="0">
              <a:solidFill>
                <a:srgbClr val="002060"/>
              </a:solidFill>
              <a:latin typeface="微软雅黑" panose="020B0503020204020204" pitchFamily="34" charset="-122"/>
              <a:ea typeface="微软雅黑" panose="020B0503020204020204" pitchFamily="34" charset="-122"/>
            </a:endParaRPr>
          </a:p>
        </p:txBody>
      </p:sp>
      <p:sp>
        <p:nvSpPr>
          <p:cNvPr id="6" name="文本框 5">
            <a:extLst>
              <a:ext uri="{FF2B5EF4-FFF2-40B4-BE49-F238E27FC236}">
                <a16:creationId xmlns:a16="http://schemas.microsoft.com/office/drawing/2014/main" id="{969E78E2-44FC-47D3-9110-8796F6F7005B}"/>
              </a:ext>
            </a:extLst>
          </p:cNvPr>
          <p:cNvSpPr txBox="1"/>
          <p:nvPr/>
        </p:nvSpPr>
        <p:spPr>
          <a:xfrm>
            <a:off x="119336" y="1052736"/>
            <a:ext cx="11737304" cy="2062103"/>
          </a:xfrm>
          <a:prstGeom prst="rect">
            <a:avLst/>
          </a:prstGeom>
          <a:noFill/>
        </p:spPr>
        <p:txBody>
          <a:bodyPr wrap="square">
            <a:spAutoFit/>
          </a:bodyPr>
          <a:lstStyle/>
          <a:p>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20. </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某计算机按字节编址，指令字长固定且只有两种指令格式，其中三地址指令</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 29 </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条，二地址指令</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 107 </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条，每个 地址字段为</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 6 </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位，则指令字长至少应该是 </a:t>
            </a:r>
            <a:r>
              <a:rPr lang="en-US" altLang="zh-CN" sz="3200" b="1" kern="100" dirty="0">
                <a:solidFill>
                  <a:srgbClr val="FF0000"/>
                </a:solidFill>
                <a:effectLst/>
                <a:latin typeface="华文新魏" panose="02010800040101010101" pitchFamily="2" charset="-122"/>
                <a:ea typeface="华文新魏" panose="02010800040101010101" pitchFamily="2" charset="-122"/>
                <a:cs typeface="Times New Roman" panose="02020603050405020304" pitchFamily="18" charset="0"/>
              </a:rPr>
              <a:t>A</a:t>
            </a:r>
            <a:endPar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endParaRPr>
          </a:p>
          <a:p>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A.24 </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位 </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 B.26 </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位 </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 C.28 </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位 </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 D.32 </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位</a:t>
            </a:r>
          </a:p>
        </p:txBody>
      </p:sp>
      <p:sp>
        <p:nvSpPr>
          <p:cNvPr id="8" name="文本框 7">
            <a:extLst>
              <a:ext uri="{FF2B5EF4-FFF2-40B4-BE49-F238E27FC236}">
                <a16:creationId xmlns:a16="http://schemas.microsoft.com/office/drawing/2014/main" id="{F869E6DB-296D-4D25-8A66-5919A1696F3A}"/>
              </a:ext>
            </a:extLst>
          </p:cNvPr>
          <p:cNvSpPr txBox="1"/>
          <p:nvPr/>
        </p:nvSpPr>
        <p:spPr>
          <a:xfrm>
            <a:off x="119336" y="3743162"/>
            <a:ext cx="11521280" cy="2800767"/>
          </a:xfrm>
          <a:prstGeom prst="rect">
            <a:avLst/>
          </a:prstGeom>
          <a:noFill/>
        </p:spPr>
        <p:txBody>
          <a:bodyPr wrap="square">
            <a:spAutoFit/>
          </a:bodyPr>
          <a:lstStyle/>
          <a:p>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21. I/O </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指令实现的数据传送通常发生在 </a:t>
            </a:r>
            <a:r>
              <a:rPr lang="en-US" altLang="zh-CN" sz="3200" b="1" kern="100" dirty="0">
                <a:solidFill>
                  <a:srgbClr val="FF0000"/>
                </a:solidFill>
                <a:effectLst/>
                <a:latin typeface="华文新魏" panose="02010800040101010101" pitchFamily="2" charset="-122"/>
                <a:ea typeface="华文新魏" panose="02010800040101010101" pitchFamily="2" charset="-122"/>
                <a:cs typeface="Times New Roman" panose="02020603050405020304" pitchFamily="18" charset="0"/>
              </a:rPr>
              <a:t>D</a:t>
            </a:r>
            <a:endPar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endParaRPr>
          </a:p>
          <a:p>
            <a:endParaRPr lang="en-US" altLang="zh-CN" sz="1400" b="1" kern="100" dirty="0">
              <a:effectLst/>
              <a:latin typeface="华文新魏" panose="02010800040101010101" pitchFamily="2" charset="-122"/>
              <a:ea typeface="华文新魏" panose="02010800040101010101" pitchFamily="2" charset="-122"/>
              <a:cs typeface="Times New Roman" panose="02020603050405020304" pitchFamily="18" charset="0"/>
            </a:endParaRPr>
          </a:p>
          <a:p>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A.I/O </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设备和</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 I/O </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端口之间</a:t>
            </a:r>
          </a:p>
          <a:p>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B.</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通用寄存器和</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 I/O </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设备之间</a:t>
            </a:r>
          </a:p>
          <a:p>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C.I/O </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端口和</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 I/O </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端口之间</a:t>
            </a:r>
          </a:p>
          <a:p>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D.</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通用寄存器和</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 I/O </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端口之间</a:t>
            </a:r>
          </a:p>
        </p:txBody>
      </p:sp>
    </p:spTree>
    <p:extLst>
      <p:ext uri="{BB962C8B-B14F-4D97-AF65-F5344CB8AC3E}">
        <p14:creationId xmlns:p14="http://schemas.microsoft.com/office/powerpoint/2010/main" val="22769175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51" name="图片 5"/>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217572" y="-26987"/>
            <a:ext cx="927100" cy="86360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0" name="灯片编号占位符 1"/>
          <p:cNvSpPr>
            <a:spLocks noGrp="1"/>
          </p:cNvSpPr>
          <p:nvPr>
            <p:ph type="sldNum" sz="quarter" idx="12"/>
          </p:nvPr>
        </p:nvSpPr>
        <p:spPr bwMode="auto">
          <a:xfrm>
            <a:off x="10038108" y="6381328"/>
            <a:ext cx="2133600" cy="365125"/>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20" indent="-285738">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2953" indent="-228591">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13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31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497"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678"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8859"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041"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7979042A-73EB-4748-98EF-861469C4C2ED}" type="slidenum">
              <a:rPr lang="zh-CN" altLang="en-US" sz="1200">
                <a:solidFill>
                  <a:srgbClr val="898989"/>
                </a:solidFill>
              </a:rPr>
              <a:pPr>
                <a:spcBef>
                  <a:spcPct val="0"/>
                </a:spcBef>
                <a:buFontTx/>
                <a:buNone/>
              </a:pPr>
              <a:t>19</a:t>
            </a:fld>
            <a:endParaRPr lang="zh-CN" altLang="en-US" sz="1200" dirty="0">
              <a:solidFill>
                <a:srgbClr val="898989"/>
              </a:solidFill>
            </a:endParaRPr>
          </a:p>
        </p:txBody>
      </p:sp>
      <p:sp>
        <p:nvSpPr>
          <p:cNvPr id="5" name="TextBox 2"/>
          <p:cNvSpPr txBox="1">
            <a:spLocks noChangeArrowheads="1"/>
          </p:cNvSpPr>
          <p:nvPr/>
        </p:nvSpPr>
        <p:spPr bwMode="auto">
          <a:xfrm>
            <a:off x="1919536" y="112427"/>
            <a:ext cx="7162901" cy="58477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36" tIns="45718" rIns="91436" bIns="45718">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b="1" dirty="0">
                <a:solidFill>
                  <a:srgbClr val="002060"/>
                </a:solidFill>
                <a:latin typeface="微软雅黑" panose="020B0503020204020204" pitchFamily="34" charset="-122"/>
                <a:ea typeface="微软雅黑" panose="020B0503020204020204" pitchFamily="34" charset="-122"/>
              </a:rPr>
              <a:t>第二章习题</a:t>
            </a:r>
            <a:endParaRPr lang="zh-CN" altLang="en-US" sz="4000" b="1" dirty="0">
              <a:solidFill>
                <a:srgbClr val="002060"/>
              </a:solidFill>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AC14191F-7FFB-4914-8182-B85FB9A9E4EE}"/>
                  </a:ext>
                </a:extLst>
              </p:cNvPr>
              <p:cNvSpPr txBox="1"/>
              <p:nvPr/>
            </p:nvSpPr>
            <p:spPr>
              <a:xfrm>
                <a:off x="20292" y="836614"/>
                <a:ext cx="11980363" cy="5555303"/>
              </a:xfrm>
              <a:prstGeom prst="rect">
                <a:avLst/>
              </a:prstGeom>
              <a:noFill/>
            </p:spPr>
            <p:txBody>
              <a:bodyPr wrap="square">
                <a:spAutoFit/>
              </a:bodyPr>
              <a:lstStyle/>
              <a:p>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22.</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已知</a:t>
                </a:r>
                <a14:m>
                  <m:oMath xmlns:m="http://schemas.openxmlformats.org/officeDocument/2006/math">
                    <m:r>
                      <a:rPr lang="en-US" altLang="zh-CN" sz="3200" b="1" i="1" kern="100">
                        <a:effectLst/>
                        <a:latin typeface="Cambria Math" panose="02040503050406030204" pitchFamily="18" charset="0"/>
                        <a:cs typeface="Times New Roman" panose="02020603050405020304" pitchFamily="18" charset="0"/>
                      </a:rPr>
                      <m:t>𝐟</m:t>
                    </m:r>
                    <m:d>
                      <m:dPr>
                        <m:ctrlPr>
                          <a:rPr lang="zh-CN" altLang="zh-CN" sz="3200" b="1" i="1" kern="100">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3200" b="1" i="1" kern="100">
                            <a:effectLst/>
                            <a:latin typeface="Cambria Math" panose="02040503050406030204" pitchFamily="18" charset="0"/>
                            <a:cs typeface="Times New Roman" panose="02020603050405020304" pitchFamily="18" charset="0"/>
                          </a:rPr>
                          <m:t>𝒏</m:t>
                        </m:r>
                      </m:e>
                    </m:d>
                    <m:r>
                      <a:rPr lang="en-US" altLang="zh-CN" sz="3200" b="1" i="1" kern="100">
                        <a:effectLst/>
                        <a:latin typeface="Cambria Math" panose="02040503050406030204" pitchFamily="18" charset="0"/>
                        <a:cs typeface="Times New Roman" panose="02020603050405020304" pitchFamily="18" charset="0"/>
                      </a:rPr>
                      <m:t>=</m:t>
                    </m:r>
                    <m:nary>
                      <m:naryPr>
                        <m:chr m:val="∑"/>
                        <m:limLoc m:val="undOvr"/>
                        <m:ctrlPr>
                          <a:rPr lang="zh-CN" altLang="zh-CN" sz="3200" b="1" i="1" kern="100">
                            <a:effectLst/>
                            <a:latin typeface="Cambria Math" panose="02040503050406030204" pitchFamily="18" charset="0"/>
                            <a:ea typeface="Cambria Math" panose="02040503050406030204" pitchFamily="18" charset="0"/>
                            <a:cs typeface="Times New Roman" panose="02020603050405020304" pitchFamily="18" charset="0"/>
                          </a:rPr>
                        </m:ctrlPr>
                      </m:naryPr>
                      <m:sub>
                        <m:r>
                          <a:rPr lang="en-US" altLang="zh-CN" sz="3200" b="1" i="1" kern="100">
                            <a:effectLst/>
                            <a:latin typeface="Cambria Math" panose="02040503050406030204" pitchFamily="18" charset="0"/>
                            <a:cs typeface="Times New Roman" panose="02020603050405020304" pitchFamily="18" charset="0"/>
                          </a:rPr>
                          <m:t>𝒊</m:t>
                        </m:r>
                        <m:r>
                          <a:rPr lang="en-US" altLang="zh-CN" sz="3200" b="1" i="1" kern="100">
                            <a:effectLst/>
                            <a:latin typeface="Cambria Math" panose="02040503050406030204" pitchFamily="18" charset="0"/>
                            <a:cs typeface="Times New Roman" panose="02020603050405020304" pitchFamily="18" charset="0"/>
                          </a:rPr>
                          <m:t>=</m:t>
                        </m:r>
                        <m:r>
                          <a:rPr lang="en-US" altLang="zh-CN" sz="3200" b="1" i="1" kern="100">
                            <a:effectLst/>
                            <a:latin typeface="Cambria Math" panose="02040503050406030204" pitchFamily="18" charset="0"/>
                            <a:cs typeface="Times New Roman" panose="02020603050405020304" pitchFamily="18" charset="0"/>
                          </a:rPr>
                          <m:t>𝟎</m:t>
                        </m:r>
                      </m:sub>
                      <m:sup>
                        <m:r>
                          <a:rPr lang="en-US" altLang="zh-CN" sz="3200" b="1" i="1" kern="100">
                            <a:effectLst/>
                            <a:latin typeface="Cambria Math" panose="02040503050406030204" pitchFamily="18" charset="0"/>
                            <a:cs typeface="Times New Roman" panose="02020603050405020304" pitchFamily="18" charset="0"/>
                          </a:rPr>
                          <m:t>𝒏</m:t>
                        </m:r>
                      </m:sup>
                      <m:e>
                        <m:sSup>
                          <m:sSupPr>
                            <m:ctrlPr>
                              <a:rPr lang="zh-CN" altLang="zh-CN" sz="3200" b="1" i="1" kern="100">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3200" b="1" i="1" kern="100">
                                <a:effectLst/>
                                <a:latin typeface="Cambria Math" panose="02040503050406030204" pitchFamily="18" charset="0"/>
                                <a:cs typeface="Times New Roman" panose="02020603050405020304" pitchFamily="18" charset="0"/>
                              </a:rPr>
                              <m:t>𝟐</m:t>
                            </m:r>
                          </m:e>
                          <m:sup>
                            <m:r>
                              <a:rPr lang="en-US" altLang="zh-CN" sz="3200" b="1" i="1" kern="100">
                                <a:effectLst/>
                                <a:latin typeface="Cambria Math" panose="02040503050406030204" pitchFamily="18" charset="0"/>
                                <a:cs typeface="Times New Roman" panose="02020603050405020304" pitchFamily="18" charset="0"/>
                              </a:rPr>
                              <m:t>𝒊</m:t>
                            </m:r>
                          </m:sup>
                        </m:sSup>
                        <m:r>
                          <a:rPr lang="en-US" altLang="zh-CN" sz="3200" b="1" i="1" kern="100">
                            <a:effectLst/>
                            <a:latin typeface="Cambria Math" panose="02040503050406030204" pitchFamily="18" charset="0"/>
                            <a:cs typeface="Times New Roman" panose="02020603050405020304" pitchFamily="18" charset="0"/>
                          </a:rPr>
                          <m:t>=</m:t>
                        </m:r>
                        <m:sSup>
                          <m:sSupPr>
                            <m:ctrlPr>
                              <a:rPr lang="zh-CN" altLang="zh-CN" sz="3200" b="1" i="1" kern="100">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3200" b="1" i="1" kern="100">
                                <a:effectLst/>
                                <a:latin typeface="Cambria Math" panose="02040503050406030204" pitchFamily="18" charset="0"/>
                                <a:cs typeface="Times New Roman" panose="02020603050405020304" pitchFamily="18" charset="0"/>
                              </a:rPr>
                              <m:t>𝟐</m:t>
                            </m:r>
                          </m:e>
                          <m:sup>
                            <m:r>
                              <a:rPr lang="en-US" altLang="zh-CN" sz="3200" b="1" i="1" kern="100">
                                <a:effectLst/>
                                <a:latin typeface="Cambria Math" panose="02040503050406030204" pitchFamily="18" charset="0"/>
                                <a:cs typeface="Times New Roman" panose="02020603050405020304" pitchFamily="18" charset="0"/>
                              </a:rPr>
                              <m:t>𝒏</m:t>
                            </m:r>
                            <m:r>
                              <a:rPr lang="en-US" altLang="zh-CN" sz="3200" b="1" i="1" kern="100">
                                <a:effectLst/>
                                <a:latin typeface="Cambria Math" panose="02040503050406030204" pitchFamily="18" charset="0"/>
                                <a:cs typeface="Times New Roman" panose="02020603050405020304" pitchFamily="18" charset="0"/>
                              </a:rPr>
                              <m:t>+</m:t>
                            </m:r>
                            <m:r>
                              <a:rPr lang="en-US" altLang="zh-CN" sz="3200" b="1" i="1" kern="100">
                                <a:effectLst/>
                                <a:latin typeface="Cambria Math" panose="02040503050406030204" pitchFamily="18" charset="0"/>
                                <a:cs typeface="Times New Roman" panose="02020603050405020304" pitchFamily="18" charset="0"/>
                              </a:rPr>
                              <m:t>𝟏</m:t>
                            </m:r>
                          </m:sup>
                        </m:sSup>
                        <m:r>
                          <a:rPr lang="en-US" altLang="zh-CN" sz="3200" b="1" i="1" kern="100">
                            <a:effectLst/>
                            <a:latin typeface="Cambria Math" panose="02040503050406030204" pitchFamily="18" charset="0"/>
                            <a:cs typeface="Times New Roman" panose="02020603050405020304" pitchFamily="18" charset="0"/>
                          </a:rPr>
                          <m:t>−</m:t>
                        </m:r>
                        <m:r>
                          <a:rPr lang="en-US" altLang="zh-CN" sz="3200" b="1" i="1" kern="100">
                            <a:effectLst/>
                            <a:latin typeface="Cambria Math" panose="02040503050406030204" pitchFamily="18" charset="0"/>
                            <a:cs typeface="Times New Roman" panose="02020603050405020304" pitchFamily="18" charset="0"/>
                          </a:rPr>
                          <m:t>𝟏</m:t>
                        </m:r>
                        <m:r>
                          <a:rPr lang="en-US" altLang="zh-CN" sz="3200" b="1" i="1" kern="100">
                            <a:effectLst/>
                            <a:latin typeface="Cambria Math" panose="02040503050406030204" pitchFamily="18" charset="0"/>
                            <a:cs typeface="Times New Roman" panose="02020603050405020304" pitchFamily="18" charset="0"/>
                          </a:rPr>
                          <m:t>=</m:t>
                        </m:r>
                        <m:limUpp>
                          <m:limUppPr>
                            <m:ctrlPr>
                              <a:rPr lang="zh-CN" altLang="zh-CN" sz="3200" b="1" i="1" kern="100">
                                <a:effectLst/>
                                <a:latin typeface="Cambria Math" panose="02040503050406030204" pitchFamily="18" charset="0"/>
                                <a:ea typeface="Cambria Math" panose="02040503050406030204" pitchFamily="18" charset="0"/>
                                <a:cs typeface="Times New Roman" panose="02020603050405020304" pitchFamily="18" charset="0"/>
                              </a:rPr>
                            </m:ctrlPr>
                          </m:limUppPr>
                          <m:e>
                            <m:groupChr>
                              <m:groupChrPr>
                                <m:chr m:val="⏞"/>
                                <m:pos m:val="top"/>
                                <m:vertJc m:val="bot"/>
                                <m:ctrlPr>
                                  <a:rPr lang="zh-CN" altLang="zh-CN" sz="3200" b="1" i="1" kern="100">
                                    <a:effectLst/>
                                    <a:latin typeface="Cambria Math" panose="02040503050406030204" pitchFamily="18" charset="0"/>
                                    <a:ea typeface="Cambria Math" panose="02040503050406030204" pitchFamily="18" charset="0"/>
                                    <a:cs typeface="Times New Roman" panose="02020603050405020304" pitchFamily="18" charset="0"/>
                                  </a:rPr>
                                </m:ctrlPr>
                              </m:groupChrPr>
                              <m:e>
                                <m:r>
                                  <a:rPr lang="en-US" altLang="zh-CN" sz="3200" b="1" i="1" kern="100">
                                    <a:effectLst/>
                                    <a:latin typeface="Cambria Math" panose="02040503050406030204" pitchFamily="18" charset="0"/>
                                    <a:cs typeface="Times New Roman" panose="02020603050405020304" pitchFamily="18" charset="0"/>
                                  </a:rPr>
                                  <m:t>𝟏𝟏</m:t>
                                </m:r>
                                <m:r>
                                  <a:rPr lang="en-US" altLang="zh-CN" sz="3200" b="1" i="1" kern="100">
                                    <a:effectLst/>
                                    <a:latin typeface="Cambria Math" panose="02040503050406030204" pitchFamily="18" charset="0"/>
                                    <a:cs typeface="Times New Roman" panose="02020603050405020304" pitchFamily="18" charset="0"/>
                                  </a:rPr>
                                  <m:t>⋯</m:t>
                                </m:r>
                                <m:r>
                                  <a:rPr lang="en-US" altLang="zh-CN" sz="3200" b="1" i="1" kern="100">
                                    <a:effectLst/>
                                    <a:latin typeface="Cambria Math" panose="02040503050406030204" pitchFamily="18" charset="0"/>
                                    <a:cs typeface="Times New Roman" panose="02020603050405020304" pitchFamily="18" charset="0"/>
                                  </a:rPr>
                                  <m:t>𝟏</m:t>
                                </m:r>
                              </m:e>
                            </m:groupChr>
                          </m:e>
                          <m:lim>
                            <m:r>
                              <a:rPr lang="en-US" altLang="zh-CN" sz="3200" b="1" i="1" kern="100">
                                <a:effectLst/>
                                <a:latin typeface="Cambria Math" panose="02040503050406030204" pitchFamily="18" charset="0"/>
                                <a:cs typeface="Times New Roman" panose="02020603050405020304" pitchFamily="18" charset="0"/>
                              </a:rPr>
                              <m:t>𝒏</m:t>
                            </m:r>
                            <m:r>
                              <a:rPr lang="en-US" altLang="zh-CN" sz="3200" b="1" i="1" kern="100">
                                <a:effectLst/>
                                <a:latin typeface="Cambria Math" panose="02040503050406030204" pitchFamily="18" charset="0"/>
                                <a:cs typeface="Times New Roman" panose="02020603050405020304" pitchFamily="18" charset="0"/>
                              </a:rPr>
                              <m:t>+</m:t>
                            </m:r>
                            <m:r>
                              <a:rPr lang="en-US" altLang="zh-CN" sz="3200" b="1" i="1" kern="100">
                                <a:effectLst/>
                                <a:latin typeface="Cambria Math" panose="02040503050406030204" pitchFamily="18" charset="0"/>
                                <a:cs typeface="Times New Roman" panose="02020603050405020304" pitchFamily="18" charset="0"/>
                              </a:rPr>
                              <m:t>𝟏</m:t>
                            </m:r>
                            <m:r>
                              <a:rPr lang="zh-CN" altLang="zh-CN" sz="3200" b="1" kern="100">
                                <a:effectLst/>
                                <a:latin typeface="Cambria Math" panose="02040503050406030204" pitchFamily="18" charset="0"/>
                                <a:cs typeface="Times New Roman" panose="02020603050405020304" pitchFamily="18" charset="0"/>
                              </a:rPr>
                              <m:t>位</m:t>
                            </m:r>
                          </m:lim>
                        </m:limUpp>
                        <m:r>
                          <a:rPr lang="en-US" altLang="zh-CN" sz="3200" b="1" i="1" kern="100">
                            <a:effectLst/>
                            <a:latin typeface="Cambria Math" panose="02040503050406030204" pitchFamily="18" charset="0"/>
                            <a:cs typeface="Times New Roman" panose="02020603050405020304" pitchFamily="18" charset="0"/>
                          </a:rPr>
                          <m:t>𝑩</m:t>
                        </m:r>
                      </m:e>
                    </m:nary>
                  </m:oMath>
                </a14:m>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，计算</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f(n)</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的</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C</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语言函数</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f1</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如下：</a:t>
                </a:r>
              </a:p>
              <a:p>
                <a:r>
                  <a:rPr lang="en-US" altLang="zh-CN" sz="3200" b="1" kern="100" dirty="0">
                    <a:solidFill>
                      <a:srgbClr val="000000"/>
                    </a:solidFill>
                    <a:effectLst/>
                    <a:latin typeface="华文新魏" panose="02010800040101010101" pitchFamily="2" charset="-122"/>
                    <a:ea typeface="华文新魏" panose="02010800040101010101" pitchFamily="2" charset="-122"/>
                    <a:cs typeface="Times New Roman" panose="02020603050405020304" pitchFamily="18" charset="0"/>
                  </a:rPr>
                  <a:t>	int f1(unsigned n){</a:t>
                </a:r>
                <a:endPar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endParaRPr>
              </a:p>
              <a:p>
                <a:r>
                  <a:rPr lang="en-US" altLang="zh-CN" sz="3200" b="1" kern="100" dirty="0">
                    <a:solidFill>
                      <a:srgbClr val="000000"/>
                    </a:solidFill>
                    <a:effectLst/>
                    <a:latin typeface="华文新魏" panose="02010800040101010101" pitchFamily="2" charset="-122"/>
                    <a:ea typeface="华文新魏" panose="02010800040101010101" pitchFamily="2" charset="-122"/>
                    <a:cs typeface="Times New Roman" panose="02020603050405020304" pitchFamily="18" charset="0"/>
                  </a:rPr>
                  <a:t> 		int sum=1, power=1;</a:t>
                </a:r>
                <a:endPar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endParaRPr>
              </a:p>
              <a:p>
                <a:r>
                  <a:rPr lang="en-US" altLang="zh-CN" sz="3200" b="1" kern="100" dirty="0">
                    <a:solidFill>
                      <a:srgbClr val="000000"/>
                    </a:solidFill>
                    <a:effectLst/>
                    <a:latin typeface="华文新魏" panose="02010800040101010101" pitchFamily="2" charset="-122"/>
                    <a:ea typeface="华文新魏" panose="02010800040101010101" pitchFamily="2" charset="-122"/>
                    <a:cs typeface="Times New Roman" panose="02020603050405020304" pitchFamily="18" charset="0"/>
                  </a:rPr>
                  <a:t> 		for(unsigned </a:t>
                </a:r>
                <a:r>
                  <a:rPr lang="en-US" altLang="zh-CN" sz="3200" b="1" kern="100" dirty="0" err="1">
                    <a:solidFill>
                      <a:srgbClr val="000000"/>
                    </a:solidFill>
                    <a:effectLst/>
                    <a:latin typeface="华文新魏" panose="02010800040101010101" pitchFamily="2" charset="-122"/>
                    <a:ea typeface="华文新魏" panose="02010800040101010101" pitchFamily="2" charset="-122"/>
                    <a:cs typeface="Times New Roman" panose="02020603050405020304" pitchFamily="18" charset="0"/>
                  </a:rPr>
                  <a:t>i</a:t>
                </a:r>
                <a:r>
                  <a:rPr lang="en-US" altLang="zh-CN" sz="3200" b="1" kern="100" dirty="0">
                    <a:solidFill>
                      <a:srgbClr val="000000"/>
                    </a:solidFill>
                    <a:effectLst/>
                    <a:latin typeface="华文新魏" panose="02010800040101010101" pitchFamily="2" charset="-122"/>
                    <a:ea typeface="华文新魏" panose="02010800040101010101" pitchFamily="2" charset="-122"/>
                    <a:cs typeface="Times New Roman" panose="02020603050405020304" pitchFamily="18" charset="0"/>
                  </a:rPr>
                  <a:t>=0;i&lt;=n-1;i++){</a:t>
                </a:r>
                <a:endPar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endParaRPr>
              </a:p>
              <a:p>
                <a:r>
                  <a:rPr lang="en-US" altLang="zh-CN" sz="3200" b="1" kern="100" dirty="0">
                    <a:solidFill>
                      <a:srgbClr val="000000"/>
                    </a:solidFill>
                    <a:effectLst/>
                    <a:latin typeface="华文新魏" panose="02010800040101010101" pitchFamily="2" charset="-122"/>
                    <a:ea typeface="华文新魏" panose="02010800040101010101" pitchFamily="2" charset="-122"/>
                    <a:cs typeface="Times New Roman" panose="02020603050405020304" pitchFamily="18" charset="0"/>
                  </a:rPr>
                  <a:t> 			power  *= 2;</a:t>
                </a:r>
                <a:endPar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endParaRPr>
              </a:p>
              <a:p>
                <a:r>
                  <a:rPr lang="en-US" altLang="zh-CN" sz="3200" b="1" kern="100" dirty="0">
                    <a:solidFill>
                      <a:srgbClr val="000000"/>
                    </a:solidFill>
                    <a:effectLst/>
                    <a:latin typeface="华文新魏" panose="02010800040101010101" pitchFamily="2" charset="-122"/>
                    <a:ea typeface="华文新魏" panose="02010800040101010101" pitchFamily="2" charset="-122"/>
                    <a:cs typeface="Times New Roman" panose="02020603050405020304" pitchFamily="18" charset="0"/>
                  </a:rPr>
                  <a:t> 			sum += power;</a:t>
                </a:r>
                <a:endPar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endParaRPr>
              </a:p>
              <a:p>
                <a:r>
                  <a:rPr lang="en-US" altLang="zh-CN" sz="3200" b="1" kern="100" dirty="0">
                    <a:solidFill>
                      <a:srgbClr val="000000"/>
                    </a:solidFill>
                    <a:effectLst/>
                    <a:latin typeface="华文新魏" panose="02010800040101010101" pitchFamily="2" charset="-122"/>
                    <a:ea typeface="华文新魏" panose="02010800040101010101" pitchFamily="2" charset="-122"/>
                    <a:cs typeface="Times New Roman" panose="02020603050405020304" pitchFamily="18" charset="0"/>
                  </a:rPr>
                  <a:t> 		}</a:t>
                </a:r>
                <a:endPar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endParaRPr>
              </a:p>
              <a:p>
                <a:r>
                  <a:rPr lang="en-US" altLang="zh-CN" sz="3200" b="1" kern="100" dirty="0">
                    <a:solidFill>
                      <a:srgbClr val="000000"/>
                    </a:solidFill>
                    <a:effectLst/>
                    <a:latin typeface="华文新魏" panose="02010800040101010101" pitchFamily="2" charset="-122"/>
                    <a:ea typeface="华文新魏" panose="02010800040101010101" pitchFamily="2" charset="-122"/>
                    <a:cs typeface="Times New Roman" panose="02020603050405020304" pitchFamily="18" charset="0"/>
                  </a:rPr>
                  <a:t> 		return sum;</a:t>
                </a:r>
                <a:endPar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endParaRPr>
              </a:p>
              <a:p>
                <a:r>
                  <a:rPr lang="en-US" altLang="zh-CN" sz="3200" b="1" kern="100" dirty="0">
                    <a:solidFill>
                      <a:srgbClr val="000000"/>
                    </a:solidFill>
                    <a:effectLst/>
                    <a:latin typeface="华文新魏" panose="02010800040101010101" pitchFamily="2" charset="-122"/>
                    <a:ea typeface="华文新魏" panose="02010800040101010101" pitchFamily="2" charset="-122"/>
                    <a:cs typeface="Times New Roman" panose="02020603050405020304" pitchFamily="18" charset="0"/>
                  </a:rPr>
                  <a:t>	}</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	</a:t>
                </a:r>
                <a:endPar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endParaRPr>
              </a:p>
            </p:txBody>
          </p:sp>
        </mc:Choice>
        <mc:Fallback xmlns="">
          <p:sp>
            <p:nvSpPr>
              <p:cNvPr id="6" name="文本框 5">
                <a:extLst>
                  <a:ext uri="{FF2B5EF4-FFF2-40B4-BE49-F238E27FC236}">
                    <a16:creationId xmlns:a16="http://schemas.microsoft.com/office/drawing/2014/main" id="{AC14191F-7FFB-4914-8182-B85FB9A9E4EE}"/>
                  </a:ext>
                </a:extLst>
              </p:cNvPr>
              <p:cNvSpPr txBox="1">
                <a:spLocks noRot="1" noChangeAspect="1" noMove="1" noResize="1" noEditPoints="1" noAdjustHandles="1" noChangeArrowheads="1" noChangeShapeType="1" noTextEdit="1"/>
              </p:cNvSpPr>
              <p:nvPr/>
            </p:nvSpPr>
            <p:spPr>
              <a:xfrm>
                <a:off x="20292" y="836614"/>
                <a:ext cx="11980363" cy="5555303"/>
              </a:xfrm>
              <a:prstGeom prst="rect">
                <a:avLst/>
              </a:prstGeom>
              <a:blipFill>
                <a:blip r:embed="rId4"/>
                <a:stretch>
                  <a:fillRect l="-1272" b="-263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0259444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TextBox 2"/>
          <p:cNvSpPr txBox="1">
            <a:spLocks noChangeArrowheads="1"/>
          </p:cNvSpPr>
          <p:nvPr/>
        </p:nvSpPr>
        <p:spPr bwMode="auto">
          <a:xfrm>
            <a:off x="1919536" y="112427"/>
            <a:ext cx="7162901" cy="58477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36" tIns="45718" rIns="91436" bIns="45718">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b="1" dirty="0">
                <a:solidFill>
                  <a:srgbClr val="002060"/>
                </a:solidFill>
                <a:latin typeface="微软雅黑" panose="020B0503020204020204" pitchFamily="34" charset="-122"/>
                <a:ea typeface="微软雅黑" panose="020B0503020204020204" pitchFamily="34" charset="-122"/>
              </a:rPr>
              <a:t>第二章习题</a:t>
            </a:r>
            <a:endParaRPr lang="zh-CN" altLang="en-US" sz="4000" b="1" dirty="0">
              <a:solidFill>
                <a:srgbClr val="002060"/>
              </a:solidFill>
              <a:latin typeface="微软雅黑" panose="020B0503020204020204" pitchFamily="34" charset="-122"/>
              <a:ea typeface="微软雅黑" panose="020B0503020204020204" pitchFamily="34" charset="-122"/>
            </a:endParaRPr>
          </a:p>
        </p:txBody>
      </p:sp>
      <p:pic>
        <p:nvPicPr>
          <p:cNvPr id="6151" name="图片 5"/>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217572" y="-26987"/>
            <a:ext cx="927100" cy="86360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0" name="灯片编号占位符 1"/>
          <p:cNvSpPr>
            <a:spLocks noGrp="1"/>
          </p:cNvSpPr>
          <p:nvPr>
            <p:ph type="sldNum" sz="quarter" idx="12"/>
          </p:nvPr>
        </p:nvSpPr>
        <p:spPr bwMode="auto">
          <a:xfrm>
            <a:off x="10038108" y="6381328"/>
            <a:ext cx="2133600" cy="365125"/>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20" indent="-285738">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2953" indent="-228591">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13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31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497"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678"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8859"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041"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7979042A-73EB-4748-98EF-861469C4C2ED}" type="slidenum">
              <a:rPr lang="zh-CN" altLang="en-US" sz="1200">
                <a:solidFill>
                  <a:srgbClr val="898989"/>
                </a:solidFill>
              </a:rPr>
              <a:pPr>
                <a:spcBef>
                  <a:spcPct val="0"/>
                </a:spcBef>
                <a:buFontTx/>
                <a:buNone/>
              </a:pPr>
              <a:t>2</a:t>
            </a:fld>
            <a:endParaRPr lang="zh-CN" altLang="en-US" sz="1200" dirty="0">
              <a:solidFill>
                <a:srgbClr val="898989"/>
              </a:solidFill>
            </a:endParaRPr>
          </a:p>
        </p:txBody>
      </p:sp>
      <p:sp>
        <p:nvSpPr>
          <p:cNvPr id="3" name="矩形 2"/>
          <p:cNvSpPr/>
          <p:nvPr/>
        </p:nvSpPr>
        <p:spPr>
          <a:xfrm>
            <a:off x="191344" y="846623"/>
            <a:ext cx="11784632" cy="2308324"/>
          </a:xfrm>
          <a:prstGeom prst="rect">
            <a:avLst/>
          </a:prstGeom>
        </p:spPr>
        <p:txBody>
          <a:bodyPr wrap="square">
            <a:spAutoFit/>
          </a:bodyPr>
          <a:lstStyle/>
          <a:p>
            <a:pPr>
              <a:spcAft>
                <a:spcPts val="0"/>
              </a:spcAft>
            </a:pPr>
            <a:r>
              <a:rPr lang="en-US" altLang="zh-CN" sz="3600" b="1" kern="100" dirty="0">
                <a:latin typeface="华文新魏" panose="02010800040101010101" pitchFamily="2" charset="-122"/>
                <a:ea typeface="华文新魏" panose="02010800040101010101" pitchFamily="2" charset="-122"/>
                <a:cs typeface="Times New Roman" panose="02020603050405020304" pitchFamily="18" charset="0"/>
              </a:rPr>
              <a:t>1.</a:t>
            </a:r>
            <a:r>
              <a:rPr lang="zh-CN" altLang="zh-CN" sz="3600" b="1" kern="100" dirty="0">
                <a:latin typeface="华文新魏" panose="02010800040101010101" pitchFamily="2" charset="-122"/>
                <a:ea typeface="华文新魏" panose="02010800040101010101" pitchFamily="2" charset="-122"/>
                <a:cs typeface="Times New Roman" panose="02020603050405020304" pitchFamily="18" charset="0"/>
              </a:rPr>
              <a:t>对空栈</a:t>
            </a:r>
            <a:r>
              <a:rPr lang="en-US" altLang="zh-CN" sz="3600" b="1" kern="100" dirty="0">
                <a:latin typeface="华文新魏" panose="02010800040101010101" pitchFamily="2" charset="-122"/>
                <a:ea typeface="华文新魏" panose="02010800040101010101" pitchFamily="2" charset="-122"/>
                <a:cs typeface="Times New Roman" panose="02020603050405020304" pitchFamily="18" charset="0"/>
              </a:rPr>
              <a:t>S</a:t>
            </a:r>
            <a:r>
              <a:rPr lang="zh-CN" altLang="zh-CN" sz="3600" b="1" kern="100" dirty="0">
                <a:latin typeface="华文新魏" panose="02010800040101010101" pitchFamily="2" charset="-122"/>
                <a:ea typeface="华文新魏" panose="02010800040101010101" pitchFamily="2" charset="-122"/>
                <a:cs typeface="Times New Roman" panose="02020603050405020304" pitchFamily="18" charset="0"/>
              </a:rPr>
              <a:t>进行</a:t>
            </a:r>
            <a:r>
              <a:rPr lang="en-US" altLang="zh-CN" sz="3600" b="1" kern="100" dirty="0">
                <a:latin typeface="华文新魏" panose="02010800040101010101" pitchFamily="2" charset="-122"/>
                <a:ea typeface="华文新魏" panose="02010800040101010101" pitchFamily="2" charset="-122"/>
                <a:cs typeface="Times New Roman" panose="02020603050405020304" pitchFamily="18" charset="0"/>
              </a:rPr>
              <a:t>Push</a:t>
            </a:r>
            <a:r>
              <a:rPr lang="zh-CN" altLang="zh-CN" sz="3600" b="1" kern="100" dirty="0">
                <a:latin typeface="华文新魏" panose="02010800040101010101" pitchFamily="2" charset="-122"/>
                <a:ea typeface="华文新魏" panose="02010800040101010101" pitchFamily="2" charset="-122"/>
                <a:cs typeface="Times New Roman" panose="02020603050405020304" pitchFamily="18" charset="0"/>
              </a:rPr>
              <a:t>和</a:t>
            </a:r>
            <a:r>
              <a:rPr lang="en-US" altLang="zh-CN" sz="3600" b="1" kern="100" dirty="0">
                <a:latin typeface="华文新魏" panose="02010800040101010101" pitchFamily="2" charset="-122"/>
                <a:ea typeface="华文新魏" panose="02010800040101010101" pitchFamily="2" charset="-122"/>
                <a:cs typeface="Times New Roman" panose="02020603050405020304" pitchFamily="18" charset="0"/>
              </a:rPr>
              <a:t>Pop</a:t>
            </a:r>
            <a:r>
              <a:rPr lang="zh-CN" altLang="zh-CN" sz="3600" b="1" kern="100" dirty="0">
                <a:latin typeface="华文新魏" panose="02010800040101010101" pitchFamily="2" charset="-122"/>
                <a:ea typeface="华文新魏" panose="02010800040101010101" pitchFamily="2" charset="-122"/>
                <a:cs typeface="Times New Roman" panose="02020603050405020304" pitchFamily="18" charset="0"/>
              </a:rPr>
              <a:t>操作，入栈序列</a:t>
            </a:r>
            <a:r>
              <a:rPr lang="en-US" altLang="zh-CN" sz="3600" b="1" kern="100" dirty="0" err="1">
                <a:latin typeface="华文新魏" panose="02010800040101010101" pitchFamily="2" charset="-122"/>
                <a:ea typeface="华文新魏" panose="02010800040101010101" pitchFamily="2" charset="-122"/>
                <a:cs typeface="Times New Roman" panose="02020603050405020304" pitchFamily="18" charset="0"/>
              </a:rPr>
              <a:t>a,b,c,d,e</a:t>
            </a:r>
            <a:r>
              <a:rPr lang="en-US" altLang="zh-CN" sz="3600" b="1" kern="100" dirty="0">
                <a:latin typeface="华文新魏" panose="02010800040101010101" pitchFamily="2" charset="-122"/>
                <a:ea typeface="华文新魏" panose="02010800040101010101" pitchFamily="2" charset="-122"/>
                <a:cs typeface="Times New Roman" panose="02020603050405020304" pitchFamily="18" charset="0"/>
              </a:rPr>
              <a:t>,</a:t>
            </a:r>
            <a:r>
              <a:rPr lang="zh-CN" altLang="zh-CN" sz="3600" b="1" kern="100" dirty="0">
                <a:latin typeface="华文新魏" panose="02010800040101010101" pitchFamily="2" charset="-122"/>
                <a:ea typeface="华文新魏" panose="02010800040101010101" pitchFamily="2" charset="-122"/>
                <a:cs typeface="Times New Roman" panose="02020603050405020304" pitchFamily="18" charset="0"/>
              </a:rPr>
              <a:t>经过</a:t>
            </a:r>
            <a:r>
              <a:rPr lang="en-US" altLang="zh-CN" sz="3600" b="1" kern="100" dirty="0">
                <a:latin typeface="华文新魏" panose="02010800040101010101" pitchFamily="2" charset="-122"/>
                <a:ea typeface="华文新魏" panose="02010800040101010101" pitchFamily="2" charset="-122"/>
                <a:cs typeface="Times New Roman" panose="02020603050405020304" pitchFamily="18" charset="0"/>
              </a:rPr>
              <a:t>Push, Push, Pop, Push, Pop, Push, Push, Pop</a:t>
            </a:r>
            <a:r>
              <a:rPr lang="zh-CN" altLang="zh-CN" sz="3600" b="1" kern="100" dirty="0">
                <a:latin typeface="华文新魏" panose="02010800040101010101" pitchFamily="2" charset="-122"/>
                <a:ea typeface="华文新魏" panose="02010800040101010101" pitchFamily="2" charset="-122"/>
                <a:cs typeface="Times New Roman" panose="02020603050405020304" pitchFamily="18" charset="0"/>
              </a:rPr>
              <a:t>操作后得到的出栈序列是 </a:t>
            </a:r>
            <a:r>
              <a:rPr lang="en-US" altLang="zh-CN" sz="3600" b="1" kern="100" dirty="0">
                <a:solidFill>
                  <a:srgbClr val="FF0000"/>
                </a:solidFill>
                <a:latin typeface="华文新魏" panose="02010800040101010101" pitchFamily="2" charset="-122"/>
                <a:ea typeface="华文新魏" panose="02010800040101010101" pitchFamily="2" charset="-122"/>
                <a:cs typeface="Times New Roman" panose="02020603050405020304" pitchFamily="18" charset="0"/>
              </a:rPr>
              <a:t>D</a:t>
            </a:r>
            <a:endParaRPr lang="zh-CN" altLang="zh-CN" sz="3600" b="1" kern="100" dirty="0">
              <a:latin typeface="华文新魏" panose="02010800040101010101" pitchFamily="2" charset="-122"/>
              <a:ea typeface="华文新魏" panose="02010800040101010101" pitchFamily="2" charset="-122"/>
              <a:cs typeface="Times New Roman" panose="02020603050405020304" pitchFamily="18" charset="0"/>
            </a:endParaRPr>
          </a:p>
          <a:p>
            <a:pPr>
              <a:spcAft>
                <a:spcPts val="0"/>
              </a:spcAft>
            </a:pPr>
            <a:r>
              <a:rPr lang="en-US" altLang="zh-CN" sz="3600" b="1" kern="100" dirty="0" err="1">
                <a:latin typeface="华文新魏" panose="02010800040101010101" pitchFamily="2" charset="-122"/>
                <a:ea typeface="华文新魏" panose="02010800040101010101" pitchFamily="2" charset="-122"/>
                <a:cs typeface="Times New Roman" panose="02020603050405020304" pitchFamily="18" charset="0"/>
              </a:rPr>
              <a:t>A.b,a,c</a:t>
            </a:r>
            <a:r>
              <a:rPr lang="en-US" altLang="zh-CN" sz="3600" b="1" kern="100" dirty="0">
                <a:latin typeface="华文新魏" panose="02010800040101010101" pitchFamily="2" charset="-122"/>
                <a:ea typeface="华文新魏" panose="02010800040101010101" pitchFamily="2" charset="-122"/>
                <a:cs typeface="Times New Roman" panose="02020603050405020304" pitchFamily="18" charset="0"/>
              </a:rPr>
              <a:t>  </a:t>
            </a:r>
            <a:r>
              <a:rPr lang="en-US" altLang="zh-CN" sz="3600" b="1" kern="100" dirty="0" err="1">
                <a:latin typeface="华文新魏" panose="02010800040101010101" pitchFamily="2" charset="-122"/>
                <a:ea typeface="华文新魏" panose="02010800040101010101" pitchFamily="2" charset="-122"/>
                <a:cs typeface="Times New Roman" panose="02020603050405020304" pitchFamily="18" charset="0"/>
              </a:rPr>
              <a:t>B.b,a,e</a:t>
            </a:r>
            <a:r>
              <a:rPr lang="en-US" altLang="zh-CN" sz="3600" b="1" kern="100" dirty="0">
                <a:latin typeface="华文新魏" panose="02010800040101010101" pitchFamily="2" charset="-122"/>
                <a:ea typeface="华文新魏" panose="02010800040101010101" pitchFamily="2" charset="-122"/>
                <a:cs typeface="Times New Roman" panose="02020603050405020304" pitchFamily="18" charset="0"/>
              </a:rPr>
              <a:t>  </a:t>
            </a:r>
            <a:r>
              <a:rPr lang="en-US" altLang="zh-CN" sz="3600" b="1" kern="100" dirty="0" err="1">
                <a:latin typeface="华文新魏" panose="02010800040101010101" pitchFamily="2" charset="-122"/>
                <a:ea typeface="华文新魏" panose="02010800040101010101" pitchFamily="2" charset="-122"/>
                <a:cs typeface="Times New Roman" panose="02020603050405020304" pitchFamily="18" charset="0"/>
              </a:rPr>
              <a:t>C.b,c,a</a:t>
            </a:r>
            <a:r>
              <a:rPr lang="en-US" altLang="zh-CN" sz="3600" b="1" kern="100" dirty="0">
                <a:latin typeface="华文新魏" panose="02010800040101010101" pitchFamily="2" charset="-122"/>
                <a:ea typeface="华文新魏" panose="02010800040101010101" pitchFamily="2" charset="-122"/>
                <a:cs typeface="Times New Roman" panose="02020603050405020304" pitchFamily="18" charset="0"/>
              </a:rPr>
              <a:t>  </a:t>
            </a:r>
            <a:r>
              <a:rPr lang="en-US" altLang="zh-CN" sz="3600" b="1" kern="100" dirty="0" err="1">
                <a:latin typeface="华文新魏" panose="02010800040101010101" pitchFamily="2" charset="-122"/>
                <a:ea typeface="华文新魏" panose="02010800040101010101" pitchFamily="2" charset="-122"/>
                <a:cs typeface="Times New Roman" panose="02020603050405020304" pitchFamily="18" charset="0"/>
              </a:rPr>
              <a:t>D.b,c,e</a:t>
            </a:r>
            <a:endParaRPr lang="zh-CN" altLang="zh-CN" sz="3600" b="1" kern="100" dirty="0">
              <a:effectLst/>
              <a:latin typeface="华文新魏" panose="02010800040101010101" pitchFamily="2" charset="-122"/>
              <a:ea typeface="华文新魏" panose="02010800040101010101" pitchFamily="2" charset="-122"/>
              <a:cs typeface="Times New Roman" panose="02020603050405020304" pitchFamily="18" charset="0"/>
            </a:endParaRPr>
          </a:p>
        </p:txBody>
      </p:sp>
      <p:sp>
        <p:nvSpPr>
          <p:cNvPr id="4" name="矩形 3"/>
          <p:cNvSpPr/>
          <p:nvPr/>
        </p:nvSpPr>
        <p:spPr>
          <a:xfrm>
            <a:off x="220870" y="3567808"/>
            <a:ext cx="11755106" cy="2862322"/>
          </a:xfrm>
          <a:prstGeom prst="rect">
            <a:avLst/>
          </a:prstGeom>
        </p:spPr>
        <p:txBody>
          <a:bodyPr wrap="square">
            <a:spAutoFit/>
          </a:bodyPr>
          <a:lstStyle/>
          <a:p>
            <a:pPr>
              <a:spcAft>
                <a:spcPts val="0"/>
              </a:spcAft>
            </a:pPr>
            <a:r>
              <a:rPr lang="en-US" altLang="zh-CN" sz="3600" b="1" kern="100" dirty="0">
                <a:latin typeface="华文新魏" panose="02010800040101010101" pitchFamily="2" charset="-122"/>
                <a:ea typeface="华文新魏" panose="02010800040101010101" pitchFamily="2" charset="-122"/>
                <a:cs typeface="Times New Roman" panose="02020603050405020304" pitchFamily="18" charset="0"/>
              </a:rPr>
              <a:t>2.</a:t>
            </a:r>
            <a:r>
              <a:rPr lang="zh-CN" altLang="zh-CN" sz="3600" b="1" kern="100" dirty="0">
                <a:latin typeface="华文新魏" panose="02010800040101010101" pitchFamily="2" charset="-122"/>
                <a:ea typeface="华文新魏" panose="02010800040101010101" pitchFamily="2" charset="-122"/>
                <a:cs typeface="Times New Roman" panose="02020603050405020304" pitchFamily="18" charset="0"/>
              </a:rPr>
              <a:t>下列给出的部件中，其位数（宽度）一定与机器字长相同的是 </a:t>
            </a:r>
            <a:r>
              <a:rPr lang="en-US" altLang="zh-CN" sz="3600" b="1" kern="100" dirty="0">
                <a:solidFill>
                  <a:srgbClr val="FF0000"/>
                </a:solidFill>
                <a:latin typeface="华文新魏" panose="02010800040101010101" pitchFamily="2" charset="-122"/>
                <a:ea typeface="华文新魏" panose="02010800040101010101" pitchFamily="2" charset="-122"/>
                <a:cs typeface="Times New Roman" panose="02020603050405020304" pitchFamily="18" charset="0"/>
              </a:rPr>
              <a:t>B</a:t>
            </a:r>
            <a:endParaRPr lang="zh-CN" altLang="zh-CN" sz="3600" b="1" kern="100" dirty="0">
              <a:latin typeface="华文新魏" panose="02010800040101010101" pitchFamily="2" charset="-122"/>
              <a:ea typeface="华文新魏" panose="02010800040101010101" pitchFamily="2" charset="-122"/>
              <a:cs typeface="Times New Roman" panose="02020603050405020304" pitchFamily="18" charset="0"/>
            </a:endParaRPr>
          </a:p>
          <a:p>
            <a:pPr>
              <a:spcAft>
                <a:spcPts val="0"/>
              </a:spcAft>
            </a:pPr>
            <a:r>
              <a:rPr lang="zh-CN" altLang="zh-CN" sz="3600" b="1" kern="100" dirty="0">
                <a:latin typeface="华文新魏" panose="02010800040101010101" pitchFamily="2" charset="-122"/>
                <a:ea typeface="华文新魏" panose="02010800040101010101" pitchFamily="2" charset="-122"/>
                <a:cs typeface="Times New Roman" panose="02020603050405020304" pitchFamily="18" charset="0"/>
              </a:rPr>
              <a:t>Ⅰ</a:t>
            </a:r>
            <a:r>
              <a:rPr lang="en-US" altLang="zh-CN" sz="3600" b="1" kern="100" dirty="0">
                <a:latin typeface="华文新魏" panose="02010800040101010101" pitchFamily="2" charset="-122"/>
                <a:ea typeface="华文新魏" panose="02010800040101010101" pitchFamily="2" charset="-122"/>
                <a:cs typeface="Times New Roman" panose="02020603050405020304" pitchFamily="18" charset="0"/>
              </a:rPr>
              <a:t>.ALU  </a:t>
            </a:r>
            <a:r>
              <a:rPr lang="zh-CN" altLang="zh-CN" sz="3600" b="1" kern="100" dirty="0">
                <a:latin typeface="华文新魏" panose="02010800040101010101" pitchFamily="2" charset="-122"/>
                <a:ea typeface="华文新魏" panose="02010800040101010101" pitchFamily="2" charset="-122"/>
                <a:cs typeface="Times New Roman" panose="02020603050405020304" pitchFamily="18" charset="0"/>
              </a:rPr>
              <a:t>Ⅱ</a:t>
            </a:r>
            <a:r>
              <a:rPr lang="en-US" altLang="zh-CN" sz="3600" b="1" kern="100" dirty="0">
                <a:latin typeface="华文新魏" panose="02010800040101010101" pitchFamily="2" charset="-122"/>
                <a:ea typeface="华文新魏" panose="02010800040101010101" pitchFamily="2" charset="-122"/>
                <a:cs typeface="Times New Roman" panose="02020603050405020304" pitchFamily="18" charset="0"/>
              </a:rPr>
              <a:t>.</a:t>
            </a:r>
            <a:r>
              <a:rPr lang="zh-CN" altLang="zh-CN" sz="3600" b="1" kern="100" dirty="0">
                <a:latin typeface="华文新魏" panose="02010800040101010101" pitchFamily="2" charset="-122"/>
                <a:ea typeface="华文新魏" panose="02010800040101010101" pitchFamily="2" charset="-122"/>
                <a:cs typeface="Times New Roman" panose="02020603050405020304" pitchFamily="18" charset="0"/>
              </a:rPr>
              <a:t>指令寄存器</a:t>
            </a:r>
            <a:r>
              <a:rPr lang="en-US" altLang="zh-CN" sz="3600" b="1" kern="100" dirty="0">
                <a:latin typeface="华文新魏" panose="02010800040101010101" pitchFamily="2" charset="-122"/>
                <a:ea typeface="华文新魏" panose="02010800040101010101" pitchFamily="2" charset="-122"/>
                <a:cs typeface="Times New Roman" panose="02020603050405020304" pitchFamily="18" charset="0"/>
              </a:rPr>
              <a:t>  </a:t>
            </a:r>
            <a:r>
              <a:rPr lang="zh-CN" altLang="zh-CN" sz="3600" b="1" kern="100" dirty="0">
                <a:latin typeface="华文新魏" panose="02010800040101010101" pitchFamily="2" charset="-122"/>
                <a:ea typeface="华文新魏" panose="02010800040101010101" pitchFamily="2" charset="-122"/>
                <a:cs typeface="Times New Roman" panose="02020603050405020304" pitchFamily="18" charset="0"/>
              </a:rPr>
              <a:t>Ⅲ</a:t>
            </a:r>
            <a:r>
              <a:rPr lang="en-US" altLang="zh-CN" sz="3600" b="1" kern="100" dirty="0">
                <a:latin typeface="华文新魏" panose="02010800040101010101" pitchFamily="2" charset="-122"/>
                <a:ea typeface="华文新魏" panose="02010800040101010101" pitchFamily="2" charset="-122"/>
                <a:cs typeface="Times New Roman" panose="02020603050405020304" pitchFamily="18" charset="0"/>
              </a:rPr>
              <a:t>.</a:t>
            </a:r>
            <a:r>
              <a:rPr lang="zh-CN" altLang="zh-CN" sz="3600" b="1" kern="100" dirty="0">
                <a:latin typeface="华文新魏" panose="02010800040101010101" pitchFamily="2" charset="-122"/>
                <a:ea typeface="华文新魏" panose="02010800040101010101" pitchFamily="2" charset="-122"/>
                <a:cs typeface="Times New Roman" panose="02020603050405020304" pitchFamily="18" charset="0"/>
              </a:rPr>
              <a:t>通用寄存器  Ⅳ</a:t>
            </a:r>
            <a:r>
              <a:rPr lang="en-US" altLang="zh-CN" sz="3600" b="1" kern="100" dirty="0">
                <a:latin typeface="华文新魏" panose="02010800040101010101" pitchFamily="2" charset="-122"/>
                <a:ea typeface="华文新魏" panose="02010800040101010101" pitchFamily="2" charset="-122"/>
                <a:cs typeface="Times New Roman" panose="02020603050405020304" pitchFamily="18" charset="0"/>
              </a:rPr>
              <a:t>.</a:t>
            </a:r>
            <a:r>
              <a:rPr lang="zh-CN" altLang="zh-CN" sz="3600" b="1" kern="100" dirty="0">
                <a:latin typeface="华文新魏" panose="02010800040101010101" pitchFamily="2" charset="-122"/>
                <a:ea typeface="华文新魏" panose="02010800040101010101" pitchFamily="2" charset="-122"/>
                <a:cs typeface="Times New Roman" panose="02020603050405020304" pitchFamily="18" charset="0"/>
              </a:rPr>
              <a:t>浮点寄存器</a:t>
            </a:r>
          </a:p>
          <a:p>
            <a:pPr>
              <a:spcAft>
                <a:spcPts val="0"/>
              </a:spcAft>
            </a:pPr>
            <a:r>
              <a:rPr lang="en-US" altLang="zh-CN" sz="3600" b="1" kern="100" dirty="0">
                <a:latin typeface="华文新魏" panose="02010800040101010101" pitchFamily="2" charset="-122"/>
                <a:ea typeface="华文新魏" panose="02010800040101010101" pitchFamily="2" charset="-122"/>
                <a:cs typeface="Times New Roman" panose="02020603050405020304" pitchFamily="18" charset="0"/>
              </a:rPr>
              <a:t>A.</a:t>
            </a:r>
            <a:r>
              <a:rPr lang="zh-CN" altLang="zh-CN" sz="3600" b="1" kern="100" dirty="0">
                <a:latin typeface="华文新魏" panose="02010800040101010101" pitchFamily="2" charset="-122"/>
                <a:ea typeface="华文新魏" panose="02010800040101010101" pitchFamily="2" charset="-122"/>
                <a:cs typeface="Times New Roman" panose="02020603050405020304" pitchFamily="18" charset="0"/>
              </a:rPr>
              <a:t>仅Ⅰ、Ⅱ</a:t>
            </a:r>
            <a:r>
              <a:rPr lang="en-US" altLang="zh-CN" sz="3600" b="1" kern="100" dirty="0">
                <a:latin typeface="华文新魏" panose="02010800040101010101" pitchFamily="2" charset="-122"/>
                <a:ea typeface="华文新魏" panose="02010800040101010101" pitchFamily="2" charset="-122"/>
                <a:cs typeface="Times New Roman" panose="02020603050405020304" pitchFamily="18" charset="0"/>
              </a:rPr>
              <a:t>             B.</a:t>
            </a:r>
            <a:r>
              <a:rPr lang="zh-CN" altLang="zh-CN" sz="3600" b="1" kern="100" dirty="0">
                <a:latin typeface="华文新魏" panose="02010800040101010101" pitchFamily="2" charset="-122"/>
                <a:ea typeface="华文新魏" panose="02010800040101010101" pitchFamily="2" charset="-122"/>
                <a:cs typeface="Times New Roman" panose="02020603050405020304" pitchFamily="18" charset="0"/>
              </a:rPr>
              <a:t>仅Ⅰ、Ⅲ  </a:t>
            </a:r>
            <a:r>
              <a:rPr lang="en-US" altLang="zh-CN" sz="3600" b="1" kern="100" dirty="0">
                <a:latin typeface="华文新魏" panose="02010800040101010101" pitchFamily="2" charset="-122"/>
                <a:ea typeface="华文新魏" panose="02010800040101010101" pitchFamily="2" charset="-122"/>
                <a:cs typeface="Times New Roman" panose="02020603050405020304" pitchFamily="18" charset="0"/>
              </a:rPr>
              <a:t>    </a:t>
            </a:r>
          </a:p>
          <a:p>
            <a:pPr>
              <a:spcAft>
                <a:spcPts val="0"/>
              </a:spcAft>
            </a:pPr>
            <a:r>
              <a:rPr lang="en-US" altLang="zh-CN" sz="3600" b="1" kern="100" dirty="0">
                <a:latin typeface="华文新魏" panose="02010800040101010101" pitchFamily="2" charset="-122"/>
                <a:ea typeface="华文新魏" panose="02010800040101010101" pitchFamily="2" charset="-122"/>
                <a:cs typeface="Times New Roman" panose="02020603050405020304" pitchFamily="18" charset="0"/>
              </a:rPr>
              <a:t>C.</a:t>
            </a:r>
            <a:r>
              <a:rPr lang="zh-CN" altLang="zh-CN" sz="3600" b="1" kern="100" dirty="0">
                <a:latin typeface="华文新魏" panose="02010800040101010101" pitchFamily="2" charset="-122"/>
                <a:ea typeface="华文新魏" panose="02010800040101010101" pitchFamily="2" charset="-122"/>
                <a:cs typeface="Times New Roman" panose="02020603050405020304" pitchFamily="18" charset="0"/>
              </a:rPr>
              <a:t>仅Ⅱ、Ⅲ</a:t>
            </a:r>
            <a:r>
              <a:rPr lang="en-US" altLang="zh-CN" sz="3600" b="1" kern="100" dirty="0">
                <a:latin typeface="华文新魏" panose="02010800040101010101" pitchFamily="2" charset="-122"/>
                <a:ea typeface="华文新魏" panose="02010800040101010101" pitchFamily="2" charset="-122"/>
                <a:cs typeface="Times New Roman" panose="02020603050405020304" pitchFamily="18" charset="0"/>
              </a:rPr>
              <a:t>             D.</a:t>
            </a:r>
            <a:r>
              <a:rPr lang="zh-CN" altLang="zh-CN" sz="3600" b="1" kern="100" dirty="0">
                <a:latin typeface="华文新魏" panose="02010800040101010101" pitchFamily="2" charset="-122"/>
                <a:ea typeface="华文新魏" panose="02010800040101010101" pitchFamily="2" charset="-122"/>
                <a:cs typeface="Times New Roman" panose="02020603050405020304" pitchFamily="18" charset="0"/>
              </a:rPr>
              <a:t>仅Ⅱ、Ⅲ、Ⅳ</a:t>
            </a:r>
            <a:endParaRPr lang="zh-CN" altLang="zh-CN" sz="3600" b="1" kern="100" dirty="0">
              <a:effectLst/>
              <a:latin typeface="华文新魏" panose="02010800040101010101" pitchFamily="2" charset="-122"/>
              <a:ea typeface="华文新魏" panose="02010800040101010101" pitchFamily="2" charset="-122"/>
              <a:cs typeface="Times New Roman" panose="02020603050405020304" pitchFamily="18" charset="0"/>
            </a:endParaRPr>
          </a:p>
        </p:txBody>
      </p:sp>
    </p:spTree>
    <p:extLst>
      <p:ext uri="{BB962C8B-B14F-4D97-AF65-F5344CB8AC3E}">
        <p14:creationId xmlns:p14="http://schemas.microsoft.com/office/powerpoint/2010/main" val="18175303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51" name="图片 5"/>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217572" y="-26987"/>
            <a:ext cx="927100" cy="86360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0" name="灯片编号占位符 1"/>
          <p:cNvSpPr>
            <a:spLocks noGrp="1"/>
          </p:cNvSpPr>
          <p:nvPr>
            <p:ph type="sldNum" sz="quarter" idx="12"/>
          </p:nvPr>
        </p:nvSpPr>
        <p:spPr bwMode="auto">
          <a:xfrm>
            <a:off x="10038108" y="6381328"/>
            <a:ext cx="2133600" cy="365125"/>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20" indent="-285738">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2953" indent="-228591">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13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31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497"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678"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8859"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041"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7979042A-73EB-4748-98EF-861469C4C2ED}" type="slidenum">
              <a:rPr lang="zh-CN" altLang="en-US" sz="1200">
                <a:solidFill>
                  <a:srgbClr val="898989"/>
                </a:solidFill>
              </a:rPr>
              <a:pPr>
                <a:spcBef>
                  <a:spcPct val="0"/>
                </a:spcBef>
                <a:buFontTx/>
                <a:buNone/>
              </a:pPr>
              <a:t>20</a:t>
            </a:fld>
            <a:endParaRPr lang="zh-CN" altLang="en-US" sz="1200" dirty="0">
              <a:solidFill>
                <a:srgbClr val="898989"/>
              </a:solidFill>
            </a:endParaRPr>
          </a:p>
        </p:txBody>
      </p:sp>
      <p:sp>
        <p:nvSpPr>
          <p:cNvPr id="5" name="TextBox 2"/>
          <p:cNvSpPr txBox="1">
            <a:spLocks noChangeArrowheads="1"/>
          </p:cNvSpPr>
          <p:nvPr/>
        </p:nvSpPr>
        <p:spPr bwMode="auto">
          <a:xfrm>
            <a:off x="1919536" y="112427"/>
            <a:ext cx="7162901" cy="58477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36" tIns="45718" rIns="91436" bIns="45718">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b="1" dirty="0">
                <a:solidFill>
                  <a:srgbClr val="002060"/>
                </a:solidFill>
                <a:latin typeface="微软雅黑" panose="020B0503020204020204" pitchFamily="34" charset="-122"/>
                <a:ea typeface="微软雅黑" panose="020B0503020204020204" pitchFamily="34" charset="-122"/>
              </a:rPr>
              <a:t>第二章习题</a:t>
            </a:r>
            <a:endParaRPr lang="zh-CN" altLang="en-US" sz="4000" b="1" dirty="0">
              <a:solidFill>
                <a:srgbClr val="002060"/>
              </a:solidFill>
              <a:latin typeface="微软雅黑" panose="020B0503020204020204" pitchFamily="34" charset="-122"/>
              <a:ea typeface="微软雅黑" panose="020B0503020204020204" pitchFamily="34" charset="-122"/>
            </a:endParaRPr>
          </a:p>
        </p:txBody>
      </p:sp>
      <p:sp>
        <p:nvSpPr>
          <p:cNvPr id="6" name="文本框 5">
            <a:extLst>
              <a:ext uri="{FF2B5EF4-FFF2-40B4-BE49-F238E27FC236}">
                <a16:creationId xmlns:a16="http://schemas.microsoft.com/office/drawing/2014/main" id="{4B8CBDF6-6732-45D6-9342-A54694863157}"/>
              </a:ext>
            </a:extLst>
          </p:cNvPr>
          <p:cNvSpPr txBox="1"/>
          <p:nvPr/>
        </p:nvSpPr>
        <p:spPr>
          <a:xfrm>
            <a:off x="20292" y="836614"/>
            <a:ext cx="12107643" cy="5016758"/>
          </a:xfrm>
          <a:prstGeom prst="rect">
            <a:avLst/>
          </a:prstGeom>
          <a:noFill/>
        </p:spPr>
        <p:txBody>
          <a:bodyPr wrap="square">
            <a:spAutoFit/>
          </a:bodyPr>
          <a:lstStyle/>
          <a:p>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将</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f1</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中的</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int</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都改为</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float</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，可得到计算</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f(n)</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的另一个函数</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f2</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。假设</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unsigned</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和</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int</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型数据都占</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32</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位，</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float</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采用</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IEEE 754</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单精度标准。请回答下列问题。</a:t>
            </a:r>
          </a:p>
          <a:p>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1</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）当</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n=0</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时，</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f1</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会出现死循环，为什么？</a:t>
            </a:r>
            <a:r>
              <a:rPr lang="zh-CN" altLang="zh-CN" sz="3200" b="1" kern="100" dirty="0">
                <a:solidFill>
                  <a:srgbClr val="FF0000"/>
                </a:solidFill>
                <a:effectLst/>
                <a:latin typeface="华文新魏" panose="02010800040101010101" pitchFamily="2" charset="-122"/>
                <a:ea typeface="华文新魏" panose="02010800040101010101" pitchFamily="2" charset="-122"/>
                <a:cs typeface="Times New Roman" panose="02020603050405020304" pitchFamily="18" charset="0"/>
              </a:rPr>
              <a:t>（因为</a:t>
            </a:r>
            <a:r>
              <a:rPr lang="en-US" altLang="zh-CN" sz="3200" b="1" kern="100" dirty="0">
                <a:solidFill>
                  <a:srgbClr val="FF0000"/>
                </a:solidFill>
                <a:effectLst/>
                <a:latin typeface="华文新魏" panose="02010800040101010101" pitchFamily="2" charset="-122"/>
                <a:ea typeface="华文新魏" panose="02010800040101010101" pitchFamily="2" charset="-122"/>
                <a:cs typeface="Times New Roman" panose="02020603050405020304" pitchFamily="18" charset="0"/>
              </a:rPr>
              <a:t>n-1</a:t>
            </a:r>
            <a:r>
              <a:rPr lang="zh-CN" altLang="zh-CN" sz="3200" b="1" kern="100" dirty="0">
                <a:solidFill>
                  <a:srgbClr val="FF0000"/>
                </a:solidFill>
                <a:effectLst/>
                <a:latin typeface="华文新魏" panose="02010800040101010101" pitchFamily="2" charset="-122"/>
                <a:ea typeface="华文新魏" panose="02010800040101010101" pitchFamily="2" charset="-122"/>
                <a:cs typeface="Times New Roman" panose="02020603050405020304" pitchFamily="18" charset="0"/>
              </a:rPr>
              <a:t>为</a:t>
            </a:r>
            <a:r>
              <a:rPr lang="en-US" altLang="zh-CN" sz="3200" b="1" kern="100" dirty="0">
                <a:solidFill>
                  <a:srgbClr val="FF0000"/>
                </a:solidFill>
                <a:effectLst/>
                <a:latin typeface="华文新魏" panose="02010800040101010101" pitchFamily="2" charset="-122"/>
                <a:ea typeface="华文新魏" panose="02010800040101010101" pitchFamily="2" charset="-122"/>
                <a:cs typeface="Times New Roman" panose="02020603050405020304" pitchFamily="18" charset="0"/>
              </a:rPr>
              <a:t>FFFFFFFFH</a:t>
            </a:r>
            <a:r>
              <a:rPr lang="zh-CN" altLang="zh-CN" sz="3200" b="1" kern="100" dirty="0">
                <a:solidFill>
                  <a:srgbClr val="FF0000"/>
                </a:solidFill>
                <a:effectLst/>
                <a:latin typeface="华文新魏" panose="02010800040101010101" pitchFamily="2" charset="-122"/>
                <a:ea typeface="华文新魏" panose="02010800040101010101" pitchFamily="2" charset="-122"/>
                <a:cs typeface="Times New Roman" panose="02020603050405020304" pitchFamily="18" charset="0"/>
              </a:rPr>
              <a:t>）</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若将</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f1</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中的变量</a:t>
            </a:r>
            <a:r>
              <a:rPr lang="en-US" altLang="zh-CN" sz="3200" b="1" kern="100" dirty="0" err="1">
                <a:effectLst/>
                <a:latin typeface="华文新魏" panose="02010800040101010101" pitchFamily="2" charset="-122"/>
                <a:ea typeface="华文新魏" panose="02010800040101010101" pitchFamily="2" charset="-122"/>
                <a:cs typeface="Times New Roman" panose="02020603050405020304" pitchFamily="18" charset="0"/>
              </a:rPr>
              <a:t>i</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和</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n</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都定义为</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int</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型，则</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f1</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是否还会出现死循环？为什么</a:t>
            </a:r>
            <a:r>
              <a:rPr lang="zh-CN" altLang="zh-CN" sz="3200" b="1" kern="100" dirty="0">
                <a:solidFill>
                  <a:srgbClr val="FF0000"/>
                </a:solidFill>
                <a:effectLst/>
                <a:latin typeface="华文新魏" panose="02010800040101010101" pitchFamily="2" charset="-122"/>
                <a:ea typeface="华文新魏" panose="02010800040101010101" pitchFamily="2" charset="-122"/>
                <a:cs typeface="Times New Roman" panose="02020603050405020304" pitchFamily="18" charset="0"/>
              </a:rPr>
              <a:t>（不会）</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a:t>
            </a:r>
          </a:p>
          <a:p>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2</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f1(23)</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和</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f2(23)</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的返回值是否相等？</a:t>
            </a:r>
            <a:r>
              <a:rPr lang="zh-CN" altLang="zh-CN" sz="3200" b="1" kern="100" dirty="0">
                <a:solidFill>
                  <a:srgbClr val="FF0000"/>
                </a:solidFill>
                <a:effectLst/>
                <a:latin typeface="华文新魏" panose="02010800040101010101" pitchFamily="2" charset="-122"/>
                <a:ea typeface="华文新魏" panose="02010800040101010101" pitchFamily="2" charset="-122"/>
                <a:cs typeface="Times New Roman" panose="02020603050405020304" pitchFamily="18" charset="0"/>
              </a:rPr>
              <a:t>（相等）</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机器数各是什么（用十六进制表示）？</a:t>
            </a:r>
            <a:r>
              <a:rPr lang="en-US" altLang="zh-CN" sz="3200" b="1" kern="100" dirty="0">
                <a:solidFill>
                  <a:srgbClr val="FF0000"/>
                </a:solidFill>
                <a:effectLst/>
                <a:latin typeface="华文新魏" panose="02010800040101010101" pitchFamily="2" charset="-122"/>
                <a:ea typeface="华文新魏" panose="02010800040101010101" pitchFamily="2" charset="-122"/>
                <a:cs typeface="Times New Roman" panose="02020603050405020304" pitchFamily="18" charset="0"/>
              </a:rPr>
              <a:t>00FF  FFFFH</a:t>
            </a:r>
            <a:r>
              <a:rPr lang="zh-CN" altLang="en-US" sz="3200" b="1" kern="100" dirty="0">
                <a:solidFill>
                  <a:srgbClr val="FF0000"/>
                </a:solidFill>
                <a:effectLst/>
                <a:latin typeface="华文新魏" panose="02010800040101010101" pitchFamily="2" charset="-122"/>
                <a:ea typeface="华文新魏" panose="02010800040101010101" pitchFamily="2" charset="-122"/>
                <a:cs typeface="Times New Roman" panose="02020603050405020304" pitchFamily="18" charset="0"/>
              </a:rPr>
              <a:t>，</a:t>
            </a:r>
            <a:r>
              <a:rPr lang="en-US" altLang="zh-CN" sz="3200" b="1" kern="100" dirty="0">
                <a:solidFill>
                  <a:srgbClr val="FF0000"/>
                </a:solidFill>
                <a:effectLst/>
                <a:latin typeface="华文新魏" panose="02010800040101010101" pitchFamily="2" charset="-122"/>
                <a:ea typeface="华文新魏" panose="02010800040101010101" pitchFamily="2" charset="-122"/>
                <a:cs typeface="Times New Roman" panose="02020603050405020304" pitchFamily="18" charset="0"/>
              </a:rPr>
              <a:t>4B7F  FFFFH</a:t>
            </a:r>
            <a:endParaRPr lang="zh-CN" altLang="zh-CN" sz="3200" b="1" kern="100" dirty="0">
              <a:solidFill>
                <a:srgbClr val="FF0000"/>
              </a:solidFill>
              <a:effectLst/>
              <a:latin typeface="华文新魏" panose="02010800040101010101" pitchFamily="2" charset="-122"/>
              <a:ea typeface="华文新魏" panose="02010800040101010101" pitchFamily="2" charset="-122"/>
              <a:cs typeface="Times New Roman" panose="02020603050405020304" pitchFamily="18" charset="0"/>
            </a:endParaRPr>
          </a:p>
          <a:p>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3</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f1(24)</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和</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f2(24)</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的返回值分别为</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33 554 431</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和</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33 554 432.0</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，为什么不相等？</a:t>
            </a:r>
            <a:r>
              <a:rPr lang="zh-CN" altLang="en-US" sz="3200" b="1" kern="100" dirty="0">
                <a:solidFill>
                  <a:srgbClr val="FF0000"/>
                </a:solidFill>
                <a:effectLst/>
                <a:latin typeface="华文新魏" panose="02010800040101010101" pitchFamily="2" charset="-122"/>
                <a:ea typeface="华文新魏" panose="02010800040101010101" pitchFamily="2" charset="-122"/>
                <a:cs typeface="Times New Roman" panose="02020603050405020304" pitchFamily="18" charset="0"/>
              </a:rPr>
              <a:t>（四舍五入）</a:t>
            </a:r>
            <a:endParaRPr lang="zh-CN" altLang="zh-CN" sz="3200" b="1" kern="100" dirty="0">
              <a:solidFill>
                <a:srgbClr val="FF0000"/>
              </a:solidFill>
              <a:effectLst/>
              <a:latin typeface="华文新魏" panose="02010800040101010101" pitchFamily="2" charset="-122"/>
              <a:ea typeface="华文新魏" panose="02010800040101010101" pitchFamily="2" charset="-122"/>
              <a:cs typeface="Times New Roman" panose="02020603050405020304" pitchFamily="18" charset="0"/>
            </a:endParaRPr>
          </a:p>
        </p:txBody>
      </p:sp>
    </p:spTree>
    <p:extLst>
      <p:ext uri="{BB962C8B-B14F-4D97-AF65-F5344CB8AC3E}">
        <p14:creationId xmlns:p14="http://schemas.microsoft.com/office/powerpoint/2010/main" val="40175036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51" name="图片 5"/>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217572" y="-26987"/>
            <a:ext cx="927100" cy="86360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0" name="灯片编号占位符 1"/>
          <p:cNvSpPr>
            <a:spLocks noGrp="1"/>
          </p:cNvSpPr>
          <p:nvPr>
            <p:ph type="sldNum" sz="quarter" idx="12"/>
          </p:nvPr>
        </p:nvSpPr>
        <p:spPr bwMode="auto">
          <a:xfrm>
            <a:off x="10038108" y="6381328"/>
            <a:ext cx="2133600" cy="365125"/>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20" indent="-285738">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2953" indent="-228591">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13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31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497"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678"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8859"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041"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7979042A-73EB-4748-98EF-861469C4C2ED}" type="slidenum">
              <a:rPr lang="zh-CN" altLang="en-US" sz="1200">
                <a:solidFill>
                  <a:srgbClr val="898989"/>
                </a:solidFill>
              </a:rPr>
              <a:pPr>
                <a:spcBef>
                  <a:spcPct val="0"/>
                </a:spcBef>
                <a:buFontTx/>
                <a:buNone/>
              </a:pPr>
              <a:t>21</a:t>
            </a:fld>
            <a:endParaRPr lang="zh-CN" altLang="en-US" sz="1200" dirty="0">
              <a:solidFill>
                <a:srgbClr val="898989"/>
              </a:solidFill>
            </a:endParaRPr>
          </a:p>
        </p:txBody>
      </p:sp>
      <p:sp>
        <p:nvSpPr>
          <p:cNvPr id="5" name="TextBox 2"/>
          <p:cNvSpPr txBox="1">
            <a:spLocks noChangeArrowheads="1"/>
          </p:cNvSpPr>
          <p:nvPr/>
        </p:nvSpPr>
        <p:spPr bwMode="auto">
          <a:xfrm>
            <a:off x="1919536" y="112427"/>
            <a:ext cx="7162901" cy="58477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36" tIns="45718" rIns="91436" bIns="45718">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b="1" dirty="0">
                <a:solidFill>
                  <a:srgbClr val="002060"/>
                </a:solidFill>
                <a:latin typeface="微软雅黑" panose="020B0503020204020204" pitchFamily="34" charset="-122"/>
                <a:ea typeface="微软雅黑" panose="020B0503020204020204" pitchFamily="34" charset="-122"/>
              </a:rPr>
              <a:t>第二章习题</a:t>
            </a:r>
            <a:endParaRPr lang="zh-CN" altLang="en-US" sz="4000" b="1" dirty="0">
              <a:solidFill>
                <a:srgbClr val="002060"/>
              </a:solidFill>
              <a:latin typeface="微软雅黑" panose="020B0503020204020204" pitchFamily="34" charset="-122"/>
              <a:ea typeface="微软雅黑" panose="020B0503020204020204" pitchFamily="34" charset="-122"/>
            </a:endParaRPr>
          </a:p>
        </p:txBody>
      </p:sp>
      <p:sp>
        <p:nvSpPr>
          <p:cNvPr id="6" name="文本框 5">
            <a:extLst>
              <a:ext uri="{FF2B5EF4-FFF2-40B4-BE49-F238E27FC236}">
                <a16:creationId xmlns:a16="http://schemas.microsoft.com/office/drawing/2014/main" id="{92789BB1-BBAF-4643-809D-EAF6EE25DD38}"/>
              </a:ext>
            </a:extLst>
          </p:cNvPr>
          <p:cNvSpPr txBox="1"/>
          <p:nvPr/>
        </p:nvSpPr>
        <p:spPr>
          <a:xfrm>
            <a:off x="216408" y="3408076"/>
            <a:ext cx="12052372" cy="2062103"/>
          </a:xfrm>
          <a:prstGeom prst="rect">
            <a:avLst/>
          </a:prstGeom>
          <a:noFill/>
        </p:spPr>
        <p:txBody>
          <a:bodyPr wrap="square">
            <a:spAutoFit/>
          </a:bodyPr>
          <a:lstStyle/>
          <a:p>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5</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f2(127)</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的机器数为</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7F80 0000H</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，对应的值是什么？</a:t>
            </a:r>
            <a:endPar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endParaRPr>
          </a:p>
          <a:p>
            <a:r>
              <a:rPr lang="en-US" altLang="zh-CN" sz="3200" b="1" kern="100" dirty="0">
                <a:solidFill>
                  <a:srgbClr val="FF0000"/>
                </a:solidFill>
                <a:latin typeface="华文新魏" panose="02010800040101010101" pitchFamily="2" charset="-122"/>
                <a:ea typeface="华文新魏" panose="02010800040101010101" pitchFamily="2" charset="-122"/>
                <a:cs typeface="Times New Roman" panose="02020603050405020304" pitchFamily="18" charset="0"/>
              </a:rPr>
              <a:t>1</a:t>
            </a:r>
            <a:r>
              <a:rPr lang="en-US" altLang="zh-CN" sz="3200" b="1" kern="100" dirty="0">
                <a:latin typeface="华文新魏" panose="02010800040101010101" pitchFamily="2" charset="-122"/>
                <a:ea typeface="华文新魏" panose="02010800040101010101" pitchFamily="2" charset="-122"/>
                <a:cs typeface="Times New Roman" panose="02020603050405020304" pitchFamily="18" charset="0"/>
              </a:rPr>
              <a:t>   </a:t>
            </a:r>
            <a:r>
              <a:rPr lang="en-US" altLang="zh-CN" sz="3200" b="1" kern="100" dirty="0">
                <a:solidFill>
                  <a:srgbClr val="7030A0"/>
                </a:solidFill>
                <a:latin typeface="华文新魏" panose="02010800040101010101" pitchFamily="2" charset="-122"/>
                <a:ea typeface="华文新魏" panose="02010800040101010101" pitchFamily="2" charset="-122"/>
                <a:cs typeface="Times New Roman" panose="02020603050405020304" pitchFamily="18" charset="0"/>
              </a:rPr>
              <a:t>FF</a:t>
            </a:r>
            <a:r>
              <a:rPr lang="en-US" altLang="zh-CN" sz="3200" b="1" kern="100" dirty="0">
                <a:latin typeface="华文新魏" panose="02010800040101010101" pitchFamily="2" charset="-122"/>
                <a:ea typeface="华文新魏" panose="02010800040101010101" pitchFamily="2" charset="-122"/>
                <a:cs typeface="Times New Roman" panose="02020603050405020304" pitchFamily="18" charset="0"/>
              </a:rPr>
              <a:t>   </a:t>
            </a:r>
            <a:r>
              <a:rPr lang="en-US" altLang="zh-CN" sz="3200" b="1" kern="100" dirty="0">
                <a:solidFill>
                  <a:srgbClr val="00B050"/>
                </a:solidFill>
                <a:latin typeface="华文新魏" panose="02010800040101010101" pitchFamily="2" charset="-122"/>
                <a:ea typeface="华文新魏" panose="02010800040101010101" pitchFamily="2" charset="-122"/>
                <a:cs typeface="Times New Roman" panose="02020603050405020304" pitchFamily="18" charset="0"/>
              </a:rPr>
              <a:t>00000</a:t>
            </a:r>
            <a:r>
              <a:rPr lang="en-US" altLang="zh-CN" sz="3200" b="1" kern="100" dirty="0">
                <a:latin typeface="华文新魏" panose="02010800040101010101" pitchFamily="2" charset="-122"/>
                <a:ea typeface="华文新魏" panose="02010800040101010101" pitchFamily="2" charset="-122"/>
                <a:cs typeface="Times New Roman" panose="02020603050405020304" pitchFamily="18" charset="0"/>
              </a:rPr>
              <a:t> </a:t>
            </a:r>
            <a:r>
              <a:rPr lang="zh-CN" altLang="en-US" sz="3200" b="1" kern="100" dirty="0">
                <a:solidFill>
                  <a:srgbClr val="FF0000"/>
                </a:solidFill>
                <a:latin typeface="华文新魏" panose="02010800040101010101" pitchFamily="2" charset="-122"/>
                <a:ea typeface="华文新魏" panose="02010800040101010101" pitchFamily="2" charset="-122"/>
                <a:cs typeface="Times New Roman" panose="02020603050405020304" pitchFamily="18" charset="0"/>
              </a:rPr>
              <a:t>（</a:t>
            </a:r>
            <a:r>
              <a:rPr lang="en-US" altLang="zh-CN" sz="3200" b="1" kern="100" dirty="0">
                <a:solidFill>
                  <a:srgbClr val="FF0000"/>
                </a:solidFill>
                <a:latin typeface="华文新魏" panose="02010800040101010101" pitchFamily="2" charset="-122"/>
                <a:ea typeface="华文新魏" panose="02010800040101010101" pitchFamily="2" charset="-122"/>
                <a:cs typeface="Times New Roman" panose="02020603050405020304" pitchFamily="18" charset="0"/>
              </a:rPr>
              <a:t>+ ∞ </a:t>
            </a:r>
            <a:r>
              <a:rPr lang="zh-CN" altLang="en-US" sz="3200" b="1" kern="100" dirty="0">
                <a:solidFill>
                  <a:srgbClr val="FF0000"/>
                </a:solidFill>
                <a:latin typeface="华文新魏" panose="02010800040101010101" pitchFamily="2" charset="-122"/>
                <a:ea typeface="华文新魏" panose="02010800040101010101" pitchFamily="2" charset="-122"/>
                <a:cs typeface="Times New Roman" panose="02020603050405020304" pitchFamily="18" charset="0"/>
              </a:rPr>
              <a:t>）</a:t>
            </a:r>
            <a:endParaRPr lang="en-US" altLang="zh-CN" sz="3200" b="1" kern="100" dirty="0">
              <a:solidFill>
                <a:srgbClr val="FF0000"/>
              </a:solidFill>
              <a:effectLst/>
              <a:latin typeface="华文新魏" panose="02010800040101010101" pitchFamily="2" charset="-122"/>
              <a:ea typeface="华文新魏" panose="02010800040101010101" pitchFamily="2" charset="-122"/>
              <a:cs typeface="Times New Roman" panose="02020603050405020304" pitchFamily="18" charset="0"/>
            </a:endParaRPr>
          </a:p>
          <a:p>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若使</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f2(n)</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的结果不溢出，则最大的</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n</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是多少？</a:t>
            </a:r>
            <a:r>
              <a:rPr lang="zh-CN" altLang="zh-CN" sz="3200" b="1" kern="100" dirty="0">
                <a:solidFill>
                  <a:srgbClr val="FF0000"/>
                </a:solidFill>
                <a:latin typeface="华文新魏" panose="02010800040101010101" pitchFamily="2" charset="-122"/>
                <a:ea typeface="华文新魏" panose="02010800040101010101" pitchFamily="2" charset="-122"/>
                <a:cs typeface="Times New Roman" panose="02020603050405020304" pitchFamily="18" charset="0"/>
              </a:rPr>
              <a:t> （</a:t>
            </a:r>
            <a:r>
              <a:rPr lang="en-US" altLang="zh-CN" sz="3200" b="1" kern="100" dirty="0">
                <a:solidFill>
                  <a:srgbClr val="FF0000"/>
                </a:solidFill>
                <a:latin typeface="华文新魏" panose="02010800040101010101" pitchFamily="2" charset="-122"/>
                <a:ea typeface="华文新魏" panose="02010800040101010101" pitchFamily="2" charset="-122"/>
                <a:cs typeface="Times New Roman" panose="02020603050405020304" pitchFamily="18" charset="0"/>
              </a:rPr>
              <a:t>126</a:t>
            </a:r>
            <a:r>
              <a:rPr lang="zh-CN" altLang="zh-CN" sz="3200" b="1" kern="100" dirty="0">
                <a:solidFill>
                  <a:srgbClr val="FF0000"/>
                </a:solidFill>
                <a:latin typeface="华文新魏" panose="02010800040101010101" pitchFamily="2" charset="-122"/>
                <a:ea typeface="华文新魏" panose="02010800040101010101" pitchFamily="2" charset="-122"/>
                <a:cs typeface="Times New Roman" panose="02020603050405020304" pitchFamily="18" charset="0"/>
              </a:rPr>
              <a:t>）</a:t>
            </a:r>
            <a:endParaRPr lang="en-US" altLang="zh-CN" sz="3200" b="1" kern="100" dirty="0">
              <a:solidFill>
                <a:srgbClr val="FF0000"/>
              </a:solidFill>
              <a:latin typeface="华文新魏" panose="02010800040101010101" pitchFamily="2" charset="-122"/>
              <a:ea typeface="华文新魏" panose="02010800040101010101" pitchFamily="2" charset="-122"/>
              <a:cs typeface="Times New Roman" panose="02020603050405020304" pitchFamily="18" charset="0"/>
            </a:endParaRPr>
          </a:p>
          <a:p>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若使</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f2(n)</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的结果精确（无舍入），则最大的</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n</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是多少？</a:t>
            </a:r>
            <a:r>
              <a:rPr lang="zh-CN" altLang="zh-CN" sz="3200" b="1" kern="100" dirty="0">
                <a:solidFill>
                  <a:srgbClr val="FF0000"/>
                </a:solidFill>
                <a:effectLst/>
                <a:latin typeface="华文新魏" panose="02010800040101010101" pitchFamily="2" charset="-122"/>
                <a:ea typeface="华文新魏" panose="02010800040101010101" pitchFamily="2" charset="-122"/>
                <a:cs typeface="Times New Roman" panose="02020603050405020304" pitchFamily="18" charset="0"/>
              </a:rPr>
              <a:t>（</a:t>
            </a:r>
            <a:r>
              <a:rPr lang="en-US" altLang="zh-CN" sz="3200" b="1" kern="100" dirty="0">
                <a:solidFill>
                  <a:srgbClr val="FF0000"/>
                </a:solidFill>
                <a:effectLst/>
                <a:latin typeface="华文新魏" panose="02010800040101010101" pitchFamily="2" charset="-122"/>
                <a:ea typeface="华文新魏" panose="02010800040101010101" pitchFamily="2" charset="-122"/>
                <a:cs typeface="Times New Roman" panose="02020603050405020304" pitchFamily="18" charset="0"/>
              </a:rPr>
              <a:t>23</a:t>
            </a:r>
            <a:r>
              <a:rPr lang="zh-CN" altLang="zh-CN" sz="3200" b="1" kern="100" dirty="0">
                <a:solidFill>
                  <a:srgbClr val="FF0000"/>
                </a:solidFill>
                <a:effectLst/>
                <a:latin typeface="华文新魏" panose="02010800040101010101" pitchFamily="2" charset="-122"/>
                <a:ea typeface="华文新魏" panose="02010800040101010101" pitchFamily="2" charset="-122"/>
                <a:cs typeface="Times New Roman" panose="02020603050405020304" pitchFamily="18" charset="0"/>
              </a:rPr>
              <a:t>）</a:t>
            </a:r>
            <a:endPar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endParaRPr>
          </a:p>
        </p:txBody>
      </p:sp>
      <p:sp>
        <p:nvSpPr>
          <p:cNvPr id="8" name="文本框 7">
            <a:extLst>
              <a:ext uri="{FF2B5EF4-FFF2-40B4-BE49-F238E27FC236}">
                <a16:creationId xmlns:a16="http://schemas.microsoft.com/office/drawing/2014/main" id="{C64161BD-AC62-4352-870D-1C83AAEDEA9A}"/>
              </a:ext>
            </a:extLst>
          </p:cNvPr>
          <p:cNvSpPr txBox="1"/>
          <p:nvPr/>
        </p:nvSpPr>
        <p:spPr>
          <a:xfrm>
            <a:off x="191344" y="1221686"/>
            <a:ext cx="11260284" cy="2062103"/>
          </a:xfrm>
          <a:prstGeom prst="rect">
            <a:avLst/>
          </a:prstGeom>
          <a:noFill/>
        </p:spPr>
        <p:txBody>
          <a:bodyPr wrap="square">
            <a:spAutoFit/>
          </a:bodyPr>
          <a:lstStyle/>
          <a:p>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4</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f(31)=2</a:t>
            </a:r>
            <a:r>
              <a:rPr lang="en-US" altLang="zh-CN" sz="3200" b="1" kern="100" baseline="30000" dirty="0">
                <a:effectLst/>
                <a:latin typeface="华文新魏" panose="02010800040101010101" pitchFamily="2" charset="-122"/>
                <a:ea typeface="华文新魏" panose="02010800040101010101" pitchFamily="2" charset="-122"/>
                <a:cs typeface="Times New Roman" panose="02020603050405020304" pitchFamily="18" charset="0"/>
              </a:rPr>
              <a:t>32</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-1</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，而</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f1(31)</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的返回值却为</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-1</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，为什么？若使</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f1(n)</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的返回值与</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f(n)</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相等，则最大的</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n</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是多少？</a:t>
            </a:r>
            <a:endPar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endParaRPr>
          </a:p>
          <a:p>
            <a:endParaRPr lang="en-US" altLang="zh-CN" sz="3200" b="1" kern="100" dirty="0">
              <a:latin typeface="华文新魏" panose="02010800040101010101" pitchFamily="2" charset="-122"/>
              <a:ea typeface="华文新魏" panose="02010800040101010101" pitchFamily="2" charset="-122"/>
              <a:cs typeface="Times New Roman" panose="02020603050405020304" pitchFamily="18" charset="0"/>
            </a:endParaRPr>
          </a:p>
          <a:p>
            <a:r>
              <a:rPr lang="en-US" altLang="zh-CN" sz="3200" b="1" kern="100" dirty="0">
                <a:solidFill>
                  <a:srgbClr val="FF0000"/>
                </a:solidFill>
                <a:latin typeface="华文新魏" panose="02010800040101010101" pitchFamily="2" charset="-122"/>
                <a:ea typeface="华文新魏" panose="02010800040101010101" pitchFamily="2" charset="-122"/>
                <a:cs typeface="Times New Roman" panose="02020603050405020304" pitchFamily="18" charset="0"/>
              </a:rPr>
              <a:t>f(31)=2</a:t>
            </a:r>
            <a:r>
              <a:rPr lang="en-US" altLang="zh-CN" sz="3200" b="1" kern="100" baseline="30000" dirty="0">
                <a:solidFill>
                  <a:srgbClr val="FF0000"/>
                </a:solidFill>
                <a:latin typeface="华文新魏" panose="02010800040101010101" pitchFamily="2" charset="-122"/>
                <a:ea typeface="华文新魏" panose="02010800040101010101" pitchFamily="2" charset="-122"/>
                <a:cs typeface="Times New Roman" panose="02020603050405020304" pitchFamily="18" charset="0"/>
              </a:rPr>
              <a:t>32</a:t>
            </a:r>
            <a:r>
              <a:rPr lang="en-US" altLang="zh-CN" sz="3200" b="1" kern="100" dirty="0">
                <a:solidFill>
                  <a:srgbClr val="FF0000"/>
                </a:solidFill>
                <a:latin typeface="华文新魏" panose="02010800040101010101" pitchFamily="2" charset="-122"/>
                <a:ea typeface="华文新魏" panose="02010800040101010101" pitchFamily="2" charset="-122"/>
                <a:cs typeface="Times New Roman" panose="02020603050405020304" pitchFamily="18" charset="0"/>
              </a:rPr>
              <a:t>-1 =FFFF  FFFFH</a:t>
            </a:r>
            <a:r>
              <a:rPr lang="zh-CN" altLang="en-US" sz="3200" b="1" kern="100" dirty="0">
                <a:solidFill>
                  <a:srgbClr val="FF0000"/>
                </a:solidFill>
                <a:latin typeface="华文新魏" panose="02010800040101010101" pitchFamily="2" charset="-122"/>
                <a:ea typeface="华文新魏" panose="02010800040101010101" pitchFamily="2" charset="-122"/>
                <a:cs typeface="Times New Roman" panose="02020603050405020304" pitchFamily="18" charset="0"/>
              </a:rPr>
              <a:t>，</a:t>
            </a:r>
            <a:r>
              <a:rPr lang="en-US" altLang="zh-CN" sz="3200" b="1" kern="100" dirty="0">
                <a:solidFill>
                  <a:srgbClr val="FF0000"/>
                </a:solidFill>
                <a:latin typeface="华文新魏" panose="02010800040101010101" pitchFamily="2" charset="-122"/>
                <a:ea typeface="华文新魏" panose="02010800040101010101" pitchFamily="2" charset="-122"/>
                <a:cs typeface="Times New Roman" panose="02020603050405020304" pitchFamily="18" charset="0"/>
              </a:rPr>
              <a:t>n</a:t>
            </a:r>
            <a:r>
              <a:rPr lang="zh-CN" altLang="en-US" sz="3200" b="1" kern="100" dirty="0">
                <a:solidFill>
                  <a:srgbClr val="FF0000"/>
                </a:solidFill>
                <a:effectLst/>
                <a:latin typeface="华文新魏" panose="02010800040101010101" pitchFamily="2" charset="-122"/>
                <a:ea typeface="华文新魏" panose="02010800040101010101" pitchFamily="2" charset="-122"/>
                <a:cs typeface="Times New Roman" panose="02020603050405020304" pitchFamily="18" charset="0"/>
              </a:rPr>
              <a:t>最大为</a:t>
            </a:r>
            <a:r>
              <a:rPr lang="en-US" altLang="zh-CN" sz="3200" b="1" kern="100" dirty="0">
                <a:solidFill>
                  <a:srgbClr val="FF0000"/>
                </a:solidFill>
                <a:effectLst/>
                <a:latin typeface="华文新魏" panose="02010800040101010101" pitchFamily="2" charset="-122"/>
                <a:ea typeface="华文新魏" panose="02010800040101010101" pitchFamily="2" charset="-122"/>
                <a:cs typeface="Times New Roman" panose="02020603050405020304" pitchFamily="18" charset="0"/>
              </a:rPr>
              <a:t>30</a:t>
            </a:r>
            <a:endParaRPr lang="zh-CN" altLang="zh-CN" sz="3200" b="1" kern="100" dirty="0">
              <a:solidFill>
                <a:srgbClr val="FF0000"/>
              </a:solidFill>
              <a:effectLst/>
              <a:latin typeface="华文新魏" panose="02010800040101010101" pitchFamily="2" charset="-122"/>
              <a:ea typeface="华文新魏" panose="02010800040101010101" pitchFamily="2" charset="-122"/>
              <a:cs typeface="Times New Roman" panose="02020603050405020304" pitchFamily="18" charset="0"/>
            </a:endParaRPr>
          </a:p>
        </p:txBody>
      </p:sp>
    </p:spTree>
    <p:extLst>
      <p:ext uri="{BB962C8B-B14F-4D97-AF65-F5344CB8AC3E}">
        <p14:creationId xmlns:p14="http://schemas.microsoft.com/office/powerpoint/2010/main" val="1846653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51" name="图片 5"/>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217572" y="-26987"/>
            <a:ext cx="927100" cy="86360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0" name="灯片编号占位符 1"/>
          <p:cNvSpPr>
            <a:spLocks noGrp="1"/>
          </p:cNvSpPr>
          <p:nvPr>
            <p:ph type="sldNum" sz="quarter" idx="12"/>
          </p:nvPr>
        </p:nvSpPr>
        <p:spPr bwMode="auto">
          <a:xfrm>
            <a:off x="10038108" y="6381328"/>
            <a:ext cx="2133600" cy="365125"/>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20" indent="-285738">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2953" indent="-228591">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13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31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497"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678"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8859"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041"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7979042A-73EB-4748-98EF-861469C4C2ED}" type="slidenum">
              <a:rPr lang="zh-CN" altLang="en-US" sz="1200">
                <a:solidFill>
                  <a:srgbClr val="898989"/>
                </a:solidFill>
              </a:rPr>
              <a:pPr>
                <a:spcBef>
                  <a:spcPct val="0"/>
                </a:spcBef>
                <a:buFontTx/>
                <a:buNone/>
              </a:pPr>
              <a:t>22</a:t>
            </a:fld>
            <a:endParaRPr lang="zh-CN" altLang="en-US" sz="1200" dirty="0">
              <a:solidFill>
                <a:srgbClr val="898989"/>
              </a:solidFill>
            </a:endParaRPr>
          </a:p>
        </p:txBody>
      </p:sp>
      <p:sp>
        <p:nvSpPr>
          <p:cNvPr id="5" name="TextBox 2"/>
          <p:cNvSpPr txBox="1">
            <a:spLocks noChangeArrowheads="1"/>
          </p:cNvSpPr>
          <p:nvPr/>
        </p:nvSpPr>
        <p:spPr bwMode="auto">
          <a:xfrm>
            <a:off x="1919536" y="112427"/>
            <a:ext cx="7162901" cy="58477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36" tIns="45718" rIns="91436" bIns="45718">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b="1" dirty="0">
                <a:solidFill>
                  <a:srgbClr val="002060"/>
                </a:solidFill>
                <a:latin typeface="微软雅黑" panose="020B0503020204020204" pitchFamily="34" charset="-122"/>
                <a:ea typeface="微软雅黑" panose="020B0503020204020204" pitchFamily="34" charset="-122"/>
              </a:rPr>
              <a:t>第二章习题</a:t>
            </a:r>
            <a:endParaRPr lang="zh-CN" altLang="en-US" sz="4000" b="1" dirty="0">
              <a:solidFill>
                <a:srgbClr val="002060"/>
              </a:solidFill>
              <a:latin typeface="微软雅黑" panose="020B0503020204020204" pitchFamily="34" charset="-122"/>
              <a:ea typeface="微软雅黑" panose="020B0503020204020204" pitchFamily="34" charset="-122"/>
            </a:endParaRPr>
          </a:p>
        </p:txBody>
      </p:sp>
      <p:sp>
        <p:nvSpPr>
          <p:cNvPr id="6" name="文本框 5">
            <a:extLst>
              <a:ext uri="{FF2B5EF4-FFF2-40B4-BE49-F238E27FC236}">
                <a16:creationId xmlns:a16="http://schemas.microsoft.com/office/drawing/2014/main" id="{76EA5131-2612-403E-AFCE-CBF1B6F8D7CD}"/>
              </a:ext>
            </a:extLst>
          </p:cNvPr>
          <p:cNvSpPr txBox="1"/>
          <p:nvPr/>
        </p:nvSpPr>
        <p:spPr>
          <a:xfrm>
            <a:off x="20292" y="836614"/>
            <a:ext cx="11737304" cy="5878532"/>
          </a:xfrm>
          <a:prstGeom prst="rect">
            <a:avLst/>
          </a:prstGeom>
          <a:noFill/>
        </p:spPr>
        <p:txBody>
          <a:bodyPr wrap="square">
            <a:spAutoFit/>
          </a:bodyPr>
          <a:lstStyle/>
          <a:p>
            <a:r>
              <a:rPr lang="en-US" altLang="zh-CN" sz="2400" b="1" kern="100" dirty="0">
                <a:effectLst/>
                <a:latin typeface="华文新魏" panose="02010800040101010101" pitchFamily="2" charset="-122"/>
                <a:ea typeface="华文新魏" panose="02010800040101010101" pitchFamily="2" charset="-122"/>
                <a:cs typeface="Times New Roman" panose="02020603050405020304" pitchFamily="18" charset="0"/>
              </a:rPr>
              <a:t>23. </a:t>
            </a:r>
            <a:r>
              <a:rPr lang="zh-CN" altLang="zh-CN" sz="2400" b="1" kern="100" dirty="0">
                <a:effectLst/>
                <a:latin typeface="华文新魏" panose="02010800040101010101" pitchFamily="2" charset="-122"/>
                <a:ea typeface="华文新魏" panose="02010800040101010101" pitchFamily="2" charset="-122"/>
                <a:cs typeface="Times New Roman" panose="02020603050405020304" pitchFamily="18" charset="0"/>
              </a:rPr>
              <a:t>在按字节编址的计算机</a:t>
            </a:r>
            <a:r>
              <a:rPr lang="en-US" altLang="zh-CN" sz="2400" b="1" kern="100" dirty="0">
                <a:effectLst/>
                <a:latin typeface="华文新魏" panose="02010800040101010101" pitchFamily="2" charset="-122"/>
                <a:ea typeface="华文新魏" panose="02010800040101010101" pitchFamily="2" charset="-122"/>
                <a:cs typeface="Times New Roman" panose="02020603050405020304" pitchFamily="18" charset="0"/>
              </a:rPr>
              <a:t> M </a:t>
            </a:r>
            <a:r>
              <a:rPr lang="zh-CN" altLang="zh-CN" sz="2400" b="1" kern="100" dirty="0">
                <a:effectLst/>
                <a:latin typeface="华文新魏" panose="02010800040101010101" pitchFamily="2" charset="-122"/>
                <a:ea typeface="华文新魏" panose="02010800040101010101" pitchFamily="2" charset="-122"/>
                <a:cs typeface="Times New Roman" panose="02020603050405020304" pitchFamily="18" charset="0"/>
              </a:rPr>
              <a:t>上，题</a:t>
            </a:r>
            <a:r>
              <a:rPr lang="en-US" altLang="zh-CN" sz="2400" b="1" kern="100" dirty="0">
                <a:effectLst/>
                <a:latin typeface="华文新魏" panose="02010800040101010101" pitchFamily="2" charset="-122"/>
                <a:ea typeface="华文新魏" panose="02010800040101010101" pitchFamily="2" charset="-122"/>
                <a:cs typeface="Times New Roman" panose="02020603050405020304" pitchFamily="18" charset="0"/>
              </a:rPr>
              <a:t> 22</a:t>
            </a:r>
            <a:r>
              <a:rPr lang="zh-CN" altLang="zh-CN" sz="2400" b="1" kern="100" dirty="0">
                <a:effectLst/>
                <a:latin typeface="华文新魏" panose="02010800040101010101" pitchFamily="2" charset="-122"/>
                <a:ea typeface="华文新魏" panose="02010800040101010101" pitchFamily="2" charset="-122"/>
                <a:cs typeface="Times New Roman" panose="02020603050405020304" pitchFamily="18" charset="0"/>
              </a:rPr>
              <a:t>中</a:t>
            </a:r>
            <a:r>
              <a:rPr lang="en-US" altLang="zh-CN" sz="2400" b="1" kern="100" dirty="0">
                <a:effectLst/>
                <a:latin typeface="华文新魏" panose="02010800040101010101" pitchFamily="2" charset="-122"/>
                <a:ea typeface="华文新魏" panose="02010800040101010101" pitchFamily="2" charset="-122"/>
                <a:cs typeface="Times New Roman" panose="02020603050405020304" pitchFamily="18" charset="0"/>
              </a:rPr>
              <a:t> f1 </a:t>
            </a:r>
            <a:r>
              <a:rPr lang="zh-CN" altLang="zh-CN" sz="2400" b="1" kern="100" dirty="0">
                <a:effectLst/>
                <a:latin typeface="华文新魏" panose="02010800040101010101" pitchFamily="2" charset="-122"/>
                <a:ea typeface="华文新魏" panose="02010800040101010101" pitchFamily="2" charset="-122"/>
                <a:cs typeface="Times New Roman" panose="02020603050405020304" pitchFamily="18" charset="0"/>
              </a:rPr>
              <a:t>的部分源程序</a:t>
            </a:r>
            <a:r>
              <a:rPr lang="en-US" altLang="zh-CN" sz="2400" b="1" kern="100" dirty="0">
                <a:effectLst/>
                <a:latin typeface="华文新魏" panose="02010800040101010101" pitchFamily="2" charset="-122"/>
                <a:ea typeface="华文新魏" panose="02010800040101010101" pitchFamily="2" charset="-122"/>
                <a:cs typeface="Times New Roman" panose="02020603050405020304" pitchFamily="18" charset="0"/>
              </a:rPr>
              <a:t>(</a:t>
            </a:r>
            <a:r>
              <a:rPr lang="zh-CN" altLang="zh-CN" sz="2400" b="1" kern="100" dirty="0">
                <a:effectLst/>
                <a:latin typeface="华文新魏" panose="02010800040101010101" pitchFamily="2" charset="-122"/>
                <a:ea typeface="华文新魏" panose="02010800040101010101" pitchFamily="2" charset="-122"/>
                <a:cs typeface="Times New Roman" panose="02020603050405020304" pitchFamily="18" charset="0"/>
              </a:rPr>
              <a:t>阴影部分）与对应的机器级代码（包括指令的虚拟地址）如下：</a:t>
            </a:r>
          </a:p>
          <a:p>
            <a:r>
              <a:rPr lang="en-US" altLang="zh-CN" sz="2000" b="1" kern="100" dirty="0">
                <a:solidFill>
                  <a:srgbClr val="000000"/>
                </a:solidFill>
                <a:effectLst/>
                <a:latin typeface="华文新魏" panose="02010800040101010101" pitchFamily="2" charset="-122"/>
                <a:ea typeface="华文新魏" panose="02010800040101010101" pitchFamily="2" charset="-122"/>
                <a:cs typeface="Times New Roman" panose="02020603050405020304" pitchFamily="18" charset="0"/>
              </a:rPr>
              <a:t>	int f1(unsigned n){</a:t>
            </a:r>
            <a:endParaRPr lang="zh-CN" altLang="zh-CN" sz="2000" b="1" kern="100" dirty="0">
              <a:effectLst/>
              <a:latin typeface="华文新魏" panose="02010800040101010101" pitchFamily="2" charset="-122"/>
              <a:ea typeface="华文新魏" panose="02010800040101010101" pitchFamily="2" charset="-122"/>
              <a:cs typeface="Times New Roman" panose="02020603050405020304" pitchFamily="18" charset="0"/>
            </a:endParaRPr>
          </a:p>
          <a:p>
            <a:r>
              <a:rPr lang="en-US" altLang="zh-CN" sz="2000" b="1" kern="100" dirty="0">
                <a:solidFill>
                  <a:srgbClr val="000000"/>
                </a:solidFill>
                <a:effectLst/>
                <a:latin typeface="华文新魏" panose="02010800040101010101" pitchFamily="2" charset="-122"/>
                <a:ea typeface="华文新魏" panose="02010800040101010101" pitchFamily="2" charset="-122"/>
                <a:cs typeface="Times New Roman" panose="02020603050405020304" pitchFamily="18" charset="0"/>
              </a:rPr>
              <a:t>1   00401020    55        push </a:t>
            </a:r>
            <a:r>
              <a:rPr lang="en-US" altLang="zh-CN" sz="2000" b="1" kern="100" dirty="0" err="1">
                <a:solidFill>
                  <a:srgbClr val="000000"/>
                </a:solidFill>
                <a:effectLst/>
                <a:latin typeface="华文新魏" panose="02010800040101010101" pitchFamily="2" charset="-122"/>
                <a:ea typeface="华文新魏" panose="02010800040101010101" pitchFamily="2" charset="-122"/>
                <a:cs typeface="Times New Roman" panose="02020603050405020304" pitchFamily="18" charset="0"/>
              </a:rPr>
              <a:t>ebp</a:t>
            </a:r>
            <a:endParaRPr lang="zh-CN" altLang="zh-CN" sz="2000" b="1" kern="100" dirty="0">
              <a:effectLst/>
              <a:latin typeface="华文新魏" panose="02010800040101010101" pitchFamily="2" charset="-122"/>
              <a:ea typeface="华文新魏" panose="02010800040101010101" pitchFamily="2" charset="-122"/>
              <a:cs typeface="Times New Roman" panose="02020603050405020304" pitchFamily="18" charset="0"/>
            </a:endParaRPr>
          </a:p>
          <a:p>
            <a:r>
              <a:rPr lang="en-US" altLang="zh-CN" sz="2000" b="1" kern="100" dirty="0">
                <a:solidFill>
                  <a:srgbClr val="000000"/>
                </a:solidFill>
                <a:effectLst/>
                <a:latin typeface="华文新魏" panose="02010800040101010101" pitchFamily="2" charset="-122"/>
                <a:ea typeface="华文新魏" panose="02010800040101010101" pitchFamily="2" charset="-122"/>
                <a:cs typeface="Times New Roman" panose="02020603050405020304" pitchFamily="18" charset="0"/>
              </a:rPr>
              <a:t>    …          …        …</a:t>
            </a:r>
            <a:endParaRPr lang="zh-CN" altLang="zh-CN" sz="2000" b="1" kern="100" dirty="0">
              <a:effectLst/>
              <a:latin typeface="华文新魏" panose="02010800040101010101" pitchFamily="2" charset="-122"/>
              <a:ea typeface="华文新魏" panose="02010800040101010101" pitchFamily="2" charset="-122"/>
              <a:cs typeface="Times New Roman" panose="02020603050405020304" pitchFamily="18" charset="0"/>
            </a:endParaRPr>
          </a:p>
          <a:p>
            <a:r>
              <a:rPr lang="en-US" altLang="zh-CN" sz="2000" b="1" kern="100" dirty="0">
                <a:solidFill>
                  <a:srgbClr val="000000"/>
                </a:solidFill>
                <a:effectLst/>
                <a:latin typeface="华文新魏" panose="02010800040101010101" pitchFamily="2" charset="-122"/>
                <a:ea typeface="华文新魏" panose="02010800040101010101" pitchFamily="2" charset="-122"/>
                <a:cs typeface="Times New Roman" panose="02020603050405020304" pitchFamily="18" charset="0"/>
              </a:rPr>
              <a:t> 		for(</a:t>
            </a:r>
            <a:r>
              <a:rPr lang="en-US" altLang="zh-CN" sz="2000" b="1" kern="100" dirty="0" err="1">
                <a:solidFill>
                  <a:srgbClr val="000000"/>
                </a:solidFill>
                <a:effectLst/>
                <a:latin typeface="华文新魏" panose="02010800040101010101" pitchFamily="2" charset="-122"/>
                <a:ea typeface="华文新魏" panose="02010800040101010101" pitchFamily="2" charset="-122"/>
                <a:cs typeface="Times New Roman" panose="02020603050405020304" pitchFamily="18" charset="0"/>
              </a:rPr>
              <a:t>unsig</a:t>
            </a:r>
            <a:r>
              <a:rPr lang="en-US" altLang="zh-CN" sz="2000" b="1" kern="100" dirty="0">
                <a:solidFill>
                  <a:srgbClr val="000000"/>
                </a:solidFill>
                <a:effectLst/>
                <a:latin typeface="华文新魏" panose="02010800040101010101" pitchFamily="2" charset="-122"/>
                <a:ea typeface="华文新魏" panose="02010800040101010101" pitchFamily="2" charset="-122"/>
                <a:cs typeface="Times New Roman" panose="02020603050405020304" pitchFamily="18" charset="0"/>
              </a:rPr>
              <a:t> </a:t>
            </a:r>
            <a:r>
              <a:rPr lang="en-US" altLang="zh-CN" sz="2000" b="1" kern="100" dirty="0" err="1">
                <a:solidFill>
                  <a:srgbClr val="000000"/>
                </a:solidFill>
                <a:effectLst/>
                <a:latin typeface="华文新魏" panose="02010800040101010101" pitchFamily="2" charset="-122"/>
                <a:ea typeface="华文新魏" panose="02010800040101010101" pitchFamily="2" charset="-122"/>
                <a:cs typeface="Times New Roman" panose="02020603050405020304" pitchFamily="18" charset="0"/>
              </a:rPr>
              <a:t>ned</a:t>
            </a:r>
            <a:r>
              <a:rPr lang="en-US" altLang="zh-CN" sz="2000" b="1" kern="100" dirty="0">
                <a:solidFill>
                  <a:srgbClr val="000000"/>
                </a:solidFill>
                <a:effectLst/>
                <a:latin typeface="华文新魏" panose="02010800040101010101" pitchFamily="2" charset="-122"/>
                <a:ea typeface="华文新魏" panose="02010800040101010101" pitchFamily="2" charset="-122"/>
                <a:cs typeface="Times New Roman" panose="02020603050405020304" pitchFamily="18" charset="0"/>
              </a:rPr>
              <a:t> </a:t>
            </a:r>
            <a:r>
              <a:rPr lang="en-US" altLang="zh-CN" sz="2000" b="1" kern="100" dirty="0" err="1">
                <a:solidFill>
                  <a:srgbClr val="000000"/>
                </a:solidFill>
                <a:effectLst/>
                <a:latin typeface="华文新魏" panose="02010800040101010101" pitchFamily="2" charset="-122"/>
                <a:ea typeface="华文新魏" panose="02010800040101010101" pitchFamily="2" charset="-122"/>
                <a:cs typeface="Times New Roman" panose="02020603050405020304" pitchFamily="18" charset="0"/>
              </a:rPr>
              <a:t>i</a:t>
            </a:r>
            <a:r>
              <a:rPr lang="en-US" altLang="zh-CN" sz="2000" b="1" kern="100" dirty="0">
                <a:solidFill>
                  <a:srgbClr val="000000"/>
                </a:solidFill>
                <a:effectLst/>
                <a:latin typeface="华文新魏" panose="02010800040101010101" pitchFamily="2" charset="-122"/>
                <a:ea typeface="华文新魏" panose="02010800040101010101" pitchFamily="2" charset="-122"/>
                <a:cs typeface="Times New Roman" panose="02020603050405020304" pitchFamily="18" charset="0"/>
              </a:rPr>
              <a:t>=0;i&lt;=n-1;i++){</a:t>
            </a:r>
            <a:endParaRPr lang="zh-CN" altLang="zh-CN" sz="2000" b="1" kern="100" dirty="0">
              <a:effectLst/>
              <a:latin typeface="华文新魏" panose="02010800040101010101" pitchFamily="2" charset="-122"/>
              <a:ea typeface="华文新魏" panose="02010800040101010101" pitchFamily="2" charset="-122"/>
              <a:cs typeface="Times New Roman" panose="02020603050405020304" pitchFamily="18" charset="0"/>
            </a:endParaRPr>
          </a:p>
          <a:p>
            <a:r>
              <a:rPr lang="en-US" altLang="zh-CN" sz="2000" b="1" kern="100" dirty="0">
                <a:solidFill>
                  <a:srgbClr val="000000"/>
                </a:solidFill>
                <a:effectLst/>
                <a:latin typeface="华文新魏" panose="02010800040101010101" pitchFamily="2" charset="-122"/>
                <a:ea typeface="华文新魏" panose="02010800040101010101" pitchFamily="2" charset="-122"/>
                <a:cs typeface="Times New Roman" panose="02020603050405020304" pitchFamily="18" charset="0"/>
              </a:rPr>
              <a:t>    …          …        …</a:t>
            </a:r>
            <a:endParaRPr lang="zh-CN" altLang="zh-CN" sz="2000" b="1" kern="100" dirty="0">
              <a:effectLst/>
              <a:latin typeface="华文新魏" panose="02010800040101010101" pitchFamily="2" charset="-122"/>
              <a:ea typeface="华文新魏" panose="02010800040101010101" pitchFamily="2" charset="-122"/>
              <a:cs typeface="Times New Roman" panose="02020603050405020304" pitchFamily="18" charset="0"/>
            </a:endParaRPr>
          </a:p>
          <a:p>
            <a:r>
              <a:rPr lang="en-US" altLang="zh-CN" sz="2000" b="1" kern="100" dirty="0">
                <a:solidFill>
                  <a:srgbClr val="000000"/>
                </a:solidFill>
                <a:effectLst/>
                <a:latin typeface="华文新魏" panose="02010800040101010101" pitchFamily="2" charset="-122"/>
                <a:ea typeface="华文新魏" panose="02010800040101010101" pitchFamily="2" charset="-122"/>
                <a:cs typeface="Times New Roman" panose="02020603050405020304" pitchFamily="18" charset="0"/>
              </a:rPr>
              <a:t>20  0040105E    39 4D F4  </a:t>
            </a:r>
            <a:r>
              <a:rPr lang="en-US" altLang="zh-CN" sz="2000" b="1" kern="100" dirty="0" err="1">
                <a:solidFill>
                  <a:srgbClr val="000000"/>
                </a:solidFill>
                <a:effectLst/>
                <a:latin typeface="华文新魏" panose="02010800040101010101" pitchFamily="2" charset="-122"/>
                <a:ea typeface="华文新魏" panose="02010800040101010101" pitchFamily="2" charset="-122"/>
                <a:cs typeface="Times New Roman" panose="02020603050405020304" pitchFamily="18" charset="0"/>
              </a:rPr>
              <a:t>cmp</a:t>
            </a:r>
            <a:r>
              <a:rPr lang="en-US" altLang="zh-CN" sz="2000" b="1" kern="100" dirty="0">
                <a:solidFill>
                  <a:srgbClr val="000000"/>
                </a:solidFill>
                <a:effectLst/>
                <a:latin typeface="华文新魏" panose="02010800040101010101" pitchFamily="2" charset="-122"/>
                <a:ea typeface="华文新魏" panose="02010800040101010101" pitchFamily="2" charset="-122"/>
                <a:cs typeface="Times New Roman" panose="02020603050405020304" pitchFamily="18" charset="0"/>
              </a:rPr>
              <a:t> </a:t>
            </a:r>
            <a:r>
              <a:rPr lang="en-US" altLang="zh-CN" sz="2000" b="1" kern="100" dirty="0" err="1">
                <a:solidFill>
                  <a:srgbClr val="000000"/>
                </a:solidFill>
                <a:effectLst/>
                <a:latin typeface="华文新魏" panose="02010800040101010101" pitchFamily="2" charset="-122"/>
                <a:ea typeface="华文新魏" panose="02010800040101010101" pitchFamily="2" charset="-122"/>
                <a:cs typeface="Times New Roman" panose="02020603050405020304" pitchFamily="18" charset="0"/>
              </a:rPr>
              <a:t>dword</a:t>
            </a:r>
            <a:r>
              <a:rPr lang="en-US" altLang="zh-CN" sz="2000" b="1" kern="100" dirty="0">
                <a:solidFill>
                  <a:srgbClr val="000000"/>
                </a:solidFill>
                <a:effectLst/>
                <a:latin typeface="华文新魏" panose="02010800040101010101" pitchFamily="2" charset="-122"/>
                <a:ea typeface="华文新魏" panose="02010800040101010101" pitchFamily="2" charset="-122"/>
                <a:cs typeface="Times New Roman" panose="02020603050405020304" pitchFamily="18" charset="0"/>
              </a:rPr>
              <a:t> </a:t>
            </a:r>
            <a:r>
              <a:rPr lang="en-US" altLang="zh-CN" sz="2000" b="1" kern="100" dirty="0" err="1">
                <a:solidFill>
                  <a:srgbClr val="000000"/>
                </a:solidFill>
                <a:effectLst/>
                <a:latin typeface="华文新魏" panose="02010800040101010101" pitchFamily="2" charset="-122"/>
                <a:ea typeface="华文新魏" panose="02010800040101010101" pitchFamily="2" charset="-122"/>
                <a:cs typeface="Times New Roman" panose="02020603050405020304" pitchFamily="18" charset="0"/>
              </a:rPr>
              <a:t>ptr</a:t>
            </a:r>
            <a:r>
              <a:rPr lang="en-US" altLang="zh-CN" sz="2000" b="1" kern="100" dirty="0">
                <a:solidFill>
                  <a:srgbClr val="000000"/>
                </a:solidFill>
                <a:effectLst/>
                <a:latin typeface="华文新魏" panose="02010800040101010101" pitchFamily="2" charset="-122"/>
                <a:ea typeface="华文新魏" panose="02010800040101010101" pitchFamily="2" charset="-122"/>
                <a:cs typeface="Times New Roman" panose="02020603050405020304" pitchFamily="18" charset="0"/>
              </a:rPr>
              <a:t> [ebp-0Ch],</a:t>
            </a:r>
            <a:r>
              <a:rPr lang="en-US" altLang="zh-CN" sz="2000" b="1" kern="100" dirty="0" err="1">
                <a:solidFill>
                  <a:srgbClr val="000000"/>
                </a:solidFill>
                <a:effectLst/>
                <a:latin typeface="华文新魏" panose="02010800040101010101" pitchFamily="2" charset="-122"/>
                <a:ea typeface="华文新魏" panose="02010800040101010101" pitchFamily="2" charset="-122"/>
                <a:cs typeface="Times New Roman" panose="02020603050405020304" pitchFamily="18" charset="0"/>
              </a:rPr>
              <a:t>ecx</a:t>
            </a:r>
            <a:endParaRPr lang="zh-CN" altLang="zh-CN" sz="2000" b="1" kern="100" dirty="0">
              <a:effectLst/>
              <a:latin typeface="华文新魏" panose="02010800040101010101" pitchFamily="2" charset="-122"/>
              <a:ea typeface="华文新魏" panose="02010800040101010101" pitchFamily="2" charset="-122"/>
              <a:cs typeface="Times New Roman" panose="02020603050405020304" pitchFamily="18" charset="0"/>
            </a:endParaRPr>
          </a:p>
          <a:p>
            <a:r>
              <a:rPr lang="en-US" altLang="zh-CN" sz="2000" b="1" kern="100" dirty="0">
                <a:solidFill>
                  <a:srgbClr val="000000"/>
                </a:solidFill>
                <a:effectLst/>
                <a:latin typeface="华文新魏" panose="02010800040101010101" pitchFamily="2" charset="-122"/>
                <a:ea typeface="华文新魏" panose="02010800040101010101" pitchFamily="2" charset="-122"/>
                <a:cs typeface="Times New Roman" panose="02020603050405020304" pitchFamily="18" charset="0"/>
              </a:rPr>
              <a:t>    …          …        …</a:t>
            </a:r>
            <a:endParaRPr lang="zh-CN" altLang="zh-CN" sz="2000" b="1" kern="100" dirty="0">
              <a:effectLst/>
              <a:latin typeface="华文新魏" panose="02010800040101010101" pitchFamily="2" charset="-122"/>
              <a:ea typeface="华文新魏" panose="02010800040101010101" pitchFamily="2" charset="-122"/>
              <a:cs typeface="Times New Roman" panose="02020603050405020304" pitchFamily="18" charset="0"/>
            </a:endParaRPr>
          </a:p>
          <a:p>
            <a:r>
              <a:rPr lang="en-US" altLang="zh-CN" sz="2000" b="1" kern="100" dirty="0">
                <a:solidFill>
                  <a:srgbClr val="000000"/>
                </a:solidFill>
                <a:effectLst/>
                <a:latin typeface="华文新魏" panose="02010800040101010101" pitchFamily="2" charset="-122"/>
                <a:ea typeface="华文新魏" panose="02010800040101010101" pitchFamily="2" charset="-122"/>
                <a:cs typeface="Times New Roman" panose="02020603050405020304" pitchFamily="18" charset="0"/>
              </a:rPr>
              <a:t> 			power  *= 2;</a:t>
            </a:r>
            <a:endParaRPr lang="zh-CN" altLang="zh-CN" sz="2000" b="1" kern="100" dirty="0">
              <a:effectLst/>
              <a:latin typeface="华文新魏" panose="02010800040101010101" pitchFamily="2" charset="-122"/>
              <a:ea typeface="华文新魏" panose="02010800040101010101" pitchFamily="2" charset="-122"/>
              <a:cs typeface="Times New Roman" panose="02020603050405020304" pitchFamily="18" charset="0"/>
            </a:endParaRPr>
          </a:p>
          <a:p>
            <a:r>
              <a:rPr lang="en-US" altLang="zh-CN" sz="2000" b="1" kern="100" dirty="0">
                <a:solidFill>
                  <a:srgbClr val="000000"/>
                </a:solidFill>
                <a:effectLst/>
                <a:latin typeface="华文新魏" panose="02010800040101010101" pitchFamily="2" charset="-122"/>
                <a:ea typeface="华文新魏" panose="02010800040101010101" pitchFamily="2" charset="-122"/>
                <a:cs typeface="Times New Roman" panose="02020603050405020304" pitchFamily="18" charset="0"/>
              </a:rPr>
              <a:t>    …          …        …</a:t>
            </a:r>
            <a:endParaRPr lang="zh-CN" altLang="zh-CN" sz="2000" b="1" kern="100" dirty="0">
              <a:effectLst/>
              <a:latin typeface="华文新魏" panose="02010800040101010101" pitchFamily="2" charset="-122"/>
              <a:ea typeface="华文新魏" panose="02010800040101010101" pitchFamily="2" charset="-122"/>
              <a:cs typeface="Times New Roman" panose="02020603050405020304" pitchFamily="18" charset="0"/>
            </a:endParaRPr>
          </a:p>
          <a:p>
            <a:r>
              <a:rPr lang="en-US" altLang="zh-CN" sz="2000" b="1" kern="100" dirty="0">
                <a:solidFill>
                  <a:srgbClr val="000000"/>
                </a:solidFill>
                <a:effectLst/>
                <a:latin typeface="华文新魏" panose="02010800040101010101" pitchFamily="2" charset="-122"/>
                <a:ea typeface="华文新魏" panose="02010800040101010101" pitchFamily="2" charset="-122"/>
                <a:cs typeface="Times New Roman" panose="02020603050405020304" pitchFamily="18" charset="0"/>
              </a:rPr>
              <a:t>23  00401066    D1 E2     </a:t>
            </a:r>
            <a:r>
              <a:rPr lang="en-US" altLang="zh-CN" sz="2000" b="1" kern="100" dirty="0" err="1">
                <a:solidFill>
                  <a:srgbClr val="000000"/>
                </a:solidFill>
                <a:effectLst/>
                <a:latin typeface="华文新魏" panose="02010800040101010101" pitchFamily="2" charset="-122"/>
                <a:ea typeface="华文新魏" panose="02010800040101010101" pitchFamily="2" charset="-122"/>
                <a:cs typeface="Times New Roman" panose="02020603050405020304" pitchFamily="18" charset="0"/>
              </a:rPr>
              <a:t>shl</a:t>
            </a:r>
            <a:r>
              <a:rPr lang="en-US" altLang="zh-CN" sz="2000" b="1" kern="100" dirty="0">
                <a:solidFill>
                  <a:srgbClr val="000000"/>
                </a:solidFill>
                <a:effectLst/>
                <a:latin typeface="华文新魏" panose="02010800040101010101" pitchFamily="2" charset="-122"/>
                <a:ea typeface="华文新魏" panose="02010800040101010101" pitchFamily="2" charset="-122"/>
                <a:cs typeface="Times New Roman" panose="02020603050405020304" pitchFamily="18" charset="0"/>
              </a:rPr>
              <a:t> edx,1</a:t>
            </a:r>
            <a:endParaRPr lang="zh-CN" altLang="zh-CN" sz="2000" b="1" kern="100" dirty="0">
              <a:effectLst/>
              <a:latin typeface="华文新魏" panose="02010800040101010101" pitchFamily="2" charset="-122"/>
              <a:ea typeface="华文新魏" panose="02010800040101010101" pitchFamily="2" charset="-122"/>
              <a:cs typeface="Times New Roman" panose="02020603050405020304" pitchFamily="18" charset="0"/>
            </a:endParaRPr>
          </a:p>
          <a:p>
            <a:r>
              <a:rPr lang="en-US" altLang="zh-CN" sz="2000" b="1" kern="100" dirty="0">
                <a:solidFill>
                  <a:srgbClr val="000000"/>
                </a:solidFill>
                <a:effectLst/>
                <a:latin typeface="华文新魏" panose="02010800040101010101" pitchFamily="2" charset="-122"/>
                <a:ea typeface="华文新魏" panose="02010800040101010101" pitchFamily="2" charset="-122"/>
                <a:cs typeface="Times New Roman" panose="02020603050405020304" pitchFamily="18" charset="0"/>
              </a:rPr>
              <a:t>    …          …        …</a:t>
            </a:r>
            <a:endParaRPr lang="zh-CN" altLang="zh-CN" sz="2000" b="1" kern="100" dirty="0">
              <a:effectLst/>
              <a:latin typeface="华文新魏" panose="02010800040101010101" pitchFamily="2" charset="-122"/>
              <a:ea typeface="华文新魏" panose="02010800040101010101" pitchFamily="2" charset="-122"/>
              <a:cs typeface="Times New Roman" panose="02020603050405020304" pitchFamily="18" charset="0"/>
            </a:endParaRPr>
          </a:p>
          <a:p>
            <a:r>
              <a:rPr lang="en-US" altLang="zh-CN" sz="2000" b="1" kern="100" dirty="0">
                <a:solidFill>
                  <a:srgbClr val="000000"/>
                </a:solidFill>
                <a:effectLst/>
                <a:latin typeface="华文新魏" panose="02010800040101010101" pitchFamily="2" charset="-122"/>
                <a:ea typeface="华文新魏" panose="02010800040101010101" pitchFamily="2" charset="-122"/>
                <a:cs typeface="Times New Roman" panose="02020603050405020304" pitchFamily="18" charset="0"/>
              </a:rPr>
              <a:t>		return sum;</a:t>
            </a:r>
            <a:endParaRPr lang="zh-CN" altLang="zh-CN" sz="2000" b="1" kern="100" dirty="0">
              <a:effectLst/>
              <a:latin typeface="华文新魏" panose="02010800040101010101" pitchFamily="2" charset="-122"/>
              <a:ea typeface="华文新魏" panose="02010800040101010101" pitchFamily="2" charset="-122"/>
              <a:cs typeface="Times New Roman" panose="02020603050405020304" pitchFamily="18" charset="0"/>
            </a:endParaRPr>
          </a:p>
          <a:p>
            <a:pPr indent="266700"/>
            <a:r>
              <a:rPr lang="en-US" altLang="zh-CN" sz="2000" b="1" kern="100" dirty="0">
                <a:solidFill>
                  <a:srgbClr val="000000"/>
                </a:solidFill>
                <a:effectLst/>
                <a:latin typeface="华文新魏" panose="02010800040101010101" pitchFamily="2" charset="-122"/>
                <a:ea typeface="华文新魏" panose="02010800040101010101" pitchFamily="2" charset="-122"/>
                <a:cs typeface="Times New Roman" panose="02020603050405020304" pitchFamily="18" charset="0"/>
              </a:rPr>
              <a:t>…          …        …</a:t>
            </a:r>
            <a:endParaRPr lang="zh-CN" altLang="zh-CN" sz="2000" b="1" kern="100" dirty="0">
              <a:effectLst/>
              <a:latin typeface="华文新魏" panose="02010800040101010101" pitchFamily="2" charset="-122"/>
              <a:ea typeface="华文新魏" panose="02010800040101010101" pitchFamily="2" charset="-122"/>
              <a:cs typeface="Times New Roman" panose="02020603050405020304" pitchFamily="18" charset="0"/>
            </a:endParaRPr>
          </a:p>
          <a:p>
            <a:r>
              <a:rPr lang="en-US" altLang="zh-CN" sz="2000" b="1" kern="100" dirty="0">
                <a:solidFill>
                  <a:srgbClr val="000000"/>
                </a:solidFill>
                <a:effectLst/>
                <a:latin typeface="华文新魏" panose="02010800040101010101" pitchFamily="2" charset="-122"/>
                <a:ea typeface="华文新魏" panose="02010800040101010101" pitchFamily="2" charset="-122"/>
                <a:cs typeface="Times New Roman" panose="02020603050405020304" pitchFamily="18" charset="0"/>
              </a:rPr>
              <a:t>35  0040107F    C3        ret</a:t>
            </a:r>
            <a:endParaRPr lang="zh-CN" altLang="zh-CN" sz="2000" b="1" kern="100" dirty="0">
              <a:effectLst/>
              <a:latin typeface="华文新魏" panose="02010800040101010101" pitchFamily="2" charset="-122"/>
              <a:ea typeface="华文新魏" panose="02010800040101010101" pitchFamily="2" charset="-122"/>
              <a:cs typeface="Times New Roman" panose="02020603050405020304" pitchFamily="18" charset="0"/>
            </a:endParaRPr>
          </a:p>
          <a:p>
            <a:pPr indent="266700"/>
            <a:r>
              <a:rPr lang="en-US" altLang="zh-CN" sz="2400" b="1" kern="100" dirty="0">
                <a:effectLst/>
                <a:latin typeface="华文新魏" panose="02010800040101010101" pitchFamily="2" charset="-122"/>
                <a:ea typeface="华文新魏" panose="02010800040101010101" pitchFamily="2" charset="-122"/>
                <a:cs typeface="Times New Roman" panose="02020603050405020304" pitchFamily="18" charset="0"/>
              </a:rPr>
              <a:t> </a:t>
            </a:r>
            <a:endParaRPr lang="zh-CN" altLang="zh-CN" sz="2400" b="1" kern="100" dirty="0">
              <a:effectLst/>
              <a:latin typeface="华文新魏" panose="02010800040101010101" pitchFamily="2" charset="-122"/>
              <a:ea typeface="华文新魏" panose="02010800040101010101" pitchFamily="2" charset="-122"/>
              <a:cs typeface="Times New Roman" panose="02020603050405020304" pitchFamily="18" charset="0"/>
            </a:endParaRPr>
          </a:p>
          <a:p>
            <a:r>
              <a:rPr lang="zh-CN" altLang="zh-CN" sz="2400" b="1" kern="100" dirty="0">
                <a:effectLst/>
                <a:latin typeface="华文新魏" panose="02010800040101010101" pitchFamily="2" charset="-122"/>
                <a:ea typeface="华文新魏" panose="02010800040101010101" pitchFamily="2" charset="-122"/>
                <a:cs typeface="Times New Roman" panose="02020603050405020304" pitchFamily="18" charset="0"/>
              </a:rPr>
              <a:t>其中，机器级代码行包括行号、虚拟地址、机器指令和汇编指令。请回答下列问题。 </a:t>
            </a:r>
          </a:p>
        </p:txBody>
      </p:sp>
    </p:spTree>
    <p:extLst>
      <p:ext uri="{BB962C8B-B14F-4D97-AF65-F5344CB8AC3E}">
        <p14:creationId xmlns:p14="http://schemas.microsoft.com/office/powerpoint/2010/main" val="39221837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51" name="图片 5"/>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217572" y="-26987"/>
            <a:ext cx="927100" cy="86360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0" name="灯片编号占位符 1"/>
          <p:cNvSpPr>
            <a:spLocks noGrp="1"/>
          </p:cNvSpPr>
          <p:nvPr>
            <p:ph type="sldNum" sz="quarter" idx="12"/>
          </p:nvPr>
        </p:nvSpPr>
        <p:spPr bwMode="auto">
          <a:xfrm>
            <a:off x="10038108" y="6381328"/>
            <a:ext cx="2133600" cy="365125"/>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20" indent="-285738">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2953" indent="-228591">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13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31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497"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678"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8859"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041"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7979042A-73EB-4748-98EF-861469C4C2ED}" type="slidenum">
              <a:rPr lang="zh-CN" altLang="en-US" sz="1200">
                <a:solidFill>
                  <a:srgbClr val="898989"/>
                </a:solidFill>
              </a:rPr>
              <a:pPr>
                <a:spcBef>
                  <a:spcPct val="0"/>
                </a:spcBef>
                <a:buFontTx/>
                <a:buNone/>
              </a:pPr>
              <a:t>23</a:t>
            </a:fld>
            <a:endParaRPr lang="zh-CN" altLang="en-US" sz="1200" dirty="0">
              <a:solidFill>
                <a:srgbClr val="898989"/>
              </a:solidFill>
            </a:endParaRPr>
          </a:p>
        </p:txBody>
      </p:sp>
      <p:sp>
        <p:nvSpPr>
          <p:cNvPr id="5" name="TextBox 2"/>
          <p:cNvSpPr txBox="1">
            <a:spLocks noChangeArrowheads="1"/>
          </p:cNvSpPr>
          <p:nvPr/>
        </p:nvSpPr>
        <p:spPr bwMode="auto">
          <a:xfrm>
            <a:off x="1919536" y="112427"/>
            <a:ext cx="7162901" cy="58477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36" tIns="45718" rIns="91436" bIns="45718">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b="1" dirty="0">
                <a:solidFill>
                  <a:srgbClr val="002060"/>
                </a:solidFill>
                <a:latin typeface="微软雅黑" panose="020B0503020204020204" pitchFamily="34" charset="-122"/>
                <a:ea typeface="微软雅黑" panose="020B0503020204020204" pitchFamily="34" charset="-122"/>
              </a:rPr>
              <a:t>第二章习题</a:t>
            </a:r>
            <a:endParaRPr lang="zh-CN" altLang="en-US" sz="4000" b="1" dirty="0">
              <a:solidFill>
                <a:srgbClr val="002060"/>
              </a:solidFill>
              <a:latin typeface="微软雅黑" panose="020B0503020204020204" pitchFamily="34" charset="-122"/>
              <a:ea typeface="微软雅黑" panose="020B0503020204020204" pitchFamily="34" charset="-122"/>
            </a:endParaRPr>
          </a:p>
        </p:txBody>
      </p:sp>
      <p:sp>
        <p:nvSpPr>
          <p:cNvPr id="6" name="文本框 5">
            <a:extLst>
              <a:ext uri="{FF2B5EF4-FFF2-40B4-BE49-F238E27FC236}">
                <a16:creationId xmlns:a16="http://schemas.microsoft.com/office/drawing/2014/main" id="{94D312DB-096C-4D9B-A47A-796F10B2DB4E}"/>
              </a:ext>
            </a:extLst>
          </p:cNvPr>
          <p:cNvSpPr txBox="1"/>
          <p:nvPr/>
        </p:nvSpPr>
        <p:spPr>
          <a:xfrm>
            <a:off x="119336" y="908720"/>
            <a:ext cx="11953327" cy="6001643"/>
          </a:xfrm>
          <a:prstGeom prst="rect">
            <a:avLst/>
          </a:prstGeom>
          <a:noFill/>
        </p:spPr>
        <p:txBody>
          <a:bodyPr wrap="square">
            <a:spAutoFit/>
          </a:bodyPr>
          <a:lstStyle/>
          <a:p>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(1)</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计算机</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 M </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是</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 RISC </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还是</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 CISC</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？为什么？ </a:t>
            </a:r>
            <a:r>
              <a:rPr lang="en-US" altLang="zh-CN" sz="3200" b="1" kern="100" dirty="0">
                <a:solidFill>
                  <a:srgbClr val="FF0000"/>
                </a:solidFill>
                <a:effectLst/>
                <a:latin typeface="华文新魏" panose="02010800040101010101" pitchFamily="2" charset="-122"/>
                <a:ea typeface="华文新魏" panose="02010800040101010101" pitchFamily="2" charset="-122"/>
                <a:cs typeface="Times New Roman" panose="02020603050405020304" pitchFamily="18" charset="0"/>
              </a:rPr>
              <a:t>CISC</a:t>
            </a:r>
            <a:endPar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endParaRPr>
          </a:p>
          <a:p>
            <a:endPar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endParaRPr>
          </a:p>
          <a:p>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(2)f1 </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的机器指令代码共占多少字节？要求给出计算过程。</a:t>
            </a:r>
            <a:r>
              <a:rPr lang="zh-CN" altLang="en-US" sz="3200" b="1" kern="100" dirty="0">
                <a:solidFill>
                  <a:srgbClr val="FF0000"/>
                </a:solidFill>
                <a:effectLst/>
                <a:latin typeface="华文新魏" panose="02010800040101010101" pitchFamily="2" charset="-122"/>
                <a:ea typeface="华文新魏" panose="02010800040101010101" pitchFamily="2" charset="-122"/>
                <a:cs typeface="Times New Roman" panose="02020603050405020304" pitchFamily="18" charset="0"/>
              </a:rPr>
              <a:t>（</a:t>
            </a:r>
            <a:r>
              <a:rPr lang="en-US" altLang="zh-CN" sz="3200" b="1" kern="100" dirty="0">
                <a:solidFill>
                  <a:srgbClr val="FF0000"/>
                </a:solidFill>
                <a:effectLst/>
                <a:latin typeface="华文新魏" panose="02010800040101010101" pitchFamily="2" charset="-122"/>
                <a:ea typeface="华文新魏" panose="02010800040101010101" pitchFamily="2" charset="-122"/>
                <a:cs typeface="Times New Roman" panose="02020603050405020304" pitchFamily="18" charset="0"/>
              </a:rPr>
              <a:t>96B</a:t>
            </a:r>
            <a:r>
              <a:rPr lang="zh-CN" altLang="en-US" sz="3200" b="1" kern="100" dirty="0">
                <a:solidFill>
                  <a:srgbClr val="FF0000"/>
                </a:solidFill>
                <a:effectLst/>
                <a:latin typeface="华文新魏" panose="02010800040101010101" pitchFamily="2" charset="-122"/>
                <a:ea typeface="华文新魏" panose="02010800040101010101" pitchFamily="2" charset="-122"/>
                <a:cs typeface="Times New Roman" panose="02020603050405020304" pitchFamily="18" charset="0"/>
              </a:rPr>
              <a:t>）</a:t>
            </a:r>
            <a:endParaRPr lang="en-US" altLang="zh-CN" sz="3200" b="1" kern="100" dirty="0">
              <a:solidFill>
                <a:srgbClr val="FF0000"/>
              </a:solidFill>
              <a:effectLst/>
              <a:latin typeface="华文新魏" panose="02010800040101010101" pitchFamily="2" charset="-122"/>
              <a:ea typeface="华文新魏" panose="02010800040101010101" pitchFamily="2" charset="-122"/>
              <a:cs typeface="Times New Roman" panose="02020603050405020304" pitchFamily="18" charset="0"/>
            </a:endParaRPr>
          </a:p>
          <a:p>
            <a:endPar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endParaRPr>
          </a:p>
          <a:p>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(3)</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第</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 20 </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条指令</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 </a:t>
            </a:r>
            <a:r>
              <a:rPr lang="en-US" altLang="zh-CN" sz="3200" b="1" kern="100" dirty="0" err="1">
                <a:effectLst/>
                <a:latin typeface="华文新魏" panose="02010800040101010101" pitchFamily="2" charset="-122"/>
                <a:ea typeface="华文新魏" panose="02010800040101010101" pitchFamily="2" charset="-122"/>
                <a:cs typeface="Times New Roman" panose="02020603050405020304" pitchFamily="18" charset="0"/>
              </a:rPr>
              <a:t>cmp</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 </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通过</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 </a:t>
            </a:r>
            <a:r>
              <a:rPr lang="en-US" altLang="zh-CN" sz="3200" b="1" kern="100" dirty="0" err="1">
                <a:effectLst/>
                <a:latin typeface="华文新魏" panose="02010800040101010101" pitchFamily="2" charset="-122"/>
                <a:ea typeface="华文新魏" panose="02010800040101010101" pitchFamily="2" charset="-122"/>
                <a:cs typeface="Times New Roman" panose="02020603050405020304" pitchFamily="18" charset="0"/>
              </a:rPr>
              <a:t>i</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 </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减</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 n-1 </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实现对</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 </a:t>
            </a:r>
            <a:r>
              <a:rPr lang="en-US" altLang="zh-CN" sz="3200" b="1" kern="100" dirty="0" err="1">
                <a:effectLst/>
                <a:latin typeface="华文新魏" panose="02010800040101010101" pitchFamily="2" charset="-122"/>
                <a:ea typeface="华文新魏" panose="02010800040101010101" pitchFamily="2" charset="-122"/>
                <a:cs typeface="Times New Roman" panose="02020603050405020304" pitchFamily="18" charset="0"/>
              </a:rPr>
              <a:t>i</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 </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和</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 n-1 </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的比较。执行</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 f1(0)</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过程中当</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 </a:t>
            </a:r>
            <a:r>
              <a:rPr lang="en-US" altLang="zh-CN" sz="3200" b="1" kern="100" dirty="0" err="1">
                <a:effectLst/>
                <a:latin typeface="华文新魏" panose="02010800040101010101" pitchFamily="2" charset="-122"/>
                <a:ea typeface="华文新魏" panose="02010800040101010101" pitchFamily="2" charset="-122"/>
                <a:cs typeface="Times New Roman" panose="02020603050405020304" pitchFamily="18" charset="0"/>
              </a:rPr>
              <a:t>i</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=0 </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时，</a:t>
            </a:r>
            <a:r>
              <a:rPr lang="en-US" altLang="zh-CN" sz="3200" b="1" kern="100" dirty="0" err="1">
                <a:effectLst/>
                <a:latin typeface="华文新魏" panose="02010800040101010101" pitchFamily="2" charset="-122"/>
                <a:ea typeface="华文新魏" panose="02010800040101010101" pitchFamily="2" charset="-122"/>
                <a:cs typeface="Times New Roman" panose="02020603050405020304" pitchFamily="18" charset="0"/>
              </a:rPr>
              <a:t>cmp</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 </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指令执行后，进</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借位标 志</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 CF </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的内容是什么？</a:t>
            </a:r>
            <a:r>
              <a:rPr lang="zh-CN" altLang="zh-CN" sz="3200" b="1" kern="100" dirty="0">
                <a:solidFill>
                  <a:srgbClr val="FF0000"/>
                </a:solidFill>
                <a:effectLst/>
                <a:latin typeface="华文新魏" panose="02010800040101010101" pitchFamily="2" charset="-122"/>
                <a:ea typeface="华文新魏" panose="02010800040101010101" pitchFamily="2" charset="-122"/>
                <a:cs typeface="Times New Roman" panose="02020603050405020304" pitchFamily="18" charset="0"/>
              </a:rPr>
              <a:t>（</a:t>
            </a:r>
            <a:r>
              <a:rPr lang="en-US" altLang="zh-CN" sz="3200" b="1" kern="100" dirty="0">
                <a:solidFill>
                  <a:srgbClr val="FF0000"/>
                </a:solidFill>
                <a:effectLst/>
                <a:latin typeface="华文新魏" panose="02010800040101010101" pitchFamily="2" charset="-122"/>
                <a:ea typeface="华文新魏" panose="02010800040101010101" pitchFamily="2" charset="-122"/>
                <a:cs typeface="Times New Roman" panose="02020603050405020304" pitchFamily="18" charset="0"/>
              </a:rPr>
              <a:t>1</a:t>
            </a:r>
            <a:r>
              <a:rPr lang="zh-CN" altLang="zh-CN" sz="3200" b="1" kern="100" dirty="0">
                <a:solidFill>
                  <a:srgbClr val="FF0000"/>
                </a:solidFill>
                <a:effectLst/>
                <a:latin typeface="华文新魏" panose="02010800040101010101" pitchFamily="2" charset="-122"/>
                <a:ea typeface="华文新魏" panose="02010800040101010101" pitchFamily="2" charset="-122"/>
                <a:cs typeface="Times New Roman" panose="02020603050405020304" pitchFamily="18" charset="0"/>
              </a:rPr>
              <a:t>）</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要求给出计算过程。 </a:t>
            </a:r>
            <a:r>
              <a:rPr lang="zh-CN" altLang="en-US" sz="3200" b="1" kern="100" dirty="0">
                <a:solidFill>
                  <a:srgbClr val="FF0000"/>
                </a:solidFill>
                <a:effectLst/>
                <a:latin typeface="华文新魏" panose="02010800040101010101" pitchFamily="2" charset="-122"/>
                <a:ea typeface="华文新魏" panose="02010800040101010101" pitchFamily="2" charset="-122"/>
                <a:cs typeface="Times New Roman" panose="02020603050405020304" pitchFamily="18" charset="0"/>
              </a:rPr>
              <a:t>（减法指令的借位需在进位上求反）</a:t>
            </a:r>
            <a:endParaRPr lang="zh-CN" altLang="zh-CN" sz="3200" b="1" kern="100" dirty="0">
              <a:solidFill>
                <a:srgbClr val="FF0000"/>
              </a:solidFill>
              <a:effectLst/>
              <a:latin typeface="华文新魏" panose="02010800040101010101" pitchFamily="2" charset="-122"/>
              <a:ea typeface="华文新魏" panose="02010800040101010101" pitchFamily="2" charset="-122"/>
              <a:cs typeface="Times New Roman" panose="02020603050405020304" pitchFamily="18" charset="0"/>
            </a:endParaRPr>
          </a:p>
          <a:p>
            <a:endPar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endParaRPr>
          </a:p>
          <a:p>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(4)</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第</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 23 </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条指令</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 </a:t>
            </a:r>
            <a:r>
              <a:rPr lang="en-US" altLang="zh-CN" sz="3200" b="1" kern="100" dirty="0" err="1">
                <a:effectLst/>
                <a:latin typeface="华文新魏" panose="02010800040101010101" pitchFamily="2" charset="-122"/>
                <a:ea typeface="华文新魏" panose="02010800040101010101" pitchFamily="2" charset="-122"/>
                <a:cs typeface="Times New Roman" panose="02020603050405020304" pitchFamily="18" charset="0"/>
              </a:rPr>
              <a:t>shl</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 </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通过左移操作实现了</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 power *2 </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运算，在</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 f2 </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中能否也用</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 </a:t>
            </a:r>
            <a:r>
              <a:rPr lang="en-US" altLang="zh-CN" sz="3200" b="1" kern="100" dirty="0" err="1">
                <a:effectLst/>
                <a:latin typeface="华文新魏" panose="02010800040101010101" pitchFamily="2" charset="-122"/>
                <a:ea typeface="华文新魏" panose="02010800040101010101" pitchFamily="2" charset="-122"/>
                <a:cs typeface="Times New Roman" panose="02020603050405020304" pitchFamily="18" charset="0"/>
              </a:rPr>
              <a:t>shl</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 </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指令实现</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 power *2</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？为什么？</a:t>
            </a:r>
            <a:r>
              <a:rPr lang="zh-CN" altLang="zh-CN" sz="3200" b="1" kern="100" dirty="0">
                <a:solidFill>
                  <a:srgbClr val="FF0000"/>
                </a:solidFill>
                <a:effectLst/>
                <a:latin typeface="华文新魏" panose="02010800040101010101" pitchFamily="2" charset="-122"/>
                <a:ea typeface="华文新魏" panose="02010800040101010101" pitchFamily="2" charset="-122"/>
                <a:cs typeface="Times New Roman" panose="02020603050405020304" pitchFamily="18" charset="0"/>
              </a:rPr>
              <a:t>（浮点不能用移位操作）</a:t>
            </a:r>
            <a:endPar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endParaRPr>
          </a:p>
        </p:txBody>
      </p:sp>
    </p:spTree>
    <p:extLst>
      <p:ext uri="{BB962C8B-B14F-4D97-AF65-F5344CB8AC3E}">
        <p14:creationId xmlns:p14="http://schemas.microsoft.com/office/powerpoint/2010/main" val="7848199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51" name="图片 5"/>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217572" y="-26987"/>
            <a:ext cx="927100" cy="86360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0" name="灯片编号占位符 1"/>
          <p:cNvSpPr>
            <a:spLocks noGrp="1"/>
          </p:cNvSpPr>
          <p:nvPr>
            <p:ph type="sldNum" sz="quarter" idx="12"/>
          </p:nvPr>
        </p:nvSpPr>
        <p:spPr bwMode="auto">
          <a:xfrm>
            <a:off x="10038108" y="6381328"/>
            <a:ext cx="2133600" cy="365125"/>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20" indent="-285738">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2953" indent="-228591">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13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31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497"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678"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8859"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041"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7979042A-73EB-4748-98EF-861469C4C2ED}" type="slidenum">
              <a:rPr lang="zh-CN" altLang="en-US" sz="1200">
                <a:solidFill>
                  <a:srgbClr val="898989"/>
                </a:solidFill>
              </a:rPr>
              <a:pPr>
                <a:spcBef>
                  <a:spcPct val="0"/>
                </a:spcBef>
                <a:buFontTx/>
                <a:buNone/>
              </a:pPr>
              <a:t>24</a:t>
            </a:fld>
            <a:endParaRPr lang="zh-CN" altLang="en-US" sz="1200" dirty="0">
              <a:solidFill>
                <a:srgbClr val="898989"/>
              </a:solidFill>
            </a:endParaRPr>
          </a:p>
        </p:txBody>
      </p:sp>
      <p:sp>
        <p:nvSpPr>
          <p:cNvPr id="5" name="TextBox 2"/>
          <p:cNvSpPr txBox="1">
            <a:spLocks noChangeArrowheads="1"/>
          </p:cNvSpPr>
          <p:nvPr/>
        </p:nvSpPr>
        <p:spPr bwMode="auto">
          <a:xfrm>
            <a:off x="1919536" y="112427"/>
            <a:ext cx="7162901" cy="58477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36" tIns="45718" rIns="91436" bIns="45718">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b="1" dirty="0">
                <a:solidFill>
                  <a:srgbClr val="002060"/>
                </a:solidFill>
                <a:latin typeface="微软雅黑" panose="020B0503020204020204" pitchFamily="34" charset="-122"/>
                <a:ea typeface="微软雅黑" panose="020B0503020204020204" pitchFamily="34" charset="-122"/>
              </a:rPr>
              <a:t>第二章习题</a:t>
            </a:r>
            <a:endParaRPr lang="zh-CN" altLang="en-US" sz="4000" b="1" dirty="0">
              <a:solidFill>
                <a:srgbClr val="002060"/>
              </a:solidFill>
              <a:latin typeface="微软雅黑" panose="020B0503020204020204" pitchFamily="34" charset="-122"/>
              <a:ea typeface="微软雅黑" panose="020B0503020204020204" pitchFamily="34" charset="-122"/>
            </a:endParaRPr>
          </a:p>
        </p:txBody>
      </p:sp>
      <p:sp>
        <p:nvSpPr>
          <p:cNvPr id="6" name="文本框 5">
            <a:extLst>
              <a:ext uri="{FF2B5EF4-FFF2-40B4-BE49-F238E27FC236}">
                <a16:creationId xmlns:a16="http://schemas.microsoft.com/office/drawing/2014/main" id="{55A72710-C25E-4EA5-9E40-3D9F26909864}"/>
              </a:ext>
            </a:extLst>
          </p:cNvPr>
          <p:cNvSpPr txBox="1"/>
          <p:nvPr/>
        </p:nvSpPr>
        <p:spPr>
          <a:xfrm>
            <a:off x="220340" y="874455"/>
            <a:ext cx="11449272" cy="2554545"/>
          </a:xfrm>
          <a:prstGeom prst="rect">
            <a:avLst/>
          </a:prstGeom>
          <a:noFill/>
        </p:spPr>
        <p:txBody>
          <a:bodyPr wrap="square">
            <a:spAutoFit/>
          </a:bodyPr>
          <a:lstStyle/>
          <a:p>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24. </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有如下</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 C </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语言程序段 </a:t>
            </a:r>
          </a:p>
          <a:p>
            <a:r>
              <a:rPr lang="en-US" altLang="zh-CN" sz="3200" b="1" kern="100" dirty="0">
                <a:solidFill>
                  <a:srgbClr val="000000"/>
                </a:solidFill>
                <a:effectLst/>
                <a:latin typeface="华文新魏" panose="02010800040101010101" pitchFamily="2" charset="-122"/>
                <a:ea typeface="华文新魏" panose="02010800040101010101" pitchFamily="2" charset="-122"/>
                <a:cs typeface="Times New Roman" panose="02020603050405020304" pitchFamily="18" charset="0"/>
              </a:rPr>
              <a:t>	short </a:t>
            </a:r>
            <a:r>
              <a:rPr lang="en-US" altLang="zh-CN" sz="3200" b="1" kern="100" dirty="0" err="1">
                <a:solidFill>
                  <a:srgbClr val="000000"/>
                </a:solidFill>
                <a:effectLst/>
                <a:latin typeface="华文新魏" panose="02010800040101010101" pitchFamily="2" charset="-122"/>
                <a:ea typeface="华文新魏" panose="02010800040101010101" pitchFamily="2" charset="-122"/>
                <a:cs typeface="Times New Roman" panose="02020603050405020304" pitchFamily="18" charset="0"/>
              </a:rPr>
              <a:t>si</a:t>
            </a:r>
            <a:r>
              <a:rPr lang="en-US" altLang="zh-CN" sz="3200" b="1" kern="100" dirty="0">
                <a:solidFill>
                  <a:srgbClr val="000000"/>
                </a:solidFill>
                <a:effectLst/>
                <a:latin typeface="华文新魏" panose="02010800040101010101" pitchFamily="2" charset="-122"/>
                <a:ea typeface="华文新魏" panose="02010800040101010101" pitchFamily="2" charset="-122"/>
                <a:cs typeface="Times New Roman" panose="02020603050405020304" pitchFamily="18" charset="0"/>
              </a:rPr>
              <a:t> = -32767;</a:t>
            </a:r>
            <a:endPar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endParaRPr>
          </a:p>
          <a:p>
            <a:r>
              <a:rPr lang="en-US" altLang="zh-CN" sz="3200" b="1" kern="100" dirty="0">
                <a:solidFill>
                  <a:srgbClr val="000000"/>
                </a:solidFill>
                <a:effectLst/>
                <a:latin typeface="华文新魏" panose="02010800040101010101" pitchFamily="2" charset="-122"/>
                <a:ea typeface="华文新魏" panose="02010800040101010101" pitchFamily="2" charset="-122"/>
                <a:cs typeface="Times New Roman" panose="02020603050405020304" pitchFamily="18" charset="0"/>
              </a:rPr>
              <a:t>	unsigned short </a:t>
            </a:r>
            <a:r>
              <a:rPr lang="en-US" altLang="zh-CN" sz="3200" b="1" kern="100" dirty="0" err="1">
                <a:solidFill>
                  <a:srgbClr val="000000"/>
                </a:solidFill>
                <a:effectLst/>
                <a:latin typeface="华文新魏" panose="02010800040101010101" pitchFamily="2" charset="-122"/>
                <a:ea typeface="华文新魏" panose="02010800040101010101" pitchFamily="2" charset="-122"/>
                <a:cs typeface="Times New Roman" panose="02020603050405020304" pitchFamily="18" charset="0"/>
              </a:rPr>
              <a:t>usi</a:t>
            </a:r>
            <a:r>
              <a:rPr lang="en-US" altLang="zh-CN" sz="3200" b="1" kern="100" dirty="0">
                <a:solidFill>
                  <a:srgbClr val="000000"/>
                </a:solidFill>
                <a:effectLst/>
                <a:latin typeface="华文新魏" panose="02010800040101010101" pitchFamily="2" charset="-122"/>
                <a:ea typeface="华文新魏" panose="02010800040101010101" pitchFamily="2" charset="-122"/>
                <a:cs typeface="Times New Roman" panose="02020603050405020304" pitchFamily="18" charset="0"/>
              </a:rPr>
              <a:t> = </a:t>
            </a:r>
            <a:r>
              <a:rPr lang="en-US" altLang="zh-CN" sz="3200" b="1" kern="100" dirty="0" err="1">
                <a:solidFill>
                  <a:srgbClr val="000000"/>
                </a:solidFill>
                <a:effectLst/>
                <a:latin typeface="华文新魏" panose="02010800040101010101" pitchFamily="2" charset="-122"/>
                <a:ea typeface="华文新魏" panose="02010800040101010101" pitchFamily="2" charset="-122"/>
                <a:cs typeface="Times New Roman" panose="02020603050405020304" pitchFamily="18" charset="0"/>
              </a:rPr>
              <a:t>si</a:t>
            </a:r>
            <a:r>
              <a:rPr lang="en-US" altLang="zh-CN" sz="3200" b="1" kern="100" dirty="0">
                <a:solidFill>
                  <a:srgbClr val="000000"/>
                </a:solidFill>
                <a:effectLst/>
                <a:latin typeface="华文新魏" panose="02010800040101010101" pitchFamily="2" charset="-122"/>
                <a:ea typeface="华文新魏" panose="02010800040101010101" pitchFamily="2" charset="-122"/>
                <a:cs typeface="Times New Roman" panose="02020603050405020304" pitchFamily="18" charset="0"/>
              </a:rPr>
              <a:t>;</a:t>
            </a:r>
            <a:endPar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endParaRPr>
          </a:p>
          <a:p>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执行上述两条语句后，</a:t>
            </a:r>
            <a:r>
              <a:rPr lang="en-US" altLang="zh-CN" sz="3200" b="1" kern="100" dirty="0" err="1">
                <a:effectLst/>
                <a:latin typeface="华文新魏" panose="02010800040101010101" pitchFamily="2" charset="-122"/>
                <a:ea typeface="华文新魏" panose="02010800040101010101" pitchFamily="2" charset="-122"/>
                <a:cs typeface="Times New Roman" panose="02020603050405020304" pitchFamily="18" charset="0"/>
              </a:rPr>
              <a:t>usi</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 </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的值为 </a:t>
            </a:r>
            <a:r>
              <a:rPr lang="en-US" altLang="zh-CN" sz="3200" b="1" kern="100" dirty="0">
                <a:solidFill>
                  <a:srgbClr val="FF0000"/>
                </a:solidFill>
                <a:effectLst/>
                <a:latin typeface="华文新魏" panose="02010800040101010101" pitchFamily="2" charset="-122"/>
                <a:ea typeface="华文新魏" panose="02010800040101010101" pitchFamily="2" charset="-122"/>
                <a:cs typeface="Times New Roman" panose="02020603050405020304" pitchFamily="18" charset="0"/>
              </a:rPr>
              <a:t>D</a:t>
            </a:r>
            <a:endPar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endParaRPr>
          </a:p>
          <a:p>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A.-32767  	B.32767  		C.32768  		D.32769</a:t>
            </a:r>
            <a:endPar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endParaRPr>
          </a:p>
        </p:txBody>
      </p:sp>
      <p:sp>
        <p:nvSpPr>
          <p:cNvPr id="7" name="文本框 6">
            <a:extLst>
              <a:ext uri="{FF2B5EF4-FFF2-40B4-BE49-F238E27FC236}">
                <a16:creationId xmlns:a16="http://schemas.microsoft.com/office/drawing/2014/main" id="{066BC742-6956-44F2-B577-4A1E84ADEE3C}"/>
              </a:ext>
            </a:extLst>
          </p:cNvPr>
          <p:cNvSpPr txBox="1"/>
          <p:nvPr/>
        </p:nvSpPr>
        <p:spPr>
          <a:xfrm>
            <a:off x="119336" y="4003447"/>
            <a:ext cx="12212364" cy="2554545"/>
          </a:xfrm>
          <a:prstGeom prst="rect">
            <a:avLst/>
          </a:prstGeom>
          <a:noFill/>
        </p:spPr>
        <p:txBody>
          <a:bodyPr wrap="square">
            <a:spAutoFit/>
          </a:bodyPr>
          <a:lstStyle/>
          <a:p>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25.</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某计算机字长为</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 32 </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位，按字节编址，采用小端（</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Little Endian</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）方式存放数据。假定有一个</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 double </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型变量， 其机器数表示为</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 1122 3344 5566 7788H</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，存放在</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 0000 8040H </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开始的连续存储单元中，则存储单元</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 0000 8046H </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中存放的是 </a:t>
            </a:r>
            <a:r>
              <a:rPr lang="en-US" altLang="zh-CN" sz="3200" b="1" kern="100" dirty="0">
                <a:solidFill>
                  <a:srgbClr val="FF0000"/>
                </a:solidFill>
                <a:effectLst/>
                <a:latin typeface="华文新魏" panose="02010800040101010101" pitchFamily="2" charset="-122"/>
                <a:ea typeface="华文新魏" panose="02010800040101010101" pitchFamily="2" charset="-122"/>
                <a:cs typeface="Times New Roman" panose="02020603050405020304" pitchFamily="18" charset="0"/>
              </a:rPr>
              <a:t>A</a:t>
            </a:r>
            <a:endPar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endParaRPr>
          </a:p>
          <a:p>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A.22H  	B.33H  	C.66H  	D.77H</a:t>
            </a:r>
            <a:endPar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endParaRPr>
          </a:p>
        </p:txBody>
      </p:sp>
    </p:spTree>
    <p:extLst>
      <p:ext uri="{BB962C8B-B14F-4D97-AF65-F5344CB8AC3E}">
        <p14:creationId xmlns:p14="http://schemas.microsoft.com/office/powerpoint/2010/main" val="35075716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51" name="图片 5"/>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217572" y="-26987"/>
            <a:ext cx="927100" cy="86360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0" name="灯片编号占位符 1"/>
          <p:cNvSpPr>
            <a:spLocks noGrp="1"/>
          </p:cNvSpPr>
          <p:nvPr>
            <p:ph type="sldNum" sz="quarter" idx="12"/>
          </p:nvPr>
        </p:nvSpPr>
        <p:spPr bwMode="auto">
          <a:xfrm>
            <a:off x="10038108" y="6381328"/>
            <a:ext cx="2133600" cy="365125"/>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20" indent="-285738">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2953" indent="-228591">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13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31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497"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678"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8859"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041"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7979042A-73EB-4748-98EF-861469C4C2ED}" type="slidenum">
              <a:rPr lang="zh-CN" altLang="en-US" sz="1200">
                <a:solidFill>
                  <a:srgbClr val="898989"/>
                </a:solidFill>
              </a:rPr>
              <a:pPr>
                <a:spcBef>
                  <a:spcPct val="0"/>
                </a:spcBef>
                <a:buFontTx/>
                <a:buNone/>
              </a:pPr>
              <a:t>25</a:t>
            </a:fld>
            <a:endParaRPr lang="zh-CN" altLang="en-US" sz="1200" dirty="0">
              <a:solidFill>
                <a:srgbClr val="898989"/>
              </a:solidFill>
            </a:endParaRPr>
          </a:p>
        </p:txBody>
      </p:sp>
      <p:sp>
        <p:nvSpPr>
          <p:cNvPr id="5" name="TextBox 2"/>
          <p:cNvSpPr txBox="1">
            <a:spLocks noChangeArrowheads="1"/>
          </p:cNvSpPr>
          <p:nvPr/>
        </p:nvSpPr>
        <p:spPr bwMode="auto">
          <a:xfrm>
            <a:off x="1919536" y="112427"/>
            <a:ext cx="7162901" cy="58477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36" tIns="45718" rIns="91436" bIns="45718">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b="1" dirty="0">
                <a:solidFill>
                  <a:srgbClr val="002060"/>
                </a:solidFill>
                <a:latin typeface="微软雅黑" panose="020B0503020204020204" pitchFamily="34" charset="-122"/>
                <a:ea typeface="微软雅黑" panose="020B0503020204020204" pitchFamily="34" charset="-122"/>
              </a:rPr>
              <a:t>第二章习题</a:t>
            </a:r>
            <a:endParaRPr lang="zh-CN" altLang="en-US" sz="4000" b="1" dirty="0">
              <a:solidFill>
                <a:srgbClr val="002060"/>
              </a:solidFill>
              <a:latin typeface="微软雅黑" panose="020B0503020204020204" pitchFamily="34" charset="-122"/>
              <a:ea typeface="微软雅黑" panose="020B0503020204020204" pitchFamily="34" charset="-122"/>
            </a:endParaRPr>
          </a:p>
        </p:txBody>
      </p:sp>
      <p:sp>
        <p:nvSpPr>
          <p:cNvPr id="6" name="文本框 5">
            <a:extLst>
              <a:ext uri="{FF2B5EF4-FFF2-40B4-BE49-F238E27FC236}">
                <a16:creationId xmlns:a16="http://schemas.microsoft.com/office/drawing/2014/main" id="{F6D11BEC-C7ED-4F2B-AD75-D4721BDB0571}"/>
              </a:ext>
            </a:extLst>
          </p:cNvPr>
          <p:cNvSpPr txBox="1"/>
          <p:nvPr/>
        </p:nvSpPr>
        <p:spPr>
          <a:xfrm>
            <a:off x="191344" y="1052736"/>
            <a:ext cx="6094324" cy="584775"/>
          </a:xfrm>
          <a:prstGeom prst="rect">
            <a:avLst/>
          </a:prstGeom>
          <a:noFill/>
        </p:spPr>
        <p:txBody>
          <a:bodyPr wrap="square">
            <a:spAutoFit/>
          </a:bodyPr>
          <a:lstStyle/>
          <a:p>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26. </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某指令格式如下所示。</a:t>
            </a:r>
          </a:p>
        </p:txBody>
      </p:sp>
      <p:pic>
        <p:nvPicPr>
          <p:cNvPr id="7" name="图片 6">
            <a:extLst>
              <a:ext uri="{FF2B5EF4-FFF2-40B4-BE49-F238E27FC236}">
                <a16:creationId xmlns:a16="http://schemas.microsoft.com/office/drawing/2014/main" id="{05F1DDF9-B418-4F8D-8223-D75F2055FD65}"/>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6744072" y="1002681"/>
            <a:ext cx="3096385" cy="584771"/>
          </a:xfrm>
          <a:prstGeom prst="rect">
            <a:avLst/>
          </a:prstGeom>
          <a:noFill/>
          <a:ln>
            <a:noFill/>
          </a:ln>
        </p:spPr>
      </p:pic>
      <p:sp>
        <p:nvSpPr>
          <p:cNvPr id="9" name="文本框 8">
            <a:extLst>
              <a:ext uri="{FF2B5EF4-FFF2-40B4-BE49-F238E27FC236}">
                <a16:creationId xmlns:a16="http://schemas.microsoft.com/office/drawing/2014/main" id="{6C2FC405-01D0-45C9-9F41-FE629336276D}"/>
              </a:ext>
            </a:extLst>
          </p:cNvPr>
          <p:cNvSpPr txBox="1"/>
          <p:nvPr/>
        </p:nvSpPr>
        <p:spPr>
          <a:xfrm>
            <a:off x="95672" y="1651035"/>
            <a:ext cx="12000656" cy="1754326"/>
          </a:xfrm>
          <a:prstGeom prst="rect">
            <a:avLst/>
          </a:prstGeom>
          <a:noFill/>
        </p:spPr>
        <p:txBody>
          <a:bodyPr wrap="square">
            <a:spAutoFit/>
          </a:bodyPr>
          <a:lstStyle/>
          <a:p>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其中</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 M </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为寻址方式，</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I </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为变址寄存器编号，</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D </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为形式地址。若采用先变址后间址的寻址方式，则操作数的有效地址是 </a:t>
            </a:r>
            <a:r>
              <a:rPr lang="en-US" altLang="zh-CN" sz="3200" b="1" kern="100" dirty="0">
                <a:solidFill>
                  <a:srgbClr val="FF0000"/>
                </a:solidFill>
                <a:effectLst/>
                <a:latin typeface="华文新魏" panose="02010800040101010101" pitchFamily="2" charset="-122"/>
                <a:ea typeface="华文新魏" panose="02010800040101010101" pitchFamily="2" charset="-122"/>
                <a:cs typeface="Times New Roman" panose="02020603050405020304" pitchFamily="18" charset="0"/>
              </a:rPr>
              <a:t>C</a:t>
            </a:r>
            <a:endPar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endParaRPr>
          </a:p>
          <a:p>
            <a:endParaRPr lang="en-US" altLang="zh-CN" sz="1200" b="1" kern="100" dirty="0">
              <a:effectLst/>
              <a:latin typeface="华文新魏" panose="02010800040101010101" pitchFamily="2" charset="-122"/>
              <a:ea typeface="华文新魏" panose="02010800040101010101" pitchFamily="2" charset="-122"/>
              <a:cs typeface="Times New Roman" panose="02020603050405020304" pitchFamily="18" charset="0"/>
            </a:endParaRPr>
          </a:p>
          <a:p>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A.I+D  	B.(I)+D  		C.((I)+D)  	D.((I))+D</a:t>
            </a:r>
            <a:endPar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endParaRPr>
          </a:p>
        </p:txBody>
      </p:sp>
      <p:sp>
        <p:nvSpPr>
          <p:cNvPr id="11" name="文本框 10">
            <a:extLst>
              <a:ext uri="{FF2B5EF4-FFF2-40B4-BE49-F238E27FC236}">
                <a16:creationId xmlns:a16="http://schemas.microsoft.com/office/drawing/2014/main" id="{194219F6-5939-4A24-AB8E-64903D3CA4DA}"/>
              </a:ext>
            </a:extLst>
          </p:cNvPr>
          <p:cNvSpPr txBox="1"/>
          <p:nvPr/>
        </p:nvSpPr>
        <p:spPr>
          <a:xfrm>
            <a:off x="72475" y="3980849"/>
            <a:ext cx="12000656" cy="2431435"/>
          </a:xfrm>
          <a:prstGeom prst="rect">
            <a:avLst/>
          </a:prstGeom>
          <a:noFill/>
        </p:spPr>
        <p:txBody>
          <a:bodyPr wrap="square">
            <a:spAutoFit/>
          </a:bodyPr>
          <a:lstStyle/>
          <a:p>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27.</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某计算机主存空间为</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 4GB</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，字长为</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 32 </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位，按字节编址，采用</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 32 </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位字长指令字格式。若指令按字边界对齐存 放，则程序计数器（</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PC</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）和指令寄存器（</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IR</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）的位数至少分别是 </a:t>
            </a:r>
            <a:r>
              <a:rPr lang="en-US" altLang="zh-CN" sz="3200" b="1" kern="100" dirty="0">
                <a:solidFill>
                  <a:srgbClr val="FF0000"/>
                </a:solidFill>
                <a:effectLst/>
                <a:latin typeface="华文新魏" panose="02010800040101010101" pitchFamily="2" charset="-122"/>
                <a:ea typeface="华文新魏" panose="02010800040101010101" pitchFamily="2" charset="-122"/>
                <a:cs typeface="Times New Roman" panose="02020603050405020304" pitchFamily="18" charset="0"/>
              </a:rPr>
              <a:t>B</a:t>
            </a:r>
            <a:endPar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endParaRPr>
          </a:p>
          <a:p>
            <a:endParaRPr lang="en-US" altLang="zh-CN" b="1" kern="100" dirty="0">
              <a:effectLst/>
              <a:latin typeface="华文新魏" panose="02010800040101010101" pitchFamily="2" charset="-122"/>
              <a:ea typeface="华文新魏" panose="02010800040101010101" pitchFamily="2" charset="-122"/>
              <a:cs typeface="Times New Roman" panose="02020603050405020304" pitchFamily="18" charset="0"/>
            </a:endParaRPr>
          </a:p>
          <a:p>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A.30</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30  	B.30</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32  	C.32</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30  	D.32</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32</a:t>
            </a:r>
            <a:endPar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endParaRPr>
          </a:p>
        </p:txBody>
      </p:sp>
    </p:spTree>
    <p:extLst>
      <p:ext uri="{BB962C8B-B14F-4D97-AF65-F5344CB8AC3E}">
        <p14:creationId xmlns:p14="http://schemas.microsoft.com/office/powerpoint/2010/main" val="26295526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51" name="图片 5"/>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217572" y="-26987"/>
            <a:ext cx="927100" cy="86360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0" name="灯片编号占位符 1"/>
          <p:cNvSpPr>
            <a:spLocks noGrp="1"/>
          </p:cNvSpPr>
          <p:nvPr>
            <p:ph type="sldNum" sz="quarter" idx="12"/>
          </p:nvPr>
        </p:nvSpPr>
        <p:spPr bwMode="auto">
          <a:xfrm>
            <a:off x="10038108" y="6381328"/>
            <a:ext cx="2133600" cy="365125"/>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20" indent="-285738">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2953" indent="-228591">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13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31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497"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678"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8859"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041"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7979042A-73EB-4748-98EF-861469C4C2ED}" type="slidenum">
              <a:rPr lang="zh-CN" altLang="en-US" sz="1200">
                <a:solidFill>
                  <a:srgbClr val="898989"/>
                </a:solidFill>
              </a:rPr>
              <a:pPr>
                <a:spcBef>
                  <a:spcPct val="0"/>
                </a:spcBef>
                <a:buFontTx/>
                <a:buNone/>
              </a:pPr>
              <a:t>26</a:t>
            </a:fld>
            <a:endParaRPr lang="zh-CN" altLang="en-US" sz="1200" dirty="0">
              <a:solidFill>
                <a:srgbClr val="898989"/>
              </a:solidFill>
            </a:endParaRPr>
          </a:p>
        </p:txBody>
      </p:sp>
      <p:sp>
        <p:nvSpPr>
          <p:cNvPr id="5" name="TextBox 2"/>
          <p:cNvSpPr txBox="1">
            <a:spLocks noChangeArrowheads="1"/>
          </p:cNvSpPr>
          <p:nvPr/>
        </p:nvSpPr>
        <p:spPr bwMode="auto">
          <a:xfrm>
            <a:off x="1919536" y="112427"/>
            <a:ext cx="7162901" cy="58477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36" tIns="45718" rIns="91436" bIns="45718">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b="1" dirty="0">
                <a:solidFill>
                  <a:srgbClr val="002060"/>
                </a:solidFill>
                <a:latin typeface="微软雅黑" panose="020B0503020204020204" pitchFamily="34" charset="-122"/>
                <a:ea typeface="微软雅黑" panose="020B0503020204020204" pitchFamily="34" charset="-122"/>
              </a:rPr>
              <a:t>第二章习题</a:t>
            </a:r>
            <a:endParaRPr lang="zh-CN" altLang="en-US" sz="4000" b="1" dirty="0">
              <a:solidFill>
                <a:srgbClr val="002060"/>
              </a:solidFill>
              <a:latin typeface="微软雅黑" panose="020B0503020204020204" pitchFamily="34" charset="-122"/>
              <a:ea typeface="微软雅黑" panose="020B0503020204020204" pitchFamily="34" charset="-122"/>
            </a:endParaRPr>
          </a:p>
        </p:txBody>
      </p:sp>
      <p:sp>
        <p:nvSpPr>
          <p:cNvPr id="6" name="文本框 5">
            <a:extLst>
              <a:ext uri="{FF2B5EF4-FFF2-40B4-BE49-F238E27FC236}">
                <a16:creationId xmlns:a16="http://schemas.microsoft.com/office/drawing/2014/main" id="{9B78617F-BD30-4C46-8EE8-97881698C39E}"/>
              </a:ext>
            </a:extLst>
          </p:cNvPr>
          <p:cNvSpPr txBox="1"/>
          <p:nvPr/>
        </p:nvSpPr>
        <p:spPr>
          <a:xfrm>
            <a:off x="119336" y="874455"/>
            <a:ext cx="11665296" cy="2769989"/>
          </a:xfrm>
          <a:prstGeom prst="rect">
            <a:avLst/>
          </a:prstGeom>
          <a:noFill/>
        </p:spPr>
        <p:txBody>
          <a:bodyPr wrap="square">
            <a:spAutoFit/>
          </a:bodyPr>
          <a:lstStyle/>
          <a:p>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28.</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计算机硬件能够直接执行的是 </a:t>
            </a:r>
            <a:r>
              <a:rPr lang="en-US" altLang="zh-CN" sz="3200" b="1" kern="100" dirty="0">
                <a:solidFill>
                  <a:srgbClr val="FF0000"/>
                </a:solidFill>
                <a:effectLst/>
                <a:latin typeface="华文新魏" panose="02010800040101010101" pitchFamily="2" charset="-122"/>
                <a:ea typeface="华文新魏" panose="02010800040101010101" pitchFamily="2" charset="-122"/>
                <a:cs typeface="Times New Roman" panose="02020603050405020304" pitchFamily="18" charset="0"/>
              </a:rPr>
              <a:t>A</a:t>
            </a:r>
            <a:endPar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endParaRPr>
          </a:p>
          <a:p>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Ⅰ．机器语言程序 </a:t>
            </a:r>
          </a:p>
          <a:p>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Ⅱ．汇编语言程序 </a:t>
            </a:r>
          </a:p>
          <a:p>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Ⅲ．硬件描述语言程序</a:t>
            </a:r>
          </a:p>
          <a:p>
            <a:endParaRPr lang="en-US" altLang="zh-CN" sz="1400" b="1" kern="100" dirty="0">
              <a:effectLst/>
              <a:latin typeface="华文新魏" panose="02010800040101010101" pitchFamily="2" charset="-122"/>
              <a:ea typeface="华文新魏" panose="02010800040101010101" pitchFamily="2" charset="-122"/>
              <a:cs typeface="Times New Roman" panose="02020603050405020304" pitchFamily="18" charset="0"/>
            </a:endParaRPr>
          </a:p>
          <a:p>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A.</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仅Ⅰ  </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	B.</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仅Ⅰ、Ⅱ </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 	C.</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仅Ⅰ、Ⅲ </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 	D.</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Ⅰ、Ⅱ、Ⅲ</a:t>
            </a:r>
          </a:p>
        </p:txBody>
      </p:sp>
      <p:sp>
        <p:nvSpPr>
          <p:cNvPr id="8" name="文本框 7">
            <a:extLst>
              <a:ext uri="{FF2B5EF4-FFF2-40B4-BE49-F238E27FC236}">
                <a16:creationId xmlns:a16="http://schemas.microsoft.com/office/drawing/2014/main" id="{3780FE95-A8ED-4A41-BEA6-B6186D50A2D4}"/>
              </a:ext>
            </a:extLst>
          </p:cNvPr>
          <p:cNvSpPr txBox="1"/>
          <p:nvPr/>
        </p:nvSpPr>
        <p:spPr>
          <a:xfrm>
            <a:off x="119336" y="4365104"/>
            <a:ext cx="11809312" cy="1938992"/>
          </a:xfrm>
          <a:prstGeom prst="rect">
            <a:avLst/>
          </a:prstGeom>
          <a:noFill/>
        </p:spPr>
        <p:txBody>
          <a:bodyPr wrap="square">
            <a:spAutoFit/>
          </a:bodyPr>
          <a:lstStyle/>
          <a:p>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29.</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由</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3 </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个</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“1”</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和</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 5 </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个</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“0”</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组成的</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 8 </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位二进制补码，能表示的最小整数（</a:t>
            </a:r>
            <a:r>
              <a:rPr lang="en-US" altLang="zh-CN" sz="3200" b="1" kern="100" dirty="0">
                <a:solidFill>
                  <a:srgbClr val="FF0000"/>
                </a:solidFill>
                <a:effectLst/>
                <a:latin typeface="华文新魏" panose="02010800040101010101" pitchFamily="2" charset="-122"/>
                <a:ea typeface="华文新魏" panose="02010800040101010101" pitchFamily="2" charset="-122"/>
                <a:cs typeface="Times New Roman" panose="02020603050405020304" pitchFamily="18" charset="0"/>
              </a:rPr>
              <a:t>B</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a:t>
            </a:r>
          </a:p>
          <a:p>
            <a:endParaRPr lang="en-US" altLang="zh-CN" sz="2000" b="1" kern="100" dirty="0">
              <a:effectLst/>
              <a:latin typeface="华文新魏" panose="02010800040101010101" pitchFamily="2" charset="-122"/>
              <a:ea typeface="华文新魏" panose="02010800040101010101" pitchFamily="2" charset="-122"/>
              <a:cs typeface="Times New Roman" panose="02020603050405020304" pitchFamily="18" charset="0"/>
            </a:endParaRPr>
          </a:p>
          <a:p>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A.-126  	B.-125  	C.-32  	D.-3</a:t>
            </a:r>
            <a:endPar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endParaRPr>
          </a:p>
        </p:txBody>
      </p:sp>
      <p:sp>
        <p:nvSpPr>
          <p:cNvPr id="11" name="文本框 10">
            <a:extLst>
              <a:ext uri="{FF2B5EF4-FFF2-40B4-BE49-F238E27FC236}">
                <a16:creationId xmlns:a16="http://schemas.microsoft.com/office/drawing/2014/main" id="{86B87DD3-E0CA-4D8A-A04A-1FC97FE339BA}"/>
              </a:ext>
            </a:extLst>
          </p:cNvPr>
          <p:cNvSpPr txBox="1"/>
          <p:nvPr/>
        </p:nvSpPr>
        <p:spPr>
          <a:xfrm>
            <a:off x="8040216" y="5427221"/>
            <a:ext cx="2520280" cy="954107"/>
          </a:xfrm>
          <a:prstGeom prst="rect">
            <a:avLst/>
          </a:prstGeom>
          <a:noFill/>
        </p:spPr>
        <p:txBody>
          <a:bodyPr wrap="square">
            <a:spAutoFit/>
          </a:bodyPr>
          <a:lstStyle/>
          <a:p>
            <a:pPr marL="0" indent="0">
              <a:buNone/>
            </a:pPr>
            <a:r>
              <a:rPr lang="en-US" altLang="zh-CN" sz="2800" b="1" dirty="0">
                <a:solidFill>
                  <a:srgbClr val="FF0000"/>
                </a:solidFill>
                <a:latin typeface="华文新魏" panose="02010800040101010101" pitchFamily="2" charset="-122"/>
                <a:ea typeface="华文新魏" panose="02010800040101010101" pitchFamily="2" charset="-122"/>
              </a:rPr>
              <a:t>1000    0011</a:t>
            </a:r>
          </a:p>
          <a:p>
            <a:pPr marL="0" indent="0">
              <a:buNone/>
            </a:pPr>
            <a:r>
              <a:rPr lang="en-US" altLang="zh-CN" sz="2800" b="1" dirty="0">
                <a:solidFill>
                  <a:srgbClr val="FF0000"/>
                </a:solidFill>
                <a:latin typeface="华文新魏" panose="02010800040101010101" pitchFamily="2" charset="-122"/>
                <a:ea typeface="华文新魏" panose="02010800040101010101" pitchFamily="2" charset="-122"/>
              </a:rPr>
              <a:t>01 1 1    1 101</a:t>
            </a:r>
          </a:p>
        </p:txBody>
      </p:sp>
    </p:spTree>
    <p:extLst>
      <p:ext uri="{BB962C8B-B14F-4D97-AF65-F5344CB8AC3E}">
        <p14:creationId xmlns:p14="http://schemas.microsoft.com/office/powerpoint/2010/main" val="31037705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down)">
                                      <p:cBhvr>
                                        <p:cTn id="1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1"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51" name="图片 5"/>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217572" y="-26987"/>
            <a:ext cx="927100" cy="86360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0" name="灯片编号占位符 1"/>
          <p:cNvSpPr>
            <a:spLocks noGrp="1"/>
          </p:cNvSpPr>
          <p:nvPr>
            <p:ph type="sldNum" sz="quarter" idx="12"/>
          </p:nvPr>
        </p:nvSpPr>
        <p:spPr bwMode="auto">
          <a:xfrm>
            <a:off x="10038108" y="6381328"/>
            <a:ext cx="2133600" cy="365125"/>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20" indent="-285738">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2953" indent="-228591">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13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31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497"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678"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8859"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041"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7979042A-73EB-4748-98EF-861469C4C2ED}" type="slidenum">
              <a:rPr lang="zh-CN" altLang="en-US" sz="1200">
                <a:solidFill>
                  <a:srgbClr val="898989"/>
                </a:solidFill>
              </a:rPr>
              <a:pPr>
                <a:spcBef>
                  <a:spcPct val="0"/>
                </a:spcBef>
                <a:buFontTx/>
                <a:buNone/>
              </a:pPr>
              <a:t>27</a:t>
            </a:fld>
            <a:endParaRPr lang="zh-CN" altLang="en-US" sz="1200" dirty="0">
              <a:solidFill>
                <a:srgbClr val="898989"/>
              </a:solidFill>
            </a:endParaRPr>
          </a:p>
        </p:txBody>
      </p:sp>
      <p:sp>
        <p:nvSpPr>
          <p:cNvPr id="5" name="TextBox 2"/>
          <p:cNvSpPr txBox="1">
            <a:spLocks noChangeArrowheads="1"/>
          </p:cNvSpPr>
          <p:nvPr/>
        </p:nvSpPr>
        <p:spPr bwMode="auto">
          <a:xfrm>
            <a:off x="1919536" y="112427"/>
            <a:ext cx="7162901" cy="58477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36" tIns="45718" rIns="91436" bIns="45718">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b="1" dirty="0">
                <a:solidFill>
                  <a:srgbClr val="002060"/>
                </a:solidFill>
                <a:latin typeface="微软雅黑" panose="020B0503020204020204" pitchFamily="34" charset="-122"/>
                <a:ea typeface="微软雅黑" panose="020B0503020204020204" pitchFamily="34" charset="-122"/>
              </a:rPr>
              <a:t>第二章习题</a:t>
            </a:r>
            <a:endParaRPr lang="zh-CN" altLang="en-US" sz="4000" b="1" dirty="0">
              <a:solidFill>
                <a:srgbClr val="002060"/>
              </a:solidFill>
              <a:latin typeface="微软雅黑" panose="020B0503020204020204" pitchFamily="34" charset="-122"/>
              <a:ea typeface="微软雅黑" panose="020B0503020204020204" pitchFamily="34" charset="-122"/>
            </a:endParaRPr>
          </a:p>
        </p:txBody>
      </p:sp>
      <p:sp>
        <p:nvSpPr>
          <p:cNvPr id="6" name="文本框 5">
            <a:extLst>
              <a:ext uri="{FF2B5EF4-FFF2-40B4-BE49-F238E27FC236}">
                <a16:creationId xmlns:a16="http://schemas.microsoft.com/office/drawing/2014/main" id="{9D50D468-2DBF-4A09-BA46-FE123D8C279F}"/>
              </a:ext>
            </a:extLst>
          </p:cNvPr>
          <p:cNvSpPr txBox="1"/>
          <p:nvPr/>
        </p:nvSpPr>
        <p:spPr>
          <a:xfrm>
            <a:off x="119336" y="980728"/>
            <a:ext cx="11836348" cy="2431435"/>
          </a:xfrm>
          <a:prstGeom prst="rect">
            <a:avLst/>
          </a:prstGeom>
          <a:noFill/>
        </p:spPr>
        <p:txBody>
          <a:bodyPr wrap="square">
            <a:spAutoFit/>
          </a:bodyPr>
          <a:lstStyle/>
          <a:p>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30.</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程序</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P</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在机器</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M</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上的执行时间是</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20</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秒，编译优化后，</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P</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执行的指令数减少到原来的</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70%</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，而</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CPI</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增加到原来的</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1.2</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倍，则</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P</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在</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M</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上的执行时间是（</a:t>
            </a:r>
            <a:r>
              <a:rPr lang="en-US" altLang="zh-CN" sz="3200" b="1" kern="100" dirty="0">
                <a:solidFill>
                  <a:srgbClr val="FF0000"/>
                </a:solidFill>
                <a:effectLst/>
                <a:latin typeface="华文新魏" panose="02010800040101010101" pitchFamily="2" charset="-122"/>
                <a:ea typeface="华文新魏" panose="02010800040101010101" pitchFamily="2" charset="-122"/>
                <a:cs typeface="Times New Roman" panose="02020603050405020304" pitchFamily="18" charset="0"/>
              </a:rPr>
              <a:t>A</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a:t>
            </a:r>
          </a:p>
          <a:p>
            <a:endParaRPr lang="en-US" altLang="zh-CN" b="1" kern="100" dirty="0">
              <a:effectLst/>
              <a:latin typeface="华文新魏" panose="02010800040101010101" pitchFamily="2" charset="-122"/>
              <a:ea typeface="华文新魏" panose="02010800040101010101" pitchFamily="2" charset="-122"/>
              <a:cs typeface="Times New Roman" panose="02020603050405020304" pitchFamily="18" charset="0"/>
            </a:endParaRPr>
          </a:p>
          <a:p>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A.16.8s  		B.14s  		C.11.8s  		D.8.4s</a:t>
            </a:r>
            <a:endPar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endParaRPr>
          </a:p>
        </p:txBody>
      </p:sp>
      <p:sp>
        <p:nvSpPr>
          <p:cNvPr id="8" name="文本框 7">
            <a:extLst>
              <a:ext uri="{FF2B5EF4-FFF2-40B4-BE49-F238E27FC236}">
                <a16:creationId xmlns:a16="http://schemas.microsoft.com/office/drawing/2014/main" id="{8B0F7C04-535D-4037-B309-C6DAF34AD6BD}"/>
              </a:ext>
            </a:extLst>
          </p:cNvPr>
          <p:cNvSpPr txBox="1"/>
          <p:nvPr/>
        </p:nvSpPr>
        <p:spPr>
          <a:xfrm>
            <a:off x="112554" y="3645024"/>
            <a:ext cx="11960110" cy="1846659"/>
          </a:xfrm>
          <a:prstGeom prst="rect">
            <a:avLst/>
          </a:prstGeom>
          <a:noFill/>
        </p:spPr>
        <p:txBody>
          <a:bodyPr wrap="square">
            <a:spAutoFit/>
          </a:bodyPr>
          <a:lstStyle/>
          <a:p>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31.</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若</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 x=103</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y=-25</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，则下列表达式采用</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 8 </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位定点补码运算实现时，会发生溢出的是 </a:t>
            </a:r>
            <a:r>
              <a:rPr lang="en-US" altLang="zh-CN" sz="3200" b="1" kern="100" dirty="0">
                <a:solidFill>
                  <a:srgbClr val="FF0000"/>
                </a:solidFill>
                <a:effectLst/>
                <a:latin typeface="华文新魏" panose="02010800040101010101" pitchFamily="2" charset="-122"/>
                <a:ea typeface="华文新魏" panose="02010800040101010101" pitchFamily="2" charset="-122"/>
                <a:cs typeface="Times New Roman" panose="02020603050405020304" pitchFamily="18" charset="0"/>
              </a:rPr>
              <a:t>C</a:t>
            </a:r>
            <a:endPar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endParaRPr>
          </a:p>
          <a:p>
            <a:endParaRPr lang="en-US" altLang="zh-CN" b="1" kern="100" dirty="0">
              <a:effectLst/>
              <a:latin typeface="华文新魏" panose="02010800040101010101" pitchFamily="2" charset="-122"/>
              <a:ea typeface="华文新魏" panose="02010800040101010101" pitchFamily="2" charset="-122"/>
              <a:cs typeface="Times New Roman" panose="02020603050405020304" pitchFamily="18" charset="0"/>
            </a:endParaRPr>
          </a:p>
          <a:p>
            <a:r>
              <a:rPr lang="en-US" altLang="zh-CN" sz="3200" b="1" kern="100" dirty="0" err="1">
                <a:effectLst/>
                <a:latin typeface="华文新魏" panose="02010800040101010101" pitchFamily="2" charset="-122"/>
                <a:ea typeface="华文新魏" panose="02010800040101010101" pitchFamily="2" charset="-122"/>
                <a:cs typeface="Times New Roman" panose="02020603050405020304" pitchFamily="18" charset="0"/>
              </a:rPr>
              <a:t>A.x+y</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  	B.-</a:t>
            </a:r>
            <a:r>
              <a:rPr lang="en-US" altLang="zh-CN" sz="3200" b="1" kern="100" dirty="0" err="1">
                <a:effectLst/>
                <a:latin typeface="华文新魏" panose="02010800040101010101" pitchFamily="2" charset="-122"/>
                <a:ea typeface="华文新魏" panose="02010800040101010101" pitchFamily="2" charset="-122"/>
                <a:cs typeface="Times New Roman" panose="02020603050405020304" pitchFamily="18" charset="0"/>
              </a:rPr>
              <a:t>x+y</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  	</a:t>
            </a:r>
            <a:r>
              <a:rPr lang="en-US" altLang="zh-CN" sz="3200" b="1" kern="100" dirty="0" err="1">
                <a:effectLst/>
                <a:latin typeface="华文新魏" panose="02010800040101010101" pitchFamily="2" charset="-122"/>
                <a:ea typeface="华文新魏" panose="02010800040101010101" pitchFamily="2" charset="-122"/>
                <a:cs typeface="Times New Roman" panose="02020603050405020304" pitchFamily="18" charset="0"/>
              </a:rPr>
              <a:t>C.x</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-y  	D.-x-y</a:t>
            </a:r>
            <a:endPar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endParaRPr>
          </a:p>
        </p:txBody>
      </p:sp>
    </p:spTree>
    <p:extLst>
      <p:ext uri="{BB962C8B-B14F-4D97-AF65-F5344CB8AC3E}">
        <p14:creationId xmlns:p14="http://schemas.microsoft.com/office/powerpoint/2010/main" val="70221227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51" name="图片 5"/>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217572" y="-26987"/>
            <a:ext cx="927100" cy="86360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0" name="灯片编号占位符 1"/>
          <p:cNvSpPr>
            <a:spLocks noGrp="1"/>
          </p:cNvSpPr>
          <p:nvPr>
            <p:ph type="sldNum" sz="quarter" idx="12"/>
          </p:nvPr>
        </p:nvSpPr>
        <p:spPr bwMode="auto">
          <a:xfrm>
            <a:off x="10038108" y="6381328"/>
            <a:ext cx="2133600" cy="365125"/>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20" indent="-285738">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2953" indent="-228591">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13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31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497"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678"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8859"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041"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7979042A-73EB-4748-98EF-861469C4C2ED}" type="slidenum">
              <a:rPr lang="zh-CN" altLang="en-US" sz="1200">
                <a:solidFill>
                  <a:srgbClr val="898989"/>
                </a:solidFill>
              </a:rPr>
              <a:pPr>
                <a:spcBef>
                  <a:spcPct val="0"/>
                </a:spcBef>
                <a:buFontTx/>
                <a:buNone/>
              </a:pPr>
              <a:t>28</a:t>
            </a:fld>
            <a:endParaRPr lang="zh-CN" altLang="en-US" sz="1200" dirty="0">
              <a:solidFill>
                <a:srgbClr val="898989"/>
              </a:solidFill>
            </a:endParaRPr>
          </a:p>
        </p:txBody>
      </p:sp>
      <p:sp>
        <p:nvSpPr>
          <p:cNvPr id="5" name="TextBox 2"/>
          <p:cNvSpPr txBox="1">
            <a:spLocks noChangeArrowheads="1"/>
          </p:cNvSpPr>
          <p:nvPr/>
        </p:nvSpPr>
        <p:spPr bwMode="auto">
          <a:xfrm>
            <a:off x="1919536" y="112427"/>
            <a:ext cx="7162901" cy="58477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36" tIns="45718" rIns="91436" bIns="45718">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b="1" dirty="0">
                <a:solidFill>
                  <a:srgbClr val="002060"/>
                </a:solidFill>
                <a:latin typeface="微软雅黑" panose="020B0503020204020204" pitchFamily="34" charset="-122"/>
                <a:ea typeface="微软雅黑" panose="020B0503020204020204" pitchFamily="34" charset="-122"/>
              </a:rPr>
              <a:t>第二章习题</a:t>
            </a:r>
            <a:endParaRPr lang="zh-CN" altLang="en-US" sz="4000" b="1" dirty="0">
              <a:solidFill>
                <a:srgbClr val="002060"/>
              </a:solidFill>
              <a:latin typeface="微软雅黑" panose="020B0503020204020204" pitchFamily="34" charset="-122"/>
              <a:ea typeface="微软雅黑" panose="020B0503020204020204" pitchFamily="34" charset="-122"/>
            </a:endParaRPr>
          </a:p>
        </p:txBody>
      </p:sp>
      <p:sp>
        <p:nvSpPr>
          <p:cNvPr id="6" name="文本框 5">
            <a:extLst>
              <a:ext uri="{FF2B5EF4-FFF2-40B4-BE49-F238E27FC236}">
                <a16:creationId xmlns:a16="http://schemas.microsoft.com/office/drawing/2014/main" id="{ABCB384B-9B70-476D-9242-749C8457AED9}"/>
              </a:ext>
            </a:extLst>
          </p:cNvPr>
          <p:cNvSpPr txBox="1"/>
          <p:nvPr/>
        </p:nvSpPr>
        <p:spPr>
          <a:xfrm>
            <a:off x="0" y="852700"/>
            <a:ext cx="12171708" cy="3847207"/>
          </a:xfrm>
          <a:prstGeom prst="rect">
            <a:avLst/>
          </a:prstGeom>
          <a:noFill/>
        </p:spPr>
        <p:txBody>
          <a:bodyPr wrap="square">
            <a:spAutoFit/>
          </a:bodyPr>
          <a:lstStyle/>
          <a:p>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32.float </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型数据常用</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 IEEE754 </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单精度浮点格式表示。假设两个</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 float </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型变量</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x </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和</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 y </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分别存放在</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 32 </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位寄存器</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 f1 </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和</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 f2 </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中，若</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(f1)=CC90 0000H</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(f2)=B0C0 0000H</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，则</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 x </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和</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 y </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之间的关系为 </a:t>
            </a:r>
            <a:r>
              <a:rPr lang="en-US" altLang="zh-CN" sz="3200" b="1" kern="100" dirty="0">
                <a:solidFill>
                  <a:srgbClr val="FF0000"/>
                </a:solidFill>
                <a:effectLst/>
                <a:latin typeface="华文新魏" panose="02010800040101010101" pitchFamily="2" charset="-122"/>
                <a:ea typeface="华文新魏" panose="02010800040101010101" pitchFamily="2" charset="-122"/>
                <a:cs typeface="Times New Roman" panose="02020603050405020304" pitchFamily="18" charset="0"/>
              </a:rPr>
              <a:t>A</a:t>
            </a:r>
            <a:endPar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endParaRPr>
          </a:p>
          <a:p>
            <a:endParaRPr lang="en-US" altLang="zh-CN" sz="2000" b="1" kern="100" dirty="0">
              <a:effectLst/>
              <a:latin typeface="华文新魏" panose="02010800040101010101" pitchFamily="2" charset="-122"/>
              <a:ea typeface="华文新魏" panose="02010800040101010101" pitchFamily="2" charset="-122"/>
              <a:cs typeface="Times New Roman" panose="02020603050405020304" pitchFamily="18" charset="0"/>
            </a:endParaRPr>
          </a:p>
          <a:p>
            <a:r>
              <a:rPr lang="en-US" altLang="zh-CN" sz="3200" b="1" kern="100" dirty="0" err="1">
                <a:effectLst/>
                <a:latin typeface="华文新魏" panose="02010800040101010101" pitchFamily="2" charset="-122"/>
                <a:ea typeface="华文新魏" panose="02010800040101010101" pitchFamily="2" charset="-122"/>
                <a:cs typeface="Times New Roman" panose="02020603050405020304" pitchFamily="18" charset="0"/>
              </a:rPr>
              <a:t>A.x</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&lt;y </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且符号相同</a:t>
            </a:r>
          </a:p>
          <a:p>
            <a:r>
              <a:rPr lang="en-US" altLang="zh-CN" sz="3200" b="1" kern="100" dirty="0" err="1">
                <a:effectLst/>
                <a:latin typeface="华文新魏" panose="02010800040101010101" pitchFamily="2" charset="-122"/>
                <a:ea typeface="华文新魏" panose="02010800040101010101" pitchFamily="2" charset="-122"/>
                <a:cs typeface="Times New Roman" panose="02020603050405020304" pitchFamily="18" charset="0"/>
              </a:rPr>
              <a:t>B.x</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&lt;y </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且符号不同</a:t>
            </a:r>
          </a:p>
          <a:p>
            <a:r>
              <a:rPr lang="en-US" altLang="zh-CN" sz="3200" b="1" kern="100" dirty="0" err="1">
                <a:effectLst/>
                <a:latin typeface="华文新魏" panose="02010800040101010101" pitchFamily="2" charset="-122"/>
                <a:ea typeface="华文新魏" panose="02010800040101010101" pitchFamily="2" charset="-122"/>
                <a:cs typeface="Times New Roman" panose="02020603050405020304" pitchFamily="18" charset="0"/>
              </a:rPr>
              <a:t>C.x</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&gt;y </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且符号相同</a:t>
            </a:r>
          </a:p>
          <a:p>
            <a:r>
              <a:rPr lang="en-US" altLang="zh-CN" sz="3200" b="1" kern="100" dirty="0" err="1">
                <a:effectLst/>
                <a:latin typeface="华文新魏" panose="02010800040101010101" pitchFamily="2" charset="-122"/>
                <a:ea typeface="华文新魏" panose="02010800040101010101" pitchFamily="2" charset="-122"/>
                <a:cs typeface="Times New Roman" panose="02020603050405020304" pitchFamily="18" charset="0"/>
              </a:rPr>
              <a:t>D.x</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&gt;y </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且符号不同</a:t>
            </a:r>
          </a:p>
        </p:txBody>
      </p:sp>
    </p:spTree>
    <p:extLst>
      <p:ext uri="{BB962C8B-B14F-4D97-AF65-F5344CB8AC3E}">
        <p14:creationId xmlns:p14="http://schemas.microsoft.com/office/powerpoint/2010/main" val="39670167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51" name="图片 5"/>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217572" y="-26987"/>
            <a:ext cx="927100" cy="86360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0" name="灯片编号占位符 1"/>
          <p:cNvSpPr>
            <a:spLocks noGrp="1"/>
          </p:cNvSpPr>
          <p:nvPr>
            <p:ph type="sldNum" sz="quarter" idx="12"/>
          </p:nvPr>
        </p:nvSpPr>
        <p:spPr bwMode="auto">
          <a:xfrm>
            <a:off x="10038108" y="6381328"/>
            <a:ext cx="2133600" cy="365125"/>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20" indent="-285738">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2953" indent="-228591">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13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31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497"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678"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8859"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041"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7979042A-73EB-4748-98EF-861469C4C2ED}" type="slidenum">
              <a:rPr lang="zh-CN" altLang="en-US" sz="1200">
                <a:solidFill>
                  <a:srgbClr val="898989"/>
                </a:solidFill>
              </a:rPr>
              <a:pPr>
                <a:spcBef>
                  <a:spcPct val="0"/>
                </a:spcBef>
                <a:buFontTx/>
                <a:buNone/>
              </a:pPr>
              <a:t>29</a:t>
            </a:fld>
            <a:endParaRPr lang="zh-CN" altLang="en-US" sz="1200" dirty="0">
              <a:solidFill>
                <a:srgbClr val="898989"/>
              </a:solidFill>
            </a:endParaRPr>
          </a:p>
        </p:txBody>
      </p:sp>
      <p:sp>
        <p:nvSpPr>
          <p:cNvPr id="5" name="TextBox 2"/>
          <p:cNvSpPr txBox="1">
            <a:spLocks noChangeArrowheads="1"/>
          </p:cNvSpPr>
          <p:nvPr/>
        </p:nvSpPr>
        <p:spPr bwMode="auto">
          <a:xfrm>
            <a:off x="1919536" y="112427"/>
            <a:ext cx="7162901" cy="58477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36" tIns="45718" rIns="91436" bIns="45718">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b="1" dirty="0">
                <a:solidFill>
                  <a:srgbClr val="002060"/>
                </a:solidFill>
                <a:latin typeface="微软雅黑" panose="020B0503020204020204" pitchFamily="34" charset="-122"/>
                <a:ea typeface="微软雅黑" panose="020B0503020204020204" pitchFamily="34" charset="-122"/>
              </a:rPr>
              <a:t>第二章习题</a:t>
            </a:r>
            <a:endParaRPr lang="zh-CN" altLang="en-US" sz="4000" b="1" dirty="0">
              <a:solidFill>
                <a:srgbClr val="002060"/>
              </a:solidFill>
              <a:latin typeface="微软雅黑" panose="020B0503020204020204" pitchFamily="34" charset="-122"/>
              <a:ea typeface="微软雅黑" panose="020B0503020204020204" pitchFamily="34" charset="-122"/>
            </a:endParaRPr>
          </a:p>
        </p:txBody>
      </p:sp>
      <p:sp>
        <p:nvSpPr>
          <p:cNvPr id="6" name="文本框 5">
            <a:extLst>
              <a:ext uri="{FF2B5EF4-FFF2-40B4-BE49-F238E27FC236}">
                <a16:creationId xmlns:a16="http://schemas.microsoft.com/office/drawing/2014/main" id="{1F29AB56-A8E9-4CEA-872F-D9F51E9EC6C0}"/>
              </a:ext>
            </a:extLst>
          </p:cNvPr>
          <p:cNvSpPr txBox="1"/>
          <p:nvPr/>
        </p:nvSpPr>
        <p:spPr>
          <a:xfrm>
            <a:off x="191344" y="866379"/>
            <a:ext cx="12000656" cy="5016758"/>
          </a:xfrm>
          <a:prstGeom prst="rect">
            <a:avLst/>
          </a:prstGeom>
          <a:noFill/>
        </p:spPr>
        <p:txBody>
          <a:bodyPr wrap="square">
            <a:spAutoFit/>
          </a:bodyPr>
          <a:lstStyle/>
          <a:p>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33. </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某计算机有</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 16 </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个通用寄存器，采用</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 32 </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位定长指令字，操作码字段（含寻址方式位）为</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 8 </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位，</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Store </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指令的源操作数和目的操作数分别采用寄存器直接寻址和基址寻址方式。若基址寄存器可使用任一通用寄存器，且偏移量用补码表示，则</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 Store </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指令中偏移量的取值范围是 </a:t>
            </a:r>
            <a:r>
              <a:rPr lang="en-US" altLang="zh-CN" sz="3200" b="1" kern="100" dirty="0">
                <a:solidFill>
                  <a:srgbClr val="FF0000"/>
                </a:solidFill>
                <a:effectLst/>
                <a:latin typeface="华文新魏" panose="02010800040101010101" pitchFamily="2" charset="-122"/>
                <a:ea typeface="华文新魏" panose="02010800040101010101" pitchFamily="2" charset="-122"/>
                <a:cs typeface="Times New Roman" panose="02020603050405020304" pitchFamily="18" charset="0"/>
              </a:rPr>
              <a:t>A</a:t>
            </a:r>
            <a:endPar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endParaRPr>
          </a:p>
          <a:p>
            <a:endPar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endParaRPr>
          </a:p>
          <a:p>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A.-32768 ~ +32767</a:t>
            </a:r>
            <a:endPar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endParaRPr>
          </a:p>
          <a:p>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B.-32767 ~ +32768</a:t>
            </a:r>
            <a:endPar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endParaRPr>
          </a:p>
          <a:p>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C.-65536 ~ +65535</a:t>
            </a:r>
            <a:endPar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endParaRPr>
          </a:p>
          <a:p>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D.-65535 ~ +65536</a:t>
            </a:r>
            <a:endPar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endParaRPr>
          </a:p>
        </p:txBody>
      </p:sp>
    </p:spTree>
    <p:extLst>
      <p:ext uri="{BB962C8B-B14F-4D97-AF65-F5344CB8AC3E}">
        <p14:creationId xmlns:p14="http://schemas.microsoft.com/office/powerpoint/2010/main" val="22489252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51" name="图片 5"/>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217572" y="-26987"/>
            <a:ext cx="927100" cy="86360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0" name="灯片编号占位符 1"/>
          <p:cNvSpPr>
            <a:spLocks noGrp="1"/>
          </p:cNvSpPr>
          <p:nvPr>
            <p:ph type="sldNum" sz="quarter" idx="12"/>
          </p:nvPr>
        </p:nvSpPr>
        <p:spPr bwMode="auto">
          <a:xfrm>
            <a:off x="10038108" y="6381328"/>
            <a:ext cx="2133600" cy="365125"/>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20" indent="-285738">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2953" indent="-228591">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13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31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497"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678"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8859"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041"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7979042A-73EB-4748-98EF-861469C4C2ED}" type="slidenum">
              <a:rPr lang="zh-CN" altLang="en-US" sz="1200">
                <a:solidFill>
                  <a:srgbClr val="898989"/>
                </a:solidFill>
              </a:rPr>
              <a:pPr>
                <a:spcBef>
                  <a:spcPct val="0"/>
                </a:spcBef>
                <a:buFontTx/>
                <a:buNone/>
              </a:pPr>
              <a:t>3</a:t>
            </a:fld>
            <a:endParaRPr lang="zh-CN" altLang="en-US" sz="1200" dirty="0">
              <a:solidFill>
                <a:srgbClr val="898989"/>
              </a:solidFill>
            </a:endParaRPr>
          </a:p>
        </p:txBody>
      </p:sp>
      <mc:AlternateContent xmlns:mc="http://schemas.openxmlformats.org/markup-compatibility/2006" xmlns:a14="http://schemas.microsoft.com/office/drawing/2010/main">
        <mc:Choice Requires="a14">
          <p:sp>
            <p:nvSpPr>
              <p:cNvPr id="2" name="矩形 1"/>
              <p:cNvSpPr/>
              <p:nvPr/>
            </p:nvSpPr>
            <p:spPr>
              <a:xfrm>
                <a:off x="119336" y="980728"/>
                <a:ext cx="11829599" cy="2308324"/>
              </a:xfrm>
              <a:prstGeom prst="rect">
                <a:avLst/>
              </a:prstGeom>
            </p:spPr>
            <p:txBody>
              <a:bodyPr wrap="square">
                <a:spAutoFit/>
              </a:bodyPr>
              <a:lstStyle/>
              <a:p>
                <a:pPr>
                  <a:spcAft>
                    <a:spcPts val="0"/>
                  </a:spcAft>
                </a:pPr>
                <a:r>
                  <a:rPr lang="en-US" altLang="zh-CN" sz="3600" b="1" kern="100" dirty="0">
                    <a:latin typeface="华文新魏" panose="02010800040101010101" pitchFamily="2" charset="-122"/>
                    <a:ea typeface="华文新魏" panose="02010800040101010101" pitchFamily="2" charset="-122"/>
                    <a:cs typeface="Times New Roman" panose="02020603050405020304" pitchFamily="18" charset="0"/>
                  </a:rPr>
                  <a:t>3.</a:t>
                </a:r>
                <a:r>
                  <a:rPr lang="zh-CN" altLang="zh-CN" sz="3600" b="1" kern="100" dirty="0">
                    <a:latin typeface="华文新魏" panose="02010800040101010101" pitchFamily="2" charset="-122"/>
                    <a:ea typeface="华文新魏" panose="02010800040101010101" pitchFamily="2" charset="-122"/>
                    <a:cs typeface="Times New Roman" panose="02020603050405020304" pitchFamily="18" charset="0"/>
                  </a:rPr>
                  <a:t>已知带符号整数用补码表示，</a:t>
                </a:r>
                <a:r>
                  <a:rPr lang="en-US" altLang="zh-CN" sz="3600" b="1" kern="100" dirty="0">
                    <a:latin typeface="华文新魏" panose="02010800040101010101" pitchFamily="2" charset="-122"/>
                    <a:ea typeface="华文新魏" panose="02010800040101010101" pitchFamily="2" charset="-122"/>
                    <a:cs typeface="Times New Roman" panose="02020603050405020304" pitchFamily="18" charset="0"/>
                  </a:rPr>
                  <a:t>float</a:t>
                </a:r>
                <a:r>
                  <a:rPr lang="zh-CN" altLang="zh-CN" sz="3600" b="1" kern="100" dirty="0">
                    <a:latin typeface="华文新魏" panose="02010800040101010101" pitchFamily="2" charset="-122"/>
                    <a:ea typeface="华文新魏" panose="02010800040101010101" pitchFamily="2" charset="-122"/>
                    <a:cs typeface="Times New Roman" panose="02020603050405020304" pitchFamily="18" charset="0"/>
                  </a:rPr>
                  <a:t>型数据用</a:t>
                </a:r>
                <a:r>
                  <a:rPr lang="en-US" altLang="zh-CN" sz="3600" b="1" kern="100" dirty="0">
                    <a:latin typeface="华文新魏" panose="02010800040101010101" pitchFamily="2" charset="-122"/>
                    <a:ea typeface="华文新魏" panose="02010800040101010101" pitchFamily="2" charset="-122"/>
                    <a:cs typeface="Times New Roman" panose="02020603050405020304" pitchFamily="18" charset="0"/>
                  </a:rPr>
                  <a:t>IEEE 754</a:t>
                </a:r>
                <a:r>
                  <a:rPr lang="zh-CN" altLang="zh-CN" sz="3600" b="1" kern="100" dirty="0">
                    <a:latin typeface="华文新魏" panose="02010800040101010101" pitchFamily="2" charset="-122"/>
                    <a:ea typeface="华文新魏" panose="02010800040101010101" pitchFamily="2" charset="-122"/>
                    <a:cs typeface="Times New Roman" panose="02020603050405020304" pitchFamily="18" charset="0"/>
                  </a:rPr>
                  <a:t>标准表示，假定变量</a:t>
                </a:r>
                <a:r>
                  <a:rPr lang="en-US" altLang="zh-CN" sz="3600" b="1" kern="100" dirty="0">
                    <a:latin typeface="华文新魏" panose="02010800040101010101" pitchFamily="2" charset="-122"/>
                    <a:ea typeface="华文新魏" panose="02010800040101010101" pitchFamily="2" charset="-122"/>
                    <a:cs typeface="Times New Roman" panose="02020603050405020304" pitchFamily="18" charset="0"/>
                  </a:rPr>
                  <a:t>x</a:t>
                </a:r>
                <a:r>
                  <a:rPr lang="zh-CN" altLang="zh-CN" sz="3600" b="1" kern="100" dirty="0">
                    <a:latin typeface="华文新魏" panose="02010800040101010101" pitchFamily="2" charset="-122"/>
                    <a:ea typeface="华文新魏" panose="02010800040101010101" pitchFamily="2" charset="-122"/>
                    <a:cs typeface="Times New Roman" panose="02020603050405020304" pitchFamily="18" charset="0"/>
                  </a:rPr>
                  <a:t>的类型只可能是</a:t>
                </a:r>
                <a:r>
                  <a:rPr lang="en-US" altLang="zh-CN" sz="3600" b="1" kern="100" dirty="0" err="1">
                    <a:latin typeface="华文新魏" panose="02010800040101010101" pitchFamily="2" charset="-122"/>
                    <a:ea typeface="华文新魏" panose="02010800040101010101" pitchFamily="2" charset="-122"/>
                    <a:cs typeface="Times New Roman" panose="02020603050405020304" pitchFamily="18" charset="0"/>
                  </a:rPr>
                  <a:t>int</a:t>
                </a:r>
                <a:r>
                  <a:rPr lang="zh-CN" altLang="zh-CN" sz="3600" b="1" kern="100" dirty="0">
                    <a:latin typeface="华文新魏" panose="02010800040101010101" pitchFamily="2" charset="-122"/>
                    <a:ea typeface="华文新魏" panose="02010800040101010101" pitchFamily="2" charset="-122"/>
                    <a:cs typeface="Times New Roman" panose="02020603050405020304" pitchFamily="18" charset="0"/>
                  </a:rPr>
                  <a:t>或</a:t>
                </a:r>
                <a:r>
                  <a:rPr lang="en-US" altLang="zh-CN" sz="3600" b="1" kern="100" dirty="0">
                    <a:latin typeface="华文新魏" panose="02010800040101010101" pitchFamily="2" charset="-122"/>
                    <a:ea typeface="华文新魏" panose="02010800040101010101" pitchFamily="2" charset="-122"/>
                    <a:cs typeface="Times New Roman" panose="02020603050405020304" pitchFamily="18" charset="0"/>
                  </a:rPr>
                  <a:t>float</a:t>
                </a:r>
                <a:r>
                  <a:rPr lang="zh-CN" altLang="zh-CN" sz="3600" b="1" kern="100" dirty="0">
                    <a:latin typeface="华文新魏" panose="02010800040101010101" pitchFamily="2" charset="-122"/>
                    <a:ea typeface="华文新魏" panose="02010800040101010101" pitchFamily="2" charset="-122"/>
                    <a:cs typeface="Times New Roman" panose="02020603050405020304" pitchFamily="18" charset="0"/>
                  </a:rPr>
                  <a:t>，当</a:t>
                </a:r>
                <a:r>
                  <a:rPr lang="en-US" altLang="zh-CN" sz="3600" b="1" kern="100" dirty="0">
                    <a:latin typeface="华文新魏" panose="02010800040101010101" pitchFamily="2" charset="-122"/>
                    <a:ea typeface="华文新魏" panose="02010800040101010101" pitchFamily="2" charset="-122"/>
                    <a:cs typeface="Times New Roman" panose="02020603050405020304" pitchFamily="18" charset="0"/>
                  </a:rPr>
                  <a:t>x</a:t>
                </a:r>
                <a:r>
                  <a:rPr lang="zh-CN" altLang="zh-CN" sz="3600" b="1" kern="100" dirty="0">
                    <a:latin typeface="华文新魏" panose="02010800040101010101" pitchFamily="2" charset="-122"/>
                    <a:ea typeface="华文新魏" panose="02010800040101010101" pitchFamily="2" charset="-122"/>
                    <a:cs typeface="Times New Roman" panose="02020603050405020304" pitchFamily="18" charset="0"/>
                  </a:rPr>
                  <a:t>的机器数为</a:t>
                </a:r>
                <a:r>
                  <a:rPr lang="en-US" altLang="zh-CN" sz="3600" b="1" kern="100" dirty="0">
                    <a:latin typeface="华文新魏" panose="02010800040101010101" pitchFamily="2" charset="-122"/>
                    <a:ea typeface="华文新魏" panose="02010800040101010101" pitchFamily="2" charset="-122"/>
                    <a:cs typeface="Times New Roman" panose="02020603050405020304" pitchFamily="18" charset="0"/>
                  </a:rPr>
                  <a:t>C800 0000H</a:t>
                </a:r>
                <a:r>
                  <a:rPr lang="zh-CN" altLang="zh-CN" sz="3600" b="1" kern="100" dirty="0">
                    <a:latin typeface="华文新魏" panose="02010800040101010101" pitchFamily="2" charset="-122"/>
                    <a:ea typeface="华文新魏" panose="02010800040101010101" pitchFamily="2" charset="-122"/>
                    <a:cs typeface="Times New Roman" panose="02020603050405020304" pitchFamily="18" charset="0"/>
                  </a:rPr>
                  <a:t>时，</a:t>
                </a:r>
                <a:r>
                  <a:rPr lang="en-US" altLang="zh-CN" sz="3600" b="1" kern="100" dirty="0">
                    <a:latin typeface="华文新魏" panose="02010800040101010101" pitchFamily="2" charset="-122"/>
                    <a:ea typeface="华文新魏" panose="02010800040101010101" pitchFamily="2" charset="-122"/>
                    <a:cs typeface="Times New Roman" panose="02020603050405020304" pitchFamily="18" charset="0"/>
                  </a:rPr>
                  <a:t>x</a:t>
                </a:r>
                <a:r>
                  <a:rPr lang="zh-CN" altLang="zh-CN" sz="3600" b="1" kern="100" dirty="0">
                    <a:latin typeface="华文新魏" panose="02010800040101010101" pitchFamily="2" charset="-122"/>
                    <a:ea typeface="华文新魏" panose="02010800040101010101" pitchFamily="2" charset="-122"/>
                    <a:cs typeface="Times New Roman" panose="02020603050405020304" pitchFamily="18" charset="0"/>
                  </a:rPr>
                  <a:t>的值可能是 </a:t>
                </a:r>
                <a:r>
                  <a:rPr lang="en-US" altLang="zh-CN" sz="3600" b="1" kern="100" dirty="0">
                    <a:solidFill>
                      <a:srgbClr val="FF0000"/>
                    </a:solidFill>
                    <a:latin typeface="华文新魏" panose="02010800040101010101" pitchFamily="2" charset="-122"/>
                    <a:ea typeface="华文新魏" panose="02010800040101010101" pitchFamily="2" charset="-122"/>
                    <a:cs typeface="Times New Roman" panose="02020603050405020304" pitchFamily="18" charset="0"/>
                  </a:rPr>
                  <a:t>A</a:t>
                </a:r>
                <a:endParaRPr lang="zh-CN" altLang="zh-CN" sz="3600" b="1" kern="100" dirty="0">
                  <a:effectLst/>
                  <a:latin typeface="华文新魏" panose="02010800040101010101" pitchFamily="2" charset="-122"/>
                  <a:ea typeface="华文新魏" panose="02010800040101010101" pitchFamily="2" charset="-122"/>
                  <a:cs typeface="Times New Roman" panose="02020603050405020304" pitchFamily="18" charset="0"/>
                </a:endParaRPr>
              </a:p>
              <a:p>
                <a:pPr>
                  <a:spcAft>
                    <a:spcPts val="0"/>
                  </a:spcAft>
                </a:pPr>
                <a:r>
                  <a:rPr lang="en-US" altLang="zh-CN" sz="3600" b="1" kern="100" dirty="0">
                    <a:effectLst/>
                    <a:latin typeface="华文新魏" panose="02010800040101010101" pitchFamily="2" charset="-122"/>
                    <a:ea typeface="华文新魏" panose="02010800040101010101" pitchFamily="2" charset="-122"/>
                    <a:cs typeface="Times New Roman" panose="02020603050405020304" pitchFamily="18" charset="0"/>
                  </a:rPr>
                  <a:t>A.</a:t>
                </a:r>
                <a14:m>
                  <m:oMath xmlns:m="http://schemas.openxmlformats.org/officeDocument/2006/math">
                    <m:r>
                      <a:rPr lang="en-US" altLang="zh-CN" sz="3600" b="1" i="1" kern="100">
                        <a:latin typeface="Cambria Math" panose="02040503050406030204" pitchFamily="18" charset="0"/>
                        <a:cs typeface="Times New Roman" panose="02020603050405020304" pitchFamily="18" charset="0"/>
                      </a:rPr>
                      <m:t>−</m:t>
                    </m:r>
                    <m:r>
                      <a:rPr lang="en-US" altLang="zh-CN" sz="3600" b="1" i="1" kern="100">
                        <a:latin typeface="Cambria Math" panose="02040503050406030204" pitchFamily="18" charset="0"/>
                        <a:cs typeface="Times New Roman" panose="02020603050405020304" pitchFamily="18" charset="0"/>
                      </a:rPr>
                      <m:t>𝟕</m:t>
                    </m:r>
                    <m:r>
                      <a:rPr lang="en-US" altLang="zh-CN" sz="3600" b="1" kern="100">
                        <a:latin typeface="Cambria Math" panose="02040503050406030204" pitchFamily="18" charset="0"/>
                        <a:cs typeface="Times New Roman" panose="02020603050405020304" pitchFamily="18" charset="0"/>
                      </a:rPr>
                      <m:t>×</m:t>
                    </m:r>
                    <m:sSup>
                      <m:sSupPr>
                        <m:ctrlPr>
                          <a:rPr lang="zh-CN" altLang="zh-CN" sz="3600" b="1" i="1" kern="100">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3600" b="1" i="1" kern="100">
                            <a:latin typeface="Cambria Math" panose="02040503050406030204" pitchFamily="18" charset="0"/>
                            <a:cs typeface="Times New Roman" panose="02020603050405020304" pitchFamily="18" charset="0"/>
                          </a:rPr>
                          <m:t>𝟐</m:t>
                        </m:r>
                      </m:e>
                      <m:sup>
                        <m:r>
                          <a:rPr lang="en-US" altLang="zh-CN" sz="3600" b="1" i="1" kern="100">
                            <a:latin typeface="Cambria Math" panose="02040503050406030204" pitchFamily="18" charset="0"/>
                            <a:cs typeface="Times New Roman" panose="02020603050405020304" pitchFamily="18" charset="0"/>
                          </a:rPr>
                          <m:t>𝟐𝟕</m:t>
                        </m:r>
                      </m:sup>
                    </m:sSup>
                  </m:oMath>
                </a14:m>
                <a:r>
                  <a:rPr lang="en-US" altLang="zh-CN" sz="3600" b="1" kern="100" dirty="0">
                    <a:effectLst/>
                    <a:latin typeface="华文新魏" panose="02010800040101010101" pitchFamily="2" charset="-122"/>
                    <a:ea typeface="华文新魏" panose="02010800040101010101" pitchFamily="2" charset="-122"/>
                    <a:cs typeface="Times New Roman" panose="02020603050405020304" pitchFamily="18" charset="0"/>
                  </a:rPr>
                  <a:t>     B.</a:t>
                </a:r>
                <a14:m>
                  <m:oMath xmlns:m="http://schemas.openxmlformats.org/officeDocument/2006/math">
                    <m:r>
                      <a:rPr lang="en-US" altLang="zh-CN" sz="3600" b="1" kern="100">
                        <a:latin typeface="Cambria Math" panose="02040503050406030204" pitchFamily="18" charset="0"/>
                        <a:cs typeface="Times New Roman" panose="02020603050405020304" pitchFamily="18" charset="0"/>
                      </a:rPr>
                      <m:t> </m:t>
                    </m:r>
                    <m:r>
                      <a:rPr lang="en-US" altLang="zh-CN" sz="3600" b="1" i="1" kern="100">
                        <a:latin typeface="Cambria Math" panose="02040503050406030204" pitchFamily="18" charset="0"/>
                        <a:cs typeface="Times New Roman" panose="02020603050405020304" pitchFamily="18" charset="0"/>
                      </a:rPr>
                      <m:t>−</m:t>
                    </m:r>
                    <m:sSup>
                      <m:sSupPr>
                        <m:ctrlPr>
                          <a:rPr lang="zh-CN" altLang="zh-CN" sz="3600" b="1" i="1" kern="100">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3600" b="1" i="1" kern="100">
                            <a:latin typeface="Cambria Math" panose="02040503050406030204" pitchFamily="18" charset="0"/>
                            <a:cs typeface="Times New Roman" panose="02020603050405020304" pitchFamily="18" charset="0"/>
                          </a:rPr>
                          <m:t>𝟐</m:t>
                        </m:r>
                      </m:e>
                      <m:sup>
                        <m:r>
                          <a:rPr lang="en-US" altLang="zh-CN" sz="3600" b="1" i="1" kern="100">
                            <a:latin typeface="Cambria Math" panose="02040503050406030204" pitchFamily="18" charset="0"/>
                            <a:cs typeface="Times New Roman" panose="02020603050405020304" pitchFamily="18" charset="0"/>
                          </a:rPr>
                          <m:t>𝟏𝟔</m:t>
                        </m:r>
                      </m:sup>
                    </m:sSup>
                  </m:oMath>
                </a14:m>
                <a:r>
                  <a:rPr lang="en-US" altLang="zh-CN" sz="3600" b="1" kern="100" dirty="0">
                    <a:effectLst/>
                    <a:latin typeface="华文新魏" panose="02010800040101010101" pitchFamily="2" charset="-122"/>
                    <a:ea typeface="华文新魏" panose="02010800040101010101" pitchFamily="2" charset="-122"/>
                    <a:cs typeface="Times New Roman" panose="02020603050405020304" pitchFamily="18" charset="0"/>
                  </a:rPr>
                  <a:t>      C.</a:t>
                </a:r>
                <a14:m>
                  <m:oMath xmlns:m="http://schemas.openxmlformats.org/officeDocument/2006/math">
                    <m:r>
                      <a:rPr lang="en-US" altLang="zh-CN" sz="3600" b="1" kern="100">
                        <a:latin typeface="Cambria Math" panose="02040503050406030204" pitchFamily="18" charset="0"/>
                        <a:cs typeface="Times New Roman" panose="02020603050405020304" pitchFamily="18" charset="0"/>
                      </a:rPr>
                      <m:t> </m:t>
                    </m:r>
                    <m:sSup>
                      <m:sSupPr>
                        <m:ctrlPr>
                          <a:rPr lang="zh-CN" altLang="zh-CN" sz="3600" b="1" i="1" kern="100">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3600" b="1" i="1" kern="100">
                            <a:latin typeface="Cambria Math" panose="02040503050406030204" pitchFamily="18" charset="0"/>
                            <a:cs typeface="Times New Roman" panose="02020603050405020304" pitchFamily="18" charset="0"/>
                          </a:rPr>
                          <m:t>𝟐</m:t>
                        </m:r>
                      </m:e>
                      <m:sup>
                        <m:r>
                          <a:rPr lang="en-US" altLang="zh-CN" sz="3600" b="1" i="1" kern="100">
                            <a:latin typeface="Cambria Math" panose="02040503050406030204" pitchFamily="18" charset="0"/>
                            <a:cs typeface="Times New Roman" panose="02020603050405020304" pitchFamily="18" charset="0"/>
                          </a:rPr>
                          <m:t>𝟏𝟕</m:t>
                        </m:r>
                      </m:sup>
                    </m:sSup>
                  </m:oMath>
                </a14:m>
                <a:r>
                  <a:rPr lang="en-US" altLang="zh-CN" sz="3600" b="1" kern="100" dirty="0">
                    <a:effectLst/>
                    <a:latin typeface="华文新魏" panose="02010800040101010101" pitchFamily="2" charset="-122"/>
                    <a:ea typeface="华文新魏" panose="02010800040101010101" pitchFamily="2" charset="-122"/>
                    <a:cs typeface="Times New Roman" panose="02020603050405020304" pitchFamily="18" charset="0"/>
                  </a:rPr>
                  <a:t>      D.</a:t>
                </a:r>
                <a14:m>
                  <m:oMath xmlns:m="http://schemas.openxmlformats.org/officeDocument/2006/math">
                    <m:r>
                      <a:rPr lang="en-US" altLang="zh-CN" sz="3600" b="1" kern="100">
                        <a:latin typeface="Cambria Math" panose="02040503050406030204" pitchFamily="18" charset="0"/>
                        <a:cs typeface="Times New Roman" panose="02020603050405020304" pitchFamily="18" charset="0"/>
                      </a:rPr>
                      <m:t> </m:t>
                    </m:r>
                    <m:r>
                      <a:rPr lang="en-US" altLang="zh-CN" sz="3600" b="1" i="1" kern="100">
                        <a:latin typeface="Cambria Math" panose="02040503050406030204" pitchFamily="18" charset="0"/>
                        <a:cs typeface="Times New Roman" panose="02020603050405020304" pitchFamily="18" charset="0"/>
                      </a:rPr>
                      <m:t>𝟐𝟓</m:t>
                    </m:r>
                    <m:r>
                      <a:rPr lang="en-US" altLang="zh-CN" sz="3600" b="1" kern="100">
                        <a:latin typeface="Cambria Math" panose="02040503050406030204" pitchFamily="18" charset="0"/>
                        <a:cs typeface="Times New Roman" panose="02020603050405020304" pitchFamily="18" charset="0"/>
                      </a:rPr>
                      <m:t>×</m:t>
                    </m:r>
                    <m:sSup>
                      <m:sSupPr>
                        <m:ctrlPr>
                          <a:rPr lang="zh-CN" altLang="zh-CN" sz="3600" b="1" i="1" kern="100">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3600" b="1" i="1" kern="100">
                            <a:latin typeface="Cambria Math" panose="02040503050406030204" pitchFamily="18" charset="0"/>
                            <a:cs typeface="Times New Roman" panose="02020603050405020304" pitchFamily="18" charset="0"/>
                          </a:rPr>
                          <m:t>𝟐</m:t>
                        </m:r>
                      </m:e>
                      <m:sup>
                        <m:r>
                          <a:rPr lang="en-US" altLang="zh-CN" sz="3600" b="1" i="1" kern="100">
                            <a:latin typeface="Cambria Math" panose="02040503050406030204" pitchFamily="18" charset="0"/>
                            <a:cs typeface="Times New Roman" panose="02020603050405020304" pitchFamily="18" charset="0"/>
                          </a:rPr>
                          <m:t>𝟐𝟕</m:t>
                        </m:r>
                      </m:sup>
                    </m:sSup>
                  </m:oMath>
                </a14:m>
                <a:endParaRPr lang="zh-CN" altLang="zh-CN" sz="3600" b="1" kern="100" dirty="0">
                  <a:effectLst/>
                  <a:latin typeface="华文新魏" panose="02010800040101010101" pitchFamily="2" charset="-122"/>
                  <a:ea typeface="华文新魏" panose="02010800040101010101" pitchFamily="2" charset="-122"/>
                  <a:cs typeface="Times New Roman" panose="02020603050405020304" pitchFamily="18" charset="0"/>
                </a:endParaRPr>
              </a:p>
            </p:txBody>
          </p:sp>
        </mc:Choice>
        <mc:Fallback xmlns="">
          <p:sp>
            <p:nvSpPr>
              <p:cNvPr id="2" name="矩形 1"/>
              <p:cNvSpPr>
                <a:spLocks noRot="1" noChangeAspect="1" noMove="1" noResize="1" noEditPoints="1" noAdjustHandles="1" noChangeArrowheads="1" noChangeShapeType="1" noTextEdit="1"/>
              </p:cNvSpPr>
              <p:nvPr/>
            </p:nvSpPr>
            <p:spPr>
              <a:xfrm>
                <a:off x="119336" y="980728"/>
                <a:ext cx="11829599" cy="2308324"/>
              </a:xfrm>
              <a:prstGeom prst="rect">
                <a:avLst/>
              </a:prstGeom>
              <a:blipFill>
                <a:blip r:embed="rId4"/>
                <a:stretch>
                  <a:fillRect l="-1598" t="-4222" r="-567" b="-9763"/>
                </a:stretch>
              </a:blipFill>
            </p:spPr>
            <p:txBody>
              <a:bodyPr/>
              <a:lstStyle/>
              <a:p>
                <a:r>
                  <a:rPr lang="zh-CN" altLang="en-US">
                    <a:noFill/>
                  </a:rPr>
                  <a:t> </a:t>
                </a:r>
              </a:p>
            </p:txBody>
          </p:sp>
        </mc:Fallback>
      </mc:AlternateContent>
      <p:sp>
        <p:nvSpPr>
          <p:cNvPr id="3" name="矩形 2"/>
          <p:cNvSpPr/>
          <p:nvPr/>
        </p:nvSpPr>
        <p:spPr>
          <a:xfrm>
            <a:off x="1075886" y="3813572"/>
            <a:ext cx="10118476" cy="584775"/>
          </a:xfrm>
          <a:prstGeom prst="rect">
            <a:avLst/>
          </a:prstGeom>
        </p:spPr>
        <p:txBody>
          <a:bodyPr wrap="none">
            <a:spAutoFit/>
          </a:bodyPr>
          <a:lstStyle/>
          <a:p>
            <a:r>
              <a:rPr lang="en-US" altLang="zh-CN" sz="3200" b="1" dirty="0">
                <a:solidFill>
                  <a:srgbClr val="FF0000"/>
                </a:solidFill>
                <a:latin typeface="华文新魏" panose="02010800040101010101" pitchFamily="2" charset="-122"/>
                <a:ea typeface="华文新魏" panose="02010800040101010101" pitchFamily="2" charset="-122"/>
              </a:rPr>
              <a:t>1 </a:t>
            </a:r>
            <a:r>
              <a:rPr lang="en-US" altLang="zh-CN" sz="3200" b="1" dirty="0">
                <a:solidFill>
                  <a:srgbClr val="00B0F0"/>
                </a:solidFill>
                <a:latin typeface="华文新魏" panose="02010800040101010101" pitchFamily="2" charset="-122"/>
                <a:ea typeface="华文新魏" panose="02010800040101010101" pitchFamily="2" charset="-122"/>
              </a:rPr>
              <a:t>100</a:t>
            </a:r>
            <a:r>
              <a:rPr lang="en-US" altLang="zh-CN" sz="3200" b="1" dirty="0">
                <a:latin typeface="华文新魏" panose="02010800040101010101" pitchFamily="2" charset="-122"/>
                <a:ea typeface="华文新魏" panose="02010800040101010101" pitchFamily="2" charset="-122"/>
              </a:rPr>
              <a:t>   </a:t>
            </a:r>
            <a:r>
              <a:rPr lang="en-US" altLang="zh-CN" sz="3200" b="1" dirty="0">
                <a:solidFill>
                  <a:srgbClr val="00B0F0"/>
                </a:solidFill>
                <a:latin typeface="华文新魏" panose="02010800040101010101" pitchFamily="2" charset="-122"/>
                <a:ea typeface="华文新魏" panose="02010800040101010101" pitchFamily="2" charset="-122"/>
              </a:rPr>
              <a:t>1000</a:t>
            </a:r>
            <a:r>
              <a:rPr lang="en-US" altLang="zh-CN" sz="3200" b="1" dirty="0">
                <a:latin typeface="华文新魏" panose="02010800040101010101" pitchFamily="2" charset="-122"/>
                <a:ea typeface="华文新魏" panose="02010800040101010101" pitchFamily="2" charset="-122"/>
              </a:rPr>
              <a:t>   </a:t>
            </a:r>
            <a:r>
              <a:rPr lang="en-US" altLang="zh-CN" sz="3200" b="1" dirty="0">
                <a:solidFill>
                  <a:srgbClr val="00B0F0"/>
                </a:solidFill>
                <a:latin typeface="华文新魏" panose="02010800040101010101" pitchFamily="2" charset="-122"/>
                <a:ea typeface="华文新魏" panose="02010800040101010101" pitchFamily="2" charset="-122"/>
              </a:rPr>
              <a:t>0 </a:t>
            </a:r>
            <a:r>
              <a:rPr lang="en-US" altLang="zh-CN" sz="3200" b="1" dirty="0">
                <a:latin typeface="华文新魏" panose="02010800040101010101" pitchFamily="2" charset="-122"/>
                <a:ea typeface="华文新魏" panose="02010800040101010101" pitchFamily="2" charset="-122"/>
              </a:rPr>
              <a:t>000   0000    0000   0000   0000   0000</a:t>
            </a:r>
            <a:endParaRPr lang="zh-CN" altLang="en-US" sz="3200" b="1" dirty="0">
              <a:latin typeface="华文新魏" panose="02010800040101010101" pitchFamily="2" charset="-122"/>
              <a:ea typeface="华文新魏" panose="02010800040101010101" pitchFamily="2" charset="-122"/>
            </a:endParaRPr>
          </a:p>
        </p:txBody>
      </p:sp>
      <p:sp>
        <p:nvSpPr>
          <p:cNvPr id="7" name="TextBox 2"/>
          <p:cNvSpPr txBox="1">
            <a:spLocks noChangeArrowheads="1"/>
          </p:cNvSpPr>
          <p:nvPr/>
        </p:nvSpPr>
        <p:spPr bwMode="auto">
          <a:xfrm>
            <a:off x="1919536" y="112427"/>
            <a:ext cx="7162901" cy="58477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36" tIns="45718" rIns="91436" bIns="45718">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b="1" dirty="0">
                <a:solidFill>
                  <a:srgbClr val="002060"/>
                </a:solidFill>
                <a:latin typeface="微软雅黑" panose="020B0503020204020204" pitchFamily="34" charset="-122"/>
                <a:ea typeface="微软雅黑" panose="020B0503020204020204" pitchFamily="34" charset="-122"/>
              </a:rPr>
              <a:t>第二章习题</a:t>
            </a:r>
            <a:endParaRPr lang="zh-CN" altLang="en-US" sz="4000" b="1" dirty="0">
              <a:solidFill>
                <a:srgbClr val="002060"/>
              </a:solidFill>
              <a:latin typeface="微软雅黑" panose="020B0503020204020204" pitchFamily="34" charset="-122"/>
              <a:ea typeface="微软雅黑" panose="020B0503020204020204" pitchFamily="34" charset="-122"/>
            </a:endParaRPr>
          </a:p>
        </p:txBody>
      </p:sp>
      <p:sp>
        <p:nvSpPr>
          <p:cNvPr id="8" name="矩形 7">
            <a:extLst>
              <a:ext uri="{FF2B5EF4-FFF2-40B4-BE49-F238E27FC236}">
                <a16:creationId xmlns:a16="http://schemas.microsoft.com/office/drawing/2014/main" id="{262799FA-AC8E-4463-9BA5-581C8C6BB894}"/>
              </a:ext>
            </a:extLst>
          </p:cNvPr>
          <p:cNvSpPr/>
          <p:nvPr/>
        </p:nvSpPr>
        <p:spPr>
          <a:xfrm>
            <a:off x="551384" y="4657862"/>
            <a:ext cx="9987029" cy="584775"/>
          </a:xfrm>
          <a:prstGeom prst="rect">
            <a:avLst/>
          </a:prstGeom>
        </p:spPr>
        <p:txBody>
          <a:bodyPr wrap="none">
            <a:spAutoFit/>
          </a:bodyPr>
          <a:lstStyle/>
          <a:p>
            <a:r>
              <a:rPr lang="zh-CN" altLang="en-US" sz="3200" b="1" dirty="0">
                <a:latin typeface="华文新魏" panose="02010800040101010101" pitchFamily="2" charset="-122"/>
                <a:ea typeface="华文新魏" panose="02010800040101010101" pitchFamily="2" charset="-122"/>
              </a:rPr>
              <a:t>浮点数：符号</a:t>
            </a:r>
            <a:r>
              <a:rPr lang="en-US" altLang="zh-CN" sz="3200" b="1" dirty="0">
                <a:latin typeface="华文新魏" panose="02010800040101010101" pitchFamily="2" charset="-122"/>
                <a:ea typeface="华文新魏" panose="02010800040101010101" pitchFamily="2" charset="-122"/>
              </a:rPr>
              <a:t>1</a:t>
            </a:r>
            <a:r>
              <a:rPr lang="zh-CN" altLang="en-US" sz="3200" b="1" dirty="0">
                <a:latin typeface="华文新魏" panose="02010800040101010101" pitchFamily="2" charset="-122"/>
                <a:ea typeface="华文新魏" panose="02010800040101010101" pitchFamily="2" charset="-122"/>
              </a:rPr>
              <a:t>，指数</a:t>
            </a:r>
            <a:r>
              <a:rPr lang="en-US" altLang="zh-CN" sz="3200" b="1" dirty="0">
                <a:latin typeface="华文新魏" panose="02010800040101010101" pitchFamily="2" charset="-122"/>
                <a:ea typeface="华文新魏" panose="02010800040101010101" pitchFamily="2" charset="-122"/>
              </a:rPr>
              <a:t> 1001 0000</a:t>
            </a:r>
            <a:r>
              <a:rPr lang="zh-CN" altLang="en-US" sz="3200" b="1" dirty="0">
                <a:solidFill>
                  <a:srgbClr val="FF0000"/>
                </a:solidFill>
                <a:latin typeface="华文新魏" panose="02010800040101010101" pitchFamily="2" charset="-122"/>
                <a:ea typeface="华文新魏" panose="02010800040101010101" pitchFamily="2" charset="-122"/>
              </a:rPr>
              <a:t>（</a:t>
            </a:r>
            <a:r>
              <a:rPr lang="en-US" altLang="zh-CN" sz="3200" b="1" dirty="0">
                <a:solidFill>
                  <a:srgbClr val="FF0000"/>
                </a:solidFill>
                <a:latin typeface="华文新魏" panose="02010800040101010101" pitchFamily="2" charset="-122"/>
                <a:ea typeface="华文新魏" panose="02010800040101010101" pitchFamily="2" charset="-122"/>
              </a:rPr>
              <a:t>144-127</a:t>
            </a:r>
            <a:r>
              <a:rPr lang="zh-CN" altLang="en-US" sz="3200" b="1" dirty="0">
                <a:solidFill>
                  <a:srgbClr val="FF0000"/>
                </a:solidFill>
                <a:latin typeface="华文新魏" panose="02010800040101010101" pitchFamily="2" charset="-122"/>
                <a:ea typeface="华文新魏" panose="02010800040101010101" pitchFamily="2" charset="-122"/>
              </a:rPr>
              <a:t>）</a:t>
            </a:r>
            <a:r>
              <a:rPr lang="zh-CN" altLang="en-US" sz="3200" b="1" dirty="0">
                <a:latin typeface="华文新魏" panose="02010800040101010101" pitchFamily="2" charset="-122"/>
                <a:ea typeface="华文新魏" panose="02010800040101010101" pitchFamily="2" charset="-122"/>
              </a:rPr>
              <a:t>，尾数</a:t>
            </a:r>
            <a:r>
              <a:rPr lang="en-US" altLang="zh-CN" sz="3200" b="1" dirty="0">
                <a:latin typeface="华文新魏" panose="02010800040101010101" pitchFamily="2" charset="-122"/>
                <a:ea typeface="华文新魏" panose="02010800040101010101" pitchFamily="2" charset="-122"/>
              </a:rPr>
              <a:t>1.0</a:t>
            </a:r>
            <a:endParaRPr lang="zh-CN" altLang="en-US" sz="3200" b="1" dirty="0">
              <a:latin typeface="华文新魏" panose="02010800040101010101" pitchFamily="2" charset="-122"/>
              <a:ea typeface="华文新魏" panose="02010800040101010101" pitchFamily="2" charset="-122"/>
            </a:endParaRPr>
          </a:p>
        </p:txBody>
      </p:sp>
      <p:sp>
        <p:nvSpPr>
          <p:cNvPr id="9" name="矩形 8">
            <a:extLst>
              <a:ext uri="{FF2B5EF4-FFF2-40B4-BE49-F238E27FC236}">
                <a16:creationId xmlns:a16="http://schemas.microsoft.com/office/drawing/2014/main" id="{223E0949-A96C-4329-B6E9-BA1BD6B49972}"/>
              </a:ext>
            </a:extLst>
          </p:cNvPr>
          <p:cNvSpPr/>
          <p:nvPr/>
        </p:nvSpPr>
        <p:spPr>
          <a:xfrm>
            <a:off x="983432" y="5502152"/>
            <a:ext cx="11305256" cy="584775"/>
          </a:xfrm>
          <a:prstGeom prst="rect">
            <a:avLst/>
          </a:prstGeom>
        </p:spPr>
        <p:txBody>
          <a:bodyPr wrap="square">
            <a:spAutoFit/>
          </a:bodyPr>
          <a:lstStyle/>
          <a:p>
            <a:r>
              <a:rPr lang="zh-CN" altLang="en-US" sz="3200" b="1" dirty="0">
                <a:latin typeface="华文新魏" panose="02010800040101010101" pitchFamily="2" charset="-122"/>
                <a:ea typeface="华文新魏" panose="02010800040101010101" pitchFamily="2" charset="-122"/>
              </a:rPr>
              <a:t>整数：</a:t>
            </a:r>
            <a:r>
              <a:rPr lang="en-US" altLang="zh-CN" sz="3200" b="1" dirty="0">
                <a:latin typeface="华文新魏" panose="02010800040101010101" pitchFamily="2" charset="-122"/>
                <a:ea typeface="华文新魏" panose="02010800040101010101" pitchFamily="2" charset="-122"/>
              </a:rPr>
              <a:t>-0011   1000   0000   0000    0000   0000   0000   0000</a:t>
            </a:r>
            <a:endParaRPr lang="zh-CN" altLang="en-US" sz="3200" b="1" dirty="0">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24530685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down)">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ipe(down)">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8" grpId="0"/>
      <p:bldP spid="9"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51" name="图片 5"/>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217572" y="-26987"/>
            <a:ext cx="927100" cy="86360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0" name="灯片编号占位符 1"/>
          <p:cNvSpPr>
            <a:spLocks noGrp="1"/>
          </p:cNvSpPr>
          <p:nvPr>
            <p:ph type="sldNum" sz="quarter" idx="12"/>
          </p:nvPr>
        </p:nvSpPr>
        <p:spPr bwMode="auto">
          <a:xfrm>
            <a:off x="10038108" y="6381328"/>
            <a:ext cx="2133600" cy="365125"/>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20" indent="-285738">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2953" indent="-228591">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13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31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497"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678"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8859"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041"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7979042A-73EB-4748-98EF-861469C4C2ED}" type="slidenum">
              <a:rPr lang="zh-CN" altLang="en-US" sz="1200">
                <a:solidFill>
                  <a:srgbClr val="898989"/>
                </a:solidFill>
              </a:rPr>
              <a:pPr>
                <a:spcBef>
                  <a:spcPct val="0"/>
                </a:spcBef>
                <a:buFontTx/>
                <a:buNone/>
              </a:pPr>
              <a:t>30</a:t>
            </a:fld>
            <a:endParaRPr lang="zh-CN" altLang="en-US" sz="1200" dirty="0">
              <a:solidFill>
                <a:srgbClr val="898989"/>
              </a:solidFill>
            </a:endParaRPr>
          </a:p>
        </p:txBody>
      </p:sp>
      <p:sp>
        <p:nvSpPr>
          <p:cNvPr id="5" name="TextBox 2"/>
          <p:cNvSpPr txBox="1">
            <a:spLocks noChangeArrowheads="1"/>
          </p:cNvSpPr>
          <p:nvPr/>
        </p:nvSpPr>
        <p:spPr bwMode="auto">
          <a:xfrm>
            <a:off x="1919536" y="112427"/>
            <a:ext cx="7162901" cy="58477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36" tIns="45718" rIns="91436" bIns="45718">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b="1" dirty="0">
                <a:solidFill>
                  <a:srgbClr val="002060"/>
                </a:solidFill>
                <a:latin typeface="微软雅黑" panose="020B0503020204020204" pitchFamily="34" charset="-122"/>
                <a:ea typeface="微软雅黑" panose="020B0503020204020204" pitchFamily="34" charset="-122"/>
              </a:rPr>
              <a:t>第二章习题</a:t>
            </a:r>
            <a:endParaRPr lang="zh-CN" altLang="en-US" sz="4000" b="1" dirty="0">
              <a:solidFill>
                <a:srgbClr val="002060"/>
              </a:solidFill>
              <a:latin typeface="微软雅黑" panose="020B0503020204020204" pitchFamily="34" charset="-122"/>
              <a:ea typeface="微软雅黑" panose="020B0503020204020204" pitchFamily="34" charset="-122"/>
            </a:endParaRPr>
          </a:p>
        </p:txBody>
      </p:sp>
      <p:sp>
        <p:nvSpPr>
          <p:cNvPr id="6" name="文本框 5">
            <a:extLst>
              <a:ext uri="{FF2B5EF4-FFF2-40B4-BE49-F238E27FC236}">
                <a16:creationId xmlns:a16="http://schemas.microsoft.com/office/drawing/2014/main" id="{44A68B5D-F6B6-49A8-AE4F-60D334C4F060}"/>
              </a:ext>
            </a:extLst>
          </p:cNvPr>
          <p:cNvSpPr txBox="1"/>
          <p:nvPr/>
        </p:nvSpPr>
        <p:spPr>
          <a:xfrm>
            <a:off x="191344" y="980728"/>
            <a:ext cx="11881320" cy="2554545"/>
          </a:xfrm>
          <a:prstGeom prst="rect">
            <a:avLst/>
          </a:prstGeom>
          <a:noFill/>
        </p:spPr>
        <p:txBody>
          <a:bodyPr wrap="square">
            <a:spAutoFit/>
          </a:bodyPr>
          <a:lstStyle/>
          <a:p>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34. </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某程序中有如下循环代码段</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P:</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for(int </a:t>
            </a:r>
            <a:r>
              <a:rPr lang="en-US" altLang="zh-CN" sz="3200" b="1" kern="100" dirty="0" err="1">
                <a:effectLst/>
                <a:latin typeface="华文新魏" panose="02010800040101010101" pitchFamily="2" charset="-122"/>
                <a:ea typeface="华文新魏" panose="02010800040101010101" pitchFamily="2" charset="-122"/>
                <a:cs typeface="Times New Roman" panose="02020603050405020304" pitchFamily="18" charset="0"/>
              </a:rPr>
              <a:t>i</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 = 0; </a:t>
            </a:r>
            <a:r>
              <a:rPr lang="en-US" altLang="zh-CN" sz="3200" b="1" kern="100" dirty="0" err="1">
                <a:effectLst/>
                <a:latin typeface="华文新魏" panose="02010800040101010101" pitchFamily="2" charset="-122"/>
                <a:ea typeface="华文新魏" panose="02010800040101010101" pitchFamily="2" charset="-122"/>
                <a:cs typeface="Times New Roman" panose="02020603050405020304" pitchFamily="18" charset="0"/>
              </a:rPr>
              <a:t>i</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 &lt; N; </a:t>
            </a:r>
            <a:r>
              <a:rPr lang="en-US" altLang="zh-CN" sz="3200" b="1" kern="100" dirty="0" err="1">
                <a:effectLst/>
                <a:latin typeface="华文新魏" panose="02010800040101010101" pitchFamily="2" charset="-122"/>
                <a:ea typeface="华文新魏" panose="02010800040101010101" pitchFamily="2" charset="-122"/>
                <a:cs typeface="Times New Roman" panose="02020603050405020304" pitchFamily="18" charset="0"/>
              </a:rPr>
              <a:t>i</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 sum+=A[</a:t>
            </a:r>
            <a:r>
              <a:rPr lang="en-US" altLang="zh-CN" sz="3200" b="1" kern="100" dirty="0" err="1">
                <a:effectLst/>
                <a:latin typeface="华文新魏" panose="02010800040101010101" pitchFamily="2" charset="-122"/>
                <a:ea typeface="华文新魏" panose="02010800040101010101" pitchFamily="2" charset="-122"/>
                <a:cs typeface="Times New Roman" panose="02020603050405020304" pitchFamily="18" charset="0"/>
              </a:rPr>
              <a:t>i</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。假设编译时变量</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sum </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和</a:t>
            </a:r>
            <a:r>
              <a:rPr lang="en-US" altLang="zh-CN" sz="3200" b="1" kern="100" dirty="0" err="1">
                <a:effectLst/>
                <a:latin typeface="华文新魏" panose="02010800040101010101" pitchFamily="2" charset="-122"/>
                <a:ea typeface="华文新魏" panose="02010800040101010101" pitchFamily="2" charset="-122"/>
                <a:cs typeface="Times New Roman" panose="02020603050405020304" pitchFamily="18" charset="0"/>
              </a:rPr>
              <a:t>i</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 </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分别分配在寄存器</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R1 </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和</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R2 </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中。常量</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N </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在寄存器</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R6 </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中，数组</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A </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的首地址在寄存器</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R3 </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中。程序段</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P </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起始地址为</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0804 8100H</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，对应的汇编代码和机器代码如下表所示。</a:t>
            </a:r>
          </a:p>
        </p:txBody>
      </p:sp>
      <p:pic>
        <p:nvPicPr>
          <p:cNvPr id="7" name="图片 6">
            <a:extLst>
              <a:ext uri="{FF2B5EF4-FFF2-40B4-BE49-F238E27FC236}">
                <a16:creationId xmlns:a16="http://schemas.microsoft.com/office/drawing/2014/main" id="{12F31C5B-00C7-414D-A7EA-62254557FAAC}"/>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2736096" y="3358661"/>
            <a:ext cx="7281812" cy="2554545"/>
          </a:xfrm>
          <a:prstGeom prst="rect">
            <a:avLst/>
          </a:prstGeom>
          <a:noFill/>
          <a:ln>
            <a:noFill/>
          </a:ln>
        </p:spPr>
      </p:pic>
    </p:spTree>
    <p:extLst>
      <p:ext uri="{BB962C8B-B14F-4D97-AF65-F5344CB8AC3E}">
        <p14:creationId xmlns:p14="http://schemas.microsoft.com/office/powerpoint/2010/main" val="207026789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51" name="图片 5"/>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217572" y="-26987"/>
            <a:ext cx="927100" cy="86360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0" name="灯片编号占位符 1"/>
          <p:cNvSpPr>
            <a:spLocks noGrp="1"/>
          </p:cNvSpPr>
          <p:nvPr>
            <p:ph type="sldNum" sz="quarter" idx="12"/>
          </p:nvPr>
        </p:nvSpPr>
        <p:spPr bwMode="auto">
          <a:xfrm>
            <a:off x="10038108" y="6381328"/>
            <a:ext cx="2133600" cy="365125"/>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20" indent="-285738">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2953" indent="-228591">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13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31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497"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678"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8859"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041"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7979042A-73EB-4748-98EF-861469C4C2ED}" type="slidenum">
              <a:rPr lang="zh-CN" altLang="en-US" sz="1200">
                <a:solidFill>
                  <a:srgbClr val="898989"/>
                </a:solidFill>
              </a:rPr>
              <a:pPr>
                <a:spcBef>
                  <a:spcPct val="0"/>
                </a:spcBef>
                <a:buFontTx/>
                <a:buNone/>
              </a:pPr>
              <a:t>31</a:t>
            </a:fld>
            <a:endParaRPr lang="zh-CN" altLang="en-US" sz="1200" dirty="0">
              <a:solidFill>
                <a:srgbClr val="898989"/>
              </a:solidFill>
            </a:endParaRPr>
          </a:p>
        </p:txBody>
      </p:sp>
      <p:sp>
        <p:nvSpPr>
          <p:cNvPr id="5" name="TextBox 2"/>
          <p:cNvSpPr txBox="1">
            <a:spLocks noChangeArrowheads="1"/>
          </p:cNvSpPr>
          <p:nvPr/>
        </p:nvSpPr>
        <p:spPr bwMode="auto">
          <a:xfrm>
            <a:off x="1919536" y="112427"/>
            <a:ext cx="7162901" cy="58477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36" tIns="45718" rIns="91436" bIns="45718">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b="1" dirty="0">
                <a:solidFill>
                  <a:srgbClr val="002060"/>
                </a:solidFill>
                <a:latin typeface="微软雅黑" panose="020B0503020204020204" pitchFamily="34" charset="-122"/>
                <a:ea typeface="微软雅黑" panose="020B0503020204020204" pitchFamily="34" charset="-122"/>
              </a:rPr>
              <a:t>第二章习题</a:t>
            </a:r>
            <a:endParaRPr lang="zh-CN" altLang="en-US" sz="4000" b="1" dirty="0">
              <a:solidFill>
                <a:srgbClr val="002060"/>
              </a:solidFill>
              <a:latin typeface="微软雅黑" panose="020B0503020204020204" pitchFamily="34" charset="-122"/>
              <a:ea typeface="微软雅黑" panose="020B0503020204020204" pitchFamily="34" charset="-122"/>
            </a:endParaRPr>
          </a:p>
        </p:txBody>
      </p:sp>
      <p:sp>
        <p:nvSpPr>
          <p:cNvPr id="6" name="文本框 5">
            <a:extLst>
              <a:ext uri="{FF2B5EF4-FFF2-40B4-BE49-F238E27FC236}">
                <a16:creationId xmlns:a16="http://schemas.microsoft.com/office/drawing/2014/main" id="{1A04C088-8584-46B0-A0F9-CB791FE86404}"/>
              </a:ext>
            </a:extLst>
          </p:cNvPr>
          <p:cNvSpPr txBox="1"/>
          <p:nvPr/>
        </p:nvSpPr>
        <p:spPr>
          <a:xfrm>
            <a:off x="0" y="836614"/>
            <a:ext cx="12144672" cy="1077218"/>
          </a:xfrm>
          <a:prstGeom prst="rect">
            <a:avLst/>
          </a:prstGeom>
          <a:noFill/>
        </p:spPr>
        <p:txBody>
          <a:bodyPr wrap="square">
            <a:spAutoFit/>
          </a:bodyPr>
          <a:lstStyle/>
          <a:p>
            <a:r>
              <a:rPr lang="zh-CN" altLang="zh-CN" sz="3200" b="1" dirty="0">
                <a:effectLst/>
                <a:latin typeface="华文新魏" panose="02010800040101010101" pitchFamily="2" charset="-122"/>
                <a:ea typeface="华文新魏" panose="02010800040101010101" pitchFamily="2" charset="-122"/>
                <a:cs typeface="Times New Roman" panose="02020603050405020304" pitchFamily="18" charset="0"/>
              </a:rPr>
              <a:t>执行上述代码的计算机</a:t>
            </a:r>
            <a:r>
              <a:rPr lang="en-US" altLang="zh-CN" sz="3200" b="1" dirty="0">
                <a:effectLst/>
                <a:latin typeface="华文新魏" panose="02010800040101010101" pitchFamily="2" charset="-122"/>
                <a:ea typeface="华文新魏" panose="02010800040101010101" pitchFamily="2" charset="-122"/>
                <a:cs typeface="Times New Roman" panose="02020603050405020304" pitchFamily="18" charset="0"/>
              </a:rPr>
              <a:t>M</a:t>
            </a:r>
            <a:r>
              <a:rPr lang="zh-CN" altLang="zh-CN" sz="3200" b="1" dirty="0">
                <a:effectLst/>
                <a:latin typeface="华文新魏" panose="02010800040101010101" pitchFamily="2" charset="-122"/>
                <a:ea typeface="华文新魏" panose="02010800040101010101" pitchFamily="2" charset="-122"/>
                <a:cs typeface="Times New Roman" panose="02020603050405020304" pitchFamily="18" charset="0"/>
              </a:rPr>
              <a:t>采用</a:t>
            </a:r>
            <a:r>
              <a:rPr lang="en-US" altLang="zh-CN" sz="3200" b="1" dirty="0">
                <a:effectLst/>
                <a:latin typeface="华文新魏" panose="02010800040101010101" pitchFamily="2" charset="-122"/>
                <a:ea typeface="华文新魏" panose="02010800040101010101" pitchFamily="2" charset="-122"/>
                <a:cs typeface="Times New Roman" panose="02020603050405020304" pitchFamily="18" charset="0"/>
              </a:rPr>
              <a:t>32</a:t>
            </a:r>
            <a:r>
              <a:rPr lang="zh-CN" altLang="zh-CN" sz="3200" b="1" dirty="0">
                <a:effectLst/>
                <a:latin typeface="华文新魏" panose="02010800040101010101" pitchFamily="2" charset="-122"/>
                <a:ea typeface="华文新魏" panose="02010800040101010101" pitchFamily="2" charset="-122"/>
                <a:cs typeface="Times New Roman" panose="02020603050405020304" pitchFamily="18" charset="0"/>
              </a:rPr>
              <a:t>位定长指令字，其中分支指令</a:t>
            </a:r>
            <a:r>
              <a:rPr lang="en-US" altLang="zh-CN" sz="3200" b="1" dirty="0" err="1">
                <a:effectLst/>
                <a:latin typeface="华文新魏" panose="02010800040101010101" pitchFamily="2" charset="-122"/>
                <a:ea typeface="华文新魏" panose="02010800040101010101" pitchFamily="2" charset="-122"/>
                <a:cs typeface="Times New Roman" panose="02020603050405020304" pitchFamily="18" charset="0"/>
              </a:rPr>
              <a:t>bne</a:t>
            </a:r>
            <a:r>
              <a:rPr lang="en-US" altLang="zh-CN" sz="3200" b="1" dirty="0">
                <a:effectLst/>
                <a:latin typeface="华文新魏" panose="02010800040101010101" pitchFamily="2" charset="-122"/>
                <a:ea typeface="华文新魏" panose="02010800040101010101" pitchFamily="2" charset="-122"/>
                <a:cs typeface="Times New Roman" panose="02020603050405020304" pitchFamily="18" charset="0"/>
              </a:rPr>
              <a:t> </a:t>
            </a:r>
            <a:r>
              <a:rPr lang="zh-CN" altLang="zh-CN" sz="3200" b="1" dirty="0">
                <a:effectLst/>
                <a:latin typeface="华文新魏" panose="02010800040101010101" pitchFamily="2" charset="-122"/>
                <a:ea typeface="华文新魏" panose="02010800040101010101" pitchFamily="2" charset="-122"/>
                <a:cs typeface="Times New Roman" panose="02020603050405020304" pitchFamily="18" charset="0"/>
              </a:rPr>
              <a:t>采用如下格式： </a:t>
            </a:r>
            <a:endParaRPr lang="zh-CN" altLang="en-US" sz="3200" b="1" dirty="0">
              <a:latin typeface="华文新魏" panose="02010800040101010101" pitchFamily="2" charset="-122"/>
              <a:ea typeface="华文新魏" panose="02010800040101010101" pitchFamily="2" charset="-122"/>
            </a:endParaRPr>
          </a:p>
        </p:txBody>
      </p:sp>
      <p:pic>
        <p:nvPicPr>
          <p:cNvPr id="7" name="图片 6">
            <a:extLst>
              <a:ext uri="{FF2B5EF4-FFF2-40B4-BE49-F238E27FC236}">
                <a16:creationId xmlns:a16="http://schemas.microsoft.com/office/drawing/2014/main" id="{9EAB3263-3051-47CE-80AD-321FDDBAB202}"/>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5015880" y="1488915"/>
            <a:ext cx="4176464" cy="583665"/>
          </a:xfrm>
          <a:prstGeom prst="rect">
            <a:avLst/>
          </a:prstGeom>
          <a:noFill/>
          <a:ln>
            <a:noFill/>
          </a:ln>
        </p:spPr>
      </p:pic>
      <p:sp>
        <p:nvSpPr>
          <p:cNvPr id="8" name="文本框 7">
            <a:extLst>
              <a:ext uri="{FF2B5EF4-FFF2-40B4-BE49-F238E27FC236}">
                <a16:creationId xmlns:a16="http://schemas.microsoft.com/office/drawing/2014/main" id="{6F2BCAFA-5CA2-4DD8-A5A1-75AA988030A3}"/>
              </a:ext>
            </a:extLst>
          </p:cNvPr>
          <p:cNvSpPr txBox="1"/>
          <p:nvPr/>
        </p:nvSpPr>
        <p:spPr>
          <a:xfrm>
            <a:off x="0" y="2210039"/>
            <a:ext cx="12144672" cy="4524315"/>
          </a:xfrm>
          <a:prstGeom prst="rect">
            <a:avLst/>
          </a:prstGeom>
          <a:noFill/>
        </p:spPr>
        <p:txBody>
          <a:bodyPr wrap="square">
            <a:spAutoFit/>
          </a:bodyPr>
          <a:lstStyle/>
          <a:p>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OP </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为操作码</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Rs</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和</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Rd </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为寄存器编号；</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OFFSET </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为偏移量，用补码表示。请回答下列问题，并说明理由。</a:t>
            </a:r>
          </a:p>
          <a:p>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1</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M </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的存储器编址单位是什么？</a:t>
            </a:r>
            <a:r>
              <a:rPr lang="zh-CN" altLang="zh-CN" sz="3200" b="1" kern="100" dirty="0">
                <a:solidFill>
                  <a:srgbClr val="FF0000"/>
                </a:solidFill>
                <a:effectLst/>
                <a:latin typeface="华文新魏" panose="02010800040101010101" pitchFamily="2" charset="-122"/>
                <a:ea typeface="华文新魏" panose="02010800040101010101" pitchFamily="2" charset="-122"/>
                <a:cs typeface="Times New Roman" panose="02020603050405020304" pitchFamily="18" charset="0"/>
              </a:rPr>
              <a:t>（字节编址）</a:t>
            </a:r>
            <a:endPar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endParaRPr>
          </a:p>
          <a:p>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2</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）已知</a:t>
            </a:r>
            <a:r>
              <a:rPr lang="en-US" altLang="zh-CN" sz="3200" b="1" kern="100" dirty="0" err="1">
                <a:effectLst/>
                <a:latin typeface="华文新魏" panose="02010800040101010101" pitchFamily="2" charset="-122"/>
                <a:ea typeface="华文新魏" panose="02010800040101010101" pitchFamily="2" charset="-122"/>
                <a:cs typeface="Times New Roman" panose="02020603050405020304" pitchFamily="18" charset="0"/>
              </a:rPr>
              <a:t>sll</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 </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指令实现左移功能，数组</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A </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中每个元素占多少位？</a:t>
            </a:r>
            <a:r>
              <a:rPr lang="zh-CN" altLang="zh-CN" sz="3200" b="1" kern="100" dirty="0">
                <a:solidFill>
                  <a:srgbClr val="FF0000"/>
                </a:solidFill>
                <a:effectLst/>
                <a:latin typeface="华文新魏" panose="02010800040101010101" pitchFamily="2" charset="-122"/>
                <a:ea typeface="华文新魏" panose="02010800040101010101" pitchFamily="2" charset="-122"/>
                <a:cs typeface="Times New Roman" panose="02020603050405020304" pitchFamily="18" charset="0"/>
              </a:rPr>
              <a:t>（</a:t>
            </a:r>
            <a:r>
              <a:rPr lang="en-US" altLang="zh-CN" sz="3200" b="1" kern="100" dirty="0">
                <a:solidFill>
                  <a:srgbClr val="FF0000"/>
                </a:solidFill>
                <a:effectLst/>
                <a:latin typeface="华文新魏" panose="02010800040101010101" pitchFamily="2" charset="-122"/>
                <a:ea typeface="华文新魏" panose="02010800040101010101" pitchFamily="2" charset="-122"/>
                <a:cs typeface="Times New Roman" panose="02020603050405020304" pitchFamily="18" charset="0"/>
              </a:rPr>
              <a:t>32</a:t>
            </a:r>
            <a:r>
              <a:rPr lang="zh-CN" altLang="zh-CN" sz="3200" b="1" kern="100" dirty="0">
                <a:solidFill>
                  <a:srgbClr val="FF0000"/>
                </a:solidFill>
                <a:effectLst/>
                <a:latin typeface="华文新魏" panose="02010800040101010101" pitchFamily="2" charset="-122"/>
                <a:ea typeface="华文新魏" panose="02010800040101010101" pitchFamily="2" charset="-122"/>
                <a:cs typeface="Times New Roman" panose="02020603050405020304" pitchFamily="18" charset="0"/>
              </a:rPr>
              <a:t>位）</a:t>
            </a:r>
            <a:endPar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endParaRPr>
          </a:p>
          <a:p>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3</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）表中</a:t>
            </a:r>
            <a:r>
              <a:rPr lang="en-US" altLang="zh-CN" sz="3200" b="1" kern="100" dirty="0" err="1">
                <a:effectLst/>
                <a:latin typeface="华文新魏" panose="02010800040101010101" pitchFamily="2" charset="-122"/>
                <a:ea typeface="华文新魏" panose="02010800040101010101" pitchFamily="2" charset="-122"/>
                <a:cs typeface="Times New Roman" panose="02020603050405020304" pitchFamily="18" charset="0"/>
              </a:rPr>
              <a:t>bne</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 </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指令的</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OFFSET </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字段的值是多少？</a:t>
            </a:r>
            <a:r>
              <a:rPr lang="zh-CN" altLang="en-US" sz="3200" b="1" kern="100" dirty="0">
                <a:solidFill>
                  <a:srgbClr val="FF0000"/>
                </a:solidFill>
                <a:effectLst/>
                <a:latin typeface="华文新魏" panose="02010800040101010101" pitchFamily="2" charset="-122"/>
                <a:ea typeface="华文新魏" panose="02010800040101010101" pitchFamily="2" charset="-122"/>
                <a:cs typeface="Times New Roman" panose="02020603050405020304" pitchFamily="18" charset="0"/>
              </a:rPr>
              <a:t>（</a:t>
            </a:r>
            <a:r>
              <a:rPr lang="en-US" altLang="zh-CN" sz="3200" b="1" kern="100" dirty="0">
                <a:solidFill>
                  <a:srgbClr val="FF0000"/>
                </a:solidFill>
                <a:effectLst/>
                <a:latin typeface="华文新魏" panose="02010800040101010101" pitchFamily="2" charset="-122"/>
                <a:ea typeface="华文新魏" panose="02010800040101010101" pitchFamily="2" charset="-122"/>
                <a:cs typeface="Times New Roman" panose="02020603050405020304" pitchFamily="18" charset="0"/>
              </a:rPr>
              <a:t>FFFAH</a:t>
            </a:r>
            <a:r>
              <a:rPr lang="zh-CN" altLang="en-US" sz="3200" b="1" kern="100" dirty="0">
                <a:solidFill>
                  <a:srgbClr val="FF0000"/>
                </a:solidFill>
                <a:effectLst/>
                <a:latin typeface="华文新魏" panose="02010800040101010101" pitchFamily="2" charset="-122"/>
                <a:ea typeface="华文新魏" panose="02010800040101010101" pitchFamily="2" charset="-122"/>
                <a:cs typeface="Times New Roman" panose="02020603050405020304" pitchFamily="18" charset="0"/>
              </a:rPr>
              <a:t>，</a:t>
            </a:r>
            <a:r>
              <a:rPr lang="en-US" altLang="zh-CN" sz="3200" b="1" kern="100" dirty="0">
                <a:solidFill>
                  <a:srgbClr val="FF0000"/>
                </a:solidFill>
                <a:effectLst/>
                <a:latin typeface="华文新魏" panose="02010800040101010101" pitchFamily="2" charset="-122"/>
                <a:ea typeface="华文新魏" panose="02010800040101010101" pitchFamily="2" charset="-122"/>
                <a:cs typeface="Times New Roman" panose="02020603050405020304" pitchFamily="18" charset="0"/>
              </a:rPr>
              <a:t>-6</a:t>
            </a:r>
            <a:r>
              <a:rPr lang="zh-CN" altLang="en-US" sz="3200" b="1" kern="100" dirty="0">
                <a:solidFill>
                  <a:srgbClr val="FF0000"/>
                </a:solidFill>
                <a:effectLst/>
                <a:latin typeface="华文新魏" panose="02010800040101010101" pitchFamily="2" charset="-122"/>
                <a:ea typeface="华文新魏" panose="02010800040101010101" pitchFamily="2" charset="-122"/>
                <a:cs typeface="Times New Roman" panose="02020603050405020304" pitchFamily="18" charset="0"/>
              </a:rPr>
              <a:t>）</a:t>
            </a:r>
            <a:endParaRPr lang="en-US" altLang="zh-CN" sz="3200" b="1" kern="100" dirty="0">
              <a:solidFill>
                <a:srgbClr val="FF0000"/>
              </a:solidFill>
              <a:effectLst/>
              <a:latin typeface="华文新魏" panose="02010800040101010101" pitchFamily="2" charset="-122"/>
              <a:ea typeface="华文新魏" panose="02010800040101010101" pitchFamily="2" charset="-122"/>
              <a:cs typeface="Times New Roman" panose="02020603050405020304" pitchFamily="18" charset="0"/>
            </a:endParaRPr>
          </a:p>
          <a:p>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已知</a:t>
            </a:r>
            <a:r>
              <a:rPr lang="en-US" altLang="zh-CN" sz="3200" b="1" kern="100" dirty="0" err="1">
                <a:effectLst/>
                <a:latin typeface="华文新魏" panose="02010800040101010101" pitchFamily="2" charset="-122"/>
                <a:ea typeface="华文新魏" panose="02010800040101010101" pitchFamily="2" charset="-122"/>
                <a:cs typeface="Times New Roman" panose="02020603050405020304" pitchFamily="18" charset="0"/>
              </a:rPr>
              <a:t>bne</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 </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指令采用相对寻址方式，当前</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PC </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内容为</a:t>
            </a:r>
            <a:r>
              <a:rPr lang="en-US" altLang="zh-CN" sz="3200" b="1" kern="100" dirty="0" err="1">
                <a:effectLst/>
                <a:latin typeface="华文新魏" panose="02010800040101010101" pitchFamily="2" charset="-122"/>
                <a:ea typeface="华文新魏" panose="02010800040101010101" pitchFamily="2" charset="-122"/>
                <a:cs typeface="Times New Roman" panose="02020603050405020304" pitchFamily="18" charset="0"/>
              </a:rPr>
              <a:t>bne</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 </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指令地址，通过分析表中指令地址和</a:t>
            </a:r>
            <a:r>
              <a:rPr lang="en-US" altLang="zh-CN" sz="3200" b="1" kern="100" dirty="0" err="1">
                <a:effectLst/>
                <a:latin typeface="华文新魏" panose="02010800040101010101" pitchFamily="2" charset="-122"/>
                <a:ea typeface="华文新魏" panose="02010800040101010101" pitchFamily="2" charset="-122"/>
                <a:cs typeface="Times New Roman" panose="02020603050405020304" pitchFamily="18" charset="0"/>
              </a:rPr>
              <a:t>bne</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 </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指令内容，推断出</a:t>
            </a:r>
            <a:r>
              <a:rPr lang="en-US" altLang="zh-CN" sz="3200" b="1" kern="100" dirty="0" err="1">
                <a:effectLst/>
                <a:latin typeface="华文新魏" panose="02010800040101010101" pitchFamily="2" charset="-122"/>
                <a:ea typeface="华文新魏" panose="02010800040101010101" pitchFamily="2" charset="-122"/>
                <a:cs typeface="Times New Roman" panose="02020603050405020304" pitchFamily="18" charset="0"/>
              </a:rPr>
              <a:t>bne</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 </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指令的转移目标地址计算公式。</a:t>
            </a:r>
            <a:r>
              <a:rPr lang="en-US" altLang="zh-CN" sz="3200" b="1" kern="100" dirty="0">
                <a:solidFill>
                  <a:srgbClr val="FF0000"/>
                </a:solidFill>
                <a:effectLst/>
                <a:latin typeface="华文新魏" panose="02010800040101010101" pitchFamily="2" charset="-122"/>
                <a:ea typeface="华文新魏" panose="02010800040101010101" pitchFamily="2" charset="-122"/>
                <a:cs typeface="Times New Roman" panose="02020603050405020304" pitchFamily="18" charset="0"/>
              </a:rPr>
              <a:t>PC+4+offset*4</a:t>
            </a:r>
            <a:endParaRPr lang="zh-CN" altLang="zh-CN" sz="3200" b="1" kern="100" dirty="0">
              <a:solidFill>
                <a:srgbClr val="FF0000"/>
              </a:solidFill>
              <a:effectLst/>
              <a:latin typeface="华文新魏" panose="02010800040101010101" pitchFamily="2" charset="-122"/>
              <a:ea typeface="华文新魏" panose="02010800040101010101" pitchFamily="2" charset="-122"/>
              <a:cs typeface="Times New Roman" panose="02020603050405020304" pitchFamily="18" charset="0"/>
            </a:endParaRPr>
          </a:p>
        </p:txBody>
      </p:sp>
    </p:spTree>
    <p:extLst>
      <p:ext uri="{BB962C8B-B14F-4D97-AF65-F5344CB8AC3E}">
        <p14:creationId xmlns:p14="http://schemas.microsoft.com/office/powerpoint/2010/main" val="276150455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51" name="图片 5"/>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217572" y="-26987"/>
            <a:ext cx="927100" cy="86360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0" name="灯片编号占位符 1"/>
          <p:cNvSpPr>
            <a:spLocks noGrp="1"/>
          </p:cNvSpPr>
          <p:nvPr>
            <p:ph type="sldNum" sz="quarter" idx="12"/>
          </p:nvPr>
        </p:nvSpPr>
        <p:spPr bwMode="auto">
          <a:xfrm>
            <a:off x="10038108" y="6381328"/>
            <a:ext cx="2133600" cy="365125"/>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20" indent="-285738">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2953" indent="-228591">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13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31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497"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678"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8859"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041"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7979042A-73EB-4748-98EF-861469C4C2ED}" type="slidenum">
              <a:rPr lang="zh-CN" altLang="en-US" sz="1200">
                <a:solidFill>
                  <a:srgbClr val="898989"/>
                </a:solidFill>
              </a:rPr>
              <a:pPr>
                <a:spcBef>
                  <a:spcPct val="0"/>
                </a:spcBef>
                <a:buFontTx/>
                <a:buNone/>
              </a:pPr>
              <a:t>32</a:t>
            </a:fld>
            <a:endParaRPr lang="zh-CN" altLang="en-US" sz="1200" dirty="0">
              <a:solidFill>
                <a:srgbClr val="898989"/>
              </a:solidFill>
            </a:endParaRPr>
          </a:p>
        </p:txBody>
      </p:sp>
      <p:sp>
        <p:nvSpPr>
          <p:cNvPr id="5" name="TextBox 2"/>
          <p:cNvSpPr txBox="1">
            <a:spLocks noChangeArrowheads="1"/>
          </p:cNvSpPr>
          <p:nvPr/>
        </p:nvSpPr>
        <p:spPr bwMode="auto">
          <a:xfrm>
            <a:off x="1919536" y="112427"/>
            <a:ext cx="7162901" cy="58477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36" tIns="45718" rIns="91436" bIns="45718">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b="1" dirty="0">
                <a:solidFill>
                  <a:srgbClr val="002060"/>
                </a:solidFill>
                <a:latin typeface="微软雅黑" panose="020B0503020204020204" pitchFamily="34" charset="-122"/>
                <a:ea typeface="微软雅黑" panose="020B0503020204020204" pitchFamily="34" charset="-122"/>
              </a:rPr>
              <a:t>第二章习题</a:t>
            </a:r>
            <a:endParaRPr lang="zh-CN" altLang="en-US" sz="4000" b="1" dirty="0">
              <a:solidFill>
                <a:srgbClr val="002060"/>
              </a:solidFill>
              <a:latin typeface="微软雅黑" panose="020B0503020204020204" pitchFamily="34" charset="-122"/>
              <a:ea typeface="微软雅黑" panose="020B0503020204020204" pitchFamily="34" charset="-122"/>
            </a:endParaRPr>
          </a:p>
        </p:txBody>
      </p:sp>
      <p:sp>
        <p:nvSpPr>
          <p:cNvPr id="6" name="文本框 5">
            <a:extLst>
              <a:ext uri="{FF2B5EF4-FFF2-40B4-BE49-F238E27FC236}">
                <a16:creationId xmlns:a16="http://schemas.microsoft.com/office/drawing/2014/main" id="{507D383F-F30F-4AB3-84D3-581418299564}"/>
              </a:ext>
            </a:extLst>
          </p:cNvPr>
          <p:cNvSpPr txBox="1"/>
          <p:nvPr/>
        </p:nvSpPr>
        <p:spPr>
          <a:xfrm>
            <a:off x="119336" y="836614"/>
            <a:ext cx="12025336" cy="5016758"/>
          </a:xfrm>
          <a:prstGeom prst="rect">
            <a:avLst/>
          </a:prstGeom>
          <a:noFill/>
        </p:spPr>
        <p:txBody>
          <a:bodyPr wrap="square">
            <a:spAutoFit/>
          </a:bodyPr>
          <a:lstStyle/>
          <a:p>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4</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 若</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M </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采用如下</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按序发射、按序完成</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的</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 5 </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级指令流水线：</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IF</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（取值）、</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ID</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（译码及取数）、</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EXE</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（执行）、</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MEM</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（访存）、</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WB</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（写回寄存器），且硬件不采取任何转发措施，分支指令的执行均引起</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3 </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个时钟周期的阻塞，则</a:t>
            </a:r>
            <a:r>
              <a:rPr lang="zh-CN" altLang="en-US" sz="3200" b="1" kern="100" dirty="0">
                <a:effectLst/>
                <a:latin typeface="华文新魏" panose="02010800040101010101" pitchFamily="2" charset="-122"/>
                <a:ea typeface="华文新魏" panose="02010800040101010101" pitchFamily="2" charset="-122"/>
                <a:cs typeface="Times New Roman" panose="02020603050405020304" pitchFamily="18" charset="0"/>
              </a:rPr>
              <a:t>：</a:t>
            </a:r>
            <a:endPar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endParaRPr>
          </a:p>
          <a:p>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P </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中哪些指令的执行会由于数据相关而发生流水线阻塞？</a:t>
            </a:r>
            <a:endPar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endParaRPr>
          </a:p>
          <a:p>
            <a:r>
              <a:rPr lang="zh-CN" altLang="en-US" sz="3200" b="1" kern="100" dirty="0">
                <a:solidFill>
                  <a:srgbClr val="FF0000"/>
                </a:solidFill>
                <a:latin typeface="华文新魏" panose="02010800040101010101" pitchFamily="2" charset="-122"/>
                <a:ea typeface="华文新魏" panose="02010800040101010101" pitchFamily="2" charset="-122"/>
                <a:cs typeface="Times New Roman" panose="02020603050405020304" pitchFamily="18" charset="0"/>
              </a:rPr>
              <a:t>（指令</a:t>
            </a:r>
            <a:r>
              <a:rPr lang="en-US" altLang="zh-CN" sz="3200" b="1" kern="100" dirty="0">
                <a:solidFill>
                  <a:srgbClr val="FF0000"/>
                </a:solidFill>
                <a:latin typeface="华文新魏" panose="02010800040101010101" pitchFamily="2" charset="-122"/>
                <a:ea typeface="华文新魏" panose="02010800040101010101" pitchFamily="2" charset="-122"/>
                <a:cs typeface="Times New Roman" panose="02020603050405020304" pitchFamily="18" charset="0"/>
              </a:rPr>
              <a:t>2</a:t>
            </a:r>
            <a:r>
              <a:rPr lang="zh-CN" altLang="en-US" sz="3200" b="1" kern="100" dirty="0">
                <a:solidFill>
                  <a:srgbClr val="FF0000"/>
                </a:solidFill>
                <a:latin typeface="华文新魏" panose="02010800040101010101" pitchFamily="2" charset="-122"/>
                <a:ea typeface="华文新魏" panose="02010800040101010101" pitchFamily="2" charset="-122"/>
                <a:cs typeface="Times New Roman" panose="02020603050405020304" pitchFamily="18" charset="0"/>
              </a:rPr>
              <a:t>、</a:t>
            </a:r>
            <a:r>
              <a:rPr lang="en-US" altLang="zh-CN" sz="3200" b="1" kern="100" dirty="0">
                <a:solidFill>
                  <a:srgbClr val="FF0000"/>
                </a:solidFill>
                <a:latin typeface="华文新魏" panose="02010800040101010101" pitchFamily="2" charset="-122"/>
                <a:ea typeface="华文新魏" panose="02010800040101010101" pitchFamily="2" charset="-122"/>
                <a:cs typeface="Times New Roman" panose="02020603050405020304" pitchFamily="18" charset="0"/>
              </a:rPr>
              <a:t>3</a:t>
            </a:r>
            <a:r>
              <a:rPr lang="zh-CN" altLang="en-US" sz="3200" b="1" kern="100" dirty="0">
                <a:solidFill>
                  <a:srgbClr val="FF0000"/>
                </a:solidFill>
                <a:latin typeface="华文新魏" panose="02010800040101010101" pitchFamily="2" charset="-122"/>
                <a:ea typeface="华文新魏" panose="02010800040101010101" pitchFamily="2" charset="-122"/>
                <a:cs typeface="Times New Roman" panose="02020603050405020304" pitchFamily="18" charset="0"/>
              </a:rPr>
              <a:t>、</a:t>
            </a:r>
            <a:r>
              <a:rPr lang="en-US" altLang="zh-CN" sz="3200" b="1" kern="100" dirty="0">
                <a:solidFill>
                  <a:srgbClr val="FF0000"/>
                </a:solidFill>
                <a:latin typeface="华文新魏" panose="02010800040101010101" pitchFamily="2" charset="-122"/>
                <a:ea typeface="华文新魏" panose="02010800040101010101" pitchFamily="2" charset="-122"/>
                <a:cs typeface="Times New Roman" panose="02020603050405020304" pitchFamily="18" charset="0"/>
              </a:rPr>
              <a:t>4</a:t>
            </a:r>
            <a:r>
              <a:rPr lang="zh-CN" altLang="en-US" sz="3200" b="1" kern="100" dirty="0">
                <a:solidFill>
                  <a:srgbClr val="FF0000"/>
                </a:solidFill>
                <a:latin typeface="华文新魏" panose="02010800040101010101" pitchFamily="2" charset="-122"/>
                <a:ea typeface="华文新魏" panose="02010800040101010101" pitchFamily="2" charset="-122"/>
                <a:cs typeface="Times New Roman" panose="02020603050405020304" pitchFamily="18" charset="0"/>
              </a:rPr>
              <a:t>、</a:t>
            </a:r>
            <a:r>
              <a:rPr lang="en-US" altLang="zh-CN" sz="3200" b="1" kern="100" dirty="0">
                <a:solidFill>
                  <a:srgbClr val="FF0000"/>
                </a:solidFill>
                <a:latin typeface="华文新魏" panose="02010800040101010101" pitchFamily="2" charset="-122"/>
                <a:ea typeface="华文新魏" panose="02010800040101010101" pitchFamily="2" charset="-122"/>
                <a:cs typeface="Times New Roman" panose="02020603050405020304" pitchFamily="18" charset="0"/>
              </a:rPr>
              <a:t>6</a:t>
            </a:r>
            <a:r>
              <a:rPr lang="zh-CN" altLang="en-US" sz="3200" b="1" kern="100" dirty="0">
                <a:solidFill>
                  <a:srgbClr val="FF0000"/>
                </a:solidFill>
                <a:latin typeface="华文新魏" panose="02010800040101010101" pitchFamily="2" charset="-122"/>
                <a:ea typeface="华文新魏" panose="02010800040101010101" pitchFamily="2" charset="-122"/>
                <a:cs typeface="Times New Roman" panose="02020603050405020304" pitchFamily="18" charset="0"/>
              </a:rPr>
              <a:t>）</a:t>
            </a:r>
            <a:endParaRPr lang="en-US" altLang="zh-CN" sz="3200" b="1" kern="100" dirty="0">
              <a:solidFill>
                <a:srgbClr val="FF0000"/>
              </a:solidFill>
              <a:effectLst/>
              <a:latin typeface="华文新魏" panose="02010800040101010101" pitchFamily="2" charset="-122"/>
              <a:ea typeface="华文新魏" panose="02010800040101010101" pitchFamily="2" charset="-122"/>
              <a:cs typeface="Times New Roman" panose="02020603050405020304" pitchFamily="18" charset="0"/>
            </a:endParaRPr>
          </a:p>
          <a:p>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哪条指令的执行会发生控制冒险？</a:t>
            </a:r>
            <a:endPar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endParaRPr>
          </a:p>
          <a:p>
            <a:r>
              <a:rPr lang="zh-CN" altLang="en-US" sz="3200" b="1" kern="100" dirty="0">
                <a:solidFill>
                  <a:srgbClr val="FF0000"/>
                </a:solidFill>
                <a:latin typeface="华文新魏" panose="02010800040101010101" pitchFamily="2" charset="-122"/>
                <a:ea typeface="华文新魏" panose="02010800040101010101" pitchFamily="2" charset="-122"/>
                <a:cs typeface="Times New Roman" panose="02020603050405020304" pitchFamily="18" charset="0"/>
              </a:rPr>
              <a:t>（指令</a:t>
            </a:r>
            <a:r>
              <a:rPr lang="en-US" altLang="zh-CN" sz="3200" b="1" kern="100" dirty="0">
                <a:solidFill>
                  <a:srgbClr val="FF0000"/>
                </a:solidFill>
                <a:latin typeface="华文新魏" panose="02010800040101010101" pitchFamily="2" charset="-122"/>
                <a:ea typeface="华文新魏" panose="02010800040101010101" pitchFamily="2" charset="-122"/>
                <a:cs typeface="Times New Roman" panose="02020603050405020304" pitchFamily="18" charset="0"/>
              </a:rPr>
              <a:t>6</a:t>
            </a:r>
            <a:r>
              <a:rPr lang="zh-CN" altLang="en-US" sz="3200" b="1" kern="100" dirty="0">
                <a:solidFill>
                  <a:srgbClr val="FF0000"/>
                </a:solidFill>
                <a:latin typeface="华文新魏" panose="02010800040101010101" pitchFamily="2" charset="-122"/>
                <a:ea typeface="华文新魏" panose="02010800040101010101" pitchFamily="2" charset="-122"/>
                <a:cs typeface="Times New Roman" panose="02020603050405020304" pitchFamily="18" charset="0"/>
              </a:rPr>
              <a:t>）</a:t>
            </a:r>
            <a:endParaRPr lang="en-US" altLang="zh-CN" sz="3200" b="1" kern="100" dirty="0">
              <a:solidFill>
                <a:srgbClr val="FF0000"/>
              </a:solidFill>
              <a:effectLst/>
              <a:latin typeface="华文新魏" panose="02010800040101010101" pitchFamily="2" charset="-122"/>
              <a:ea typeface="华文新魏" panose="02010800040101010101" pitchFamily="2" charset="-122"/>
              <a:cs typeface="Times New Roman" panose="02020603050405020304" pitchFamily="18" charset="0"/>
            </a:endParaRPr>
          </a:p>
          <a:p>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为什么指令</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1 </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的执行不会因为与指令</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5 </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的数据相关而发生阻塞？</a:t>
            </a:r>
            <a:endPar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endParaRPr>
          </a:p>
          <a:p>
            <a:r>
              <a:rPr lang="zh-CN" altLang="en-US" sz="3200" b="1" kern="100" dirty="0">
                <a:solidFill>
                  <a:srgbClr val="FF0000"/>
                </a:solidFill>
                <a:latin typeface="华文新魏" panose="02010800040101010101" pitchFamily="2" charset="-122"/>
                <a:ea typeface="华文新魏" panose="02010800040101010101" pitchFamily="2" charset="-122"/>
                <a:cs typeface="Times New Roman" panose="02020603050405020304" pitchFamily="18" charset="0"/>
              </a:rPr>
              <a:t>（指令</a:t>
            </a:r>
            <a:r>
              <a:rPr lang="en-US" altLang="zh-CN" sz="3200" b="1" kern="100" dirty="0">
                <a:solidFill>
                  <a:srgbClr val="FF0000"/>
                </a:solidFill>
                <a:latin typeface="华文新魏" panose="02010800040101010101" pitchFamily="2" charset="-122"/>
                <a:ea typeface="华文新魏" panose="02010800040101010101" pitchFamily="2" charset="-122"/>
                <a:cs typeface="Times New Roman" panose="02020603050405020304" pitchFamily="18" charset="0"/>
              </a:rPr>
              <a:t>6</a:t>
            </a:r>
            <a:r>
              <a:rPr lang="zh-CN" altLang="en-US" sz="3200" b="1" kern="100" dirty="0">
                <a:solidFill>
                  <a:srgbClr val="FF0000"/>
                </a:solidFill>
                <a:latin typeface="华文新魏" panose="02010800040101010101" pitchFamily="2" charset="-122"/>
                <a:ea typeface="华文新魏" panose="02010800040101010101" pitchFamily="2" charset="-122"/>
                <a:cs typeface="Times New Roman" panose="02020603050405020304" pitchFamily="18" charset="0"/>
              </a:rPr>
              <a:t>后面有</a:t>
            </a:r>
            <a:r>
              <a:rPr lang="en-US" altLang="zh-CN" sz="3200" b="1" kern="100" dirty="0">
                <a:solidFill>
                  <a:srgbClr val="FF0000"/>
                </a:solidFill>
                <a:latin typeface="华文新魏" panose="02010800040101010101" pitchFamily="2" charset="-122"/>
                <a:ea typeface="华文新魏" panose="02010800040101010101" pitchFamily="2" charset="-122"/>
                <a:cs typeface="Times New Roman" panose="02020603050405020304" pitchFamily="18" charset="0"/>
              </a:rPr>
              <a:t>3</a:t>
            </a:r>
            <a:r>
              <a:rPr lang="zh-CN" altLang="en-US" sz="3200" b="1" kern="100" dirty="0">
                <a:solidFill>
                  <a:srgbClr val="FF0000"/>
                </a:solidFill>
                <a:latin typeface="华文新魏" panose="02010800040101010101" pitchFamily="2" charset="-122"/>
                <a:ea typeface="华文新魏" panose="02010800040101010101" pitchFamily="2" charset="-122"/>
                <a:cs typeface="Times New Roman" panose="02020603050405020304" pitchFamily="18" charset="0"/>
              </a:rPr>
              <a:t>个时钟的阻塞）</a:t>
            </a:r>
            <a:endParaRPr lang="zh-CN" altLang="zh-CN" sz="3200" b="1" kern="100" dirty="0">
              <a:solidFill>
                <a:srgbClr val="FF0000"/>
              </a:solidFill>
              <a:effectLst/>
              <a:latin typeface="华文新魏" panose="02010800040101010101" pitchFamily="2" charset="-122"/>
              <a:ea typeface="华文新魏" panose="02010800040101010101" pitchFamily="2" charset="-122"/>
              <a:cs typeface="Times New Roman" panose="02020603050405020304" pitchFamily="18" charset="0"/>
            </a:endParaRPr>
          </a:p>
        </p:txBody>
      </p:sp>
    </p:spTree>
    <p:extLst>
      <p:ext uri="{BB962C8B-B14F-4D97-AF65-F5344CB8AC3E}">
        <p14:creationId xmlns:p14="http://schemas.microsoft.com/office/powerpoint/2010/main" val="298880326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51" name="图片 5"/>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217572" y="-26987"/>
            <a:ext cx="927100" cy="86360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0" name="灯片编号占位符 1"/>
          <p:cNvSpPr>
            <a:spLocks noGrp="1"/>
          </p:cNvSpPr>
          <p:nvPr>
            <p:ph type="sldNum" sz="quarter" idx="12"/>
          </p:nvPr>
        </p:nvSpPr>
        <p:spPr bwMode="auto">
          <a:xfrm>
            <a:off x="10038108" y="6381328"/>
            <a:ext cx="2133600" cy="365125"/>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20" indent="-285738">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2953" indent="-228591">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13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31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497"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678"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8859"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041"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7979042A-73EB-4748-98EF-861469C4C2ED}" type="slidenum">
              <a:rPr lang="zh-CN" altLang="en-US" sz="1200">
                <a:solidFill>
                  <a:srgbClr val="898989"/>
                </a:solidFill>
              </a:rPr>
              <a:pPr>
                <a:spcBef>
                  <a:spcPct val="0"/>
                </a:spcBef>
                <a:buFontTx/>
                <a:buNone/>
              </a:pPr>
              <a:t>33</a:t>
            </a:fld>
            <a:endParaRPr lang="zh-CN" altLang="en-US" sz="1200" dirty="0">
              <a:solidFill>
                <a:srgbClr val="898989"/>
              </a:solidFill>
            </a:endParaRPr>
          </a:p>
        </p:txBody>
      </p:sp>
      <p:sp>
        <p:nvSpPr>
          <p:cNvPr id="5" name="TextBox 2"/>
          <p:cNvSpPr txBox="1">
            <a:spLocks noChangeArrowheads="1"/>
          </p:cNvSpPr>
          <p:nvPr/>
        </p:nvSpPr>
        <p:spPr bwMode="auto">
          <a:xfrm>
            <a:off x="1919536" y="112427"/>
            <a:ext cx="7162901" cy="58477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36" tIns="45718" rIns="91436" bIns="45718">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b="1" dirty="0">
                <a:solidFill>
                  <a:srgbClr val="002060"/>
                </a:solidFill>
                <a:latin typeface="微软雅黑" panose="020B0503020204020204" pitchFamily="34" charset="-122"/>
                <a:ea typeface="微软雅黑" panose="020B0503020204020204" pitchFamily="34" charset="-122"/>
              </a:rPr>
              <a:t>第二章习题</a:t>
            </a:r>
            <a:endParaRPr lang="zh-CN" altLang="en-US" sz="4000" b="1" dirty="0">
              <a:solidFill>
                <a:srgbClr val="002060"/>
              </a:solidFill>
              <a:latin typeface="微软雅黑" panose="020B0503020204020204" pitchFamily="34" charset="-122"/>
              <a:ea typeface="微软雅黑" panose="020B0503020204020204" pitchFamily="34" charset="-122"/>
            </a:endParaRPr>
          </a:p>
        </p:txBody>
      </p:sp>
      <p:sp>
        <p:nvSpPr>
          <p:cNvPr id="6" name="文本框 5">
            <a:extLst>
              <a:ext uri="{FF2B5EF4-FFF2-40B4-BE49-F238E27FC236}">
                <a16:creationId xmlns:a16="http://schemas.microsoft.com/office/drawing/2014/main" id="{05580C3B-DCEC-4182-89E0-54608EE99D5D}"/>
              </a:ext>
            </a:extLst>
          </p:cNvPr>
          <p:cNvSpPr txBox="1"/>
          <p:nvPr/>
        </p:nvSpPr>
        <p:spPr>
          <a:xfrm>
            <a:off x="191344" y="1052736"/>
            <a:ext cx="11980364" cy="1077218"/>
          </a:xfrm>
          <a:prstGeom prst="rect">
            <a:avLst/>
          </a:prstGeom>
          <a:noFill/>
        </p:spPr>
        <p:txBody>
          <a:bodyPr wrap="square">
            <a:spAutoFit/>
          </a:bodyPr>
          <a:lstStyle/>
          <a:p>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35. </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某计算机主频为</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1.2 GHz,</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其指令分为</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4</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类，它们在基准程序中所占比例及</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CPI</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如下表 所示。</a:t>
            </a:r>
          </a:p>
        </p:txBody>
      </p:sp>
      <p:pic>
        <p:nvPicPr>
          <p:cNvPr id="7" name="图片 6">
            <a:extLst>
              <a:ext uri="{FF2B5EF4-FFF2-40B4-BE49-F238E27FC236}">
                <a16:creationId xmlns:a16="http://schemas.microsoft.com/office/drawing/2014/main" id="{5713555C-6790-4963-BA41-73A0B9EB5F44}"/>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079776" y="2129954"/>
            <a:ext cx="4489668" cy="1841738"/>
          </a:xfrm>
          <a:prstGeom prst="rect">
            <a:avLst/>
          </a:prstGeom>
          <a:noFill/>
          <a:ln>
            <a:noFill/>
          </a:ln>
        </p:spPr>
      </p:pic>
      <p:sp>
        <p:nvSpPr>
          <p:cNvPr id="9" name="文本框 8">
            <a:extLst>
              <a:ext uri="{FF2B5EF4-FFF2-40B4-BE49-F238E27FC236}">
                <a16:creationId xmlns:a16="http://schemas.microsoft.com/office/drawing/2014/main" id="{62664250-3AB7-4E2B-9948-EACAEC15E35F}"/>
              </a:ext>
            </a:extLst>
          </p:cNvPr>
          <p:cNvSpPr txBox="1"/>
          <p:nvPr/>
        </p:nvSpPr>
        <p:spPr>
          <a:xfrm>
            <a:off x="407368" y="4437112"/>
            <a:ext cx="8928992" cy="1569660"/>
          </a:xfrm>
          <a:prstGeom prst="rect">
            <a:avLst/>
          </a:prstGeom>
          <a:noFill/>
        </p:spPr>
        <p:txBody>
          <a:bodyPr wrap="square">
            <a:spAutoFit/>
          </a:bodyPr>
          <a:lstStyle/>
          <a:p>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该机的</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MIPS</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数是 </a:t>
            </a:r>
            <a:r>
              <a:rPr lang="en-US" altLang="zh-CN" sz="3200" b="1" kern="100" dirty="0">
                <a:solidFill>
                  <a:srgbClr val="FF0000"/>
                </a:solidFill>
                <a:effectLst/>
                <a:latin typeface="华文新魏" panose="02010800040101010101" pitchFamily="2" charset="-122"/>
                <a:ea typeface="华文新魏" panose="02010800040101010101" pitchFamily="2" charset="-122"/>
                <a:cs typeface="Times New Roman" panose="02020603050405020304" pitchFamily="18" charset="0"/>
              </a:rPr>
              <a:t>C</a:t>
            </a:r>
            <a:endPar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endParaRPr>
          </a:p>
          <a:p>
            <a:endPar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endParaRPr>
          </a:p>
          <a:p>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A.100  	B.200  	C.400  	D.600</a:t>
            </a:r>
            <a:endPar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endParaRPr>
          </a:p>
        </p:txBody>
      </p:sp>
    </p:spTree>
    <p:extLst>
      <p:ext uri="{BB962C8B-B14F-4D97-AF65-F5344CB8AC3E}">
        <p14:creationId xmlns:p14="http://schemas.microsoft.com/office/powerpoint/2010/main" val="333796803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51" name="图片 5"/>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217572" y="-26987"/>
            <a:ext cx="927100" cy="86360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0" name="灯片编号占位符 1"/>
          <p:cNvSpPr>
            <a:spLocks noGrp="1"/>
          </p:cNvSpPr>
          <p:nvPr>
            <p:ph type="sldNum" sz="quarter" idx="12"/>
          </p:nvPr>
        </p:nvSpPr>
        <p:spPr bwMode="auto">
          <a:xfrm>
            <a:off x="10038108" y="6381328"/>
            <a:ext cx="2133600" cy="365125"/>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20" indent="-285738">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2953" indent="-228591">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13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31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497"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678"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8859"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041"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7979042A-73EB-4748-98EF-861469C4C2ED}" type="slidenum">
              <a:rPr lang="zh-CN" altLang="en-US" sz="1200">
                <a:solidFill>
                  <a:srgbClr val="898989"/>
                </a:solidFill>
              </a:rPr>
              <a:pPr>
                <a:spcBef>
                  <a:spcPct val="0"/>
                </a:spcBef>
                <a:buFontTx/>
                <a:buNone/>
              </a:pPr>
              <a:t>34</a:t>
            </a:fld>
            <a:endParaRPr lang="zh-CN" altLang="en-US" sz="1200" dirty="0">
              <a:solidFill>
                <a:srgbClr val="898989"/>
              </a:solidFill>
            </a:endParaRPr>
          </a:p>
        </p:txBody>
      </p:sp>
      <p:sp>
        <p:nvSpPr>
          <p:cNvPr id="5" name="TextBox 2"/>
          <p:cNvSpPr txBox="1">
            <a:spLocks noChangeArrowheads="1"/>
          </p:cNvSpPr>
          <p:nvPr/>
        </p:nvSpPr>
        <p:spPr bwMode="auto">
          <a:xfrm>
            <a:off x="1919536" y="112427"/>
            <a:ext cx="7162901" cy="58477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36" tIns="45718" rIns="91436" bIns="45718">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b="1" dirty="0">
                <a:solidFill>
                  <a:srgbClr val="002060"/>
                </a:solidFill>
                <a:latin typeface="微软雅黑" panose="020B0503020204020204" pitchFamily="34" charset="-122"/>
                <a:ea typeface="微软雅黑" panose="020B0503020204020204" pitchFamily="34" charset="-122"/>
              </a:rPr>
              <a:t>第二章习题</a:t>
            </a:r>
            <a:endParaRPr lang="zh-CN" altLang="en-US" sz="4000" b="1" dirty="0">
              <a:solidFill>
                <a:srgbClr val="002060"/>
              </a:solidFill>
              <a:latin typeface="微软雅黑" panose="020B0503020204020204" pitchFamily="34" charset="-122"/>
              <a:ea typeface="微软雅黑" panose="020B0503020204020204" pitchFamily="34" charset="-122"/>
            </a:endParaRPr>
          </a:p>
        </p:txBody>
      </p:sp>
      <p:sp>
        <p:nvSpPr>
          <p:cNvPr id="6" name="文本框 5">
            <a:extLst>
              <a:ext uri="{FF2B5EF4-FFF2-40B4-BE49-F238E27FC236}">
                <a16:creationId xmlns:a16="http://schemas.microsoft.com/office/drawing/2014/main" id="{D9C581F9-44CB-4FED-A6D5-A9D75ED0910A}"/>
              </a:ext>
            </a:extLst>
          </p:cNvPr>
          <p:cNvSpPr txBox="1"/>
          <p:nvPr/>
        </p:nvSpPr>
        <p:spPr>
          <a:xfrm>
            <a:off x="119336" y="1052736"/>
            <a:ext cx="12025336" cy="1846659"/>
          </a:xfrm>
          <a:prstGeom prst="rect">
            <a:avLst/>
          </a:prstGeom>
          <a:noFill/>
        </p:spPr>
        <p:txBody>
          <a:bodyPr wrap="square">
            <a:spAutoFit/>
          </a:bodyPr>
          <a:lstStyle/>
          <a:p>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36. </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某数采用</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IEEE 754</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单精度浮点数格式表示为</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C640 0000H</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，则该数的值是 </a:t>
            </a:r>
            <a:r>
              <a:rPr lang="en-US" altLang="zh-CN" sz="3200" b="1" kern="100" dirty="0">
                <a:solidFill>
                  <a:srgbClr val="FF0000"/>
                </a:solidFill>
                <a:effectLst/>
                <a:latin typeface="华文新魏" panose="02010800040101010101" pitchFamily="2" charset="-122"/>
                <a:ea typeface="华文新魏" panose="02010800040101010101" pitchFamily="2" charset="-122"/>
                <a:cs typeface="Times New Roman" panose="02020603050405020304" pitchFamily="18" charset="0"/>
              </a:rPr>
              <a:t>A</a:t>
            </a:r>
            <a:endPar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endParaRPr>
          </a:p>
          <a:p>
            <a:endParaRPr lang="en-US" altLang="zh-CN" b="1" kern="100" dirty="0">
              <a:effectLst/>
              <a:latin typeface="华文新魏" panose="02010800040101010101" pitchFamily="2" charset="-122"/>
              <a:ea typeface="华文新魏" panose="02010800040101010101" pitchFamily="2" charset="-122"/>
              <a:cs typeface="Times New Roman" panose="02020603050405020304" pitchFamily="18" charset="0"/>
            </a:endParaRPr>
          </a:p>
          <a:p>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A</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-1.5×213  	B</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-1.5×212  	C</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-0.5×213  		D</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-0.5×212</a:t>
            </a:r>
            <a:endPar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endParaRPr>
          </a:p>
        </p:txBody>
      </p:sp>
      <p:sp>
        <p:nvSpPr>
          <p:cNvPr id="8" name="文本框 7">
            <a:extLst>
              <a:ext uri="{FF2B5EF4-FFF2-40B4-BE49-F238E27FC236}">
                <a16:creationId xmlns:a16="http://schemas.microsoft.com/office/drawing/2014/main" id="{E0092347-9C07-40E7-A1B3-7D31B4C3CAAC}"/>
              </a:ext>
            </a:extLst>
          </p:cNvPr>
          <p:cNvSpPr txBox="1"/>
          <p:nvPr/>
        </p:nvSpPr>
        <p:spPr>
          <a:xfrm>
            <a:off x="129436" y="3440032"/>
            <a:ext cx="12015236" cy="2431435"/>
          </a:xfrm>
          <a:prstGeom prst="rect">
            <a:avLst/>
          </a:prstGeom>
          <a:noFill/>
        </p:spPr>
        <p:txBody>
          <a:bodyPr wrap="square">
            <a:spAutoFit/>
          </a:bodyPr>
          <a:lstStyle/>
          <a:p>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37.</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某字长为</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8</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位的计算机中，已知整型变量</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x</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y</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的机器数分别为</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[x]</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补</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=1 1110100</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[y]</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补</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=1 0110000</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。若整型变量</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z=2×x+y/2</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，则</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z</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的机器数为 </a:t>
            </a:r>
            <a:r>
              <a:rPr lang="en-US" altLang="zh-CN" sz="3200" b="1" kern="100" dirty="0">
                <a:solidFill>
                  <a:srgbClr val="FF0000"/>
                </a:solidFill>
                <a:effectLst/>
                <a:latin typeface="华文新魏" panose="02010800040101010101" pitchFamily="2" charset="-122"/>
                <a:ea typeface="华文新魏" panose="02010800040101010101" pitchFamily="2" charset="-122"/>
                <a:cs typeface="Times New Roman" panose="02020603050405020304" pitchFamily="18" charset="0"/>
              </a:rPr>
              <a:t>A</a:t>
            </a:r>
            <a:endPar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endParaRPr>
          </a:p>
          <a:p>
            <a:endParaRPr lang="en-US" altLang="zh-CN" b="1" kern="100" dirty="0">
              <a:effectLst/>
              <a:latin typeface="华文新魏" panose="02010800040101010101" pitchFamily="2" charset="-122"/>
              <a:ea typeface="华文新魏" panose="02010800040101010101" pitchFamily="2" charset="-122"/>
              <a:cs typeface="Times New Roman" panose="02020603050405020304" pitchFamily="18" charset="0"/>
            </a:endParaRPr>
          </a:p>
          <a:p>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A.1 1000000  	B.0 0100100  	C.1 0101010  	D.</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溢出</a:t>
            </a:r>
          </a:p>
        </p:txBody>
      </p:sp>
    </p:spTree>
    <p:extLst>
      <p:ext uri="{BB962C8B-B14F-4D97-AF65-F5344CB8AC3E}">
        <p14:creationId xmlns:p14="http://schemas.microsoft.com/office/powerpoint/2010/main" val="1426547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51" name="图片 5"/>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217572" y="-26987"/>
            <a:ext cx="927100" cy="86360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0" name="灯片编号占位符 1"/>
          <p:cNvSpPr>
            <a:spLocks noGrp="1"/>
          </p:cNvSpPr>
          <p:nvPr>
            <p:ph type="sldNum" sz="quarter" idx="12"/>
          </p:nvPr>
        </p:nvSpPr>
        <p:spPr bwMode="auto">
          <a:xfrm>
            <a:off x="10038108" y="6381328"/>
            <a:ext cx="2133600" cy="365125"/>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20" indent="-285738">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2953" indent="-228591">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13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31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497"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678"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8859"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041"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7979042A-73EB-4748-98EF-861469C4C2ED}" type="slidenum">
              <a:rPr lang="zh-CN" altLang="en-US" sz="1200">
                <a:solidFill>
                  <a:srgbClr val="898989"/>
                </a:solidFill>
              </a:rPr>
              <a:pPr>
                <a:spcBef>
                  <a:spcPct val="0"/>
                </a:spcBef>
                <a:buFontTx/>
                <a:buNone/>
              </a:pPr>
              <a:t>35</a:t>
            </a:fld>
            <a:endParaRPr lang="zh-CN" altLang="en-US" sz="1200" dirty="0">
              <a:solidFill>
                <a:srgbClr val="898989"/>
              </a:solidFill>
            </a:endParaRPr>
          </a:p>
        </p:txBody>
      </p:sp>
      <p:sp>
        <p:nvSpPr>
          <p:cNvPr id="5" name="TextBox 2"/>
          <p:cNvSpPr txBox="1">
            <a:spLocks noChangeArrowheads="1"/>
          </p:cNvSpPr>
          <p:nvPr/>
        </p:nvSpPr>
        <p:spPr bwMode="auto">
          <a:xfrm>
            <a:off x="1919536" y="112427"/>
            <a:ext cx="7162901" cy="58477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36" tIns="45718" rIns="91436" bIns="45718">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b="1" dirty="0">
                <a:solidFill>
                  <a:srgbClr val="002060"/>
                </a:solidFill>
                <a:latin typeface="微软雅黑" panose="020B0503020204020204" pitchFamily="34" charset="-122"/>
                <a:ea typeface="微软雅黑" panose="020B0503020204020204" pitchFamily="34" charset="-122"/>
              </a:rPr>
              <a:t>第二章习题</a:t>
            </a:r>
            <a:endParaRPr lang="zh-CN" altLang="en-US" sz="4000" b="1" dirty="0">
              <a:solidFill>
                <a:srgbClr val="002060"/>
              </a:solidFill>
              <a:latin typeface="微软雅黑" panose="020B0503020204020204" pitchFamily="34" charset="-122"/>
              <a:ea typeface="微软雅黑" panose="020B0503020204020204" pitchFamily="34" charset="-122"/>
            </a:endParaRPr>
          </a:p>
        </p:txBody>
      </p:sp>
      <p:sp>
        <p:nvSpPr>
          <p:cNvPr id="6" name="文本框 5">
            <a:extLst>
              <a:ext uri="{FF2B5EF4-FFF2-40B4-BE49-F238E27FC236}">
                <a16:creationId xmlns:a16="http://schemas.microsoft.com/office/drawing/2014/main" id="{D6AEC212-5130-461F-9FAD-577B2AC5C25B}"/>
              </a:ext>
            </a:extLst>
          </p:cNvPr>
          <p:cNvSpPr txBox="1"/>
          <p:nvPr/>
        </p:nvSpPr>
        <p:spPr>
          <a:xfrm>
            <a:off x="-33370" y="874455"/>
            <a:ext cx="12466074" cy="2554545"/>
          </a:xfrm>
          <a:prstGeom prst="rect">
            <a:avLst/>
          </a:prstGeom>
          <a:noFill/>
        </p:spPr>
        <p:txBody>
          <a:bodyPr wrap="square">
            <a:spAutoFit/>
          </a:bodyPr>
          <a:lstStyle/>
          <a:p>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39.</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假设变址寄存器</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R</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的内容为</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1000H</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，指令中的形式地址为</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2000H</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；地址</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1000H</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中的内容为</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2000H</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，地址</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2000H</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中的内容为</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3000H</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，地址</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3000H</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中的内容为</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4000H</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，则变址寻址方式下访问到的操作数是 </a:t>
            </a:r>
            <a:r>
              <a:rPr lang="en-US" altLang="zh-CN" sz="3200" b="1" kern="100" dirty="0">
                <a:solidFill>
                  <a:srgbClr val="FF0000"/>
                </a:solidFill>
                <a:effectLst/>
                <a:latin typeface="华文新魏" panose="02010800040101010101" pitchFamily="2" charset="-122"/>
                <a:ea typeface="华文新魏" panose="02010800040101010101" pitchFamily="2" charset="-122"/>
                <a:cs typeface="Times New Roman" panose="02020603050405020304" pitchFamily="18" charset="0"/>
              </a:rPr>
              <a:t>D</a:t>
            </a:r>
            <a:endPar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endParaRPr>
          </a:p>
          <a:p>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A.1000H  		B.2000H  	C.3000H  	D.4000H</a:t>
            </a:r>
            <a:endPar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endParaRPr>
          </a:p>
        </p:txBody>
      </p:sp>
    </p:spTree>
    <p:extLst>
      <p:ext uri="{BB962C8B-B14F-4D97-AF65-F5344CB8AC3E}">
        <p14:creationId xmlns:p14="http://schemas.microsoft.com/office/powerpoint/2010/main" val="258722963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51" name="图片 5"/>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217572" y="-26987"/>
            <a:ext cx="927100" cy="86360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0" name="灯片编号占位符 1"/>
          <p:cNvSpPr>
            <a:spLocks noGrp="1"/>
          </p:cNvSpPr>
          <p:nvPr>
            <p:ph type="sldNum" sz="quarter" idx="12"/>
          </p:nvPr>
        </p:nvSpPr>
        <p:spPr bwMode="auto">
          <a:xfrm>
            <a:off x="10038108" y="6381328"/>
            <a:ext cx="2133600" cy="365125"/>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20" indent="-285738">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2953" indent="-228591">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13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31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497"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678"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8859"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041"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7979042A-73EB-4748-98EF-861469C4C2ED}" type="slidenum">
              <a:rPr lang="zh-CN" altLang="en-US" sz="1200">
                <a:solidFill>
                  <a:srgbClr val="898989"/>
                </a:solidFill>
              </a:rPr>
              <a:pPr>
                <a:spcBef>
                  <a:spcPct val="0"/>
                </a:spcBef>
                <a:buFontTx/>
                <a:buNone/>
              </a:pPr>
              <a:t>36</a:t>
            </a:fld>
            <a:endParaRPr lang="zh-CN" altLang="en-US" sz="1200" dirty="0">
              <a:solidFill>
                <a:srgbClr val="898989"/>
              </a:solidFill>
            </a:endParaRPr>
          </a:p>
        </p:txBody>
      </p:sp>
      <p:sp>
        <p:nvSpPr>
          <p:cNvPr id="5" name="TextBox 2"/>
          <p:cNvSpPr txBox="1">
            <a:spLocks noChangeArrowheads="1"/>
          </p:cNvSpPr>
          <p:nvPr/>
        </p:nvSpPr>
        <p:spPr bwMode="auto">
          <a:xfrm>
            <a:off x="1919536" y="112427"/>
            <a:ext cx="7162901" cy="58477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36" tIns="45718" rIns="91436" bIns="45718">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b="1" dirty="0">
                <a:solidFill>
                  <a:srgbClr val="002060"/>
                </a:solidFill>
                <a:latin typeface="微软雅黑" panose="020B0503020204020204" pitchFamily="34" charset="-122"/>
                <a:ea typeface="微软雅黑" panose="020B0503020204020204" pitchFamily="34" charset="-122"/>
              </a:rPr>
              <a:t>第二章习题</a:t>
            </a:r>
            <a:endParaRPr lang="zh-CN" altLang="en-US" sz="4000" b="1" dirty="0">
              <a:solidFill>
                <a:srgbClr val="002060"/>
              </a:solidFill>
              <a:latin typeface="微软雅黑" panose="020B0503020204020204" pitchFamily="34" charset="-122"/>
              <a:ea typeface="微软雅黑" panose="020B0503020204020204" pitchFamily="34" charset="-122"/>
            </a:endParaRPr>
          </a:p>
        </p:txBody>
      </p:sp>
      <p:sp>
        <p:nvSpPr>
          <p:cNvPr id="6" name="文本框 5">
            <a:extLst>
              <a:ext uri="{FF2B5EF4-FFF2-40B4-BE49-F238E27FC236}">
                <a16:creationId xmlns:a16="http://schemas.microsoft.com/office/drawing/2014/main" id="{5D09BDD8-A3D4-4127-8B43-F6FF2258CB91}"/>
              </a:ext>
            </a:extLst>
          </p:cNvPr>
          <p:cNvSpPr txBox="1"/>
          <p:nvPr/>
        </p:nvSpPr>
        <p:spPr>
          <a:xfrm>
            <a:off x="78738" y="3088177"/>
            <a:ext cx="12065934" cy="3539430"/>
          </a:xfrm>
          <a:prstGeom prst="rect">
            <a:avLst/>
          </a:prstGeom>
          <a:noFill/>
        </p:spPr>
        <p:txBody>
          <a:bodyPr wrap="square">
            <a:spAutoFit/>
          </a:bodyPr>
          <a:lstStyle/>
          <a:p>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其中，</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00000 </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为操作码</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 OP</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 C</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 Z </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和 </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N </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分别为</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 CF</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 ZF </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和</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 NF </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的对应检测位，某检测位为</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 1</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时表示需检测对应标志，需检测的标志位中只要有一个为</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 1 </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就转移，否则不转移，例如，若</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C=1</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 Z=0</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 N=1</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，则需检测</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 CF </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和</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 NF </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的值</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当</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 CF=1 </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或</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 NF=1 </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时发生转移；</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 OFFSET </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是相对偏移量，用补码表示。转移执行时，转移目标地址为（</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 PC</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 +2+2×OFFSET</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；顺序执行时，下条指令地址为（</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 PC</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 +2</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。请回答下列问题。</a:t>
            </a:r>
          </a:p>
        </p:txBody>
      </p:sp>
      <p:sp>
        <p:nvSpPr>
          <p:cNvPr id="7" name="文本框 6">
            <a:extLst>
              <a:ext uri="{FF2B5EF4-FFF2-40B4-BE49-F238E27FC236}">
                <a16:creationId xmlns:a16="http://schemas.microsoft.com/office/drawing/2014/main" id="{F1541E51-D5CC-4459-879A-ACAD1E47C2ED}"/>
              </a:ext>
            </a:extLst>
          </p:cNvPr>
          <p:cNvSpPr txBox="1"/>
          <p:nvPr/>
        </p:nvSpPr>
        <p:spPr>
          <a:xfrm>
            <a:off x="78738" y="980728"/>
            <a:ext cx="12065934" cy="1569660"/>
          </a:xfrm>
          <a:prstGeom prst="rect">
            <a:avLst/>
          </a:prstGeom>
          <a:noFill/>
        </p:spPr>
        <p:txBody>
          <a:bodyPr wrap="square">
            <a:spAutoFit/>
          </a:bodyPr>
          <a:lstStyle/>
          <a:p>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40.</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某计算机采用</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 16 </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位定长指令字格式， 其</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 CPU </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中有一个标志寄存器，其中包含进位</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借位标志</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 CF</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 零标志</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 ZF </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和符号标志</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 NF</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 假定为该机设计了条件转移指令，其格式如下：</a:t>
            </a:r>
          </a:p>
        </p:txBody>
      </p:sp>
      <p:pic>
        <p:nvPicPr>
          <p:cNvPr id="8" name="图片 7">
            <a:extLst>
              <a:ext uri="{FF2B5EF4-FFF2-40B4-BE49-F238E27FC236}">
                <a16:creationId xmlns:a16="http://schemas.microsoft.com/office/drawing/2014/main" id="{CAB50898-20E2-4245-B494-24B09498612B}"/>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8832304" y="2090423"/>
            <a:ext cx="3188138" cy="1116600"/>
          </a:xfrm>
          <a:prstGeom prst="rect">
            <a:avLst/>
          </a:prstGeom>
          <a:noFill/>
          <a:ln>
            <a:noFill/>
          </a:ln>
        </p:spPr>
      </p:pic>
    </p:spTree>
    <p:extLst>
      <p:ext uri="{BB962C8B-B14F-4D97-AF65-F5344CB8AC3E}">
        <p14:creationId xmlns:p14="http://schemas.microsoft.com/office/powerpoint/2010/main" val="199822992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51" name="图片 5"/>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217572" y="-26987"/>
            <a:ext cx="927100" cy="86360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0" name="灯片编号占位符 1"/>
          <p:cNvSpPr>
            <a:spLocks noGrp="1"/>
          </p:cNvSpPr>
          <p:nvPr>
            <p:ph type="sldNum" sz="quarter" idx="12"/>
          </p:nvPr>
        </p:nvSpPr>
        <p:spPr bwMode="auto">
          <a:xfrm>
            <a:off x="10038108" y="6381328"/>
            <a:ext cx="2133600" cy="365125"/>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20" indent="-285738">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2953" indent="-228591">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13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31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497"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678"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8859"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041"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7979042A-73EB-4748-98EF-861469C4C2ED}" type="slidenum">
              <a:rPr lang="zh-CN" altLang="en-US" sz="1200">
                <a:solidFill>
                  <a:srgbClr val="898989"/>
                </a:solidFill>
              </a:rPr>
              <a:pPr>
                <a:spcBef>
                  <a:spcPct val="0"/>
                </a:spcBef>
                <a:buFontTx/>
                <a:buNone/>
              </a:pPr>
              <a:t>37</a:t>
            </a:fld>
            <a:endParaRPr lang="zh-CN" altLang="en-US" sz="1200" dirty="0">
              <a:solidFill>
                <a:srgbClr val="898989"/>
              </a:solidFill>
            </a:endParaRPr>
          </a:p>
        </p:txBody>
      </p:sp>
      <p:sp>
        <p:nvSpPr>
          <p:cNvPr id="5" name="TextBox 2"/>
          <p:cNvSpPr txBox="1">
            <a:spLocks noChangeArrowheads="1"/>
          </p:cNvSpPr>
          <p:nvPr/>
        </p:nvSpPr>
        <p:spPr bwMode="auto">
          <a:xfrm>
            <a:off x="1919536" y="112427"/>
            <a:ext cx="7162901" cy="58477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36" tIns="45718" rIns="91436" bIns="45718">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b="1" dirty="0">
                <a:solidFill>
                  <a:srgbClr val="002060"/>
                </a:solidFill>
                <a:latin typeface="微软雅黑" panose="020B0503020204020204" pitchFamily="34" charset="-122"/>
                <a:ea typeface="微软雅黑" panose="020B0503020204020204" pitchFamily="34" charset="-122"/>
              </a:rPr>
              <a:t>第二章习题</a:t>
            </a:r>
            <a:endParaRPr lang="zh-CN" altLang="en-US" sz="4000" b="1" dirty="0">
              <a:solidFill>
                <a:srgbClr val="002060"/>
              </a:solidFill>
              <a:latin typeface="微软雅黑" panose="020B0503020204020204" pitchFamily="34" charset="-122"/>
              <a:ea typeface="微软雅黑" panose="020B0503020204020204" pitchFamily="34" charset="-122"/>
            </a:endParaRPr>
          </a:p>
        </p:txBody>
      </p:sp>
      <p:sp>
        <p:nvSpPr>
          <p:cNvPr id="6" name="文本框 5">
            <a:extLst>
              <a:ext uri="{FF2B5EF4-FFF2-40B4-BE49-F238E27FC236}">
                <a16:creationId xmlns:a16="http://schemas.microsoft.com/office/drawing/2014/main" id="{1668CC06-683A-41F5-90FE-373233399A50}"/>
              </a:ext>
            </a:extLst>
          </p:cNvPr>
          <p:cNvSpPr txBox="1"/>
          <p:nvPr/>
        </p:nvSpPr>
        <p:spPr>
          <a:xfrm>
            <a:off x="73728" y="908720"/>
            <a:ext cx="12214959" cy="4031873"/>
          </a:xfrm>
          <a:prstGeom prst="rect">
            <a:avLst/>
          </a:prstGeom>
          <a:noFill/>
        </p:spPr>
        <p:txBody>
          <a:bodyPr wrap="square">
            <a:spAutoFit/>
          </a:bodyPr>
          <a:lstStyle/>
          <a:p>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1</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）该计算机存储器按字节编址还是按字编址？</a:t>
            </a:r>
            <a:r>
              <a:rPr lang="zh-CN" altLang="en-US" sz="3200" b="1" kern="100" dirty="0">
                <a:solidFill>
                  <a:srgbClr val="FF0000"/>
                </a:solidFill>
                <a:effectLst/>
                <a:latin typeface="华文新魏" panose="02010800040101010101" pitchFamily="2" charset="-122"/>
                <a:ea typeface="华文新魏" panose="02010800040101010101" pitchFamily="2" charset="-122"/>
                <a:cs typeface="Times New Roman" panose="02020603050405020304" pitchFamily="18" charset="0"/>
              </a:rPr>
              <a:t>（字节编址）</a:t>
            </a:r>
            <a:endParaRPr lang="en-US" altLang="zh-CN" sz="3200" b="1" kern="100" dirty="0">
              <a:solidFill>
                <a:srgbClr val="FF0000"/>
              </a:solidFill>
              <a:effectLst/>
              <a:latin typeface="华文新魏" panose="02010800040101010101" pitchFamily="2" charset="-122"/>
              <a:ea typeface="华文新魏" panose="02010800040101010101" pitchFamily="2" charset="-122"/>
              <a:cs typeface="Times New Roman" panose="02020603050405020304" pitchFamily="18" charset="0"/>
            </a:endParaRPr>
          </a:p>
          <a:p>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该条件转移指令向后（反向）最多可跳转多少条指令？</a:t>
            </a:r>
            <a:r>
              <a:rPr lang="en-US" altLang="zh-CN" sz="3200" b="1" kern="100" dirty="0">
                <a:solidFill>
                  <a:srgbClr val="FF0000"/>
                </a:solidFill>
                <a:effectLst/>
                <a:latin typeface="华文新魏" panose="02010800040101010101" pitchFamily="2" charset="-122"/>
                <a:ea typeface="华文新魏" panose="02010800040101010101" pitchFamily="2" charset="-122"/>
                <a:cs typeface="Times New Roman" panose="02020603050405020304" pitchFamily="18" charset="0"/>
              </a:rPr>
              <a:t>(127</a:t>
            </a:r>
            <a:r>
              <a:rPr lang="zh-CN" altLang="zh-CN" sz="3200" b="1" kern="100" dirty="0">
                <a:solidFill>
                  <a:srgbClr val="FF0000"/>
                </a:solidFill>
                <a:effectLst/>
                <a:latin typeface="华文新魏" panose="02010800040101010101" pitchFamily="2" charset="-122"/>
                <a:ea typeface="华文新魏" panose="02010800040101010101" pitchFamily="2" charset="-122"/>
                <a:cs typeface="Times New Roman" panose="02020603050405020304" pitchFamily="18" charset="0"/>
              </a:rPr>
              <a:t>条指令</a:t>
            </a:r>
            <a:r>
              <a:rPr lang="en-US" altLang="zh-CN" sz="3200" b="1" kern="100" dirty="0">
                <a:solidFill>
                  <a:srgbClr val="FF0000"/>
                </a:solidFill>
                <a:effectLst/>
                <a:latin typeface="华文新魏" panose="02010800040101010101" pitchFamily="2" charset="-122"/>
                <a:ea typeface="华文新魏" panose="02010800040101010101" pitchFamily="2" charset="-122"/>
                <a:cs typeface="Times New Roman" panose="02020603050405020304" pitchFamily="18" charset="0"/>
              </a:rPr>
              <a:t>)</a:t>
            </a:r>
            <a:endPar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endParaRPr>
          </a:p>
          <a:p>
            <a:r>
              <a:rPr lang="en-US" altLang="zh-CN" sz="3200" b="1" kern="100" dirty="0">
                <a:solidFill>
                  <a:srgbClr val="FF0000"/>
                </a:solidFill>
                <a:effectLst/>
                <a:latin typeface="华文新魏" panose="02010800040101010101" pitchFamily="2" charset="-122"/>
                <a:ea typeface="华文新魏" panose="02010800040101010101" pitchFamily="2" charset="-122"/>
                <a:cs typeface="Times New Roman" panose="02020603050405020304" pitchFamily="18" charset="0"/>
              </a:rPr>
              <a:t>Offset</a:t>
            </a:r>
            <a:r>
              <a:rPr lang="zh-CN" altLang="en-US" sz="3200" b="1" kern="100" dirty="0">
                <a:solidFill>
                  <a:srgbClr val="FF0000"/>
                </a:solidFill>
                <a:effectLst/>
                <a:latin typeface="华文新魏" panose="02010800040101010101" pitchFamily="2" charset="-122"/>
                <a:ea typeface="华文新魏" panose="02010800040101010101" pitchFamily="2" charset="-122"/>
                <a:cs typeface="Times New Roman" panose="02020603050405020304" pitchFamily="18" charset="0"/>
              </a:rPr>
              <a:t>占</a:t>
            </a:r>
            <a:r>
              <a:rPr lang="en-US" altLang="zh-CN" sz="3200" b="1" kern="100" dirty="0">
                <a:solidFill>
                  <a:srgbClr val="FF0000"/>
                </a:solidFill>
                <a:effectLst/>
                <a:latin typeface="华文新魏" panose="02010800040101010101" pitchFamily="2" charset="-122"/>
                <a:ea typeface="华文新魏" panose="02010800040101010101" pitchFamily="2" charset="-122"/>
                <a:cs typeface="Times New Roman" panose="02020603050405020304" pitchFamily="18" charset="0"/>
              </a:rPr>
              <a:t>8</a:t>
            </a:r>
            <a:r>
              <a:rPr lang="zh-CN" altLang="en-US" sz="3200" b="1" kern="100" dirty="0">
                <a:solidFill>
                  <a:srgbClr val="FF0000"/>
                </a:solidFill>
                <a:effectLst/>
                <a:latin typeface="华文新魏" panose="02010800040101010101" pitchFamily="2" charset="-122"/>
                <a:ea typeface="华文新魏" panose="02010800040101010101" pitchFamily="2" charset="-122"/>
                <a:cs typeface="Times New Roman" panose="02020603050405020304" pitchFamily="18" charset="0"/>
              </a:rPr>
              <a:t>位，</a:t>
            </a:r>
            <a:r>
              <a:rPr lang="en-US" altLang="zh-CN" sz="3200" b="1" kern="100" dirty="0">
                <a:solidFill>
                  <a:srgbClr val="FF0000"/>
                </a:solidFill>
                <a:effectLst/>
                <a:latin typeface="华文新魏" panose="02010800040101010101" pitchFamily="2" charset="-122"/>
                <a:ea typeface="华文新魏" panose="02010800040101010101" pitchFamily="2" charset="-122"/>
                <a:cs typeface="Times New Roman" panose="02020603050405020304" pitchFamily="18" charset="0"/>
              </a:rPr>
              <a:t>-128~127</a:t>
            </a:r>
            <a:r>
              <a:rPr lang="zh-CN" altLang="en-US" sz="3200" b="1" kern="100" dirty="0">
                <a:solidFill>
                  <a:srgbClr val="FF0000"/>
                </a:solidFill>
                <a:effectLst/>
                <a:latin typeface="华文新魏" panose="02010800040101010101" pitchFamily="2" charset="-122"/>
                <a:ea typeface="华文新魏" panose="02010800040101010101" pitchFamily="2" charset="-122"/>
                <a:cs typeface="Times New Roman" panose="02020603050405020304" pitchFamily="18" charset="0"/>
              </a:rPr>
              <a:t>，反向跳转最多</a:t>
            </a:r>
            <a:r>
              <a:rPr lang="en-US" altLang="zh-CN" sz="3200" b="1" kern="100" dirty="0">
                <a:solidFill>
                  <a:srgbClr val="FF0000"/>
                </a:solidFill>
                <a:effectLst/>
                <a:latin typeface="华文新魏" panose="02010800040101010101" pitchFamily="2" charset="-122"/>
                <a:ea typeface="华文新魏" panose="02010800040101010101" pitchFamily="2" charset="-122"/>
                <a:cs typeface="Times New Roman" panose="02020603050405020304" pitchFamily="18" charset="0"/>
              </a:rPr>
              <a:t>127</a:t>
            </a:r>
            <a:r>
              <a:rPr lang="zh-CN" altLang="en-US" sz="3200" b="1" kern="100" dirty="0">
                <a:solidFill>
                  <a:srgbClr val="FF0000"/>
                </a:solidFill>
                <a:effectLst/>
                <a:latin typeface="华文新魏" panose="02010800040101010101" pitchFamily="2" charset="-122"/>
                <a:ea typeface="华文新魏" panose="02010800040101010101" pitchFamily="2" charset="-122"/>
                <a:cs typeface="Times New Roman" panose="02020603050405020304" pitchFamily="18" charset="0"/>
              </a:rPr>
              <a:t>，因为从下一条起跳</a:t>
            </a:r>
            <a:endParaRPr lang="en-US" altLang="zh-CN" sz="3200" b="1" kern="100" dirty="0">
              <a:solidFill>
                <a:srgbClr val="FF0000"/>
              </a:solidFill>
              <a:effectLst/>
              <a:latin typeface="华文新魏" panose="02010800040101010101" pitchFamily="2" charset="-122"/>
              <a:ea typeface="华文新魏" panose="02010800040101010101" pitchFamily="2" charset="-122"/>
              <a:cs typeface="Times New Roman" panose="02020603050405020304" pitchFamily="18" charset="0"/>
            </a:endParaRPr>
          </a:p>
          <a:p>
            <a:endParaRPr lang="en-US" altLang="zh-CN" sz="3200" b="1" kern="100" dirty="0">
              <a:latin typeface="华文新魏" panose="02010800040101010101" pitchFamily="2" charset="-122"/>
              <a:ea typeface="华文新魏" panose="02010800040101010101" pitchFamily="2" charset="-122"/>
              <a:cs typeface="Times New Roman" panose="02020603050405020304" pitchFamily="18" charset="0"/>
            </a:endParaRPr>
          </a:p>
          <a:p>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2</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）某条件转移指令的地址为</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 200CH</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，指令内容如下图所示，若该指令执行时</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 CF=0</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 ZF=0</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NF=1</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，则该指令执行后</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 PC </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的值是多少？</a:t>
            </a:r>
            <a:r>
              <a:rPr lang="zh-CN" altLang="en-US" sz="3200" b="1" kern="100" dirty="0">
                <a:solidFill>
                  <a:srgbClr val="FF0000"/>
                </a:solidFill>
                <a:latin typeface="华文新魏" panose="02010800040101010101" pitchFamily="2" charset="-122"/>
                <a:ea typeface="华文新魏" panose="02010800040101010101" pitchFamily="2" charset="-122"/>
                <a:cs typeface="Times New Roman" panose="02020603050405020304" pitchFamily="18" charset="0"/>
              </a:rPr>
              <a:t>（转移成功）</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若该指令执行时</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 CF=1</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 ZF=0</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 NF=0</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，则该指令执行后</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 PC </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的值又是多少？</a:t>
            </a:r>
            <a:r>
              <a:rPr lang="zh-CN" altLang="en-US" sz="3200" b="1" kern="100" dirty="0">
                <a:solidFill>
                  <a:srgbClr val="FF0000"/>
                </a:solidFill>
                <a:latin typeface="华文新魏" panose="02010800040101010101" pitchFamily="2" charset="-122"/>
                <a:ea typeface="华文新魏" panose="02010800040101010101" pitchFamily="2" charset="-122"/>
                <a:cs typeface="Times New Roman" panose="02020603050405020304" pitchFamily="18" charset="0"/>
              </a:rPr>
              <a:t>（转移不成功）</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请给出计算过程。</a:t>
            </a:r>
          </a:p>
        </p:txBody>
      </p:sp>
      <p:pic>
        <p:nvPicPr>
          <p:cNvPr id="7" name="图片 6">
            <a:extLst>
              <a:ext uri="{FF2B5EF4-FFF2-40B4-BE49-F238E27FC236}">
                <a16:creationId xmlns:a16="http://schemas.microsoft.com/office/drawing/2014/main" id="{5B4B45F9-1095-452B-AD1F-2016B403BD7C}"/>
              </a:ext>
            </a:extLst>
          </p:cNvPr>
          <p:cNvPicPr/>
          <p:nvPr/>
        </p:nvPicPr>
        <p:blipFill>
          <a:blip r:embed="rId4"/>
          <a:stretch>
            <a:fillRect/>
          </a:stretch>
        </p:blipFill>
        <p:spPr>
          <a:xfrm>
            <a:off x="4007768" y="5291531"/>
            <a:ext cx="3833571" cy="1089797"/>
          </a:xfrm>
          <a:prstGeom prst="rect">
            <a:avLst/>
          </a:prstGeom>
        </p:spPr>
      </p:pic>
    </p:spTree>
    <p:extLst>
      <p:ext uri="{BB962C8B-B14F-4D97-AF65-F5344CB8AC3E}">
        <p14:creationId xmlns:p14="http://schemas.microsoft.com/office/powerpoint/2010/main" val="43484895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51" name="图片 5"/>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217572" y="-26987"/>
            <a:ext cx="927100" cy="86360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0" name="灯片编号占位符 1"/>
          <p:cNvSpPr>
            <a:spLocks noGrp="1"/>
          </p:cNvSpPr>
          <p:nvPr>
            <p:ph type="sldNum" sz="quarter" idx="12"/>
          </p:nvPr>
        </p:nvSpPr>
        <p:spPr bwMode="auto">
          <a:xfrm>
            <a:off x="10038108" y="6381328"/>
            <a:ext cx="2133600" cy="365125"/>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20" indent="-285738">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2953" indent="-228591">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13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31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497"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678"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8859"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041"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7979042A-73EB-4748-98EF-861469C4C2ED}" type="slidenum">
              <a:rPr lang="zh-CN" altLang="en-US" sz="1200">
                <a:solidFill>
                  <a:srgbClr val="898989"/>
                </a:solidFill>
              </a:rPr>
              <a:pPr>
                <a:spcBef>
                  <a:spcPct val="0"/>
                </a:spcBef>
                <a:buFontTx/>
                <a:buNone/>
              </a:pPr>
              <a:t>38</a:t>
            </a:fld>
            <a:endParaRPr lang="zh-CN" altLang="en-US" sz="1200" dirty="0">
              <a:solidFill>
                <a:srgbClr val="898989"/>
              </a:solidFill>
            </a:endParaRPr>
          </a:p>
        </p:txBody>
      </p:sp>
      <p:sp>
        <p:nvSpPr>
          <p:cNvPr id="5" name="TextBox 2"/>
          <p:cNvSpPr txBox="1">
            <a:spLocks noChangeArrowheads="1"/>
          </p:cNvSpPr>
          <p:nvPr/>
        </p:nvSpPr>
        <p:spPr bwMode="auto">
          <a:xfrm>
            <a:off x="1919536" y="112427"/>
            <a:ext cx="7162901" cy="58477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36" tIns="45718" rIns="91436" bIns="45718">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b="1" dirty="0">
                <a:solidFill>
                  <a:srgbClr val="002060"/>
                </a:solidFill>
                <a:latin typeface="微软雅黑" panose="020B0503020204020204" pitchFamily="34" charset="-122"/>
                <a:ea typeface="微软雅黑" panose="020B0503020204020204" pitchFamily="34" charset="-122"/>
              </a:rPr>
              <a:t>第二章习题</a:t>
            </a:r>
            <a:endParaRPr lang="zh-CN" altLang="en-US" sz="4000" b="1" dirty="0">
              <a:solidFill>
                <a:srgbClr val="002060"/>
              </a:solidFill>
              <a:latin typeface="微软雅黑" panose="020B0503020204020204" pitchFamily="34" charset="-122"/>
              <a:ea typeface="微软雅黑" panose="020B0503020204020204" pitchFamily="34" charset="-122"/>
            </a:endParaRPr>
          </a:p>
        </p:txBody>
      </p:sp>
      <p:sp>
        <p:nvSpPr>
          <p:cNvPr id="6" name="文本框 5">
            <a:extLst>
              <a:ext uri="{FF2B5EF4-FFF2-40B4-BE49-F238E27FC236}">
                <a16:creationId xmlns:a16="http://schemas.microsoft.com/office/drawing/2014/main" id="{C1732BE5-2479-463F-B77D-8D323424EC92}"/>
              </a:ext>
            </a:extLst>
          </p:cNvPr>
          <p:cNvSpPr txBox="1"/>
          <p:nvPr/>
        </p:nvSpPr>
        <p:spPr>
          <a:xfrm>
            <a:off x="47328" y="908720"/>
            <a:ext cx="12097344" cy="2062103"/>
          </a:xfrm>
          <a:prstGeom prst="rect">
            <a:avLst/>
          </a:prstGeom>
          <a:noFill/>
        </p:spPr>
        <p:txBody>
          <a:bodyPr wrap="square">
            <a:spAutoFit/>
          </a:bodyPr>
          <a:lstStyle/>
          <a:p>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3</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）实现“无符号数比较小于等于时移”功能的指令中，</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C</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Z</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和</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N</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应各是什么？</a:t>
            </a:r>
            <a:r>
              <a:rPr lang="en-US" altLang="zh-CN" sz="3200" b="1" kern="100" dirty="0">
                <a:solidFill>
                  <a:srgbClr val="FF0000"/>
                </a:solidFill>
                <a:effectLst/>
                <a:latin typeface="华文新魏" panose="02010800040101010101" pitchFamily="2" charset="-122"/>
                <a:ea typeface="华文新魏" panose="02010800040101010101" pitchFamily="2" charset="-122"/>
                <a:cs typeface="Times New Roman" panose="02020603050405020304" pitchFamily="18" charset="0"/>
              </a:rPr>
              <a:t>110</a:t>
            </a:r>
            <a:endPar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endParaRPr>
          </a:p>
          <a:p>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4</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）以下是该指令对应的数据通路示意图，要求给出图中部件①</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③的名称或功能说明。</a:t>
            </a:r>
          </a:p>
        </p:txBody>
      </p:sp>
      <p:pic>
        <p:nvPicPr>
          <p:cNvPr id="7" name="图片 6">
            <a:extLst>
              <a:ext uri="{FF2B5EF4-FFF2-40B4-BE49-F238E27FC236}">
                <a16:creationId xmlns:a16="http://schemas.microsoft.com/office/drawing/2014/main" id="{3C483387-40EC-4363-B887-7FBFD0CBE2C2}"/>
              </a:ext>
            </a:extLst>
          </p:cNvPr>
          <p:cNvPicPr/>
          <p:nvPr/>
        </p:nvPicPr>
        <p:blipFill>
          <a:blip r:embed="rId4"/>
          <a:stretch>
            <a:fillRect/>
          </a:stretch>
        </p:blipFill>
        <p:spPr>
          <a:xfrm>
            <a:off x="5500986" y="2564905"/>
            <a:ext cx="6136164" cy="4115148"/>
          </a:xfrm>
          <a:prstGeom prst="rect">
            <a:avLst/>
          </a:prstGeom>
        </p:spPr>
      </p:pic>
      <p:sp>
        <p:nvSpPr>
          <p:cNvPr id="8" name="文本框 7">
            <a:extLst>
              <a:ext uri="{FF2B5EF4-FFF2-40B4-BE49-F238E27FC236}">
                <a16:creationId xmlns:a16="http://schemas.microsoft.com/office/drawing/2014/main" id="{0F4389A7-3615-4E86-9BDF-AFDF51EBDF0D}"/>
              </a:ext>
            </a:extLst>
          </p:cNvPr>
          <p:cNvSpPr txBox="1"/>
          <p:nvPr/>
        </p:nvSpPr>
        <p:spPr>
          <a:xfrm>
            <a:off x="407368" y="3429000"/>
            <a:ext cx="3600400" cy="1569660"/>
          </a:xfrm>
          <a:prstGeom prst="rect">
            <a:avLst/>
          </a:prstGeom>
          <a:noFill/>
        </p:spPr>
        <p:txBody>
          <a:bodyPr wrap="square">
            <a:spAutoFit/>
          </a:bodyPr>
          <a:lstStyle/>
          <a:p>
            <a:r>
              <a:rPr lang="zh-CN" altLang="en-US" sz="3200" b="1" dirty="0">
                <a:solidFill>
                  <a:srgbClr val="FF0000"/>
                </a:solidFill>
                <a:latin typeface="华文新魏" panose="02010800040101010101" pitchFamily="2" charset="-122"/>
                <a:ea typeface="华文新魏" panose="02010800040101010101" pitchFamily="2" charset="-122"/>
              </a:rPr>
              <a:t>①指令寄存器</a:t>
            </a:r>
            <a:r>
              <a:rPr lang="en-US" altLang="zh-CN" sz="3200" b="1" dirty="0">
                <a:solidFill>
                  <a:srgbClr val="FF0000"/>
                </a:solidFill>
                <a:latin typeface="华文新魏" panose="02010800040101010101" pitchFamily="2" charset="-122"/>
                <a:ea typeface="华文新魏" panose="02010800040101010101" pitchFamily="2" charset="-122"/>
              </a:rPr>
              <a:t>IR</a:t>
            </a:r>
          </a:p>
          <a:p>
            <a:r>
              <a:rPr lang="zh-CN" altLang="en-US" sz="3200" b="1" dirty="0">
                <a:solidFill>
                  <a:srgbClr val="FF0000"/>
                </a:solidFill>
                <a:latin typeface="华文新魏" panose="02010800040101010101" pitchFamily="2" charset="-122"/>
                <a:ea typeface="华文新魏" panose="02010800040101010101" pitchFamily="2" charset="-122"/>
              </a:rPr>
              <a:t>②移位寄存器</a:t>
            </a:r>
            <a:endParaRPr lang="en-US" altLang="zh-CN" sz="3200" b="1" dirty="0">
              <a:solidFill>
                <a:srgbClr val="FF0000"/>
              </a:solidFill>
              <a:latin typeface="华文新魏" panose="02010800040101010101" pitchFamily="2" charset="-122"/>
              <a:ea typeface="华文新魏" panose="02010800040101010101" pitchFamily="2" charset="-122"/>
            </a:endParaRPr>
          </a:p>
          <a:p>
            <a:r>
              <a:rPr lang="zh-CN" altLang="en-US" sz="3200" b="1" dirty="0">
                <a:solidFill>
                  <a:srgbClr val="FF0000"/>
                </a:solidFill>
                <a:latin typeface="华文新魏" panose="02010800040101010101" pitchFamily="2" charset="-122"/>
                <a:ea typeface="华文新魏" panose="02010800040101010101" pitchFamily="2" charset="-122"/>
              </a:rPr>
              <a:t>③加法器</a:t>
            </a:r>
          </a:p>
        </p:txBody>
      </p:sp>
    </p:spTree>
    <p:extLst>
      <p:ext uri="{BB962C8B-B14F-4D97-AF65-F5344CB8AC3E}">
        <p14:creationId xmlns:p14="http://schemas.microsoft.com/office/powerpoint/2010/main" val="350338080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51" name="图片 5"/>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217572" y="-26987"/>
            <a:ext cx="927100" cy="86360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0" name="灯片编号占位符 1"/>
          <p:cNvSpPr>
            <a:spLocks noGrp="1"/>
          </p:cNvSpPr>
          <p:nvPr>
            <p:ph type="sldNum" sz="quarter" idx="12"/>
          </p:nvPr>
        </p:nvSpPr>
        <p:spPr bwMode="auto">
          <a:xfrm>
            <a:off x="10038108" y="6381328"/>
            <a:ext cx="2133600" cy="365125"/>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20" indent="-285738">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2953" indent="-228591">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13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31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497"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678"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8859"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041"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7979042A-73EB-4748-98EF-861469C4C2ED}" type="slidenum">
              <a:rPr lang="zh-CN" altLang="en-US" sz="1200">
                <a:solidFill>
                  <a:srgbClr val="898989"/>
                </a:solidFill>
              </a:rPr>
              <a:pPr>
                <a:spcBef>
                  <a:spcPct val="0"/>
                </a:spcBef>
                <a:buFontTx/>
                <a:buNone/>
              </a:pPr>
              <a:t>39</a:t>
            </a:fld>
            <a:endParaRPr lang="zh-CN" altLang="en-US" sz="1200" dirty="0">
              <a:solidFill>
                <a:srgbClr val="898989"/>
              </a:solidFill>
            </a:endParaRPr>
          </a:p>
        </p:txBody>
      </p:sp>
      <p:sp>
        <p:nvSpPr>
          <p:cNvPr id="5" name="TextBox 2"/>
          <p:cNvSpPr txBox="1">
            <a:spLocks noChangeArrowheads="1"/>
          </p:cNvSpPr>
          <p:nvPr/>
        </p:nvSpPr>
        <p:spPr bwMode="auto">
          <a:xfrm>
            <a:off x="1919536" y="112427"/>
            <a:ext cx="7162901" cy="58477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36" tIns="45718" rIns="91436" bIns="45718">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b="1" dirty="0">
                <a:solidFill>
                  <a:srgbClr val="002060"/>
                </a:solidFill>
                <a:latin typeface="微软雅黑" panose="020B0503020204020204" pitchFamily="34" charset="-122"/>
                <a:ea typeface="微软雅黑" panose="020B0503020204020204" pitchFamily="34" charset="-122"/>
              </a:rPr>
              <a:t>第二章习题</a:t>
            </a:r>
            <a:endParaRPr lang="zh-CN" altLang="en-US" sz="4000" b="1" dirty="0">
              <a:solidFill>
                <a:srgbClr val="002060"/>
              </a:solidFill>
              <a:latin typeface="微软雅黑" panose="020B0503020204020204" pitchFamily="34" charset="-122"/>
              <a:ea typeface="微软雅黑" panose="020B0503020204020204" pitchFamily="34" charset="-122"/>
            </a:endParaRPr>
          </a:p>
        </p:txBody>
      </p:sp>
      <p:sp>
        <p:nvSpPr>
          <p:cNvPr id="6" name="文本框 5">
            <a:extLst>
              <a:ext uri="{FF2B5EF4-FFF2-40B4-BE49-F238E27FC236}">
                <a16:creationId xmlns:a16="http://schemas.microsoft.com/office/drawing/2014/main" id="{4B274071-1E68-47A6-A8ED-FADAFD9AC584}"/>
              </a:ext>
            </a:extLst>
          </p:cNvPr>
          <p:cNvSpPr txBox="1"/>
          <p:nvPr/>
        </p:nvSpPr>
        <p:spPr>
          <a:xfrm>
            <a:off x="231850" y="807405"/>
            <a:ext cx="11449272" cy="3539430"/>
          </a:xfrm>
          <a:prstGeom prst="rect">
            <a:avLst/>
          </a:prstGeom>
          <a:noFill/>
        </p:spPr>
        <p:txBody>
          <a:bodyPr wrap="square">
            <a:spAutoFit/>
          </a:bodyPr>
          <a:lstStyle/>
          <a:p>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41. </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假定编译器规定</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int</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和</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short</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类型长度分别为</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32</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位和</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16</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位，执行下列</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C</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语言语句：</a:t>
            </a:r>
            <a:r>
              <a:rPr lang="en-US" altLang="zh-CN" sz="3200" b="1" kern="100" dirty="0">
                <a:solidFill>
                  <a:srgbClr val="FF0000"/>
                </a:solidFill>
                <a:effectLst/>
                <a:latin typeface="华文新魏" panose="02010800040101010101" pitchFamily="2" charset="-122"/>
                <a:ea typeface="华文新魏" panose="02010800040101010101" pitchFamily="2" charset="-122"/>
                <a:cs typeface="Times New Roman" panose="02020603050405020304" pitchFamily="18" charset="0"/>
              </a:rPr>
              <a:t>B</a:t>
            </a:r>
            <a:endPar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endParaRPr>
          </a:p>
          <a:p>
            <a:r>
              <a:rPr lang="en-US" altLang="zh-CN" sz="3200" b="1" kern="100" dirty="0">
                <a:solidFill>
                  <a:srgbClr val="000000"/>
                </a:solidFill>
                <a:effectLst/>
                <a:latin typeface="华文新魏" panose="02010800040101010101" pitchFamily="2" charset="-122"/>
                <a:ea typeface="华文新魏" panose="02010800040101010101" pitchFamily="2" charset="-122"/>
                <a:cs typeface="Times New Roman" panose="02020603050405020304" pitchFamily="18" charset="0"/>
              </a:rPr>
              <a:t>	unsigned short x=65530</a:t>
            </a:r>
            <a:r>
              <a:rPr lang="zh-CN" altLang="zh-CN" sz="3200" b="1" kern="100" dirty="0">
                <a:solidFill>
                  <a:srgbClr val="000000"/>
                </a:solidFill>
                <a:effectLst/>
                <a:latin typeface="华文新魏" panose="02010800040101010101" pitchFamily="2" charset="-122"/>
                <a:ea typeface="华文新魏" panose="02010800040101010101" pitchFamily="2" charset="-122"/>
                <a:cs typeface="Times New Roman" panose="02020603050405020304" pitchFamily="18" charset="0"/>
              </a:rPr>
              <a:t>；</a:t>
            </a:r>
            <a:endPar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endParaRPr>
          </a:p>
          <a:p>
            <a:r>
              <a:rPr lang="en-US" altLang="zh-CN" sz="3200" b="1" kern="100" dirty="0">
                <a:solidFill>
                  <a:srgbClr val="000000"/>
                </a:solidFill>
                <a:effectLst/>
                <a:latin typeface="华文新魏" panose="02010800040101010101" pitchFamily="2" charset="-122"/>
                <a:ea typeface="华文新魏" panose="02010800040101010101" pitchFamily="2" charset="-122"/>
                <a:cs typeface="Times New Roman" panose="02020603050405020304" pitchFamily="18" charset="0"/>
              </a:rPr>
              <a:t>	unsigned int y=x</a:t>
            </a:r>
            <a:r>
              <a:rPr lang="zh-CN" altLang="zh-CN" sz="3200" b="1" kern="100" dirty="0">
                <a:solidFill>
                  <a:srgbClr val="000000"/>
                </a:solidFill>
                <a:effectLst/>
                <a:latin typeface="华文新魏" panose="02010800040101010101" pitchFamily="2" charset="-122"/>
                <a:ea typeface="华文新魏" panose="02010800040101010101" pitchFamily="2" charset="-122"/>
                <a:cs typeface="Times New Roman" panose="02020603050405020304" pitchFamily="18" charset="0"/>
              </a:rPr>
              <a:t>； </a:t>
            </a:r>
            <a:endPar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endParaRPr>
          </a:p>
          <a:p>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得到</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y</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的机器数为</a:t>
            </a:r>
          </a:p>
          <a:p>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A</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0000 7FFAH	B</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0000 FFFAH	</a:t>
            </a:r>
          </a:p>
          <a:p>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C</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FFFF 7FFAH	D</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FFFF FFFAH</a:t>
            </a:r>
            <a:endPar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endParaRPr>
          </a:p>
        </p:txBody>
      </p:sp>
      <p:sp>
        <p:nvSpPr>
          <p:cNvPr id="7" name="文本框 6">
            <a:extLst>
              <a:ext uri="{FF2B5EF4-FFF2-40B4-BE49-F238E27FC236}">
                <a16:creationId xmlns:a16="http://schemas.microsoft.com/office/drawing/2014/main" id="{B99F6627-D523-4DAF-B20B-300CBFC7A762}"/>
              </a:ext>
            </a:extLst>
          </p:cNvPr>
          <p:cNvSpPr txBox="1"/>
          <p:nvPr/>
        </p:nvSpPr>
        <p:spPr>
          <a:xfrm>
            <a:off x="108807" y="4480935"/>
            <a:ext cx="11974385" cy="1569660"/>
          </a:xfrm>
          <a:prstGeom prst="rect">
            <a:avLst/>
          </a:prstGeom>
          <a:noFill/>
        </p:spPr>
        <p:txBody>
          <a:bodyPr wrap="square">
            <a:spAutoFit/>
          </a:bodyPr>
          <a:lstStyle/>
          <a:p>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42. float </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类型（即</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 IEEE754 </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单精度浮点数格式）能表示的最大整数是（</a:t>
            </a:r>
            <a:r>
              <a:rPr lang="en-US" altLang="zh-CN" sz="3200" b="1" kern="100" dirty="0">
                <a:solidFill>
                  <a:srgbClr val="FF0000"/>
                </a:solidFill>
                <a:effectLst/>
                <a:latin typeface="华文新魏" panose="02010800040101010101" pitchFamily="2" charset="-122"/>
                <a:ea typeface="华文新魏" panose="02010800040101010101" pitchFamily="2" charset="-122"/>
                <a:cs typeface="Times New Roman" panose="02020603050405020304" pitchFamily="18" charset="0"/>
              </a:rPr>
              <a:t>D</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a:t>
            </a:r>
          </a:p>
          <a:p>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A.2</a:t>
            </a:r>
            <a:r>
              <a:rPr lang="en-US" altLang="zh-CN" sz="3200" b="1" kern="100" baseline="30000" dirty="0">
                <a:effectLst/>
                <a:latin typeface="华文新魏" panose="02010800040101010101" pitchFamily="2" charset="-122"/>
                <a:ea typeface="华文新魏" panose="02010800040101010101" pitchFamily="2" charset="-122"/>
                <a:cs typeface="Times New Roman" panose="02020603050405020304" pitchFamily="18" charset="0"/>
              </a:rPr>
              <a:t>126</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-2</a:t>
            </a:r>
            <a:r>
              <a:rPr lang="en-US" altLang="zh-CN" sz="3200" b="1" kern="100" baseline="30000" dirty="0">
                <a:effectLst/>
                <a:latin typeface="华文新魏" panose="02010800040101010101" pitchFamily="2" charset="-122"/>
                <a:ea typeface="华文新魏" panose="02010800040101010101" pitchFamily="2" charset="-122"/>
                <a:cs typeface="Times New Roman" panose="02020603050405020304" pitchFamily="18" charset="0"/>
              </a:rPr>
              <a:t>103		</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B.2</a:t>
            </a:r>
            <a:r>
              <a:rPr lang="en-US" altLang="zh-CN" sz="3200" b="1" kern="100" baseline="30000" dirty="0">
                <a:effectLst/>
                <a:latin typeface="华文新魏" panose="02010800040101010101" pitchFamily="2" charset="-122"/>
                <a:ea typeface="华文新魏" panose="02010800040101010101" pitchFamily="2" charset="-122"/>
                <a:cs typeface="Times New Roman" panose="02020603050405020304" pitchFamily="18" charset="0"/>
              </a:rPr>
              <a:t>127</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-2</a:t>
            </a:r>
            <a:r>
              <a:rPr lang="en-US" altLang="zh-CN" sz="3200" b="1" kern="100" baseline="30000" dirty="0">
                <a:effectLst/>
                <a:latin typeface="华文新魏" panose="02010800040101010101" pitchFamily="2" charset="-122"/>
                <a:ea typeface="华文新魏" panose="02010800040101010101" pitchFamily="2" charset="-122"/>
                <a:cs typeface="Times New Roman" panose="02020603050405020304" pitchFamily="18" charset="0"/>
              </a:rPr>
              <a:t>104		</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C.2</a:t>
            </a:r>
            <a:r>
              <a:rPr lang="en-US" altLang="zh-CN" sz="3200" b="1" kern="100" baseline="30000" dirty="0">
                <a:effectLst/>
                <a:latin typeface="华文新魏" panose="02010800040101010101" pitchFamily="2" charset="-122"/>
                <a:ea typeface="华文新魏" panose="02010800040101010101" pitchFamily="2" charset="-122"/>
                <a:cs typeface="Times New Roman" panose="02020603050405020304" pitchFamily="18" charset="0"/>
              </a:rPr>
              <a:t>127</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-2</a:t>
            </a:r>
            <a:r>
              <a:rPr lang="en-US" altLang="zh-CN" sz="3200" b="1" kern="100" baseline="30000" dirty="0">
                <a:effectLst/>
                <a:latin typeface="华文新魏" panose="02010800040101010101" pitchFamily="2" charset="-122"/>
                <a:ea typeface="华文新魏" panose="02010800040101010101" pitchFamily="2" charset="-122"/>
                <a:cs typeface="Times New Roman" panose="02020603050405020304" pitchFamily="18" charset="0"/>
              </a:rPr>
              <a:t>103		</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D.2</a:t>
            </a:r>
            <a:r>
              <a:rPr lang="en-US" altLang="zh-CN" sz="3200" b="1" kern="100" baseline="30000" dirty="0">
                <a:effectLst/>
                <a:latin typeface="华文新魏" panose="02010800040101010101" pitchFamily="2" charset="-122"/>
                <a:ea typeface="华文新魏" panose="02010800040101010101" pitchFamily="2" charset="-122"/>
                <a:cs typeface="Times New Roman" panose="02020603050405020304" pitchFamily="18" charset="0"/>
              </a:rPr>
              <a:t>128</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-2</a:t>
            </a:r>
            <a:r>
              <a:rPr lang="en-US" altLang="zh-CN" sz="3200" b="1" kern="100" baseline="30000" dirty="0">
                <a:effectLst/>
                <a:latin typeface="华文新魏" panose="02010800040101010101" pitchFamily="2" charset="-122"/>
                <a:ea typeface="华文新魏" panose="02010800040101010101" pitchFamily="2" charset="-122"/>
                <a:cs typeface="Times New Roman" panose="02020603050405020304" pitchFamily="18" charset="0"/>
              </a:rPr>
              <a:t>104</a:t>
            </a:r>
            <a:endPar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endParaRPr>
          </a:p>
        </p:txBody>
      </p:sp>
      <p:sp>
        <p:nvSpPr>
          <p:cNvPr id="9" name="文本框 8">
            <a:extLst>
              <a:ext uri="{FF2B5EF4-FFF2-40B4-BE49-F238E27FC236}">
                <a16:creationId xmlns:a16="http://schemas.microsoft.com/office/drawing/2014/main" id="{F647DDB6-A231-4E95-A7C5-8E3C952849C8}"/>
              </a:ext>
            </a:extLst>
          </p:cNvPr>
          <p:cNvSpPr txBox="1"/>
          <p:nvPr/>
        </p:nvSpPr>
        <p:spPr>
          <a:xfrm>
            <a:off x="137461" y="5973030"/>
            <a:ext cx="11543661" cy="584775"/>
          </a:xfrm>
          <a:prstGeom prst="rect">
            <a:avLst/>
          </a:prstGeom>
          <a:noFill/>
        </p:spPr>
        <p:txBody>
          <a:bodyPr wrap="square">
            <a:spAutoFit/>
          </a:bodyPr>
          <a:lstStyle/>
          <a:p>
            <a:r>
              <a:rPr lang="zh-CN" altLang="en-US" sz="3200" b="1" dirty="0">
                <a:solidFill>
                  <a:srgbClr val="FF0000"/>
                </a:solidFill>
                <a:latin typeface="华文新魏" panose="02010800040101010101" pitchFamily="2" charset="-122"/>
                <a:ea typeface="华文新魏" panose="02010800040101010101" pitchFamily="2" charset="-122"/>
              </a:rPr>
              <a:t>符号位</a:t>
            </a:r>
            <a:r>
              <a:rPr lang="en-US" altLang="zh-CN" sz="3200" b="1" dirty="0">
                <a:solidFill>
                  <a:srgbClr val="FF0000"/>
                </a:solidFill>
                <a:latin typeface="华文新魏" panose="02010800040101010101" pitchFamily="2" charset="-122"/>
                <a:ea typeface="华文新魏" panose="02010800040101010101" pitchFamily="2" charset="-122"/>
              </a:rPr>
              <a:t>0</a:t>
            </a:r>
            <a:r>
              <a:rPr lang="zh-CN" altLang="en-US" sz="3200" b="1" dirty="0">
                <a:solidFill>
                  <a:srgbClr val="FF0000"/>
                </a:solidFill>
                <a:latin typeface="华文新魏" panose="02010800040101010101" pitchFamily="2" charset="-122"/>
                <a:ea typeface="华文新魏" panose="02010800040101010101" pitchFamily="2" charset="-122"/>
              </a:rPr>
              <a:t>，指数位</a:t>
            </a:r>
            <a:r>
              <a:rPr lang="en-US" altLang="zh-CN" sz="3200" b="1" dirty="0">
                <a:solidFill>
                  <a:srgbClr val="FF0000"/>
                </a:solidFill>
                <a:latin typeface="华文新魏" panose="02010800040101010101" pitchFamily="2" charset="-122"/>
                <a:ea typeface="华文新魏" panose="02010800040101010101" pitchFamily="2" charset="-122"/>
              </a:rPr>
              <a:t>1111 1110</a:t>
            </a:r>
            <a:r>
              <a:rPr lang="zh-CN" altLang="en-US" sz="3200" b="1" dirty="0">
                <a:solidFill>
                  <a:srgbClr val="FF0000"/>
                </a:solidFill>
                <a:latin typeface="华文新魏" panose="02010800040101010101" pitchFamily="2" charset="-122"/>
                <a:ea typeface="华文新魏" panose="02010800040101010101" pitchFamily="2" charset="-122"/>
              </a:rPr>
              <a:t>，尾数位</a:t>
            </a:r>
            <a:r>
              <a:rPr lang="en-US" altLang="zh-CN" sz="3200" b="1" dirty="0">
                <a:solidFill>
                  <a:srgbClr val="FF0000"/>
                </a:solidFill>
                <a:latin typeface="华文新魏" panose="02010800040101010101" pitchFamily="2" charset="-122"/>
                <a:ea typeface="华文新魏" panose="02010800040101010101" pitchFamily="2" charset="-122"/>
              </a:rPr>
              <a:t>1.1111  1111  1111  1111  1111  111</a:t>
            </a:r>
            <a:endParaRPr lang="zh-CN" altLang="en-US" sz="3200" b="1" dirty="0">
              <a:solidFill>
                <a:srgbClr val="FF0000"/>
              </a:solidFill>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27463210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51" name="图片 5"/>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217572" y="-26987"/>
            <a:ext cx="927100" cy="86360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0" name="灯片编号占位符 1"/>
          <p:cNvSpPr>
            <a:spLocks noGrp="1"/>
          </p:cNvSpPr>
          <p:nvPr>
            <p:ph type="sldNum" sz="quarter" idx="12"/>
          </p:nvPr>
        </p:nvSpPr>
        <p:spPr bwMode="auto">
          <a:xfrm>
            <a:off x="10038108" y="6381328"/>
            <a:ext cx="2133600" cy="365125"/>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20" indent="-285738">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2953" indent="-228591">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13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31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497"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678"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8859"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041"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7979042A-73EB-4748-98EF-861469C4C2ED}" type="slidenum">
              <a:rPr lang="zh-CN" altLang="en-US" sz="1200">
                <a:solidFill>
                  <a:srgbClr val="898989"/>
                </a:solidFill>
              </a:rPr>
              <a:pPr>
                <a:spcBef>
                  <a:spcPct val="0"/>
                </a:spcBef>
                <a:buFontTx/>
                <a:buNone/>
              </a:pPr>
              <a:t>4</a:t>
            </a:fld>
            <a:endParaRPr lang="zh-CN" altLang="en-US" sz="1200" dirty="0">
              <a:solidFill>
                <a:srgbClr val="898989"/>
              </a:solidFill>
            </a:endParaRPr>
          </a:p>
        </p:txBody>
      </p:sp>
      <p:sp>
        <p:nvSpPr>
          <p:cNvPr id="5" name="TextBox 2"/>
          <p:cNvSpPr txBox="1">
            <a:spLocks noChangeArrowheads="1"/>
          </p:cNvSpPr>
          <p:nvPr/>
        </p:nvSpPr>
        <p:spPr bwMode="auto">
          <a:xfrm>
            <a:off x="1919536" y="112427"/>
            <a:ext cx="7162901" cy="58477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36" tIns="45718" rIns="91436" bIns="45718">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b="1" dirty="0">
                <a:solidFill>
                  <a:srgbClr val="002060"/>
                </a:solidFill>
                <a:latin typeface="微软雅黑" panose="020B0503020204020204" pitchFamily="34" charset="-122"/>
                <a:ea typeface="微软雅黑" panose="020B0503020204020204" pitchFamily="34" charset="-122"/>
              </a:rPr>
              <a:t>第二章习题</a:t>
            </a:r>
            <a:endParaRPr lang="zh-CN" altLang="en-US" sz="4000" b="1" dirty="0">
              <a:solidFill>
                <a:srgbClr val="002060"/>
              </a:solidFill>
              <a:latin typeface="微软雅黑" panose="020B0503020204020204" pitchFamily="34" charset="-122"/>
              <a:ea typeface="微软雅黑" panose="020B0503020204020204" pitchFamily="34" charset="-122"/>
            </a:endParaRPr>
          </a:p>
        </p:txBody>
      </p:sp>
      <p:sp>
        <p:nvSpPr>
          <p:cNvPr id="6" name="文本框 5">
            <a:extLst>
              <a:ext uri="{FF2B5EF4-FFF2-40B4-BE49-F238E27FC236}">
                <a16:creationId xmlns:a16="http://schemas.microsoft.com/office/drawing/2014/main" id="{C7DFD3C7-E0D2-4830-B8BE-59F69C734A91}"/>
              </a:ext>
            </a:extLst>
          </p:cNvPr>
          <p:cNvSpPr txBox="1"/>
          <p:nvPr/>
        </p:nvSpPr>
        <p:spPr>
          <a:xfrm>
            <a:off x="114255" y="858055"/>
            <a:ext cx="11521280" cy="1200329"/>
          </a:xfrm>
          <a:prstGeom prst="rect">
            <a:avLst/>
          </a:prstGeom>
          <a:noFill/>
        </p:spPr>
        <p:txBody>
          <a:bodyPr wrap="square">
            <a:spAutoFit/>
          </a:bodyPr>
          <a:lstStyle/>
          <a:p>
            <a:r>
              <a:rPr lang="en-US" altLang="zh-CN" sz="3600" b="1" kern="100" dirty="0">
                <a:effectLst/>
                <a:latin typeface="华文新魏" panose="02010800040101010101" pitchFamily="2" charset="-122"/>
                <a:ea typeface="华文新魏" panose="02010800040101010101" pitchFamily="2" charset="-122"/>
                <a:cs typeface="Times New Roman" panose="02020603050405020304" pitchFamily="18" charset="0"/>
              </a:rPr>
              <a:t>4.</a:t>
            </a:r>
            <a:r>
              <a:rPr lang="zh-CN" altLang="zh-CN" sz="3600" b="1" kern="100" dirty="0">
                <a:effectLst/>
                <a:latin typeface="华文新魏" panose="02010800040101010101" pitchFamily="2" charset="-122"/>
                <a:ea typeface="华文新魏" panose="02010800040101010101" pitchFamily="2" charset="-122"/>
                <a:cs typeface="Times New Roman" panose="02020603050405020304" pitchFamily="18" charset="0"/>
              </a:rPr>
              <a:t>在按字节编址，采用小端方式的</a:t>
            </a:r>
            <a:r>
              <a:rPr lang="en-US" altLang="zh-CN" sz="3600" b="1" kern="100" dirty="0">
                <a:effectLst/>
                <a:latin typeface="华文新魏" panose="02010800040101010101" pitchFamily="2" charset="-122"/>
                <a:ea typeface="华文新魏" panose="02010800040101010101" pitchFamily="2" charset="-122"/>
                <a:cs typeface="Times New Roman" panose="02020603050405020304" pitchFamily="18" charset="0"/>
              </a:rPr>
              <a:t>32</a:t>
            </a:r>
            <a:r>
              <a:rPr lang="zh-CN" altLang="zh-CN" sz="3600" b="1" kern="100" dirty="0">
                <a:effectLst/>
                <a:latin typeface="华文新魏" panose="02010800040101010101" pitchFamily="2" charset="-122"/>
                <a:ea typeface="华文新魏" panose="02010800040101010101" pitchFamily="2" charset="-122"/>
                <a:cs typeface="Times New Roman" panose="02020603050405020304" pitchFamily="18" charset="0"/>
              </a:rPr>
              <a:t>位计算机中，按边界对齐方式以下</a:t>
            </a:r>
            <a:r>
              <a:rPr lang="en-US" altLang="zh-CN" sz="3600" b="1" kern="100" dirty="0">
                <a:effectLst/>
                <a:latin typeface="华文新魏" panose="02010800040101010101" pitchFamily="2" charset="-122"/>
                <a:ea typeface="华文新魏" panose="02010800040101010101" pitchFamily="2" charset="-122"/>
                <a:cs typeface="Times New Roman" panose="02020603050405020304" pitchFamily="18" charset="0"/>
              </a:rPr>
              <a:t>C</a:t>
            </a:r>
            <a:r>
              <a:rPr lang="zh-CN" altLang="zh-CN" sz="3600" b="1" kern="100" dirty="0">
                <a:effectLst/>
                <a:latin typeface="华文新魏" panose="02010800040101010101" pitchFamily="2" charset="-122"/>
                <a:ea typeface="华文新魏" panose="02010800040101010101" pitchFamily="2" charset="-122"/>
                <a:cs typeface="Times New Roman" panose="02020603050405020304" pitchFamily="18" charset="0"/>
              </a:rPr>
              <a:t>语言结构型变量</a:t>
            </a:r>
            <a:r>
              <a:rPr lang="en-US" altLang="zh-CN" sz="3600" b="1" kern="100" dirty="0">
                <a:effectLst/>
                <a:latin typeface="华文新魏" panose="02010800040101010101" pitchFamily="2" charset="-122"/>
                <a:ea typeface="华文新魏" panose="02010800040101010101" pitchFamily="2" charset="-122"/>
                <a:cs typeface="Times New Roman" panose="02020603050405020304" pitchFamily="18" charset="0"/>
              </a:rPr>
              <a:t>a</a:t>
            </a:r>
            <a:r>
              <a:rPr lang="zh-CN" altLang="zh-CN" sz="3600" b="1" kern="100" dirty="0">
                <a:effectLst/>
                <a:latin typeface="华文新魏" panose="02010800040101010101" pitchFamily="2" charset="-122"/>
                <a:ea typeface="华文新魏" panose="02010800040101010101" pitchFamily="2" charset="-122"/>
                <a:cs typeface="Times New Roman" panose="02020603050405020304" pitchFamily="18" charset="0"/>
              </a:rPr>
              <a:t>分配存储空间。</a:t>
            </a:r>
          </a:p>
        </p:txBody>
      </p:sp>
      <p:sp>
        <p:nvSpPr>
          <p:cNvPr id="8" name="文本框 7">
            <a:extLst>
              <a:ext uri="{FF2B5EF4-FFF2-40B4-BE49-F238E27FC236}">
                <a16:creationId xmlns:a16="http://schemas.microsoft.com/office/drawing/2014/main" id="{F22D53A7-1A6D-40CE-84EC-243EA391EC22}"/>
              </a:ext>
            </a:extLst>
          </p:cNvPr>
          <p:cNvSpPr txBox="1"/>
          <p:nvPr/>
        </p:nvSpPr>
        <p:spPr>
          <a:xfrm>
            <a:off x="2560588" y="1948761"/>
            <a:ext cx="6628613" cy="2308324"/>
          </a:xfrm>
          <a:prstGeom prst="rect">
            <a:avLst/>
          </a:prstGeom>
          <a:noFill/>
        </p:spPr>
        <p:txBody>
          <a:bodyPr wrap="square">
            <a:spAutoFit/>
          </a:bodyPr>
          <a:lstStyle/>
          <a:p>
            <a:r>
              <a:rPr lang="en-US" altLang="zh-CN" sz="3600" kern="100" dirty="0">
                <a:solidFill>
                  <a:srgbClr val="000000"/>
                </a:solidFill>
                <a:effectLst/>
                <a:latin typeface="华文新魏" panose="02010800040101010101" pitchFamily="2" charset="-122"/>
                <a:ea typeface="华文新魏" panose="02010800040101010101" pitchFamily="2" charset="-122"/>
                <a:cs typeface="Times New Roman" panose="02020603050405020304" pitchFamily="18" charset="0"/>
              </a:rPr>
              <a:t>	Struct record{</a:t>
            </a:r>
            <a:endParaRPr lang="zh-CN" altLang="zh-CN" sz="3600" kern="100" dirty="0">
              <a:effectLst/>
              <a:latin typeface="华文新魏" panose="02010800040101010101" pitchFamily="2" charset="-122"/>
              <a:ea typeface="华文新魏" panose="02010800040101010101" pitchFamily="2" charset="-122"/>
              <a:cs typeface="Times New Roman" panose="02020603050405020304" pitchFamily="18" charset="0"/>
            </a:endParaRPr>
          </a:p>
          <a:p>
            <a:r>
              <a:rPr lang="en-US" altLang="zh-CN" sz="3600" kern="100" dirty="0">
                <a:solidFill>
                  <a:srgbClr val="000000"/>
                </a:solidFill>
                <a:effectLst/>
                <a:latin typeface="华文新魏" panose="02010800040101010101" pitchFamily="2" charset="-122"/>
                <a:ea typeface="华文新魏" panose="02010800040101010101" pitchFamily="2" charset="-122"/>
                <a:cs typeface="Times New Roman" panose="02020603050405020304" pitchFamily="18" charset="0"/>
              </a:rPr>
              <a:t>		short  x1;</a:t>
            </a:r>
            <a:endParaRPr lang="zh-CN" altLang="zh-CN" sz="3600" kern="100" dirty="0">
              <a:effectLst/>
              <a:latin typeface="华文新魏" panose="02010800040101010101" pitchFamily="2" charset="-122"/>
              <a:ea typeface="华文新魏" panose="02010800040101010101" pitchFamily="2" charset="-122"/>
              <a:cs typeface="Times New Roman" panose="02020603050405020304" pitchFamily="18" charset="0"/>
            </a:endParaRPr>
          </a:p>
          <a:p>
            <a:r>
              <a:rPr lang="en-US" altLang="zh-CN" sz="3600" kern="100" dirty="0">
                <a:solidFill>
                  <a:srgbClr val="000000"/>
                </a:solidFill>
                <a:effectLst/>
                <a:latin typeface="华文新魏" panose="02010800040101010101" pitchFamily="2" charset="-122"/>
                <a:ea typeface="华文新魏" panose="02010800040101010101" pitchFamily="2" charset="-122"/>
                <a:cs typeface="Times New Roman" panose="02020603050405020304" pitchFamily="18" charset="0"/>
              </a:rPr>
              <a:t>		int    x2;</a:t>
            </a:r>
            <a:endParaRPr lang="zh-CN" altLang="zh-CN" sz="3600" kern="100" dirty="0">
              <a:effectLst/>
              <a:latin typeface="华文新魏" panose="02010800040101010101" pitchFamily="2" charset="-122"/>
              <a:ea typeface="华文新魏" panose="02010800040101010101" pitchFamily="2" charset="-122"/>
              <a:cs typeface="Times New Roman" panose="02020603050405020304" pitchFamily="18" charset="0"/>
            </a:endParaRPr>
          </a:p>
          <a:p>
            <a:r>
              <a:rPr lang="en-US" altLang="zh-CN" sz="3600" kern="100" dirty="0">
                <a:solidFill>
                  <a:srgbClr val="000000"/>
                </a:solidFill>
                <a:effectLst/>
                <a:latin typeface="华文新魏" panose="02010800040101010101" pitchFamily="2" charset="-122"/>
                <a:ea typeface="华文新魏" panose="02010800040101010101" pitchFamily="2" charset="-122"/>
                <a:cs typeface="Times New Roman" panose="02020603050405020304" pitchFamily="18" charset="0"/>
              </a:rPr>
              <a:t>	}a;</a:t>
            </a:r>
            <a:endParaRPr lang="zh-CN" altLang="zh-CN" sz="3600" kern="100" dirty="0">
              <a:effectLst/>
              <a:latin typeface="华文新魏" panose="02010800040101010101" pitchFamily="2" charset="-122"/>
              <a:ea typeface="华文新魏" panose="02010800040101010101" pitchFamily="2" charset="-122"/>
              <a:cs typeface="Times New Roman" panose="02020603050405020304" pitchFamily="18" charset="0"/>
            </a:endParaRPr>
          </a:p>
        </p:txBody>
      </p:sp>
      <p:sp>
        <p:nvSpPr>
          <p:cNvPr id="11" name="文本框 10">
            <a:extLst>
              <a:ext uri="{FF2B5EF4-FFF2-40B4-BE49-F238E27FC236}">
                <a16:creationId xmlns:a16="http://schemas.microsoft.com/office/drawing/2014/main" id="{521E0AFD-37B1-4085-9324-316FD768AFB8}"/>
              </a:ext>
            </a:extLst>
          </p:cNvPr>
          <p:cNvSpPr txBox="1"/>
          <p:nvPr/>
        </p:nvSpPr>
        <p:spPr>
          <a:xfrm>
            <a:off x="119336" y="4441180"/>
            <a:ext cx="12072664" cy="2308324"/>
          </a:xfrm>
          <a:prstGeom prst="rect">
            <a:avLst/>
          </a:prstGeom>
          <a:noFill/>
        </p:spPr>
        <p:txBody>
          <a:bodyPr wrap="square">
            <a:spAutoFit/>
          </a:bodyPr>
          <a:lstStyle/>
          <a:p>
            <a:r>
              <a:rPr lang="zh-CN" altLang="zh-CN" sz="3600" kern="100" dirty="0">
                <a:effectLst/>
                <a:latin typeface="华文新魏" panose="02010800040101010101" pitchFamily="2" charset="-122"/>
                <a:ea typeface="华文新魏" panose="02010800040101010101" pitchFamily="2" charset="-122"/>
                <a:cs typeface="Times New Roman" panose="02020603050405020304" pitchFamily="18" charset="0"/>
              </a:rPr>
              <a:t>若</a:t>
            </a:r>
            <a:r>
              <a:rPr lang="en-US" altLang="zh-CN" sz="3600" kern="100" dirty="0">
                <a:effectLst/>
                <a:latin typeface="华文新魏" panose="02010800040101010101" pitchFamily="2" charset="-122"/>
                <a:ea typeface="华文新魏" panose="02010800040101010101" pitchFamily="2" charset="-122"/>
                <a:cs typeface="Times New Roman" panose="02020603050405020304" pitchFamily="18" charset="0"/>
              </a:rPr>
              <a:t>a</a:t>
            </a:r>
            <a:r>
              <a:rPr lang="zh-CN" altLang="zh-CN" sz="3600" kern="100" dirty="0">
                <a:effectLst/>
                <a:latin typeface="华文新魏" panose="02010800040101010101" pitchFamily="2" charset="-122"/>
                <a:ea typeface="华文新魏" panose="02010800040101010101" pitchFamily="2" charset="-122"/>
                <a:cs typeface="Times New Roman" panose="02020603050405020304" pitchFamily="18" charset="0"/>
              </a:rPr>
              <a:t>的首地址为</a:t>
            </a:r>
            <a:r>
              <a:rPr lang="en-US" altLang="zh-CN" sz="3600" kern="100" dirty="0">
                <a:effectLst/>
                <a:latin typeface="华文新魏" panose="02010800040101010101" pitchFamily="2" charset="-122"/>
                <a:ea typeface="华文新魏" panose="02010800040101010101" pitchFamily="2" charset="-122"/>
                <a:cs typeface="Times New Roman" panose="02020603050405020304" pitchFamily="18" charset="0"/>
              </a:rPr>
              <a:t>2020 FE00H</a:t>
            </a:r>
            <a:r>
              <a:rPr lang="zh-CN" altLang="zh-CN" sz="3600" kern="100" dirty="0">
                <a:effectLst/>
                <a:latin typeface="华文新魏" panose="02010800040101010101" pitchFamily="2" charset="-122"/>
                <a:ea typeface="华文新魏" panose="02010800040101010101" pitchFamily="2" charset="-122"/>
                <a:cs typeface="Times New Roman" panose="02020603050405020304" pitchFamily="18" charset="0"/>
              </a:rPr>
              <a:t>，</a:t>
            </a:r>
            <a:r>
              <a:rPr lang="en-US" altLang="zh-CN" sz="3600" kern="100" dirty="0">
                <a:effectLst/>
                <a:latin typeface="华文新魏" panose="02010800040101010101" pitchFamily="2" charset="-122"/>
                <a:ea typeface="华文新魏" panose="02010800040101010101" pitchFamily="2" charset="-122"/>
                <a:cs typeface="Times New Roman" panose="02020603050405020304" pitchFamily="18" charset="0"/>
              </a:rPr>
              <a:t>a</a:t>
            </a:r>
            <a:r>
              <a:rPr lang="zh-CN" altLang="zh-CN" sz="3600" kern="100" dirty="0">
                <a:effectLst/>
                <a:latin typeface="华文新魏" panose="02010800040101010101" pitchFamily="2" charset="-122"/>
                <a:ea typeface="华文新魏" panose="02010800040101010101" pitchFamily="2" charset="-122"/>
                <a:cs typeface="Times New Roman" panose="02020603050405020304" pitchFamily="18" charset="0"/>
              </a:rPr>
              <a:t>的成员变量</a:t>
            </a:r>
            <a:r>
              <a:rPr lang="en-US" altLang="zh-CN" sz="3600" kern="100" dirty="0">
                <a:effectLst/>
                <a:latin typeface="华文新魏" panose="02010800040101010101" pitchFamily="2" charset="-122"/>
                <a:ea typeface="华文新魏" panose="02010800040101010101" pitchFamily="2" charset="-122"/>
                <a:cs typeface="Times New Roman" panose="02020603050405020304" pitchFamily="18" charset="0"/>
              </a:rPr>
              <a:t>x2</a:t>
            </a:r>
            <a:r>
              <a:rPr lang="zh-CN" altLang="zh-CN" sz="3600" kern="100" dirty="0">
                <a:effectLst/>
                <a:latin typeface="华文新魏" panose="02010800040101010101" pitchFamily="2" charset="-122"/>
                <a:ea typeface="华文新魏" panose="02010800040101010101" pitchFamily="2" charset="-122"/>
                <a:cs typeface="Times New Roman" panose="02020603050405020304" pitchFamily="18" charset="0"/>
              </a:rPr>
              <a:t>的机器数为</a:t>
            </a:r>
            <a:r>
              <a:rPr lang="en-US" altLang="zh-CN" sz="3600" kern="100" dirty="0">
                <a:effectLst/>
                <a:latin typeface="华文新魏" panose="02010800040101010101" pitchFamily="2" charset="-122"/>
                <a:ea typeface="华文新魏" panose="02010800040101010101" pitchFamily="2" charset="-122"/>
                <a:cs typeface="Times New Roman" panose="02020603050405020304" pitchFamily="18" charset="0"/>
              </a:rPr>
              <a:t>1234 0000H</a:t>
            </a:r>
            <a:r>
              <a:rPr lang="zh-CN" altLang="zh-CN" sz="3600" kern="100" dirty="0">
                <a:effectLst/>
                <a:latin typeface="华文新魏" panose="02010800040101010101" pitchFamily="2" charset="-122"/>
                <a:ea typeface="华文新魏" panose="02010800040101010101" pitchFamily="2" charset="-122"/>
                <a:cs typeface="Times New Roman" panose="02020603050405020304" pitchFamily="18" charset="0"/>
              </a:rPr>
              <a:t>，则其中</a:t>
            </a:r>
            <a:r>
              <a:rPr lang="en-US" altLang="zh-CN" sz="3600" kern="100" dirty="0">
                <a:effectLst/>
                <a:latin typeface="华文新魏" panose="02010800040101010101" pitchFamily="2" charset="-122"/>
                <a:ea typeface="华文新魏" panose="02010800040101010101" pitchFamily="2" charset="-122"/>
                <a:cs typeface="Times New Roman" panose="02020603050405020304" pitchFamily="18" charset="0"/>
              </a:rPr>
              <a:t>34H</a:t>
            </a:r>
            <a:r>
              <a:rPr lang="zh-CN" altLang="zh-CN" sz="3600" kern="100" dirty="0">
                <a:effectLst/>
                <a:latin typeface="华文新魏" panose="02010800040101010101" pitchFamily="2" charset="-122"/>
                <a:ea typeface="华文新魏" panose="02010800040101010101" pitchFamily="2" charset="-122"/>
                <a:cs typeface="Times New Roman" panose="02020603050405020304" pitchFamily="18" charset="0"/>
              </a:rPr>
              <a:t>所在存储单元的地址是 </a:t>
            </a:r>
            <a:r>
              <a:rPr lang="en-US" altLang="zh-CN" sz="3600" kern="100" dirty="0">
                <a:solidFill>
                  <a:srgbClr val="FF0000"/>
                </a:solidFill>
                <a:effectLst/>
                <a:latin typeface="华文新魏" panose="02010800040101010101" pitchFamily="2" charset="-122"/>
                <a:ea typeface="华文新魏" panose="02010800040101010101" pitchFamily="2" charset="-122"/>
                <a:cs typeface="Times New Roman" panose="02020603050405020304" pitchFamily="18" charset="0"/>
              </a:rPr>
              <a:t>D</a:t>
            </a:r>
            <a:endParaRPr lang="zh-CN" altLang="zh-CN" sz="3600" kern="100" dirty="0">
              <a:effectLst/>
              <a:latin typeface="华文新魏" panose="02010800040101010101" pitchFamily="2" charset="-122"/>
              <a:ea typeface="华文新魏" panose="02010800040101010101" pitchFamily="2" charset="-122"/>
              <a:cs typeface="Times New Roman" panose="02020603050405020304" pitchFamily="18" charset="0"/>
            </a:endParaRPr>
          </a:p>
          <a:p>
            <a:r>
              <a:rPr lang="en-US" altLang="zh-CN" sz="3600" kern="100" dirty="0">
                <a:effectLst/>
                <a:latin typeface="华文新魏" panose="02010800040101010101" pitchFamily="2" charset="-122"/>
                <a:ea typeface="华文新魏" panose="02010800040101010101" pitchFamily="2" charset="-122"/>
                <a:cs typeface="Times New Roman" panose="02020603050405020304" pitchFamily="18" charset="0"/>
              </a:rPr>
              <a:t>A.2020 FE03H  		B.2020FE04H  </a:t>
            </a:r>
          </a:p>
          <a:p>
            <a:r>
              <a:rPr lang="en-US" altLang="zh-CN" sz="3600" kern="100" dirty="0">
                <a:effectLst/>
                <a:latin typeface="华文新魏" panose="02010800040101010101" pitchFamily="2" charset="-122"/>
                <a:ea typeface="华文新魏" panose="02010800040101010101" pitchFamily="2" charset="-122"/>
                <a:cs typeface="Times New Roman" panose="02020603050405020304" pitchFamily="18" charset="0"/>
              </a:rPr>
              <a:t>C.2020 FE05H  		D.2020 FE06H</a:t>
            </a:r>
            <a:endParaRPr lang="zh-CN" altLang="zh-CN" sz="3600" kern="100" dirty="0">
              <a:effectLst/>
              <a:latin typeface="华文新魏" panose="02010800040101010101" pitchFamily="2" charset="-122"/>
              <a:ea typeface="华文新魏" panose="02010800040101010101" pitchFamily="2" charset="-122"/>
              <a:cs typeface="Times New Roman" panose="02020603050405020304" pitchFamily="18" charset="0"/>
            </a:endParaRPr>
          </a:p>
        </p:txBody>
      </p:sp>
    </p:spTree>
    <p:extLst>
      <p:ext uri="{BB962C8B-B14F-4D97-AF65-F5344CB8AC3E}">
        <p14:creationId xmlns:p14="http://schemas.microsoft.com/office/powerpoint/2010/main" val="22101025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51" name="图片 5"/>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217572" y="-26987"/>
            <a:ext cx="927100" cy="86360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0" name="灯片编号占位符 1"/>
          <p:cNvSpPr>
            <a:spLocks noGrp="1"/>
          </p:cNvSpPr>
          <p:nvPr>
            <p:ph type="sldNum" sz="quarter" idx="12"/>
          </p:nvPr>
        </p:nvSpPr>
        <p:spPr bwMode="auto">
          <a:xfrm>
            <a:off x="10038108" y="6381328"/>
            <a:ext cx="2133600" cy="365125"/>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20" indent="-285738">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2953" indent="-228591">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13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31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497"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678"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8859"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041"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7979042A-73EB-4748-98EF-861469C4C2ED}" type="slidenum">
              <a:rPr lang="zh-CN" altLang="en-US" sz="1200">
                <a:solidFill>
                  <a:srgbClr val="898989"/>
                </a:solidFill>
              </a:rPr>
              <a:pPr>
                <a:spcBef>
                  <a:spcPct val="0"/>
                </a:spcBef>
                <a:buFontTx/>
                <a:buNone/>
              </a:pPr>
              <a:t>40</a:t>
            </a:fld>
            <a:endParaRPr lang="zh-CN" altLang="en-US" sz="1200" dirty="0">
              <a:solidFill>
                <a:srgbClr val="898989"/>
              </a:solidFill>
            </a:endParaRPr>
          </a:p>
        </p:txBody>
      </p:sp>
      <p:sp>
        <p:nvSpPr>
          <p:cNvPr id="5" name="TextBox 2"/>
          <p:cNvSpPr txBox="1">
            <a:spLocks noChangeArrowheads="1"/>
          </p:cNvSpPr>
          <p:nvPr/>
        </p:nvSpPr>
        <p:spPr bwMode="auto">
          <a:xfrm>
            <a:off x="1919536" y="112427"/>
            <a:ext cx="7162901" cy="58477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36" tIns="45718" rIns="91436" bIns="45718">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b="1" dirty="0">
                <a:solidFill>
                  <a:srgbClr val="002060"/>
                </a:solidFill>
                <a:latin typeface="微软雅黑" panose="020B0503020204020204" pitchFamily="34" charset="-122"/>
                <a:ea typeface="微软雅黑" panose="020B0503020204020204" pitchFamily="34" charset="-122"/>
              </a:rPr>
              <a:t>第二章习题</a:t>
            </a:r>
            <a:endParaRPr lang="zh-CN" altLang="en-US" sz="4000" b="1" dirty="0">
              <a:solidFill>
                <a:srgbClr val="002060"/>
              </a:solidFill>
              <a:latin typeface="微软雅黑" panose="020B0503020204020204" pitchFamily="34" charset="-122"/>
              <a:ea typeface="微软雅黑" panose="020B0503020204020204" pitchFamily="34" charset="-122"/>
            </a:endParaRPr>
          </a:p>
        </p:txBody>
      </p:sp>
      <p:sp>
        <p:nvSpPr>
          <p:cNvPr id="8" name="文本框 7">
            <a:extLst>
              <a:ext uri="{FF2B5EF4-FFF2-40B4-BE49-F238E27FC236}">
                <a16:creationId xmlns:a16="http://schemas.microsoft.com/office/drawing/2014/main" id="{988C5808-FE6C-40D2-A353-5A455633F380}"/>
              </a:ext>
            </a:extLst>
          </p:cNvPr>
          <p:cNvSpPr txBox="1"/>
          <p:nvPr/>
        </p:nvSpPr>
        <p:spPr>
          <a:xfrm>
            <a:off x="119336" y="836614"/>
            <a:ext cx="12025336" cy="6001643"/>
          </a:xfrm>
          <a:prstGeom prst="rect">
            <a:avLst/>
          </a:prstGeom>
          <a:noFill/>
        </p:spPr>
        <p:txBody>
          <a:bodyPr wrap="square">
            <a:spAutoFit/>
          </a:bodyPr>
          <a:lstStyle/>
          <a:p>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43. </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某计算机存储器按字节编址，采用小端方式存放数据。假定编译器规定</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int</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型和</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short</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型长度分别为</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32</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位和</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16</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位</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并且数据按边界对齐存储。某</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C</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语言程序段如下：</a:t>
            </a:r>
          </a:p>
          <a:p>
            <a:r>
              <a:rPr lang="en-US" altLang="zh-CN" sz="3200" b="1" kern="100" dirty="0">
                <a:solidFill>
                  <a:srgbClr val="000000"/>
                </a:solidFill>
                <a:effectLst/>
                <a:latin typeface="华文新魏" panose="02010800040101010101" pitchFamily="2" charset="-122"/>
                <a:ea typeface="华文新魏" panose="02010800040101010101" pitchFamily="2" charset="-122"/>
                <a:cs typeface="Times New Roman" panose="02020603050405020304" pitchFamily="18" charset="0"/>
              </a:rPr>
              <a:t>	struct{ </a:t>
            </a:r>
            <a:endPar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endParaRPr>
          </a:p>
          <a:p>
            <a:r>
              <a:rPr lang="en-US" altLang="zh-CN" sz="3200" b="1" kern="100" dirty="0">
                <a:solidFill>
                  <a:srgbClr val="000000"/>
                </a:solidFill>
                <a:effectLst/>
                <a:latin typeface="华文新魏" panose="02010800040101010101" pitchFamily="2" charset="-122"/>
                <a:ea typeface="华文新魏" panose="02010800040101010101" pitchFamily="2" charset="-122"/>
                <a:cs typeface="Times New Roman" panose="02020603050405020304" pitchFamily="18" charset="0"/>
              </a:rPr>
              <a:t>   		int a</a:t>
            </a:r>
            <a:r>
              <a:rPr lang="zh-CN" altLang="zh-CN" sz="3200" b="1" kern="100" dirty="0">
                <a:solidFill>
                  <a:srgbClr val="000000"/>
                </a:solidFill>
                <a:effectLst/>
                <a:latin typeface="华文新魏" panose="02010800040101010101" pitchFamily="2" charset="-122"/>
                <a:ea typeface="华文新魏" panose="02010800040101010101" pitchFamily="2" charset="-122"/>
                <a:cs typeface="Times New Roman" panose="02020603050405020304" pitchFamily="18" charset="0"/>
              </a:rPr>
              <a:t>；</a:t>
            </a:r>
            <a:endPar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endParaRPr>
          </a:p>
          <a:p>
            <a:r>
              <a:rPr lang="en-US" altLang="zh-CN" sz="3200" b="1" kern="100" dirty="0">
                <a:solidFill>
                  <a:srgbClr val="000000"/>
                </a:solidFill>
                <a:effectLst/>
                <a:latin typeface="华文新魏" panose="02010800040101010101" pitchFamily="2" charset="-122"/>
                <a:ea typeface="华文新魏" panose="02010800040101010101" pitchFamily="2" charset="-122"/>
                <a:cs typeface="Times New Roman" panose="02020603050405020304" pitchFamily="18" charset="0"/>
              </a:rPr>
              <a:t>    		char b</a:t>
            </a:r>
            <a:r>
              <a:rPr lang="zh-CN" altLang="zh-CN" sz="3200" b="1" kern="100" dirty="0">
                <a:solidFill>
                  <a:srgbClr val="000000"/>
                </a:solidFill>
                <a:effectLst/>
                <a:latin typeface="华文新魏" panose="02010800040101010101" pitchFamily="2" charset="-122"/>
                <a:ea typeface="华文新魏" panose="02010800040101010101" pitchFamily="2" charset="-122"/>
                <a:cs typeface="Times New Roman" panose="02020603050405020304" pitchFamily="18" charset="0"/>
              </a:rPr>
              <a:t>；</a:t>
            </a:r>
            <a:endPar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endParaRPr>
          </a:p>
          <a:p>
            <a:r>
              <a:rPr lang="en-US" altLang="zh-CN" sz="3200" b="1" kern="100" dirty="0">
                <a:solidFill>
                  <a:srgbClr val="000000"/>
                </a:solidFill>
                <a:effectLst/>
                <a:latin typeface="华文新魏" panose="02010800040101010101" pitchFamily="2" charset="-122"/>
                <a:ea typeface="华文新魏" panose="02010800040101010101" pitchFamily="2" charset="-122"/>
                <a:cs typeface="Times New Roman" panose="02020603050405020304" pitchFamily="18" charset="0"/>
              </a:rPr>
              <a:t>    		short c</a:t>
            </a:r>
            <a:r>
              <a:rPr lang="zh-CN" altLang="zh-CN" sz="3200" b="1" kern="100" dirty="0">
                <a:solidFill>
                  <a:srgbClr val="000000"/>
                </a:solidFill>
                <a:effectLst/>
                <a:latin typeface="华文新魏" panose="02010800040101010101" pitchFamily="2" charset="-122"/>
                <a:ea typeface="华文新魏" panose="02010800040101010101" pitchFamily="2" charset="-122"/>
                <a:cs typeface="Times New Roman" panose="02020603050405020304" pitchFamily="18" charset="0"/>
              </a:rPr>
              <a:t>；</a:t>
            </a:r>
            <a:endPar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endParaRPr>
          </a:p>
          <a:p>
            <a:r>
              <a:rPr lang="en-US" altLang="zh-CN" sz="3200" b="1" kern="100" dirty="0">
                <a:solidFill>
                  <a:srgbClr val="000000"/>
                </a:solidFill>
                <a:effectLst/>
                <a:latin typeface="华文新魏" panose="02010800040101010101" pitchFamily="2" charset="-122"/>
                <a:ea typeface="华文新魏" panose="02010800040101010101" pitchFamily="2" charset="-122"/>
                <a:cs typeface="Times New Roman" panose="02020603050405020304" pitchFamily="18" charset="0"/>
              </a:rPr>
              <a:t>	} 	record</a:t>
            </a:r>
            <a:r>
              <a:rPr lang="zh-CN" altLang="zh-CN" sz="3200" b="1" kern="100" dirty="0">
                <a:solidFill>
                  <a:srgbClr val="000000"/>
                </a:solidFill>
                <a:effectLst/>
                <a:latin typeface="华文新魏" panose="02010800040101010101" pitchFamily="2" charset="-122"/>
                <a:ea typeface="华文新魏" panose="02010800040101010101" pitchFamily="2" charset="-122"/>
                <a:cs typeface="Times New Roman" panose="02020603050405020304" pitchFamily="18" charset="0"/>
              </a:rPr>
              <a:t>；</a:t>
            </a:r>
            <a:endPar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endParaRPr>
          </a:p>
          <a:p>
            <a:r>
              <a:rPr lang="en-US" altLang="zh-CN" sz="3200" b="1" kern="100" dirty="0">
                <a:solidFill>
                  <a:srgbClr val="000000"/>
                </a:solidFill>
                <a:effectLst/>
                <a:latin typeface="华文新魏" panose="02010800040101010101" pitchFamily="2" charset="-122"/>
                <a:ea typeface="华文新魏" panose="02010800040101010101" pitchFamily="2" charset="-122"/>
                <a:cs typeface="Times New Roman" panose="02020603050405020304" pitchFamily="18" charset="0"/>
              </a:rPr>
              <a:t>	</a:t>
            </a:r>
            <a:r>
              <a:rPr lang="en-US" altLang="zh-CN" sz="3200" b="1" kern="100" dirty="0" err="1">
                <a:solidFill>
                  <a:srgbClr val="000000"/>
                </a:solidFill>
                <a:effectLst/>
                <a:latin typeface="华文新魏" panose="02010800040101010101" pitchFamily="2" charset="-122"/>
                <a:ea typeface="华文新魏" panose="02010800040101010101" pitchFamily="2" charset="-122"/>
                <a:cs typeface="Times New Roman" panose="02020603050405020304" pitchFamily="18" charset="0"/>
              </a:rPr>
              <a:t>record.a</a:t>
            </a:r>
            <a:r>
              <a:rPr lang="en-US" altLang="zh-CN" sz="3200" b="1" kern="100" dirty="0">
                <a:solidFill>
                  <a:srgbClr val="000000"/>
                </a:solidFill>
                <a:effectLst/>
                <a:latin typeface="华文新魏" panose="02010800040101010101" pitchFamily="2" charset="-122"/>
                <a:ea typeface="华文新魏" panose="02010800040101010101" pitchFamily="2" charset="-122"/>
                <a:cs typeface="Times New Roman" panose="02020603050405020304" pitchFamily="18" charset="0"/>
              </a:rPr>
              <a:t>=273</a:t>
            </a:r>
            <a:r>
              <a:rPr lang="zh-CN" altLang="zh-CN" sz="3200" b="1" kern="100" dirty="0">
                <a:solidFill>
                  <a:srgbClr val="000000"/>
                </a:solidFill>
                <a:effectLst/>
                <a:latin typeface="华文新魏" panose="02010800040101010101" pitchFamily="2" charset="-122"/>
                <a:ea typeface="华文新魏" panose="02010800040101010101" pitchFamily="2" charset="-122"/>
                <a:cs typeface="Times New Roman" panose="02020603050405020304" pitchFamily="18" charset="0"/>
              </a:rPr>
              <a:t>；</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若</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record</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变量的首地址为</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0XC008</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，则低地址</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0XC008</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中内容及</a:t>
            </a:r>
            <a:r>
              <a:rPr lang="en-US" altLang="zh-CN" sz="3200" b="1" kern="100" dirty="0" err="1">
                <a:effectLst/>
                <a:latin typeface="华文新魏" panose="02010800040101010101" pitchFamily="2" charset="-122"/>
                <a:ea typeface="华文新魏" panose="02010800040101010101" pitchFamily="2" charset="-122"/>
                <a:cs typeface="Times New Roman" panose="02020603050405020304" pitchFamily="18" charset="0"/>
              </a:rPr>
              <a:t>record.c</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的地址是 （</a:t>
            </a:r>
            <a:r>
              <a:rPr lang="en-US" altLang="zh-CN" sz="3200" b="1" kern="100" dirty="0">
                <a:solidFill>
                  <a:srgbClr val="FF0000"/>
                </a:solidFill>
                <a:effectLst/>
                <a:latin typeface="华文新魏" panose="02010800040101010101" pitchFamily="2" charset="-122"/>
                <a:ea typeface="华文新魏" panose="02010800040101010101" pitchFamily="2" charset="-122"/>
                <a:cs typeface="Times New Roman" panose="02020603050405020304" pitchFamily="18" charset="0"/>
              </a:rPr>
              <a:t>B</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a:t>
            </a:r>
          </a:p>
          <a:p>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A.0X00</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0XC00D  		B.0X11</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0XC00E   </a:t>
            </a:r>
          </a:p>
          <a:p>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C.0X11</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0XC00D  		D.0X00</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0XC00E</a:t>
            </a:r>
            <a:endPar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endParaRPr>
          </a:p>
        </p:txBody>
      </p:sp>
    </p:spTree>
    <p:extLst>
      <p:ext uri="{BB962C8B-B14F-4D97-AF65-F5344CB8AC3E}">
        <p14:creationId xmlns:p14="http://schemas.microsoft.com/office/powerpoint/2010/main" val="31427128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51" name="图片 5"/>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217572" y="-26987"/>
            <a:ext cx="927100" cy="86360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0" name="灯片编号占位符 1"/>
          <p:cNvSpPr>
            <a:spLocks noGrp="1"/>
          </p:cNvSpPr>
          <p:nvPr>
            <p:ph type="sldNum" sz="quarter" idx="12"/>
          </p:nvPr>
        </p:nvSpPr>
        <p:spPr bwMode="auto">
          <a:xfrm>
            <a:off x="10038108" y="6381328"/>
            <a:ext cx="2133600" cy="365125"/>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20" indent="-285738">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2953" indent="-228591">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13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31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497"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678"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8859"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041"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7979042A-73EB-4748-98EF-861469C4C2ED}" type="slidenum">
              <a:rPr lang="zh-CN" altLang="en-US" sz="1200">
                <a:solidFill>
                  <a:srgbClr val="898989"/>
                </a:solidFill>
              </a:rPr>
              <a:pPr>
                <a:spcBef>
                  <a:spcPct val="0"/>
                </a:spcBef>
                <a:buFontTx/>
                <a:buNone/>
              </a:pPr>
              <a:t>41</a:t>
            </a:fld>
            <a:endParaRPr lang="zh-CN" altLang="en-US" sz="1200" dirty="0">
              <a:solidFill>
                <a:srgbClr val="898989"/>
              </a:solidFill>
            </a:endParaRPr>
          </a:p>
        </p:txBody>
      </p:sp>
      <p:sp>
        <p:nvSpPr>
          <p:cNvPr id="5" name="TextBox 2"/>
          <p:cNvSpPr txBox="1">
            <a:spLocks noChangeArrowheads="1"/>
          </p:cNvSpPr>
          <p:nvPr/>
        </p:nvSpPr>
        <p:spPr bwMode="auto">
          <a:xfrm>
            <a:off x="1919536" y="112427"/>
            <a:ext cx="7162901" cy="58477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36" tIns="45718" rIns="91436" bIns="45718">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b="1" dirty="0">
                <a:solidFill>
                  <a:srgbClr val="002060"/>
                </a:solidFill>
                <a:latin typeface="微软雅黑" panose="020B0503020204020204" pitchFamily="34" charset="-122"/>
                <a:ea typeface="微软雅黑" panose="020B0503020204020204" pitchFamily="34" charset="-122"/>
              </a:rPr>
              <a:t>第二章习题</a:t>
            </a:r>
            <a:endParaRPr lang="zh-CN" altLang="en-US" sz="4000" b="1" dirty="0">
              <a:solidFill>
                <a:srgbClr val="002060"/>
              </a:solidFill>
              <a:latin typeface="微软雅黑" panose="020B0503020204020204" pitchFamily="34" charset="-122"/>
              <a:ea typeface="微软雅黑" panose="020B0503020204020204" pitchFamily="34" charset="-122"/>
            </a:endParaRPr>
          </a:p>
        </p:txBody>
      </p:sp>
      <p:sp>
        <p:nvSpPr>
          <p:cNvPr id="6" name="文本框 5">
            <a:extLst>
              <a:ext uri="{FF2B5EF4-FFF2-40B4-BE49-F238E27FC236}">
                <a16:creationId xmlns:a16="http://schemas.microsoft.com/office/drawing/2014/main" id="{AC7A228B-C9E7-4733-95D8-D01C5E312EAA}"/>
              </a:ext>
            </a:extLst>
          </p:cNvPr>
          <p:cNvSpPr txBox="1"/>
          <p:nvPr/>
        </p:nvSpPr>
        <p:spPr>
          <a:xfrm>
            <a:off x="335360" y="1124744"/>
            <a:ext cx="11089232" cy="1384995"/>
          </a:xfrm>
          <a:prstGeom prst="rect">
            <a:avLst/>
          </a:prstGeom>
          <a:noFill/>
        </p:spPr>
        <p:txBody>
          <a:bodyPr wrap="square">
            <a:spAutoFit/>
          </a:bodyPr>
          <a:lstStyle/>
          <a:p>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44.</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下列选项中，描述浮点数操作速度指标的是（</a:t>
            </a:r>
            <a:r>
              <a:rPr lang="en-US" altLang="zh-CN" sz="3200" b="1" kern="100" dirty="0">
                <a:solidFill>
                  <a:srgbClr val="FF0000"/>
                </a:solidFill>
                <a:effectLst/>
                <a:latin typeface="华文新魏" panose="02010800040101010101" pitchFamily="2" charset="-122"/>
                <a:ea typeface="华文新魏" panose="02010800040101010101" pitchFamily="2" charset="-122"/>
                <a:cs typeface="Times New Roman" panose="02020603050405020304" pitchFamily="18" charset="0"/>
              </a:rPr>
              <a:t>D</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a:t>
            </a:r>
          </a:p>
          <a:p>
            <a:endParaRPr lang="en-US" altLang="zh-CN" b="1" kern="100" dirty="0">
              <a:effectLst/>
              <a:latin typeface="华文新魏" panose="02010800040101010101" pitchFamily="2" charset="-122"/>
              <a:ea typeface="华文新魏" panose="02010800040101010101" pitchFamily="2" charset="-122"/>
              <a:cs typeface="Times New Roman" panose="02020603050405020304" pitchFamily="18" charset="0"/>
            </a:endParaRPr>
          </a:p>
          <a:p>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A.MIPS  	B.CPI  	C.IPC  	D.MFLOPS</a:t>
            </a:r>
            <a:endPar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endParaRPr>
          </a:p>
        </p:txBody>
      </p:sp>
      <p:sp>
        <p:nvSpPr>
          <p:cNvPr id="8" name="文本框 7">
            <a:extLst>
              <a:ext uri="{FF2B5EF4-FFF2-40B4-BE49-F238E27FC236}">
                <a16:creationId xmlns:a16="http://schemas.microsoft.com/office/drawing/2014/main" id="{AC3A2091-614E-4C76-A392-CF445AFBDF88}"/>
              </a:ext>
            </a:extLst>
          </p:cNvPr>
          <p:cNvSpPr txBox="1"/>
          <p:nvPr/>
        </p:nvSpPr>
        <p:spPr>
          <a:xfrm>
            <a:off x="263352" y="3291514"/>
            <a:ext cx="11449272" cy="2923877"/>
          </a:xfrm>
          <a:prstGeom prst="rect">
            <a:avLst/>
          </a:prstGeom>
          <a:noFill/>
        </p:spPr>
        <p:txBody>
          <a:bodyPr wrap="square">
            <a:spAutoFit/>
          </a:bodyPr>
          <a:lstStyle/>
          <a:p>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45.float </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型数据通常用</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 IEEE754 </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单精度浮点数格式表示。若编译器将</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 float </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型变量</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 x </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分配在一个</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 32 </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位浮点寄存器</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 FR1 </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中，且</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 x=-8.25</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，则</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 FR1 </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的内容是（</a:t>
            </a:r>
            <a:r>
              <a:rPr lang="en-US" altLang="zh-CN" sz="3200" b="1" kern="100" dirty="0">
                <a:solidFill>
                  <a:srgbClr val="FF0000"/>
                </a:solidFill>
                <a:effectLst/>
                <a:latin typeface="华文新魏" panose="02010800040101010101" pitchFamily="2" charset="-122"/>
                <a:ea typeface="华文新魏" panose="02010800040101010101" pitchFamily="2" charset="-122"/>
                <a:cs typeface="Times New Roman" panose="02020603050405020304" pitchFamily="18" charset="0"/>
              </a:rPr>
              <a:t>A</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a:t>
            </a:r>
          </a:p>
          <a:p>
            <a:endParaRPr lang="en-US" altLang="zh-CN" b="1" kern="100" dirty="0">
              <a:effectLst/>
              <a:latin typeface="华文新魏" panose="02010800040101010101" pitchFamily="2" charset="-122"/>
              <a:ea typeface="华文新魏" panose="02010800040101010101" pitchFamily="2" charset="-122"/>
              <a:cs typeface="Times New Roman" panose="02020603050405020304" pitchFamily="18" charset="0"/>
            </a:endParaRPr>
          </a:p>
          <a:p>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A.C104 0000H  	B.C242 0000H  </a:t>
            </a:r>
          </a:p>
          <a:p>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C.C184 0000H  	D.C1C2 0000H</a:t>
            </a:r>
            <a:endPar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endParaRPr>
          </a:p>
        </p:txBody>
      </p:sp>
    </p:spTree>
    <p:extLst>
      <p:ext uri="{BB962C8B-B14F-4D97-AF65-F5344CB8AC3E}">
        <p14:creationId xmlns:p14="http://schemas.microsoft.com/office/powerpoint/2010/main" val="30154521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51" name="图片 5"/>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217572" y="-26987"/>
            <a:ext cx="927100" cy="86360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0" name="灯片编号占位符 1"/>
          <p:cNvSpPr>
            <a:spLocks noGrp="1"/>
          </p:cNvSpPr>
          <p:nvPr>
            <p:ph type="sldNum" sz="quarter" idx="12"/>
          </p:nvPr>
        </p:nvSpPr>
        <p:spPr bwMode="auto">
          <a:xfrm>
            <a:off x="10038108" y="6381328"/>
            <a:ext cx="2133600" cy="365125"/>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20" indent="-285738">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2953" indent="-228591">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13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31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497"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678"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8859"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041"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7979042A-73EB-4748-98EF-861469C4C2ED}" type="slidenum">
              <a:rPr lang="zh-CN" altLang="en-US" sz="1200">
                <a:solidFill>
                  <a:srgbClr val="898989"/>
                </a:solidFill>
              </a:rPr>
              <a:pPr>
                <a:spcBef>
                  <a:spcPct val="0"/>
                </a:spcBef>
                <a:buFontTx/>
                <a:buNone/>
              </a:pPr>
              <a:t>42</a:t>
            </a:fld>
            <a:endParaRPr lang="zh-CN" altLang="en-US" sz="1200" dirty="0">
              <a:solidFill>
                <a:srgbClr val="898989"/>
              </a:solidFill>
            </a:endParaRPr>
          </a:p>
        </p:txBody>
      </p:sp>
      <p:sp>
        <p:nvSpPr>
          <p:cNvPr id="5" name="TextBox 2"/>
          <p:cNvSpPr txBox="1">
            <a:spLocks noChangeArrowheads="1"/>
          </p:cNvSpPr>
          <p:nvPr/>
        </p:nvSpPr>
        <p:spPr bwMode="auto">
          <a:xfrm>
            <a:off x="1919536" y="112427"/>
            <a:ext cx="7162901" cy="58477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36" tIns="45718" rIns="91436" bIns="45718">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b="1" dirty="0">
                <a:solidFill>
                  <a:srgbClr val="002060"/>
                </a:solidFill>
                <a:latin typeface="微软雅黑" panose="020B0503020204020204" pitchFamily="34" charset="-122"/>
                <a:ea typeface="微软雅黑" panose="020B0503020204020204" pitchFamily="34" charset="-122"/>
              </a:rPr>
              <a:t>第二章习题</a:t>
            </a:r>
            <a:endParaRPr lang="zh-CN" altLang="en-US" sz="4000" b="1" dirty="0">
              <a:solidFill>
                <a:srgbClr val="002060"/>
              </a:solidFill>
              <a:latin typeface="微软雅黑" panose="020B0503020204020204" pitchFamily="34" charset="-122"/>
              <a:ea typeface="微软雅黑" panose="020B0503020204020204" pitchFamily="34" charset="-122"/>
            </a:endParaRPr>
          </a:p>
        </p:txBody>
      </p:sp>
      <p:sp>
        <p:nvSpPr>
          <p:cNvPr id="6" name="文本框 5">
            <a:extLst>
              <a:ext uri="{FF2B5EF4-FFF2-40B4-BE49-F238E27FC236}">
                <a16:creationId xmlns:a16="http://schemas.microsoft.com/office/drawing/2014/main" id="{B7D31D79-4AAF-4942-970B-B678108CEF6B}"/>
              </a:ext>
            </a:extLst>
          </p:cNvPr>
          <p:cNvSpPr txBox="1"/>
          <p:nvPr/>
        </p:nvSpPr>
        <p:spPr>
          <a:xfrm>
            <a:off x="141822" y="908720"/>
            <a:ext cx="11908356" cy="1754326"/>
          </a:xfrm>
          <a:prstGeom prst="rect">
            <a:avLst/>
          </a:prstGeom>
          <a:noFill/>
        </p:spPr>
        <p:txBody>
          <a:bodyPr wrap="square">
            <a:spAutoFit/>
          </a:bodyPr>
          <a:lstStyle/>
          <a:p>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46. </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偏移寻址通过将某个寄存器内容与一个形式地址相加而生成有效地址。下列寻址方式中，不属于偏移寻址方式的是（</a:t>
            </a:r>
            <a:r>
              <a:rPr lang="en-US" altLang="zh-CN" sz="3200" b="1" kern="100" dirty="0">
                <a:solidFill>
                  <a:srgbClr val="FF0000"/>
                </a:solidFill>
                <a:effectLst/>
                <a:latin typeface="华文新魏" panose="02010800040101010101" pitchFamily="2" charset="-122"/>
                <a:ea typeface="华文新魏" panose="02010800040101010101" pitchFamily="2" charset="-122"/>
                <a:cs typeface="Times New Roman" panose="02020603050405020304" pitchFamily="18" charset="0"/>
              </a:rPr>
              <a:t>A</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a:t>
            </a:r>
          </a:p>
          <a:p>
            <a:endParaRPr lang="en-US" altLang="zh-CN" sz="1200" b="1" kern="100" dirty="0">
              <a:effectLst/>
              <a:latin typeface="华文新魏" panose="02010800040101010101" pitchFamily="2" charset="-122"/>
              <a:ea typeface="华文新魏" panose="02010800040101010101" pitchFamily="2" charset="-122"/>
              <a:cs typeface="Times New Roman" panose="02020603050405020304" pitchFamily="18" charset="0"/>
            </a:endParaRPr>
          </a:p>
          <a:p>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A.</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间接寻址</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	B.</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基址寻址</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	C.</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相对寻址</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	D.</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变址寻址</a:t>
            </a:r>
          </a:p>
        </p:txBody>
      </p:sp>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1E23896A-59E0-4CE9-A2BD-AF51C160899C}"/>
                  </a:ext>
                </a:extLst>
              </p:cNvPr>
              <p:cNvSpPr txBox="1"/>
              <p:nvPr/>
            </p:nvSpPr>
            <p:spPr>
              <a:xfrm>
                <a:off x="136896" y="3207867"/>
                <a:ext cx="11881320" cy="2772297"/>
              </a:xfrm>
              <a:prstGeom prst="rect">
                <a:avLst/>
              </a:prstGeom>
              <a:noFill/>
            </p:spPr>
            <p:txBody>
              <a:bodyPr wrap="square">
                <a:spAutoFit/>
              </a:bodyPr>
              <a:lstStyle/>
              <a:p>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47.</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某机器有一个标志寄存器，其中有进位</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借位标志</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CF</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、零标志</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ZF</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、符号标志</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SF</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和溢出标志</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OF</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，条件转移指令</a:t>
                </a:r>
                <a:r>
                  <a:rPr lang="en-US" altLang="zh-CN" sz="3200" b="1" kern="100" dirty="0" err="1">
                    <a:effectLst/>
                    <a:latin typeface="华文新魏" panose="02010800040101010101" pitchFamily="2" charset="-122"/>
                    <a:ea typeface="华文新魏" panose="02010800040101010101" pitchFamily="2" charset="-122"/>
                    <a:cs typeface="Times New Roman" panose="02020603050405020304" pitchFamily="18" charset="0"/>
                  </a:rPr>
                  <a:t>bgt</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（无符号整数比较大于时转移）的转移条件是（</a:t>
                </a:r>
                <a:r>
                  <a:rPr lang="en-US" altLang="zh-CN" sz="3200" b="1" kern="100" dirty="0">
                    <a:solidFill>
                      <a:srgbClr val="FF0000"/>
                    </a:solidFill>
                    <a:effectLst/>
                    <a:latin typeface="华文新魏" panose="02010800040101010101" pitchFamily="2" charset="-122"/>
                    <a:ea typeface="华文新魏" panose="02010800040101010101" pitchFamily="2" charset="-122"/>
                    <a:cs typeface="Times New Roman" panose="02020603050405020304" pitchFamily="18" charset="0"/>
                  </a:rPr>
                  <a:t>C</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a:t>
                </a:r>
              </a:p>
              <a:p>
                <a:endParaRPr lang="en-US" altLang="zh-CN" sz="1400" b="1" kern="100" dirty="0">
                  <a:effectLst/>
                  <a:latin typeface="华文新魏" panose="02010800040101010101" pitchFamily="2" charset="-122"/>
                  <a:ea typeface="华文新魏" panose="02010800040101010101" pitchFamily="2" charset="-122"/>
                  <a:cs typeface="Times New Roman" panose="02020603050405020304" pitchFamily="18" charset="0"/>
                </a:endParaRPr>
              </a:p>
              <a:p>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A.</a:t>
                </a:r>
                <a14:m>
                  <m:oMath xmlns:m="http://schemas.openxmlformats.org/officeDocument/2006/math">
                    <m:r>
                      <a:rPr lang="en-US" altLang="zh-CN" sz="3200" b="1" i="1" kern="100" smtClean="0">
                        <a:effectLst/>
                        <a:latin typeface="Cambria Math" panose="02040503050406030204" pitchFamily="18" charset="0"/>
                        <a:cs typeface="Times New Roman" panose="02020603050405020304" pitchFamily="18" charset="0"/>
                      </a:rPr>
                      <m:t>𝐂𝐅</m:t>
                    </m:r>
                    <m:r>
                      <a:rPr lang="en-US" altLang="zh-CN" sz="3200" b="1" i="1" kern="100" smtClean="0">
                        <a:effectLst/>
                        <a:latin typeface="Cambria Math" panose="02040503050406030204" pitchFamily="18" charset="0"/>
                        <a:cs typeface="Times New Roman" panose="02020603050405020304" pitchFamily="18" charset="0"/>
                      </a:rPr>
                      <m:t>+</m:t>
                    </m:r>
                    <m:r>
                      <a:rPr lang="en-US" altLang="zh-CN" sz="3200" b="1" i="1" kern="100" smtClean="0">
                        <a:effectLst/>
                        <a:latin typeface="Cambria Math" panose="02040503050406030204" pitchFamily="18" charset="0"/>
                        <a:cs typeface="Times New Roman" panose="02020603050405020304" pitchFamily="18" charset="0"/>
                      </a:rPr>
                      <m:t>𝐎𝐅</m:t>
                    </m:r>
                    <m:r>
                      <a:rPr lang="en-US" altLang="zh-CN" sz="3200" b="1" kern="100">
                        <a:effectLst/>
                        <a:latin typeface="Cambria Math" panose="02040503050406030204" pitchFamily="18" charset="0"/>
                        <a:cs typeface="Times New Roman" panose="02020603050405020304" pitchFamily="18" charset="0"/>
                      </a:rPr>
                      <m:t>=</m:t>
                    </m:r>
                    <m:r>
                      <a:rPr lang="en-US" altLang="zh-CN" sz="3200" b="1" i="1" kern="100">
                        <a:effectLst/>
                        <a:latin typeface="Cambria Math" panose="02040503050406030204" pitchFamily="18" charset="0"/>
                        <a:cs typeface="Times New Roman" panose="02020603050405020304" pitchFamily="18" charset="0"/>
                      </a:rPr>
                      <m:t>𝟏</m:t>
                    </m:r>
                  </m:oMath>
                </a14:m>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		B.</a:t>
                </a:r>
                <a14:m>
                  <m:oMath xmlns:m="http://schemas.openxmlformats.org/officeDocument/2006/math">
                    <m:acc>
                      <m:accPr>
                        <m:chr m:val="̅"/>
                        <m:ctrlPr>
                          <a:rPr lang="zh-CN" altLang="zh-CN" sz="3200" b="1" i="1" kern="100">
                            <a:effectLst/>
                            <a:latin typeface="Cambria Math" panose="02040503050406030204" pitchFamily="18" charset="0"/>
                            <a:ea typeface="Cambria Math" panose="02040503050406030204" pitchFamily="18" charset="0"/>
                            <a:cs typeface="Times New Roman" panose="02020603050405020304" pitchFamily="18" charset="0"/>
                          </a:rPr>
                        </m:ctrlPr>
                      </m:accPr>
                      <m:e>
                        <m:r>
                          <a:rPr lang="en-US" altLang="zh-CN" sz="3200" b="1" i="1" kern="100" smtClean="0">
                            <a:effectLst/>
                            <a:latin typeface="Cambria Math" panose="02040503050406030204" pitchFamily="18" charset="0"/>
                            <a:cs typeface="Times New Roman" panose="02020603050405020304" pitchFamily="18" charset="0"/>
                          </a:rPr>
                          <m:t>𝐂𝐅</m:t>
                        </m:r>
                      </m:e>
                    </m:acc>
                    <m:r>
                      <a:rPr lang="en-US" altLang="zh-CN" sz="3200" b="1" i="1" kern="100" smtClean="0">
                        <a:effectLst/>
                        <a:latin typeface="Cambria Math" panose="02040503050406030204" pitchFamily="18" charset="0"/>
                        <a:cs typeface="Times New Roman" panose="02020603050405020304" pitchFamily="18" charset="0"/>
                      </a:rPr>
                      <m:t>+</m:t>
                    </m:r>
                    <m:r>
                      <a:rPr lang="en-US" altLang="zh-CN" sz="3200" b="1" i="1" kern="100" smtClean="0">
                        <a:effectLst/>
                        <a:latin typeface="Cambria Math" panose="02040503050406030204" pitchFamily="18" charset="0"/>
                        <a:cs typeface="Times New Roman" panose="02020603050405020304" pitchFamily="18" charset="0"/>
                      </a:rPr>
                      <m:t>𝐙𝐅</m:t>
                    </m:r>
                    <m:r>
                      <a:rPr lang="en-US" altLang="zh-CN" sz="3200" b="1" kern="100">
                        <a:effectLst/>
                        <a:latin typeface="Cambria Math" panose="02040503050406030204" pitchFamily="18" charset="0"/>
                        <a:cs typeface="Times New Roman" panose="02020603050405020304" pitchFamily="18" charset="0"/>
                      </a:rPr>
                      <m:t>=</m:t>
                    </m:r>
                    <m:r>
                      <a:rPr lang="en-US" altLang="zh-CN" sz="3200" b="1" i="1" kern="100">
                        <a:effectLst/>
                        <a:latin typeface="Cambria Math" panose="02040503050406030204" pitchFamily="18" charset="0"/>
                        <a:cs typeface="Times New Roman" panose="02020603050405020304" pitchFamily="18" charset="0"/>
                      </a:rPr>
                      <m:t>𝟏</m:t>
                    </m:r>
                  </m:oMath>
                </a14:m>
                <a:endPar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endParaRPr>
              </a:p>
              <a:p>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C.</a:t>
                </a:r>
                <a14:m>
                  <m:oMath xmlns:m="http://schemas.openxmlformats.org/officeDocument/2006/math">
                    <m:r>
                      <a:rPr lang="en-US" altLang="zh-CN" sz="3200" b="1" kern="100" smtClean="0">
                        <a:effectLst/>
                        <a:latin typeface="Cambria Math" panose="02040503050406030204" pitchFamily="18" charset="0"/>
                        <a:cs typeface="Times New Roman" panose="02020603050405020304" pitchFamily="18" charset="0"/>
                      </a:rPr>
                      <m:t> </m:t>
                    </m:r>
                    <m:acc>
                      <m:accPr>
                        <m:chr m:val="̅"/>
                        <m:ctrlPr>
                          <a:rPr lang="zh-CN" altLang="zh-CN" sz="3200" b="1" i="1" kern="100">
                            <a:effectLst/>
                            <a:latin typeface="Cambria Math" panose="02040503050406030204" pitchFamily="18" charset="0"/>
                            <a:ea typeface="Cambria Math" panose="02040503050406030204" pitchFamily="18" charset="0"/>
                            <a:cs typeface="Times New Roman" panose="02020603050405020304" pitchFamily="18" charset="0"/>
                          </a:rPr>
                        </m:ctrlPr>
                      </m:accPr>
                      <m:e>
                        <m:r>
                          <a:rPr lang="en-US" altLang="zh-CN" sz="3200" b="1" i="1" kern="100" smtClean="0">
                            <a:effectLst/>
                            <a:latin typeface="Cambria Math" panose="02040503050406030204" pitchFamily="18" charset="0"/>
                            <a:cs typeface="Times New Roman" panose="02020603050405020304" pitchFamily="18" charset="0"/>
                          </a:rPr>
                          <m:t>𝐂𝐅</m:t>
                        </m:r>
                        <m:r>
                          <a:rPr lang="en-US" altLang="zh-CN" sz="3200" b="1" kern="100">
                            <a:effectLst/>
                            <a:latin typeface="Cambria Math" panose="02040503050406030204" pitchFamily="18" charset="0"/>
                            <a:cs typeface="Times New Roman" panose="02020603050405020304" pitchFamily="18" charset="0"/>
                          </a:rPr>
                          <m:t>+</m:t>
                        </m:r>
                        <m:r>
                          <a:rPr lang="en-US" altLang="zh-CN" sz="3200" b="1" i="1" kern="100" smtClean="0">
                            <a:effectLst/>
                            <a:latin typeface="Cambria Math" panose="02040503050406030204" pitchFamily="18" charset="0"/>
                            <a:cs typeface="Times New Roman" panose="02020603050405020304" pitchFamily="18" charset="0"/>
                          </a:rPr>
                          <m:t>𝒁𝑭</m:t>
                        </m:r>
                      </m:e>
                    </m:acc>
                    <m:r>
                      <a:rPr lang="en-US" altLang="zh-CN" sz="3200" b="1" kern="100" smtClean="0">
                        <a:effectLst/>
                        <a:latin typeface="Cambria Math" panose="02040503050406030204" pitchFamily="18" charset="0"/>
                        <a:cs typeface="Times New Roman" panose="02020603050405020304" pitchFamily="18" charset="0"/>
                      </a:rPr>
                      <m:t>=</m:t>
                    </m:r>
                    <m:r>
                      <a:rPr lang="en-US" altLang="zh-CN" sz="3200" b="1" i="1" kern="100">
                        <a:effectLst/>
                        <a:latin typeface="Cambria Math" panose="02040503050406030204" pitchFamily="18" charset="0"/>
                        <a:cs typeface="Times New Roman" panose="02020603050405020304" pitchFamily="18" charset="0"/>
                      </a:rPr>
                      <m:t>𝟏</m:t>
                    </m:r>
                  </m:oMath>
                </a14:m>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		D.</a:t>
                </a:r>
                <a14:m>
                  <m:oMath xmlns:m="http://schemas.openxmlformats.org/officeDocument/2006/math">
                    <m:r>
                      <a:rPr lang="en-US" altLang="zh-CN" sz="3200" b="1" kern="100" smtClean="0">
                        <a:effectLst/>
                        <a:latin typeface="Cambria Math" panose="02040503050406030204" pitchFamily="18" charset="0"/>
                        <a:cs typeface="Times New Roman" panose="02020603050405020304" pitchFamily="18" charset="0"/>
                      </a:rPr>
                      <m:t> </m:t>
                    </m:r>
                    <m:acc>
                      <m:accPr>
                        <m:chr m:val="̅"/>
                        <m:ctrlPr>
                          <a:rPr lang="zh-CN" altLang="zh-CN" sz="3200" b="1" i="1" kern="100">
                            <a:effectLst/>
                            <a:latin typeface="Cambria Math" panose="02040503050406030204" pitchFamily="18" charset="0"/>
                            <a:ea typeface="Cambria Math" panose="02040503050406030204" pitchFamily="18" charset="0"/>
                            <a:cs typeface="Times New Roman" panose="02020603050405020304" pitchFamily="18" charset="0"/>
                          </a:rPr>
                        </m:ctrlPr>
                      </m:accPr>
                      <m:e>
                        <m:r>
                          <a:rPr lang="en-US" altLang="zh-CN" sz="3200" b="1" i="1" kern="100" smtClean="0">
                            <a:effectLst/>
                            <a:latin typeface="Cambria Math" panose="02040503050406030204" pitchFamily="18" charset="0"/>
                            <a:cs typeface="Times New Roman" panose="02020603050405020304" pitchFamily="18" charset="0"/>
                          </a:rPr>
                          <m:t>𝐂𝐅</m:t>
                        </m:r>
                        <m:r>
                          <a:rPr lang="en-US" altLang="zh-CN" sz="3200" b="1" kern="100">
                            <a:effectLst/>
                            <a:latin typeface="Cambria Math" panose="02040503050406030204" pitchFamily="18" charset="0"/>
                            <a:cs typeface="Times New Roman" panose="02020603050405020304" pitchFamily="18" charset="0"/>
                          </a:rPr>
                          <m:t>+</m:t>
                        </m:r>
                        <m:r>
                          <a:rPr lang="en-US" altLang="zh-CN" sz="3200" b="1" i="1" kern="100" smtClean="0">
                            <a:effectLst/>
                            <a:latin typeface="Cambria Math" panose="02040503050406030204" pitchFamily="18" charset="0"/>
                            <a:cs typeface="Times New Roman" panose="02020603050405020304" pitchFamily="18" charset="0"/>
                          </a:rPr>
                          <m:t>𝑺𝑭</m:t>
                        </m:r>
                      </m:e>
                    </m:acc>
                    <m:r>
                      <a:rPr lang="en-US" altLang="zh-CN" sz="3200" b="1" kern="100" smtClean="0">
                        <a:effectLst/>
                        <a:latin typeface="Cambria Math" panose="02040503050406030204" pitchFamily="18" charset="0"/>
                        <a:cs typeface="Times New Roman" panose="02020603050405020304" pitchFamily="18" charset="0"/>
                      </a:rPr>
                      <m:t>=</m:t>
                    </m:r>
                    <m:r>
                      <a:rPr lang="en-US" altLang="zh-CN" sz="3200" b="1" i="1" kern="100">
                        <a:effectLst/>
                        <a:latin typeface="Cambria Math" panose="02040503050406030204" pitchFamily="18" charset="0"/>
                        <a:cs typeface="Times New Roman" panose="02020603050405020304" pitchFamily="18" charset="0"/>
                      </a:rPr>
                      <m:t>𝟏</m:t>
                    </m:r>
                  </m:oMath>
                </a14:m>
                <a:endPar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endParaRPr>
              </a:p>
            </p:txBody>
          </p:sp>
        </mc:Choice>
        <mc:Fallback xmlns="">
          <p:sp>
            <p:nvSpPr>
              <p:cNvPr id="8" name="文本框 7">
                <a:extLst>
                  <a:ext uri="{FF2B5EF4-FFF2-40B4-BE49-F238E27FC236}">
                    <a16:creationId xmlns:a16="http://schemas.microsoft.com/office/drawing/2014/main" id="{1E23896A-59E0-4CE9-A2BD-AF51C160899C}"/>
                  </a:ext>
                </a:extLst>
              </p:cNvPr>
              <p:cNvSpPr txBox="1">
                <a:spLocks noRot="1" noChangeAspect="1" noMove="1" noResize="1" noEditPoints="1" noAdjustHandles="1" noChangeArrowheads="1" noChangeShapeType="1" noTextEdit="1"/>
              </p:cNvSpPr>
              <p:nvPr/>
            </p:nvSpPr>
            <p:spPr>
              <a:xfrm>
                <a:off x="136896" y="3207867"/>
                <a:ext cx="11881320" cy="2772297"/>
              </a:xfrm>
              <a:prstGeom prst="rect">
                <a:avLst/>
              </a:prstGeom>
              <a:blipFill>
                <a:blip r:embed="rId4"/>
                <a:stretch>
                  <a:fillRect l="-1283" t="-2857" b="-659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2156212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51" name="图片 5"/>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217572" y="-26987"/>
            <a:ext cx="927100" cy="86360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0" name="灯片编号占位符 1"/>
          <p:cNvSpPr>
            <a:spLocks noGrp="1"/>
          </p:cNvSpPr>
          <p:nvPr>
            <p:ph type="sldNum" sz="quarter" idx="12"/>
          </p:nvPr>
        </p:nvSpPr>
        <p:spPr bwMode="auto">
          <a:xfrm>
            <a:off x="10038108" y="6381328"/>
            <a:ext cx="2133600" cy="365125"/>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20" indent="-285738">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2953" indent="-228591">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13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31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497"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678"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8859"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041"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7979042A-73EB-4748-98EF-861469C4C2ED}" type="slidenum">
              <a:rPr lang="zh-CN" altLang="en-US" sz="1200">
                <a:solidFill>
                  <a:srgbClr val="898989"/>
                </a:solidFill>
              </a:rPr>
              <a:pPr>
                <a:spcBef>
                  <a:spcPct val="0"/>
                </a:spcBef>
                <a:buFontTx/>
                <a:buNone/>
              </a:pPr>
              <a:t>43</a:t>
            </a:fld>
            <a:endParaRPr lang="zh-CN" altLang="en-US" sz="1200" dirty="0">
              <a:solidFill>
                <a:srgbClr val="898989"/>
              </a:solidFill>
            </a:endParaRPr>
          </a:p>
        </p:txBody>
      </p:sp>
      <p:sp>
        <p:nvSpPr>
          <p:cNvPr id="5" name="TextBox 2"/>
          <p:cNvSpPr txBox="1">
            <a:spLocks noChangeArrowheads="1"/>
          </p:cNvSpPr>
          <p:nvPr/>
        </p:nvSpPr>
        <p:spPr bwMode="auto">
          <a:xfrm>
            <a:off x="1919536" y="112427"/>
            <a:ext cx="7162901" cy="58477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36" tIns="45718" rIns="91436" bIns="45718">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b="1" dirty="0">
                <a:solidFill>
                  <a:srgbClr val="002060"/>
                </a:solidFill>
                <a:latin typeface="微软雅黑" panose="020B0503020204020204" pitchFamily="34" charset="-122"/>
                <a:ea typeface="微软雅黑" panose="020B0503020204020204" pitchFamily="34" charset="-122"/>
              </a:rPr>
              <a:t>第二章习题</a:t>
            </a:r>
            <a:endParaRPr lang="zh-CN" altLang="en-US" sz="4000" b="1" dirty="0">
              <a:solidFill>
                <a:srgbClr val="002060"/>
              </a:solidFill>
              <a:latin typeface="微软雅黑" panose="020B0503020204020204" pitchFamily="34" charset="-122"/>
              <a:ea typeface="微软雅黑" panose="020B0503020204020204" pitchFamily="34" charset="-122"/>
            </a:endParaRPr>
          </a:p>
        </p:txBody>
      </p:sp>
      <p:sp>
        <p:nvSpPr>
          <p:cNvPr id="6" name="文本框 5">
            <a:extLst>
              <a:ext uri="{FF2B5EF4-FFF2-40B4-BE49-F238E27FC236}">
                <a16:creationId xmlns:a16="http://schemas.microsoft.com/office/drawing/2014/main" id="{D5AF32D3-904D-4E54-A35A-3EAF54B5645C}"/>
              </a:ext>
            </a:extLst>
          </p:cNvPr>
          <p:cNvSpPr txBox="1"/>
          <p:nvPr/>
        </p:nvSpPr>
        <p:spPr>
          <a:xfrm>
            <a:off x="20292" y="836614"/>
            <a:ext cx="12171708" cy="6001643"/>
          </a:xfrm>
          <a:prstGeom prst="rect">
            <a:avLst/>
          </a:prstGeom>
          <a:noFill/>
        </p:spPr>
        <p:txBody>
          <a:bodyPr wrap="square">
            <a:spAutoFit/>
          </a:bodyPr>
          <a:lstStyle/>
          <a:p>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48. </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假定在一个</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8</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位字长的计算机中运行如下</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C</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程序段：</a:t>
            </a:r>
          </a:p>
          <a:p>
            <a:r>
              <a:rPr lang="en-US" altLang="zh-CN" sz="3200" b="1" kern="100" dirty="0">
                <a:solidFill>
                  <a:srgbClr val="000000"/>
                </a:solidFill>
                <a:effectLst/>
                <a:latin typeface="华文新魏" panose="02010800040101010101" pitchFamily="2" charset="-122"/>
                <a:ea typeface="华文新魏" panose="02010800040101010101" pitchFamily="2" charset="-122"/>
                <a:cs typeface="Times New Roman" panose="02020603050405020304" pitchFamily="18" charset="0"/>
              </a:rPr>
              <a:t>	unsigned int  x=134;</a:t>
            </a:r>
            <a:endPar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endParaRPr>
          </a:p>
          <a:p>
            <a:r>
              <a:rPr lang="en-US" altLang="zh-CN" sz="3200" b="1" kern="100" dirty="0">
                <a:solidFill>
                  <a:srgbClr val="000000"/>
                </a:solidFill>
                <a:effectLst/>
                <a:latin typeface="华文新魏" panose="02010800040101010101" pitchFamily="2" charset="-122"/>
                <a:ea typeface="华文新魏" panose="02010800040101010101" pitchFamily="2" charset="-122"/>
                <a:cs typeface="Times New Roman" panose="02020603050405020304" pitchFamily="18" charset="0"/>
              </a:rPr>
              <a:t>	unsigned int  y=246;</a:t>
            </a:r>
            <a:endPar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endParaRPr>
          </a:p>
          <a:p>
            <a:r>
              <a:rPr lang="en-US" altLang="zh-CN" sz="3200" b="1" kern="100" dirty="0">
                <a:solidFill>
                  <a:srgbClr val="000000"/>
                </a:solidFill>
                <a:effectLst/>
                <a:latin typeface="华文新魏" panose="02010800040101010101" pitchFamily="2" charset="-122"/>
                <a:ea typeface="华文新魏" panose="02010800040101010101" pitchFamily="2" charset="-122"/>
                <a:cs typeface="Times New Roman" panose="02020603050405020304" pitchFamily="18" charset="0"/>
              </a:rPr>
              <a:t>	int  m=x;</a:t>
            </a:r>
            <a:endPar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endParaRPr>
          </a:p>
          <a:p>
            <a:r>
              <a:rPr lang="en-US" altLang="zh-CN" sz="3200" b="1" kern="100" dirty="0">
                <a:solidFill>
                  <a:srgbClr val="000000"/>
                </a:solidFill>
                <a:effectLst/>
                <a:latin typeface="华文新魏" panose="02010800040101010101" pitchFamily="2" charset="-122"/>
                <a:ea typeface="华文新魏" panose="02010800040101010101" pitchFamily="2" charset="-122"/>
                <a:cs typeface="Times New Roman" panose="02020603050405020304" pitchFamily="18" charset="0"/>
              </a:rPr>
              <a:t>	int  n=y;</a:t>
            </a:r>
            <a:endPar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endParaRPr>
          </a:p>
          <a:p>
            <a:r>
              <a:rPr lang="en-US" altLang="zh-CN" sz="3200" b="1" kern="100" dirty="0">
                <a:solidFill>
                  <a:srgbClr val="000000"/>
                </a:solidFill>
                <a:effectLst/>
                <a:latin typeface="华文新魏" panose="02010800040101010101" pitchFamily="2" charset="-122"/>
                <a:ea typeface="华文新魏" panose="02010800040101010101" pitchFamily="2" charset="-122"/>
                <a:cs typeface="Times New Roman" panose="02020603050405020304" pitchFamily="18" charset="0"/>
              </a:rPr>
              <a:t>	unsigned int  z1=x-y;</a:t>
            </a:r>
            <a:endPar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endParaRPr>
          </a:p>
          <a:p>
            <a:r>
              <a:rPr lang="en-US" altLang="zh-CN" sz="3200" b="1" kern="100" dirty="0">
                <a:solidFill>
                  <a:srgbClr val="000000"/>
                </a:solidFill>
                <a:effectLst/>
                <a:latin typeface="华文新魏" panose="02010800040101010101" pitchFamily="2" charset="-122"/>
                <a:ea typeface="华文新魏" panose="02010800040101010101" pitchFamily="2" charset="-122"/>
                <a:cs typeface="Times New Roman" panose="02020603050405020304" pitchFamily="18" charset="0"/>
              </a:rPr>
              <a:t>	unsigned int  z2=</a:t>
            </a:r>
            <a:r>
              <a:rPr lang="en-US" altLang="zh-CN" sz="3200" b="1" kern="100" dirty="0" err="1">
                <a:solidFill>
                  <a:srgbClr val="000000"/>
                </a:solidFill>
                <a:effectLst/>
                <a:latin typeface="华文新魏" panose="02010800040101010101" pitchFamily="2" charset="-122"/>
                <a:ea typeface="华文新魏" panose="02010800040101010101" pitchFamily="2" charset="-122"/>
                <a:cs typeface="Times New Roman" panose="02020603050405020304" pitchFamily="18" charset="0"/>
              </a:rPr>
              <a:t>x+y</a:t>
            </a:r>
            <a:r>
              <a:rPr lang="en-US" altLang="zh-CN" sz="3200" b="1" kern="100" dirty="0">
                <a:solidFill>
                  <a:srgbClr val="000000"/>
                </a:solidFill>
                <a:effectLst/>
                <a:latin typeface="华文新魏" panose="02010800040101010101" pitchFamily="2" charset="-122"/>
                <a:ea typeface="华文新魏" panose="02010800040101010101" pitchFamily="2" charset="-122"/>
                <a:cs typeface="Times New Roman" panose="02020603050405020304" pitchFamily="18" charset="0"/>
              </a:rPr>
              <a:t>;</a:t>
            </a:r>
            <a:endPar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endParaRPr>
          </a:p>
          <a:p>
            <a:r>
              <a:rPr lang="en-US" altLang="zh-CN" sz="3200" b="1" kern="100" dirty="0">
                <a:solidFill>
                  <a:srgbClr val="000000"/>
                </a:solidFill>
                <a:effectLst/>
                <a:latin typeface="华文新魏" panose="02010800040101010101" pitchFamily="2" charset="-122"/>
                <a:ea typeface="华文新魏" panose="02010800040101010101" pitchFamily="2" charset="-122"/>
                <a:cs typeface="Times New Roman" panose="02020603050405020304" pitchFamily="18" charset="0"/>
              </a:rPr>
              <a:t>	int  k1=m-n;</a:t>
            </a:r>
            <a:endPar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endParaRPr>
          </a:p>
          <a:p>
            <a:r>
              <a:rPr lang="en-US" altLang="zh-CN" sz="3200" b="1" kern="100" dirty="0">
                <a:solidFill>
                  <a:srgbClr val="000000"/>
                </a:solidFill>
                <a:effectLst/>
                <a:latin typeface="华文新魏" panose="02010800040101010101" pitchFamily="2" charset="-122"/>
                <a:ea typeface="华文新魏" panose="02010800040101010101" pitchFamily="2" charset="-122"/>
                <a:cs typeface="Times New Roman" panose="02020603050405020304" pitchFamily="18" charset="0"/>
              </a:rPr>
              <a:t>	int  k2=</a:t>
            </a:r>
            <a:r>
              <a:rPr lang="en-US" altLang="zh-CN" sz="3200" b="1" kern="100" dirty="0" err="1">
                <a:solidFill>
                  <a:srgbClr val="000000"/>
                </a:solidFill>
                <a:effectLst/>
                <a:latin typeface="华文新魏" panose="02010800040101010101" pitchFamily="2" charset="-122"/>
                <a:ea typeface="华文新魏" panose="02010800040101010101" pitchFamily="2" charset="-122"/>
                <a:cs typeface="Times New Roman" panose="02020603050405020304" pitchFamily="18" charset="0"/>
              </a:rPr>
              <a:t>m+n</a:t>
            </a:r>
            <a:r>
              <a:rPr lang="en-US" altLang="zh-CN" sz="3200" b="1" kern="100" dirty="0">
                <a:solidFill>
                  <a:srgbClr val="000000"/>
                </a:solidFill>
                <a:effectLst/>
                <a:latin typeface="华文新魏" panose="02010800040101010101" pitchFamily="2" charset="-122"/>
                <a:ea typeface="华文新魏" panose="02010800040101010101" pitchFamily="2" charset="-122"/>
                <a:cs typeface="Times New Roman" panose="02020603050405020304" pitchFamily="18" charset="0"/>
              </a:rPr>
              <a:t>;</a:t>
            </a:r>
            <a:endPar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endParaRPr>
          </a:p>
          <a:p>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若编译器编译时将</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8</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个</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8</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位寄存器</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R1</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R8</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分别分配给变量</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x</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y</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m</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n</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z1</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z2</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k1</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和</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k2</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。请回答下列问题。（提示：带符号整数用补码表示。）</a:t>
            </a:r>
          </a:p>
        </p:txBody>
      </p:sp>
    </p:spTree>
    <p:extLst>
      <p:ext uri="{BB962C8B-B14F-4D97-AF65-F5344CB8AC3E}">
        <p14:creationId xmlns:p14="http://schemas.microsoft.com/office/powerpoint/2010/main" val="275106975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51" name="图片 5"/>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217572" y="-26987"/>
            <a:ext cx="927100" cy="86360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0" name="灯片编号占位符 1"/>
          <p:cNvSpPr>
            <a:spLocks noGrp="1"/>
          </p:cNvSpPr>
          <p:nvPr>
            <p:ph type="sldNum" sz="quarter" idx="12"/>
          </p:nvPr>
        </p:nvSpPr>
        <p:spPr bwMode="auto">
          <a:xfrm>
            <a:off x="10038108" y="6381328"/>
            <a:ext cx="2133600" cy="365125"/>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20" indent="-285738">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2953" indent="-228591">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13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31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497"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678"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8859"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041"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7979042A-73EB-4748-98EF-861469C4C2ED}" type="slidenum">
              <a:rPr lang="zh-CN" altLang="en-US" sz="1200">
                <a:solidFill>
                  <a:srgbClr val="898989"/>
                </a:solidFill>
              </a:rPr>
              <a:pPr>
                <a:spcBef>
                  <a:spcPct val="0"/>
                </a:spcBef>
                <a:buFontTx/>
                <a:buNone/>
              </a:pPr>
              <a:t>44</a:t>
            </a:fld>
            <a:endParaRPr lang="zh-CN" altLang="en-US" sz="1200" dirty="0">
              <a:solidFill>
                <a:srgbClr val="898989"/>
              </a:solidFill>
            </a:endParaRPr>
          </a:p>
        </p:txBody>
      </p:sp>
      <p:sp>
        <p:nvSpPr>
          <p:cNvPr id="5" name="TextBox 2"/>
          <p:cNvSpPr txBox="1">
            <a:spLocks noChangeArrowheads="1"/>
          </p:cNvSpPr>
          <p:nvPr/>
        </p:nvSpPr>
        <p:spPr bwMode="auto">
          <a:xfrm>
            <a:off x="1919536" y="112427"/>
            <a:ext cx="7162901" cy="58477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36" tIns="45718" rIns="91436" bIns="45718">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b="1" dirty="0">
                <a:solidFill>
                  <a:srgbClr val="002060"/>
                </a:solidFill>
                <a:latin typeface="微软雅黑" panose="020B0503020204020204" pitchFamily="34" charset="-122"/>
                <a:ea typeface="微软雅黑" panose="020B0503020204020204" pitchFamily="34" charset="-122"/>
              </a:rPr>
              <a:t>第二章习题</a:t>
            </a:r>
            <a:endParaRPr lang="zh-CN" altLang="en-US" sz="4000" b="1" dirty="0">
              <a:solidFill>
                <a:srgbClr val="002060"/>
              </a:solidFill>
              <a:latin typeface="微软雅黑" panose="020B0503020204020204" pitchFamily="34" charset="-122"/>
              <a:ea typeface="微软雅黑" panose="020B0503020204020204" pitchFamily="34" charset="-122"/>
            </a:endParaRPr>
          </a:p>
        </p:txBody>
      </p:sp>
      <p:sp>
        <p:nvSpPr>
          <p:cNvPr id="6" name="文本框 5">
            <a:extLst>
              <a:ext uri="{FF2B5EF4-FFF2-40B4-BE49-F238E27FC236}">
                <a16:creationId xmlns:a16="http://schemas.microsoft.com/office/drawing/2014/main" id="{B25F8A13-E66F-416C-8D99-F433AAF82114}"/>
              </a:ext>
            </a:extLst>
          </p:cNvPr>
          <p:cNvSpPr txBox="1"/>
          <p:nvPr/>
        </p:nvSpPr>
        <p:spPr>
          <a:xfrm>
            <a:off x="0" y="980728"/>
            <a:ext cx="11784632" cy="4524315"/>
          </a:xfrm>
          <a:prstGeom prst="rect">
            <a:avLst/>
          </a:prstGeom>
          <a:noFill/>
        </p:spPr>
        <p:txBody>
          <a:bodyPr wrap="square">
            <a:spAutoFit/>
          </a:bodyPr>
          <a:lstStyle/>
          <a:p>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1</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）执行上述程序段后，寄存器</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R1</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R5</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和</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R6</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的内容分别是什么（用十六进制表示）？</a:t>
            </a:r>
          </a:p>
          <a:p>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2</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）执行上述程序段后，变量</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m</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和</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k1</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的值分别是多少（用十进制表示）？</a:t>
            </a:r>
          </a:p>
          <a:p>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3</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）上述程序段涉及带符号整数加</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减、无符号整数加</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减运算，这四种运算能否利用同一个加法器辅助电路实现？简述理由。</a:t>
            </a:r>
          </a:p>
          <a:p>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4</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）计算机内部如何判断带符号整数加</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减运算的结果是否发生溢出？上述程序段中，哪些带符号整数运算语句的执行结果会发生溢出？</a:t>
            </a:r>
          </a:p>
        </p:txBody>
      </p:sp>
    </p:spTree>
    <p:extLst>
      <p:ext uri="{BB962C8B-B14F-4D97-AF65-F5344CB8AC3E}">
        <p14:creationId xmlns:p14="http://schemas.microsoft.com/office/powerpoint/2010/main" val="345466497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51" name="图片 5"/>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217572" y="-26987"/>
            <a:ext cx="927100" cy="86360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0" name="灯片编号占位符 1"/>
          <p:cNvSpPr>
            <a:spLocks noGrp="1"/>
          </p:cNvSpPr>
          <p:nvPr>
            <p:ph type="sldNum" sz="quarter" idx="12"/>
          </p:nvPr>
        </p:nvSpPr>
        <p:spPr bwMode="auto">
          <a:xfrm>
            <a:off x="10038108" y="6381328"/>
            <a:ext cx="2133600" cy="365125"/>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20" indent="-285738">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2953" indent="-228591">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13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31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497"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678"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8859"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041"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7979042A-73EB-4748-98EF-861469C4C2ED}" type="slidenum">
              <a:rPr lang="zh-CN" altLang="en-US" sz="1200">
                <a:solidFill>
                  <a:srgbClr val="898989"/>
                </a:solidFill>
              </a:rPr>
              <a:pPr>
                <a:spcBef>
                  <a:spcPct val="0"/>
                </a:spcBef>
                <a:buFontTx/>
                <a:buNone/>
              </a:pPr>
              <a:t>45</a:t>
            </a:fld>
            <a:endParaRPr lang="zh-CN" altLang="en-US" sz="1200" dirty="0">
              <a:solidFill>
                <a:srgbClr val="898989"/>
              </a:solidFill>
            </a:endParaRPr>
          </a:p>
        </p:txBody>
      </p:sp>
      <p:sp>
        <p:nvSpPr>
          <p:cNvPr id="5" name="TextBox 2"/>
          <p:cNvSpPr txBox="1">
            <a:spLocks noChangeArrowheads="1"/>
          </p:cNvSpPr>
          <p:nvPr/>
        </p:nvSpPr>
        <p:spPr bwMode="auto">
          <a:xfrm>
            <a:off x="1919536" y="112427"/>
            <a:ext cx="7162901" cy="58477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36" tIns="45718" rIns="91436" bIns="45718">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b="1" dirty="0">
                <a:solidFill>
                  <a:srgbClr val="002060"/>
                </a:solidFill>
                <a:latin typeface="微软雅黑" panose="020B0503020204020204" pitchFamily="34" charset="-122"/>
                <a:ea typeface="微软雅黑" panose="020B0503020204020204" pitchFamily="34" charset="-122"/>
              </a:rPr>
              <a:t>第二章习题</a:t>
            </a:r>
            <a:endParaRPr lang="zh-CN" altLang="en-US" sz="4000" b="1" dirty="0">
              <a:solidFill>
                <a:srgbClr val="002060"/>
              </a:solidFill>
              <a:latin typeface="微软雅黑" panose="020B0503020204020204" pitchFamily="34" charset="-122"/>
              <a:ea typeface="微软雅黑" panose="020B0503020204020204" pitchFamily="34" charset="-122"/>
            </a:endParaRPr>
          </a:p>
        </p:txBody>
      </p:sp>
      <p:sp>
        <p:nvSpPr>
          <p:cNvPr id="6" name="文本框 5">
            <a:extLst>
              <a:ext uri="{FF2B5EF4-FFF2-40B4-BE49-F238E27FC236}">
                <a16:creationId xmlns:a16="http://schemas.microsoft.com/office/drawing/2014/main" id="{5CBB5BC0-0C43-4F02-BD4A-51898D5091F8}"/>
              </a:ext>
            </a:extLst>
          </p:cNvPr>
          <p:cNvSpPr txBox="1"/>
          <p:nvPr/>
        </p:nvSpPr>
        <p:spPr>
          <a:xfrm>
            <a:off x="15596" y="852700"/>
            <a:ext cx="12097344" cy="1846659"/>
          </a:xfrm>
          <a:prstGeom prst="rect">
            <a:avLst/>
          </a:prstGeom>
          <a:noFill/>
        </p:spPr>
        <p:txBody>
          <a:bodyPr wrap="square">
            <a:spAutoFit/>
          </a:bodyPr>
          <a:lstStyle/>
          <a:p>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49. </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下列选项中，能缩短程序执行时间的措施是（</a:t>
            </a:r>
            <a:r>
              <a:rPr lang="en-US" altLang="zh-CN" sz="3200" b="1" kern="100" dirty="0">
                <a:solidFill>
                  <a:srgbClr val="FF0000"/>
                </a:solidFill>
                <a:effectLst/>
                <a:latin typeface="华文新魏" panose="02010800040101010101" pitchFamily="2" charset="-122"/>
                <a:ea typeface="华文新魏" panose="02010800040101010101" pitchFamily="2" charset="-122"/>
                <a:cs typeface="Times New Roman" panose="02020603050405020304" pitchFamily="18" charset="0"/>
              </a:rPr>
              <a:t>D</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a:t>
            </a:r>
          </a:p>
          <a:p>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I . </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提高</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CPU</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时钟频率</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 II . </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优化数据</a:t>
            </a:r>
            <a:r>
              <a:rPr lang="zh-CN" altLang="en-US" sz="3200" b="1" kern="100" dirty="0">
                <a:effectLst/>
                <a:latin typeface="华文新魏" panose="02010800040101010101" pitchFamily="2" charset="-122"/>
                <a:ea typeface="华文新魏" panose="02010800040101010101" pitchFamily="2" charset="-122"/>
                <a:cs typeface="Times New Roman" panose="02020603050405020304" pitchFamily="18" charset="0"/>
              </a:rPr>
              <a:t>通路</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结构</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III . </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对程序进行编译优化</a:t>
            </a:r>
          </a:p>
          <a:p>
            <a:endParaRPr lang="en-US" altLang="zh-CN" sz="1600" b="1" kern="100" dirty="0">
              <a:effectLst/>
              <a:latin typeface="华文新魏" panose="02010800040101010101" pitchFamily="2" charset="-122"/>
              <a:ea typeface="华文新魏" panose="02010800040101010101" pitchFamily="2" charset="-122"/>
              <a:cs typeface="Times New Roman" panose="02020603050405020304" pitchFamily="18" charset="0"/>
            </a:endParaRPr>
          </a:p>
          <a:p>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A.</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仅</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I</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和</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II		B.</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仅</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I</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和</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III		C.</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仅</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II</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和</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III		D.I</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II</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和</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III</a:t>
            </a:r>
            <a:endPar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endParaRPr>
          </a:p>
        </p:txBody>
      </p:sp>
      <p:sp>
        <p:nvSpPr>
          <p:cNvPr id="8" name="文本框 7">
            <a:extLst>
              <a:ext uri="{FF2B5EF4-FFF2-40B4-BE49-F238E27FC236}">
                <a16:creationId xmlns:a16="http://schemas.microsoft.com/office/drawing/2014/main" id="{E14B10EE-2922-44D0-8B7F-8BF4D736D0D2}"/>
              </a:ext>
            </a:extLst>
          </p:cNvPr>
          <p:cNvSpPr txBox="1"/>
          <p:nvPr/>
        </p:nvSpPr>
        <p:spPr>
          <a:xfrm>
            <a:off x="23996" y="3386181"/>
            <a:ext cx="12212014" cy="2308324"/>
          </a:xfrm>
          <a:prstGeom prst="rect">
            <a:avLst/>
          </a:prstGeom>
          <a:noFill/>
        </p:spPr>
        <p:txBody>
          <a:bodyPr wrap="square">
            <a:spAutoFit/>
          </a:bodyPr>
          <a:lstStyle/>
          <a:p>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50.</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假定有</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4</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个整数用</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8</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位补码分别表示</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R1=FEH ,R2=F2H ,R3=90H,R4=F8H,</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若将运算结果存放在一个</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8</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位的寄存器中，则下列运算会发生溢出的是 </a:t>
            </a:r>
            <a:r>
              <a:rPr lang="en-US" altLang="zh-CN" sz="3200" b="1" kern="100" dirty="0">
                <a:solidFill>
                  <a:srgbClr val="FF0000"/>
                </a:solidFill>
                <a:effectLst/>
                <a:latin typeface="华文新魏" panose="02010800040101010101" pitchFamily="2" charset="-122"/>
                <a:ea typeface="华文新魏" panose="02010800040101010101" pitchFamily="2" charset="-122"/>
                <a:cs typeface="Times New Roman" panose="02020603050405020304" pitchFamily="18" charset="0"/>
              </a:rPr>
              <a:t>B</a:t>
            </a:r>
            <a:endPar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endParaRPr>
          </a:p>
          <a:p>
            <a:endParaRPr lang="en-US" altLang="zh-CN" sz="1600" b="1" kern="100" dirty="0">
              <a:effectLst/>
              <a:latin typeface="华文新魏" panose="02010800040101010101" pitchFamily="2" charset="-122"/>
              <a:ea typeface="华文新魏" panose="02010800040101010101" pitchFamily="2" charset="-122"/>
              <a:cs typeface="Times New Roman" panose="02020603050405020304" pitchFamily="18" charset="0"/>
            </a:endParaRPr>
          </a:p>
          <a:p>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A.R1*R2		B.R2*R3		C.R1*R4		D.R2*R4</a:t>
            </a:r>
            <a:endPar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endParaRPr>
          </a:p>
        </p:txBody>
      </p:sp>
    </p:spTree>
    <p:extLst>
      <p:ext uri="{BB962C8B-B14F-4D97-AF65-F5344CB8AC3E}">
        <p14:creationId xmlns:p14="http://schemas.microsoft.com/office/powerpoint/2010/main" val="7321279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51" name="图片 5"/>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217572" y="-26987"/>
            <a:ext cx="927100" cy="86360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0" name="灯片编号占位符 1"/>
          <p:cNvSpPr>
            <a:spLocks noGrp="1"/>
          </p:cNvSpPr>
          <p:nvPr>
            <p:ph type="sldNum" sz="quarter" idx="12"/>
          </p:nvPr>
        </p:nvSpPr>
        <p:spPr bwMode="auto">
          <a:xfrm>
            <a:off x="10038108" y="6381328"/>
            <a:ext cx="2133600" cy="365125"/>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20" indent="-285738">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2953" indent="-228591">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13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31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497"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678"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8859"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041"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7979042A-73EB-4748-98EF-861469C4C2ED}" type="slidenum">
              <a:rPr lang="zh-CN" altLang="en-US" sz="1200">
                <a:solidFill>
                  <a:srgbClr val="898989"/>
                </a:solidFill>
              </a:rPr>
              <a:pPr>
                <a:spcBef>
                  <a:spcPct val="0"/>
                </a:spcBef>
                <a:buFontTx/>
                <a:buNone/>
              </a:pPr>
              <a:t>46</a:t>
            </a:fld>
            <a:endParaRPr lang="zh-CN" altLang="en-US" sz="1200" dirty="0">
              <a:solidFill>
                <a:srgbClr val="898989"/>
              </a:solidFill>
            </a:endParaRPr>
          </a:p>
        </p:txBody>
      </p:sp>
      <p:sp>
        <p:nvSpPr>
          <p:cNvPr id="5" name="TextBox 2"/>
          <p:cNvSpPr txBox="1">
            <a:spLocks noChangeArrowheads="1"/>
          </p:cNvSpPr>
          <p:nvPr/>
        </p:nvSpPr>
        <p:spPr bwMode="auto">
          <a:xfrm>
            <a:off x="1919536" y="112427"/>
            <a:ext cx="7162901" cy="58477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36" tIns="45718" rIns="91436" bIns="45718">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b="1" dirty="0">
                <a:solidFill>
                  <a:srgbClr val="002060"/>
                </a:solidFill>
                <a:latin typeface="微软雅黑" panose="020B0503020204020204" pitchFamily="34" charset="-122"/>
                <a:ea typeface="微软雅黑" panose="020B0503020204020204" pitchFamily="34" charset="-122"/>
              </a:rPr>
              <a:t>第二章习题</a:t>
            </a:r>
            <a:endParaRPr lang="zh-CN" altLang="en-US" sz="4000" b="1" dirty="0">
              <a:solidFill>
                <a:srgbClr val="002060"/>
              </a:solidFill>
              <a:latin typeface="微软雅黑" panose="020B0503020204020204" pitchFamily="34" charset="-122"/>
              <a:ea typeface="微软雅黑" panose="020B0503020204020204" pitchFamily="34" charset="-122"/>
            </a:endParaRPr>
          </a:p>
        </p:txBody>
      </p:sp>
      <p:sp>
        <p:nvSpPr>
          <p:cNvPr id="6" name="文本框 5">
            <a:extLst>
              <a:ext uri="{FF2B5EF4-FFF2-40B4-BE49-F238E27FC236}">
                <a16:creationId xmlns:a16="http://schemas.microsoft.com/office/drawing/2014/main" id="{5495CAA4-29DB-48A3-B6E3-050C35E03966}"/>
              </a:ext>
            </a:extLst>
          </p:cNvPr>
          <p:cNvSpPr txBox="1"/>
          <p:nvPr/>
        </p:nvSpPr>
        <p:spPr>
          <a:xfrm>
            <a:off x="119336" y="980728"/>
            <a:ext cx="12025336" cy="5293757"/>
          </a:xfrm>
          <a:prstGeom prst="rect">
            <a:avLst/>
          </a:prstGeom>
          <a:noFill/>
        </p:spPr>
        <p:txBody>
          <a:bodyPr wrap="square">
            <a:spAutoFit/>
          </a:bodyPr>
          <a:lstStyle/>
          <a:p>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51.</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假定变量</a:t>
            </a:r>
            <a:r>
              <a:rPr lang="en-US" altLang="zh-CN" sz="3200" b="1" kern="100" dirty="0" err="1">
                <a:effectLst/>
                <a:latin typeface="华文新魏" panose="02010800040101010101" pitchFamily="2" charset="-122"/>
                <a:ea typeface="华文新魏" panose="02010800040101010101" pitchFamily="2" charset="-122"/>
                <a:cs typeface="Times New Roman" panose="02020603050405020304" pitchFamily="18" charset="0"/>
              </a:rPr>
              <a:t>i</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f</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和</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d</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的数据类型分别为</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int</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float</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和</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double</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int</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用补码表示，</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float</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和</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double</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分别用</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IEEE754</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单精度和双精度浮点数格式表示），已知</a:t>
            </a:r>
            <a:r>
              <a:rPr lang="en-US" altLang="zh-CN" sz="3200" b="1" kern="100" dirty="0" err="1">
                <a:effectLst/>
                <a:latin typeface="华文新魏" panose="02010800040101010101" pitchFamily="2" charset="-122"/>
                <a:ea typeface="华文新魏" panose="02010800040101010101" pitchFamily="2" charset="-122"/>
                <a:cs typeface="Times New Roman" panose="02020603050405020304" pitchFamily="18" charset="0"/>
              </a:rPr>
              <a:t>i</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=785</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f=1.5678e3</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d=1.5e100</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。若在</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32</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位机器中执行下列关系表达式，则结果为</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真</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的是（</a:t>
            </a:r>
            <a:r>
              <a:rPr lang="en-US" altLang="zh-CN" sz="3200" b="1" kern="100" dirty="0">
                <a:solidFill>
                  <a:srgbClr val="FF0000"/>
                </a:solidFill>
                <a:effectLst/>
                <a:latin typeface="华文新魏" panose="02010800040101010101" pitchFamily="2" charset="-122"/>
                <a:ea typeface="华文新魏" panose="02010800040101010101" pitchFamily="2" charset="-122"/>
                <a:cs typeface="Times New Roman" panose="02020603050405020304" pitchFamily="18" charset="0"/>
              </a:rPr>
              <a:t>B</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a:t>
            </a:r>
          </a:p>
          <a:p>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Ⅰ．</a:t>
            </a:r>
            <a:r>
              <a:rPr lang="en-US" altLang="zh-CN" sz="3200" b="1" kern="100" dirty="0" err="1">
                <a:effectLst/>
                <a:latin typeface="华文新魏" panose="02010800040101010101" pitchFamily="2" charset="-122"/>
                <a:ea typeface="华文新魏" panose="02010800040101010101" pitchFamily="2" charset="-122"/>
                <a:cs typeface="Times New Roman" panose="02020603050405020304" pitchFamily="18" charset="0"/>
              </a:rPr>
              <a:t>i</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==(int)(float)</a:t>
            </a:r>
            <a:r>
              <a:rPr lang="en-US" altLang="zh-CN" sz="3200" b="1" kern="100" dirty="0" err="1">
                <a:effectLst/>
                <a:latin typeface="华文新魏" panose="02010800040101010101" pitchFamily="2" charset="-122"/>
                <a:ea typeface="华文新魏" panose="02010800040101010101" pitchFamily="2" charset="-122"/>
                <a:cs typeface="Times New Roman" panose="02020603050405020304" pitchFamily="18" charset="0"/>
              </a:rPr>
              <a:t>i</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                    Ⅱ</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f==(float)(int)f</a:t>
            </a:r>
            <a:endPar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endParaRPr>
          </a:p>
          <a:p>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Ⅲ．</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f==(float)(double)f                Ⅳ</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a:t>
            </a:r>
            <a:r>
              <a:rPr lang="en-US" altLang="zh-CN" sz="3200" b="1" kern="100" dirty="0" err="1">
                <a:effectLst/>
                <a:latin typeface="华文新魏" panose="02010800040101010101" pitchFamily="2" charset="-122"/>
                <a:ea typeface="华文新魏" panose="02010800040101010101" pitchFamily="2" charset="-122"/>
                <a:cs typeface="Times New Roman" panose="02020603050405020304" pitchFamily="18" charset="0"/>
              </a:rPr>
              <a:t>d+f</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)-d==f</a:t>
            </a:r>
            <a:endPar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endParaRPr>
          </a:p>
          <a:p>
            <a:endParaRPr lang="en-US" altLang="zh-CN" sz="1600" b="1" kern="100" dirty="0">
              <a:effectLst/>
              <a:latin typeface="华文新魏" panose="02010800040101010101" pitchFamily="2" charset="-122"/>
              <a:ea typeface="华文新魏" panose="02010800040101010101" pitchFamily="2" charset="-122"/>
              <a:cs typeface="Times New Roman" panose="02020603050405020304" pitchFamily="18" charset="0"/>
            </a:endParaRPr>
          </a:p>
          <a:p>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A.</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仅Ⅰ和Ⅱ</a:t>
            </a:r>
          </a:p>
          <a:p>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B.</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仅Ⅰ和Ⅲ</a:t>
            </a:r>
          </a:p>
          <a:p>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C.</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仅Ⅱ和Ⅲ</a:t>
            </a:r>
          </a:p>
          <a:p>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D.</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仅Ⅲ和Ⅳ</a:t>
            </a:r>
          </a:p>
        </p:txBody>
      </p:sp>
    </p:spTree>
    <p:extLst>
      <p:ext uri="{BB962C8B-B14F-4D97-AF65-F5344CB8AC3E}">
        <p14:creationId xmlns:p14="http://schemas.microsoft.com/office/powerpoint/2010/main" val="157768799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51" name="图片 5"/>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217572" y="-26987"/>
            <a:ext cx="927100" cy="86360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0" name="灯片编号占位符 1"/>
          <p:cNvSpPr>
            <a:spLocks noGrp="1"/>
          </p:cNvSpPr>
          <p:nvPr>
            <p:ph type="sldNum" sz="quarter" idx="12"/>
          </p:nvPr>
        </p:nvSpPr>
        <p:spPr bwMode="auto">
          <a:xfrm>
            <a:off x="10038108" y="6381328"/>
            <a:ext cx="2133600" cy="365125"/>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20" indent="-285738">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2953" indent="-228591">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13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31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497"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678"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8859"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041"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7979042A-73EB-4748-98EF-861469C4C2ED}" type="slidenum">
              <a:rPr lang="zh-CN" altLang="en-US" sz="1200">
                <a:solidFill>
                  <a:srgbClr val="898989"/>
                </a:solidFill>
              </a:rPr>
              <a:pPr>
                <a:spcBef>
                  <a:spcPct val="0"/>
                </a:spcBef>
                <a:buFontTx/>
                <a:buNone/>
              </a:pPr>
              <a:t>47</a:t>
            </a:fld>
            <a:endParaRPr lang="zh-CN" altLang="en-US" sz="1200" dirty="0">
              <a:solidFill>
                <a:srgbClr val="898989"/>
              </a:solidFill>
            </a:endParaRPr>
          </a:p>
        </p:txBody>
      </p:sp>
      <p:sp>
        <p:nvSpPr>
          <p:cNvPr id="5" name="TextBox 2"/>
          <p:cNvSpPr txBox="1">
            <a:spLocks noChangeArrowheads="1"/>
          </p:cNvSpPr>
          <p:nvPr/>
        </p:nvSpPr>
        <p:spPr bwMode="auto">
          <a:xfrm>
            <a:off x="1919536" y="112427"/>
            <a:ext cx="7162901" cy="58477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36" tIns="45718" rIns="91436" bIns="45718">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b="1" dirty="0">
                <a:solidFill>
                  <a:srgbClr val="002060"/>
                </a:solidFill>
                <a:latin typeface="微软雅黑" panose="020B0503020204020204" pitchFamily="34" charset="-122"/>
                <a:ea typeface="微软雅黑" panose="020B0503020204020204" pitchFamily="34" charset="-122"/>
              </a:rPr>
              <a:t>第二章习题</a:t>
            </a:r>
            <a:endParaRPr lang="zh-CN" altLang="en-US" sz="4000" b="1" dirty="0">
              <a:solidFill>
                <a:srgbClr val="002060"/>
              </a:solidFill>
              <a:latin typeface="微软雅黑" panose="020B0503020204020204" pitchFamily="34" charset="-122"/>
              <a:ea typeface="微软雅黑" panose="020B0503020204020204" pitchFamily="34" charset="-122"/>
            </a:endParaRPr>
          </a:p>
        </p:txBody>
      </p:sp>
      <p:sp>
        <p:nvSpPr>
          <p:cNvPr id="6" name="文本框 5">
            <a:extLst>
              <a:ext uri="{FF2B5EF4-FFF2-40B4-BE49-F238E27FC236}">
                <a16:creationId xmlns:a16="http://schemas.microsoft.com/office/drawing/2014/main" id="{03B82A41-590A-41B5-B556-BD76D8933385}"/>
              </a:ext>
            </a:extLst>
          </p:cNvPr>
          <p:cNvSpPr txBox="1"/>
          <p:nvPr/>
        </p:nvSpPr>
        <p:spPr>
          <a:xfrm>
            <a:off x="191344" y="1124744"/>
            <a:ext cx="11305256" cy="3046988"/>
          </a:xfrm>
          <a:prstGeom prst="rect">
            <a:avLst/>
          </a:prstGeom>
          <a:noFill/>
        </p:spPr>
        <p:txBody>
          <a:bodyPr wrap="square">
            <a:spAutoFit/>
          </a:bodyPr>
          <a:lstStyle/>
          <a:p>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52. </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下列寄存器中，汇编语言程序员可见的是（</a:t>
            </a:r>
            <a:r>
              <a:rPr lang="en-US" altLang="zh-CN" sz="3200" b="1" kern="100" dirty="0">
                <a:solidFill>
                  <a:srgbClr val="FF0000"/>
                </a:solidFill>
                <a:effectLst/>
                <a:latin typeface="华文新魏" panose="02010800040101010101" pitchFamily="2" charset="-122"/>
                <a:ea typeface="华文新魏" panose="02010800040101010101" pitchFamily="2" charset="-122"/>
                <a:cs typeface="Times New Roman" panose="02020603050405020304" pitchFamily="18" charset="0"/>
              </a:rPr>
              <a:t>B</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a:t>
            </a:r>
          </a:p>
          <a:p>
            <a:endPar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endParaRPr>
          </a:p>
          <a:p>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A.</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存储器地址寄存器（</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MAR</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a:t>
            </a:r>
          </a:p>
          <a:p>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B.</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程序计数器（</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PC</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a:t>
            </a:r>
          </a:p>
          <a:p>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C.</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存储器数据寄存器（</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MDR</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a:t>
            </a:r>
          </a:p>
          <a:p>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D.</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指令寄存器（</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IR</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a:t>
            </a:r>
          </a:p>
        </p:txBody>
      </p:sp>
    </p:spTree>
    <p:extLst>
      <p:ext uri="{BB962C8B-B14F-4D97-AF65-F5344CB8AC3E}">
        <p14:creationId xmlns:p14="http://schemas.microsoft.com/office/powerpoint/2010/main" val="161486467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51" name="图片 5"/>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217572" y="-26987"/>
            <a:ext cx="927100" cy="86360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0" name="灯片编号占位符 1"/>
          <p:cNvSpPr>
            <a:spLocks noGrp="1"/>
          </p:cNvSpPr>
          <p:nvPr>
            <p:ph type="sldNum" sz="quarter" idx="12"/>
          </p:nvPr>
        </p:nvSpPr>
        <p:spPr bwMode="auto">
          <a:xfrm>
            <a:off x="10038108" y="6381328"/>
            <a:ext cx="2133600" cy="365125"/>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20" indent="-285738">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2953" indent="-228591">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13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31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497"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678"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8859"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041"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7979042A-73EB-4748-98EF-861469C4C2ED}" type="slidenum">
              <a:rPr lang="zh-CN" altLang="en-US" sz="1200">
                <a:solidFill>
                  <a:srgbClr val="898989"/>
                </a:solidFill>
              </a:rPr>
              <a:pPr>
                <a:spcBef>
                  <a:spcPct val="0"/>
                </a:spcBef>
                <a:buFontTx/>
                <a:buNone/>
              </a:pPr>
              <a:t>48</a:t>
            </a:fld>
            <a:endParaRPr lang="zh-CN" altLang="en-US" sz="1200" dirty="0">
              <a:solidFill>
                <a:srgbClr val="898989"/>
              </a:solidFill>
            </a:endParaRPr>
          </a:p>
        </p:txBody>
      </p:sp>
      <p:sp>
        <p:nvSpPr>
          <p:cNvPr id="5" name="TextBox 2"/>
          <p:cNvSpPr txBox="1">
            <a:spLocks noChangeArrowheads="1"/>
          </p:cNvSpPr>
          <p:nvPr/>
        </p:nvSpPr>
        <p:spPr bwMode="auto">
          <a:xfrm>
            <a:off x="1919536" y="112427"/>
            <a:ext cx="7162901" cy="58477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36" tIns="45718" rIns="91436" bIns="45718">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b="1" dirty="0">
                <a:solidFill>
                  <a:srgbClr val="002060"/>
                </a:solidFill>
                <a:latin typeface="微软雅黑" panose="020B0503020204020204" pitchFamily="34" charset="-122"/>
                <a:ea typeface="微软雅黑" panose="020B0503020204020204" pitchFamily="34" charset="-122"/>
              </a:rPr>
              <a:t>第二章习题</a:t>
            </a:r>
            <a:endParaRPr lang="zh-CN" altLang="en-US" sz="4000" b="1" dirty="0">
              <a:solidFill>
                <a:srgbClr val="002060"/>
              </a:solidFill>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a16="http://schemas.microsoft.com/office/drawing/2014/main" id="{7A28D650-AB66-4BDC-B4F1-69B2C06BC1A6}"/>
              </a:ext>
            </a:extLst>
          </p:cNvPr>
          <p:cNvSpPr txBox="1"/>
          <p:nvPr/>
        </p:nvSpPr>
        <p:spPr>
          <a:xfrm>
            <a:off x="1676" y="980728"/>
            <a:ext cx="12190324" cy="1077218"/>
          </a:xfrm>
          <a:prstGeom prst="rect">
            <a:avLst/>
          </a:prstGeom>
          <a:noFill/>
        </p:spPr>
        <p:txBody>
          <a:bodyPr wrap="square">
            <a:spAutoFit/>
          </a:bodyPr>
          <a:lstStyle/>
          <a:p>
            <a:pPr>
              <a:spcAft>
                <a:spcPts val="1200"/>
              </a:spcAft>
            </a:pP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53.</a:t>
            </a:r>
            <a:r>
              <a:rPr lang="zh-CN" altLang="zh-CN" sz="3200" b="1" kern="0" dirty="0">
                <a:effectLst/>
                <a:latin typeface="华文新魏" panose="02010800040101010101" pitchFamily="2" charset="-122"/>
                <a:ea typeface="华文新魏" panose="02010800040101010101" pitchFamily="2" charset="-122"/>
                <a:cs typeface="宋体" panose="02010600030101010101" pitchFamily="2" charset="-122"/>
              </a:rPr>
              <a:t>某计算机字长为</a:t>
            </a:r>
            <a:r>
              <a:rPr lang="en-US" altLang="zh-CN" sz="3200" b="1" kern="0" dirty="0">
                <a:effectLst/>
                <a:latin typeface="华文新魏" panose="02010800040101010101" pitchFamily="2" charset="-122"/>
                <a:ea typeface="华文新魏" panose="02010800040101010101" pitchFamily="2" charset="-122"/>
                <a:cs typeface="宋体" panose="02010600030101010101" pitchFamily="2" charset="-122"/>
              </a:rPr>
              <a:t>16</a:t>
            </a:r>
            <a:r>
              <a:rPr lang="zh-CN" altLang="zh-CN" sz="3200" b="1" kern="0" dirty="0">
                <a:effectLst/>
                <a:latin typeface="华文新魏" panose="02010800040101010101" pitchFamily="2" charset="-122"/>
                <a:ea typeface="华文新魏" panose="02010800040101010101" pitchFamily="2" charset="-122"/>
                <a:cs typeface="宋体" panose="02010600030101010101" pitchFamily="2" charset="-122"/>
              </a:rPr>
              <a:t>位，主存地址空间大小为</a:t>
            </a:r>
            <a:r>
              <a:rPr lang="en-US" altLang="zh-CN" sz="3200" b="1" kern="0" dirty="0">
                <a:effectLst/>
                <a:latin typeface="华文新魏" panose="02010800040101010101" pitchFamily="2" charset="-122"/>
                <a:ea typeface="华文新魏" panose="02010800040101010101" pitchFamily="2" charset="-122"/>
                <a:cs typeface="宋体" panose="02010600030101010101" pitchFamily="2" charset="-122"/>
              </a:rPr>
              <a:t>128KB</a:t>
            </a:r>
            <a:r>
              <a:rPr lang="zh-CN" altLang="zh-CN" sz="3200" b="1" kern="0" dirty="0">
                <a:effectLst/>
                <a:latin typeface="华文新魏" panose="02010800040101010101" pitchFamily="2" charset="-122"/>
                <a:ea typeface="华文新魏" panose="02010800040101010101" pitchFamily="2" charset="-122"/>
                <a:cs typeface="宋体" panose="02010600030101010101" pitchFamily="2" charset="-122"/>
              </a:rPr>
              <a:t>，按字编址。采用单字长指令格式，指令各字段定义如下图所示。 </a:t>
            </a:r>
            <a:endPar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endParaRPr>
          </a:p>
        </p:txBody>
      </p:sp>
      <p:graphicFrame>
        <p:nvGraphicFramePr>
          <p:cNvPr id="8" name="表格 7">
            <a:extLst>
              <a:ext uri="{FF2B5EF4-FFF2-40B4-BE49-F238E27FC236}">
                <a16:creationId xmlns:a16="http://schemas.microsoft.com/office/drawing/2014/main" id="{6E0DFA57-EB67-4A8E-A8A4-4E4BE0EC1927}"/>
              </a:ext>
            </a:extLst>
          </p:cNvPr>
          <p:cNvGraphicFramePr>
            <a:graphicFrameLocks noGrp="1"/>
          </p:cNvGraphicFramePr>
          <p:nvPr>
            <p:extLst>
              <p:ext uri="{D42A27DB-BD31-4B8C-83A1-F6EECF244321}">
                <p14:modId xmlns:p14="http://schemas.microsoft.com/office/powerpoint/2010/main" val="3935570866"/>
              </p:ext>
            </p:extLst>
          </p:nvPr>
        </p:nvGraphicFramePr>
        <p:xfrm>
          <a:off x="2711624" y="2057946"/>
          <a:ext cx="6120682" cy="1241133"/>
        </p:xfrm>
        <a:graphic>
          <a:graphicData uri="http://schemas.openxmlformats.org/drawingml/2006/table">
            <a:tbl>
              <a:tblPr firstRow="1" firstCol="1" bandRow="1"/>
              <a:tblGrid>
                <a:gridCol w="755793">
                  <a:extLst>
                    <a:ext uri="{9D8B030D-6E8A-4147-A177-3AD203B41FA5}">
                      <a16:colId xmlns:a16="http://schemas.microsoft.com/office/drawing/2014/main" val="3493099571"/>
                    </a:ext>
                  </a:extLst>
                </a:gridCol>
                <a:gridCol w="755793">
                  <a:extLst>
                    <a:ext uri="{9D8B030D-6E8A-4147-A177-3AD203B41FA5}">
                      <a16:colId xmlns:a16="http://schemas.microsoft.com/office/drawing/2014/main" val="3418071437"/>
                    </a:ext>
                  </a:extLst>
                </a:gridCol>
                <a:gridCol w="1152274">
                  <a:extLst>
                    <a:ext uri="{9D8B030D-6E8A-4147-A177-3AD203B41FA5}">
                      <a16:colId xmlns:a16="http://schemas.microsoft.com/office/drawing/2014/main" val="166475567"/>
                    </a:ext>
                  </a:extLst>
                </a:gridCol>
                <a:gridCol w="1080556">
                  <a:extLst>
                    <a:ext uri="{9D8B030D-6E8A-4147-A177-3AD203B41FA5}">
                      <a16:colId xmlns:a16="http://schemas.microsoft.com/office/drawing/2014/main" val="167490041"/>
                    </a:ext>
                  </a:extLst>
                </a:gridCol>
                <a:gridCol w="1440160">
                  <a:extLst>
                    <a:ext uri="{9D8B030D-6E8A-4147-A177-3AD203B41FA5}">
                      <a16:colId xmlns:a16="http://schemas.microsoft.com/office/drawing/2014/main" val="4137717086"/>
                    </a:ext>
                  </a:extLst>
                </a:gridCol>
                <a:gridCol w="936106">
                  <a:extLst>
                    <a:ext uri="{9D8B030D-6E8A-4147-A177-3AD203B41FA5}">
                      <a16:colId xmlns:a16="http://schemas.microsoft.com/office/drawing/2014/main" val="3341286063"/>
                    </a:ext>
                  </a:extLst>
                </a:gridCol>
              </a:tblGrid>
              <a:tr h="413711">
                <a:tc>
                  <a:txBody>
                    <a:bodyPr/>
                    <a:lstStyle/>
                    <a:p>
                      <a:r>
                        <a:rPr lang="en-US" sz="2000" b="1" kern="0">
                          <a:effectLst/>
                          <a:latin typeface="华文新魏" panose="02010800040101010101" pitchFamily="2" charset="-122"/>
                          <a:ea typeface="华文新魏" panose="02010800040101010101" pitchFamily="2" charset="-122"/>
                          <a:cs typeface="宋体" panose="02010600030101010101" pitchFamily="2" charset="-122"/>
                        </a:rPr>
                        <a:t>15 </a:t>
                      </a:r>
                      <a:endParaRPr lang="zh-CN" sz="1600" b="1" kern="100">
                        <a:effectLst/>
                        <a:latin typeface="华文新魏" panose="02010800040101010101" pitchFamily="2" charset="-122"/>
                        <a:ea typeface="华文新魏" panose="02010800040101010101" pitchFamily="2" charset="-122"/>
                        <a:cs typeface="Times New Roman" panose="02020603050405020304" pitchFamily="18" charset="0"/>
                      </a:endParaRPr>
                    </a:p>
                  </a:txBody>
                  <a:tcPr marL="9525" marR="9525" marT="9525" marB="9525"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r"/>
                      <a:r>
                        <a:rPr lang="en-US" sz="2000" b="1" kern="0" dirty="0">
                          <a:effectLst/>
                          <a:latin typeface="华文新魏" panose="02010800040101010101" pitchFamily="2" charset="-122"/>
                          <a:ea typeface="华文新魏" panose="02010800040101010101" pitchFamily="2" charset="-122"/>
                          <a:cs typeface="宋体" panose="02010600030101010101" pitchFamily="2" charset="-122"/>
                        </a:rPr>
                        <a:t>12 </a:t>
                      </a:r>
                      <a:endParaRPr lang="zh-CN" sz="1600" b="1" kern="100" dirty="0">
                        <a:effectLst/>
                        <a:latin typeface="华文新魏" panose="02010800040101010101" pitchFamily="2" charset="-122"/>
                        <a:ea typeface="华文新魏" panose="02010800040101010101" pitchFamily="2" charset="-122"/>
                        <a:cs typeface="Times New Roman" panose="02020603050405020304" pitchFamily="18" charset="0"/>
                      </a:endParaRPr>
                    </a:p>
                  </a:txBody>
                  <a:tcPr marL="9525" marR="9525" marT="9525" marB="9525" anchor="ctr">
                    <a:lnL>
                      <a:noFill/>
                    </a:lnL>
                    <a:lnR>
                      <a:noFill/>
                    </a:lnR>
                    <a:lnT>
                      <a:noFill/>
                    </a:lnT>
                    <a:lnB w="12700" cap="flat" cmpd="sng" algn="ctr">
                      <a:solidFill>
                        <a:srgbClr val="000000"/>
                      </a:solidFill>
                      <a:prstDash val="solid"/>
                      <a:round/>
                      <a:headEnd type="none" w="med" len="med"/>
                      <a:tailEnd type="none" w="med" len="med"/>
                    </a:lnB>
                  </a:tcPr>
                </a:tc>
                <a:tc>
                  <a:txBody>
                    <a:bodyPr/>
                    <a:lstStyle/>
                    <a:p>
                      <a:r>
                        <a:rPr lang="en-US" sz="2000" b="1" kern="0">
                          <a:effectLst/>
                          <a:latin typeface="华文新魏" panose="02010800040101010101" pitchFamily="2" charset="-122"/>
                          <a:ea typeface="华文新魏" panose="02010800040101010101" pitchFamily="2" charset="-122"/>
                          <a:cs typeface="宋体" panose="02010600030101010101" pitchFamily="2" charset="-122"/>
                        </a:rPr>
                        <a:t>1 1 </a:t>
                      </a:r>
                      <a:endParaRPr lang="zh-CN" sz="1600" b="1" kern="100">
                        <a:effectLst/>
                        <a:latin typeface="华文新魏" panose="02010800040101010101" pitchFamily="2" charset="-122"/>
                        <a:ea typeface="华文新魏" panose="02010800040101010101" pitchFamily="2" charset="-122"/>
                        <a:cs typeface="Times New Roman" panose="02020603050405020304" pitchFamily="18" charset="0"/>
                      </a:endParaRPr>
                    </a:p>
                  </a:txBody>
                  <a:tcPr marL="9525" marR="9525" marT="9525" marB="9525"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r"/>
                      <a:r>
                        <a:rPr lang="en-US" sz="2000" b="1" kern="0">
                          <a:effectLst/>
                          <a:latin typeface="华文新魏" panose="02010800040101010101" pitchFamily="2" charset="-122"/>
                          <a:ea typeface="华文新魏" panose="02010800040101010101" pitchFamily="2" charset="-122"/>
                          <a:cs typeface="宋体" panose="02010600030101010101" pitchFamily="2" charset="-122"/>
                        </a:rPr>
                        <a:t>6 </a:t>
                      </a:r>
                      <a:endParaRPr lang="zh-CN" sz="1600" b="1" kern="100">
                        <a:effectLst/>
                        <a:latin typeface="华文新魏" panose="02010800040101010101" pitchFamily="2" charset="-122"/>
                        <a:ea typeface="华文新魏" panose="02010800040101010101" pitchFamily="2" charset="-122"/>
                        <a:cs typeface="Times New Roman" panose="02020603050405020304" pitchFamily="18" charset="0"/>
                      </a:endParaRPr>
                    </a:p>
                  </a:txBody>
                  <a:tcPr marL="9525" marR="9525" marT="9525" marB="9525" anchor="ctr">
                    <a:lnL>
                      <a:noFill/>
                    </a:lnL>
                    <a:lnR>
                      <a:noFill/>
                    </a:lnR>
                    <a:lnT>
                      <a:noFill/>
                    </a:lnT>
                    <a:lnB w="12700" cap="flat" cmpd="sng" algn="ctr">
                      <a:solidFill>
                        <a:srgbClr val="000000"/>
                      </a:solidFill>
                      <a:prstDash val="solid"/>
                      <a:round/>
                      <a:headEnd type="none" w="med" len="med"/>
                      <a:tailEnd type="none" w="med" len="med"/>
                    </a:lnB>
                  </a:tcPr>
                </a:tc>
                <a:tc>
                  <a:txBody>
                    <a:bodyPr/>
                    <a:lstStyle/>
                    <a:p>
                      <a:r>
                        <a:rPr lang="en-US" sz="2000" b="1" kern="0">
                          <a:effectLst/>
                          <a:latin typeface="华文新魏" panose="02010800040101010101" pitchFamily="2" charset="-122"/>
                          <a:ea typeface="华文新魏" panose="02010800040101010101" pitchFamily="2" charset="-122"/>
                          <a:cs typeface="宋体" panose="02010600030101010101" pitchFamily="2" charset="-122"/>
                        </a:rPr>
                        <a:t>5 </a:t>
                      </a:r>
                      <a:endParaRPr lang="zh-CN" sz="1600" b="1" kern="100">
                        <a:effectLst/>
                        <a:latin typeface="华文新魏" panose="02010800040101010101" pitchFamily="2" charset="-122"/>
                        <a:ea typeface="华文新魏" panose="02010800040101010101" pitchFamily="2" charset="-122"/>
                        <a:cs typeface="Times New Roman" panose="02020603050405020304" pitchFamily="18" charset="0"/>
                      </a:endParaRPr>
                    </a:p>
                  </a:txBody>
                  <a:tcPr marL="9525" marR="9525" marT="9525" marB="9525"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r"/>
                      <a:r>
                        <a:rPr lang="en-US" sz="2000" b="1" kern="0">
                          <a:effectLst/>
                          <a:latin typeface="华文新魏" panose="02010800040101010101" pitchFamily="2" charset="-122"/>
                          <a:ea typeface="华文新魏" panose="02010800040101010101" pitchFamily="2" charset="-122"/>
                          <a:cs typeface="宋体" panose="02010600030101010101" pitchFamily="2" charset="-122"/>
                        </a:rPr>
                        <a:t>0 </a:t>
                      </a:r>
                      <a:endParaRPr lang="zh-CN" sz="1600" b="1" kern="100">
                        <a:effectLst/>
                        <a:latin typeface="华文新魏" panose="02010800040101010101" pitchFamily="2" charset="-122"/>
                        <a:ea typeface="华文新魏" panose="02010800040101010101" pitchFamily="2" charset="-122"/>
                        <a:cs typeface="Times New Roman" panose="02020603050405020304" pitchFamily="18" charset="0"/>
                      </a:endParaRPr>
                    </a:p>
                  </a:txBody>
                  <a:tcPr marL="9525" marR="9525" marT="9525" marB="9525" anchor="ctr">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00358862"/>
                  </a:ext>
                </a:extLst>
              </a:tr>
              <a:tr h="413711">
                <a:tc gridSpan="2">
                  <a:txBody>
                    <a:bodyPr/>
                    <a:lstStyle/>
                    <a:p>
                      <a:pPr algn="ctr"/>
                      <a:r>
                        <a:rPr lang="en-US" sz="2000" b="1" kern="0">
                          <a:effectLst/>
                          <a:latin typeface="华文新魏" panose="02010800040101010101" pitchFamily="2" charset="-122"/>
                          <a:ea typeface="华文新魏" panose="02010800040101010101" pitchFamily="2" charset="-122"/>
                          <a:cs typeface="宋体" panose="02010600030101010101" pitchFamily="2" charset="-122"/>
                        </a:rPr>
                        <a:t>OP </a:t>
                      </a:r>
                      <a:endParaRPr lang="zh-CN" sz="1600" b="1" kern="100">
                        <a:effectLst/>
                        <a:latin typeface="华文新魏" panose="02010800040101010101" pitchFamily="2" charset="-122"/>
                        <a:ea typeface="华文新魏" panose="02010800040101010101" pitchFamily="2" charset="-122"/>
                        <a:cs typeface="Times New Roman" panose="02020603050405020304" pitchFamily="18" charset="0"/>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algn="ctr"/>
                      <a:r>
                        <a:rPr lang="en-US" sz="2000" b="1" kern="0" dirty="0" err="1">
                          <a:effectLst/>
                          <a:latin typeface="华文新魏" panose="02010800040101010101" pitchFamily="2" charset="-122"/>
                          <a:ea typeface="华文新魏" panose="02010800040101010101" pitchFamily="2" charset="-122"/>
                          <a:cs typeface="宋体" panose="02010600030101010101" pitchFamily="2" charset="-122"/>
                        </a:rPr>
                        <a:t>Ms</a:t>
                      </a:r>
                      <a:r>
                        <a:rPr lang="en-US" sz="2000" b="1" kern="0" dirty="0">
                          <a:effectLst/>
                          <a:latin typeface="华文新魏" panose="02010800040101010101" pitchFamily="2" charset="-122"/>
                          <a:ea typeface="华文新魏" panose="02010800040101010101" pitchFamily="2" charset="-122"/>
                          <a:cs typeface="宋体" panose="02010600030101010101" pitchFamily="2" charset="-122"/>
                        </a:rPr>
                        <a:t> </a:t>
                      </a:r>
                      <a:endParaRPr lang="zh-CN" sz="1600" b="1" kern="100" dirty="0">
                        <a:effectLst/>
                        <a:latin typeface="华文新魏" panose="02010800040101010101" pitchFamily="2" charset="-122"/>
                        <a:ea typeface="华文新魏" panose="02010800040101010101" pitchFamily="2" charset="-122"/>
                        <a:cs typeface="Times New Roman" panose="02020603050405020304" pitchFamily="18" charset="0"/>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2000" b="1" kern="0" dirty="0">
                          <a:effectLst/>
                          <a:latin typeface="华文新魏" panose="02010800040101010101" pitchFamily="2" charset="-122"/>
                          <a:ea typeface="华文新魏" panose="02010800040101010101" pitchFamily="2" charset="-122"/>
                          <a:cs typeface="宋体" panose="02010600030101010101" pitchFamily="2" charset="-122"/>
                        </a:rPr>
                        <a:t>Rs </a:t>
                      </a:r>
                      <a:endParaRPr lang="zh-CN" sz="1600" b="1" kern="100" dirty="0">
                        <a:effectLst/>
                        <a:latin typeface="华文新魏" panose="02010800040101010101" pitchFamily="2" charset="-122"/>
                        <a:ea typeface="华文新魏" panose="02010800040101010101" pitchFamily="2" charset="-122"/>
                        <a:cs typeface="Times New Roman" panose="02020603050405020304" pitchFamily="18" charset="0"/>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2000" b="1" kern="0">
                          <a:effectLst/>
                          <a:latin typeface="华文新魏" panose="02010800040101010101" pitchFamily="2" charset="-122"/>
                          <a:ea typeface="华文新魏" panose="02010800040101010101" pitchFamily="2" charset="-122"/>
                          <a:cs typeface="宋体" panose="02010600030101010101" pitchFamily="2" charset="-122"/>
                        </a:rPr>
                        <a:t>Md </a:t>
                      </a:r>
                      <a:endParaRPr lang="zh-CN" sz="1600" b="1" kern="100">
                        <a:effectLst/>
                        <a:latin typeface="华文新魏" panose="02010800040101010101" pitchFamily="2" charset="-122"/>
                        <a:ea typeface="华文新魏" panose="02010800040101010101" pitchFamily="2" charset="-122"/>
                        <a:cs typeface="Times New Roman" panose="02020603050405020304" pitchFamily="18" charset="0"/>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2000" b="1" kern="0">
                          <a:effectLst/>
                          <a:latin typeface="华文新魏" panose="02010800040101010101" pitchFamily="2" charset="-122"/>
                          <a:ea typeface="华文新魏" panose="02010800040101010101" pitchFamily="2" charset="-122"/>
                          <a:cs typeface="宋体" panose="02010600030101010101" pitchFamily="2" charset="-122"/>
                        </a:rPr>
                        <a:t>Rd </a:t>
                      </a:r>
                      <a:endParaRPr lang="zh-CN" sz="1600" b="1" kern="100">
                        <a:effectLst/>
                        <a:latin typeface="华文新魏" panose="02010800040101010101" pitchFamily="2" charset="-122"/>
                        <a:ea typeface="华文新魏" panose="02010800040101010101" pitchFamily="2" charset="-122"/>
                        <a:cs typeface="Times New Roman" panose="02020603050405020304" pitchFamily="18" charset="0"/>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05145678"/>
                  </a:ext>
                </a:extLst>
              </a:tr>
              <a:tr h="413711">
                <a:tc gridSpan="2">
                  <a:txBody>
                    <a:bodyPr/>
                    <a:lstStyle/>
                    <a:p>
                      <a:endParaRPr lang="zh-CN" sz="1600" b="1" kern="100">
                        <a:effectLst/>
                        <a:latin typeface="华文新魏" panose="02010800040101010101" pitchFamily="2" charset="-122"/>
                        <a:ea typeface="华文新魏" panose="02010800040101010101" pitchFamily="2" charset="-122"/>
                      </a:endParaRPr>
                    </a:p>
                  </a:txBody>
                  <a:tcPr marL="9525" marR="9525" marT="9525" marB="9525" anchor="ctr">
                    <a:lnL>
                      <a:noFill/>
                    </a:lnL>
                    <a:lnR>
                      <a:noFill/>
                    </a:lnR>
                    <a:lnT w="12700" cap="flat" cmpd="sng" algn="ctr">
                      <a:solidFill>
                        <a:srgbClr val="000000"/>
                      </a:solidFill>
                      <a:prstDash val="solid"/>
                      <a:round/>
                      <a:headEnd type="none" w="med" len="med"/>
                      <a:tailEnd type="none" w="med" len="med"/>
                    </a:lnT>
                    <a:lnB>
                      <a:noFill/>
                    </a:lnB>
                  </a:tcPr>
                </a:tc>
                <a:tc hMerge="1">
                  <a:txBody>
                    <a:bodyPr/>
                    <a:lstStyle/>
                    <a:p>
                      <a:endParaRPr lang="zh-CN" altLang="en-US"/>
                    </a:p>
                  </a:txBody>
                  <a:tcPr/>
                </a:tc>
                <a:tc>
                  <a:txBody>
                    <a:bodyPr/>
                    <a:lstStyle/>
                    <a:p>
                      <a:pPr algn="ctr"/>
                      <a:r>
                        <a:rPr lang="zh-CN" sz="2000" b="1" kern="0">
                          <a:effectLst/>
                          <a:latin typeface="华文新魏" panose="02010800040101010101" pitchFamily="2" charset="-122"/>
                          <a:ea typeface="华文新魏" panose="02010800040101010101" pitchFamily="2" charset="-122"/>
                          <a:cs typeface="宋体" panose="02010600030101010101" pitchFamily="2" charset="-122"/>
                        </a:rPr>
                        <a:t>源操作数 </a:t>
                      </a:r>
                      <a:endParaRPr lang="zh-CN" sz="1600" b="1" kern="100">
                        <a:effectLst/>
                        <a:latin typeface="华文新魏" panose="02010800040101010101" pitchFamily="2" charset="-122"/>
                        <a:ea typeface="华文新魏" panose="02010800040101010101" pitchFamily="2" charset="-122"/>
                        <a:cs typeface="Times New Roman" panose="02020603050405020304" pitchFamily="18" charset="0"/>
                      </a:endParaRPr>
                    </a:p>
                  </a:txBody>
                  <a:tcPr marL="9525" marR="9525" marT="9525" marB="9525" anchor="ctr">
                    <a:lnL>
                      <a:noFill/>
                    </a:lnL>
                    <a:lnR>
                      <a:noFill/>
                    </a:lnR>
                    <a:lnT w="12700" cap="flat" cmpd="sng" algn="ctr">
                      <a:solidFill>
                        <a:srgbClr val="000000"/>
                      </a:solidFill>
                      <a:prstDash val="solid"/>
                      <a:round/>
                      <a:headEnd type="none" w="med" len="med"/>
                      <a:tailEnd type="none" w="med" len="med"/>
                    </a:lnT>
                    <a:lnB>
                      <a:noFill/>
                    </a:lnB>
                  </a:tcPr>
                </a:tc>
                <a:tc>
                  <a:txBody>
                    <a:bodyPr/>
                    <a:lstStyle/>
                    <a:p>
                      <a:endParaRPr lang="zh-CN" sz="1600" b="1" kern="100">
                        <a:effectLst/>
                        <a:latin typeface="华文新魏" panose="02010800040101010101" pitchFamily="2" charset="-122"/>
                        <a:ea typeface="华文新魏" panose="02010800040101010101" pitchFamily="2" charset="-122"/>
                      </a:endParaRPr>
                    </a:p>
                  </a:txBody>
                  <a:tcPr marL="9525" marR="9525" marT="9525" marB="9525"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r>
                        <a:rPr lang="zh-CN" sz="2000" b="1" kern="0" dirty="0">
                          <a:effectLst/>
                          <a:latin typeface="华文新魏" panose="02010800040101010101" pitchFamily="2" charset="-122"/>
                          <a:ea typeface="华文新魏" panose="02010800040101010101" pitchFamily="2" charset="-122"/>
                          <a:cs typeface="宋体" panose="02010600030101010101" pitchFamily="2" charset="-122"/>
                        </a:rPr>
                        <a:t>目的操作数 </a:t>
                      </a:r>
                      <a:endParaRPr lang="zh-CN" sz="1600" b="1" kern="100" dirty="0">
                        <a:effectLst/>
                        <a:latin typeface="华文新魏" panose="02010800040101010101" pitchFamily="2" charset="-122"/>
                        <a:ea typeface="华文新魏" panose="02010800040101010101" pitchFamily="2" charset="-122"/>
                        <a:cs typeface="Times New Roman" panose="02020603050405020304" pitchFamily="18" charset="0"/>
                      </a:endParaRPr>
                    </a:p>
                  </a:txBody>
                  <a:tcPr marL="9525" marR="9525" marT="9525" marB="9525" anchor="ctr">
                    <a:lnL>
                      <a:noFill/>
                    </a:lnL>
                    <a:lnR>
                      <a:noFill/>
                    </a:lnR>
                    <a:lnT w="12700" cap="flat" cmpd="sng" algn="ctr">
                      <a:solidFill>
                        <a:srgbClr val="000000"/>
                      </a:solidFill>
                      <a:prstDash val="solid"/>
                      <a:round/>
                      <a:headEnd type="none" w="med" len="med"/>
                      <a:tailEnd type="none" w="med" len="med"/>
                    </a:lnT>
                    <a:lnB>
                      <a:noFill/>
                    </a:lnB>
                  </a:tcPr>
                </a:tc>
                <a:tc>
                  <a:txBody>
                    <a:bodyPr/>
                    <a:lstStyle/>
                    <a:p>
                      <a:endParaRPr lang="zh-CN" sz="1600" b="1" kern="100" dirty="0">
                        <a:effectLst/>
                        <a:latin typeface="华文新魏" panose="02010800040101010101" pitchFamily="2" charset="-122"/>
                        <a:ea typeface="华文新魏" panose="02010800040101010101" pitchFamily="2" charset="-122"/>
                      </a:endParaRPr>
                    </a:p>
                  </a:txBody>
                  <a:tcPr marL="9525" marR="9525" marT="9525" marB="9525" anchor="ctr">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813390286"/>
                  </a:ext>
                </a:extLst>
              </a:tr>
            </a:tbl>
          </a:graphicData>
        </a:graphic>
      </p:graphicFrame>
      <p:sp>
        <p:nvSpPr>
          <p:cNvPr id="13" name="文本框 12">
            <a:extLst>
              <a:ext uri="{FF2B5EF4-FFF2-40B4-BE49-F238E27FC236}">
                <a16:creationId xmlns:a16="http://schemas.microsoft.com/office/drawing/2014/main" id="{80738A0B-2A23-40DA-9946-46A18E244EFB}"/>
              </a:ext>
            </a:extLst>
          </p:cNvPr>
          <p:cNvSpPr txBox="1"/>
          <p:nvPr/>
        </p:nvSpPr>
        <p:spPr>
          <a:xfrm>
            <a:off x="191344" y="3331030"/>
            <a:ext cx="11953328" cy="1077218"/>
          </a:xfrm>
          <a:prstGeom prst="rect">
            <a:avLst/>
          </a:prstGeom>
          <a:noFill/>
        </p:spPr>
        <p:txBody>
          <a:bodyPr wrap="square">
            <a:spAutoFit/>
          </a:bodyPr>
          <a:lstStyle/>
          <a:p>
            <a:r>
              <a:rPr lang="zh-CN" altLang="zh-CN" sz="3200" b="1" kern="0" dirty="0">
                <a:effectLst/>
                <a:latin typeface="华文新魏" panose="02010800040101010101" pitchFamily="2" charset="-122"/>
                <a:ea typeface="华文新魏" panose="02010800040101010101" pitchFamily="2" charset="-122"/>
                <a:cs typeface="宋体" panose="02010600030101010101" pitchFamily="2" charset="-122"/>
              </a:rPr>
              <a:t>转移指令采用相对寻址方式，相对偏移量用补码表示，寻址方式定义见下表。</a:t>
            </a:r>
            <a:endPar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endParaRPr>
          </a:p>
        </p:txBody>
      </p:sp>
      <p:graphicFrame>
        <p:nvGraphicFramePr>
          <p:cNvPr id="14" name="表格 13">
            <a:extLst>
              <a:ext uri="{FF2B5EF4-FFF2-40B4-BE49-F238E27FC236}">
                <a16:creationId xmlns:a16="http://schemas.microsoft.com/office/drawing/2014/main" id="{F0363020-0C36-4EEC-B3A3-6FB06AD989B8}"/>
              </a:ext>
            </a:extLst>
          </p:cNvPr>
          <p:cNvGraphicFramePr>
            <a:graphicFrameLocks noGrp="1"/>
          </p:cNvGraphicFramePr>
          <p:nvPr>
            <p:extLst>
              <p:ext uri="{D42A27DB-BD31-4B8C-83A1-F6EECF244321}">
                <p14:modId xmlns:p14="http://schemas.microsoft.com/office/powerpoint/2010/main" val="2422625947"/>
              </p:ext>
            </p:extLst>
          </p:nvPr>
        </p:nvGraphicFramePr>
        <p:xfrm>
          <a:off x="2723268" y="4221088"/>
          <a:ext cx="8413290" cy="1619250"/>
        </p:xfrm>
        <a:graphic>
          <a:graphicData uri="http://schemas.openxmlformats.org/drawingml/2006/table">
            <a:tbl>
              <a:tblPr firstRow="1" firstCol="1" bandRow="1"/>
              <a:tblGrid>
                <a:gridCol w="1546288">
                  <a:extLst>
                    <a:ext uri="{9D8B030D-6E8A-4147-A177-3AD203B41FA5}">
                      <a16:colId xmlns:a16="http://schemas.microsoft.com/office/drawing/2014/main" val="4092464588"/>
                    </a:ext>
                  </a:extLst>
                </a:gridCol>
                <a:gridCol w="2090944">
                  <a:extLst>
                    <a:ext uri="{9D8B030D-6E8A-4147-A177-3AD203B41FA5}">
                      <a16:colId xmlns:a16="http://schemas.microsoft.com/office/drawing/2014/main" val="3392194416"/>
                    </a:ext>
                  </a:extLst>
                </a:gridCol>
                <a:gridCol w="1500899">
                  <a:extLst>
                    <a:ext uri="{9D8B030D-6E8A-4147-A177-3AD203B41FA5}">
                      <a16:colId xmlns:a16="http://schemas.microsoft.com/office/drawing/2014/main" val="2766567116"/>
                    </a:ext>
                  </a:extLst>
                </a:gridCol>
                <a:gridCol w="3275159">
                  <a:extLst>
                    <a:ext uri="{9D8B030D-6E8A-4147-A177-3AD203B41FA5}">
                      <a16:colId xmlns:a16="http://schemas.microsoft.com/office/drawing/2014/main" val="278458828"/>
                    </a:ext>
                  </a:extLst>
                </a:gridCol>
              </a:tblGrid>
              <a:tr h="0">
                <a:tc>
                  <a:txBody>
                    <a:bodyPr/>
                    <a:lstStyle/>
                    <a:p>
                      <a:pPr algn="ctr"/>
                      <a:r>
                        <a:rPr lang="en-US" sz="2000" b="1" kern="0">
                          <a:effectLst/>
                          <a:latin typeface="华文新魏" panose="02010800040101010101" pitchFamily="2" charset="-122"/>
                          <a:ea typeface="华文新魏" panose="02010800040101010101" pitchFamily="2" charset="-122"/>
                          <a:cs typeface="宋体" panose="02010600030101010101" pitchFamily="2" charset="-122"/>
                        </a:rPr>
                        <a:t>Ms/Md </a:t>
                      </a:r>
                      <a:endParaRPr lang="zh-CN" sz="1600" b="1" kern="100">
                        <a:effectLst/>
                        <a:latin typeface="华文新魏" panose="02010800040101010101" pitchFamily="2" charset="-122"/>
                        <a:ea typeface="华文新魏" panose="02010800040101010101" pitchFamily="2" charset="-122"/>
                        <a:cs typeface="Times New Roman" panose="02020603050405020304" pitchFamily="18" charset="0"/>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zh-CN" sz="2000" b="1" kern="0">
                          <a:effectLst/>
                          <a:latin typeface="华文新魏" panose="02010800040101010101" pitchFamily="2" charset="-122"/>
                          <a:ea typeface="华文新魏" panose="02010800040101010101" pitchFamily="2" charset="-122"/>
                          <a:cs typeface="宋体" panose="02010600030101010101" pitchFamily="2" charset="-122"/>
                        </a:rPr>
                        <a:t>寻址方式 </a:t>
                      </a:r>
                      <a:endParaRPr lang="zh-CN" sz="1600" b="1" kern="100">
                        <a:effectLst/>
                        <a:latin typeface="华文新魏" panose="02010800040101010101" pitchFamily="2" charset="-122"/>
                        <a:ea typeface="华文新魏" panose="02010800040101010101" pitchFamily="2" charset="-122"/>
                        <a:cs typeface="Times New Roman" panose="02020603050405020304" pitchFamily="18" charset="0"/>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zh-CN" sz="2000" b="1" kern="0">
                          <a:effectLst/>
                          <a:latin typeface="华文新魏" panose="02010800040101010101" pitchFamily="2" charset="-122"/>
                          <a:ea typeface="华文新魏" panose="02010800040101010101" pitchFamily="2" charset="-122"/>
                          <a:cs typeface="宋体" panose="02010600030101010101" pitchFamily="2" charset="-122"/>
                        </a:rPr>
                        <a:t>助记符 </a:t>
                      </a:r>
                      <a:endParaRPr lang="zh-CN" sz="1600" b="1" kern="100">
                        <a:effectLst/>
                        <a:latin typeface="华文新魏" panose="02010800040101010101" pitchFamily="2" charset="-122"/>
                        <a:ea typeface="华文新魏" panose="02010800040101010101" pitchFamily="2" charset="-122"/>
                        <a:cs typeface="Times New Roman" panose="02020603050405020304" pitchFamily="18" charset="0"/>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zh-CN" sz="2000" b="1" kern="0">
                          <a:effectLst/>
                          <a:latin typeface="华文新魏" panose="02010800040101010101" pitchFamily="2" charset="-122"/>
                          <a:ea typeface="华文新魏" panose="02010800040101010101" pitchFamily="2" charset="-122"/>
                          <a:cs typeface="宋体" panose="02010600030101010101" pitchFamily="2" charset="-122"/>
                        </a:rPr>
                        <a:t>含义 </a:t>
                      </a:r>
                      <a:endParaRPr lang="zh-CN" sz="1600" b="1" kern="100">
                        <a:effectLst/>
                        <a:latin typeface="华文新魏" panose="02010800040101010101" pitchFamily="2" charset="-122"/>
                        <a:ea typeface="华文新魏" panose="02010800040101010101" pitchFamily="2" charset="-122"/>
                        <a:cs typeface="Times New Roman" panose="02020603050405020304" pitchFamily="18" charset="0"/>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49850683"/>
                  </a:ext>
                </a:extLst>
              </a:tr>
              <a:tr h="0">
                <a:tc>
                  <a:txBody>
                    <a:bodyPr/>
                    <a:lstStyle/>
                    <a:p>
                      <a:pPr algn="ctr"/>
                      <a:r>
                        <a:rPr lang="en-US" sz="2000" b="1" kern="0">
                          <a:effectLst/>
                          <a:latin typeface="华文新魏" panose="02010800040101010101" pitchFamily="2" charset="-122"/>
                          <a:ea typeface="华文新魏" panose="02010800040101010101" pitchFamily="2" charset="-122"/>
                          <a:cs typeface="宋体" panose="02010600030101010101" pitchFamily="2" charset="-122"/>
                        </a:rPr>
                        <a:t>000B </a:t>
                      </a:r>
                      <a:endParaRPr lang="zh-CN" sz="1600" b="1" kern="100">
                        <a:effectLst/>
                        <a:latin typeface="华文新魏" panose="02010800040101010101" pitchFamily="2" charset="-122"/>
                        <a:ea typeface="华文新魏" panose="02010800040101010101" pitchFamily="2" charset="-122"/>
                        <a:cs typeface="Times New Roman" panose="02020603050405020304" pitchFamily="18" charset="0"/>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zh-CN" sz="2000" b="1" kern="0">
                          <a:effectLst/>
                          <a:latin typeface="华文新魏" panose="02010800040101010101" pitchFamily="2" charset="-122"/>
                          <a:ea typeface="华文新魏" panose="02010800040101010101" pitchFamily="2" charset="-122"/>
                          <a:cs typeface="宋体" panose="02010600030101010101" pitchFamily="2" charset="-122"/>
                        </a:rPr>
                        <a:t>寄存器直接 </a:t>
                      </a:r>
                      <a:endParaRPr lang="zh-CN" sz="1600" b="1" kern="100">
                        <a:effectLst/>
                        <a:latin typeface="华文新魏" panose="02010800040101010101" pitchFamily="2" charset="-122"/>
                        <a:ea typeface="华文新魏" panose="02010800040101010101" pitchFamily="2" charset="-122"/>
                        <a:cs typeface="Times New Roman" panose="02020603050405020304" pitchFamily="18" charset="0"/>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2000" b="1" kern="0">
                          <a:effectLst/>
                          <a:latin typeface="华文新魏" panose="02010800040101010101" pitchFamily="2" charset="-122"/>
                          <a:ea typeface="华文新魏" panose="02010800040101010101" pitchFamily="2" charset="-122"/>
                          <a:cs typeface="宋体" panose="02010600030101010101" pitchFamily="2" charset="-122"/>
                        </a:rPr>
                        <a:t>Rn </a:t>
                      </a:r>
                      <a:endParaRPr lang="zh-CN" sz="1600" b="1" kern="100">
                        <a:effectLst/>
                        <a:latin typeface="华文新魏" panose="02010800040101010101" pitchFamily="2" charset="-122"/>
                        <a:ea typeface="华文新魏" panose="02010800040101010101" pitchFamily="2" charset="-122"/>
                        <a:cs typeface="Times New Roman" panose="02020603050405020304" pitchFamily="18" charset="0"/>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zh-CN" sz="2000" b="1" kern="0">
                          <a:effectLst/>
                          <a:latin typeface="华文新魏" panose="02010800040101010101" pitchFamily="2" charset="-122"/>
                          <a:ea typeface="华文新魏" panose="02010800040101010101" pitchFamily="2" charset="-122"/>
                          <a:cs typeface="宋体" panose="02010600030101010101" pitchFamily="2" charset="-122"/>
                        </a:rPr>
                        <a:t>操作数</a:t>
                      </a:r>
                      <a:r>
                        <a:rPr lang="en-US" sz="2000" b="1" kern="0">
                          <a:effectLst/>
                          <a:latin typeface="华文新魏" panose="02010800040101010101" pitchFamily="2" charset="-122"/>
                          <a:ea typeface="华文新魏" panose="02010800040101010101" pitchFamily="2" charset="-122"/>
                          <a:cs typeface="宋体" panose="02010600030101010101" pitchFamily="2" charset="-122"/>
                        </a:rPr>
                        <a:t>=(Rn) </a:t>
                      </a:r>
                      <a:endParaRPr lang="zh-CN" sz="1600" b="1" kern="100">
                        <a:effectLst/>
                        <a:latin typeface="华文新魏" panose="02010800040101010101" pitchFamily="2" charset="-122"/>
                        <a:ea typeface="华文新魏" panose="02010800040101010101" pitchFamily="2" charset="-122"/>
                        <a:cs typeface="Times New Roman" panose="02020603050405020304" pitchFamily="18" charset="0"/>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05341696"/>
                  </a:ext>
                </a:extLst>
              </a:tr>
              <a:tr h="0">
                <a:tc>
                  <a:txBody>
                    <a:bodyPr/>
                    <a:lstStyle/>
                    <a:p>
                      <a:pPr algn="ctr"/>
                      <a:r>
                        <a:rPr lang="en-US" sz="2000" b="1" kern="0">
                          <a:effectLst/>
                          <a:latin typeface="华文新魏" panose="02010800040101010101" pitchFamily="2" charset="-122"/>
                          <a:ea typeface="华文新魏" panose="02010800040101010101" pitchFamily="2" charset="-122"/>
                          <a:cs typeface="宋体" panose="02010600030101010101" pitchFamily="2" charset="-122"/>
                        </a:rPr>
                        <a:t>001B </a:t>
                      </a:r>
                      <a:endParaRPr lang="zh-CN" sz="1600" b="1" kern="100">
                        <a:effectLst/>
                        <a:latin typeface="华文新魏" panose="02010800040101010101" pitchFamily="2" charset="-122"/>
                        <a:ea typeface="华文新魏" panose="02010800040101010101" pitchFamily="2" charset="-122"/>
                        <a:cs typeface="Times New Roman" panose="02020603050405020304" pitchFamily="18" charset="0"/>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zh-CN" sz="2000" b="1" kern="0">
                          <a:effectLst/>
                          <a:latin typeface="华文新魏" panose="02010800040101010101" pitchFamily="2" charset="-122"/>
                          <a:ea typeface="华文新魏" panose="02010800040101010101" pitchFamily="2" charset="-122"/>
                          <a:cs typeface="宋体" panose="02010600030101010101" pitchFamily="2" charset="-122"/>
                        </a:rPr>
                        <a:t>寄存器间接 </a:t>
                      </a:r>
                      <a:endParaRPr lang="zh-CN" sz="1600" b="1" kern="100">
                        <a:effectLst/>
                        <a:latin typeface="华文新魏" panose="02010800040101010101" pitchFamily="2" charset="-122"/>
                        <a:ea typeface="华文新魏" panose="02010800040101010101" pitchFamily="2" charset="-122"/>
                        <a:cs typeface="Times New Roman" panose="02020603050405020304" pitchFamily="18" charset="0"/>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2000" b="1" kern="0">
                          <a:effectLst/>
                          <a:latin typeface="华文新魏" panose="02010800040101010101" pitchFamily="2" charset="-122"/>
                          <a:ea typeface="华文新魏" panose="02010800040101010101" pitchFamily="2" charset="-122"/>
                          <a:cs typeface="宋体" panose="02010600030101010101" pitchFamily="2" charset="-122"/>
                        </a:rPr>
                        <a:t>(Rn) </a:t>
                      </a:r>
                      <a:endParaRPr lang="zh-CN" sz="1600" b="1" kern="100">
                        <a:effectLst/>
                        <a:latin typeface="华文新魏" panose="02010800040101010101" pitchFamily="2" charset="-122"/>
                        <a:ea typeface="华文新魏" panose="02010800040101010101" pitchFamily="2" charset="-122"/>
                        <a:cs typeface="Times New Roman" panose="02020603050405020304" pitchFamily="18" charset="0"/>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zh-CN" sz="2000" b="1" kern="0">
                          <a:effectLst/>
                          <a:latin typeface="华文新魏" panose="02010800040101010101" pitchFamily="2" charset="-122"/>
                          <a:ea typeface="华文新魏" panose="02010800040101010101" pitchFamily="2" charset="-122"/>
                          <a:cs typeface="宋体" panose="02010600030101010101" pitchFamily="2" charset="-122"/>
                        </a:rPr>
                        <a:t>操作数</a:t>
                      </a:r>
                      <a:r>
                        <a:rPr lang="en-US" sz="2000" b="1" kern="0">
                          <a:effectLst/>
                          <a:latin typeface="华文新魏" panose="02010800040101010101" pitchFamily="2" charset="-122"/>
                          <a:ea typeface="华文新魏" panose="02010800040101010101" pitchFamily="2" charset="-122"/>
                          <a:cs typeface="宋体" panose="02010600030101010101" pitchFamily="2" charset="-122"/>
                        </a:rPr>
                        <a:t>=((Rn)) </a:t>
                      </a:r>
                      <a:endParaRPr lang="zh-CN" sz="1600" b="1" kern="100">
                        <a:effectLst/>
                        <a:latin typeface="华文新魏" panose="02010800040101010101" pitchFamily="2" charset="-122"/>
                        <a:ea typeface="华文新魏" panose="02010800040101010101" pitchFamily="2" charset="-122"/>
                        <a:cs typeface="Times New Roman" panose="02020603050405020304" pitchFamily="18" charset="0"/>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32658903"/>
                  </a:ext>
                </a:extLst>
              </a:tr>
              <a:tr h="0">
                <a:tc>
                  <a:txBody>
                    <a:bodyPr/>
                    <a:lstStyle/>
                    <a:p>
                      <a:pPr algn="ctr"/>
                      <a:r>
                        <a:rPr lang="en-US" sz="2000" b="1" kern="0">
                          <a:effectLst/>
                          <a:latin typeface="华文新魏" panose="02010800040101010101" pitchFamily="2" charset="-122"/>
                          <a:ea typeface="华文新魏" panose="02010800040101010101" pitchFamily="2" charset="-122"/>
                          <a:cs typeface="宋体" panose="02010600030101010101" pitchFamily="2" charset="-122"/>
                        </a:rPr>
                        <a:t>010B </a:t>
                      </a:r>
                      <a:endParaRPr lang="zh-CN" sz="1600" b="1" kern="100">
                        <a:effectLst/>
                        <a:latin typeface="华文新魏" panose="02010800040101010101" pitchFamily="2" charset="-122"/>
                        <a:ea typeface="华文新魏" panose="02010800040101010101" pitchFamily="2" charset="-122"/>
                        <a:cs typeface="Times New Roman" panose="02020603050405020304" pitchFamily="18" charset="0"/>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zh-CN" sz="2000" b="1" kern="0">
                          <a:effectLst/>
                          <a:latin typeface="华文新魏" panose="02010800040101010101" pitchFamily="2" charset="-122"/>
                          <a:ea typeface="华文新魏" panose="02010800040101010101" pitchFamily="2" charset="-122"/>
                          <a:cs typeface="宋体" panose="02010600030101010101" pitchFamily="2" charset="-122"/>
                        </a:rPr>
                        <a:t>寄存器间接、自增 </a:t>
                      </a:r>
                      <a:endParaRPr lang="zh-CN" sz="1600" b="1" kern="100">
                        <a:effectLst/>
                        <a:latin typeface="华文新魏" panose="02010800040101010101" pitchFamily="2" charset="-122"/>
                        <a:ea typeface="华文新魏" panose="02010800040101010101" pitchFamily="2" charset="-122"/>
                        <a:cs typeface="Times New Roman" panose="02020603050405020304" pitchFamily="18" charset="0"/>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2000" b="1" kern="0">
                          <a:effectLst/>
                          <a:latin typeface="华文新魏" panose="02010800040101010101" pitchFamily="2" charset="-122"/>
                          <a:ea typeface="华文新魏" panose="02010800040101010101" pitchFamily="2" charset="-122"/>
                          <a:cs typeface="宋体" panose="02010600030101010101" pitchFamily="2" charset="-122"/>
                        </a:rPr>
                        <a:t>(Rn)+ </a:t>
                      </a:r>
                      <a:endParaRPr lang="zh-CN" sz="1600" b="1" kern="100">
                        <a:effectLst/>
                        <a:latin typeface="华文新魏" panose="02010800040101010101" pitchFamily="2" charset="-122"/>
                        <a:ea typeface="华文新魏" panose="02010800040101010101" pitchFamily="2" charset="-122"/>
                        <a:cs typeface="Times New Roman" panose="02020603050405020304" pitchFamily="18" charset="0"/>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zh-CN" sz="2000" b="1" kern="0">
                          <a:effectLst/>
                          <a:latin typeface="华文新魏" panose="02010800040101010101" pitchFamily="2" charset="-122"/>
                          <a:ea typeface="华文新魏" panose="02010800040101010101" pitchFamily="2" charset="-122"/>
                          <a:cs typeface="宋体" panose="02010600030101010101" pitchFamily="2" charset="-122"/>
                        </a:rPr>
                        <a:t>操作数</a:t>
                      </a:r>
                      <a:r>
                        <a:rPr lang="en-US" sz="2000" b="1" kern="0">
                          <a:effectLst/>
                          <a:latin typeface="华文新魏" panose="02010800040101010101" pitchFamily="2" charset="-122"/>
                          <a:ea typeface="华文新魏" panose="02010800040101010101" pitchFamily="2" charset="-122"/>
                          <a:cs typeface="宋体" panose="02010600030101010101" pitchFamily="2" charset="-122"/>
                        </a:rPr>
                        <a:t>=((Rn))</a:t>
                      </a:r>
                      <a:r>
                        <a:rPr lang="zh-CN" sz="2000" b="1" kern="0">
                          <a:effectLst/>
                          <a:latin typeface="华文新魏" panose="02010800040101010101" pitchFamily="2" charset="-122"/>
                          <a:ea typeface="华文新魏" panose="02010800040101010101" pitchFamily="2" charset="-122"/>
                          <a:cs typeface="宋体" panose="02010600030101010101" pitchFamily="2" charset="-122"/>
                        </a:rPr>
                        <a:t>，</a:t>
                      </a:r>
                      <a:r>
                        <a:rPr lang="en-US" sz="2000" b="1" kern="0">
                          <a:effectLst/>
                          <a:latin typeface="华文新魏" panose="02010800040101010101" pitchFamily="2" charset="-122"/>
                          <a:ea typeface="华文新魏" panose="02010800040101010101" pitchFamily="2" charset="-122"/>
                          <a:cs typeface="宋体" panose="02010600030101010101" pitchFamily="2" charset="-122"/>
                        </a:rPr>
                        <a:t>(Rn)+1→Rn </a:t>
                      </a:r>
                      <a:endParaRPr lang="zh-CN" sz="1600" b="1" kern="100">
                        <a:effectLst/>
                        <a:latin typeface="华文新魏" panose="02010800040101010101" pitchFamily="2" charset="-122"/>
                        <a:ea typeface="华文新魏" panose="02010800040101010101" pitchFamily="2" charset="-122"/>
                        <a:cs typeface="Times New Roman" panose="02020603050405020304" pitchFamily="18" charset="0"/>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0647865"/>
                  </a:ext>
                </a:extLst>
              </a:tr>
              <a:tr h="0">
                <a:tc>
                  <a:txBody>
                    <a:bodyPr/>
                    <a:lstStyle/>
                    <a:p>
                      <a:pPr algn="ctr"/>
                      <a:r>
                        <a:rPr lang="en-US" sz="2000" b="1" kern="0">
                          <a:effectLst/>
                          <a:latin typeface="华文新魏" panose="02010800040101010101" pitchFamily="2" charset="-122"/>
                          <a:ea typeface="华文新魏" panose="02010800040101010101" pitchFamily="2" charset="-122"/>
                          <a:cs typeface="宋体" panose="02010600030101010101" pitchFamily="2" charset="-122"/>
                        </a:rPr>
                        <a:t>011B </a:t>
                      </a:r>
                      <a:endParaRPr lang="zh-CN" sz="1600" b="1" kern="100">
                        <a:effectLst/>
                        <a:latin typeface="华文新魏" panose="02010800040101010101" pitchFamily="2" charset="-122"/>
                        <a:ea typeface="华文新魏" panose="02010800040101010101" pitchFamily="2" charset="-122"/>
                        <a:cs typeface="Times New Roman" panose="02020603050405020304" pitchFamily="18" charset="0"/>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zh-CN" sz="2000" b="1" kern="0">
                          <a:effectLst/>
                          <a:latin typeface="华文新魏" panose="02010800040101010101" pitchFamily="2" charset="-122"/>
                          <a:ea typeface="华文新魏" panose="02010800040101010101" pitchFamily="2" charset="-122"/>
                          <a:cs typeface="宋体" panose="02010600030101010101" pitchFamily="2" charset="-122"/>
                        </a:rPr>
                        <a:t>相对 </a:t>
                      </a:r>
                      <a:endParaRPr lang="zh-CN" sz="1600" b="1" kern="100">
                        <a:effectLst/>
                        <a:latin typeface="华文新魏" panose="02010800040101010101" pitchFamily="2" charset="-122"/>
                        <a:ea typeface="华文新魏" panose="02010800040101010101" pitchFamily="2" charset="-122"/>
                        <a:cs typeface="Times New Roman" panose="02020603050405020304" pitchFamily="18" charset="0"/>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2000" b="1" kern="0">
                          <a:effectLst/>
                          <a:latin typeface="华文新魏" panose="02010800040101010101" pitchFamily="2" charset="-122"/>
                          <a:ea typeface="华文新魏" panose="02010800040101010101" pitchFamily="2" charset="-122"/>
                          <a:cs typeface="宋体" panose="02010600030101010101" pitchFamily="2" charset="-122"/>
                        </a:rPr>
                        <a:t>D(Rn) </a:t>
                      </a:r>
                      <a:endParaRPr lang="zh-CN" sz="1600" b="1" kern="100">
                        <a:effectLst/>
                        <a:latin typeface="华文新魏" panose="02010800040101010101" pitchFamily="2" charset="-122"/>
                        <a:ea typeface="华文新魏" panose="02010800040101010101" pitchFamily="2" charset="-122"/>
                        <a:cs typeface="Times New Roman" panose="02020603050405020304" pitchFamily="18" charset="0"/>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zh-CN" sz="2000" b="1" kern="0" dirty="0">
                          <a:effectLst/>
                          <a:latin typeface="华文新魏" panose="02010800040101010101" pitchFamily="2" charset="-122"/>
                          <a:ea typeface="华文新魏" panose="02010800040101010101" pitchFamily="2" charset="-122"/>
                          <a:cs typeface="宋体" panose="02010600030101010101" pitchFamily="2" charset="-122"/>
                        </a:rPr>
                        <a:t>转移目标地址</a:t>
                      </a:r>
                      <a:r>
                        <a:rPr lang="en-US" sz="2000" b="1" kern="0" dirty="0">
                          <a:effectLst/>
                          <a:latin typeface="华文新魏" panose="02010800040101010101" pitchFamily="2" charset="-122"/>
                          <a:ea typeface="华文新魏" panose="02010800040101010101" pitchFamily="2" charset="-122"/>
                          <a:cs typeface="宋体" panose="02010600030101010101" pitchFamily="2" charset="-122"/>
                        </a:rPr>
                        <a:t>=(PC)+(Rn) </a:t>
                      </a:r>
                      <a:endParaRPr lang="zh-CN" sz="1600" b="1" kern="100" dirty="0">
                        <a:effectLst/>
                        <a:latin typeface="华文新魏" panose="02010800040101010101" pitchFamily="2" charset="-122"/>
                        <a:ea typeface="华文新魏" panose="02010800040101010101" pitchFamily="2" charset="-122"/>
                        <a:cs typeface="Times New Roman" panose="02020603050405020304" pitchFamily="18" charset="0"/>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97721166"/>
                  </a:ext>
                </a:extLst>
              </a:tr>
            </a:tbl>
          </a:graphicData>
        </a:graphic>
      </p:graphicFrame>
      <p:sp>
        <p:nvSpPr>
          <p:cNvPr id="17" name="文本框 16">
            <a:extLst>
              <a:ext uri="{FF2B5EF4-FFF2-40B4-BE49-F238E27FC236}">
                <a16:creationId xmlns:a16="http://schemas.microsoft.com/office/drawing/2014/main" id="{157849F0-E0B4-41CE-B152-DDA99C779651}"/>
              </a:ext>
            </a:extLst>
          </p:cNvPr>
          <p:cNvSpPr txBox="1"/>
          <p:nvPr/>
        </p:nvSpPr>
        <p:spPr>
          <a:xfrm>
            <a:off x="2567608" y="5981440"/>
            <a:ext cx="9399648" cy="584775"/>
          </a:xfrm>
          <a:prstGeom prst="rect">
            <a:avLst/>
          </a:prstGeom>
          <a:noFill/>
        </p:spPr>
        <p:txBody>
          <a:bodyPr wrap="square">
            <a:spAutoFit/>
          </a:bodyPr>
          <a:lstStyle/>
          <a:p>
            <a:r>
              <a:rPr lang="zh-CN" altLang="zh-CN" sz="3200" b="1" kern="0" dirty="0">
                <a:effectLst/>
                <a:latin typeface="华文新魏" panose="02010800040101010101" pitchFamily="2" charset="-122"/>
                <a:ea typeface="华文新魏" panose="02010800040101010101" pitchFamily="2" charset="-122"/>
                <a:cs typeface="宋体" panose="02010600030101010101" pitchFamily="2" charset="-122"/>
              </a:rPr>
              <a:t>注：（</a:t>
            </a:r>
            <a:r>
              <a:rPr lang="en-US" altLang="zh-CN" sz="3200" b="1" kern="0" dirty="0">
                <a:effectLst/>
                <a:latin typeface="华文新魏" panose="02010800040101010101" pitchFamily="2" charset="-122"/>
                <a:ea typeface="华文新魏" panose="02010800040101010101" pitchFamily="2" charset="-122"/>
                <a:cs typeface="宋体" panose="02010600030101010101" pitchFamily="2" charset="-122"/>
              </a:rPr>
              <a:t>X</a:t>
            </a:r>
            <a:r>
              <a:rPr lang="zh-CN" altLang="zh-CN" sz="3200" b="1" kern="0" dirty="0">
                <a:effectLst/>
                <a:latin typeface="华文新魏" panose="02010800040101010101" pitchFamily="2" charset="-122"/>
                <a:ea typeface="华文新魏" panose="02010800040101010101" pitchFamily="2" charset="-122"/>
                <a:cs typeface="宋体" panose="02010600030101010101" pitchFamily="2" charset="-122"/>
              </a:rPr>
              <a:t>）表示存储器地址</a:t>
            </a:r>
            <a:r>
              <a:rPr lang="en-US" altLang="zh-CN" sz="3200" b="1" kern="0" dirty="0">
                <a:effectLst/>
                <a:latin typeface="华文新魏" panose="02010800040101010101" pitchFamily="2" charset="-122"/>
                <a:ea typeface="华文新魏" panose="02010800040101010101" pitchFamily="2" charset="-122"/>
                <a:cs typeface="宋体" panose="02010600030101010101" pitchFamily="2" charset="-122"/>
              </a:rPr>
              <a:t>X</a:t>
            </a:r>
            <a:r>
              <a:rPr lang="zh-CN" altLang="zh-CN" sz="3200" b="1" kern="0" dirty="0">
                <a:effectLst/>
                <a:latin typeface="华文新魏" panose="02010800040101010101" pitchFamily="2" charset="-122"/>
                <a:ea typeface="华文新魏" panose="02010800040101010101" pitchFamily="2" charset="-122"/>
                <a:cs typeface="宋体" panose="02010600030101010101" pitchFamily="2" charset="-122"/>
              </a:rPr>
              <a:t>或寄存器</a:t>
            </a:r>
            <a:r>
              <a:rPr lang="en-US" altLang="zh-CN" sz="3200" b="1" kern="0" dirty="0">
                <a:effectLst/>
                <a:latin typeface="华文新魏" panose="02010800040101010101" pitchFamily="2" charset="-122"/>
                <a:ea typeface="华文新魏" panose="02010800040101010101" pitchFamily="2" charset="-122"/>
                <a:cs typeface="宋体" panose="02010600030101010101" pitchFamily="2" charset="-122"/>
              </a:rPr>
              <a:t>X</a:t>
            </a:r>
            <a:r>
              <a:rPr lang="zh-CN" altLang="zh-CN" sz="3200" b="1" kern="0" dirty="0">
                <a:effectLst/>
                <a:latin typeface="华文新魏" panose="02010800040101010101" pitchFamily="2" charset="-122"/>
                <a:ea typeface="华文新魏" panose="02010800040101010101" pitchFamily="2" charset="-122"/>
                <a:cs typeface="宋体" panose="02010600030101010101" pitchFamily="2" charset="-122"/>
              </a:rPr>
              <a:t>的内容。 </a:t>
            </a:r>
            <a:endParaRPr lang="zh-CN" altLang="en-US" sz="3200" b="1" dirty="0">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293072517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51" name="图片 5"/>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217572" y="-26987"/>
            <a:ext cx="927100" cy="86360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0" name="灯片编号占位符 1"/>
          <p:cNvSpPr>
            <a:spLocks noGrp="1"/>
          </p:cNvSpPr>
          <p:nvPr>
            <p:ph type="sldNum" sz="quarter" idx="12"/>
          </p:nvPr>
        </p:nvSpPr>
        <p:spPr bwMode="auto">
          <a:xfrm>
            <a:off x="10038108" y="6381328"/>
            <a:ext cx="2133600" cy="365125"/>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20" indent="-285738">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2953" indent="-228591">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13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31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497"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678"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8859"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041"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7979042A-73EB-4748-98EF-861469C4C2ED}" type="slidenum">
              <a:rPr lang="zh-CN" altLang="en-US" sz="1200">
                <a:solidFill>
                  <a:srgbClr val="898989"/>
                </a:solidFill>
              </a:rPr>
              <a:pPr>
                <a:spcBef>
                  <a:spcPct val="0"/>
                </a:spcBef>
                <a:buFontTx/>
                <a:buNone/>
              </a:pPr>
              <a:t>49</a:t>
            </a:fld>
            <a:endParaRPr lang="zh-CN" altLang="en-US" sz="1200" dirty="0">
              <a:solidFill>
                <a:srgbClr val="898989"/>
              </a:solidFill>
            </a:endParaRPr>
          </a:p>
        </p:txBody>
      </p:sp>
      <p:sp>
        <p:nvSpPr>
          <p:cNvPr id="5" name="TextBox 2"/>
          <p:cNvSpPr txBox="1">
            <a:spLocks noChangeArrowheads="1"/>
          </p:cNvSpPr>
          <p:nvPr/>
        </p:nvSpPr>
        <p:spPr bwMode="auto">
          <a:xfrm>
            <a:off x="1919536" y="112427"/>
            <a:ext cx="7162901" cy="58477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36" tIns="45718" rIns="91436" bIns="45718">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b="1" dirty="0">
                <a:solidFill>
                  <a:srgbClr val="002060"/>
                </a:solidFill>
                <a:latin typeface="微软雅黑" panose="020B0503020204020204" pitchFamily="34" charset="-122"/>
                <a:ea typeface="微软雅黑" panose="020B0503020204020204" pitchFamily="34" charset="-122"/>
              </a:rPr>
              <a:t>第二章习题</a:t>
            </a:r>
            <a:endParaRPr lang="zh-CN" altLang="en-US" sz="4000" b="1" dirty="0">
              <a:solidFill>
                <a:srgbClr val="002060"/>
              </a:solidFill>
              <a:latin typeface="微软雅黑" panose="020B0503020204020204" pitchFamily="34" charset="-122"/>
              <a:ea typeface="微软雅黑" panose="020B0503020204020204" pitchFamily="34" charset="-122"/>
            </a:endParaRPr>
          </a:p>
        </p:txBody>
      </p:sp>
      <p:sp>
        <p:nvSpPr>
          <p:cNvPr id="6" name="文本框 5">
            <a:extLst>
              <a:ext uri="{FF2B5EF4-FFF2-40B4-BE49-F238E27FC236}">
                <a16:creationId xmlns:a16="http://schemas.microsoft.com/office/drawing/2014/main" id="{27B3B8F3-1570-4B9C-B5DA-68174C448155}"/>
              </a:ext>
            </a:extLst>
          </p:cNvPr>
          <p:cNvSpPr txBox="1"/>
          <p:nvPr/>
        </p:nvSpPr>
        <p:spPr>
          <a:xfrm>
            <a:off x="191344" y="882429"/>
            <a:ext cx="11953328" cy="5509200"/>
          </a:xfrm>
          <a:prstGeom prst="rect">
            <a:avLst/>
          </a:prstGeom>
          <a:noFill/>
        </p:spPr>
        <p:txBody>
          <a:bodyPr wrap="square">
            <a:spAutoFit/>
          </a:bodyPr>
          <a:lstStyle/>
          <a:p>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1</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）该指令系统最多可有多少条指令？该计算机最多有多少个通用寄存器？存储器地址寄存器（</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MAR</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）和存储器数据寄存器（</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MDR</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）至少各需要多少位？ </a:t>
            </a:r>
            <a:r>
              <a:rPr lang="zh-CN" altLang="en-US" sz="3200" b="1" kern="100" dirty="0">
                <a:solidFill>
                  <a:srgbClr val="FF0000"/>
                </a:solidFill>
                <a:effectLst/>
                <a:latin typeface="华文新魏" panose="02010800040101010101" pitchFamily="2" charset="-122"/>
                <a:ea typeface="华文新魏" panose="02010800040101010101" pitchFamily="2" charset="-122"/>
                <a:cs typeface="Times New Roman" panose="02020603050405020304" pitchFamily="18" charset="0"/>
              </a:rPr>
              <a:t>（</a:t>
            </a:r>
            <a:r>
              <a:rPr lang="en-US" altLang="zh-CN" sz="3200" b="1" kern="100" dirty="0">
                <a:solidFill>
                  <a:srgbClr val="FF0000"/>
                </a:solidFill>
                <a:effectLst/>
                <a:latin typeface="华文新魏" panose="02010800040101010101" pitchFamily="2" charset="-122"/>
                <a:ea typeface="华文新魏" panose="02010800040101010101" pitchFamily="2" charset="-122"/>
                <a:cs typeface="Times New Roman" panose="02020603050405020304" pitchFamily="18" charset="0"/>
              </a:rPr>
              <a:t>16</a:t>
            </a:r>
            <a:r>
              <a:rPr lang="zh-CN" altLang="en-US" sz="3200" b="1" kern="100" dirty="0">
                <a:solidFill>
                  <a:srgbClr val="FF0000"/>
                </a:solidFill>
                <a:effectLst/>
                <a:latin typeface="华文新魏" panose="02010800040101010101" pitchFamily="2" charset="-122"/>
                <a:ea typeface="华文新魏" panose="02010800040101010101" pitchFamily="2" charset="-122"/>
                <a:cs typeface="Times New Roman" panose="02020603050405020304" pitchFamily="18" charset="0"/>
              </a:rPr>
              <a:t>条指令，</a:t>
            </a:r>
            <a:r>
              <a:rPr lang="en-US" altLang="zh-CN" sz="3200" b="1" kern="100" dirty="0">
                <a:solidFill>
                  <a:srgbClr val="FF0000"/>
                </a:solidFill>
                <a:effectLst/>
                <a:latin typeface="华文新魏" panose="02010800040101010101" pitchFamily="2" charset="-122"/>
                <a:ea typeface="华文新魏" panose="02010800040101010101" pitchFamily="2" charset="-122"/>
                <a:cs typeface="Times New Roman" panose="02020603050405020304" pitchFamily="18" charset="0"/>
              </a:rPr>
              <a:t>MDR=16</a:t>
            </a:r>
            <a:r>
              <a:rPr lang="zh-CN" altLang="en-US" sz="3200" b="1" kern="100" dirty="0">
                <a:solidFill>
                  <a:srgbClr val="FF0000"/>
                </a:solidFill>
                <a:latin typeface="华文新魏" panose="02010800040101010101" pitchFamily="2" charset="-122"/>
                <a:ea typeface="华文新魏" panose="02010800040101010101" pitchFamily="2" charset="-122"/>
                <a:cs typeface="Times New Roman" panose="02020603050405020304" pitchFamily="18" charset="0"/>
              </a:rPr>
              <a:t>位，</a:t>
            </a:r>
            <a:r>
              <a:rPr lang="en-US" altLang="zh-CN" sz="3200" b="1" kern="100" dirty="0">
                <a:solidFill>
                  <a:srgbClr val="FF0000"/>
                </a:solidFill>
                <a:latin typeface="华文新魏" panose="02010800040101010101" pitchFamily="2" charset="-122"/>
                <a:ea typeface="华文新魏" panose="02010800040101010101" pitchFamily="2" charset="-122"/>
                <a:cs typeface="Times New Roman" panose="02020603050405020304" pitchFamily="18" charset="0"/>
              </a:rPr>
              <a:t>MAR=16</a:t>
            </a:r>
            <a:r>
              <a:rPr lang="zh-CN" altLang="en-US" sz="3200" b="1" kern="100" dirty="0">
                <a:solidFill>
                  <a:srgbClr val="FF0000"/>
                </a:solidFill>
                <a:latin typeface="华文新魏" panose="02010800040101010101" pitchFamily="2" charset="-122"/>
                <a:ea typeface="华文新魏" panose="02010800040101010101" pitchFamily="2" charset="-122"/>
                <a:cs typeface="Times New Roman" panose="02020603050405020304" pitchFamily="18" charset="0"/>
              </a:rPr>
              <a:t>位</a:t>
            </a:r>
            <a:r>
              <a:rPr lang="zh-CN" altLang="en-US" sz="3200" b="1" kern="100" dirty="0">
                <a:solidFill>
                  <a:srgbClr val="FF0000"/>
                </a:solidFill>
                <a:effectLst/>
                <a:latin typeface="华文新魏" panose="02010800040101010101" pitchFamily="2" charset="-122"/>
                <a:ea typeface="华文新魏" panose="02010800040101010101" pitchFamily="2" charset="-122"/>
                <a:cs typeface="Times New Roman" panose="02020603050405020304" pitchFamily="18" charset="0"/>
              </a:rPr>
              <a:t>）</a:t>
            </a:r>
            <a:endParaRPr lang="zh-CN" altLang="zh-CN" sz="3200" b="1" kern="100" dirty="0">
              <a:solidFill>
                <a:srgbClr val="FF0000"/>
              </a:solidFill>
              <a:effectLst/>
              <a:latin typeface="华文新魏" panose="02010800040101010101" pitchFamily="2" charset="-122"/>
              <a:ea typeface="华文新魏" panose="02010800040101010101" pitchFamily="2" charset="-122"/>
              <a:cs typeface="Times New Roman" panose="02020603050405020304" pitchFamily="18" charset="0"/>
            </a:endParaRPr>
          </a:p>
          <a:p>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2</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）转移指令的目标地址范围是多少？ </a:t>
            </a:r>
            <a:r>
              <a:rPr lang="en-US" altLang="zh-CN" sz="3200" b="1" kern="100" dirty="0">
                <a:solidFill>
                  <a:srgbClr val="FF0000"/>
                </a:solidFill>
                <a:effectLst/>
                <a:latin typeface="华文新魏" panose="02010800040101010101" pitchFamily="2" charset="-122"/>
                <a:ea typeface="华文新魏" panose="02010800040101010101" pitchFamily="2" charset="-122"/>
                <a:cs typeface="Times New Roman" panose="02020603050405020304" pitchFamily="18" charset="0"/>
              </a:rPr>
              <a:t>0000H~FFFFH</a:t>
            </a:r>
            <a:endParaRPr lang="zh-CN" altLang="zh-CN" sz="3200" b="1" kern="100" dirty="0">
              <a:solidFill>
                <a:srgbClr val="FF0000"/>
              </a:solidFill>
              <a:effectLst/>
              <a:latin typeface="华文新魏" panose="02010800040101010101" pitchFamily="2" charset="-122"/>
              <a:ea typeface="华文新魏" panose="02010800040101010101" pitchFamily="2" charset="-122"/>
              <a:cs typeface="Times New Roman" panose="02020603050405020304" pitchFamily="18" charset="0"/>
            </a:endParaRPr>
          </a:p>
          <a:p>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3</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）若操作码</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0010B</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表示加法操作（助记符为</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add</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），寄存器</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R4</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和</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R5</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的编号分别为</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100B</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和</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101B</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R4</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的内容为</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1234H</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R5</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的内容为</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5678H</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，地址</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1234H</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中的内容为</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5678H</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，地址</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5678H</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中的内容为</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1234H</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，则汇编语言为</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“add(R4), (R5)+”</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（逗号前为源操作数，逗号后为目的操作数）对应的机器码是什么（用十六进制表示）？该指令执行后，哪些寄存器和存储单元中的内容会改变？改变后的内容是什么？</a:t>
            </a:r>
          </a:p>
        </p:txBody>
      </p:sp>
    </p:spTree>
    <p:extLst>
      <p:ext uri="{BB962C8B-B14F-4D97-AF65-F5344CB8AC3E}">
        <p14:creationId xmlns:p14="http://schemas.microsoft.com/office/powerpoint/2010/main" val="12285268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51" name="图片 5"/>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217572" y="-26987"/>
            <a:ext cx="927100" cy="86360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0" name="灯片编号占位符 1"/>
          <p:cNvSpPr>
            <a:spLocks noGrp="1"/>
          </p:cNvSpPr>
          <p:nvPr>
            <p:ph type="sldNum" sz="quarter" idx="12"/>
          </p:nvPr>
        </p:nvSpPr>
        <p:spPr bwMode="auto">
          <a:xfrm>
            <a:off x="10038108" y="6381328"/>
            <a:ext cx="2133600" cy="365125"/>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20" indent="-285738">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2953" indent="-228591">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13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31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497"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678"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8859"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041"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7979042A-73EB-4748-98EF-861469C4C2ED}" type="slidenum">
              <a:rPr lang="zh-CN" altLang="en-US" sz="1200">
                <a:solidFill>
                  <a:srgbClr val="898989"/>
                </a:solidFill>
              </a:rPr>
              <a:pPr>
                <a:spcBef>
                  <a:spcPct val="0"/>
                </a:spcBef>
                <a:buFontTx/>
                <a:buNone/>
              </a:pPr>
              <a:t>5</a:t>
            </a:fld>
            <a:endParaRPr lang="zh-CN" altLang="en-US" sz="1200" dirty="0">
              <a:solidFill>
                <a:srgbClr val="898989"/>
              </a:solidFill>
            </a:endParaRPr>
          </a:p>
        </p:txBody>
      </p:sp>
      <p:sp>
        <p:nvSpPr>
          <p:cNvPr id="5" name="TextBox 2"/>
          <p:cNvSpPr txBox="1">
            <a:spLocks noChangeArrowheads="1"/>
          </p:cNvSpPr>
          <p:nvPr/>
        </p:nvSpPr>
        <p:spPr bwMode="auto">
          <a:xfrm>
            <a:off x="1919536" y="112427"/>
            <a:ext cx="7162901" cy="58477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36" tIns="45718" rIns="91436" bIns="45718">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b="1" dirty="0">
                <a:solidFill>
                  <a:srgbClr val="002060"/>
                </a:solidFill>
                <a:latin typeface="微软雅黑" panose="020B0503020204020204" pitchFamily="34" charset="-122"/>
                <a:ea typeface="微软雅黑" panose="020B0503020204020204" pitchFamily="34" charset="-122"/>
              </a:rPr>
              <a:t>第二章习题</a:t>
            </a:r>
            <a:endParaRPr lang="zh-CN" altLang="en-US" sz="4000" b="1" dirty="0">
              <a:solidFill>
                <a:srgbClr val="002060"/>
              </a:solidFill>
              <a:latin typeface="微软雅黑" panose="020B0503020204020204" pitchFamily="34" charset="-122"/>
              <a:ea typeface="微软雅黑" panose="020B0503020204020204" pitchFamily="34" charset="-122"/>
            </a:endParaRPr>
          </a:p>
        </p:txBody>
      </p:sp>
      <p:sp>
        <p:nvSpPr>
          <p:cNvPr id="6" name="文本框 5">
            <a:extLst>
              <a:ext uri="{FF2B5EF4-FFF2-40B4-BE49-F238E27FC236}">
                <a16:creationId xmlns:a16="http://schemas.microsoft.com/office/drawing/2014/main" id="{96DBD38A-F6DB-47CC-B947-F01AED87E704}"/>
              </a:ext>
            </a:extLst>
          </p:cNvPr>
          <p:cNvSpPr txBox="1"/>
          <p:nvPr/>
        </p:nvSpPr>
        <p:spPr>
          <a:xfrm>
            <a:off x="163309" y="980728"/>
            <a:ext cx="11765339" cy="3416320"/>
          </a:xfrm>
          <a:prstGeom prst="rect">
            <a:avLst/>
          </a:prstGeom>
          <a:noFill/>
        </p:spPr>
        <p:txBody>
          <a:bodyPr wrap="square">
            <a:spAutoFit/>
          </a:bodyPr>
          <a:lstStyle/>
          <a:p>
            <a:r>
              <a:rPr lang="en-US" altLang="zh-CN" sz="3600" b="1" kern="100" dirty="0">
                <a:effectLst/>
                <a:latin typeface="华文新魏" panose="02010800040101010101" pitchFamily="2" charset="-122"/>
                <a:ea typeface="华文新魏" panose="02010800040101010101" pitchFamily="2" charset="-122"/>
                <a:cs typeface="Times New Roman" panose="02020603050405020304" pitchFamily="18" charset="0"/>
              </a:rPr>
              <a:t>5.</a:t>
            </a:r>
            <a:r>
              <a:rPr lang="zh-CN" altLang="zh-CN" sz="3600" b="1" kern="100" dirty="0">
                <a:effectLst/>
                <a:latin typeface="华文新魏" panose="02010800040101010101" pitchFamily="2" charset="-122"/>
                <a:ea typeface="华文新魏" panose="02010800040101010101" pitchFamily="2" charset="-122"/>
                <a:cs typeface="Times New Roman" panose="02020603050405020304" pitchFamily="18" charset="0"/>
              </a:rPr>
              <a:t>某计算机采用</a:t>
            </a:r>
            <a:r>
              <a:rPr lang="en-US" altLang="zh-CN" sz="3600" b="1" kern="100" dirty="0">
                <a:effectLst/>
                <a:latin typeface="华文新魏" panose="02010800040101010101" pitchFamily="2" charset="-122"/>
                <a:ea typeface="华文新魏" panose="02010800040101010101" pitchFamily="2" charset="-122"/>
                <a:cs typeface="Times New Roman" panose="02020603050405020304" pitchFamily="18" charset="0"/>
              </a:rPr>
              <a:t>16</a:t>
            </a:r>
            <a:r>
              <a:rPr lang="zh-CN" altLang="zh-CN" sz="3600" b="1" kern="100" dirty="0">
                <a:effectLst/>
                <a:latin typeface="华文新魏" panose="02010800040101010101" pitchFamily="2" charset="-122"/>
                <a:ea typeface="华文新魏" panose="02010800040101010101" pitchFamily="2" charset="-122"/>
                <a:cs typeface="Times New Roman" panose="02020603050405020304" pitchFamily="18" charset="0"/>
              </a:rPr>
              <a:t>位定长指令字格式，操作码位数和寻址方式位数固定，指令系统有</a:t>
            </a:r>
            <a:r>
              <a:rPr lang="en-US" altLang="zh-CN" sz="3600" b="1" kern="100" dirty="0">
                <a:effectLst/>
                <a:latin typeface="华文新魏" panose="02010800040101010101" pitchFamily="2" charset="-122"/>
                <a:ea typeface="华文新魏" panose="02010800040101010101" pitchFamily="2" charset="-122"/>
                <a:cs typeface="Times New Roman" panose="02020603050405020304" pitchFamily="18" charset="0"/>
              </a:rPr>
              <a:t>48</a:t>
            </a:r>
            <a:r>
              <a:rPr lang="zh-CN" altLang="zh-CN" sz="3600" b="1" kern="100" dirty="0">
                <a:effectLst/>
                <a:latin typeface="华文新魏" panose="02010800040101010101" pitchFamily="2" charset="-122"/>
                <a:ea typeface="华文新魏" panose="02010800040101010101" pitchFamily="2" charset="-122"/>
                <a:cs typeface="Times New Roman" panose="02020603050405020304" pitchFamily="18" charset="0"/>
              </a:rPr>
              <a:t>条指令，支持直接、间接、立即、相对</a:t>
            </a:r>
            <a:r>
              <a:rPr lang="en-US" altLang="zh-CN" sz="3600" b="1" kern="100" dirty="0">
                <a:effectLst/>
                <a:latin typeface="华文新魏" panose="02010800040101010101" pitchFamily="2" charset="-122"/>
                <a:ea typeface="华文新魏" panose="02010800040101010101" pitchFamily="2" charset="-122"/>
                <a:cs typeface="Times New Roman" panose="02020603050405020304" pitchFamily="18" charset="0"/>
              </a:rPr>
              <a:t>4</a:t>
            </a:r>
            <a:r>
              <a:rPr lang="zh-CN" altLang="zh-CN" sz="3600" b="1" kern="100" dirty="0">
                <a:effectLst/>
                <a:latin typeface="华文新魏" panose="02010800040101010101" pitchFamily="2" charset="-122"/>
                <a:ea typeface="华文新魏" panose="02010800040101010101" pitchFamily="2" charset="-122"/>
                <a:cs typeface="Times New Roman" panose="02020603050405020304" pitchFamily="18" charset="0"/>
              </a:rPr>
              <a:t>种寻址方式。单地址指令中，直接寻址方式的可寻址范围是 </a:t>
            </a:r>
            <a:r>
              <a:rPr lang="en-US" altLang="zh-CN" sz="3600" b="1" kern="100" dirty="0">
                <a:solidFill>
                  <a:srgbClr val="FF0000"/>
                </a:solidFill>
                <a:effectLst/>
                <a:latin typeface="华文新魏" panose="02010800040101010101" pitchFamily="2" charset="-122"/>
                <a:ea typeface="华文新魏" panose="02010800040101010101" pitchFamily="2" charset="-122"/>
                <a:cs typeface="Times New Roman" panose="02020603050405020304" pitchFamily="18" charset="0"/>
              </a:rPr>
              <a:t>A</a:t>
            </a:r>
            <a:endParaRPr lang="zh-CN" altLang="zh-CN" sz="3600" b="1" kern="100" dirty="0">
              <a:effectLst/>
              <a:latin typeface="华文新魏" panose="02010800040101010101" pitchFamily="2" charset="-122"/>
              <a:ea typeface="华文新魏" panose="02010800040101010101" pitchFamily="2" charset="-122"/>
              <a:cs typeface="Times New Roman" panose="02020603050405020304" pitchFamily="18" charset="0"/>
            </a:endParaRPr>
          </a:p>
          <a:p>
            <a:r>
              <a:rPr lang="en-US" altLang="zh-CN" sz="3600" b="1" kern="100" dirty="0">
                <a:effectLst/>
                <a:latin typeface="华文新魏" panose="02010800040101010101" pitchFamily="2" charset="-122"/>
                <a:ea typeface="华文新魏" panose="02010800040101010101" pitchFamily="2" charset="-122"/>
                <a:cs typeface="Times New Roman" panose="02020603050405020304" pitchFamily="18" charset="0"/>
              </a:rPr>
              <a:t>A.0</a:t>
            </a:r>
            <a:r>
              <a:rPr lang="zh-CN" altLang="zh-CN" sz="3600" b="1" kern="100" dirty="0">
                <a:effectLst/>
                <a:latin typeface="华文新魏" panose="02010800040101010101" pitchFamily="2" charset="-122"/>
                <a:ea typeface="华文新魏" panose="02010800040101010101" pitchFamily="2" charset="-122"/>
                <a:cs typeface="Times New Roman" panose="02020603050405020304" pitchFamily="18" charset="0"/>
              </a:rPr>
              <a:t>～</a:t>
            </a:r>
            <a:r>
              <a:rPr lang="en-US" altLang="zh-CN" sz="3600" b="1" kern="100" dirty="0">
                <a:effectLst/>
                <a:latin typeface="华文新魏" panose="02010800040101010101" pitchFamily="2" charset="-122"/>
                <a:ea typeface="华文新魏" panose="02010800040101010101" pitchFamily="2" charset="-122"/>
                <a:cs typeface="Times New Roman" panose="02020603050405020304" pitchFamily="18" charset="0"/>
              </a:rPr>
              <a:t>255  		B.0</a:t>
            </a:r>
            <a:r>
              <a:rPr lang="zh-CN" altLang="zh-CN" sz="3600" b="1" kern="100" dirty="0">
                <a:effectLst/>
                <a:latin typeface="华文新魏" panose="02010800040101010101" pitchFamily="2" charset="-122"/>
                <a:ea typeface="华文新魏" panose="02010800040101010101" pitchFamily="2" charset="-122"/>
                <a:cs typeface="Times New Roman" panose="02020603050405020304" pitchFamily="18" charset="0"/>
              </a:rPr>
              <a:t>～</a:t>
            </a:r>
            <a:r>
              <a:rPr lang="en-US" altLang="zh-CN" sz="3600" b="1" kern="100" dirty="0">
                <a:effectLst/>
                <a:latin typeface="华文新魏" panose="02010800040101010101" pitchFamily="2" charset="-122"/>
                <a:ea typeface="华文新魏" panose="02010800040101010101" pitchFamily="2" charset="-122"/>
                <a:cs typeface="Times New Roman" panose="02020603050405020304" pitchFamily="18" charset="0"/>
              </a:rPr>
              <a:t>1023  </a:t>
            </a:r>
          </a:p>
          <a:p>
            <a:r>
              <a:rPr lang="en-US" altLang="zh-CN" sz="3600" b="1" kern="100" dirty="0">
                <a:effectLst/>
                <a:latin typeface="华文新魏" panose="02010800040101010101" pitchFamily="2" charset="-122"/>
                <a:ea typeface="华文新魏" panose="02010800040101010101" pitchFamily="2" charset="-122"/>
                <a:cs typeface="Times New Roman" panose="02020603050405020304" pitchFamily="18" charset="0"/>
              </a:rPr>
              <a:t>C.-128</a:t>
            </a:r>
            <a:r>
              <a:rPr lang="zh-CN" altLang="zh-CN" sz="3600" b="1" kern="100" dirty="0">
                <a:effectLst/>
                <a:latin typeface="华文新魏" panose="02010800040101010101" pitchFamily="2" charset="-122"/>
                <a:ea typeface="华文新魏" panose="02010800040101010101" pitchFamily="2" charset="-122"/>
                <a:cs typeface="Times New Roman" panose="02020603050405020304" pitchFamily="18" charset="0"/>
              </a:rPr>
              <a:t>～</a:t>
            </a:r>
            <a:r>
              <a:rPr lang="en-US" altLang="zh-CN" sz="3600" b="1" kern="100" dirty="0">
                <a:effectLst/>
                <a:latin typeface="华文新魏" panose="02010800040101010101" pitchFamily="2" charset="-122"/>
                <a:ea typeface="华文新魏" panose="02010800040101010101" pitchFamily="2" charset="-122"/>
                <a:cs typeface="Times New Roman" panose="02020603050405020304" pitchFamily="18" charset="0"/>
              </a:rPr>
              <a:t>127  		D.-512</a:t>
            </a:r>
            <a:r>
              <a:rPr lang="zh-CN" altLang="zh-CN" sz="3600" b="1" kern="100" dirty="0">
                <a:effectLst/>
                <a:latin typeface="华文新魏" panose="02010800040101010101" pitchFamily="2" charset="-122"/>
                <a:ea typeface="华文新魏" panose="02010800040101010101" pitchFamily="2" charset="-122"/>
                <a:cs typeface="Times New Roman" panose="02020603050405020304" pitchFamily="18" charset="0"/>
              </a:rPr>
              <a:t>～</a:t>
            </a:r>
            <a:r>
              <a:rPr lang="en-US" altLang="zh-CN" sz="3600" b="1" kern="100" dirty="0">
                <a:effectLst/>
                <a:latin typeface="华文新魏" panose="02010800040101010101" pitchFamily="2" charset="-122"/>
                <a:ea typeface="华文新魏" panose="02010800040101010101" pitchFamily="2" charset="-122"/>
                <a:cs typeface="Times New Roman" panose="02020603050405020304" pitchFamily="18" charset="0"/>
              </a:rPr>
              <a:t>511</a:t>
            </a:r>
            <a:endParaRPr lang="zh-CN" altLang="zh-CN" sz="3600" b="1" kern="100" dirty="0">
              <a:effectLst/>
              <a:latin typeface="华文新魏" panose="02010800040101010101" pitchFamily="2" charset="-122"/>
              <a:ea typeface="华文新魏" panose="02010800040101010101" pitchFamily="2" charset="-122"/>
              <a:cs typeface="Times New Roman" panose="02020603050405020304" pitchFamily="18" charset="0"/>
            </a:endParaRPr>
          </a:p>
        </p:txBody>
      </p:sp>
    </p:spTree>
    <p:extLst>
      <p:ext uri="{BB962C8B-B14F-4D97-AF65-F5344CB8AC3E}">
        <p14:creationId xmlns:p14="http://schemas.microsoft.com/office/powerpoint/2010/main" val="81435321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51" name="图片 5"/>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217572" y="-26987"/>
            <a:ext cx="927100" cy="86360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0" name="灯片编号占位符 1"/>
          <p:cNvSpPr>
            <a:spLocks noGrp="1"/>
          </p:cNvSpPr>
          <p:nvPr>
            <p:ph type="sldNum" sz="quarter" idx="12"/>
          </p:nvPr>
        </p:nvSpPr>
        <p:spPr bwMode="auto">
          <a:xfrm>
            <a:off x="10038108" y="6381328"/>
            <a:ext cx="2133600" cy="365125"/>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20" indent="-285738">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2953" indent="-228591">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13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31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497"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678"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8859"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041"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7979042A-73EB-4748-98EF-861469C4C2ED}" type="slidenum">
              <a:rPr lang="zh-CN" altLang="en-US" sz="1200">
                <a:solidFill>
                  <a:srgbClr val="898989"/>
                </a:solidFill>
              </a:rPr>
              <a:pPr>
                <a:spcBef>
                  <a:spcPct val="0"/>
                </a:spcBef>
                <a:buFontTx/>
                <a:buNone/>
              </a:pPr>
              <a:t>50</a:t>
            </a:fld>
            <a:endParaRPr lang="zh-CN" altLang="en-US" sz="1200" dirty="0">
              <a:solidFill>
                <a:srgbClr val="898989"/>
              </a:solidFill>
            </a:endParaRPr>
          </a:p>
        </p:txBody>
      </p:sp>
      <p:sp>
        <p:nvSpPr>
          <p:cNvPr id="5" name="TextBox 2"/>
          <p:cNvSpPr txBox="1">
            <a:spLocks noChangeArrowheads="1"/>
          </p:cNvSpPr>
          <p:nvPr/>
        </p:nvSpPr>
        <p:spPr bwMode="auto">
          <a:xfrm>
            <a:off x="1919536" y="112427"/>
            <a:ext cx="7162901" cy="58477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36" tIns="45718" rIns="91436" bIns="45718">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b="1" dirty="0">
                <a:solidFill>
                  <a:srgbClr val="002060"/>
                </a:solidFill>
                <a:latin typeface="微软雅黑" panose="020B0503020204020204" pitchFamily="34" charset="-122"/>
                <a:ea typeface="微软雅黑" panose="020B0503020204020204" pitchFamily="34" charset="-122"/>
              </a:rPr>
              <a:t>第二章习题</a:t>
            </a:r>
            <a:endParaRPr lang="zh-CN" altLang="en-US" sz="4000" b="1" dirty="0">
              <a:solidFill>
                <a:srgbClr val="002060"/>
              </a:solidFill>
              <a:latin typeface="微软雅黑" panose="020B0503020204020204" pitchFamily="34" charset="-122"/>
              <a:ea typeface="微软雅黑" panose="020B0503020204020204" pitchFamily="34" charset="-122"/>
            </a:endParaRPr>
          </a:p>
        </p:txBody>
      </p:sp>
      <p:sp>
        <p:nvSpPr>
          <p:cNvPr id="6" name="文本框 5">
            <a:extLst>
              <a:ext uri="{FF2B5EF4-FFF2-40B4-BE49-F238E27FC236}">
                <a16:creationId xmlns:a16="http://schemas.microsoft.com/office/drawing/2014/main" id="{77F3EE66-3CBD-4217-AA3D-1AED6D5394CB}"/>
              </a:ext>
            </a:extLst>
          </p:cNvPr>
          <p:cNvSpPr txBox="1"/>
          <p:nvPr/>
        </p:nvSpPr>
        <p:spPr>
          <a:xfrm>
            <a:off x="87834" y="908720"/>
            <a:ext cx="11593288" cy="3354765"/>
          </a:xfrm>
          <a:prstGeom prst="rect">
            <a:avLst/>
          </a:prstGeom>
          <a:noFill/>
        </p:spPr>
        <p:txBody>
          <a:bodyPr wrap="square">
            <a:spAutoFit/>
          </a:bodyPr>
          <a:lstStyle/>
          <a:p>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54. </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冯</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 · </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诺依曼计算机中指令和数据均以二进制形式存放在存储器中，</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 CPU </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区分它们的依据是（</a:t>
            </a:r>
            <a:r>
              <a:rPr lang="en-US" altLang="zh-CN" sz="3200" b="1" kern="100" dirty="0">
                <a:solidFill>
                  <a:srgbClr val="FF0000"/>
                </a:solidFill>
                <a:effectLst/>
                <a:latin typeface="华文新魏" panose="02010800040101010101" pitchFamily="2" charset="-122"/>
                <a:ea typeface="华文新魏" panose="02010800040101010101" pitchFamily="2" charset="-122"/>
                <a:cs typeface="Times New Roman" panose="02020603050405020304" pitchFamily="18" charset="0"/>
              </a:rPr>
              <a:t>C</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a:t>
            </a:r>
          </a:p>
          <a:p>
            <a:endParaRPr lang="en-US" altLang="zh-CN" sz="1600" b="1" kern="100" dirty="0">
              <a:effectLst/>
              <a:latin typeface="华文新魏" panose="02010800040101010101" pitchFamily="2" charset="-122"/>
              <a:ea typeface="华文新魏" panose="02010800040101010101" pitchFamily="2" charset="-122"/>
              <a:cs typeface="Times New Roman" panose="02020603050405020304" pitchFamily="18" charset="0"/>
            </a:endParaRPr>
          </a:p>
          <a:p>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A.</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指令操作码的译码结果</a:t>
            </a:r>
          </a:p>
          <a:p>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B.</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指令和数据的寻址方式</a:t>
            </a:r>
          </a:p>
          <a:p>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C.</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指令周期的不同阶段</a:t>
            </a:r>
          </a:p>
          <a:p>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D.</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指令和数据所在的存储单元</a:t>
            </a:r>
          </a:p>
        </p:txBody>
      </p:sp>
    </p:spTree>
    <p:extLst>
      <p:ext uri="{BB962C8B-B14F-4D97-AF65-F5344CB8AC3E}">
        <p14:creationId xmlns:p14="http://schemas.microsoft.com/office/powerpoint/2010/main" val="102296031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51" name="图片 5"/>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217572" y="-26987"/>
            <a:ext cx="927100" cy="86360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0" name="灯片编号占位符 1"/>
          <p:cNvSpPr>
            <a:spLocks noGrp="1"/>
          </p:cNvSpPr>
          <p:nvPr>
            <p:ph type="sldNum" sz="quarter" idx="12"/>
          </p:nvPr>
        </p:nvSpPr>
        <p:spPr bwMode="auto">
          <a:xfrm>
            <a:off x="10038108" y="6381328"/>
            <a:ext cx="2133600" cy="365125"/>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20" indent="-285738">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2953" indent="-228591">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13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31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497"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678"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8859"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041"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7979042A-73EB-4748-98EF-861469C4C2ED}" type="slidenum">
              <a:rPr lang="zh-CN" altLang="en-US" sz="1200">
                <a:solidFill>
                  <a:srgbClr val="898989"/>
                </a:solidFill>
              </a:rPr>
              <a:pPr>
                <a:spcBef>
                  <a:spcPct val="0"/>
                </a:spcBef>
                <a:buFontTx/>
                <a:buNone/>
              </a:pPr>
              <a:t>51</a:t>
            </a:fld>
            <a:endParaRPr lang="zh-CN" altLang="en-US" sz="1200" dirty="0">
              <a:solidFill>
                <a:srgbClr val="898989"/>
              </a:solidFill>
            </a:endParaRPr>
          </a:p>
        </p:txBody>
      </p:sp>
      <p:sp>
        <p:nvSpPr>
          <p:cNvPr id="5" name="TextBox 2"/>
          <p:cNvSpPr txBox="1">
            <a:spLocks noChangeArrowheads="1"/>
          </p:cNvSpPr>
          <p:nvPr/>
        </p:nvSpPr>
        <p:spPr bwMode="auto">
          <a:xfrm>
            <a:off x="1919536" y="112427"/>
            <a:ext cx="7162901" cy="58477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36" tIns="45718" rIns="91436" bIns="45718">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b="1" dirty="0">
                <a:solidFill>
                  <a:srgbClr val="002060"/>
                </a:solidFill>
                <a:latin typeface="微软雅黑" panose="020B0503020204020204" pitchFamily="34" charset="-122"/>
                <a:ea typeface="微软雅黑" panose="020B0503020204020204" pitchFamily="34" charset="-122"/>
              </a:rPr>
              <a:t>第二章习题</a:t>
            </a:r>
            <a:endParaRPr lang="zh-CN" altLang="en-US" sz="4000" b="1" dirty="0">
              <a:solidFill>
                <a:srgbClr val="002060"/>
              </a:solidFill>
              <a:latin typeface="微软雅黑" panose="020B0503020204020204" pitchFamily="34" charset="-122"/>
              <a:ea typeface="微软雅黑" panose="020B0503020204020204" pitchFamily="34" charset="-122"/>
            </a:endParaRPr>
          </a:p>
        </p:txBody>
      </p:sp>
      <p:sp>
        <p:nvSpPr>
          <p:cNvPr id="6" name="文本框 5">
            <a:extLst>
              <a:ext uri="{FF2B5EF4-FFF2-40B4-BE49-F238E27FC236}">
                <a16:creationId xmlns:a16="http://schemas.microsoft.com/office/drawing/2014/main" id="{21CFCD9E-8623-45E6-9024-70476EC25671}"/>
              </a:ext>
            </a:extLst>
          </p:cNvPr>
          <p:cNvSpPr txBox="1"/>
          <p:nvPr/>
        </p:nvSpPr>
        <p:spPr>
          <a:xfrm>
            <a:off x="119336" y="980728"/>
            <a:ext cx="12129691" cy="3847207"/>
          </a:xfrm>
          <a:prstGeom prst="rect">
            <a:avLst/>
          </a:prstGeom>
          <a:noFill/>
        </p:spPr>
        <p:txBody>
          <a:bodyPr wrap="square">
            <a:spAutoFit/>
          </a:bodyPr>
          <a:lstStyle/>
          <a:p>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55.</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一个</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C</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语言程序在一台</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32</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位机器上运行。程序中定义了三个变量</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x</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y</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和</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z</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，其中</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x</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和</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z</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为</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int</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型，</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y</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为</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short</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型。当</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x=127</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y=-9</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时，执行赋值语句</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z=</a:t>
            </a:r>
            <a:r>
              <a:rPr lang="en-US" altLang="zh-CN" sz="3200" b="1" kern="100" dirty="0" err="1">
                <a:effectLst/>
                <a:latin typeface="华文新魏" panose="02010800040101010101" pitchFamily="2" charset="-122"/>
                <a:ea typeface="华文新魏" panose="02010800040101010101" pitchFamily="2" charset="-122"/>
                <a:cs typeface="Times New Roman" panose="02020603050405020304" pitchFamily="18" charset="0"/>
              </a:rPr>
              <a:t>x+y</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后，</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x</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y</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和</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z</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的值分别是（</a:t>
            </a:r>
            <a:r>
              <a:rPr lang="en-US" altLang="zh-CN" sz="3200" b="1" kern="100" dirty="0">
                <a:solidFill>
                  <a:srgbClr val="FF0000"/>
                </a:solidFill>
                <a:effectLst/>
                <a:latin typeface="华文新魏" panose="02010800040101010101" pitchFamily="2" charset="-122"/>
                <a:ea typeface="华文新魏" panose="02010800040101010101" pitchFamily="2" charset="-122"/>
                <a:cs typeface="Times New Roman" panose="02020603050405020304" pitchFamily="18" charset="0"/>
              </a:rPr>
              <a:t>D</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a:t>
            </a:r>
          </a:p>
          <a:p>
            <a:endParaRPr lang="en-US" altLang="zh-CN" sz="1600" b="1" kern="100" dirty="0">
              <a:effectLst/>
              <a:latin typeface="华文新魏" panose="02010800040101010101" pitchFamily="2" charset="-122"/>
              <a:ea typeface="华文新魏" panose="02010800040101010101" pitchFamily="2" charset="-122"/>
              <a:cs typeface="Times New Roman" panose="02020603050405020304" pitchFamily="18" charset="0"/>
            </a:endParaRPr>
          </a:p>
          <a:p>
            <a:r>
              <a:rPr lang="en-US" altLang="zh-CN" sz="3200" b="1" kern="100" dirty="0" err="1">
                <a:effectLst/>
                <a:latin typeface="华文新魏" panose="02010800040101010101" pitchFamily="2" charset="-122"/>
                <a:ea typeface="华文新魏" panose="02010800040101010101" pitchFamily="2" charset="-122"/>
                <a:cs typeface="Times New Roman" panose="02020603050405020304" pitchFamily="18" charset="0"/>
              </a:rPr>
              <a:t>A.x</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=0000007FH</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y=FFF9H</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z=00000076H</a:t>
            </a:r>
            <a:endPar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endParaRPr>
          </a:p>
          <a:p>
            <a:r>
              <a:rPr lang="en-US" altLang="zh-CN" sz="3200" b="1" kern="100" dirty="0" err="1">
                <a:effectLst/>
                <a:latin typeface="华文新魏" panose="02010800040101010101" pitchFamily="2" charset="-122"/>
                <a:ea typeface="华文新魏" panose="02010800040101010101" pitchFamily="2" charset="-122"/>
                <a:cs typeface="Times New Roman" panose="02020603050405020304" pitchFamily="18" charset="0"/>
              </a:rPr>
              <a:t>B.x</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=0000007FH</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y=FFF9H</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z=FFFF0076H</a:t>
            </a:r>
            <a:endPar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endParaRPr>
          </a:p>
          <a:p>
            <a:r>
              <a:rPr lang="en-US" altLang="zh-CN" sz="3200" b="1" kern="100" dirty="0" err="1">
                <a:effectLst/>
                <a:latin typeface="华文新魏" panose="02010800040101010101" pitchFamily="2" charset="-122"/>
                <a:ea typeface="华文新魏" panose="02010800040101010101" pitchFamily="2" charset="-122"/>
                <a:cs typeface="Times New Roman" panose="02020603050405020304" pitchFamily="18" charset="0"/>
              </a:rPr>
              <a:t>C.x</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=0000007FH</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y=FFF7H</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z=FFFF0076H</a:t>
            </a:r>
            <a:endPar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endParaRPr>
          </a:p>
          <a:p>
            <a:r>
              <a:rPr lang="en-US" altLang="zh-CN" sz="3200" b="1" kern="100" dirty="0" err="1">
                <a:effectLst/>
                <a:latin typeface="华文新魏" panose="02010800040101010101" pitchFamily="2" charset="-122"/>
                <a:ea typeface="华文新魏" panose="02010800040101010101" pitchFamily="2" charset="-122"/>
                <a:cs typeface="Times New Roman" panose="02020603050405020304" pitchFamily="18" charset="0"/>
              </a:rPr>
              <a:t>D.x</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=0000007FH</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y=FFF7H</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z=00000076H</a:t>
            </a:r>
            <a:endPar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endParaRPr>
          </a:p>
        </p:txBody>
      </p:sp>
    </p:spTree>
    <p:extLst>
      <p:ext uri="{BB962C8B-B14F-4D97-AF65-F5344CB8AC3E}">
        <p14:creationId xmlns:p14="http://schemas.microsoft.com/office/powerpoint/2010/main" val="219369896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51" name="图片 5"/>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217572" y="-26987"/>
            <a:ext cx="927100" cy="86360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0" name="灯片编号占位符 1"/>
          <p:cNvSpPr>
            <a:spLocks noGrp="1"/>
          </p:cNvSpPr>
          <p:nvPr>
            <p:ph type="sldNum" sz="quarter" idx="12"/>
          </p:nvPr>
        </p:nvSpPr>
        <p:spPr bwMode="auto">
          <a:xfrm>
            <a:off x="10038108" y="6381328"/>
            <a:ext cx="2133600" cy="365125"/>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20" indent="-285738">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2953" indent="-228591">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13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31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497"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678"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8859"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041"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7979042A-73EB-4748-98EF-861469C4C2ED}" type="slidenum">
              <a:rPr lang="zh-CN" altLang="en-US" sz="1200">
                <a:solidFill>
                  <a:srgbClr val="898989"/>
                </a:solidFill>
              </a:rPr>
              <a:pPr>
                <a:spcBef>
                  <a:spcPct val="0"/>
                </a:spcBef>
                <a:buFontTx/>
                <a:buNone/>
              </a:pPr>
              <a:t>52</a:t>
            </a:fld>
            <a:endParaRPr lang="zh-CN" altLang="en-US" sz="1200" dirty="0">
              <a:solidFill>
                <a:srgbClr val="898989"/>
              </a:solidFill>
            </a:endParaRPr>
          </a:p>
        </p:txBody>
      </p:sp>
      <p:sp>
        <p:nvSpPr>
          <p:cNvPr id="5" name="TextBox 2"/>
          <p:cNvSpPr txBox="1">
            <a:spLocks noChangeArrowheads="1"/>
          </p:cNvSpPr>
          <p:nvPr/>
        </p:nvSpPr>
        <p:spPr bwMode="auto">
          <a:xfrm>
            <a:off x="1919536" y="112427"/>
            <a:ext cx="7162901" cy="58477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36" tIns="45718" rIns="91436" bIns="45718">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b="1" dirty="0">
                <a:solidFill>
                  <a:srgbClr val="002060"/>
                </a:solidFill>
                <a:latin typeface="微软雅黑" panose="020B0503020204020204" pitchFamily="34" charset="-122"/>
                <a:ea typeface="微软雅黑" panose="020B0503020204020204" pitchFamily="34" charset="-122"/>
              </a:rPr>
              <a:t>第二章习题</a:t>
            </a:r>
            <a:endParaRPr lang="zh-CN" altLang="en-US" sz="4000" b="1" dirty="0">
              <a:solidFill>
                <a:srgbClr val="002060"/>
              </a:solidFill>
              <a:latin typeface="微软雅黑" panose="020B0503020204020204" pitchFamily="34" charset="-122"/>
              <a:ea typeface="微软雅黑" panose="020B0503020204020204" pitchFamily="34" charset="-122"/>
            </a:endParaRPr>
          </a:p>
        </p:txBody>
      </p:sp>
      <p:sp>
        <p:nvSpPr>
          <p:cNvPr id="6" name="文本框 5">
            <a:extLst>
              <a:ext uri="{FF2B5EF4-FFF2-40B4-BE49-F238E27FC236}">
                <a16:creationId xmlns:a16="http://schemas.microsoft.com/office/drawing/2014/main" id="{94745CB0-CF01-4C00-B7B3-E394D66CE96D}"/>
              </a:ext>
            </a:extLst>
          </p:cNvPr>
          <p:cNvSpPr txBox="1"/>
          <p:nvPr/>
        </p:nvSpPr>
        <p:spPr>
          <a:xfrm>
            <a:off x="119336" y="980728"/>
            <a:ext cx="11737304" cy="3539430"/>
          </a:xfrm>
          <a:prstGeom prst="rect">
            <a:avLst/>
          </a:prstGeom>
          <a:noFill/>
        </p:spPr>
        <p:txBody>
          <a:bodyPr wrap="square">
            <a:spAutoFit/>
          </a:bodyPr>
          <a:lstStyle/>
          <a:p>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56. </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浮点数加、减运算过程一般包括对阶、尾数运算、规格化、舍入和判溢出等步骤。设浮点数的阶码和尾数均采用补码表示，且位数分别为</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5</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位和</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7</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位（均含</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2</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位符号位）。若有两个数</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X=2</a:t>
            </a:r>
            <a:r>
              <a:rPr lang="en-US" altLang="zh-CN" sz="3200" b="1" kern="100" baseline="30000" dirty="0">
                <a:effectLst/>
                <a:latin typeface="华文新魏" panose="02010800040101010101" pitchFamily="2" charset="-122"/>
                <a:ea typeface="华文新魏" panose="02010800040101010101" pitchFamily="2" charset="-122"/>
                <a:cs typeface="Times New Roman" panose="02020603050405020304" pitchFamily="18" charset="0"/>
              </a:rPr>
              <a:t>7</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×29/32,Y=2</a:t>
            </a:r>
            <a:r>
              <a:rPr lang="en-US" altLang="zh-CN" sz="3200" b="1" kern="100" baseline="30000" dirty="0">
                <a:effectLst/>
                <a:latin typeface="华文新魏" panose="02010800040101010101" pitchFamily="2" charset="-122"/>
                <a:ea typeface="华文新魏" panose="02010800040101010101" pitchFamily="2" charset="-122"/>
                <a:cs typeface="Times New Roman" panose="02020603050405020304" pitchFamily="18" charset="0"/>
              </a:rPr>
              <a:t>5</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×5/8,</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则用浮点加法计算</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X+Y</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的最终结果是（</a:t>
            </a:r>
            <a:r>
              <a:rPr lang="en-US" altLang="zh-CN" sz="3200" b="1" kern="100" dirty="0">
                <a:solidFill>
                  <a:srgbClr val="FF0000"/>
                </a:solidFill>
                <a:effectLst/>
                <a:latin typeface="华文新魏" panose="02010800040101010101" pitchFamily="2" charset="-122"/>
                <a:ea typeface="华文新魏" panose="02010800040101010101" pitchFamily="2" charset="-122"/>
                <a:cs typeface="Times New Roman" panose="02020603050405020304" pitchFamily="18" charset="0"/>
              </a:rPr>
              <a:t>D</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a:t>
            </a:r>
          </a:p>
          <a:p>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A.00111 1100010  		B.00111 0100010  </a:t>
            </a:r>
          </a:p>
          <a:p>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C.01000 0010001  		D.</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发生溢出</a:t>
            </a:r>
          </a:p>
        </p:txBody>
      </p:sp>
      <p:sp>
        <p:nvSpPr>
          <p:cNvPr id="8" name="文本框 7">
            <a:extLst>
              <a:ext uri="{FF2B5EF4-FFF2-40B4-BE49-F238E27FC236}">
                <a16:creationId xmlns:a16="http://schemas.microsoft.com/office/drawing/2014/main" id="{1D5C329B-57D3-4C98-9C35-2EC47B514BAC}"/>
              </a:ext>
            </a:extLst>
          </p:cNvPr>
          <p:cNvSpPr txBox="1"/>
          <p:nvPr/>
        </p:nvSpPr>
        <p:spPr>
          <a:xfrm>
            <a:off x="1775520" y="4797697"/>
            <a:ext cx="6114422" cy="584775"/>
          </a:xfrm>
          <a:prstGeom prst="rect">
            <a:avLst/>
          </a:prstGeom>
          <a:noFill/>
        </p:spPr>
        <p:txBody>
          <a:bodyPr wrap="square">
            <a:spAutoFit/>
          </a:bodyPr>
          <a:lstStyle/>
          <a:p>
            <a:r>
              <a:rPr lang="en-US" altLang="zh-CN" sz="3200" b="1" dirty="0">
                <a:solidFill>
                  <a:srgbClr val="FF0000"/>
                </a:solidFill>
                <a:latin typeface="华文新魏" panose="02010800040101010101" pitchFamily="2" charset="-122"/>
                <a:ea typeface="华文新魏" panose="02010800040101010101" pitchFamily="2" charset="-122"/>
              </a:rPr>
              <a:t>X+Y=(29/32 + 5/32)</a:t>
            </a:r>
            <a:r>
              <a:rPr lang="en-US" altLang="zh-CN" sz="3200" b="1" kern="100" dirty="0">
                <a:solidFill>
                  <a:srgbClr val="FF0000"/>
                </a:solidFill>
                <a:effectLst/>
                <a:latin typeface="华文新魏" panose="02010800040101010101" pitchFamily="2" charset="-122"/>
                <a:ea typeface="华文新魏" panose="02010800040101010101" pitchFamily="2" charset="-122"/>
                <a:cs typeface="Times New Roman" panose="02020603050405020304" pitchFamily="18" charset="0"/>
              </a:rPr>
              <a:t> × 2</a:t>
            </a:r>
            <a:r>
              <a:rPr lang="en-US" altLang="zh-CN" sz="3200" b="1" kern="100" baseline="30000" dirty="0">
                <a:solidFill>
                  <a:srgbClr val="FF0000"/>
                </a:solidFill>
                <a:effectLst/>
                <a:latin typeface="华文新魏" panose="02010800040101010101" pitchFamily="2" charset="-122"/>
                <a:ea typeface="华文新魏" panose="02010800040101010101" pitchFamily="2" charset="-122"/>
                <a:cs typeface="Times New Roman" panose="02020603050405020304" pitchFamily="18" charset="0"/>
              </a:rPr>
              <a:t>7</a:t>
            </a:r>
            <a:endParaRPr lang="zh-CN" altLang="en-US" sz="3200" b="1" dirty="0">
              <a:solidFill>
                <a:srgbClr val="FF0000"/>
              </a:solidFill>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40235063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51" name="图片 5"/>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217572" y="-26987"/>
            <a:ext cx="927100" cy="86360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0" name="灯片编号占位符 1"/>
          <p:cNvSpPr>
            <a:spLocks noGrp="1"/>
          </p:cNvSpPr>
          <p:nvPr>
            <p:ph type="sldNum" sz="quarter" idx="12"/>
          </p:nvPr>
        </p:nvSpPr>
        <p:spPr bwMode="auto">
          <a:xfrm>
            <a:off x="10038108" y="6381328"/>
            <a:ext cx="2133600" cy="365125"/>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20" indent="-285738">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2953" indent="-228591">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13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31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497"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678"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8859"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041"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7979042A-73EB-4748-98EF-861469C4C2ED}" type="slidenum">
              <a:rPr lang="zh-CN" altLang="en-US" sz="1200">
                <a:solidFill>
                  <a:srgbClr val="898989"/>
                </a:solidFill>
              </a:rPr>
              <a:pPr>
                <a:spcBef>
                  <a:spcPct val="0"/>
                </a:spcBef>
                <a:buFontTx/>
                <a:buNone/>
              </a:pPr>
              <a:t>53</a:t>
            </a:fld>
            <a:endParaRPr lang="zh-CN" altLang="en-US" sz="1200" dirty="0">
              <a:solidFill>
                <a:srgbClr val="898989"/>
              </a:solidFill>
            </a:endParaRPr>
          </a:p>
        </p:txBody>
      </p:sp>
      <p:sp>
        <p:nvSpPr>
          <p:cNvPr id="5" name="TextBox 2"/>
          <p:cNvSpPr txBox="1">
            <a:spLocks noChangeArrowheads="1"/>
          </p:cNvSpPr>
          <p:nvPr/>
        </p:nvSpPr>
        <p:spPr bwMode="auto">
          <a:xfrm>
            <a:off x="1919536" y="112427"/>
            <a:ext cx="7162901" cy="58477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36" tIns="45718" rIns="91436" bIns="45718">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b="1" dirty="0">
                <a:solidFill>
                  <a:srgbClr val="002060"/>
                </a:solidFill>
                <a:latin typeface="微软雅黑" panose="020B0503020204020204" pitchFamily="34" charset="-122"/>
                <a:ea typeface="微软雅黑" panose="020B0503020204020204" pitchFamily="34" charset="-122"/>
              </a:rPr>
              <a:t>第二章习题</a:t>
            </a:r>
            <a:endParaRPr lang="zh-CN" altLang="en-US" sz="4000" b="1" dirty="0">
              <a:solidFill>
                <a:srgbClr val="002060"/>
              </a:solidFill>
              <a:latin typeface="微软雅黑" panose="020B0503020204020204" pitchFamily="34" charset="-122"/>
              <a:ea typeface="微软雅黑" panose="020B0503020204020204" pitchFamily="34" charset="-122"/>
            </a:endParaRPr>
          </a:p>
        </p:txBody>
      </p:sp>
      <p:sp>
        <p:nvSpPr>
          <p:cNvPr id="6" name="文本框 5">
            <a:extLst>
              <a:ext uri="{FF2B5EF4-FFF2-40B4-BE49-F238E27FC236}">
                <a16:creationId xmlns:a16="http://schemas.microsoft.com/office/drawing/2014/main" id="{C548AB76-BB09-4DFB-B9B9-3ABA983CC30C}"/>
              </a:ext>
            </a:extLst>
          </p:cNvPr>
          <p:cNvSpPr txBox="1"/>
          <p:nvPr/>
        </p:nvSpPr>
        <p:spPr>
          <a:xfrm>
            <a:off x="191344" y="836614"/>
            <a:ext cx="11809312" cy="3046988"/>
          </a:xfrm>
          <a:prstGeom prst="rect">
            <a:avLst/>
          </a:prstGeom>
          <a:noFill/>
        </p:spPr>
        <p:txBody>
          <a:bodyPr wrap="square">
            <a:spAutoFit/>
          </a:bodyPr>
          <a:lstStyle/>
          <a:p>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57. </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某机器字长</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16</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位，主存按字节编址，转移指令采用相对寻址，由两个字节组成，第一字节为操作码字段，第二字节为相对位移量字段。假定取指令时，每取一个字节</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PC</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自动加</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1</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。若某转移指令所在主存地址为</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2000H</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，相对位移量字段的内容为</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06H</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，则该转移指令成功转移以后的目标地址是</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 </a:t>
            </a:r>
            <a:r>
              <a:rPr lang="en-US" altLang="zh-CN" sz="3200" b="1" kern="100" dirty="0">
                <a:solidFill>
                  <a:srgbClr val="FF0000"/>
                </a:solidFill>
                <a:effectLst/>
                <a:latin typeface="华文新魏" panose="02010800040101010101" pitchFamily="2" charset="-122"/>
                <a:ea typeface="华文新魏" panose="02010800040101010101" pitchFamily="2" charset="-122"/>
                <a:cs typeface="Times New Roman" panose="02020603050405020304" pitchFamily="18" charset="0"/>
              </a:rPr>
              <a:t>C</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a:t>
            </a:r>
          </a:p>
          <a:p>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A</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2006H	B</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2007H	C</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2008H	D</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2009H</a:t>
            </a:r>
            <a:endPar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endParaRPr>
          </a:p>
        </p:txBody>
      </p:sp>
      <p:sp>
        <p:nvSpPr>
          <p:cNvPr id="8" name="文本框 7">
            <a:extLst>
              <a:ext uri="{FF2B5EF4-FFF2-40B4-BE49-F238E27FC236}">
                <a16:creationId xmlns:a16="http://schemas.microsoft.com/office/drawing/2014/main" id="{A45DE6E1-DA5E-401F-A7BF-4357E3FF5C6B}"/>
              </a:ext>
            </a:extLst>
          </p:cNvPr>
          <p:cNvSpPr txBox="1"/>
          <p:nvPr/>
        </p:nvSpPr>
        <p:spPr>
          <a:xfrm>
            <a:off x="191344" y="4032177"/>
            <a:ext cx="11026228" cy="2554545"/>
          </a:xfrm>
          <a:prstGeom prst="rect">
            <a:avLst/>
          </a:prstGeom>
          <a:noFill/>
        </p:spPr>
        <p:txBody>
          <a:bodyPr wrap="square">
            <a:spAutoFit/>
          </a:bodyPr>
          <a:lstStyle/>
          <a:p>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58.</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下列关于</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RISC</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的叙述中，错误的是（</a:t>
            </a:r>
            <a:r>
              <a:rPr lang="en-US" altLang="zh-CN" sz="3200" b="1" kern="100" dirty="0">
                <a:solidFill>
                  <a:srgbClr val="FF0000"/>
                </a:solidFill>
                <a:effectLst/>
                <a:latin typeface="华文新魏" panose="02010800040101010101" pitchFamily="2" charset="-122"/>
                <a:ea typeface="华文新魏" panose="02010800040101010101" pitchFamily="2" charset="-122"/>
                <a:cs typeface="Times New Roman" panose="02020603050405020304" pitchFamily="18" charset="0"/>
              </a:rPr>
              <a:t>A</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a:t>
            </a:r>
          </a:p>
          <a:p>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A.RISC</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普遍采用微程序控制器</a:t>
            </a:r>
          </a:p>
          <a:p>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B.RISC</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大多数指令在一个时钟周期内完成</a:t>
            </a:r>
          </a:p>
          <a:p>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C.RISC</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的内部通用寄存器数量相对</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CISC</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多</a:t>
            </a:r>
          </a:p>
          <a:p>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D.RISC</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的指令数、寻址方式和指令格式种类相对</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CISC</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少</a:t>
            </a:r>
          </a:p>
        </p:txBody>
      </p:sp>
    </p:spTree>
    <p:extLst>
      <p:ext uri="{BB962C8B-B14F-4D97-AF65-F5344CB8AC3E}">
        <p14:creationId xmlns:p14="http://schemas.microsoft.com/office/powerpoint/2010/main" val="24388820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51" name="图片 5"/>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217572" y="-26987"/>
            <a:ext cx="927100" cy="86360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0" name="灯片编号占位符 1"/>
          <p:cNvSpPr>
            <a:spLocks noGrp="1"/>
          </p:cNvSpPr>
          <p:nvPr>
            <p:ph type="sldNum" sz="quarter" idx="12"/>
          </p:nvPr>
        </p:nvSpPr>
        <p:spPr bwMode="auto">
          <a:xfrm>
            <a:off x="10038108" y="6381328"/>
            <a:ext cx="2133600" cy="365125"/>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20" indent="-285738">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2953" indent="-228591">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13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31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497"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678"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8859"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041"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7979042A-73EB-4748-98EF-861469C4C2ED}" type="slidenum">
              <a:rPr lang="zh-CN" altLang="en-US" sz="1200">
                <a:solidFill>
                  <a:srgbClr val="898989"/>
                </a:solidFill>
              </a:rPr>
              <a:pPr>
                <a:spcBef>
                  <a:spcPct val="0"/>
                </a:spcBef>
                <a:buFontTx/>
                <a:buNone/>
              </a:pPr>
              <a:t>6</a:t>
            </a:fld>
            <a:endParaRPr lang="zh-CN" altLang="en-US" sz="1200" dirty="0">
              <a:solidFill>
                <a:srgbClr val="898989"/>
              </a:solidFill>
            </a:endParaRPr>
          </a:p>
        </p:txBody>
      </p:sp>
      <p:sp>
        <p:nvSpPr>
          <p:cNvPr id="5" name="TextBox 2"/>
          <p:cNvSpPr txBox="1">
            <a:spLocks noChangeArrowheads="1"/>
          </p:cNvSpPr>
          <p:nvPr/>
        </p:nvSpPr>
        <p:spPr bwMode="auto">
          <a:xfrm>
            <a:off x="1919536" y="112427"/>
            <a:ext cx="7162901" cy="58477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36" tIns="45718" rIns="91436" bIns="45718">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b="1" dirty="0">
                <a:solidFill>
                  <a:srgbClr val="002060"/>
                </a:solidFill>
                <a:latin typeface="微软雅黑" panose="020B0503020204020204" pitchFamily="34" charset="-122"/>
                <a:ea typeface="微软雅黑" panose="020B0503020204020204" pitchFamily="34" charset="-122"/>
              </a:rPr>
              <a:t>第二章习题</a:t>
            </a:r>
            <a:endParaRPr lang="zh-CN" altLang="en-US" sz="4000" b="1" dirty="0">
              <a:solidFill>
                <a:srgbClr val="002060"/>
              </a:solidFill>
              <a:latin typeface="微软雅黑" panose="020B0503020204020204" pitchFamily="34" charset="-122"/>
              <a:ea typeface="微软雅黑" panose="020B0503020204020204" pitchFamily="34" charset="-122"/>
            </a:endParaRPr>
          </a:p>
        </p:txBody>
      </p:sp>
      <p:sp>
        <p:nvSpPr>
          <p:cNvPr id="6" name="文本框 5">
            <a:extLst>
              <a:ext uri="{FF2B5EF4-FFF2-40B4-BE49-F238E27FC236}">
                <a16:creationId xmlns:a16="http://schemas.microsoft.com/office/drawing/2014/main" id="{7C750453-03DA-4946-8B46-30E728480106}"/>
              </a:ext>
            </a:extLst>
          </p:cNvPr>
          <p:cNvSpPr txBox="1"/>
          <p:nvPr/>
        </p:nvSpPr>
        <p:spPr>
          <a:xfrm>
            <a:off x="20292" y="856357"/>
            <a:ext cx="12192000" cy="5632311"/>
          </a:xfrm>
          <a:prstGeom prst="rect">
            <a:avLst/>
          </a:prstGeom>
          <a:noFill/>
        </p:spPr>
        <p:txBody>
          <a:bodyPr wrap="square">
            <a:spAutoFit/>
          </a:bodyPr>
          <a:lstStyle/>
          <a:p>
            <a:r>
              <a:rPr lang="en-US" altLang="zh-CN" sz="3000" b="1" kern="100" dirty="0">
                <a:effectLst/>
                <a:latin typeface="华文新魏" panose="02010800040101010101" pitchFamily="2" charset="-122"/>
                <a:ea typeface="华文新魏" panose="02010800040101010101" pitchFamily="2" charset="-122"/>
                <a:cs typeface="Times New Roman" panose="02020603050405020304" pitchFamily="18" charset="0"/>
              </a:rPr>
              <a:t>6.</a:t>
            </a:r>
            <a:r>
              <a:rPr lang="zh-CN" altLang="zh-CN" sz="3000" b="1" kern="100" dirty="0">
                <a:effectLst/>
                <a:latin typeface="华文新魏" panose="02010800040101010101" pitchFamily="2" charset="-122"/>
                <a:ea typeface="华文新魏" panose="02010800040101010101" pitchFamily="2" charset="-122"/>
                <a:cs typeface="Times New Roman" panose="02020603050405020304" pitchFamily="18" charset="0"/>
              </a:rPr>
              <a:t>有实现</a:t>
            </a:r>
            <a:r>
              <a:rPr lang="en-US" altLang="zh-CN" sz="3000" b="1" kern="100" dirty="0">
                <a:effectLst/>
                <a:latin typeface="华文新魏" panose="02010800040101010101" pitchFamily="2" charset="-122"/>
                <a:ea typeface="华文新魏" panose="02010800040101010101" pitchFamily="2" charset="-122"/>
                <a:cs typeface="Times New Roman" panose="02020603050405020304" pitchFamily="18" charset="0"/>
              </a:rPr>
              <a:t>x*y</a:t>
            </a:r>
            <a:r>
              <a:rPr lang="zh-CN" altLang="zh-CN" sz="3000" b="1" kern="100" dirty="0">
                <a:effectLst/>
                <a:latin typeface="华文新魏" panose="02010800040101010101" pitchFamily="2" charset="-122"/>
                <a:ea typeface="华文新魏" panose="02010800040101010101" pitchFamily="2" charset="-122"/>
                <a:cs typeface="Times New Roman" panose="02020603050405020304" pitchFamily="18" charset="0"/>
              </a:rPr>
              <a:t>的两个</a:t>
            </a:r>
            <a:r>
              <a:rPr lang="en-US" altLang="zh-CN" sz="3000" b="1" kern="100" dirty="0">
                <a:effectLst/>
                <a:latin typeface="华文新魏" panose="02010800040101010101" pitchFamily="2" charset="-122"/>
                <a:ea typeface="华文新魏" panose="02010800040101010101" pitchFamily="2" charset="-122"/>
                <a:cs typeface="Times New Roman" panose="02020603050405020304" pitchFamily="18" charset="0"/>
              </a:rPr>
              <a:t>C</a:t>
            </a:r>
            <a:r>
              <a:rPr lang="zh-CN" altLang="zh-CN" sz="3000" b="1" kern="100" dirty="0">
                <a:effectLst/>
                <a:latin typeface="华文新魏" panose="02010800040101010101" pitchFamily="2" charset="-122"/>
                <a:ea typeface="华文新魏" panose="02010800040101010101" pitchFamily="2" charset="-122"/>
                <a:cs typeface="Times New Roman" panose="02020603050405020304" pitchFamily="18" charset="0"/>
              </a:rPr>
              <a:t>语言函数如下：</a:t>
            </a:r>
          </a:p>
          <a:p>
            <a:r>
              <a:rPr lang="en-US" altLang="zh-CN" sz="3000" b="1" kern="100" dirty="0">
                <a:solidFill>
                  <a:srgbClr val="000000"/>
                </a:solidFill>
                <a:effectLst/>
                <a:latin typeface="华文新魏" panose="02010800040101010101" pitchFamily="2" charset="-122"/>
                <a:ea typeface="华文新魏" panose="02010800040101010101" pitchFamily="2" charset="-122"/>
                <a:cs typeface="Times New Roman" panose="02020603050405020304" pitchFamily="18" charset="0"/>
              </a:rPr>
              <a:t>	unsigned </a:t>
            </a:r>
            <a:r>
              <a:rPr lang="en-US" altLang="zh-CN" sz="3000" b="1" kern="100" dirty="0" err="1">
                <a:solidFill>
                  <a:srgbClr val="000000"/>
                </a:solidFill>
                <a:effectLst/>
                <a:latin typeface="华文新魏" panose="02010800040101010101" pitchFamily="2" charset="-122"/>
                <a:ea typeface="华文新魏" panose="02010800040101010101" pitchFamily="2" charset="-122"/>
                <a:cs typeface="Times New Roman" panose="02020603050405020304" pitchFamily="18" charset="0"/>
              </a:rPr>
              <a:t>umul</a:t>
            </a:r>
            <a:r>
              <a:rPr lang="en-US" altLang="zh-CN" sz="3000" b="1" kern="100" dirty="0">
                <a:solidFill>
                  <a:srgbClr val="000000"/>
                </a:solidFill>
                <a:effectLst/>
                <a:latin typeface="华文新魏" panose="02010800040101010101" pitchFamily="2" charset="-122"/>
                <a:ea typeface="华文新魏" panose="02010800040101010101" pitchFamily="2" charset="-122"/>
                <a:cs typeface="Times New Roman" panose="02020603050405020304" pitchFamily="18" charset="0"/>
              </a:rPr>
              <a:t> (unsigned x, unsigned y) { return x*y; }</a:t>
            </a:r>
            <a:endParaRPr lang="zh-CN" altLang="zh-CN" sz="3000" b="1" kern="100" dirty="0">
              <a:effectLst/>
              <a:latin typeface="华文新魏" panose="02010800040101010101" pitchFamily="2" charset="-122"/>
              <a:ea typeface="华文新魏" panose="02010800040101010101" pitchFamily="2" charset="-122"/>
              <a:cs typeface="Times New Roman" panose="02020603050405020304" pitchFamily="18" charset="0"/>
            </a:endParaRPr>
          </a:p>
          <a:p>
            <a:r>
              <a:rPr lang="en-US" altLang="zh-CN" sz="3000" b="1" kern="100" dirty="0">
                <a:solidFill>
                  <a:srgbClr val="000000"/>
                </a:solidFill>
                <a:effectLst/>
                <a:latin typeface="华文新魏" panose="02010800040101010101" pitchFamily="2" charset="-122"/>
                <a:ea typeface="华文新魏" panose="02010800040101010101" pitchFamily="2" charset="-122"/>
                <a:cs typeface="Times New Roman" panose="02020603050405020304" pitchFamily="18" charset="0"/>
              </a:rPr>
              <a:t>	int </a:t>
            </a:r>
            <a:r>
              <a:rPr lang="en-US" altLang="zh-CN" sz="3000" b="1" kern="100" dirty="0" err="1">
                <a:solidFill>
                  <a:srgbClr val="000000"/>
                </a:solidFill>
                <a:effectLst/>
                <a:latin typeface="华文新魏" panose="02010800040101010101" pitchFamily="2" charset="-122"/>
                <a:ea typeface="华文新魏" panose="02010800040101010101" pitchFamily="2" charset="-122"/>
                <a:cs typeface="Times New Roman" panose="02020603050405020304" pitchFamily="18" charset="0"/>
              </a:rPr>
              <a:t>imul</a:t>
            </a:r>
            <a:r>
              <a:rPr lang="en-US" altLang="zh-CN" sz="3000" b="1" kern="100" dirty="0">
                <a:solidFill>
                  <a:srgbClr val="000000"/>
                </a:solidFill>
                <a:effectLst/>
                <a:latin typeface="华文新魏" panose="02010800040101010101" pitchFamily="2" charset="-122"/>
                <a:ea typeface="华文新魏" panose="02010800040101010101" pitchFamily="2" charset="-122"/>
                <a:cs typeface="Times New Roman" panose="02020603050405020304" pitchFamily="18" charset="0"/>
              </a:rPr>
              <a:t> (int x, int y) { return x * y; }</a:t>
            </a:r>
            <a:endParaRPr lang="zh-CN" altLang="zh-CN" sz="3000" b="1" kern="100" dirty="0">
              <a:effectLst/>
              <a:latin typeface="华文新魏" panose="02010800040101010101" pitchFamily="2" charset="-122"/>
              <a:ea typeface="华文新魏" panose="02010800040101010101" pitchFamily="2" charset="-122"/>
              <a:cs typeface="Times New Roman" panose="02020603050405020304" pitchFamily="18" charset="0"/>
            </a:endParaRPr>
          </a:p>
          <a:p>
            <a:r>
              <a:rPr lang="zh-CN" altLang="zh-CN" sz="3000" b="1" kern="100" dirty="0">
                <a:effectLst/>
                <a:latin typeface="华文新魏" panose="02010800040101010101" pitchFamily="2" charset="-122"/>
                <a:ea typeface="华文新魏" panose="02010800040101010101" pitchFamily="2" charset="-122"/>
                <a:cs typeface="Times New Roman" panose="02020603050405020304" pitchFamily="18" charset="0"/>
              </a:rPr>
              <a:t>假定某计算机</a:t>
            </a:r>
            <a:r>
              <a:rPr lang="en-US" altLang="zh-CN" sz="3000" b="1" kern="100" dirty="0">
                <a:effectLst/>
                <a:latin typeface="华文新魏" panose="02010800040101010101" pitchFamily="2" charset="-122"/>
                <a:ea typeface="华文新魏" panose="02010800040101010101" pitchFamily="2" charset="-122"/>
                <a:cs typeface="Times New Roman" panose="02020603050405020304" pitchFamily="18" charset="0"/>
              </a:rPr>
              <a:t>M</a:t>
            </a:r>
            <a:r>
              <a:rPr lang="zh-CN" altLang="zh-CN" sz="3000" b="1" kern="100" dirty="0">
                <a:effectLst/>
                <a:latin typeface="华文新魏" panose="02010800040101010101" pitchFamily="2" charset="-122"/>
                <a:ea typeface="华文新魏" panose="02010800040101010101" pitchFamily="2" charset="-122"/>
                <a:cs typeface="Times New Roman" panose="02020603050405020304" pitchFamily="18" charset="0"/>
              </a:rPr>
              <a:t>中</a:t>
            </a:r>
            <a:r>
              <a:rPr lang="en-US" altLang="zh-CN" sz="3000" b="1" kern="100" dirty="0">
                <a:effectLst/>
                <a:latin typeface="华文新魏" panose="02010800040101010101" pitchFamily="2" charset="-122"/>
                <a:ea typeface="华文新魏" panose="02010800040101010101" pitchFamily="2" charset="-122"/>
                <a:cs typeface="Times New Roman" panose="02020603050405020304" pitchFamily="18" charset="0"/>
              </a:rPr>
              <a:t>ALU</a:t>
            </a:r>
            <a:r>
              <a:rPr lang="zh-CN" altLang="zh-CN" sz="3000" b="1" kern="100" dirty="0">
                <a:effectLst/>
                <a:latin typeface="华文新魏" panose="02010800040101010101" pitchFamily="2" charset="-122"/>
                <a:ea typeface="华文新魏" panose="02010800040101010101" pitchFamily="2" charset="-122"/>
                <a:cs typeface="Times New Roman" panose="02020603050405020304" pitchFamily="18" charset="0"/>
              </a:rPr>
              <a:t>只能进行加减运算和逻辑运算。请回答如下问题。</a:t>
            </a:r>
          </a:p>
          <a:p>
            <a:r>
              <a:rPr lang="zh-CN" altLang="zh-CN" sz="3000" b="1" kern="100" dirty="0">
                <a:effectLst/>
                <a:latin typeface="华文新魏" panose="02010800040101010101" pitchFamily="2" charset="-122"/>
                <a:ea typeface="华文新魏" panose="02010800040101010101" pitchFamily="2" charset="-122"/>
                <a:cs typeface="Times New Roman" panose="02020603050405020304" pitchFamily="18" charset="0"/>
              </a:rPr>
              <a:t>（</a:t>
            </a:r>
            <a:r>
              <a:rPr lang="en-US" altLang="zh-CN" sz="3000" b="1" kern="100" dirty="0">
                <a:effectLst/>
                <a:latin typeface="华文新魏" panose="02010800040101010101" pitchFamily="2" charset="-122"/>
                <a:ea typeface="华文新魏" panose="02010800040101010101" pitchFamily="2" charset="-122"/>
                <a:cs typeface="Times New Roman" panose="02020603050405020304" pitchFamily="18" charset="0"/>
              </a:rPr>
              <a:t>1</a:t>
            </a:r>
            <a:r>
              <a:rPr lang="zh-CN" altLang="zh-CN" sz="3000" b="1" kern="100" dirty="0">
                <a:effectLst/>
                <a:latin typeface="华文新魏" panose="02010800040101010101" pitchFamily="2" charset="-122"/>
                <a:ea typeface="华文新魏" panose="02010800040101010101" pitchFamily="2" charset="-122"/>
                <a:cs typeface="Times New Roman" panose="02020603050405020304" pitchFamily="18" charset="0"/>
              </a:rPr>
              <a:t>）若</a:t>
            </a:r>
            <a:r>
              <a:rPr lang="en-US" altLang="zh-CN" sz="3000" b="1" kern="100" dirty="0">
                <a:effectLst/>
                <a:latin typeface="华文新魏" panose="02010800040101010101" pitchFamily="2" charset="-122"/>
                <a:ea typeface="华文新魏" panose="02010800040101010101" pitchFamily="2" charset="-122"/>
                <a:cs typeface="Times New Roman" panose="02020603050405020304" pitchFamily="18" charset="0"/>
              </a:rPr>
              <a:t>M</a:t>
            </a:r>
            <a:r>
              <a:rPr lang="zh-CN" altLang="zh-CN" sz="3000" b="1" kern="100" dirty="0">
                <a:effectLst/>
                <a:latin typeface="华文新魏" panose="02010800040101010101" pitchFamily="2" charset="-122"/>
                <a:ea typeface="华文新魏" panose="02010800040101010101" pitchFamily="2" charset="-122"/>
                <a:cs typeface="Times New Roman" panose="02020603050405020304" pitchFamily="18" charset="0"/>
              </a:rPr>
              <a:t>的指令系统中没有乘法指令，但有加法、减法和位移等指令，则在</a:t>
            </a:r>
            <a:r>
              <a:rPr lang="en-US" altLang="zh-CN" sz="3000" b="1" kern="100" dirty="0">
                <a:effectLst/>
                <a:latin typeface="华文新魏" panose="02010800040101010101" pitchFamily="2" charset="-122"/>
                <a:ea typeface="华文新魏" panose="02010800040101010101" pitchFamily="2" charset="-122"/>
                <a:cs typeface="Times New Roman" panose="02020603050405020304" pitchFamily="18" charset="0"/>
              </a:rPr>
              <a:t>M</a:t>
            </a:r>
            <a:r>
              <a:rPr lang="zh-CN" altLang="zh-CN" sz="3000" b="1" kern="100" dirty="0">
                <a:effectLst/>
                <a:latin typeface="华文新魏" panose="02010800040101010101" pitchFamily="2" charset="-122"/>
                <a:ea typeface="华文新魏" panose="02010800040101010101" pitchFamily="2" charset="-122"/>
                <a:cs typeface="Times New Roman" panose="02020603050405020304" pitchFamily="18" charset="0"/>
              </a:rPr>
              <a:t>上也能实现上述两个函数中的乘法运算，为什么？</a:t>
            </a:r>
          </a:p>
          <a:p>
            <a:r>
              <a:rPr lang="zh-CN" altLang="zh-CN" sz="3000" b="1" kern="100" dirty="0">
                <a:effectLst/>
                <a:latin typeface="华文新魏" panose="02010800040101010101" pitchFamily="2" charset="-122"/>
                <a:ea typeface="华文新魏" panose="02010800040101010101" pitchFamily="2" charset="-122"/>
                <a:cs typeface="Times New Roman" panose="02020603050405020304" pitchFamily="18" charset="0"/>
              </a:rPr>
              <a:t>（</a:t>
            </a:r>
            <a:r>
              <a:rPr lang="en-US" altLang="zh-CN" sz="3000" b="1" kern="100" dirty="0">
                <a:effectLst/>
                <a:latin typeface="华文新魏" panose="02010800040101010101" pitchFamily="2" charset="-122"/>
                <a:ea typeface="华文新魏" panose="02010800040101010101" pitchFamily="2" charset="-122"/>
                <a:cs typeface="Times New Roman" panose="02020603050405020304" pitchFamily="18" charset="0"/>
              </a:rPr>
              <a:t>2</a:t>
            </a:r>
            <a:r>
              <a:rPr lang="zh-CN" altLang="zh-CN" sz="3000" b="1" kern="100" dirty="0">
                <a:effectLst/>
                <a:latin typeface="华文新魏" panose="02010800040101010101" pitchFamily="2" charset="-122"/>
                <a:ea typeface="华文新魏" panose="02010800040101010101" pitchFamily="2" charset="-122"/>
                <a:cs typeface="Times New Roman" panose="02020603050405020304" pitchFamily="18" charset="0"/>
              </a:rPr>
              <a:t>）若</a:t>
            </a:r>
            <a:r>
              <a:rPr lang="en-US" altLang="zh-CN" sz="3000" b="1" kern="100" dirty="0">
                <a:effectLst/>
                <a:latin typeface="华文新魏" panose="02010800040101010101" pitchFamily="2" charset="-122"/>
                <a:ea typeface="华文新魏" panose="02010800040101010101" pitchFamily="2" charset="-122"/>
                <a:cs typeface="Times New Roman" panose="02020603050405020304" pitchFamily="18" charset="0"/>
              </a:rPr>
              <a:t>M</a:t>
            </a:r>
            <a:r>
              <a:rPr lang="zh-CN" altLang="zh-CN" sz="3000" b="1" kern="100" dirty="0">
                <a:effectLst/>
                <a:latin typeface="华文新魏" panose="02010800040101010101" pitchFamily="2" charset="-122"/>
                <a:ea typeface="华文新魏" panose="02010800040101010101" pitchFamily="2" charset="-122"/>
                <a:cs typeface="Times New Roman" panose="02020603050405020304" pitchFamily="18" charset="0"/>
              </a:rPr>
              <a:t>的指令系统中有乘法指令，则基于</a:t>
            </a:r>
            <a:r>
              <a:rPr lang="en-US" altLang="zh-CN" sz="3000" b="1" kern="100" dirty="0">
                <a:effectLst/>
                <a:latin typeface="华文新魏" panose="02010800040101010101" pitchFamily="2" charset="-122"/>
                <a:ea typeface="华文新魏" panose="02010800040101010101" pitchFamily="2" charset="-122"/>
                <a:cs typeface="Times New Roman" panose="02020603050405020304" pitchFamily="18" charset="0"/>
              </a:rPr>
              <a:t>ALU</a:t>
            </a:r>
            <a:r>
              <a:rPr lang="zh-CN" altLang="zh-CN" sz="3000" b="1" kern="100" dirty="0">
                <a:effectLst/>
                <a:latin typeface="华文新魏" panose="02010800040101010101" pitchFamily="2" charset="-122"/>
                <a:ea typeface="华文新魏" panose="02010800040101010101" pitchFamily="2" charset="-122"/>
                <a:cs typeface="Times New Roman" panose="02020603050405020304" pitchFamily="18" charset="0"/>
              </a:rPr>
              <a:t>、位移器、寄存器以及相应控制逻辑实现乘法指令时，控制逻辑的作用是什么？</a:t>
            </a:r>
          </a:p>
          <a:p>
            <a:r>
              <a:rPr lang="zh-CN" altLang="zh-CN" sz="3000" b="1" kern="100" dirty="0">
                <a:effectLst/>
                <a:latin typeface="华文新魏" panose="02010800040101010101" pitchFamily="2" charset="-122"/>
                <a:ea typeface="华文新魏" panose="02010800040101010101" pitchFamily="2" charset="-122"/>
                <a:cs typeface="Times New Roman" panose="02020603050405020304" pitchFamily="18" charset="0"/>
              </a:rPr>
              <a:t>（</a:t>
            </a:r>
            <a:r>
              <a:rPr lang="en-US" altLang="zh-CN" sz="3000" b="1" kern="100" dirty="0">
                <a:effectLst/>
                <a:latin typeface="华文新魏" panose="02010800040101010101" pitchFamily="2" charset="-122"/>
                <a:ea typeface="华文新魏" panose="02010800040101010101" pitchFamily="2" charset="-122"/>
                <a:cs typeface="Times New Roman" panose="02020603050405020304" pitchFamily="18" charset="0"/>
              </a:rPr>
              <a:t>3</a:t>
            </a:r>
            <a:r>
              <a:rPr lang="zh-CN" altLang="zh-CN" sz="3000" b="1" kern="100" dirty="0">
                <a:effectLst/>
                <a:latin typeface="华文新魏" panose="02010800040101010101" pitchFamily="2" charset="-122"/>
                <a:ea typeface="华文新魏" panose="02010800040101010101" pitchFamily="2" charset="-122"/>
                <a:cs typeface="Times New Roman" panose="02020603050405020304" pitchFamily="18" charset="0"/>
              </a:rPr>
              <a:t>）针对以下三种情况：</a:t>
            </a:r>
            <a:r>
              <a:rPr lang="en-US" altLang="zh-CN" sz="3000" b="1" kern="100" dirty="0">
                <a:effectLst/>
                <a:latin typeface="华文新魏" panose="02010800040101010101" pitchFamily="2" charset="-122"/>
                <a:ea typeface="华文新魏" panose="02010800040101010101" pitchFamily="2" charset="-122"/>
                <a:cs typeface="Times New Roman" panose="02020603050405020304" pitchFamily="18" charset="0"/>
              </a:rPr>
              <a:t>a</a:t>
            </a:r>
            <a:r>
              <a:rPr lang="zh-CN" altLang="zh-CN" sz="3000" b="1" kern="100" dirty="0">
                <a:effectLst/>
                <a:latin typeface="华文新魏" panose="02010800040101010101" pitchFamily="2" charset="-122"/>
                <a:ea typeface="华文新魏" panose="02010800040101010101" pitchFamily="2" charset="-122"/>
                <a:cs typeface="Times New Roman" panose="02020603050405020304" pitchFamily="18" charset="0"/>
              </a:rPr>
              <a:t>）没有乘法指令；</a:t>
            </a:r>
            <a:r>
              <a:rPr lang="en-US" altLang="zh-CN" sz="3000" b="1" kern="100" dirty="0">
                <a:effectLst/>
                <a:latin typeface="华文新魏" panose="02010800040101010101" pitchFamily="2" charset="-122"/>
                <a:ea typeface="华文新魏" panose="02010800040101010101" pitchFamily="2" charset="-122"/>
                <a:cs typeface="Times New Roman" panose="02020603050405020304" pitchFamily="18" charset="0"/>
              </a:rPr>
              <a:t>b</a:t>
            </a:r>
            <a:r>
              <a:rPr lang="zh-CN" altLang="zh-CN" sz="3000" b="1" kern="100" dirty="0">
                <a:effectLst/>
                <a:latin typeface="华文新魏" panose="02010800040101010101" pitchFamily="2" charset="-122"/>
                <a:ea typeface="华文新魏" panose="02010800040101010101" pitchFamily="2" charset="-122"/>
                <a:cs typeface="Times New Roman" panose="02020603050405020304" pitchFamily="18" charset="0"/>
              </a:rPr>
              <a:t>）有使用</a:t>
            </a:r>
            <a:r>
              <a:rPr lang="en-US" altLang="zh-CN" sz="3000" b="1" kern="100" dirty="0">
                <a:effectLst/>
                <a:latin typeface="华文新魏" panose="02010800040101010101" pitchFamily="2" charset="-122"/>
                <a:ea typeface="华文新魏" panose="02010800040101010101" pitchFamily="2" charset="-122"/>
                <a:cs typeface="Times New Roman" panose="02020603050405020304" pitchFamily="18" charset="0"/>
              </a:rPr>
              <a:t>ALU</a:t>
            </a:r>
            <a:r>
              <a:rPr lang="zh-CN" altLang="zh-CN" sz="3000" b="1" kern="100" dirty="0">
                <a:effectLst/>
                <a:latin typeface="华文新魏" panose="02010800040101010101" pitchFamily="2" charset="-122"/>
                <a:ea typeface="华文新魏" panose="02010800040101010101" pitchFamily="2" charset="-122"/>
                <a:cs typeface="Times New Roman" panose="02020603050405020304" pitchFamily="18" charset="0"/>
              </a:rPr>
              <a:t>和位移器实现的乘法指令；</a:t>
            </a:r>
            <a:r>
              <a:rPr lang="en-US" altLang="zh-CN" sz="3000" b="1" kern="100" dirty="0">
                <a:effectLst/>
                <a:latin typeface="华文新魏" panose="02010800040101010101" pitchFamily="2" charset="-122"/>
                <a:ea typeface="华文新魏" panose="02010800040101010101" pitchFamily="2" charset="-122"/>
                <a:cs typeface="Times New Roman" panose="02020603050405020304" pitchFamily="18" charset="0"/>
              </a:rPr>
              <a:t>c</a:t>
            </a:r>
            <a:r>
              <a:rPr lang="zh-CN" altLang="zh-CN" sz="3000" b="1" kern="100" dirty="0">
                <a:effectLst/>
                <a:latin typeface="华文新魏" panose="02010800040101010101" pitchFamily="2" charset="-122"/>
                <a:ea typeface="华文新魏" panose="02010800040101010101" pitchFamily="2" charset="-122"/>
                <a:cs typeface="Times New Roman" panose="02020603050405020304" pitchFamily="18" charset="0"/>
              </a:rPr>
              <a:t>）有使用阵列乘法器实现的乘法指令，函数</a:t>
            </a:r>
            <a:r>
              <a:rPr lang="en-US" altLang="zh-CN" sz="3000" b="1" kern="100" dirty="0" err="1">
                <a:effectLst/>
                <a:latin typeface="华文新魏" panose="02010800040101010101" pitchFamily="2" charset="-122"/>
                <a:ea typeface="华文新魏" panose="02010800040101010101" pitchFamily="2" charset="-122"/>
                <a:cs typeface="Times New Roman" panose="02020603050405020304" pitchFamily="18" charset="0"/>
              </a:rPr>
              <a:t>umul</a:t>
            </a:r>
            <a:r>
              <a:rPr lang="en-US" altLang="zh-CN" sz="3000" b="1" kern="100" dirty="0">
                <a:effectLst/>
                <a:latin typeface="华文新魏" panose="02010800040101010101" pitchFamily="2" charset="-122"/>
                <a:ea typeface="华文新魏" panose="02010800040101010101" pitchFamily="2" charset="-122"/>
                <a:cs typeface="Times New Roman" panose="02020603050405020304" pitchFamily="18" charset="0"/>
              </a:rPr>
              <a:t>()</a:t>
            </a:r>
            <a:r>
              <a:rPr lang="zh-CN" altLang="zh-CN" sz="3000" b="1" kern="100" dirty="0">
                <a:effectLst/>
                <a:latin typeface="华文新魏" panose="02010800040101010101" pitchFamily="2" charset="-122"/>
                <a:ea typeface="华文新魏" panose="02010800040101010101" pitchFamily="2" charset="-122"/>
                <a:cs typeface="Times New Roman" panose="02020603050405020304" pitchFamily="18" charset="0"/>
              </a:rPr>
              <a:t>在哪种情况下执行时间最长？哪种情况下执行时间最短？说明理由</a:t>
            </a:r>
          </a:p>
        </p:txBody>
      </p:sp>
    </p:spTree>
    <p:extLst>
      <p:ext uri="{BB962C8B-B14F-4D97-AF65-F5344CB8AC3E}">
        <p14:creationId xmlns:p14="http://schemas.microsoft.com/office/powerpoint/2010/main" val="7514319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51" name="图片 5"/>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217572" y="-26987"/>
            <a:ext cx="927100" cy="86360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0" name="灯片编号占位符 1"/>
          <p:cNvSpPr>
            <a:spLocks noGrp="1"/>
          </p:cNvSpPr>
          <p:nvPr>
            <p:ph type="sldNum" sz="quarter" idx="12"/>
          </p:nvPr>
        </p:nvSpPr>
        <p:spPr bwMode="auto">
          <a:xfrm>
            <a:off x="10038108" y="6381328"/>
            <a:ext cx="2133600" cy="365125"/>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20" indent="-285738">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2953" indent="-228591">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13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31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497"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678"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8859"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041"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7979042A-73EB-4748-98EF-861469C4C2ED}" type="slidenum">
              <a:rPr lang="zh-CN" altLang="en-US" sz="1200">
                <a:solidFill>
                  <a:srgbClr val="898989"/>
                </a:solidFill>
              </a:rPr>
              <a:pPr>
                <a:spcBef>
                  <a:spcPct val="0"/>
                </a:spcBef>
                <a:buFontTx/>
                <a:buNone/>
              </a:pPr>
              <a:t>7</a:t>
            </a:fld>
            <a:endParaRPr lang="zh-CN" altLang="en-US" sz="1200" dirty="0">
              <a:solidFill>
                <a:srgbClr val="898989"/>
              </a:solidFill>
            </a:endParaRPr>
          </a:p>
        </p:txBody>
      </p:sp>
      <p:sp>
        <p:nvSpPr>
          <p:cNvPr id="5" name="TextBox 2"/>
          <p:cNvSpPr txBox="1">
            <a:spLocks noChangeArrowheads="1"/>
          </p:cNvSpPr>
          <p:nvPr/>
        </p:nvSpPr>
        <p:spPr bwMode="auto">
          <a:xfrm>
            <a:off x="1919536" y="112427"/>
            <a:ext cx="7162901" cy="58477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36" tIns="45718" rIns="91436" bIns="45718">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b="1" dirty="0">
                <a:solidFill>
                  <a:srgbClr val="002060"/>
                </a:solidFill>
                <a:latin typeface="微软雅黑" panose="020B0503020204020204" pitchFamily="34" charset="-122"/>
                <a:ea typeface="微软雅黑" panose="020B0503020204020204" pitchFamily="34" charset="-122"/>
              </a:rPr>
              <a:t>第二章习题</a:t>
            </a:r>
            <a:endParaRPr lang="zh-CN" altLang="en-US" sz="4000" b="1" dirty="0">
              <a:solidFill>
                <a:srgbClr val="002060"/>
              </a:solidFill>
              <a:latin typeface="微软雅黑" panose="020B0503020204020204" pitchFamily="34" charset="-122"/>
              <a:ea typeface="微软雅黑" panose="020B0503020204020204" pitchFamily="34" charset="-122"/>
            </a:endParaRPr>
          </a:p>
        </p:txBody>
      </p:sp>
      <p:sp>
        <p:nvSpPr>
          <p:cNvPr id="6" name="文本框 5">
            <a:extLst>
              <a:ext uri="{FF2B5EF4-FFF2-40B4-BE49-F238E27FC236}">
                <a16:creationId xmlns:a16="http://schemas.microsoft.com/office/drawing/2014/main" id="{7C750453-03DA-4946-8B46-30E728480106}"/>
              </a:ext>
            </a:extLst>
          </p:cNvPr>
          <p:cNvSpPr txBox="1"/>
          <p:nvPr/>
        </p:nvSpPr>
        <p:spPr>
          <a:xfrm>
            <a:off x="20292" y="856357"/>
            <a:ext cx="12192000" cy="5693866"/>
          </a:xfrm>
          <a:prstGeom prst="rect">
            <a:avLst/>
          </a:prstGeom>
          <a:noFill/>
        </p:spPr>
        <p:txBody>
          <a:bodyPr wrap="square">
            <a:spAutoFit/>
          </a:bodyPr>
          <a:lstStyle/>
          <a:p>
            <a:r>
              <a:rPr lang="en-US" altLang="zh-CN" sz="2800" b="1" kern="100" dirty="0">
                <a:effectLst/>
                <a:latin typeface="华文新魏" panose="02010800040101010101" pitchFamily="2" charset="-122"/>
                <a:ea typeface="华文新魏" panose="02010800040101010101" pitchFamily="2" charset="-122"/>
                <a:cs typeface="Times New Roman" panose="02020603050405020304" pitchFamily="18" charset="0"/>
              </a:rPr>
              <a:t>6.</a:t>
            </a:r>
            <a:r>
              <a:rPr lang="zh-CN" altLang="zh-CN" sz="2800" b="1" kern="100" dirty="0">
                <a:effectLst/>
                <a:latin typeface="华文新魏" panose="02010800040101010101" pitchFamily="2" charset="-122"/>
                <a:ea typeface="华文新魏" panose="02010800040101010101" pitchFamily="2" charset="-122"/>
                <a:cs typeface="Times New Roman" panose="02020603050405020304" pitchFamily="18" charset="0"/>
              </a:rPr>
              <a:t>有实现</a:t>
            </a:r>
            <a:r>
              <a:rPr lang="en-US" altLang="zh-CN" sz="2800" b="1" kern="100" dirty="0">
                <a:effectLst/>
                <a:latin typeface="华文新魏" panose="02010800040101010101" pitchFamily="2" charset="-122"/>
                <a:ea typeface="华文新魏" panose="02010800040101010101" pitchFamily="2" charset="-122"/>
                <a:cs typeface="Times New Roman" panose="02020603050405020304" pitchFamily="18" charset="0"/>
              </a:rPr>
              <a:t>x*y</a:t>
            </a:r>
            <a:r>
              <a:rPr lang="zh-CN" altLang="zh-CN" sz="2800" b="1" kern="100" dirty="0">
                <a:effectLst/>
                <a:latin typeface="华文新魏" panose="02010800040101010101" pitchFamily="2" charset="-122"/>
                <a:ea typeface="华文新魏" panose="02010800040101010101" pitchFamily="2" charset="-122"/>
                <a:cs typeface="Times New Roman" panose="02020603050405020304" pitchFamily="18" charset="0"/>
              </a:rPr>
              <a:t>的两个</a:t>
            </a:r>
            <a:r>
              <a:rPr lang="en-US" altLang="zh-CN" sz="2800" b="1" kern="100" dirty="0">
                <a:effectLst/>
                <a:latin typeface="华文新魏" panose="02010800040101010101" pitchFamily="2" charset="-122"/>
                <a:ea typeface="华文新魏" panose="02010800040101010101" pitchFamily="2" charset="-122"/>
                <a:cs typeface="Times New Roman" panose="02020603050405020304" pitchFamily="18" charset="0"/>
              </a:rPr>
              <a:t>C</a:t>
            </a:r>
            <a:r>
              <a:rPr lang="zh-CN" altLang="zh-CN" sz="2800" b="1" kern="100" dirty="0">
                <a:effectLst/>
                <a:latin typeface="华文新魏" panose="02010800040101010101" pitchFamily="2" charset="-122"/>
                <a:ea typeface="华文新魏" panose="02010800040101010101" pitchFamily="2" charset="-122"/>
                <a:cs typeface="Times New Roman" panose="02020603050405020304" pitchFamily="18" charset="0"/>
              </a:rPr>
              <a:t>语言函数如下：</a:t>
            </a:r>
          </a:p>
          <a:p>
            <a:r>
              <a:rPr lang="en-US" altLang="zh-CN" sz="2800" b="1" kern="100" dirty="0">
                <a:solidFill>
                  <a:srgbClr val="000000"/>
                </a:solidFill>
                <a:effectLst/>
                <a:latin typeface="华文新魏" panose="02010800040101010101" pitchFamily="2" charset="-122"/>
                <a:ea typeface="华文新魏" panose="02010800040101010101" pitchFamily="2" charset="-122"/>
                <a:cs typeface="Times New Roman" panose="02020603050405020304" pitchFamily="18" charset="0"/>
              </a:rPr>
              <a:t>	unsigned </a:t>
            </a:r>
            <a:r>
              <a:rPr lang="en-US" altLang="zh-CN" sz="2800" b="1" kern="100" dirty="0" err="1">
                <a:solidFill>
                  <a:srgbClr val="000000"/>
                </a:solidFill>
                <a:effectLst/>
                <a:latin typeface="华文新魏" panose="02010800040101010101" pitchFamily="2" charset="-122"/>
                <a:ea typeface="华文新魏" panose="02010800040101010101" pitchFamily="2" charset="-122"/>
                <a:cs typeface="Times New Roman" panose="02020603050405020304" pitchFamily="18" charset="0"/>
              </a:rPr>
              <a:t>umul</a:t>
            </a:r>
            <a:r>
              <a:rPr lang="en-US" altLang="zh-CN" sz="2800" b="1" kern="100" dirty="0">
                <a:solidFill>
                  <a:srgbClr val="000000"/>
                </a:solidFill>
                <a:effectLst/>
                <a:latin typeface="华文新魏" panose="02010800040101010101" pitchFamily="2" charset="-122"/>
                <a:ea typeface="华文新魏" panose="02010800040101010101" pitchFamily="2" charset="-122"/>
                <a:cs typeface="Times New Roman" panose="02020603050405020304" pitchFamily="18" charset="0"/>
              </a:rPr>
              <a:t> (unsigned x, unsigned y) { return x*y; }</a:t>
            </a:r>
            <a:endParaRPr lang="zh-CN" altLang="zh-CN" sz="2800" b="1" kern="100" dirty="0">
              <a:effectLst/>
              <a:latin typeface="华文新魏" panose="02010800040101010101" pitchFamily="2" charset="-122"/>
              <a:ea typeface="华文新魏" panose="02010800040101010101" pitchFamily="2" charset="-122"/>
              <a:cs typeface="Times New Roman" panose="02020603050405020304" pitchFamily="18" charset="0"/>
            </a:endParaRPr>
          </a:p>
          <a:p>
            <a:r>
              <a:rPr lang="en-US" altLang="zh-CN" sz="2800" b="1" kern="100" dirty="0">
                <a:solidFill>
                  <a:srgbClr val="000000"/>
                </a:solidFill>
                <a:effectLst/>
                <a:latin typeface="华文新魏" panose="02010800040101010101" pitchFamily="2" charset="-122"/>
                <a:ea typeface="华文新魏" panose="02010800040101010101" pitchFamily="2" charset="-122"/>
                <a:cs typeface="Times New Roman" panose="02020603050405020304" pitchFamily="18" charset="0"/>
              </a:rPr>
              <a:t>	int </a:t>
            </a:r>
            <a:r>
              <a:rPr lang="en-US" altLang="zh-CN" sz="2800" b="1" kern="100" dirty="0" err="1">
                <a:solidFill>
                  <a:srgbClr val="000000"/>
                </a:solidFill>
                <a:effectLst/>
                <a:latin typeface="华文新魏" panose="02010800040101010101" pitchFamily="2" charset="-122"/>
                <a:ea typeface="华文新魏" panose="02010800040101010101" pitchFamily="2" charset="-122"/>
                <a:cs typeface="Times New Roman" panose="02020603050405020304" pitchFamily="18" charset="0"/>
              </a:rPr>
              <a:t>imul</a:t>
            </a:r>
            <a:r>
              <a:rPr lang="en-US" altLang="zh-CN" sz="2800" b="1" kern="100" dirty="0">
                <a:solidFill>
                  <a:srgbClr val="000000"/>
                </a:solidFill>
                <a:effectLst/>
                <a:latin typeface="华文新魏" panose="02010800040101010101" pitchFamily="2" charset="-122"/>
                <a:ea typeface="华文新魏" panose="02010800040101010101" pitchFamily="2" charset="-122"/>
                <a:cs typeface="Times New Roman" panose="02020603050405020304" pitchFamily="18" charset="0"/>
              </a:rPr>
              <a:t> (int x, int y) { return x * y; }</a:t>
            </a:r>
            <a:endParaRPr lang="zh-CN" altLang="zh-CN" sz="2800" b="1" kern="100" dirty="0">
              <a:effectLst/>
              <a:latin typeface="华文新魏" panose="02010800040101010101" pitchFamily="2" charset="-122"/>
              <a:ea typeface="华文新魏" panose="02010800040101010101" pitchFamily="2" charset="-122"/>
              <a:cs typeface="Times New Roman" panose="02020603050405020304" pitchFamily="18" charset="0"/>
            </a:endParaRPr>
          </a:p>
          <a:p>
            <a:r>
              <a:rPr lang="zh-CN" altLang="zh-CN" sz="2800" b="1" kern="100" dirty="0">
                <a:effectLst/>
                <a:latin typeface="华文新魏" panose="02010800040101010101" pitchFamily="2" charset="-122"/>
                <a:ea typeface="华文新魏" panose="02010800040101010101" pitchFamily="2" charset="-122"/>
                <a:cs typeface="Times New Roman" panose="02020603050405020304" pitchFamily="18" charset="0"/>
              </a:rPr>
              <a:t>假定某计算机</a:t>
            </a:r>
            <a:r>
              <a:rPr lang="en-US" altLang="zh-CN" sz="2800" b="1" kern="100" dirty="0">
                <a:effectLst/>
                <a:latin typeface="华文新魏" panose="02010800040101010101" pitchFamily="2" charset="-122"/>
                <a:ea typeface="华文新魏" panose="02010800040101010101" pitchFamily="2" charset="-122"/>
                <a:cs typeface="Times New Roman" panose="02020603050405020304" pitchFamily="18" charset="0"/>
              </a:rPr>
              <a:t>M</a:t>
            </a:r>
            <a:r>
              <a:rPr lang="zh-CN" altLang="zh-CN" sz="2800" b="1" kern="100" dirty="0">
                <a:effectLst/>
                <a:latin typeface="华文新魏" panose="02010800040101010101" pitchFamily="2" charset="-122"/>
                <a:ea typeface="华文新魏" panose="02010800040101010101" pitchFamily="2" charset="-122"/>
                <a:cs typeface="Times New Roman" panose="02020603050405020304" pitchFamily="18" charset="0"/>
              </a:rPr>
              <a:t>中</a:t>
            </a:r>
            <a:r>
              <a:rPr lang="en-US" altLang="zh-CN" sz="2800" b="1" kern="100" dirty="0">
                <a:effectLst/>
                <a:latin typeface="华文新魏" panose="02010800040101010101" pitchFamily="2" charset="-122"/>
                <a:ea typeface="华文新魏" panose="02010800040101010101" pitchFamily="2" charset="-122"/>
                <a:cs typeface="Times New Roman" panose="02020603050405020304" pitchFamily="18" charset="0"/>
              </a:rPr>
              <a:t>ALU</a:t>
            </a:r>
            <a:r>
              <a:rPr lang="zh-CN" altLang="zh-CN" sz="2800" b="1" kern="100" dirty="0">
                <a:effectLst/>
                <a:latin typeface="华文新魏" panose="02010800040101010101" pitchFamily="2" charset="-122"/>
                <a:ea typeface="华文新魏" panose="02010800040101010101" pitchFamily="2" charset="-122"/>
                <a:cs typeface="Times New Roman" panose="02020603050405020304" pitchFamily="18" charset="0"/>
              </a:rPr>
              <a:t>只能进行加减运算和逻辑运算。请回答如下问题。</a:t>
            </a:r>
          </a:p>
          <a:p>
            <a:r>
              <a:rPr lang="zh-CN" altLang="zh-CN" sz="2800" b="1" kern="100" dirty="0">
                <a:effectLst/>
                <a:latin typeface="华文新魏" panose="02010800040101010101" pitchFamily="2" charset="-122"/>
                <a:ea typeface="华文新魏" panose="02010800040101010101" pitchFamily="2" charset="-122"/>
                <a:cs typeface="Times New Roman" panose="02020603050405020304" pitchFamily="18" charset="0"/>
              </a:rPr>
              <a:t>（</a:t>
            </a:r>
            <a:r>
              <a:rPr lang="en-US" altLang="zh-CN" sz="2800" b="1" kern="100" dirty="0">
                <a:effectLst/>
                <a:latin typeface="华文新魏" panose="02010800040101010101" pitchFamily="2" charset="-122"/>
                <a:ea typeface="华文新魏" panose="02010800040101010101" pitchFamily="2" charset="-122"/>
                <a:cs typeface="Times New Roman" panose="02020603050405020304" pitchFamily="18" charset="0"/>
              </a:rPr>
              <a:t>4</a:t>
            </a:r>
            <a:r>
              <a:rPr lang="zh-CN" altLang="zh-CN" sz="2800" b="1" kern="100" dirty="0">
                <a:effectLst/>
                <a:latin typeface="华文新魏" panose="02010800040101010101" pitchFamily="2" charset="-122"/>
                <a:ea typeface="华文新魏" panose="02010800040101010101" pitchFamily="2" charset="-122"/>
                <a:cs typeface="Times New Roman" panose="02020603050405020304" pitchFamily="18" charset="0"/>
              </a:rPr>
              <a:t>）</a:t>
            </a:r>
            <a:r>
              <a:rPr lang="en-US" altLang="zh-CN" sz="2800" b="1" kern="100" dirty="0">
                <a:effectLst/>
                <a:latin typeface="华文新魏" panose="02010800040101010101" pitchFamily="2" charset="-122"/>
                <a:ea typeface="华文新魏" panose="02010800040101010101" pitchFamily="2" charset="-122"/>
                <a:cs typeface="Times New Roman" panose="02020603050405020304" pitchFamily="18" charset="0"/>
              </a:rPr>
              <a:t>n</a:t>
            </a:r>
            <a:r>
              <a:rPr lang="zh-CN" altLang="zh-CN" sz="2800" b="1" kern="100" dirty="0">
                <a:effectLst/>
                <a:latin typeface="华文新魏" panose="02010800040101010101" pitchFamily="2" charset="-122"/>
                <a:ea typeface="华文新魏" panose="02010800040101010101" pitchFamily="2" charset="-122"/>
                <a:cs typeface="Times New Roman" panose="02020603050405020304" pitchFamily="18" charset="0"/>
              </a:rPr>
              <a:t>位整数乘法指令可保存</a:t>
            </a:r>
            <a:r>
              <a:rPr lang="en-US" altLang="zh-CN" sz="2800" b="1" kern="100" dirty="0">
                <a:effectLst/>
                <a:latin typeface="华文新魏" panose="02010800040101010101" pitchFamily="2" charset="-122"/>
                <a:ea typeface="华文新魏" panose="02010800040101010101" pitchFamily="2" charset="-122"/>
                <a:cs typeface="Times New Roman" panose="02020603050405020304" pitchFamily="18" charset="0"/>
              </a:rPr>
              <a:t>2n</a:t>
            </a:r>
            <a:r>
              <a:rPr lang="zh-CN" altLang="zh-CN" sz="2800" b="1" kern="100" dirty="0">
                <a:effectLst/>
                <a:latin typeface="华文新魏" panose="02010800040101010101" pitchFamily="2" charset="-122"/>
                <a:ea typeface="华文新魏" panose="02010800040101010101" pitchFamily="2" charset="-122"/>
                <a:cs typeface="Times New Roman" panose="02020603050405020304" pitchFamily="18" charset="0"/>
              </a:rPr>
              <a:t>位乘积，当仅取</a:t>
            </a:r>
            <a:r>
              <a:rPr lang="en-US" altLang="zh-CN" sz="2800" b="1" kern="100" dirty="0">
                <a:effectLst/>
                <a:latin typeface="华文新魏" panose="02010800040101010101" pitchFamily="2" charset="-122"/>
                <a:ea typeface="华文新魏" panose="02010800040101010101" pitchFamily="2" charset="-122"/>
                <a:cs typeface="Times New Roman" panose="02020603050405020304" pitchFamily="18" charset="0"/>
              </a:rPr>
              <a:t>n</a:t>
            </a:r>
            <a:r>
              <a:rPr lang="zh-CN" altLang="zh-CN" sz="2800" b="1" kern="100" dirty="0">
                <a:effectLst/>
                <a:latin typeface="华文新魏" panose="02010800040101010101" pitchFamily="2" charset="-122"/>
                <a:ea typeface="华文新魏" panose="02010800040101010101" pitchFamily="2" charset="-122"/>
                <a:cs typeface="Times New Roman" panose="02020603050405020304" pitchFamily="18" charset="0"/>
              </a:rPr>
              <a:t>位作为乘积时，其结果可能会发生溢出。当</a:t>
            </a:r>
            <a:r>
              <a:rPr lang="en-US" altLang="zh-CN" sz="2800" b="1" kern="100" dirty="0">
                <a:effectLst/>
                <a:latin typeface="华文新魏" panose="02010800040101010101" pitchFamily="2" charset="-122"/>
                <a:ea typeface="华文新魏" panose="02010800040101010101" pitchFamily="2" charset="-122"/>
                <a:cs typeface="Times New Roman" panose="02020603050405020304" pitchFamily="18" charset="0"/>
              </a:rPr>
              <a:t>n=32</a:t>
            </a:r>
            <a:r>
              <a:rPr lang="zh-CN" altLang="zh-CN" sz="2800" b="1" kern="100" dirty="0">
                <a:effectLst/>
                <a:latin typeface="华文新魏" panose="02010800040101010101" pitchFamily="2" charset="-122"/>
                <a:ea typeface="华文新魏" panose="02010800040101010101" pitchFamily="2" charset="-122"/>
                <a:cs typeface="Times New Roman" panose="02020603050405020304" pitchFamily="18" charset="0"/>
              </a:rPr>
              <a:t>、</a:t>
            </a:r>
            <a:r>
              <a:rPr lang="en-US" altLang="zh-CN" sz="2800" b="1" kern="100" dirty="0">
                <a:effectLst/>
                <a:latin typeface="华文新魏" panose="02010800040101010101" pitchFamily="2" charset="-122"/>
                <a:ea typeface="华文新魏" panose="02010800040101010101" pitchFamily="2" charset="-122"/>
                <a:cs typeface="Times New Roman" panose="02020603050405020304" pitchFamily="18" charset="0"/>
              </a:rPr>
              <a:t>x=2</a:t>
            </a:r>
            <a:r>
              <a:rPr lang="en-US" altLang="zh-CN" sz="2800" b="1" kern="100" baseline="30000" dirty="0">
                <a:effectLst/>
                <a:latin typeface="华文新魏" panose="02010800040101010101" pitchFamily="2" charset="-122"/>
                <a:ea typeface="华文新魏" panose="02010800040101010101" pitchFamily="2" charset="-122"/>
                <a:cs typeface="Times New Roman" panose="02020603050405020304" pitchFamily="18" charset="0"/>
              </a:rPr>
              <a:t>31</a:t>
            </a:r>
            <a:r>
              <a:rPr lang="en-US" altLang="zh-CN" sz="2800" b="1" kern="100" dirty="0">
                <a:effectLst/>
                <a:latin typeface="华文新魏" panose="02010800040101010101" pitchFamily="2" charset="-122"/>
                <a:ea typeface="华文新魏" panose="02010800040101010101" pitchFamily="2" charset="-122"/>
                <a:cs typeface="Times New Roman" panose="02020603050405020304" pitchFamily="18" charset="0"/>
              </a:rPr>
              <a:t>-1</a:t>
            </a:r>
            <a:r>
              <a:rPr lang="zh-CN" altLang="zh-CN" sz="2800" b="1" kern="100" dirty="0">
                <a:effectLst/>
                <a:latin typeface="华文新魏" panose="02010800040101010101" pitchFamily="2" charset="-122"/>
                <a:ea typeface="华文新魏" panose="02010800040101010101" pitchFamily="2" charset="-122"/>
                <a:cs typeface="Times New Roman" panose="02020603050405020304" pitchFamily="18" charset="0"/>
              </a:rPr>
              <a:t>、</a:t>
            </a:r>
            <a:r>
              <a:rPr lang="en-US" altLang="zh-CN" sz="2800" b="1" kern="100" dirty="0">
                <a:effectLst/>
                <a:latin typeface="华文新魏" panose="02010800040101010101" pitchFamily="2" charset="-122"/>
                <a:ea typeface="华文新魏" panose="02010800040101010101" pitchFamily="2" charset="-122"/>
                <a:cs typeface="Times New Roman" panose="02020603050405020304" pitchFamily="18" charset="0"/>
              </a:rPr>
              <a:t>y=2</a:t>
            </a:r>
            <a:r>
              <a:rPr lang="zh-CN" altLang="zh-CN" sz="2800" b="1" kern="100" dirty="0">
                <a:effectLst/>
                <a:latin typeface="华文新魏" panose="02010800040101010101" pitchFamily="2" charset="-122"/>
                <a:ea typeface="华文新魏" panose="02010800040101010101" pitchFamily="2" charset="-122"/>
                <a:cs typeface="Times New Roman" panose="02020603050405020304" pitchFamily="18" charset="0"/>
              </a:rPr>
              <a:t>时，带符号整数乘法指令和无符号整数乘法指令得到的</a:t>
            </a:r>
            <a:r>
              <a:rPr lang="en-US" altLang="zh-CN" sz="2800" b="1" kern="100" dirty="0">
                <a:effectLst/>
                <a:latin typeface="华文新魏" panose="02010800040101010101" pitchFamily="2" charset="-122"/>
                <a:ea typeface="华文新魏" panose="02010800040101010101" pitchFamily="2" charset="-122"/>
                <a:cs typeface="Times New Roman" panose="02020603050405020304" pitchFamily="18" charset="0"/>
              </a:rPr>
              <a:t>x*y</a:t>
            </a:r>
            <a:r>
              <a:rPr lang="zh-CN" altLang="zh-CN" sz="2800" b="1" kern="100" dirty="0">
                <a:effectLst/>
                <a:latin typeface="华文新魏" panose="02010800040101010101" pitchFamily="2" charset="-122"/>
                <a:ea typeface="华文新魏" panose="02010800040101010101" pitchFamily="2" charset="-122"/>
                <a:cs typeface="Times New Roman" panose="02020603050405020304" pitchFamily="18" charset="0"/>
              </a:rPr>
              <a:t>的</a:t>
            </a:r>
            <a:r>
              <a:rPr lang="en-US" altLang="zh-CN" sz="2800" b="1" kern="100" dirty="0">
                <a:effectLst/>
                <a:latin typeface="华文新魏" panose="02010800040101010101" pitchFamily="2" charset="-122"/>
                <a:ea typeface="华文新魏" panose="02010800040101010101" pitchFamily="2" charset="-122"/>
                <a:cs typeface="Times New Roman" panose="02020603050405020304" pitchFamily="18" charset="0"/>
              </a:rPr>
              <a:t>2n</a:t>
            </a:r>
            <a:r>
              <a:rPr lang="zh-CN" altLang="zh-CN" sz="2800" b="1" kern="100" dirty="0">
                <a:effectLst/>
                <a:latin typeface="华文新魏" panose="02010800040101010101" pitchFamily="2" charset="-122"/>
                <a:ea typeface="华文新魏" panose="02010800040101010101" pitchFamily="2" charset="-122"/>
                <a:cs typeface="Times New Roman" panose="02020603050405020304" pitchFamily="18" charset="0"/>
              </a:rPr>
              <a:t>乘积分别是什么（用十六进制表示）？此时函数</a:t>
            </a:r>
            <a:r>
              <a:rPr lang="en-US" altLang="zh-CN" sz="2800" b="1" kern="100" dirty="0" err="1">
                <a:effectLst/>
                <a:latin typeface="华文新魏" panose="02010800040101010101" pitchFamily="2" charset="-122"/>
                <a:ea typeface="华文新魏" panose="02010800040101010101" pitchFamily="2" charset="-122"/>
                <a:cs typeface="Times New Roman" panose="02020603050405020304" pitchFamily="18" charset="0"/>
              </a:rPr>
              <a:t>umul</a:t>
            </a:r>
            <a:r>
              <a:rPr lang="en-US" altLang="zh-CN" sz="2800" b="1" kern="100" dirty="0">
                <a:effectLst/>
                <a:latin typeface="华文新魏" panose="02010800040101010101" pitchFamily="2" charset="-122"/>
                <a:ea typeface="华文新魏" panose="02010800040101010101" pitchFamily="2" charset="-122"/>
                <a:cs typeface="Times New Roman" panose="02020603050405020304" pitchFamily="18" charset="0"/>
              </a:rPr>
              <a:t>()</a:t>
            </a:r>
            <a:r>
              <a:rPr lang="zh-CN" altLang="zh-CN" sz="2800" b="1" kern="100" dirty="0">
                <a:effectLst/>
                <a:latin typeface="华文新魏" panose="02010800040101010101" pitchFamily="2" charset="-122"/>
                <a:ea typeface="华文新魏" panose="02010800040101010101" pitchFamily="2" charset="-122"/>
                <a:cs typeface="Times New Roman" panose="02020603050405020304" pitchFamily="18" charset="0"/>
              </a:rPr>
              <a:t>和</a:t>
            </a:r>
            <a:r>
              <a:rPr lang="en-US" altLang="zh-CN" sz="2800" b="1" kern="100" dirty="0" err="1">
                <a:effectLst/>
                <a:latin typeface="华文新魏" panose="02010800040101010101" pitchFamily="2" charset="-122"/>
                <a:ea typeface="华文新魏" panose="02010800040101010101" pitchFamily="2" charset="-122"/>
                <a:cs typeface="Times New Roman" panose="02020603050405020304" pitchFamily="18" charset="0"/>
              </a:rPr>
              <a:t>imul</a:t>
            </a:r>
            <a:r>
              <a:rPr lang="en-US" altLang="zh-CN" sz="2800" b="1" kern="100" dirty="0">
                <a:effectLst/>
                <a:latin typeface="华文新魏" panose="02010800040101010101" pitchFamily="2" charset="-122"/>
                <a:ea typeface="华文新魏" panose="02010800040101010101" pitchFamily="2" charset="-122"/>
                <a:cs typeface="Times New Roman" panose="02020603050405020304" pitchFamily="18" charset="0"/>
              </a:rPr>
              <a:t>()</a:t>
            </a:r>
            <a:r>
              <a:rPr lang="zh-CN" altLang="zh-CN" sz="2800" b="1" kern="100" dirty="0">
                <a:effectLst/>
                <a:latin typeface="华文新魏" panose="02010800040101010101" pitchFamily="2" charset="-122"/>
                <a:ea typeface="华文新魏" panose="02010800040101010101" pitchFamily="2" charset="-122"/>
                <a:cs typeface="Times New Roman" panose="02020603050405020304" pitchFamily="18" charset="0"/>
              </a:rPr>
              <a:t>的返回结果是否溢出？对无符号整数乘法运算，当仅取乘积的低</a:t>
            </a:r>
            <a:r>
              <a:rPr lang="en-US" altLang="zh-CN" sz="2800" b="1" kern="100" dirty="0">
                <a:effectLst/>
                <a:latin typeface="华文新魏" panose="02010800040101010101" pitchFamily="2" charset="-122"/>
                <a:ea typeface="华文新魏" panose="02010800040101010101" pitchFamily="2" charset="-122"/>
                <a:cs typeface="Times New Roman" panose="02020603050405020304" pitchFamily="18" charset="0"/>
              </a:rPr>
              <a:t>n</a:t>
            </a:r>
            <a:r>
              <a:rPr lang="zh-CN" altLang="zh-CN" sz="2800" b="1" kern="100" dirty="0">
                <a:effectLst/>
                <a:latin typeface="华文新魏" panose="02010800040101010101" pitchFamily="2" charset="-122"/>
                <a:ea typeface="华文新魏" panose="02010800040101010101" pitchFamily="2" charset="-122"/>
                <a:cs typeface="Times New Roman" panose="02020603050405020304" pitchFamily="18" charset="0"/>
              </a:rPr>
              <a:t>位作为乘法结果时，如何用</a:t>
            </a:r>
            <a:r>
              <a:rPr lang="en-US" altLang="zh-CN" sz="2800" b="1" kern="100" dirty="0">
                <a:effectLst/>
                <a:latin typeface="华文新魏" panose="02010800040101010101" pitchFamily="2" charset="-122"/>
                <a:ea typeface="华文新魏" panose="02010800040101010101" pitchFamily="2" charset="-122"/>
                <a:cs typeface="Times New Roman" panose="02020603050405020304" pitchFamily="18" charset="0"/>
              </a:rPr>
              <a:t>2n</a:t>
            </a:r>
            <a:r>
              <a:rPr lang="zh-CN" altLang="zh-CN" sz="2800" b="1" kern="100" dirty="0">
                <a:effectLst/>
                <a:latin typeface="华文新魏" panose="02010800040101010101" pitchFamily="2" charset="-122"/>
                <a:ea typeface="华文新魏" panose="02010800040101010101" pitchFamily="2" charset="-122"/>
                <a:cs typeface="Times New Roman" panose="02020603050405020304" pitchFamily="18" charset="0"/>
              </a:rPr>
              <a:t>位乘积进行溢出判断？</a:t>
            </a:r>
            <a:endParaRPr lang="en-US" altLang="zh-CN" sz="2800" b="1" kern="100" dirty="0">
              <a:effectLst/>
              <a:latin typeface="华文新魏" panose="02010800040101010101" pitchFamily="2" charset="-122"/>
              <a:ea typeface="华文新魏" panose="02010800040101010101" pitchFamily="2" charset="-122"/>
              <a:cs typeface="Times New Roman" panose="02020603050405020304" pitchFamily="18" charset="0"/>
            </a:endParaRPr>
          </a:p>
          <a:p>
            <a:endParaRPr lang="en-US" altLang="zh-CN" sz="2800" b="1" kern="100" dirty="0">
              <a:latin typeface="华文新魏" panose="02010800040101010101" pitchFamily="2" charset="-122"/>
              <a:ea typeface="华文新魏" panose="02010800040101010101" pitchFamily="2" charset="-122"/>
              <a:cs typeface="Times New Roman" panose="02020603050405020304" pitchFamily="18" charset="0"/>
            </a:endParaRPr>
          </a:p>
          <a:p>
            <a:r>
              <a:rPr lang="zh-CN" altLang="en-US" sz="2800" b="1" kern="100" dirty="0">
                <a:solidFill>
                  <a:srgbClr val="FF0000"/>
                </a:solidFill>
                <a:effectLst/>
                <a:latin typeface="华文新魏" panose="02010800040101010101" pitchFamily="2" charset="-122"/>
                <a:ea typeface="华文新魏" panose="02010800040101010101" pitchFamily="2" charset="-122"/>
                <a:cs typeface="Times New Roman" panose="02020603050405020304" pitchFamily="18" charset="0"/>
              </a:rPr>
              <a:t>答：</a:t>
            </a:r>
            <a:r>
              <a:rPr lang="en-US" altLang="zh-CN" sz="2800" b="1" kern="100" dirty="0">
                <a:solidFill>
                  <a:srgbClr val="FF0000"/>
                </a:solidFill>
                <a:effectLst/>
                <a:latin typeface="华文新魏" panose="02010800040101010101" pitchFamily="2" charset="-122"/>
                <a:ea typeface="华文新魏" panose="02010800040101010101" pitchFamily="2" charset="-122"/>
                <a:cs typeface="Times New Roman" panose="02020603050405020304" pitchFamily="18" charset="0"/>
              </a:rPr>
              <a:t>64</a:t>
            </a:r>
            <a:r>
              <a:rPr lang="zh-CN" altLang="en-US" sz="2800" b="1" kern="100" dirty="0">
                <a:solidFill>
                  <a:srgbClr val="FF0000"/>
                </a:solidFill>
                <a:effectLst/>
                <a:latin typeface="华文新魏" panose="02010800040101010101" pitchFamily="2" charset="-122"/>
                <a:ea typeface="华文新魏" panose="02010800040101010101" pitchFamily="2" charset="-122"/>
                <a:cs typeface="Times New Roman" panose="02020603050405020304" pitchFamily="18" charset="0"/>
              </a:rPr>
              <a:t>位的乘积是</a:t>
            </a:r>
            <a:r>
              <a:rPr lang="en-US" altLang="zh-CN" sz="2800" b="1" kern="100" dirty="0">
                <a:solidFill>
                  <a:srgbClr val="FF0000"/>
                </a:solidFill>
                <a:effectLst/>
                <a:latin typeface="华文新魏" panose="02010800040101010101" pitchFamily="2" charset="-122"/>
                <a:ea typeface="华文新魏" panose="02010800040101010101" pitchFamily="2" charset="-122"/>
                <a:cs typeface="Times New Roman" panose="02020603050405020304" pitchFamily="18" charset="0"/>
              </a:rPr>
              <a:t>0000  0000  FFFF  FFFEH</a:t>
            </a:r>
          </a:p>
          <a:p>
            <a:r>
              <a:rPr lang="en-US" altLang="zh-CN" sz="2800" b="1" kern="100" dirty="0">
                <a:solidFill>
                  <a:srgbClr val="FF0000"/>
                </a:solidFill>
                <a:latin typeface="华文新魏" panose="02010800040101010101" pitchFamily="2" charset="-122"/>
                <a:ea typeface="华文新魏" panose="02010800040101010101" pitchFamily="2" charset="-122"/>
                <a:cs typeface="Times New Roman" panose="02020603050405020304" pitchFamily="18" charset="0"/>
              </a:rPr>
              <a:t>         </a:t>
            </a:r>
            <a:r>
              <a:rPr lang="en-US" altLang="zh-CN" sz="2800" b="1" kern="100" dirty="0" err="1">
                <a:solidFill>
                  <a:srgbClr val="FF0000"/>
                </a:solidFill>
                <a:latin typeface="华文新魏" panose="02010800040101010101" pitchFamily="2" charset="-122"/>
                <a:ea typeface="华文新魏" panose="02010800040101010101" pitchFamily="2" charset="-122"/>
                <a:cs typeface="Times New Roman" panose="02020603050405020304" pitchFamily="18" charset="0"/>
              </a:rPr>
              <a:t>umul</a:t>
            </a:r>
            <a:r>
              <a:rPr lang="zh-CN" altLang="en-US" sz="2800" b="1" kern="100" dirty="0">
                <a:solidFill>
                  <a:srgbClr val="FF0000"/>
                </a:solidFill>
                <a:latin typeface="华文新魏" panose="02010800040101010101" pitchFamily="2" charset="-122"/>
                <a:ea typeface="华文新魏" panose="02010800040101010101" pitchFamily="2" charset="-122"/>
                <a:cs typeface="Times New Roman" panose="02020603050405020304" pitchFamily="18" charset="0"/>
              </a:rPr>
              <a:t>不溢出，</a:t>
            </a:r>
            <a:r>
              <a:rPr lang="en-US" altLang="zh-CN" sz="2800" b="1" kern="100" dirty="0" err="1">
                <a:solidFill>
                  <a:srgbClr val="FF0000"/>
                </a:solidFill>
                <a:latin typeface="华文新魏" panose="02010800040101010101" pitchFamily="2" charset="-122"/>
                <a:ea typeface="华文新魏" panose="02010800040101010101" pitchFamily="2" charset="-122"/>
                <a:cs typeface="Times New Roman" panose="02020603050405020304" pitchFamily="18" charset="0"/>
              </a:rPr>
              <a:t>imul</a:t>
            </a:r>
            <a:r>
              <a:rPr lang="zh-CN" altLang="en-US" sz="2800" b="1" kern="100" dirty="0">
                <a:solidFill>
                  <a:srgbClr val="FF0000"/>
                </a:solidFill>
                <a:latin typeface="华文新魏" panose="02010800040101010101" pitchFamily="2" charset="-122"/>
                <a:ea typeface="华文新魏" panose="02010800040101010101" pitchFamily="2" charset="-122"/>
                <a:cs typeface="Times New Roman" panose="02020603050405020304" pitchFamily="18" charset="0"/>
              </a:rPr>
              <a:t>溢出</a:t>
            </a:r>
            <a:endParaRPr lang="en-US" altLang="zh-CN" sz="2800" b="1" kern="100" dirty="0">
              <a:solidFill>
                <a:srgbClr val="FF0000"/>
              </a:solidFill>
              <a:latin typeface="华文新魏" panose="02010800040101010101" pitchFamily="2" charset="-122"/>
              <a:ea typeface="华文新魏" panose="02010800040101010101" pitchFamily="2" charset="-122"/>
              <a:cs typeface="Times New Roman" panose="02020603050405020304" pitchFamily="18" charset="0"/>
            </a:endParaRPr>
          </a:p>
          <a:p>
            <a:r>
              <a:rPr lang="en-US" altLang="zh-CN" sz="2800" b="1" kern="100" dirty="0">
                <a:solidFill>
                  <a:srgbClr val="FF0000"/>
                </a:solidFill>
                <a:effectLst/>
                <a:latin typeface="华文新魏" panose="02010800040101010101" pitchFamily="2" charset="-122"/>
                <a:ea typeface="华文新魏" panose="02010800040101010101" pitchFamily="2" charset="-122"/>
                <a:cs typeface="Times New Roman" panose="02020603050405020304" pitchFamily="18" charset="0"/>
              </a:rPr>
              <a:t>         </a:t>
            </a:r>
            <a:r>
              <a:rPr lang="zh-CN" altLang="en-US" sz="2800" b="1" kern="100" dirty="0">
                <a:solidFill>
                  <a:srgbClr val="FF0000"/>
                </a:solidFill>
                <a:effectLst/>
                <a:latin typeface="华文新魏" panose="02010800040101010101" pitchFamily="2" charset="-122"/>
                <a:ea typeface="华文新魏" panose="02010800040101010101" pitchFamily="2" charset="-122"/>
                <a:cs typeface="Times New Roman" panose="02020603050405020304" pitchFamily="18" charset="0"/>
              </a:rPr>
              <a:t>乘积的高</a:t>
            </a:r>
            <a:r>
              <a:rPr lang="en-US" altLang="zh-CN" sz="2800" b="1" kern="100" dirty="0">
                <a:solidFill>
                  <a:srgbClr val="FF0000"/>
                </a:solidFill>
                <a:effectLst/>
                <a:latin typeface="华文新魏" panose="02010800040101010101" pitchFamily="2" charset="-122"/>
                <a:ea typeface="华文新魏" panose="02010800040101010101" pitchFamily="2" charset="-122"/>
                <a:cs typeface="Times New Roman" panose="02020603050405020304" pitchFamily="18" charset="0"/>
              </a:rPr>
              <a:t>n</a:t>
            </a:r>
            <a:r>
              <a:rPr lang="zh-CN" altLang="en-US" sz="2800" b="1" kern="100" dirty="0">
                <a:solidFill>
                  <a:srgbClr val="FF0000"/>
                </a:solidFill>
                <a:effectLst/>
                <a:latin typeface="华文新魏" panose="02010800040101010101" pitchFamily="2" charset="-122"/>
                <a:ea typeface="华文新魏" panose="02010800040101010101" pitchFamily="2" charset="-122"/>
                <a:cs typeface="Times New Roman" panose="02020603050405020304" pitchFamily="18" charset="0"/>
              </a:rPr>
              <a:t>位全为</a:t>
            </a:r>
            <a:r>
              <a:rPr lang="en-US" altLang="zh-CN" sz="2800" b="1" kern="100" dirty="0">
                <a:solidFill>
                  <a:srgbClr val="FF0000"/>
                </a:solidFill>
                <a:effectLst/>
                <a:latin typeface="华文新魏" panose="02010800040101010101" pitchFamily="2" charset="-122"/>
                <a:ea typeface="华文新魏" panose="02010800040101010101" pitchFamily="2" charset="-122"/>
                <a:cs typeface="Times New Roman" panose="02020603050405020304" pitchFamily="18" charset="0"/>
              </a:rPr>
              <a:t>0</a:t>
            </a:r>
            <a:r>
              <a:rPr lang="zh-CN" altLang="en-US" sz="2800" b="1" kern="100" dirty="0">
                <a:solidFill>
                  <a:srgbClr val="FF0000"/>
                </a:solidFill>
                <a:effectLst/>
                <a:latin typeface="华文新魏" panose="02010800040101010101" pitchFamily="2" charset="-122"/>
                <a:ea typeface="华文新魏" panose="02010800040101010101" pitchFamily="2" charset="-122"/>
                <a:cs typeface="Times New Roman" panose="02020603050405020304" pitchFamily="18" charset="0"/>
              </a:rPr>
              <a:t>，则不溢出</a:t>
            </a:r>
            <a:endParaRPr lang="zh-CN" altLang="zh-CN" sz="2800" b="1" kern="100" dirty="0">
              <a:solidFill>
                <a:srgbClr val="FF0000"/>
              </a:solidFill>
              <a:effectLst/>
              <a:latin typeface="华文新魏" panose="02010800040101010101" pitchFamily="2" charset="-122"/>
              <a:ea typeface="华文新魏" panose="02010800040101010101" pitchFamily="2" charset="-122"/>
              <a:cs typeface="Times New Roman" panose="02020603050405020304" pitchFamily="18" charset="0"/>
            </a:endParaRPr>
          </a:p>
        </p:txBody>
      </p:sp>
    </p:spTree>
    <p:extLst>
      <p:ext uri="{BB962C8B-B14F-4D97-AF65-F5344CB8AC3E}">
        <p14:creationId xmlns:p14="http://schemas.microsoft.com/office/powerpoint/2010/main" val="13773376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51" name="图片 5"/>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217572" y="-26987"/>
            <a:ext cx="927100" cy="86360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0" name="灯片编号占位符 1"/>
          <p:cNvSpPr>
            <a:spLocks noGrp="1"/>
          </p:cNvSpPr>
          <p:nvPr>
            <p:ph type="sldNum" sz="quarter" idx="12"/>
          </p:nvPr>
        </p:nvSpPr>
        <p:spPr bwMode="auto">
          <a:xfrm>
            <a:off x="10038108" y="6381328"/>
            <a:ext cx="2133600" cy="365125"/>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20" indent="-285738">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2953" indent="-228591">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13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31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497"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678"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8859"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041"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7979042A-73EB-4748-98EF-861469C4C2ED}" type="slidenum">
              <a:rPr lang="zh-CN" altLang="en-US" sz="1200">
                <a:solidFill>
                  <a:srgbClr val="898989"/>
                </a:solidFill>
              </a:rPr>
              <a:pPr>
                <a:spcBef>
                  <a:spcPct val="0"/>
                </a:spcBef>
                <a:buFontTx/>
                <a:buNone/>
              </a:pPr>
              <a:t>8</a:t>
            </a:fld>
            <a:endParaRPr lang="zh-CN" altLang="en-US" sz="1200" dirty="0">
              <a:solidFill>
                <a:srgbClr val="898989"/>
              </a:solidFill>
            </a:endParaRPr>
          </a:p>
        </p:txBody>
      </p:sp>
      <p:sp>
        <p:nvSpPr>
          <p:cNvPr id="5" name="TextBox 2"/>
          <p:cNvSpPr txBox="1">
            <a:spLocks noChangeArrowheads="1"/>
          </p:cNvSpPr>
          <p:nvPr/>
        </p:nvSpPr>
        <p:spPr bwMode="auto">
          <a:xfrm>
            <a:off x="1919536" y="112427"/>
            <a:ext cx="7162901" cy="58477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36" tIns="45718" rIns="91436" bIns="45718">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b="1" dirty="0">
                <a:solidFill>
                  <a:srgbClr val="002060"/>
                </a:solidFill>
                <a:latin typeface="微软雅黑" panose="020B0503020204020204" pitchFamily="34" charset="-122"/>
                <a:ea typeface="微软雅黑" panose="020B0503020204020204" pitchFamily="34" charset="-122"/>
              </a:rPr>
              <a:t>第二章习题</a:t>
            </a:r>
            <a:endParaRPr lang="zh-CN" altLang="en-US" sz="4000" b="1" dirty="0">
              <a:solidFill>
                <a:srgbClr val="002060"/>
              </a:solidFill>
              <a:latin typeface="微软雅黑" panose="020B0503020204020204" pitchFamily="34" charset="-122"/>
              <a:ea typeface="微软雅黑" panose="020B0503020204020204" pitchFamily="34" charset="-122"/>
            </a:endParaRPr>
          </a:p>
        </p:txBody>
      </p:sp>
      <p:sp>
        <p:nvSpPr>
          <p:cNvPr id="6" name="文本框 5">
            <a:extLst>
              <a:ext uri="{FF2B5EF4-FFF2-40B4-BE49-F238E27FC236}">
                <a16:creationId xmlns:a16="http://schemas.microsoft.com/office/drawing/2014/main" id="{17D86CD1-70B2-42F0-9515-5716997392CC}"/>
              </a:ext>
            </a:extLst>
          </p:cNvPr>
          <p:cNvSpPr txBox="1"/>
          <p:nvPr/>
        </p:nvSpPr>
        <p:spPr>
          <a:xfrm>
            <a:off x="251418" y="836614"/>
            <a:ext cx="11893254" cy="2554545"/>
          </a:xfrm>
          <a:prstGeom prst="rect">
            <a:avLst/>
          </a:prstGeom>
          <a:noFill/>
        </p:spPr>
        <p:txBody>
          <a:bodyPr wrap="square">
            <a:spAutoFit/>
          </a:bodyPr>
          <a:lstStyle/>
          <a:p>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7.</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下列关于冯·诺依曼结构计算机基本思想的叙述中，错误的是</a:t>
            </a:r>
            <a:r>
              <a:rPr lang="en-US" altLang="zh-CN" sz="3200" b="1" kern="100" dirty="0">
                <a:solidFill>
                  <a:srgbClr val="FF0000"/>
                </a:solidFill>
                <a:effectLst/>
                <a:latin typeface="华文新魏" panose="02010800040101010101" pitchFamily="2" charset="-122"/>
                <a:ea typeface="华文新魏" panose="02010800040101010101" pitchFamily="2" charset="-122"/>
                <a:cs typeface="Times New Roman" panose="02020603050405020304" pitchFamily="18" charset="0"/>
              </a:rPr>
              <a:t>C</a:t>
            </a:r>
            <a:endPar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endParaRPr>
          </a:p>
          <a:p>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A.</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程序的功能都通过中央处理器执行指令实现</a:t>
            </a:r>
          </a:p>
          <a:p>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B.</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指令和数据都用二进制数表示，形式上无差别</a:t>
            </a:r>
          </a:p>
          <a:p>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C.</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指令按地址访问，数据都在指令中直接给出</a:t>
            </a:r>
          </a:p>
          <a:p>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D.</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程序执行前，指令和数据需预先存放在存储器中</a:t>
            </a:r>
          </a:p>
        </p:txBody>
      </p:sp>
      <p:sp>
        <p:nvSpPr>
          <p:cNvPr id="8" name="文本框 7">
            <a:extLst>
              <a:ext uri="{FF2B5EF4-FFF2-40B4-BE49-F238E27FC236}">
                <a16:creationId xmlns:a16="http://schemas.microsoft.com/office/drawing/2014/main" id="{464E27F6-417D-458C-9292-4CF80F7F086F}"/>
              </a:ext>
            </a:extLst>
          </p:cNvPr>
          <p:cNvSpPr txBox="1"/>
          <p:nvPr/>
        </p:nvSpPr>
        <p:spPr>
          <a:xfrm>
            <a:off x="200348" y="3608971"/>
            <a:ext cx="11017224" cy="2554545"/>
          </a:xfrm>
          <a:prstGeom prst="rect">
            <a:avLst/>
          </a:prstGeom>
          <a:noFill/>
        </p:spPr>
        <p:txBody>
          <a:bodyPr wrap="square">
            <a:spAutoFit/>
          </a:bodyPr>
          <a:lstStyle/>
          <a:p>
            <a:r>
              <a:rPr lang="en-US" altLang="zh-CN" sz="3200" kern="100" dirty="0">
                <a:effectLst/>
                <a:latin typeface="华文新魏" panose="02010800040101010101" pitchFamily="2" charset="-122"/>
                <a:ea typeface="华文新魏" panose="02010800040101010101" pitchFamily="2" charset="-122"/>
                <a:cs typeface="Times New Roman" panose="02020603050405020304" pitchFamily="18" charset="0"/>
              </a:rPr>
              <a:t>8.</a:t>
            </a:r>
            <a:r>
              <a:rPr lang="zh-CN" altLang="zh-CN" sz="3200" kern="100" dirty="0">
                <a:effectLst/>
                <a:latin typeface="华文新魏" panose="02010800040101010101" pitchFamily="2" charset="-122"/>
                <a:ea typeface="华文新魏" panose="02010800040101010101" pitchFamily="2" charset="-122"/>
                <a:cs typeface="Times New Roman" panose="02020603050405020304" pitchFamily="18" charset="0"/>
              </a:rPr>
              <a:t>考虑以下</a:t>
            </a:r>
            <a:r>
              <a:rPr lang="en-US" altLang="zh-CN" sz="3200" kern="100" dirty="0">
                <a:effectLst/>
                <a:latin typeface="华文新魏" panose="02010800040101010101" pitchFamily="2" charset="-122"/>
                <a:ea typeface="华文新魏" panose="02010800040101010101" pitchFamily="2" charset="-122"/>
                <a:cs typeface="Times New Roman" panose="02020603050405020304" pitchFamily="18" charset="0"/>
              </a:rPr>
              <a:t> C </a:t>
            </a:r>
            <a:r>
              <a:rPr lang="zh-CN" altLang="zh-CN" sz="3200" kern="100" dirty="0">
                <a:effectLst/>
                <a:latin typeface="华文新魏" panose="02010800040101010101" pitchFamily="2" charset="-122"/>
                <a:ea typeface="华文新魏" panose="02010800040101010101" pitchFamily="2" charset="-122"/>
                <a:cs typeface="Times New Roman" panose="02020603050405020304" pitchFamily="18" charset="0"/>
              </a:rPr>
              <a:t>语言代码：</a:t>
            </a:r>
          </a:p>
          <a:p>
            <a:r>
              <a:rPr lang="en-US" altLang="zh-CN" sz="3200" kern="100" dirty="0">
                <a:solidFill>
                  <a:srgbClr val="000000"/>
                </a:solidFill>
                <a:effectLst/>
                <a:latin typeface="华文新魏" panose="02010800040101010101" pitchFamily="2" charset="-122"/>
                <a:ea typeface="华文新魏" panose="02010800040101010101" pitchFamily="2" charset="-122"/>
                <a:cs typeface="Times New Roman" panose="02020603050405020304" pitchFamily="18" charset="0"/>
              </a:rPr>
              <a:t>	unsigned short </a:t>
            </a:r>
            <a:r>
              <a:rPr lang="en-US" altLang="zh-CN" sz="3200" kern="100" dirty="0" err="1">
                <a:solidFill>
                  <a:srgbClr val="000000"/>
                </a:solidFill>
                <a:effectLst/>
                <a:latin typeface="华文新魏" panose="02010800040101010101" pitchFamily="2" charset="-122"/>
                <a:ea typeface="华文新魏" panose="02010800040101010101" pitchFamily="2" charset="-122"/>
                <a:cs typeface="Times New Roman" panose="02020603050405020304" pitchFamily="18" charset="0"/>
              </a:rPr>
              <a:t>usi</a:t>
            </a:r>
            <a:r>
              <a:rPr lang="en-US" altLang="zh-CN" sz="3200" kern="100" dirty="0">
                <a:solidFill>
                  <a:srgbClr val="000000"/>
                </a:solidFill>
                <a:effectLst/>
                <a:latin typeface="华文新魏" panose="02010800040101010101" pitchFamily="2" charset="-122"/>
                <a:ea typeface="华文新魏" panose="02010800040101010101" pitchFamily="2" charset="-122"/>
                <a:cs typeface="Times New Roman" panose="02020603050405020304" pitchFamily="18" charset="0"/>
              </a:rPr>
              <a:t> = 65535; </a:t>
            </a:r>
            <a:endParaRPr lang="zh-CN" altLang="zh-CN" sz="3200" kern="100" dirty="0">
              <a:effectLst/>
              <a:latin typeface="华文新魏" panose="02010800040101010101" pitchFamily="2" charset="-122"/>
              <a:ea typeface="华文新魏" panose="02010800040101010101" pitchFamily="2" charset="-122"/>
              <a:cs typeface="Times New Roman" panose="02020603050405020304" pitchFamily="18" charset="0"/>
            </a:endParaRPr>
          </a:p>
          <a:p>
            <a:r>
              <a:rPr lang="en-US" altLang="zh-CN" sz="3200" kern="100" dirty="0">
                <a:solidFill>
                  <a:srgbClr val="000000"/>
                </a:solidFill>
                <a:effectLst/>
                <a:latin typeface="华文新魏" panose="02010800040101010101" pitchFamily="2" charset="-122"/>
                <a:ea typeface="华文新魏" panose="02010800040101010101" pitchFamily="2" charset="-122"/>
                <a:cs typeface="Times New Roman" panose="02020603050405020304" pitchFamily="18" charset="0"/>
              </a:rPr>
              <a:t>	short </a:t>
            </a:r>
            <a:r>
              <a:rPr lang="en-US" altLang="zh-CN" sz="3200" kern="100" dirty="0" err="1">
                <a:solidFill>
                  <a:srgbClr val="000000"/>
                </a:solidFill>
                <a:effectLst/>
                <a:latin typeface="华文新魏" panose="02010800040101010101" pitchFamily="2" charset="-122"/>
                <a:ea typeface="华文新魏" panose="02010800040101010101" pitchFamily="2" charset="-122"/>
                <a:cs typeface="Times New Roman" panose="02020603050405020304" pitchFamily="18" charset="0"/>
              </a:rPr>
              <a:t>si</a:t>
            </a:r>
            <a:r>
              <a:rPr lang="en-US" altLang="zh-CN" sz="3200" kern="100" dirty="0">
                <a:solidFill>
                  <a:srgbClr val="000000"/>
                </a:solidFill>
                <a:effectLst/>
                <a:latin typeface="华文新魏" panose="02010800040101010101" pitchFamily="2" charset="-122"/>
                <a:ea typeface="华文新魏" panose="02010800040101010101" pitchFamily="2" charset="-122"/>
                <a:cs typeface="Times New Roman" panose="02020603050405020304" pitchFamily="18" charset="0"/>
              </a:rPr>
              <a:t> = </a:t>
            </a:r>
            <a:r>
              <a:rPr lang="en-US" altLang="zh-CN" sz="3200" kern="100" dirty="0" err="1">
                <a:solidFill>
                  <a:srgbClr val="000000"/>
                </a:solidFill>
                <a:effectLst/>
                <a:latin typeface="华文新魏" panose="02010800040101010101" pitchFamily="2" charset="-122"/>
                <a:ea typeface="华文新魏" panose="02010800040101010101" pitchFamily="2" charset="-122"/>
                <a:cs typeface="Times New Roman" panose="02020603050405020304" pitchFamily="18" charset="0"/>
              </a:rPr>
              <a:t>usi</a:t>
            </a:r>
            <a:r>
              <a:rPr lang="en-US" altLang="zh-CN" sz="3200" kern="100" dirty="0">
                <a:solidFill>
                  <a:srgbClr val="000000"/>
                </a:solidFill>
                <a:effectLst/>
                <a:latin typeface="华文新魏" panose="02010800040101010101" pitchFamily="2" charset="-122"/>
                <a:ea typeface="华文新魏" panose="02010800040101010101" pitchFamily="2" charset="-122"/>
                <a:cs typeface="Times New Roman" panose="02020603050405020304" pitchFamily="18" charset="0"/>
              </a:rPr>
              <a:t>; </a:t>
            </a:r>
            <a:endParaRPr lang="zh-CN" altLang="zh-CN" sz="3200" kern="100" dirty="0">
              <a:effectLst/>
              <a:latin typeface="华文新魏" panose="02010800040101010101" pitchFamily="2" charset="-122"/>
              <a:ea typeface="华文新魏" panose="02010800040101010101" pitchFamily="2" charset="-122"/>
              <a:cs typeface="Times New Roman" panose="02020603050405020304" pitchFamily="18" charset="0"/>
            </a:endParaRPr>
          </a:p>
          <a:p>
            <a:r>
              <a:rPr lang="zh-CN" altLang="zh-CN" sz="3200" kern="100" dirty="0">
                <a:effectLst/>
                <a:latin typeface="华文新魏" panose="02010800040101010101" pitchFamily="2" charset="-122"/>
                <a:ea typeface="华文新魏" panose="02010800040101010101" pitchFamily="2" charset="-122"/>
                <a:cs typeface="Times New Roman" panose="02020603050405020304" pitchFamily="18" charset="0"/>
              </a:rPr>
              <a:t>执行上述程序段后</a:t>
            </a:r>
            <a:r>
              <a:rPr lang="en-US" altLang="zh-CN" sz="3200" kern="100" dirty="0">
                <a:effectLst/>
                <a:latin typeface="华文新魏" panose="02010800040101010101" pitchFamily="2" charset="-122"/>
                <a:ea typeface="华文新魏" panose="02010800040101010101" pitchFamily="2" charset="-122"/>
                <a:cs typeface="Times New Roman" panose="02020603050405020304" pitchFamily="18" charset="0"/>
              </a:rPr>
              <a:t>,</a:t>
            </a:r>
            <a:r>
              <a:rPr lang="en-US" altLang="zh-CN" sz="3200" kern="100" dirty="0" err="1">
                <a:effectLst/>
                <a:latin typeface="华文新魏" panose="02010800040101010101" pitchFamily="2" charset="-122"/>
                <a:ea typeface="华文新魏" panose="02010800040101010101" pitchFamily="2" charset="-122"/>
                <a:cs typeface="Times New Roman" panose="02020603050405020304" pitchFamily="18" charset="0"/>
              </a:rPr>
              <a:t>si</a:t>
            </a:r>
            <a:r>
              <a:rPr lang="zh-CN" altLang="zh-CN" sz="3200" kern="100" dirty="0">
                <a:effectLst/>
                <a:latin typeface="华文新魏" panose="02010800040101010101" pitchFamily="2" charset="-122"/>
                <a:ea typeface="华文新魏" panose="02010800040101010101" pitchFamily="2" charset="-122"/>
                <a:cs typeface="Times New Roman" panose="02020603050405020304" pitchFamily="18" charset="0"/>
              </a:rPr>
              <a:t>的值是</a:t>
            </a:r>
            <a:r>
              <a:rPr lang="en-US" altLang="zh-CN" sz="3200" kern="100" dirty="0">
                <a:solidFill>
                  <a:srgbClr val="FF0000"/>
                </a:solidFill>
                <a:effectLst/>
                <a:latin typeface="华文新魏" panose="02010800040101010101" pitchFamily="2" charset="-122"/>
                <a:ea typeface="华文新魏" panose="02010800040101010101" pitchFamily="2" charset="-122"/>
                <a:cs typeface="Times New Roman" panose="02020603050405020304" pitchFamily="18" charset="0"/>
              </a:rPr>
              <a:t>A</a:t>
            </a:r>
            <a:endParaRPr lang="zh-CN" altLang="zh-CN" sz="3200" kern="100" dirty="0">
              <a:effectLst/>
              <a:latin typeface="华文新魏" panose="02010800040101010101" pitchFamily="2" charset="-122"/>
              <a:ea typeface="华文新魏" panose="02010800040101010101" pitchFamily="2" charset="-122"/>
              <a:cs typeface="Times New Roman" panose="02020603050405020304" pitchFamily="18" charset="0"/>
            </a:endParaRPr>
          </a:p>
          <a:p>
            <a:r>
              <a:rPr lang="en-US" altLang="zh-CN" sz="3200" kern="100" dirty="0">
                <a:effectLst/>
                <a:latin typeface="华文新魏" panose="02010800040101010101" pitchFamily="2" charset="-122"/>
                <a:ea typeface="华文新魏" panose="02010800040101010101" pitchFamily="2" charset="-122"/>
                <a:cs typeface="Times New Roman" panose="02020603050405020304" pitchFamily="18" charset="0"/>
              </a:rPr>
              <a:t>A.-1  		B.-32767  	C.-32768  	D.-65535</a:t>
            </a:r>
            <a:endParaRPr lang="zh-CN" altLang="zh-CN" sz="3200" kern="100" dirty="0">
              <a:effectLst/>
              <a:latin typeface="华文新魏" panose="02010800040101010101" pitchFamily="2" charset="-122"/>
              <a:ea typeface="华文新魏" panose="02010800040101010101" pitchFamily="2" charset="-122"/>
              <a:cs typeface="Times New Roman" panose="02020603050405020304" pitchFamily="18" charset="0"/>
            </a:endParaRPr>
          </a:p>
        </p:txBody>
      </p:sp>
      <p:sp>
        <p:nvSpPr>
          <p:cNvPr id="11" name="文本框 10">
            <a:extLst>
              <a:ext uri="{FF2B5EF4-FFF2-40B4-BE49-F238E27FC236}">
                <a16:creationId xmlns:a16="http://schemas.microsoft.com/office/drawing/2014/main" id="{FFED3D51-68D2-4D05-8B65-24360E37105A}"/>
              </a:ext>
            </a:extLst>
          </p:cNvPr>
          <p:cNvSpPr txBox="1"/>
          <p:nvPr/>
        </p:nvSpPr>
        <p:spPr>
          <a:xfrm>
            <a:off x="472750" y="6163516"/>
            <a:ext cx="5616624" cy="584775"/>
          </a:xfrm>
          <a:prstGeom prst="rect">
            <a:avLst/>
          </a:prstGeom>
          <a:noFill/>
        </p:spPr>
        <p:txBody>
          <a:bodyPr wrap="square">
            <a:spAutoFit/>
          </a:bodyPr>
          <a:lstStyle/>
          <a:p>
            <a:r>
              <a:rPr lang="en-US" altLang="zh-CN" sz="3200" dirty="0" err="1">
                <a:latin typeface="华文新魏" panose="02010800040101010101" pitchFamily="2" charset="-122"/>
                <a:ea typeface="华文新魏" panose="02010800040101010101" pitchFamily="2" charset="-122"/>
              </a:rPr>
              <a:t>usi</a:t>
            </a:r>
            <a:r>
              <a:rPr lang="en-US" altLang="zh-CN" sz="3200" dirty="0">
                <a:latin typeface="华文新魏" panose="02010800040101010101" pitchFamily="2" charset="-122"/>
                <a:ea typeface="华文新魏" panose="02010800040101010101" pitchFamily="2" charset="-122"/>
              </a:rPr>
              <a:t>=1111   1111   1111   1111</a:t>
            </a:r>
            <a:endParaRPr lang="zh-CN" altLang="en-US" sz="3200" dirty="0">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24676962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down)">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51" name="图片 5"/>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217572" y="-26987"/>
            <a:ext cx="927100" cy="86360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0" name="灯片编号占位符 1"/>
          <p:cNvSpPr>
            <a:spLocks noGrp="1"/>
          </p:cNvSpPr>
          <p:nvPr>
            <p:ph type="sldNum" sz="quarter" idx="12"/>
          </p:nvPr>
        </p:nvSpPr>
        <p:spPr bwMode="auto">
          <a:xfrm>
            <a:off x="10038108" y="6381328"/>
            <a:ext cx="2133600" cy="365125"/>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20" indent="-285738">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2953" indent="-228591">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13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31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497"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678"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8859"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041"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7979042A-73EB-4748-98EF-861469C4C2ED}" type="slidenum">
              <a:rPr lang="zh-CN" altLang="en-US" sz="1200">
                <a:solidFill>
                  <a:srgbClr val="898989"/>
                </a:solidFill>
              </a:rPr>
              <a:pPr>
                <a:spcBef>
                  <a:spcPct val="0"/>
                </a:spcBef>
                <a:buFontTx/>
                <a:buNone/>
              </a:pPr>
              <a:t>9</a:t>
            </a:fld>
            <a:endParaRPr lang="zh-CN" altLang="en-US" sz="1200" dirty="0">
              <a:solidFill>
                <a:srgbClr val="898989"/>
              </a:solidFill>
            </a:endParaRPr>
          </a:p>
        </p:txBody>
      </p:sp>
      <p:sp>
        <p:nvSpPr>
          <p:cNvPr id="5" name="TextBox 2"/>
          <p:cNvSpPr txBox="1">
            <a:spLocks noChangeArrowheads="1"/>
          </p:cNvSpPr>
          <p:nvPr/>
        </p:nvSpPr>
        <p:spPr bwMode="auto">
          <a:xfrm>
            <a:off x="1919536" y="112427"/>
            <a:ext cx="7162901" cy="58477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36" tIns="45718" rIns="91436" bIns="45718">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b="1" dirty="0">
                <a:solidFill>
                  <a:srgbClr val="002060"/>
                </a:solidFill>
                <a:latin typeface="微软雅黑" panose="020B0503020204020204" pitchFamily="34" charset="-122"/>
                <a:ea typeface="微软雅黑" panose="020B0503020204020204" pitchFamily="34" charset="-122"/>
              </a:rPr>
              <a:t>第二章习题</a:t>
            </a:r>
            <a:endParaRPr lang="zh-CN" altLang="en-US" sz="4000" b="1" dirty="0">
              <a:solidFill>
                <a:srgbClr val="002060"/>
              </a:solidFill>
              <a:latin typeface="微软雅黑" panose="020B0503020204020204" pitchFamily="34" charset="-122"/>
              <a:ea typeface="微软雅黑" panose="020B0503020204020204" pitchFamily="34" charset="-122"/>
            </a:endParaRPr>
          </a:p>
        </p:txBody>
      </p:sp>
      <p:sp>
        <p:nvSpPr>
          <p:cNvPr id="6" name="文本框 5">
            <a:extLst>
              <a:ext uri="{FF2B5EF4-FFF2-40B4-BE49-F238E27FC236}">
                <a16:creationId xmlns:a16="http://schemas.microsoft.com/office/drawing/2014/main" id="{9043C619-5C32-4621-96A7-DB1CD9195736}"/>
              </a:ext>
            </a:extLst>
          </p:cNvPr>
          <p:cNvSpPr txBox="1"/>
          <p:nvPr/>
        </p:nvSpPr>
        <p:spPr>
          <a:xfrm>
            <a:off x="-27036" y="836614"/>
            <a:ext cx="12171708" cy="3046988"/>
          </a:xfrm>
          <a:prstGeom prst="rect">
            <a:avLst/>
          </a:prstGeom>
          <a:noFill/>
        </p:spPr>
        <p:txBody>
          <a:bodyPr wrap="square">
            <a:spAutoFit/>
          </a:bodyPr>
          <a:lstStyle/>
          <a:p>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9. </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某计算机采用大端方式，按字节编址。某指令中操作数的机器数为</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 1234 FF00H</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，该操 作数采用基址寻址方式，形式地址（用补码表示）为</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 FF12H</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，基址寄存器的内容为</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 F000 0000H</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 则该操作数的</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 LSB</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（最低有效字节）所在的地址是</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__</a:t>
            </a:r>
            <a:r>
              <a:rPr lang="en-US" altLang="zh-CN" sz="3200" b="1" kern="100" dirty="0">
                <a:solidFill>
                  <a:srgbClr val="FF0000"/>
                </a:solidFill>
                <a:effectLst/>
                <a:latin typeface="华文新魏" panose="02010800040101010101" pitchFamily="2" charset="-122"/>
                <a:ea typeface="华文新魏" panose="02010800040101010101" pitchFamily="2" charset="-122"/>
                <a:cs typeface="Times New Roman" panose="02020603050405020304" pitchFamily="18" charset="0"/>
              </a:rPr>
              <a:t>D</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__ </a:t>
            </a:r>
            <a:endPar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endParaRPr>
          </a:p>
          <a:p>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A.F000 FF12H  		B.F000 FF15H  </a:t>
            </a:r>
          </a:p>
          <a:p>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C.EFFF FF12H  			D.EFFF FF15H</a:t>
            </a:r>
            <a:endPar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endParaRPr>
          </a:p>
        </p:txBody>
      </p:sp>
      <p:sp>
        <p:nvSpPr>
          <p:cNvPr id="11" name="文本框 10">
            <a:extLst>
              <a:ext uri="{FF2B5EF4-FFF2-40B4-BE49-F238E27FC236}">
                <a16:creationId xmlns:a16="http://schemas.microsoft.com/office/drawing/2014/main" id="{49812F45-5256-44ED-AB48-329E26B0CCEE}"/>
              </a:ext>
            </a:extLst>
          </p:cNvPr>
          <p:cNvSpPr txBox="1"/>
          <p:nvPr/>
        </p:nvSpPr>
        <p:spPr>
          <a:xfrm>
            <a:off x="1703512" y="5229200"/>
            <a:ext cx="6189784" cy="646331"/>
          </a:xfrm>
          <a:prstGeom prst="rect">
            <a:avLst/>
          </a:prstGeom>
          <a:noFill/>
        </p:spPr>
        <p:txBody>
          <a:bodyPr wrap="square">
            <a:spAutoFit/>
          </a:bodyPr>
          <a:lstStyle/>
          <a:p>
            <a:r>
              <a:rPr lang="zh-CN" altLang="en-US" sz="3600" dirty="0">
                <a:solidFill>
                  <a:srgbClr val="FF0000"/>
                </a:solidFill>
                <a:latin typeface="华文新魏" panose="02010800040101010101" pitchFamily="2" charset="-122"/>
                <a:ea typeface="华文新魏" panose="02010800040101010101" pitchFamily="2" charset="-122"/>
              </a:rPr>
              <a:t>考察点：补码加法、大端存储</a:t>
            </a:r>
          </a:p>
        </p:txBody>
      </p:sp>
    </p:spTree>
    <p:extLst>
      <p:ext uri="{BB962C8B-B14F-4D97-AF65-F5344CB8AC3E}">
        <p14:creationId xmlns:p14="http://schemas.microsoft.com/office/powerpoint/2010/main" val="15966768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down)">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26200</TotalTime>
  <Words>6348</Words>
  <Application>Microsoft Office PowerPoint</Application>
  <PresentationFormat>宽屏</PresentationFormat>
  <Paragraphs>477</Paragraphs>
  <Slides>53</Slides>
  <Notes>53</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53</vt:i4>
      </vt:variant>
    </vt:vector>
  </HeadingPairs>
  <TitlesOfParts>
    <vt:vector size="60" baseType="lpstr">
      <vt:lpstr>华文新魏</vt:lpstr>
      <vt:lpstr>微软雅黑</vt:lpstr>
      <vt:lpstr>Arial</vt:lpstr>
      <vt:lpstr>Calibri</vt:lpstr>
      <vt:lpstr>Cambria Math</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abc</dc:creator>
  <cp:lastModifiedBy>镜霖 陈</cp:lastModifiedBy>
  <cp:revision>1892</cp:revision>
  <cp:lastPrinted>2016-11-29T01:15:02Z</cp:lastPrinted>
  <dcterms:created xsi:type="dcterms:W3CDTF">2016-04-18T09:33:21Z</dcterms:created>
  <dcterms:modified xsi:type="dcterms:W3CDTF">2023-12-20T09:27:30Z</dcterms:modified>
</cp:coreProperties>
</file>