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256" r:id="rId2"/>
    <p:sldId id="1397" r:id="rId3"/>
    <p:sldId id="1398" r:id="rId4"/>
    <p:sldId id="1429" r:id="rId5"/>
    <p:sldId id="1430" r:id="rId6"/>
    <p:sldId id="1399" r:id="rId7"/>
    <p:sldId id="1431" r:id="rId8"/>
    <p:sldId id="1432" r:id="rId9"/>
    <p:sldId id="1400" r:id="rId10"/>
    <p:sldId id="1401" r:id="rId11"/>
    <p:sldId id="1402" r:id="rId12"/>
    <p:sldId id="1403" r:id="rId13"/>
    <p:sldId id="1404" r:id="rId14"/>
    <p:sldId id="1405" r:id="rId15"/>
    <p:sldId id="1406" r:id="rId16"/>
    <p:sldId id="1407" r:id="rId17"/>
    <p:sldId id="1408" r:id="rId18"/>
    <p:sldId id="1409" r:id="rId19"/>
    <p:sldId id="1410" r:id="rId20"/>
    <p:sldId id="1411" r:id="rId21"/>
    <p:sldId id="1412" r:id="rId22"/>
    <p:sldId id="1413" r:id="rId23"/>
    <p:sldId id="1414" r:id="rId24"/>
    <p:sldId id="1415" r:id="rId25"/>
    <p:sldId id="1416" r:id="rId26"/>
    <p:sldId id="1417" r:id="rId27"/>
    <p:sldId id="1418" r:id="rId28"/>
    <p:sldId id="1419" r:id="rId29"/>
    <p:sldId id="1420" r:id="rId30"/>
    <p:sldId id="1421" r:id="rId31"/>
    <p:sldId id="1422" r:id="rId32"/>
    <p:sldId id="1423" r:id="rId33"/>
    <p:sldId id="1424" r:id="rId34"/>
    <p:sldId id="1425" r:id="rId35"/>
    <p:sldId id="1426" r:id="rId36"/>
    <p:sldId id="1427" r:id="rId37"/>
    <p:sldId id="1428" r:id="rId38"/>
    <p:sldId id="1433" r:id="rId39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476"/>
    <a:srgbClr val="FEF1E6"/>
    <a:srgbClr val="D9E8FF"/>
    <a:srgbClr val="89E0FF"/>
    <a:srgbClr val="FF9966"/>
    <a:srgbClr val="FF6600"/>
    <a:srgbClr val="19FF81"/>
    <a:srgbClr val="F6FEDA"/>
    <a:srgbClr val="ECF2FA"/>
    <a:srgbClr val="F2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3786" autoAdjust="0"/>
  </p:normalViewPr>
  <p:slideViewPr>
    <p:cSldViewPr>
      <p:cViewPr varScale="1">
        <p:scale>
          <a:sx n="95" d="100"/>
          <a:sy n="95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1850" cy="497284"/>
          </a:xfrm>
          <a:prstGeom prst="rect">
            <a:avLst/>
          </a:prstGeom>
        </p:spPr>
        <p:txBody>
          <a:bodyPr vert="horz" lIns="95750" tIns="47875" rIns="95750" bIns="4787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537" y="2"/>
            <a:ext cx="2951850" cy="497284"/>
          </a:xfrm>
          <a:prstGeom prst="rect">
            <a:avLst/>
          </a:prstGeom>
        </p:spPr>
        <p:txBody>
          <a:bodyPr vert="horz" lIns="95750" tIns="47875" rIns="95750" bIns="4787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51850" cy="497284"/>
          </a:xfrm>
          <a:prstGeom prst="rect">
            <a:avLst/>
          </a:prstGeom>
        </p:spPr>
        <p:txBody>
          <a:bodyPr vert="horz" lIns="95750" tIns="47875" rIns="95750" bIns="4787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537" y="9446678"/>
            <a:ext cx="2951850" cy="497284"/>
          </a:xfrm>
          <a:prstGeom prst="rect">
            <a:avLst/>
          </a:prstGeom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1850" cy="497284"/>
          </a:xfrm>
          <a:prstGeom prst="rect">
            <a:avLst/>
          </a:prstGeom>
        </p:spPr>
        <p:txBody>
          <a:bodyPr vert="horz" lIns="95750" tIns="47875" rIns="95750" bIns="4787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8537" y="2"/>
            <a:ext cx="2951850" cy="497284"/>
          </a:xfrm>
          <a:prstGeom prst="rect">
            <a:avLst/>
          </a:prstGeom>
        </p:spPr>
        <p:txBody>
          <a:bodyPr vert="horz" lIns="95750" tIns="47875" rIns="95750" bIns="4787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50" tIns="47875" rIns="95750" bIns="4787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197" y="4724203"/>
            <a:ext cx="5449570" cy="4475559"/>
          </a:xfrm>
          <a:prstGeom prst="rect">
            <a:avLst/>
          </a:prstGeom>
        </p:spPr>
        <p:txBody>
          <a:bodyPr vert="horz" lIns="95750" tIns="47875" rIns="95750" bIns="47875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51850" cy="497284"/>
          </a:xfrm>
          <a:prstGeom prst="rect">
            <a:avLst/>
          </a:prstGeom>
        </p:spPr>
        <p:txBody>
          <a:bodyPr vert="horz" lIns="95750" tIns="47875" rIns="95750" bIns="4787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8537" y="9446678"/>
            <a:ext cx="2951850" cy="497284"/>
          </a:xfrm>
          <a:prstGeom prst="rect">
            <a:avLst/>
          </a:prstGeom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384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64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77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590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8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65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823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61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041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18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821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311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86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870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622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90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03FFF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05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176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053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23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66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68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136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959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803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97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653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4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96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343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33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17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8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8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73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93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7813" cy="37290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09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1757772" y="2906406"/>
            <a:ext cx="8676456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latin typeface="微软雅黑" pitchFamily="34" charset="-122"/>
                <a:ea typeface="微软雅黑" pitchFamily="34" charset="-122"/>
              </a:rPr>
              <a:t>习题课</a:t>
            </a:r>
            <a:endParaRPr lang="en-US" altLang="zh-CN" sz="40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3647728" y="4453106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陈 志 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3790950" y="6608390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2" y="255589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3863752" y="5733256"/>
            <a:ext cx="4679950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中山大学计算机学院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国家超级计算广州中心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01F058-7FD5-4E34-8039-F9B991637900}"/>
              </a:ext>
            </a:extLst>
          </p:cNvPr>
          <p:cNvSpPr txBox="1"/>
          <p:nvPr/>
        </p:nvSpPr>
        <p:spPr>
          <a:xfrm>
            <a:off x="4691559" y="5297802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Zhiguang.chen@nscc-gz.cn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E816F7-030B-4BD3-A03C-073227CB29CE}"/>
              </a:ext>
            </a:extLst>
          </p:cNvPr>
          <p:cNvPicPr/>
          <p:nvPr/>
        </p:nvPicPr>
        <p:blipFill rotWithShape="1">
          <a:blip r:embed="rId3"/>
          <a:srcRect b="9796"/>
          <a:stretch/>
        </p:blipFill>
        <p:spPr bwMode="auto">
          <a:xfrm>
            <a:off x="5430097" y="1464405"/>
            <a:ext cx="6741611" cy="47775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42E1F-848A-4925-8521-1F3C66276F82}"/>
              </a:ext>
            </a:extLst>
          </p:cNvPr>
          <p:cNvSpPr txBox="1"/>
          <p:nvPr/>
        </p:nvSpPr>
        <p:spPr>
          <a:xfrm>
            <a:off x="-24680" y="874455"/>
            <a:ext cx="59129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某计算机采用页式虚拟存储管理方式，按字节编址。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进行存储访问的过 程如图所示。根据下图回答下列问题。</a:t>
            </a:r>
          </a:p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）主存物理地址占多少位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28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采用什么映射方式？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全相联映射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SRAM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还是用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DRAM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实现？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SRAM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336" y="860901"/>
            <a:ext cx="119533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 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采用什么映射方式？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路组相联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LRU 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替换算法和回写（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Write Back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）策略，则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每行中除数据（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）、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Tag 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和有效位，还应有哪些附加位？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个修改位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 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的总容量是多少？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558</a:t>
            </a:r>
            <a:r>
              <a:rPr lang="zh-CN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字节</a:t>
            </a:r>
            <a:endParaRPr lang="en-US" altLang="zh-CN" sz="32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1+1+1+20+32*8 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*8*2/8=558</a:t>
            </a:r>
          </a:p>
          <a:p>
            <a:pPr algn="just">
              <a:spcAft>
                <a:spcPts val="0"/>
              </a:spcAft>
            </a:pPr>
            <a:endParaRPr lang="en-US" altLang="zh-CN" sz="3200" b="1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 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中有效位的作用是什么？</a:t>
            </a:r>
            <a:r>
              <a:rPr lang="zh-CN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指出所在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行中的信息是否有效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80728"/>
            <a:ext cx="122886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给出的虚拟地址为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0008 C040H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，则对应的物理地址是多少？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0040040H</a:t>
            </a: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0008 C </a:t>
            </a:r>
            <a:r>
              <a:rPr lang="en-US" altLang="zh-CN" sz="3200" b="1" kern="1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040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，虚拟页号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0008C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物理页号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0040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-&gt;0040040H</a:t>
            </a:r>
          </a:p>
          <a:p>
            <a:pPr algn="just">
              <a:spcAft>
                <a:spcPts val="0"/>
              </a:spcAft>
            </a:pPr>
            <a:endParaRPr lang="en-US" altLang="zh-CN" sz="32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是否在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 命中？</a:t>
            </a:r>
            <a:r>
              <a:rPr lang="zh-CN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不命中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说明理由。</a:t>
            </a:r>
            <a:endParaRPr lang="en-US" altLang="zh-CN" sz="3200" b="1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00400  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010</a:t>
            </a:r>
            <a:r>
              <a:rPr lang="en-US" altLang="zh-CN" sz="3200" b="1" kern="1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kern="1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0000</a:t>
            </a:r>
            <a:r>
              <a:rPr lang="zh-CN" altLang="en-US" sz="3200" b="1" kern="1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00400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Valid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位位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just">
              <a:spcAft>
                <a:spcPts val="0"/>
              </a:spcAft>
            </a:pPr>
            <a:endParaRPr lang="en-US" altLang="zh-CN" sz="3200" b="1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给出的虚拟地址为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0007 C260H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，则该地址所在主存块映射到的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组号是多少？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虚拟地址低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60H-&gt;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物理地址低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60H-&gt;0110 0000-&gt;011</a:t>
            </a:r>
            <a:endParaRPr lang="en-US" altLang="zh-CN" sz="3200" b="1" kern="1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E7CA2C-20E7-4DE9-88AB-02BAA90675F9}"/>
              </a:ext>
            </a:extLst>
          </p:cNvPr>
          <p:cNvSpPr txBox="1"/>
          <p:nvPr/>
        </p:nvSpPr>
        <p:spPr>
          <a:xfrm>
            <a:off x="47328" y="836614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某计算机主存按字节编址，由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64M×8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芯片采用交叉编址方式构成，并与宽度为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位的存储器总线相连，主存每次最多读写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位数据。若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型变量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的主存地址为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804001AH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，则读取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需要的存储周期数是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A.1		B.2		C.3		D.4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F65A5A-618E-448F-9C14-9665F7542143}"/>
              </a:ext>
            </a:extLst>
          </p:cNvPr>
          <p:cNvSpPr txBox="1"/>
          <p:nvPr/>
        </p:nvSpPr>
        <p:spPr>
          <a:xfrm>
            <a:off x="81156" y="3606252"/>
            <a:ext cx="120905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7.</a:t>
            </a:r>
            <a:r>
              <a:rPr lang="en-US" altLang="zh-CN" sz="3200" b="1" kern="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语言程序段如下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下列关于数组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的访问局部性的描述中，正确的是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261A2A-D286-4BA0-8C04-3B98D2420BB3}"/>
              </a:ext>
            </a:extLst>
          </p:cNvPr>
          <p:cNvSpPr txBox="1"/>
          <p:nvPr/>
        </p:nvSpPr>
        <p:spPr>
          <a:xfrm>
            <a:off x="191344" y="4683470"/>
            <a:ext cx="614959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时间局部性和空间局部性皆有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无时间局部性，有空间局部性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有时间局部性，无空间局部性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时间局部性和空间局部性皆无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712538-0841-4445-A258-73F5983079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21117" y="4683470"/>
            <a:ext cx="3670408" cy="17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1614C8-0F8E-4EBC-A376-57D243026579}"/>
              </a:ext>
            </a:extLst>
          </p:cNvPr>
          <p:cNvSpPr txBox="1"/>
          <p:nvPr/>
        </p:nvSpPr>
        <p:spPr>
          <a:xfrm>
            <a:off x="47328" y="836614"/>
            <a:ext cx="118813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下列关于主存储器和控制存储器（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）的叙述错误的是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 MM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CPU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外，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CS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CPU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内</a:t>
            </a: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B. MM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按地址访问，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CS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按内容访问</a:t>
            </a: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C. MM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存储指令和数据，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CS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存储微指令</a:t>
            </a: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D. MM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RAM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ROM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实现，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CS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ROM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59FB43-E3AB-40CA-BB47-01F246AFCB7D}"/>
              </a:ext>
            </a:extLst>
          </p:cNvPr>
          <p:cNvSpPr txBox="1"/>
          <p:nvPr/>
        </p:nvSpPr>
        <p:spPr>
          <a:xfrm>
            <a:off x="50270" y="3717032"/>
            <a:ext cx="120223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9.</a:t>
            </a:r>
            <a:r>
              <a:rPr lang="en-US" altLang="zh-CN" sz="3200" b="1" kern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有如下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语言程序段</a:t>
            </a:r>
            <a:r>
              <a:rPr lang="zh-CN" altLang="en-US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以及变量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均为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型，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型数据占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，数据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采用直接映射方式，数据区大小是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，块大小是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16B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，该程序段执行前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为空，则该程序段执行过程中，访问数组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的缺失率是：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32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AutoNum type="alphaUcPeriod"/>
            </a:pP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1.25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%	B. 2.5%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C.12.5% 	D. 25%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50BB1C-D046-4D50-9165-7D9931C07196}"/>
              </a:ext>
            </a:extLst>
          </p:cNvPr>
          <p:cNvSpPr txBox="1"/>
          <p:nvPr/>
        </p:nvSpPr>
        <p:spPr>
          <a:xfrm>
            <a:off x="6017905" y="5421221"/>
            <a:ext cx="5702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for(int k = 0; k &lt; 1000; k++)	{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    a[k] = a[k]+32;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F25598-0A29-43FF-BE9C-DA8714AB9014}"/>
              </a:ext>
            </a:extLst>
          </p:cNvPr>
          <p:cNvSpPr txBox="1"/>
          <p:nvPr/>
        </p:nvSpPr>
        <p:spPr>
          <a:xfrm>
            <a:off x="166664" y="980728"/>
            <a:ext cx="1190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10.</a:t>
            </a:r>
            <a:r>
              <a:rPr lang="en-US" altLang="zh-CN" sz="3200" b="1" kern="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某存储器容量为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，按字节编址，地址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4000H~5FFFH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区，其余为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区。若采用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芯片进行设计，则需要该芯片的数量是</a:t>
            </a:r>
            <a:r>
              <a:rPr lang="en-US" altLang="zh-CN" sz="3200" b="1" u="sng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 7		B. 8		C. 14		D. 16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868203-6F68-48DA-A16E-85276F973915}"/>
              </a:ext>
            </a:extLst>
          </p:cNvPr>
          <p:cNvSpPr txBox="1"/>
          <p:nvPr/>
        </p:nvSpPr>
        <p:spPr>
          <a:xfrm>
            <a:off x="2413630" y="3872256"/>
            <a:ext cx="4978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0100  0000  0000  0000</a:t>
            </a:r>
          </a:p>
          <a:p>
            <a:pPr marL="0" indent="0">
              <a:buNone/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0101   1 1 1 1  1 1 1 1  1 1 1 1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2521FEA1-695C-4769-89AD-FA0D84A622B1}"/>
              </a:ext>
            </a:extLst>
          </p:cNvPr>
          <p:cNvSpPr/>
          <p:nvPr/>
        </p:nvSpPr>
        <p:spPr>
          <a:xfrm>
            <a:off x="7608168" y="4005064"/>
            <a:ext cx="432048" cy="9361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72AF51-334B-4E7A-9691-0F89CC188543}"/>
              </a:ext>
            </a:extLst>
          </p:cNvPr>
          <p:cNvSpPr txBox="1"/>
          <p:nvPr/>
        </p:nvSpPr>
        <p:spPr>
          <a:xfrm>
            <a:off x="8257681" y="4180728"/>
            <a:ext cx="12058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8KB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62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4914BF-5B2D-4A6C-BADF-003CF1907699}"/>
              </a:ext>
            </a:extLst>
          </p:cNvPr>
          <p:cNvSpPr txBox="1"/>
          <p:nvPr/>
        </p:nvSpPr>
        <p:spPr>
          <a:xfrm>
            <a:off x="119336" y="836614"/>
            <a:ext cx="119533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某计算机采用页式虚拟存储管理方式，按字节编址，虚拟地址为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位，物理地址为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位，页大小为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采用全相联映射；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数据区大小为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路组相联方式组织，主存块大小为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。存储访问过程的示意图如下。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00A73A-A38B-4E81-9ADD-0C0C394864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54245" y="2918325"/>
            <a:ext cx="8037755" cy="36455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AE72FF-D780-466A-BD3C-CDDC20AA0E6E}"/>
              </a:ext>
            </a:extLst>
          </p:cNvPr>
          <p:cNvSpPr txBox="1"/>
          <p:nvPr/>
        </p:nvSpPr>
        <p:spPr>
          <a:xfrm>
            <a:off x="117967" y="3140968"/>
            <a:ext cx="40324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）图中字段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A~G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的位数各是多少？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A=B=19  C=11 D=13 E=9  F=9  G=6 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标记字段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中存放的是什么信息？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虚页号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0195E-0D6E-4AE5-9356-AB8490DCA92C}"/>
              </a:ext>
            </a:extLst>
          </p:cNvPr>
          <p:cNvSpPr txBox="1"/>
          <p:nvPr/>
        </p:nvSpPr>
        <p:spPr>
          <a:xfrm>
            <a:off x="105818" y="980728"/>
            <a:ext cx="1198036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）将块号为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4099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的主存块装入到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中时，所映射的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组号是多少？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字段内容是什么？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 0000 1000B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4099=0001  000    </a:t>
            </a:r>
            <a:r>
              <a:rPr lang="en-US" altLang="zh-CN" sz="3200" b="1" kern="100" dirty="0">
                <a:solidFill>
                  <a:srgbClr val="7030A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0  0000  0011</a:t>
            </a:r>
          </a:p>
          <a:p>
            <a:pPr algn="just"/>
            <a:endParaRPr lang="en-US" altLang="zh-CN" sz="3200" b="1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缺失处理的时间开销大还是缺页处理的时间开销大？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处理缺页的开销大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为什么？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缺失页要访问磁盘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缺失只要访问主存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）为什么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可以采用直写（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Write Through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）策略，而修改页面内容时总是采用回写（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Write Back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）策略。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直写策略需要同时写快速存储器和慢速储存器，而写磁盘比写主存慢。所以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到主存用直写策略，而在主存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外村采用回写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8DDB7A-4B11-4E6C-84DB-3218E8ECC72B}"/>
              </a:ext>
            </a:extLst>
          </p:cNvPr>
          <p:cNvSpPr txBox="1"/>
          <p:nvPr/>
        </p:nvSpPr>
        <p:spPr>
          <a:xfrm>
            <a:off x="47328" y="836614"/>
            <a:ext cx="120253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12.</a:t>
            </a:r>
            <a:r>
              <a:rPr lang="en-US" altLang="zh-CN" sz="3200" b="1" kern="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假定主存地址位数为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位，按字节编址，主存和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之间采用直接映射方式，主存块大小为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个字，每字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位，写操作时采用全写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(Write-Through)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方式，则能存放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字数据的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的总容量至少应有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___</a:t>
            </a:r>
            <a:r>
              <a:rPr lang="en-US" altLang="zh-CN" sz="3200" b="1" u="sng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___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A.1504Kbit	B.1536Kbit	C.1568Kbit	D.1600Kbit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4B1C7B-D839-4880-A383-4A0C89CCFA02}"/>
              </a:ext>
            </a:extLst>
          </p:cNvPr>
          <p:cNvSpPr txBox="1"/>
          <p:nvPr/>
        </p:nvSpPr>
        <p:spPr>
          <a:xfrm>
            <a:off x="1055440" y="3789040"/>
            <a:ext cx="9217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一个主存块，数据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位，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tag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位，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Valid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51647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D99F2-A57E-4570-9051-57399B470046}"/>
              </a:ext>
            </a:extLst>
          </p:cNvPr>
          <p:cNvSpPr txBox="1"/>
          <p:nvPr/>
        </p:nvSpPr>
        <p:spPr>
          <a:xfrm>
            <a:off x="263352" y="980728"/>
            <a:ext cx="1180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13.</a:t>
            </a:r>
            <a:r>
              <a:rPr lang="en-US" altLang="zh-CN" sz="3200" b="1" kern="10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假定编译器将赋值语句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”x = x+3”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转换成指令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”add xaddr,3”,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xaddr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对应的存储单元地址。若执行该指令的计算机采用页式虚拟存储管理方式，并配有相应的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使用直写（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Write Through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）方式，则完成该指令功能需要访问主存的次数至少是：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A.0 		B.1 		C.2 		D.3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7DEB27-BA23-49F6-A28A-BD80293DEF55}"/>
              </a:ext>
            </a:extLst>
          </p:cNvPr>
          <p:cNvSpPr txBox="1"/>
          <p:nvPr/>
        </p:nvSpPr>
        <p:spPr>
          <a:xfrm>
            <a:off x="1703512" y="4018858"/>
            <a:ext cx="8496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TLB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命中，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读命中，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写穿透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D6BDDF-970B-46CB-9BB5-B62A11489DA6}"/>
              </a:ext>
            </a:extLst>
          </p:cNvPr>
          <p:cNvSpPr txBox="1"/>
          <p:nvPr/>
        </p:nvSpPr>
        <p:spPr>
          <a:xfrm>
            <a:off x="159841" y="5013176"/>
            <a:ext cx="115212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14.</a:t>
            </a:r>
            <a:r>
              <a:rPr lang="en-US" altLang="zh-CN" sz="3200" b="1" kern="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下列存储器中，在工作期间需要周期性刷新的是（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B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 SRAM 		B. DRAM		C. ROM		D. FLASH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453E54-AD8C-4BCB-838E-51EBF6437D9D}"/>
              </a:ext>
            </a:extLst>
          </p:cNvPr>
          <p:cNvSpPr txBox="1"/>
          <p:nvPr/>
        </p:nvSpPr>
        <p:spPr>
          <a:xfrm>
            <a:off x="244402" y="1054426"/>
            <a:ext cx="105131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下列关于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的叙述中，错误的是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命中率都与程序局部性有关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缺失后都需要去访问主存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缺失处理都可以由硬件实现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都由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存储器组成</a:t>
            </a:r>
          </a:p>
        </p:txBody>
      </p:sp>
    </p:spTree>
    <p:extLst>
      <p:ext uri="{BB962C8B-B14F-4D97-AF65-F5344CB8AC3E}">
        <p14:creationId xmlns:p14="http://schemas.microsoft.com/office/powerpoint/2010/main" val="1817530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7050A-FE51-43EB-BCD8-CDBF581457FC}"/>
              </a:ext>
            </a:extLst>
          </p:cNvPr>
          <p:cNvSpPr txBox="1"/>
          <p:nvPr/>
        </p:nvSpPr>
        <p:spPr>
          <a:xfrm>
            <a:off x="191344" y="1052736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15.</a:t>
            </a:r>
            <a:r>
              <a:rPr lang="en-US" altLang="zh-CN" sz="3200" b="1" kern="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某计算机采用四体交叉编址存储器，假定存储器总线上出现的十进制地址序列为</a:t>
            </a:r>
            <a:r>
              <a:rPr lang="en-US" altLang="zh-CN" sz="3200" b="1" kern="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8005</a:t>
            </a:r>
            <a:r>
              <a:rPr lang="zh-CN" altLang="en-US" sz="3200" b="1" kern="0" dirty="0">
                <a:solidFill>
                  <a:srgbClr val="3D3D3D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0" dirty="0">
                <a:solidFill>
                  <a:srgbClr val="3D3D3D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8006</a:t>
            </a:r>
            <a:r>
              <a:rPr lang="zh-CN" altLang="en-US" sz="3200" b="1" kern="0" dirty="0">
                <a:solidFill>
                  <a:srgbClr val="3D3D3D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0" dirty="0">
                <a:solidFill>
                  <a:srgbClr val="3D3D3D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8007</a:t>
            </a:r>
            <a:r>
              <a:rPr lang="zh-CN" altLang="en-US" sz="3200" b="1" kern="0" dirty="0">
                <a:solidFill>
                  <a:srgbClr val="3D3D3D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0" dirty="0">
                <a:solidFill>
                  <a:srgbClr val="3D3D3D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8008</a:t>
            </a:r>
            <a:r>
              <a:rPr lang="zh-CN" altLang="en-US" sz="3200" b="1" kern="0" dirty="0">
                <a:solidFill>
                  <a:srgbClr val="3D3D3D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8003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，则可能发生访存冲突的地址对是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8008		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8007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8008		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8004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2BC803-8340-4784-9D02-491F2E3BC1BF}"/>
              </a:ext>
            </a:extLst>
          </p:cNvPr>
          <p:cNvSpPr txBox="1"/>
          <p:nvPr/>
        </p:nvSpPr>
        <p:spPr>
          <a:xfrm>
            <a:off x="174668" y="4581128"/>
            <a:ext cx="118259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16.</a:t>
            </a:r>
            <a:r>
              <a:rPr lang="en-US" altLang="zh-CN" sz="3200" b="1" kern="10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某容量为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256MB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的存储器由若干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4M*8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芯片构成，该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芯片的地址引脚和数据引脚总数是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19 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22 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30 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36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1D9CF2-0BC9-4DC9-8FF1-AFF0DF2C572C}"/>
              </a:ext>
            </a:extLst>
          </p:cNvPr>
          <p:cNvSpPr txBox="1"/>
          <p:nvPr/>
        </p:nvSpPr>
        <p:spPr>
          <a:xfrm>
            <a:off x="5591944" y="5858400"/>
            <a:ext cx="3490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11+8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1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B52609-8FF2-433A-BF1A-B7756EAFC134}"/>
              </a:ext>
            </a:extLst>
          </p:cNvPr>
          <p:cNvSpPr txBox="1"/>
          <p:nvPr/>
        </p:nvSpPr>
        <p:spPr>
          <a:xfrm>
            <a:off x="263352" y="1054425"/>
            <a:ext cx="116652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17.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采用指令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与数据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分离的主要目的是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（）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减低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的缺失损失</a:t>
            </a: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的命中率</a:t>
            </a: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减低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平均访问时间</a:t>
            </a: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减少指令流水线资源冲突</a:t>
            </a:r>
          </a:p>
        </p:txBody>
      </p:sp>
    </p:spTree>
    <p:extLst>
      <p:ext uri="{BB962C8B-B14F-4D97-AF65-F5344CB8AC3E}">
        <p14:creationId xmlns:p14="http://schemas.microsoft.com/office/powerpoint/2010/main" val="367075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141EF-E6A4-4FDF-88D9-9A7332458800}"/>
              </a:ext>
            </a:extLst>
          </p:cNvPr>
          <p:cNvSpPr txBox="1"/>
          <p:nvPr/>
        </p:nvSpPr>
        <p:spPr>
          <a:xfrm>
            <a:off x="119336" y="874455"/>
            <a:ext cx="117373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18.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某程序中有如下循环代码段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P: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for(int </a:t>
            </a: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++) sum+=A[</a:t>
            </a: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];”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。假设编译时变量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sum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分别分配在寄存器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R1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R2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中。常量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在寄存器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R6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中，数组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的首地址在寄存器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R3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中。程序段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起始地址为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0804 8100H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，对应的汇编代码和机器代码如下表所示。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BB07A2-98DB-4618-A7C7-9C2F3A1D4DF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924944"/>
            <a:ext cx="6552728" cy="21981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DA9C8F-12FE-45DB-905B-F813D1962F64}"/>
              </a:ext>
            </a:extLst>
          </p:cNvPr>
          <p:cNvSpPr txBox="1"/>
          <p:nvPr/>
        </p:nvSpPr>
        <p:spPr>
          <a:xfrm>
            <a:off x="-24680" y="5272951"/>
            <a:ext cx="120253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执行上述代码的计算机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位定长指令字，其中分支指令</a:t>
            </a:r>
            <a:r>
              <a:rPr lang="en-US" altLang="zh-CN" sz="3200" b="1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bne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采用如下格式：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E8649C-699A-40C3-AD1A-C663CBF39D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41" y="5953153"/>
            <a:ext cx="4644943" cy="638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98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9EE19A-B99A-4490-A931-84A186E1A394}"/>
              </a:ext>
            </a:extLst>
          </p:cNvPr>
          <p:cNvSpPr txBox="1"/>
          <p:nvPr/>
        </p:nvSpPr>
        <p:spPr>
          <a:xfrm>
            <a:off x="0" y="836614"/>
            <a:ext cx="121446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OP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操作码</a:t>
            </a:r>
            <a:r>
              <a:rPr lang="zh-CN" altLang="en-US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Rs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Rd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寄存器编号</a:t>
            </a:r>
            <a:r>
              <a:rPr lang="zh-CN" altLang="en-US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OFFSET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偏移量，用补码表示。</a:t>
            </a:r>
          </a:p>
          <a:p>
            <a:pPr algn="l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假设对于题中的计算机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和程序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的机器代码，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采用页式虚拟存储管理。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开始执行时，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(R1)= (R2)=0. (R6)=1000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，其机器代码已调入主存但不在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中；数组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未调入主存，其所有数组元素在同一页，并存储在磁盘同一个地区，请回答下列问题，并说明理由。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F5463-7954-4266-B638-1958752F2FAD}"/>
              </a:ext>
            </a:extLst>
          </p:cNvPr>
          <p:cNvSpPr txBox="1"/>
          <p:nvPr/>
        </p:nvSpPr>
        <p:spPr>
          <a:xfrm>
            <a:off x="0" y="3608971"/>
            <a:ext cx="121446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执行结束时，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的内容是多少？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1000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的指令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和数据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分离，若指令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共有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和主存交换的块大小为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字节，则其数据区的容量是多少？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32*16=512B</a:t>
            </a:r>
          </a:p>
          <a:p>
            <a:pPr algn="l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若仅考虑程序段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的执行，则指令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的命中率为多少？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只有第一条指令缺失，（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6*1000-1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6*1000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99.98%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2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62B3BE-6C72-4940-829A-2B15A905B424}"/>
              </a:ext>
            </a:extLst>
          </p:cNvPr>
          <p:cNvSpPr txBox="1"/>
          <p:nvPr/>
        </p:nvSpPr>
        <p:spPr>
          <a:xfrm>
            <a:off x="13377" y="980728"/>
            <a:ext cx="118813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在执行过程中，哪条指令的执行可能发生溢出异常？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指令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算术逻辑运算</a:t>
            </a:r>
            <a:endParaRPr lang="en-US" altLang="zh-CN" sz="3200" b="1" kern="1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哪条指令的执行可能产生缺页异常？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指令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Load/Store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指令</a:t>
            </a:r>
            <a:endParaRPr lang="en-US" altLang="zh-CN" sz="32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对于数组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的访问，需要读磁盘和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至少各多少次？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访盘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次访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TLB1001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：第一次访问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缺页，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指令需要再执行一次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8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BB336-C4AD-4E8F-B287-B7CD7AEE5F86}"/>
              </a:ext>
            </a:extLst>
          </p:cNvPr>
          <p:cNvSpPr txBox="1"/>
          <p:nvPr/>
        </p:nvSpPr>
        <p:spPr>
          <a:xfrm>
            <a:off x="119336" y="844197"/>
            <a:ext cx="11953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19.</a:t>
            </a:r>
            <a:r>
              <a:rPr lang="en-US" altLang="zh-CN" sz="3200" b="1" kern="1800" dirty="0">
                <a:solidFill>
                  <a:srgbClr val="FB607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某计算机主存地址空间大小为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256MB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，按字节编址。虚拟地址空间大小为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4GB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，采用页式存储管理，页面大小为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（快表）采用全相联映射，有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个页表项，内容如下表所示。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D4D7F6-E589-4BC2-9D96-CFA10E08D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00157"/>
              </p:ext>
            </p:extLst>
          </p:nvPr>
        </p:nvGraphicFramePr>
        <p:xfrm>
          <a:off x="2711624" y="2413857"/>
          <a:ext cx="5832648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458162">
                  <a:extLst>
                    <a:ext uri="{9D8B030D-6E8A-4147-A177-3AD203B41FA5}">
                      <a16:colId xmlns:a16="http://schemas.microsoft.com/office/drawing/2014/main" val="1466838507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442788973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3254971916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117479346"/>
                    </a:ext>
                  </a:extLst>
                </a:gridCol>
              </a:tblGrid>
              <a:tr h="265565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有效位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标记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页框号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35133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FF180H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0002H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548693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3FFF1H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0035H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41638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02FF3H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0351H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950194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03FFFH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0153H</a:t>
                      </a:r>
                      <a:endParaRPr lang="zh-CN" sz="2400" b="1" kern="10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400" b="1" kern="100" dirty="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80668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11F9BE7-AA34-403B-8814-64E619787DB6}"/>
              </a:ext>
            </a:extLst>
          </p:cNvPr>
          <p:cNvSpPr txBox="1"/>
          <p:nvPr/>
        </p:nvSpPr>
        <p:spPr>
          <a:xfrm>
            <a:off x="191344" y="4474945"/>
            <a:ext cx="118093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则对虚拟地址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03FFF180H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进行虚实地址变换的结果是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A.0153180H		B.0035180H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C.TLB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	D.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缺页</a:t>
            </a:r>
          </a:p>
        </p:txBody>
      </p:sp>
    </p:spTree>
    <p:extLst>
      <p:ext uri="{BB962C8B-B14F-4D97-AF65-F5344CB8AC3E}">
        <p14:creationId xmlns:p14="http://schemas.microsoft.com/office/powerpoint/2010/main" val="308574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A714F-1BD0-4740-9703-60F59D9C7373}"/>
              </a:ext>
            </a:extLst>
          </p:cNvPr>
          <p:cNvSpPr txBox="1"/>
          <p:nvPr/>
        </p:nvSpPr>
        <p:spPr>
          <a:xfrm>
            <a:off x="119336" y="852700"/>
            <a:ext cx="117373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20.</a:t>
            </a:r>
            <a:r>
              <a:rPr lang="en-US" altLang="zh-CN" sz="3200" b="1" kern="1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位计算机，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主频为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800MHz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命中时的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字节；主存采用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体交叉存储方式，每个体的存储字长为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位、存储周期为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40ns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；存储器总线宽度为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位，总线时钟频率为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200MHz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，支持突发传送总线事务。每次读突发传送总线事务的过程包括：送首地址和命令、存储器准备数据、传送数据。每次突发传送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字节，传送地址或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位数据均需要一个总线时钟周期。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F0D2BC-D5D2-40CD-B309-F84586905A65}"/>
              </a:ext>
            </a:extLst>
          </p:cNvPr>
          <p:cNvSpPr txBox="1"/>
          <p:nvPr/>
        </p:nvSpPr>
        <p:spPr>
          <a:xfrm>
            <a:off x="83332" y="4372688"/>
            <a:ext cx="11989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(1)CPU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和总线的时钟周期各为多少？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1.25ns 5ns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总线的带宽（即最大数据传输速率）为多少？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800MB/s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(2)Cache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缺失时，需要用几个读突发传送总线事务来完成一个主存块的读取？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32B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存储器总线完成一次读突发传送总线事物所需要时间多少？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85ns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若程序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执行过程中，共执行了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条指令，平均每条指令需要进行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次访存，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缺失率为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，不考虑替换等开销，则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执行时间时多少？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1010ns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4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E9C1EE-33AA-4810-9D90-1ECED681BACC}"/>
              </a:ext>
            </a:extLst>
          </p:cNvPr>
          <p:cNvSpPr txBox="1"/>
          <p:nvPr/>
        </p:nvSpPr>
        <p:spPr>
          <a:xfrm>
            <a:off x="191344" y="908720"/>
            <a:ext cx="119803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21.</a:t>
            </a:r>
            <a:r>
              <a:rPr lang="en-US" altLang="zh-CN" sz="3200" b="1" kern="10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下列关于闪存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(Flash Memory)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的叙述中，错误的是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．信息可读可写，并且读、写速度一样快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．存储元由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管组成，是一种半导体存储器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．掉电后信息不丢失，是一种非易失性存储器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．采用随机访问方式，可替代计算机外部存储器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B62932-E5C8-4F8F-B3E5-295D567E3808}"/>
              </a:ext>
            </a:extLst>
          </p:cNvPr>
          <p:cNvSpPr txBox="1"/>
          <p:nvPr/>
        </p:nvSpPr>
        <p:spPr>
          <a:xfrm>
            <a:off x="155340" y="3697365"/>
            <a:ext cx="11881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22.</a:t>
            </a:r>
            <a:r>
              <a:rPr lang="en-US" altLang="zh-CN" sz="3200" b="1" kern="10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假设某计算机按字编址，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个行，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和主存之间交换的块大小为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个字。若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的内容初始为空，采用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路组相联映射方式和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替换算法，当访问的主存地址依次为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时，命中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的次数是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		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		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		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2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FB2CD5-BD78-49EF-B5A4-6091C7726A58}"/>
              </a:ext>
            </a:extLst>
          </p:cNvPr>
          <p:cNvSpPr txBox="1"/>
          <p:nvPr/>
        </p:nvSpPr>
        <p:spPr>
          <a:xfrm>
            <a:off x="155340" y="982176"/>
            <a:ext cx="118813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23.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假定某计算机的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主频为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80MHz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，平均每条指令访存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1.5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次，主存与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之间交换的块大小为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16B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的命中率为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99%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，存储器总线宽度为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位。请回答下列问题。</a:t>
            </a: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）该计算机的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MIPS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数是多少？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平均每秒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缺失的次数是多少？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300K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在不考虑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传送的情况下，主存带宽至少达到多少才能满足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的访存要求？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4.8MB/s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）假定在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缺失的情况下访问主存时，存在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0.0005%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的缺页率，则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平均每秒产生多少次缺页异常？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1.5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若页面大小为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，每次缺页都需要访问磁盘，访问磁盘时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传送采用周期挪用方式，磁盘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接口的数据缓冲寄存器为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位，则磁盘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接口平均每秒发出的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请求次数至少是多少？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1536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控制器同时要求使用存储器总线时，哪个优先级更高？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为什么？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当其得不到响应时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数据会丢失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）为了提高性能，主存采用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体低位交叉存储模式，工作时每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1/4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个存储周期启动一个体。若每个体的存储周期为</a:t>
            </a:r>
            <a:r>
              <a:rPr lang="en-US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50ns</a:t>
            </a:r>
            <a:r>
              <a:rPr lang="zh-CN" altLang="zh-CN" sz="24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，则该主存能提供的最大带宽是多少？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320MB/s</a:t>
            </a:r>
            <a:endParaRPr lang="zh-CN" altLang="zh-CN" sz="24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59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B583D6-8FDC-4E64-A67A-82C7E90F9BBE}"/>
              </a:ext>
            </a:extLst>
          </p:cNvPr>
          <p:cNvSpPr txBox="1"/>
          <p:nvPr/>
        </p:nvSpPr>
        <p:spPr>
          <a:xfrm>
            <a:off x="191344" y="980728"/>
            <a:ext cx="115932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24.</a:t>
            </a:r>
            <a:r>
              <a:rPr lang="en-US" altLang="zh-CN" sz="3200" b="1" kern="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下列各类存储器中，不采用随机存取方式的是（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B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lvl="0" algn="just">
              <a:buSzPts val="1000"/>
            </a:pP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 EPROM	B. CDROM	C. DRAM		D. SRAM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67006E-FCCE-4C46-86ED-A0879C14DFB5}"/>
              </a:ext>
            </a:extLst>
          </p:cNvPr>
          <p:cNvSpPr txBox="1"/>
          <p:nvPr/>
        </p:nvSpPr>
        <p:spPr>
          <a:xfrm>
            <a:off x="191344" y="3105351"/>
            <a:ext cx="1166529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25.</a:t>
            </a:r>
            <a:r>
              <a:rPr lang="en-US" altLang="zh-CN" sz="3200" b="1" kern="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某计算机存储器按字节编址，主存地址空间大小为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64MB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，现用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4MBx8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芯片组成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32MB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的主存储器，则存储器地址寄存器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MAR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的位数至少是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_______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	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	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	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37685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9DDE33-7711-49A1-875F-B9E370A548D3}"/>
              </a:ext>
            </a:extLst>
          </p:cNvPr>
          <p:cNvSpPr txBox="1"/>
          <p:nvPr/>
        </p:nvSpPr>
        <p:spPr>
          <a:xfrm>
            <a:off x="119336" y="856357"/>
            <a:ext cx="1202533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假定主存地址位数为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32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位，按字节编址，主存和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之间采用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路组相联映射方式，直写（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Write Through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）方式和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替换策略，主存块大小为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，数据区容量各为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。开始时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均为空。</a:t>
            </a:r>
          </a:p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每一行中标记（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tag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位各占几位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？是否有修改位？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没有</a:t>
            </a:r>
            <a:endParaRPr lang="en-US" altLang="zh-CN" sz="3200" b="1" kern="1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32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块内地址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位，一共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32K/64/8=64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组，组号占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Tag20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endParaRPr lang="en-US" altLang="zh-CN" sz="32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组相联，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LRU</a:t>
            </a:r>
          </a:p>
          <a:p>
            <a:pPr algn="just"/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11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61D7A1-CFE2-46B1-AC11-48E4694FBAEB}"/>
              </a:ext>
            </a:extLst>
          </p:cNvPr>
          <p:cNvSpPr txBox="1"/>
          <p:nvPr/>
        </p:nvSpPr>
        <p:spPr>
          <a:xfrm>
            <a:off x="119336" y="836614"/>
            <a:ext cx="119533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26.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某计算机存储器按字节编址，虚拟（逻辑）地址空间大小为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16MB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，主存（物理）地址空间大小为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1MB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，页面大小为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采用直接映射方式，共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行；主存与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之间交换的块大小为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32B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。系统运行到某一时刻时，页表的部分内容和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的部分内容分别如题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44-a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图、题</a:t>
            </a:r>
            <a:r>
              <a:rPr lang="en-US" altLang="zh-CN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44-b</a:t>
            </a:r>
            <a:r>
              <a:rPr lang="zh-CN" altLang="en-US" sz="3200" b="1" kern="100" dirty="0">
                <a:solidFill>
                  <a:srgbClr val="3D3D3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图所示，图中页框号及标记字段的内容为十六进制形式。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D6417D-3D40-4F65-A698-6B5C714345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47795" y="3284984"/>
            <a:ext cx="5886324" cy="33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A89016-F400-421B-9543-15975F149C70}"/>
              </a:ext>
            </a:extLst>
          </p:cNvPr>
          <p:cNvSpPr txBox="1"/>
          <p:nvPr/>
        </p:nvSpPr>
        <p:spPr>
          <a:xfrm>
            <a:off x="0" y="836614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请回答下列问题。</a:t>
            </a:r>
            <a:b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）虚拟地址共有几位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，哪几位表示虚页号？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高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物理地址共有几位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，哪几位表示页框号（物理页号）？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高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b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）使用物理地址访问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时，物理地址应划分成哪几个字段？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主存块标记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块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索引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字块内地址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要求说明每个字段的位数及在物理地址中的位置。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A48999-5CE7-4E40-8A50-00383ED9EA4E}"/>
              </a:ext>
            </a:extLst>
          </p:cNvPr>
          <p:cNvSpPr txBox="1"/>
          <p:nvPr/>
        </p:nvSpPr>
        <p:spPr>
          <a:xfrm>
            <a:off x="-5144" y="4023018"/>
            <a:ext cx="121768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）虚拟地址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001C60H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所在的页面是否在主存中？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若在主存中，则该虚拟地址对应的物理地址是什么？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04C60H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访问该地址时是否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命中？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不命中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要求说明理由。</a:t>
            </a:r>
            <a:b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00B05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0000  0100  1100  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011</a:t>
            </a:r>
            <a:r>
              <a:rPr lang="en-US" altLang="zh-CN" sz="3200" b="1" dirty="0">
                <a:solidFill>
                  <a:srgbClr val="7030A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rgbClr val="7030A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0000</a:t>
            </a:r>
            <a:endParaRPr lang="zh-CN" altLang="en-US" sz="3200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33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85C924-2B41-4B50-BA90-194BB39CD481}"/>
              </a:ext>
            </a:extLst>
          </p:cNvPr>
          <p:cNvSpPr txBox="1"/>
          <p:nvPr/>
        </p:nvSpPr>
        <p:spPr>
          <a:xfrm>
            <a:off x="3360" y="923236"/>
            <a:ext cx="120253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）假定为该机配置一个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路组相联的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，该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共可存放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个页表项，若其当前内容（十六进制）如题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44-c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图所示，则此时虚拟地址</a:t>
            </a:r>
            <a:r>
              <a:rPr lang="en-US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024BACH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所在的页面是否在主存中？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要求说明理由。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E4CA2-974C-466C-9831-99A11423F7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5745" y="2508671"/>
            <a:ext cx="7290481" cy="23535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A263E9-4340-44B5-A883-1B4C2E09D57A}"/>
              </a:ext>
            </a:extLst>
          </p:cNvPr>
          <p:cNvSpPr txBox="1"/>
          <p:nvPr/>
        </p:nvSpPr>
        <p:spPr>
          <a:xfrm>
            <a:off x="1109522" y="5085184"/>
            <a:ext cx="98130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024H=0000  0010  0100  -&gt; 0000  0001 0010=012H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493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09AAC-C2E4-47EB-A60D-89BA7E04B2A1}"/>
              </a:ext>
            </a:extLst>
          </p:cNvPr>
          <p:cNvSpPr txBox="1"/>
          <p:nvPr/>
        </p:nvSpPr>
        <p:spPr>
          <a:xfrm>
            <a:off x="155340" y="854370"/>
            <a:ext cx="11881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27.</a:t>
            </a:r>
            <a:r>
              <a:rPr lang="en-US" altLang="zh-CN" sz="3200" b="1" kern="10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假定用若干个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位芯片组成一个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位存储器，则地址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081FH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所在芯片的最小地址是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)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0000H		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0600H	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0700H	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0800H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BBEC80-5B6C-411C-876D-B3795AAE21F7}"/>
              </a:ext>
            </a:extLst>
          </p:cNvPr>
          <p:cNvSpPr txBox="1"/>
          <p:nvPr/>
        </p:nvSpPr>
        <p:spPr>
          <a:xfrm>
            <a:off x="1924690" y="2581202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0000  10  00  0001  1111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55F9BC-1C41-4F6C-AB49-207C77A4CD95}"/>
              </a:ext>
            </a:extLst>
          </p:cNvPr>
          <p:cNvSpPr txBox="1"/>
          <p:nvPr/>
        </p:nvSpPr>
        <p:spPr>
          <a:xfrm>
            <a:off x="233508" y="3499317"/>
            <a:ext cx="11881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28.</a:t>
            </a:r>
            <a:r>
              <a:rPr lang="en-US" altLang="zh-CN" sz="3200" b="1" kern="10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下列有关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的叙述中，正确的是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Ⅰ．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是易失性存储器，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是非易失性存储器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Ⅱ．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都是采用随机存取的方式进行信息访问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Ⅲ．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都可用作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Ⅳ．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都需要进行刷新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．仅Ⅰ和Ⅱ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．仅Ⅱ和Ⅲ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．仅Ⅰ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Ⅲ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Ⅲ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．仅Ⅱ</a:t>
            </a:r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Ⅲ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Ⅳ</a:t>
            </a:r>
          </a:p>
        </p:txBody>
      </p:sp>
    </p:spTree>
    <p:extLst>
      <p:ext uri="{BB962C8B-B14F-4D97-AF65-F5344CB8AC3E}">
        <p14:creationId xmlns:p14="http://schemas.microsoft.com/office/powerpoint/2010/main" val="34902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7F1C9-A6A5-484E-80B2-896D65392ED4}"/>
              </a:ext>
            </a:extLst>
          </p:cNvPr>
          <p:cNvSpPr txBox="1"/>
          <p:nvPr/>
        </p:nvSpPr>
        <p:spPr>
          <a:xfrm>
            <a:off x="191344" y="874455"/>
            <a:ext cx="118093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29.</a:t>
            </a:r>
            <a:r>
              <a:rPr lang="en-US" altLang="zh-CN" sz="3200" b="1" kern="10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下列命令组合情况中，一次访存过程中，不可能发生的是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未命中，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未命中，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未命中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未命中，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未命中，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命中，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Page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未命中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B3A4CA-7EED-4C54-B3BE-55C48CF16A6E}"/>
              </a:ext>
            </a:extLst>
          </p:cNvPr>
          <p:cNvSpPr txBox="1"/>
          <p:nvPr/>
        </p:nvSpPr>
        <p:spPr>
          <a:xfrm>
            <a:off x="169536" y="4077072"/>
            <a:ext cx="118311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30.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假定一台计算机的显示存储器用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芯片实现，若要求显示分辨率为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1600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1200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，颜色深度为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位，帧频为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85Hz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，显示总带宽的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用来刷新屏幕，则需要的显存总带宽至少约为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245Mbps	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979Mbps	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1958Mbps	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7834Mbps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E44E01-2723-4554-9749-9D048AE22CE8}"/>
              </a:ext>
            </a:extLst>
          </p:cNvPr>
          <p:cNvSpPr txBox="1"/>
          <p:nvPr/>
        </p:nvSpPr>
        <p:spPr>
          <a:xfrm>
            <a:off x="106094" y="850875"/>
            <a:ext cx="12025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31.</a:t>
            </a:r>
            <a:r>
              <a:rPr lang="en-US" altLang="zh-CN" sz="3200" b="1" kern="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某计算机的主存地址空间大小为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256MB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，按字节编址。指令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和数据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分离，均有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行，每个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，数据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采用直接映射方式。现有两个功能相同的程序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，其伪代码如下：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647997-BDB4-4B8E-ACA4-03F2948C56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03512" y="2852936"/>
            <a:ext cx="4000850" cy="2893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06BC99-A4EC-4FF5-A3BE-B776DB075FF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28512" y="2852936"/>
            <a:ext cx="4000850" cy="28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0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9BDCC3-14CD-4FF0-BC43-ECA14B8C70AE}"/>
              </a:ext>
            </a:extLst>
          </p:cNvPr>
          <p:cNvSpPr txBox="1"/>
          <p:nvPr/>
        </p:nvSpPr>
        <p:spPr>
          <a:xfrm>
            <a:off x="245350" y="980728"/>
            <a:ext cx="11701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类型数据用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位补码表示，程序编译时</a:t>
            </a: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均分配在寄存器中，数组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按行优先方式存放，其首地址为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（十进制数）。请回答下列问题，要求说明理由或给出计算过程。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303D79-633D-4D62-A71E-15F1B50F5867}"/>
              </a:ext>
            </a:extLst>
          </p:cNvPr>
          <p:cNvSpPr txBox="1"/>
          <p:nvPr/>
        </p:nvSpPr>
        <p:spPr>
          <a:xfrm>
            <a:off x="151342" y="2537898"/>
            <a:ext cx="1204065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）若不考虑用于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一致性维护和替换算法的控制位，则数据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的总容量为多少？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532B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Tag=19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Index=3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为，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Offset=6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Valid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1+19+64B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*8</a:t>
            </a:r>
            <a:endParaRPr lang="en-US" altLang="zh-CN" sz="3200" b="1" kern="1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）数组元素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a[0][31] 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a[1][1] 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各自所在的主存块对应的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行号分别是多少（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行号从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开始）？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320+4*31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/64%8=6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；（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320+256*4+4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/64%8=5</a:t>
            </a:r>
            <a:endParaRPr lang="zh-CN" altLang="zh-CN" sz="3200" b="1" kern="1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）程序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93.75%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的数据访问命中率各是多少？哪个程序的执行时间更短？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     15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/16=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93.75%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75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DF1E00-0981-4A50-9355-98E7D89FC725}"/>
              </a:ext>
            </a:extLst>
          </p:cNvPr>
          <p:cNvSpPr txBox="1"/>
          <p:nvPr/>
        </p:nvSpPr>
        <p:spPr>
          <a:xfrm>
            <a:off x="119336" y="908720"/>
            <a:ext cx="119533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33.</a:t>
            </a:r>
            <a:r>
              <a:rPr lang="en-US" altLang="zh-CN" sz="3200" b="1" kern="1800" dirty="0">
                <a:solidFill>
                  <a:srgbClr val="222226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共有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块，采用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组相联映射方式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即每组包括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。存储器按字节编址，每个主存块大小为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字节。请计算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129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号主存单元所在的主存块应装入到的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组号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  	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  	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  	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7C2753-2198-4930-994A-2FACC8F0CF2E}"/>
              </a:ext>
            </a:extLst>
          </p:cNvPr>
          <p:cNvSpPr txBox="1"/>
          <p:nvPr/>
        </p:nvSpPr>
        <p:spPr>
          <a:xfrm>
            <a:off x="20292" y="3887178"/>
            <a:ext cx="121514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34.</a:t>
            </a:r>
            <a:r>
              <a:rPr lang="en-US" altLang="zh-CN" sz="3200" b="1" kern="1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某计算机主存容量为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区为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，其余为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区，按字节编址。现要用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芯片来设计该存储器，则需要上述规格的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芯片数和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芯片数分别是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)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15		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15		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30		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30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375DE3-B49C-45F0-BC84-8A17FDEE0AA9}"/>
              </a:ext>
            </a:extLst>
          </p:cNvPr>
          <p:cNvSpPr txBox="1"/>
          <p:nvPr/>
        </p:nvSpPr>
        <p:spPr>
          <a:xfrm>
            <a:off x="263352" y="3088986"/>
            <a:ext cx="6189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129=</a:t>
            </a:r>
            <a:r>
              <a:rPr lang="en-US" altLang="zh-CN" sz="32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en-US" altLang="zh-CN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0 0001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453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286E8A-8101-4451-969D-51C1EB81A449}"/>
              </a:ext>
            </a:extLst>
          </p:cNvPr>
          <p:cNvSpPr txBox="1"/>
          <p:nvPr/>
        </p:nvSpPr>
        <p:spPr>
          <a:xfrm>
            <a:off x="191344" y="980728"/>
            <a:ext cx="1180931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35.</a:t>
            </a:r>
            <a:r>
              <a:rPr lang="en-US" altLang="zh-CN" sz="3200" b="1" kern="100" dirty="0">
                <a:solidFill>
                  <a:srgbClr val="33333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假设某计算机的存储系统由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和主存组成，某程序执行过程中访存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次，其中访问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未命中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)50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次，则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的命中率是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5%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9.5%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50%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95%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4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9DDE33-7711-49A1-875F-B9E370A548D3}"/>
              </a:ext>
            </a:extLst>
          </p:cNvPr>
          <p:cNvSpPr txBox="1"/>
          <p:nvPr/>
        </p:nvSpPr>
        <p:spPr>
          <a:xfrm>
            <a:off x="119336" y="856357"/>
            <a:ext cx="1166529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假定主存地址位数为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32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位，按字节编址，主存和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之间采用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路组相联映射方式，直写（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Write Through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）方式和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替换策略，主存块大小为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，数据区容量各为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。开始时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均为空。</a:t>
            </a:r>
          </a:p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）有如下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语言程序段：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For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k=0;k&lt;1024;k++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s[k]=2*s[k];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及其变量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均为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型，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型数据占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，变量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分配在寄存器中，数组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在主存中的起始地址为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0080 00C0H,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则该程序段执行过程中，访问数组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的数据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缺失次数</a:t>
            </a:r>
            <a:r>
              <a:rPr lang="zh-CN" altLang="en-US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多少？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</a:t>
            </a:r>
          </a:p>
          <a:p>
            <a:pPr algn="just"/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每读取一个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，后续的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都预取到缓存，每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缺失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次</a:t>
            </a:r>
            <a:endParaRPr lang="en-US" altLang="zh-CN" sz="32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8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9DDE33-7711-49A1-875F-B9E370A548D3}"/>
              </a:ext>
            </a:extLst>
          </p:cNvPr>
          <p:cNvSpPr txBox="1"/>
          <p:nvPr/>
        </p:nvSpPr>
        <p:spPr>
          <a:xfrm>
            <a:off x="119336" y="856357"/>
            <a:ext cx="1166529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假定主存地址位数为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32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位，按字节编址，主存和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之间采用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路组相联映射方式，直写（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Write Through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）方式和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替换策略，主存块大小为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，数据区容量各为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32KB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。开始时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均为空。</a:t>
            </a:r>
          </a:p>
          <a:p>
            <a:pPr algn="just"/>
            <a:r>
              <a:rPr lang="zh-CN" altLang="en-US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最先开始的访问操作时读取主存单元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0001 0003H</a:t>
            </a:r>
            <a:r>
              <a:rPr lang="zh-CN" altLang="en-US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中的指令，简要说明从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中访问该指令的过程，包括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缺少处理过程。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0000 0000 0000 0001 0000 000000 000011B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，组索引为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故该地址所在主存块被映射到指令 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 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因为 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初始为空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所有行的有效位均为 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，所以 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 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访问缺失。此时，将该主存块取出后存入指令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组的任意一行，并将主存地址高 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(00010H)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填入该行标记字段，设置有效位，修改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位最后根据块内地址 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000011B 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从该行中取出相应的内容。</a:t>
            </a:r>
            <a:endParaRPr lang="en-US" altLang="zh-CN" sz="2800" b="1" kern="1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D4EA1B-0157-4255-BF53-242FBF0033AD}"/>
              </a:ext>
            </a:extLst>
          </p:cNvPr>
          <p:cNvSpPr txBox="1"/>
          <p:nvPr/>
        </p:nvSpPr>
        <p:spPr>
          <a:xfrm>
            <a:off x="335360" y="980728"/>
            <a:ext cx="113772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f ( n ) =n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=n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( n-l )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( n-2 )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 … 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f ( n )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语言函数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kern="1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fl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的源程序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(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阴影部分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)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及其在 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位计算机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上的部分机器级代码如下：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0B378B-4CF3-4681-AD01-788611C744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38220" y="1988840"/>
            <a:ext cx="4214363" cy="46085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D402CB-03A2-406D-BBC5-3F933B0E49F4}"/>
              </a:ext>
            </a:extLst>
          </p:cNvPr>
          <p:cNvSpPr txBox="1"/>
          <p:nvPr/>
        </p:nvSpPr>
        <p:spPr>
          <a:xfrm>
            <a:off x="224771" y="2924944"/>
            <a:ext cx="60943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其中，机器级代码行包括行号、虚拟地址、机器指令和汇编指令，计算机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 M 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按字节编址，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int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型数据占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32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17424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0B378B-4CF3-4681-AD01-788611C744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4953" y="1248327"/>
            <a:ext cx="4574403" cy="50045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D402CB-03A2-406D-BBC5-3F933B0E49F4}"/>
              </a:ext>
            </a:extLst>
          </p:cNvPr>
          <p:cNvSpPr txBox="1"/>
          <p:nvPr/>
        </p:nvSpPr>
        <p:spPr>
          <a:xfrm>
            <a:off x="119336" y="995980"/>
            <a:ext cx="680733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若计算机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 M 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的主存地址为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 32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位，采用分页存储管理方式，页大小为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4KB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，则第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1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push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指令和第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30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ret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指令是否在同一页中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(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说明理由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)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3200" b="1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0040 1018</a:t>
            </a:r>
          </a:p>
          <a:p>
            <a:pPr algn="just"/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Ret</a:t>
            </a:r>
            <a:r>
              <a:rPr lang="zh-CN" altLang="en-US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0040 104A</a:t>
            </a:r>
          </a:p>
          <a:p>
            <a:pPr algn="just"/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高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位相同，在同一页中</a:t>
            </a:r>
            <a:endParaRPr lang="zh-CN" altLang="zh-CN" sz="3200" b="1" kern="1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2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0B378B-4CF3-4681-AD01-788611C744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4953" y="1248327"/>
            <a:ext cx="4574403" cy="50045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D402CB-03A2-406D-BBC5-3F933B0E49F4}"/>
              </a:ext>
            </a:extLst>
          </p:cNvPr>
          <p:cNvSpPr txBox="1"/>
          <p:nvPr/>
        </p:nvSpPr>
        <p:spPr>
          <a:xfrm>
            <a:off x="119336" y="995980"/>
            <a:ext cx="680733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若指令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64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行，采用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4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路组相联映射方式，主存块大小为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64B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32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位主存地址中，哪几位表示块内地址？哪儿位表示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组号？哪几位表示标记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( tag )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信息？读取第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16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call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指令时，只可能在指令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的哪一组中命中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(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说明理由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)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11 1111 1111  1111 1111 1111  </a:t>
            </a:r>
            <a:r>
              <a:rPr lang="en-US" altLang="zh-CN" sz="3200" b="1" kern="100" dirty="0">
                <a:solidFill>
                  <a:srgbClr val="53247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1111</a:t>
            </a:r>
            <a:r>
              <a:rPr lang="en-US" altLang="zh-CN" sz="3200" b="1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111111</a:t>
            </a:r>
          </a:p>
          <a:p>
            <a:pPr algn="just"/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US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指令地址低位：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0001 00</a:t>
            </a:r>
            <a:r>
              <a:rPr lang="en-US" altLang="zh-CN" sz="2400" b="1" kern="100" dirty="0">
                <a:solidFill>
                  <a:srgbClr val="532476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532476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10 0101</a:t>
            </a:r>
            <a:endParaRPr lang="zh-CN" altLang="zh-CN" sz="3200" b="1" kern="1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9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919536" y="112427"/>
            <a:ext cx="71629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7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0038108" y="6381328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F69EB3-B23D-435D-A90E-EA512C7A9CDA}"/>
              </a:ext>
            </a:extLst>
          </p:cNvPr>
          <p:cNvSpPr txBox="1"/>
          <p:nvPr/>
        </p:nvSpPr>
        <p:spPr>
          <a:xfrm>
            <a:off x="119336" y="850937"/>
            <a:ext cx="114492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4.</a:t>
            </a:r>
            <a:r>
              <a:rPr lang="en-US" altLang="zh-CN" sz="3200" b="1" kern="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芯片中存储阵列的行数为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、列数为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，对于一个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2K×1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芯片，为保证其地址引脚数最少，并尽量减少刷新开销，则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的取值分别是（</a:t>
            </a:r>
            <a:r>
              <a:rPr lang="en-US" altLang="zh-CN" sz="3200" b="1" kern="1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  <a:p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A.2048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1 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B.64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32 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C.32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64</a:t>
            </a:r>
            <a:b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D.1</a:t>
            </a:r>
            <a:r>
              <a:rPr lang="zh-CN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2048</a:t>
            </a:r>
            <a:endParaRPr lang="zh-CN" altLang="zh-CN" sz="3200" b="1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8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28228</TotalTime>
  <Words>4632</Words>
  <Application>Microsoft Office PowerPoint</Application>
  <PresentationFormat>宽屏</PresentationFormat>
  <Paragraphs>255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华文新魏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1981</cp:revision>
  <cp:lastPrinted>2016-11-29T01:15:02Z</cp:lastPrinted>
  <dcterms:created xsi:type="dcterms:W3CDTF">2016-04-18T09:33:21Z</dcterms:created>
  <dcterms:modified xsi:type="dcterms:W3CDTF">2023-12-24T15:13:28Z</dcterms:modified>
</cp:coreProperties>
</file>