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handoutMasterIdLst>
    <p:handoutMasterId r:id="rId32"/>
  </p:handoutMasterIdLst>
  <p:sldIdLst>
    <p:sldId id="256" r:id="rId2"/>
    <p:sldId id="1397" r:id="rId3"/>
    <p:sldId id="1398" r:id="rId4"/>
    <p:sldId id="1399" r:id="rId5"/>
    <p:sldId id="1400" r:id="rId6"/>
    <p:sldId id="1401" r:id="rId7"/>
    <p:sldId id="1402" r:id="rId8"/>
    <p:sldId id="1403" r:id="rId9"/>
    <p:sldId id="1404" r:id="rId10"/>
    <p:sldId id="1405" r:id="rId11"/>
    <p:sldId id="1414" r:id="rId12"/>
    <p:sldId id="1406" r:id="rId13"/>
    <p:sldId id="1407" r:id="rId14"/>
    <p:sldId id="1408" r:id="rId15"/>
    <p:sldId id="1415" r:id="rId16"/>
    <p:sldId id="1417" r:id="rId17"/>
    <p:sldId id="1416" r:id="rId18"/>
    <p:sldId id="1409" r:id="rId19"/>
    <p:sldId id="1410" r:id="rId20"/>
    <p:sldId id="1411" r:id="rId21"/>
    <p:sldId id="1412" r:id="rId22"/>
    <p:sldId id="1413" r:id="rId23"/>
    <p:sldId id="1418" r:id="rId24"/>
    <p:sldId id="1419" r:id="rId25"/>
    <p:sldId id="1420" r:id="rId26"/>
    <p:sldId id="1421" r:id="rId27"/>
    <p:sldId id="1422" r:id="rId28"/>
    <p:sldId id="1423" r:id="rId29"/>
    <p:sldId id="1424" r:id="rId30"/>
  </p:sldIdLst>
  <p:sldSz cx="12192000" cy="6858000"/>
  <p:notesSz cx="6811963" cy="9945688"/>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1E6"/>
    <a:srgbClr val="D9E8FF"/>
    <a:srgbClr val="89E0FF"/>
    <a:srgbClr val="FF9966"/>
    <a:srgbClr val="FF6600"/>
    <a:srgbClr val="19FF81"/>
    <a:srgbClr val="F6FEDA"/>
    <a:srgbClr val="ECF2FA"/>
    <a:srgbClr val="F2EFF5"/>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3786" autoAdjust="0"/>
  </p:normalViewPr>
  <p:slideViewPr>
    <p:cSldViewPr>
      <p:cViewPr varScale="1">
        <p:scale>
          <a:sx n="95" d="100"/>
          <a:sy n="95" d="100"/>
        </p:scale>
        <p:origin x="115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2951850" cy="497284"/>
          </a:xfrm>
          <a:prstGeom prst="rect">
            <a:avLst/>
          </a:prstGeom>
        </p:spPr>
        <p:txBody>
          <a:bodyPr vert="horz" lIns="95750" tIns="47875" rIns="95750" bIns="47875"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8537" y="2"/>
            <a:ext cx="2951850" cy="497284"/>
          </a:xfrm>
          <a:prstGeom prst="rect">
            <a:avLst/>
          </a:prstGeom>
        </p:spPr>
        <p:txBody>
          <a:bodyPr vert="horz" lIns="95750" tIns="47875" rIns="95750" bIns="47875" rtlCol="0"/>
          <a:lstStyle>
            <a:lvl1pPr algn="r" eaLnBrk="1" fontAlgn="auto" hangingPunct="1">
              <a:spcBef>
                <a:spcPts val="0"/>
              </a:spcBef>
              <a:spcAft>
                <a:spcPts val="0"/>
              </a:spcAft>
              <a:defRPr sz="1300">
                <a:latin typeface="+mn-lt"/>
                <a:ea typeface="+mn-ea"/>
              </a:defRPr>
            </a:lvl1pPr>
          </a:lstStyle>
          <a:p>
            <a:pPr>
              <a:defRPr/>
            </a:pPr>
            <a:fld id="{A7A476E1-26A7-4374-8E85-622F51A3D903}" type="datetimeFigureOut">
              <a:rPr lang="zh-CN" altLang="en-US"/>
              <a:pPr>
                <a:defRPr/>
              </a:pPr>
              <a:t>2023/12/17</a:t>
            </a:fld>
            <a:endParaRPr lang="zh-CN" altLang="en-US"/>
          </a:p>
        </p:txBody>
      </p:sp>
      <p:sp>
        <p:nvSpPr>
          <p:cNvPr id="4" name="页脚占位符 3"/>
          <p:cNvSpPr>
            <a:spLocks noGrp="1"/>
          </p:cNvSpPr>
          <p:nvPr>
            <p:ph type="ftr" sz="quarter" idx="2"/>
          </p:nvPr>
        </p:nvSpPr>
        <p:spPr>
          <a:xfrm>
            <a:off x="1" y="9446678"/>
            <a:ext cx="2951850" cy="497284"/>
          </a:xfrm>
          <a:prstGeom prst="rect">
            <a:avLst/>
          </a:prstGeom>
        </p:spPr>
        <p:txBody>
          <a:bodyPr vert="horz" lIns="95750" tIns="47875" rIns="95750" bIns="47875"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8537" y="9446678"/>
            <a:ext cx="2951850" cy="497284"/>
          </a:xfrm>
          <a:prstGeom prst="rect">
            <a:avLst/>
          </a:prstGeom>
        </p:spPr>
        <p:txBody>
          <a:bodyPr vert="horz" wrap="square" lIns="95750" tIns="47875" rIns="95750" bIns="47875" numCol="1" anchor="b" anchorCtr="0" compatLnSpc="1">
            <a:prstTxWarp prst="textNoShape">
              <a:avLst/>
            </a:prstTxWarp>
          </a:bodyPr>
          <a:lstStyle>
            <a:lvl1pPr algn="r" eaLnBrk="1" hangingPunct="1">
              <a:defRPr sz="13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2951850" cy="497284"/>
          </a:xfrm>
          <a:prstGeom prst="rect">
            <a:avLst/>
          </a:prstGeom>
        </p:spPr>
        <p:txBody>
          <a:bodyPr vert="horz" lIns="95750" tIns="47875" rIns="95750" bIns="47875"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8537" y="2"/>
            <a:ext cx="2951850" cy="497284"/>
          </a:xfrm>
          <a:prstGeom prst="rect">
            <a:avLst/>
          </a:prstGeom>
        </p:spPr>
        <p:txBody>
          <a:bodyPr vert="horz" lIns="95750" tIns="47875" rIns="95750" bIns="47875" rtlCol="0"/>
          <a:lstStyle>
            <a:lvl1pPr algn="r" eaLnBrk="1" fontAlgn="auto" hangingPunct="1">
              <a:spcBef>
                <a:spcPts val="0"/>
              </a:spcBef>
              <a:spcAft>
                <a:spcPts val="0"/>
              </a:spcAft>
              <a:defRPr sz="1300">
                <a:latin typeface="+mn-lt"/>
                <a:ea typeface="+mn-ea"/>
              </a:defRPr>
            </a:lvl1pPr>
          </a:lstStyle>
          <a:p>
            <a:pPr>
              <a:defRPr/>
            </a:pPr>
            <a:fld id="{335B7077-FE34-415F-9DF0-C8A90D96A5FC}" type="datetimeFigureOut">
              <a:rPr lang="zh-CN" altLang="en-US"/>
              <a:pPr>
                <a:defRPr/>
              </a:pPr>
              <a:t>2023/12/17</a:t>
            </a:fld>
            <a:endParaRPr lang="zh-CN" altLang="en-US"/>
          </a:p>
        </p:txBody>
      </p:sp>
      <p:sp>
        <p:nvSpPr>
          <p:cNvPr id="4" name="幻灯片图像占位符 3"/>
          <p:cNvSpPr>
            <a:spLocks noGrp="1" noRot="1" noChangeAspect="1"/>
          </p:cNvSpPr>
          <p:nvPr>
            <p:ph type="sldImg" idx="2"/>
          </p:nvPr>
        </p:nvSpPr>
        <p:spPr>
          <a:xfrm>
            <a:off x="92075" y="746125"/>
            <a:ext cx="6627813" cy="3729038"/>
          </a:xfrm>
          <a:prstGeom prst="rect">
            <a:avLst/>
          </a:prstGeom>
          <a:noFill/>
          <a:ln w="12700">
            <a:solidFill>
              <a:prstClr val="black"/>
            </a:solidFill>
          </a:ln>
        </p:spPr>
        <p:txBody>
          <a:bodyPr vert="horz" lIns="95750" tIns="47875" rIns="95750" bIns="47875" rtlCol="0" anchor="ctr"/>
          <a:lstStyle/>
          <a:p>
            <a:pPr lvl="0"/>
            <a:endParaRPr lang="zh-CN" altLang="en-US" noProof="0"/>
          </a:p>
        </p:txBody>
      </p:sp>
      <p:sp>
        <p:nvSpPr>
          <p:cNvPr id="5" name="备注占位符 4"/>
          <p:cNvSpPr>
            <a:spLocks noGrp="1"/>
          </p:cNvSpPr>
          <p:nvPr>
            <p:ph type="body" sz="quarter" idx="3"/>
          </p:nvPr>
        </p:nvSpPr>
        <p:spPr>
          <a:xfrm>
            <a:off x="681197" y="4724203"/>
            <a:ext cx="5449570" cy="4475559"/>
          </a:xfrm>
          <a:prstGeom prst="rect">
            <a:avLst/>
          </a:prstGeom>
        </p:spPr>
        <p:txBody>
          <a:bodyPr vert="horz" lIns="95750" tIns="47875" rIns="95750" bIns="47875"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46678"/>
            <a:ext cx="2951850" cy="497284"/>
          </a:xfrm>
          <a:prstGeom prst="rect">
            <a:avLst/>
          </a:prstGeom>
        </p:spPr>
        <p:txBody>
          <a:bodyPr vert="horz" lIns="95750" tIns="47875" rIns="95750" bIns="47875"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8537" y="9446678"/>
            <a:ext cx="2951850" cy="497284"/>
          </a:xfrm>
          <a:prstGeom prst="rect">
            <a:avLst/>
          </a:prstGeom>
        </p:spPr>
        <p:txBody>
          <a:bodyPr vert="horz" wrap="square" lIns="95750" tIns="47875" rIns="95750" bIns="47875" numCol="1" anchor="b" anchorCtr="0" compatLnSpc="1">
            <a:prstTxWarp prst="textNoShape">
              <a:avLst/>
            </a:prstTxWarp>
          </a:bodyPr>
          <a:lstStyle>
            <a:lvl1pPr algn="r" eaLnBrk="1" hangingPunct="1">
              <a:defRPr sz="13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5384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3538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4124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388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4614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52958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654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2846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358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656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4669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0821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470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6629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048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en-US" altLang="zh-CN" dirty="0"/>
          </a:p>
          <a:p>
            <a:endParaRPr lang="zh-CN" altLang="en-US" dirty="0"/>
          </a:p>
        </p:txBody>
      </p:sp>
    </p:spTree>
    <p:extLst>
      <p:ext uri="{BB962C8B-B14F-4D97-AF65-F5344CB8AC3E}">
        <p14:creationId xmlns:p14="http://schemas.microsoft.com/office/powerpoint/2010/main" val="3528176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95369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96017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4340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7582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0396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5129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7937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28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9290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2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831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124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7813" cy="372903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8845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09600" y="1600202"/>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3" name="TextBox 17"/>
          <p:cNvSpPr txBox="1">
            <a:spLocks noChangeArrowheads="1"/>
          </p:cNvSpPr>
          <p:nvPr/>
        </p:nvSpPr>
        <p:spPr bwMode="auto">
          <a:xfrm>
            <a:off x="1757772" y="2906406"/>
            <a:ext cx="8676456"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4000" b="1" spc="300" dirty="0">
                <a:latin typeface="微软雅黑" pitchFamily="34" charset="-122"/>
                <a:ea typeface="微软雅黑" pitchFamily="34" charset="-122"/>
              </a:rPr>
              <a:t>习题课</a:t>
            </a:r>
            <a:endParaRPr lang="en-US" altLang="zh-CN" sz="4000" b="1" spc="300" dirty="0">
              <a:latin typeface="微软雅黑" pitchFamily="34" charset="-122"/>
              <a:ea typeface="微软雅黑" pitchFamily="34" charset="-122"/>
            </a:endParaRPr>
          </a:p>
        </p:txBody>
      </p:sp>
      <p:sp>
        <p:nvSpPr>
          <p:cNvPr id="2054" name="TextBox 18"/>
          <p:cNvSpPr txBox="1">
            <a:spLocks noChangeArrowheads="1"/>
          </p:cNvSpPr>
          <p:nvPr/>
        </p:nvSpPr>
        <p:spPr bwMode="auto">
          <a:xfrm>
            <a:off x="3647728" y="4453106"/>
            <a:ext cx="4679950" cy="523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latin typeface="微软雅黑" pitchFamily="34" charset="-122"/>
                <a:ea typeface="微软雅黑" pitchFamily="34" charset="-122"/>
              </a:rPr>
              <a:t>陈 志 广</a:t>
            </a:r>
          </a:p>
        </p:txBody>
      </p:sp>
      <p:sp>
        <p:nvSpPr>
          <p:cNvPr id="7" name="TextBox 18"/>
          <p:cNvSpPr txBox="1">
            <a:spLocks noChangeArrowheads="1"/>
          </p:cNvSpPr>
          <p:nvPr/>
        </p:nvSpPr>
        <p:spPr bwMode="auto">
          <a:xfrm>
            <a:off x="3790950" y="6608390"/>
            <a:ext cx="4679950" cy="276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9789" y="307976"/>
            <a:ext cx="4546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7852" y="255589"/>
            <a:ext cx="2447925"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8"/>
          <p:cNvSpPr txBox="1">
            <a:spLocks noChangeArrowheads="1"/>
          </p:cNvSpPr>
          <p:nvPr/>
        </p:nvSpPr>
        <p:spPr bwMode="auto">
          <a:xfrm>
            <a:off x="3863752" y="5733256"/>
            <a:ext cx="4679950" cy="707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000" b="1" dirty="0">
                <a:solidFill>
                  <a:schemeClr val="tx1">
                    <a:lumMod val="65000"/>
                    <a:lumOff val="35000"/>
                  </a:schemeClr>
                </a:solidFill>
                <a:latin typeface="微软雅黑" pitchFamily="34" charset="-122"/>
                <a:ea typeface="微软雅黑" pitchFamily="34" charset="-122"/>
              </a:rPr>
              <a:t>中山大学计算机学院</a:t>
            </a:r>
            <a:endParaRPr lang="en-US" altLang="zh-CN" sz="2000" b="1" dirty="0">
              <a:solidFill>
                <a:schemeClr val="tx1">
                  <a:lumMod val="65000"/>
                  <a:lumOff val="35000"/>
                </a:schemeClr>
              </a:solidFill>
              <a:latin typeface="微软雅黑" pitchFamily="34" charset="-122"/>
              <a:ea typeface="微软雅黑" pitchFamily="34" charset="-122"/>
            </a:endParaRPr>
          </a:p>
          <a:p>
            <a:pPr algn="ctr" eaLnBrk="1" hangingPunct="1">
              <a:defRPr/>
            </a:pPr>
            <a:r>
              <a:rPr lang="zh-CN" altLang="en-US" sz="2000" b="1" dirty="0">
                <a:solidFill>
                  <a:schemeClr val="tx1">
                    <a:lumMod val="65000"/>
                    <a:lumOff val="35000"/>
                  </a:schemeClr>
                </a:solidFill>
                <a:latin typeface="微软雅黑" pitchFamily="34" charset="-122"/>
                <a:ea typeface="微软雅黑" pitchFamily="34" charset="-122"/>
              </a:rPr>
              <a:t>国家超级计算广州中心</a:t>
            </a:r>
          </a:p>
        </p:txBody>
      </p:sp>
      <p:sp>
        <p:nvSpPr>
          <p:cNvPr id="10" name="文本框 9">
            <a:extLst>
              <a:ext uri="{FF2B5EF4-FFF2-40B4-BE49-F238E27FC236}">
                <a16:creationId xmlns:a16="http://schemas.microsoft.com/office/drawing/2014/main" id="{0301F058-7FD5-4E34-8039-F9B991637900}"/>
              </a:ext>
            </a:extLst>
          </p:cNvPr>
          <p:cNvSpPr txBox="1"/>
          <p:nvPr/>
        </p:nvSpPr>
        <p:spPr>
          <a:xfrm>
            <a:off x="4691559" y="5297802"/>
            <a:ext cx="3024336" cy="369332"/>
          </a:xfrm>
          <a:prstGeom prst="rect">
            <a:avLst/>
          </a:prstGeom>
          <a:noFill/>
        </p:spPr>
        <p:txBody>
          <a:bodyPr wrap="square">
            <a:spAutoFit/>
          </a:bodyPr>
          <a:lstStyle/>
          <a:p>
            <a:pPr algn="ctr"/>
            <a:r>
              <a:rPr lang="en-US" altLang="zh-CN" b="1" dirty="0">
                <a:solidFill>
                  <a:srgbClr val="0070C0"/>
                </a:solidFill>
                <a:latin typeface="Times New Roman" panose="02020603050405020304" pitchFamily="18" charset="0"/>
                <a:cs typeface="Times New Roman" panose="02020603050405020304" pitchFamily="18" charset="0"/>
              </a:rPr>
              <a:t>Zhiguang.chen@nscc-gz.cn</a:t>
            </a:r>
            <a:endParaRPr lang="zh-CN" altLang="en-US"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A2FDF406-A0E0-4E31-A677-A36E340CA1FE}"/>
              </a:ext>
            </a:extLst>
          </p:cNvPr>
          <p:cNvSpPr txBox="1"/>
          <p:nvPr/>
        </p:nvSpPr>
        <p:spPr>
          <a:xfrm>
            <a:off x="0" y="908720"/>
            <a:ext cx="12144672" cy="4524315"/>
          </a:xfrm>
          <a:prstGeom prst="rect">
            <a:avLst/>
          </a:prstGeom>
          <a:noFill/>
        </p:spPr>
        <p:txBody>
          <a:bodyPr wrap="square">
            <a:spAutoFit/>
          </a:bodyPr>
          <a:lstStyle/>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请回答下列问题。</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）图中哪些寄存器是程序员可见的？为何要设置暂存器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程序员可见</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R0~R3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PC</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；单总线结构要求有</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）控制信号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ALUop</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SRop</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的位数至少各是多少？</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ALU</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有</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7</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种操作，需要</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位控制；</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SR</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有</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种操作，需要</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位控制</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）控制信号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SRout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所控制部件的名称或作用是什么？</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Srout</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是一个三态门，控制数据是否上总线</a:t>
            </a:r>
            <a:endParaRPr lang="zh-CN"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）端点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①</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⑨</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中，哪些端点须连接到控制部件的输出端？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8</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需要连接到控制信号输出端，即属于控制信号</a:t>
            </a:r>
            <a:endParaRPr lang="zh-CN"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0683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A2FDF406-A0E0-4E31-A677-A36E340CA1FE}"/>
              </a:ext>
            </a:extLst>
          </p:cNvPr>
          <p:cNvSpPr txBox="1"/>
          <p:nvPr/>
        </p:nvSpPr>
        <p:spPr>
          <a:xfrm>
            <a:off x="0" y="908720"/>
            <a:ext cx="12144672" cy="4031873"/>
          </a:xfrm>
          <a:prstGeom prst="rect">
            <a:avLst/>
          </a:prstGeom>
          <a:noFill/>
        </p:spPr>
        <p:txBody>
          <a:bodyPr wrap="square">
            <a:spAutoFit/>
          </a:bodyPr>
          <a:lstStyle/>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请回答下列问题。</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）为完善单总线数据通路，需要在端点</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①</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⑨</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中相应的端点之间添加必要的连线。写出连线 的起点和终点，以正确表示数据的流动方向。 </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6-&gt;9,  7-&gt;4</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（提示：</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ALU</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输入需要在</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PC</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递增）和总线之间选择（普通</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ALU</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操作））</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）为什么二路选择器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MUX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的一个输入端是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PC+2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实现顺序执行</a:t>
            </a:r>
            <a:endParaRPr lang="zh-CN"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4432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818B9F91-0975-4AE1-A779-EF15CC136FCF}"/>
              </a:ext>
            </a:extLst>
          </p:cNvPr>
          <p:cNvSpPr txBox="1"/>
          <p:nvPr/>
        </p:nvSpPr>
        <p:spPr>
          <a:xfrm>
            <a:off x="119336" y="980728"/>
            <a:ext cx="12072664" cy="1077218"/>
          </a:xfrm>
          <a:prstGeom prst="rect">
            <a:avLst/>
          </a:prstGeom>
          <a:noFill/>
        </p:spPr>
        <p:txBody>
          <a:bodyPr wrap="square">
            <a:spAutoFit/>
          </a:bodyPr>
          <a:lstStyle/>
          <a:p>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上题中描述的计算机，其部分指令执行过程的控制信号如下图所示 </a:t>
            </a:r>
            <a:endParaRPr lang="zh-CN" altLang="en-US" sz="3200" b="1" dirty="0">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67A29917-A6BE-4E6D-89B5-2E6A8F8F32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3472" y="1700808"/>
            <a:ext cx="8280920" cy="4728765"/>
          </a:xfrm>
          <a:prstGeom prst="rect">
            <a:avLst/>
          </a:prstGeom>
          <a:noFill/>
          <a:ln>
            <a:noFill/>
          </a:ln>
        </p:spPr>
      </p:pic>
    </p:spTree>
    <p:extLst>
      <p:ext uri="{BB962C8B-B14F-4D97-AF65-F5344CB8AC3E}">
        <p14:creationId xmlns:p14="http://schemas.microsoft.com/office/powerpoint/2010/main" val="379216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3E8A4297-143D-4528-B6F4-D16486C0F680}"/>
              </a:ext>
            </a:extLst>
          </p:cNvPr>
          <p:cNvSpPr txBox="1"/>
          <p:nvPr/>
        </p:nvSpPr>
        <p:spPr>
          <a:xfrm>
            <a:off x="16127" y="865839"/>
            <a:ext cx="12128545" cy="1569660"/>
          </a:xfrm>
          <a:prstGeom prst="rect">
            <a:avLst/>
          </a:prstGeom>
          <a:noFill/>
        </p:spPr>
        <p:txBody>
          <a:bodyPr wrap="square">
            <a:spAutoFit/>
          </a:bodyPr>
          <a:lstStyle/>
          <a:p>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该机指令格式如下图所示，支持寄存器直接和寄存器间接两种寻址方式，寻址方式位分别为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0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通用寄存器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R0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R3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的编号分别为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2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3</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en-US" sz="3200" b="1" dirty="0">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20EE35B0-1252-4ED5-9E7E-BF17C0E6A6A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5520" y="2464724"/>
            <a:ext cx="8483336" cy="3541957"/>
          </a:xfrm>
          <a:prstGeom prst="rect">
            <a:avLst/>
          </a:prstGeom>
          <a:noFill/>
          <a:ln>
            <a:noFill/>
          </a:ln>
        </p:spPr>
      </p:pic>
    </p:spTree>
    <p:extLst>
      <p:ext uri="{BB962C8B-B14F-4D97-AF65-F5344CB8AC3E}">
        <p14:creationId xmlns:p14="http://schemas.microsoft.com/office/powerpoint/2010/main" val="298217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0ABA8913-8746-4BE8-92EC-A56111E9D225}"/>
              </a:ext>
            </a:extLst>
          </p:cNvPr>
          <p:cNvSpPr txBox="1"/>
          <p:nvPr/>
        </p:nvSpPr>
        <p:spPr>
          <a:xfrm>
            <a:off x="20292" y="812476"/>
            <a:ext cx="11881320" cy="5016758"/>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）该机的指令系统最多可定义多少条指令？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7</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位操作码 ，</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128</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inc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shl</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sub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指令的操作码分别为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01H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02H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03H</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，则以下指令对应的机器代码 各是什么？</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①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inc</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R1 ; R1 + 1→R1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② </a:t>
            </a:r>
            <a:r>
              <a:rPr lang="en-US" altLang="zh-CN" sz="3200" b="1" kern="100" dirty="0" err="1">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shl</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 R2,R1 ; (R1) &lt;&lt; 1→R2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③ sub R3, (R1),R2 ; ((R1)) – (R2) → R3  </a:t>
            </a: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0000001   0 01   0 00   0 00</a:t>
            </a:r>
          </a:p>
          <a:p>
            <a:pPr algn="just"/>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0000010   0 10   0 01    0 00</a:t>
            </a: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0000011    0 11    1 01    0  10</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73374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0ABA8913-8746-4BE8-92EC-A56111E9D225}"/>
              </a:ext>
            </a:extLst>
          </p:cNvPr>
          <p:cNvSpPr txBox="1"/>
          <p:nvPr/>
        </p:nvSpPr>
        <p:spPr>
          <a:xfrm>
            <a:off x="20292" y="812476"/>
            <a:ext cx="12171708" cy="5016758"/>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）假设寄存器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的输入和输出控制信号分别为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Xin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Xout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，其值为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表示有效，为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0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 无效（例如，</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PCout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PC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内容送总线）；存储器控制信号为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MEMop</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，用于控制存储器的读</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(read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(write)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操作。写出题图</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中标号</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①</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⑧</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处的控制信号或控制信号的取值。</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①</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0</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；②</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mov</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；③</a:t>
            </a:r>
            <a:r>
              <a:rPr lang="en-US" altLang="zh-CN" sz="3200" b="1" kern="100" dirty="0" err="1">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mova</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；④</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left</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；⑤</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read</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；⑥</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sub</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；⑦</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mov</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；⑧</a:t>
            </a:r>
            <a:r>
              <a:rPr lang="en-US" altLang="zh-CN" sz="3200" b="1" kern="1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SRout</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“sub R1,R3,(R2)”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inc</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的执行阶段至少各需要多少个时钟周期？</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Sub</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的执行阶段至少</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4</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个时钟，取</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R3</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；取</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ALU</a:t>
            </a:r>
            <a:r>
              <a:rPr lang="zh-CN" altLang="en-US"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；写</a:t>
            </a:r>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p>
          <a:p>
            <a:pPr algn="just"/>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的执行阶段至少需要</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个时钟，取</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，写</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R1</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2812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818B9F91-0975-4AE1-A779-EF15CC136FCF}"/>
              </a:ext>
            </a:extLst>
          </p:cNvPr>
          <p:cNvSpPr txBox="1"/>
          <p:nvPr/>
        </p:nvSpPr>
        <p:spPr>
          <a:xfrm>
            <a:off x="119336" y="980728"/>
            <a:ext cx="12072664" cy="1077218"/>
          </a:xfrm>
          <a:prstGeom prst="rect">
            <a:avLst/>
          </a:prstGeom>
          <a:noFill/>
        </p:spPr>
        <p:txBody>
          <a:bodyPr wrap="square">
            <a:spAutoFit/>
          </a:bodyPr>
          <a:lstStyle/>
          <a:p>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上题中描述的计算机，其部分指令执行过程的控制信号如下图所示 </a:t>
            </a:r>
            <a:endParaRPr lang="zh-CN" altLang="en-US" sz="3200" b="1" dirty="0">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67A29917-A6BE-4E6D-89B5-2E6A8F8F327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43472" y="1700808"/>
            <a:ext cx="8280920" cy="4728765"/>
          </a:xfrm>
          <a:prstGeom prst="rect">
            <a:avLst/>
          </a:prstGeom>
          <a:noFill/>
          <a:ln>
            <a:noFill/>
          </a:ln>
        </p:spPr>
      </p:pic>
    </p:spTree>
    <p:extLst>
      <p:ext uri="{BB962C8B-B14F-4D97-AF65-F5344CB8AC3E}">
        <p14:creationId xmlns:p14="http://schemas.microsoft.com/office/powerpoint/2010/main" val="274472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5" name="图片 4">
            <a:extLst>
              <a:ext uri="{FF2B5EF4-FFF2-40B4-BE49-F238E27FC236}">
                <a16:creationId xmlns:a16="http://schemas.microsoft.com/office/drawing/2014/main" id="{4736C8CB-2D55-4B52-8C2B-FBE2293DA38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440" y="934064"/>
            <a:ext cx="9577064" cy="5663288"/>
          </a:xfrm>
          <a:prstGeom prst="rect">
            <a:avLst/>
          </a:prstGeom>
          <a:noFill/>
          <a:ln>
            <a:noFill/>
          </a:ln>
        </p:spPr>
      </p:pic>
    </p:spTree>
    <p:extLst>
      <p:ext uri="{BB962C8B-B14F-4D97-AF65-F5344CB8AC3E}">
        <p14:creationId xmlns:p14="http://schemas.microsoft.com/office/powerpoint/2010/main" val="254491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0F50CEA3-8556-4A5E-9C3D-82859A526E82}"/>
              </a:ext>
            </a:extLst>
          </p:cNvPr>
          <p:cNvSpPr txBox="1"/>
          <p:nvPr/>
        </p:nvSpPr>
        <p:spPr>
          <a:xfrm>
            <a:off x="119336" y="874455"/>
            <a:ext cx="12052372" cy="2800767"/>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．某计算机采用微程序控制，共有</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条指令，公共的取指令微程序包含</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条微指令，各指令对应的微程序平均由</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条微指令组成，采用断定法（下地址字段法）确定下条微指令地址，则微指令中下址字段的位数至少是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C  </a:t>
            </a:r>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32*4+2=130</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endParaRPr lang="en-US" altLang="zh-CN" sz="1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A.5  		B.6  		C.8  		D.9</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1FA85B3-0A12-4BDB-A044-C196E4956841}"/>
              </a:ext>
            </a:extLst>
          </p:cNvPr>
          <p:cNvSpPr txBox="1"/>
          <p:nvPr/>
        </p:nvSpPr>
        <p:spPr>
          <a:xfrm>
            <a:off x="106762" y="3851621"/>
            <a:ext cx="11978475" cy="2800767"/>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 </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某</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CPU</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主频为</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1.03GHz</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，采用</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4</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级指令流水线，每个流水段的执行需要</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1</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个时钟周期。假定</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CPU</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执行了</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100</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条指令，在其执行过程中，没有发生任何流水线阻塞，此时流水线</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的吞吐率为</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A.0.25×10</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B.0.97×10</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C.1.0×10</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D.1.03×10</a:t>
            </a:r>
            <a:r>
              <a:rPr lang="en-US" altLang="zh-CN" sz="3200" b="1" kern="100" baseline="30000" dirty="0">
                <a:effectLst/>
                <a:latin typeface="华文新魏" panose="02010800040101010101" pitchFamily="2" charset="-122"/>
                <a:ea typeface="华文新魏" panose="02010800040101010101" pitchFamily="2" charset="-122"/>
                <a:cs typeface="Times New Roman" panose="02020603050405020304" pitchFamily="18" charset="0"/>
              </a:rPr>
              <a:t>9</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p>
        </p:txBody>
      </p:sp>
    </p:spTree>
    <p:extLst>
      <p:ext uri="{BB962C8B-B14F-4D97-AF65-F5344CB8AC3E}">
        <p14:creationId xmlns:p14="http://schemas.microsoft.com/office/powerpoint/2010/main" val="33668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B25A74F6-40A0-4077-ABD0-C0C4CA41C258}"/>
              </a:ext>
            </a:extLst>
          </p:cNvPr>
          <p:cNvSpPr txBox="1"/>
          <p:nvPr/>
        </p:nvSpPr>
        <p:spPr>
          <a:xfrm>
            <a:off x="191344" y="980728"/>
            <a:ext cx="11809312"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13.</a:t>
            </a:r>
            <a:r>
              <a:rPr lang="en-US" altLang="zh-CN" sz="3200" b="1" kern="100" dirty="0">
                <a:solidFill>
                  <a:srgbClr val="333333"/>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假定基准程序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在某计算机上的运行时间为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100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90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时间，其余为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I/O</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时间。若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速度提高</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I/O</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速度不变，则运行基准程序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所耗费的时间是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秒</a:t>
            </a:r>
          </a:p>
        </p:txBody>
      </p:sp>
      <p:sp>
        <p:nvSpPr>
          <p:cNvPr id="8" name="文本框 7">
            <a:extLst>
              <a:ext uri="{FF2B5EF4-FFF2-40B4-BE49-F238E27FC236}">
                <a16:creationId xmlns:a16="http://schemas.microsoft.com/office/drawing/2014/main" id="{32920B22-7E57-477C-9138-8FE296A1EBC1}"/>
              </a:ext>
            </a:extLst>
          </p:cNvPr>
          <p:cNvSpPr txBox="1"/>
          <p:nvPr/>
        </p:nvSpPr>
        <p:spPr>
          <a:xfrm>
            <a:off x="218202" y="3815170"/>
            <a:ext cx="11782454" cy="255454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14.</a:t>
            </a:r>
            <a:r>
              <a:rPr lang="en-US" altLang="zh-CN" sz="3200" b="1" kern="100" dirty="0">
                <a:solidFill>
                  <a:srgbClr val="333333"/>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某计算机的控制器采用微程序控制方式，微指令中的操作控制字段采用字段直接编码法，共有</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个微命令，构成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个互斥类，分别包含</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个微命令，则操作控制字段至少有</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3+2+4+3+3</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3197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sp>
        <p:nvSpPr>
          <p:cNvPr id="8" name="文本框 7">
            <a:extLst>
              <a:ext uri="{FF2B5EF4-FFF2-40B4-BE49-F238E27FC236}">
                <a16:creationId xmlns:a16="http://schemas.microsoft.com/office/drawing/2014/main" id="{6149DDC6-1B81-4B9B-A03A-FE2690382E41}"/>
              </a:ext>
            </a:extLst>
          </p:cNvPr>
          <p:cNvSpPr txBox="1"/>
          <p:nvPr/>
        </p:nvSpPr>
        <p:spPr>
          <a:xfrm>
            <a:off x="119336" y="1124744"/>
            <a:ext cx="12052372" cy="3539430"/>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下列给出的处理器类型中，理想情况下，</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CPI</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Ⅰ单周期</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  </a:t>
            </a: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Ⅱ多周期</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  </a:t>
            </a: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Ⅲ基本流水线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  </a:t>
            </a: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Ⅳ超标量流水线</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仅Ⅰ、Ⅱ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仅Ⅰ、Ⅲ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仅Ⅱ、Ⅳ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D.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仅Ⅲ、Ⅳ</a:t>
            </a:r>
          </a:p>
        </p:txBody>
      </p:sp>
    </p:spTree>
    <p:extLst>
      <p:ext uri="{BB962C8B-B14F-4D97-AF65-F5344CB8AC3E}">
        <p14:creationId xmlns:p14="http://schemas.microsoft.com/office/powerpoint/2010/main" val="1817530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BCBF4830-34E8-4AC3-AF3C-5B88761844BB}"/>
              </a:ext>
            </a:extLst>
          </p:cNvPr>
          <p:cNvSpPr txBox="1"/>
          <p:nvPr/>
        </p:nvSpPr>
        <p:spPr>
          <a:xfrm>
            <a:off x="1676" y="855915"/>
            <a:ext cx="12142996"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位计算机中，带符号整数用补码表示，数据</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Cache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Cache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分离。</a:t>
            </a:r>
            <a:r>
              <a:rPr lang="zh-CN" altLang="en-US" sz="3200" b="1" kern="100" dirty="0">
                <a:latin typeface="华文新魏" panose="02010800040101010101" pitchFamily="2" charset="-122"/>
                <a:ea typeface="华文新魏" panose="02010800040101010101" pitchFamily="2" charset="-122"/>
                <a:cs typeface="Times New Roman" panose="02020603050405020304" pitchFamily="18" charset="0"/>
              </a:rPr>
              <a:t>下</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表给出了指令系统中部分指令格式，其中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mem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表示存储单元地址，（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或存储单元</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 </a:t>
            </a:r>
          </a:p>
        </p:txBody>
      </p:sp>
      <p:graphicFrame>
        <p:nvGraphicFramePr>
          <p:cNvPr id="4" name="表格 3">
            <a:extLst>
              <a:ext uri="{FF2B5EF4-FFF2-40B4-BE49-F238E27FC236}">
                <a16:creationId xmlns:a16="http://schemas.microsoft.com/office/drawing/2014/main" id="{B58D0707-8468-47BD-8615-D76A4BDDDDAD}"/>
              </a:ext>
            </a:extLst>
          </p:cNvPr>
          <p:cNvGraphicFramePr>
            <a:graphicFrameLocks noGrp="1"/>
          </p:cNvGraphicFramePr>
          <p:nvPr>
            <p:extLst>
              <p:ext uri="{D42A27DB-BD31-4B8C-83A1-F6EECF244321}">
                <p14:modId xmlns:p14="http://schemas.microsoft.com/office/powerpoint/2010/main" val="3816479614"/>
              </p:ext>
            </p:extLst>
          </p:nvPr>
        </p:nvGraphicFramePr>
        <p:xfrm>
          <a:off x="1919536" y="3327465"/>
          <a:ext cx="8712968" cy="2674620"/>
        </p:xfrm>
        <a:graphic>
          <a:graphicData uri="http://schemas.openxmlformats.org/drawingml/2006/table">
            <a:tbl>
              <a:tblPr firstRow="1" firstCol="1" bandRow="1"/>
              <a:tblGrid>
                <a:gridCol w="2899042">
                  <a:extLst>
                    <a:ext uri="{9D8B030D-6E8A-4147-A177-3AD203B41FA5}">
                      <a16:colId xmlns:a16="http://schemas.microsoft.com/office/drawing/2014/main" val="777038381"/>
                    </a:ext>
                  </a:extLst>
                </a:gridCol>
                <a:gridCol w="2899042">
                  <a:extLst>
                    <a:ext uri="{9D8B030D-6E8A-4147-A177-3AD203B41FA5}">
                      <a16:colId xmlns:a16="http://schemas.microsoft.com/office/drawing/2014/main" val="2220605364"/>
                    </a:ext>
                  </a:extLst>
                </a:gridCol>
                <a:gridCol w="2914884">
                  <a:extLst>
                    <a:ext uri="{9D8B030D-6E8A-4147-A177-3AD203B41FA5}">
                      <a16:colId xmlns:a16="http://schemas.microsoft.com/office/drawing/2014/main" val="3289361889"/>
                    </a:ext>
                  </a:extLst>
                </a:gridCol>
              </a:tblGrid>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名称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指令的汇编格式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指令功能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865525"/>
                  </a:ext>
                </a:extLst>
              </a:tr>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加法指令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ADD  Rs</a:t>
                      </a:r>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a:t>
                      </a:r>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(Rs)+(Rd)-&gt;Rd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463712"/>
                  </a:ext>
                </a:extLst>
              </a:tr>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算术</a:t>
                      </a:r>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a:t>
                      </a:r>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逻辑左移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dirty="0">
                          <a:effectLst/>
                          <a:latin typeface="华文新魏" panose="02010800040101010101" pitchFamily="2" charset="-122"/>
                          <a:ea typeface="华文新魏" panose="02010800040101010101" pitchFamily="2" charset="-122"/>
                          <a:cs typeface="Times New Roman" panose="02020603050405020304" pitchFamily="18" charset="0"/>
                        </a:rPr>
                        <a:t>SHL  Rd </a:t>
                      </a:r>
                      <a:endParaRPr 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2*(Rd)-&gt;Rd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440037"/>
                  </a:ext>
                </a:extLst>
              </a:tr>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算术右移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SHR  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(Rd)/2-&gt;Rd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056449"/>
                  </a:ext>
                </a:extLst>
              </a:tr>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取数指令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LOAD  Rd, mem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(mem)-&gt;Rd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486166"/>
                  </a:ext>
                </a:extLst>
              </a:tr>
              <a:tr h="343684">
                <a:tc>
                  <a:txBody>
                    <a:bodyPr/>
                    <a:lstStyle/>
                    <a:p>
                      <a:pPr algn="just"/>
                      <a:r>
                        <a:rPr lang="zh-CN" sz="2800" b="1" kern="100">
                          <a:effectLst/>
                          <a:latin typeface="华文新魏" panose="02010800040101010101" pitchFamily="2" charset="-122"/>
                          <a:ea typeface="华文新魏" panose="02010800040101010101" pitchFamily="2" charset="-122"/>
                          <a:cs typeface="Times New Roman" panose="02020603050405020304" pitchFamily="18" charset="0"/>
                        </a:rPr>
                        <a:t>存数指令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a:effectLst/>
                          <a:latin typeface="华文新魏" panose="02010800040101010101" pitchFamily="2" charset="-122"/>
                          <a:ea typeface="华文新魏" panose="02010800040101010101" pitchFamily="2" charset="-122"/>
                          <a:cs typeface="Times New Roman" panose="02020603050405020304" pitchFamily="18" charset="0"/>
                        </a:rPr>
                        <a:t>STORE  Rs, mem </a:t>
                      </a:r>
                      <a:endParaRPr lang="zh-CN" sz="28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800" b="1" kern="100" dirty="0">
                          <a:effectLst/>
                          <a:latin typeface="华文新魏" panose="02010800040101010101" pitchFamily="2" charset="-122"/>
                          <a:ea typeface="华文新魏" panose="02010800040101010101" pitchFamily="2" charset="-122"/>
                          <a:cs typeface="Times New Roman" panose="02020603050405020304" pitchFamily="18" charset="0"/>
                        </a:rPr>
                        <a:t>(Rs)-&gt;mem </a:t>
                      </a:r>
                      <a:endParaRPr 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753653"/>
                  </a:ext>
                </a:extLst>
              </a:tr>
            </a:tbl>
          </a:graphicData>
        </a:graphic>
      </p:graphicFrame>
    </p:spTree>
    <p:extLst>
      <p:ext uri="{BB962C8B-B14F-4D97-AF65-F5344CB8AC3E}">
        <p14:creationId xmlns:p14="http://schemas.microsoft.com/office/powerpoint/2010/main" val="326660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sp>
        <p:nvSpPr>
          <p:cNvPr id="5" name="文本框 4">
            <a:extLst>
              <a:ext uri="{FF2B5EF4-FFF2-40B4-BE49-F238E27FC236}">
                <a16:creationId xmlns:a16="http://schemas.microsoft.com/office/drawing/2014/main" id="{F5848226-9AAE-4D17-8D15-BA5F24C3A294}"/>
              </a:ext>
            </a:extLst>
          </p:cNvPr>
          <p:cNvSpPr txBox="1"/>
          <p:nvPr/>
        </p:nvSpPr>
        <p:spPr>
          <a:xfrm>
            <a:off x="62624" y="836614"/>
            <a:ext cx="11881320" cy="2554545"/>
          </a:xfrm>
          <a:prstGeom prst="rect">
            <a:avLst/>
          </a:prstGeom>
          <a:noFill/>
        </p:spPr>
        <p:txBody>
          <a:bodyPr wrap="square">
            <a:spAutoFit/>
          </a:bodyPr>
          <a:lstStyle/>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该计算机采用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段流水方式执行指令，各流水段分别是取指（</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）、译码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读寄存器（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）、执行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计算有效地址（</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EX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）、访问存储器（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M</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）和结果写回寄存器（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WB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），流水线采用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按序发射，按序完成</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方式，没有采用转发技术处理数据相关，并且同一个寄存器的读和写操作不能在同一个时钟周期内进行。 </a:t>
            </a:r>
          </a:p>
        </p:txBody>
      </p:sp>
      <p:sp>
        <p:nvSpPr>
          <p:cNvPr id="7" name="文本框 6">
            <a:extLst>
              <a:ext uri="{FF2B5EF4-FFF2-40B4-BE49-F238E27FC236}">
                <a16:creationId xmlns:a16="http://schemas.microsoft.com/office/drawing/2014/main" id="{E7A5D1B7-ACC5-40A4-BED6-81E3DCA4F460}"/>
              </a:ext>
            </a:extLst>
          </p:cNvPr>
          <p:cNvSpPr txBox="1"/>
          <p:nvPr/>
        </p:nvSpPr>
        <p:spPr>
          <a:xfrm>
            <a:off x="56153" y="3554822"/>
            <a:ext cx="11881320" cy="3046988"/>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的值为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-513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，存放在寄存器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中，则执行指令</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“SHR 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的内容是多少？（用十六进制表示）</a:t>
            </a:r>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1111  1101  1111  1111  -&gt;  1111  1110  1111  1111</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）若某个时间段中，有连续的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条指令进入流水线，在其执行过程中没有发生任何阻塞，则执行这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条指令所需的时钟周期数为多少？ </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4+4=8</a:t>
            </a:r>
            <a:r>
              <a:rPr lang="zh-CN" altLang="en-US"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5471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22</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AEA55FA3-908B-41DD-8740-8C9D72A31400}"/>
              </a:ext>
            </a:extLst>
          </p:cNvPr>
          <p:cNvSpPr txBox="1"/>
          <p:nvPr/>
        </p:nvSpPr>
        <p:spPr>
          <a:xfrm>
            <a:off x="47332" y="862655"/>
            <a:ext cx="12097340" cy="3539430"/>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）若高级语言程序中某赋值语句为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a+b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均为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型变量，它们的存储单元地址分别表示为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。该语句对应的指令序列及其在指令流水线中的执行过程如下图所示。 </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baseline="-25000" dirty="0">
                <a:effectLst/>
                <a:latin typeface="华文新魏" panose="02010800040101010101" pitchFamily="2" charset="-122"/>
                <a:ea typeface="华文新魏" panose="02010800040101010101" pitchFamily="2" charset="-122"/>
                <a:cs typeface="Times New Roman" panose="02020603050405020304" pitchFamily="18" charset="0"/>
              </a:rPr>
              <a:t>1</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LOAD        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baseline="-250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LOAD        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baseline="-250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ADD        </a:t>
            </a:r>
            <a:r>
              <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baseline="-250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STORE      R2</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[x] </a:t>
            </a:r>
            <a:endParaRPr lang="zh-CN" altLang="en-US" sz="3200" b="1" dirty="0">
              <a:latin typeface="华文新魏" panose="02010800040101010101" pitchFamily="2" charset="-122"/>
              <a:ea typeface="华文新魏" panose="02010800040101010101" pitchFamily="2" charset="-122"/>
            </a:endParaRPr>
          </a:p>
        </p:txBody>
      </p:sp>
      <p:graphicFrame>
        <p:nvGraphicFramePr>
          <p:cNvPr id="4" name="表格 3">
            <a:extLst>
              <a:ext uri="{FF2B5EF4-FFF2-40B4-BE49-F238E27FC236}">
                <a16:creationId xmlns:a16="http://schemas.microsoft.com/office/drawing/2014/main" id="{9C67401D-789A-4C9A-B117-44E07FE9A390}"/>
              </a:ext>
            </a:extLst>
          </p:cNvPr>
          <p:cNvGraphicFramePr>
            <a:graphicFrameLocks noGrp="1"/>
          </p:cNvGraphicFramePr>
          <p:nvPr>
            <p:extLst>
              <p:ext uri="{D42A27DB-BD31-4B8C-83A1-F6EECF244321}">
                <p14:modId xmlns:p14="http://schemas.microsoft.com/office/powerpoint/2010/main" val="2100950470"/>
              </p:ext>
            </p:extLst>
          </p:nvPr>
        </p:nvGraphicFramePr>
        <p:xfrm>
          <a:off x="4007768" y="2365631"/>
          <a:ext cx="8136900" cy="2730606"/>
        </p:xfrm>
        <a:graphic>
          <a:graphicData uri="http://schemas.openxmlformats.org/drawingml/2006/table">
            <a:tbl>
              <a:tblPr firstRow="1" firstCol="1" bandRow="1"/>
              <a:tblGrid>
                <a:gridCol w="720080">
                  <a:extLst>
                    <a:ext uri="{9D8B030D-6E8A-4147-A177-3AD203B41FA5}">
                      <a16:colId xmlns:a16="http://schemas.microsoft.com/office/drawing/2014/main" val="272526018"/>
                    </a:ext>
                  </a:extLst>
                </a:gridCol>
                <a:gridCol w="364840">
                  <a:extLst>
                    <a:ext uri="{9D8B030D-6E8A-4147-A177-3AD203B41FA5}">
                      <a16:colId xmlns:a16="http://schemas.microsoft.com/office/drawing/2014/main" val="1560524562"/>
                    </a:ext>
                  </a:extLst>
                </a:gridCol>
                <a:gridCol w="542460">
                  <a:extLst>
                    <a:ext uri="{9D8B030D-6E8A-4147-A177-3AD203B41FA5}">
                      <a16:colId xmlns:a16="http://schemas.microsoft.com/office/drawing/2014/main" val="3258812765"/>
                    </a:ext>
                  </a:extLst>
                </a:gridCol>
                <a:gridCol w="542460">
                  <a:extLst>
                    <a:ext uri="{9D8B030D-6E8A-4147-A177-3AD203B41FA5}">
                      <a16:colId xmlns:a16="http://schemas.microsoft.com/office/drawing/2014/main" val="4124086424"/>
                    </a:ext>
                  </a:extLst>
                </a:gridCol>
                <a:gridCol w="542460">
                  <a:extLst>
                    <a:ext uri="{9D8B030D-6E8A-4147-A177-3AD203B41FA5}">
                      <a16:colId xmlns:a16="http://schemas.microsoft.com/office/drawing/2014/main" val="361058537"/>
                    </a:ext>
                  </a:extLst>
                </a:gridCol>
                <a:gridCol w="542460">
                  <a:extLst>
                    <a:ext uri="{9D8B030D-6E8A-4147-A177-3AD203B41FA5}">
                      <a16:colId xmlns:a16="http://schemas.microsoft.com/office/drawing/2014/main" val="1239450416"/>
                    </a:ext>
                  </a:extLst>
                </a:gridCol>
                <a:gridCol w="542460">
                  <a:extLst>
                    <a:ext uri="{9D8B030D-6E8A-4147-A177-3AD203B41FA5}">
                      <a16:colId xmlns:a16="http://schemas.microsoft.com/office/drawing/2014/main" val="1840922046"/>
                    </a:ext>
                  </a:extLst>
                </a:gridCol>
                <a:gridCol w="542460">
                  <a:extLst>
                    <a:ext uri="{9D8B030D-6E8A-4147-A177-3AD203B41FA5}">
                      <a16:colId xmlns:a16="http://schemas.microsoft.com/office/drawing/2014/main" val="631600450"/>
                    </a:ext>
                  </a:extLst>
                </a:gridCol>
                <a:gridCol w="542460">
                  <a:extLst>
                    <a:ext uri="{9D8B030D-6E8A-4147-A177-3AD203B41FA5}">
                      <a16:colId xmlns:a16="http://schemas.microsoft.com/office/drawing/2014/main" val="1981447799"/>
                    </a:ext>
                  </a:extLst>
                </a:gridCol>
                <a:gridCol w="542460">
                  <a:extLst>
                    <a:ext uri="{9D8B030D-6E8A-4147-A177-3AD203B41FA5}">
                      <a16:colId xmlns:a16="http://schemas.microsoft.com/office/drawing/2014/main" val="2418003519"/>
                    </a:ext>
                  </a:extLst>
                </a:gridCol>
                <a:gridCol w="542460">
                  <a:extLst>
                    <a:ext uri="{9D8B030D-6E8A-4147-A177-3AD203B41FA5}">
                      <a16:colId xmlns:a16="http://schemas.microsoft.com/office/drawing/2014/main" val="4068653109"/>
                    </a:ext>
                  </a:extLst>
                </a:gridCol>
                <a:gridCol w="542460">
                  <a:extLst>
                    <a:ext uri="{9D8B030D-6E8A-4147-A177-3AD203B41FA5}">
                      <a16:colId xmlns:a16="http://schemas.microsoft.com/office/drawing/2014/main" val="1871066848"/>
                    </a:ext>
                  </a:extLst>
                </a:gridCol>
                <a:gridCol w="542460">
                  <a:extLst>
                    <a:ext uri="{9D8B030D-6E8A-4147-A177-3AD203B41FA5}">
                      <a16:colId xmlns:a16="http://schemas.microsoft.com/office/drawing/2014/main" val="3067366053"/>
                    </a:ext>
                  </a:extLst>
                </a:gridCol>
                <a:gridCol w="542460">
                  <a:extLst>
                    <a:ext uri="{9D8B030D-6E8A-4147-A177-3AD203B41FA5}">
                      <a16:colId xmlns:a16="http://schemas.microsoft.com/office/drawing/2014/main" val="2992709236"/>
                    </a:ext>
                  </a:extLst>
                </a:gridCol>
                <a:gridCol w="542460">
                  <a:extLst>
                    <a:ext uri="{9D8B030D-6E8A-4147-A177-3AD203B41FA5}">
                      <a16:colId xmlns:a16="http://schemas.microsoft.com/office/drawing/2014/main" val="4117862181"/>
                    </a:ext>
                  </a:extLst>
                </a:gridCol>
              </a:tblGrid>
              <a:tr h="455101">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4">
                  <a:txBody>
                    <a:bodyPr/>
                    <a:lstStyle/>
                    <a:p>
                      <a:pPr algn="ctr"/>
                      <a:r>
                        <a:rPr lang="zh-CN" sz="2400" b="1" kern="100">
                          <a:effectLst/>
                          <a:latin typeface="华文新魏" panose="02010800040101010101" pitchFamily="2" charset="-122"/>
                          <a:ea typeface="华文新魏" panose="02010800040101010101" pitchFamily="2" charset="-122"/>
                          <a:cs typeface="Times New Roman" panose="02020603050405020304" pitchFamily="18" charset="0"/>
                        </a:rPr>
                        <a:t>时间单元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14574456"/>
                  </a:ext>
                </a:extLst>
              </a:tr>
              <a:tr h="455101">
                <a:tc>
                  <a:txBody>
                    <a:bodyPr/>
                    <a:lstStyle/>
                    <a:p>
                      <a:pPr algn="ctr"/>
                      <a:r>
                        <a:rPr lang="zh-CN" sz="2400" b="1" kern="100" dirty="0">
                          <a:effectLst/>
                          <a:latin typeface="华文新魏" panose="02010800040101010101" pitchFamily="2" charset="-122"/>
                          <a:ea typeface="华文新魏" panose="02010800040101010101" pitchFamily="2" charset="-122"/>
                          <a:cs typeface="Times New Roman" panose="02020603050405020304" pitchFamily="18" charset="0"/>
                        </a:rPr>
                        <a:t>指令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2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3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4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5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6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7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8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9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10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11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12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13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14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893283"/>
                  </a:ext>
                </a:extLst>
              </a:tr>
              <a:tr h="455101">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a:t>
                      </a:r>
                      <a:r>
                        <a:rPr lang="en-US" sz="2400" b="1" kern="100" baseline="-25000">
                          <a:effectLst/>
                          <a:latin typeface="华文新魏" panose="02010800040101010101" pitchFamily="2" charset="-122"/>
                          <a:ea typeface="华文新魏" panose="02010800040101010101" pitchFamily="2" charset="-122"/>
                          <a:cs typeface="Times New Roman" panose="02020603050405020304" pitchFamily="18" charset="0"/>
                        </a:rPr>
                        <a:t>1</a:t>
                      </a: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IF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ID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EX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M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WB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835078"/>
                  </a:ext>
                </a:extLst>
              </a:tr>
              <a:tr h="455101">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a:t>
                      </a:r>
                      <a:r>
                        <a:rPr lang="en-US" sz="2400" b="1" kern="100" baseline="-25000">
                          <a:effectLst/>
                          <a:latin typeface="华文新魏" panose="02010800040101010101" pitchFamily="2" charset="-122"/>
                          <a:ea typeface="华文新魏" panose="02010800040101010101" pitchFamily="2" charset="-122"/>
                          <a:cs typeface="Times New Roman" panose="02020603050405020304" pitchFamily="18" charset="0"/>
                        </a:rPr>
                        <a:t>2</a:t>
                      </a: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IF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ID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EX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M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WB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358299"/>
                  </a:ext>
                </a:extLst>
              </a:tr>
              <a:tr h="455101">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a:t>
                      </a:r>
                      <a:r>
                        <a:rPr lang="en-US" sz="2400" b="1" kern="100" baseline="-25000">
                          <a:effectLst/>
                          <a:latin typeface="华文新魏" panose="02010800040101010101" pitchFamily="2" charset="-122"/>
                          <a:ea typeface="华文新魏" panose="02010800040101010101" pitchFamily="2" charset="-122"/>
                          <a:cs typeface="Times New Roman" panose="02020603050405020304" pitchFamily="18" charset="0"/>
                        </a:rPr>
                        <a:t>3</a:t>
                      </a: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IF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ID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EX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M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WB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86783"/>
                  </a:ext>
                </a:extLst>
              </a:tr>
              <a:tr h="455101">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a:t>
                      </a:r>
                      <a:r>
                        <a:rPr lang="en-US" sz="2400" b="1" kern="100" baseline="-25000">
                          <a:effectLst/>
                          <a:latin typeface="华文新魏" panose="02010800040101010101" pitchFamily="2" charset="-122"/>
                          <a:ea typeface="华文新魏" panose="02010800040101010101" pitchFamily="2" charset="-122"/>
                          <a:cs typeface="Times New Roman" panose="02020603050405020304" pitchFamily="18" charset="0"/>
                        </a:rPr>
                        <a:t>4</a:t>
                      </a: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dirty="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IF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2400" b="1" kern="100">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dirty="0">
                          <a:effectLst/>
                          <a:latin typeface="华文新魏" panose="02010800040101010101" pitchFamily="2" charset="-122"/>
                          <a:ea typeface="华文新魏" panose="02010800040101010101" pitchFamily="2" charset="-122"/>
                          <a:cs typeface="Times New Roman" panose="02020603050405020304" pitchFamily="18" charset="0"/>
                        </a:rPr>
                        <a:t>ID </a:t>
                      </a:r>
                      <a:endParaRPr lang="zh-CN" sz="2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EX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a:effectLst/>
                          <a:latin typeface="华文新魏" panose="02010800040101010101" pitchFamily="2" charset="-122"/>
                          <a:ea typeface="华文新魏" panose="02010800040101010101" pitchFamily="2" charset="-122"/>
                          <a:cs typeface="Times New Roman" panose="02020603050405020304" pitchFamily="18" charset="0"/>
                        </a:rPr>
                        <a:t>M </a:t>
                      </a:r>
                      <a:endParaRPr lang="zh-CN" sz="2400" b="1" kern="10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400" b="1" kern="100" dirty="0">
                          <a:effectLst/>
                          <a:latin typeface="华文新魏" panose="02010800040101010101" pitchFamily="2" charset="-122"/>
                          <a:ea typeface="华文新魏" panose="02010800040101010101" pitchFamily="2" charset="-122"/>
                          <a:cs typeface="Times New Roman" panose="02020603050405020304" pitchFamily="18" charset="0"/>
                        </a:rPr>
                        <a:t>WB </a:t>
                      </a:r>
                      <a:endParaRPr lang="zh-CN" sz="2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099320"/>
                  </a:ext>
                </a:extLst>
              </a:tr>
            </a:tbl>
          </a:graphicData>
        </a:graphic>
      </p:graphicFrame>
      <p:sp>
        <p:nvSpPr>
          <p:cNvPr id="11" name="文本框 10">
            <a:extLst>
              <a:ext uri="{FF2B5EF4-FFF2-40B4-BE49-F238E27FC236}">
                <a16:creationId xmlns:a16="http://schemas.microsoft.com/office/drawing/2014/main" id="{3110168C-456A-41E4-A656-4597E9746CE1}"/>
              </a:ext>
            </a:extLst>
          </p:cNvPr>
          <p:cNvSpPr txBox="1"/>
          <p:nvPr/>
        </p:nvSpPr>
        <p:spPr>
          <a:xfrm>
            <a:off x="0" y="5236045"/>
            <a:ext cx="12360696" cy="584775"/>
          </a:xfrm>
          <a:prstGeom prst="rect">
            <a:avLst/>
          </a:prstGeom>
          <a:noFill/>
        </p:spPr>
        <p:txBody>
          <a:bodyPr wrap="square">
            <a:spAutoFit/>
          </a:bodyPr>
          <a:lstStyle/>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这</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条指令执行过程中，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baseline="-25000" dirty="0">
                <a:effectLst/>
                <a:latin typeface="华文新魏" panose="02010800040101010101" pitchFamily="2" charset="-122"/>
                <a:ea typeface="华文新魏" panose="02010800040101010101" pitchFamily="2" charset="-122"/>
                <a:cs typeface="Times New Roman" panose="02020603050405020304" pitchFamily="18" charset="0"/>
              </a:rPr>
              <a:t>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段和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a:t>
            </a:r>
            <a:r>
              <a:rPr lang="en-US" altLang="zh-CN" sz="3200" b="1" kern="100" baseline="-250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IF</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段被阻塞的原因各是什么？ </a:t>
            </a:r>
          </a:p>
        </p:txBody>
      </p:sp>
      <p:sp>
        <p:nvSpPr>
          <p:cNvPr id="12" name="文本框 11">
            <a:extLst>
              <a:ext uri="{FF2B5EF4-FFF2-40B4-BE49-F238E27FC236}">
                <a16:creationId xmlns:a16="http://schemas.microsoft.com/office/drawing/2014/main" id="{AF264703-EC3B-41F2-9547-D4C22A711600}"/>
              </a:ext>
            </a:extLst>
          </p:cNvPr>
          <p:cNvSpPr txBox="1"/>
          <p:nvPr/>
        </p:nvSpPr>
        <p:spPr>
          <a:xfrm>
            <a:off x="951780" y="5906579"/>
            <a:ext cx="10153128" cy="584775"/>
          </a:xfrm>
          <a:prstGeom prst="rect">
            <a:avLst/>
          </a:prstGeom>
          <a:noFill/>
        </p:spPr>
        <p:txBody>
          <a:bodyPr wrap="square">
            <a:spAutoFit/>
          </a:bodyPr>
          <a:lstStyle/>
          <a:p>
            <a:r>
              <a:rPr lang="en-US" altLang="zh-CN" sz="3200" dirty="0">
                <a:solidFill>
                  <a:srgbClr val="FF0000"/>
                </a:solidFill>
                <a:latin typeface="华文新魏" panose="02010800040101010101" pitchFamily="2" charset="-122"/>
                <a:ea typeface="华文新魏" panose="02010800040101010101" pitchFamily="2" charset="-122"/>
              </a:rPr>
              <a:t>I</a:t>
            </a:r>
            <a:r>
              <a:rPr lang="en-US" altLang="zh-CN" sz="3200" baseline="-25000" dirty="0">
                <a:solidFill>
                  <a:srgbClr val="FF0000"/>
                </a:solidFill>
                <a:latin typeface="华文新魏" panose="02010800040101010101" pitchFamily="2" charset="-122"/>
                <a:ea typeface="华文新魏" panose="02010800040101010101" pitchFamily="2" charset="-122"/>
              </a:rPr>
              <a:t>3</a:t>
            </a:r>
            <a:r>
              <a:rPr lang="zh-CN" altLang="en-US" sz="3200" dirty="0">
                <a:solidFill>
                  <a:srgbClr val="FF0000"/>
                </a:solidFill>
                <a:latin typeface="华文新魏" panose="02010800040101010101" pitchFamily="2" charset="-122"/>
                <a:ea typeface="华文新魏" panose="02010800040101010101" pitchFamily="2" charset="-122"/>
              </a:rPr>
              <a:t>等待</a:t>
            </a:r>
            <a:r>
              <a:rPr lang="en-US" altLang="zh-CN" sz="3200" dirty="0">
                <a:solidFill>
                  <a:srgbClr val="FF0000"/>
                </a:solidFill>
                <a:latin typeface="华文新魏" panose="02010800040101010101" pitchFamily="2" charset="-122"/>
                <a:ea typeface="华文新魏" panose="02010800040101010101" pitchFamily="2" charset="-122"/>
              </a:rPr>
              <a:t>I</a:t>
            </a:r>
            <a:r>
              <a:rPr lang="en-US" altLang="zh-CN" sz="3200" baseline="-25000" dirty="0">
                <a:solidFill>
                  <a:srgbClr val="FF0000"/>
                </a:solidFill>
                <a:latin typeface="华文新魏" panose="02010800040101010101" pitchFamily="2" charset="-122"/>
                <a:ea typeface="华文新魏" panose="02010800040101010101" pitchFamily="2" charset="-122"/>
              </a:rPr>
              <a:t>1</a:t>
            </a:r>
            <a:r>
              <a:rPr lang="zh-CN" altLang="en-US" sz="3200" dirty="0">
                <a:solidFill>
                  <a:srgbClr val="FF0000"/>
                </a:solidFill>
                <a:latin typeface="华文新魏" panose="02010800040101010101" pitchFamily="2" charset="-122"/>
                <a:ea typeface="华文新魏" panose="02010800040101010101" pitchFamily="2" charset="-122"/>
              </a:rPr>
              <a:t>和</a:t>
            </a:r>
            <a:r>
              <a:rPr lang="en-US" altLang="zh-CN" sz="3200" dirty="0">
                <a:solidFill>
                  <a:srgbClr val="FF0000"/>
                </a:solidFill>
                <a:latin typeface="华文新魏" panose="02010800040101010101" pitchFamily="2" charset="-122"/>
                <a:ea typeface="华文新魏" panose="02010800040101010101" pitchFamily="2" charset="-122"/>
              </a:rPr>
              <a:t>I</a:t>
            </a:r>
            <a:r>
              <a:rPr lang="en-US" altLang="zh-CN" sz="3200" baseline="-25000" dirty="0">
                <a:solidFill>
                  <a:srgbClr val="FF0000"/>
                </a:solidFill>
                <a:latin typeface="华文新魏" panose="02010800040101010101" pitchFamily="2" charset="-122"/>
                <a:ea typeface="华文新魏" panose="02010800040101010101" pitchFamily="2" charset="-122"/>
              </a:rPr>
              <a:t>2</a:t>
            </a:r>
            <a:r>
              <a:rPr lang="zh-CN" altLang="en-US" sz="3200" dirty="0">
                <a:solidFill>
                  <a:srgbClr val="FF0000"/>
                </a:solidFill>
                <a:latin typeface="华文新魏" panose="02010800040101010101" pitchFamily="2" charset="-122"/>
                <a:ea typeface="华文新魏" panose="02010800040101010101" pitchFamily="2" charset="-122"/>
              </a:rPr>
              <a:t>写寄存器，</a:t>
            </a:r>
            <a:r>
              <a:rPr lang="en-US" altLang="zh-CN" sz="3200" dirty="0">
                <a:solidFill>
                  <a:srgbClr val="FF0000"/>
                </a:solidFill>
                <a:latin typeface="华文新魏" panose="02010800040101010101" pitchFamily="2" charset="-122"/>
                <a:ea typeface="华文新魏" panose="02010800040101010101" pitchFamily="2" charset="-122"/>
              </a:rPr>
              <a:t>I</a:t>
            </a:r>
            <a:r>
              <a:rPr lang="en-US" altLang="zh-CN" sz="3200" baseline="-25000" dirty="0">
                <a:solidFill>
                  <a:srgbClr val="FF0000"/>
                </a:solidFill>
                <a:latin typeface="华文新魏" panose="02010800040101010101" pitchFamily="2" charset="-122"/>
                <a:ea typeface="华文新魏" panose="02010800040101010101" pitchFamily="2" charset="-122"/>
              </a:rPr>
              <a:t>4</a:t>
            </a:r>
            <a:r>
              <a:rPr lang="zh-CN" altLang="en-US" sz="3200" dirty="0">
                <a:solidFill>
                  <a:srgbClr val="FF0000"/>
                </a:solidFill>
                <a:latin typeface="华文新魏" panose="02010800040101010101" pitchFamily="2" charset="-122"/>
                <a:ea typeface="华文新魏" panose="02010800040101010101" pitchFamily="2" charset="-122"/>
              </a:rPr>
              <a:t>是因为</a:t>
            </a:r>
            <a:r>
              <a:rPr lang="en-US" altLang="zh-CN" sz="3200" dirty="0">
                <a:solidFill>
                  <a:srgbClr val="FF0000"/>
                </a:solidFill>
                <a:latin typeface="华文新魏" panose="02010800040101010101" pitchFamily="2" charset="-122"/>
                <a:ea typeface="华文新魏" panose="02010800040101010101" pitchFamily="2" charset="-122"/>
              </a:rPr>
              <a:t>I</a:t>
            </a:r>
            <a:r>
              <a:rPr lang="en-US" altLang="zh-CN" sz="3200" baseline="-25000" dirty="0">
                <a:solidFill>
                  <a:srgbClr val="FF0000"/>
                </a:solidFill>
                <a:latin typeface="华文新魏" panose="02010800040101010101" pitchFamily="2" charset="-122"/>
                <a:ea typeface="华文新魏" panose="02010800040101010101" pitchFamily="2" charset="-122"/>
              </a:rPr>
              <a:t>3</a:t>
            </a:r>
            <a:r>
              <a:rPr lang="zh-CN" altLang="en-US" sz="3200" dirty="0">
                <a:solidFill>
                  <a:srgbClr val="FF0000"/>
                </a:solidFill>
                <a:latin typeface="华文新魏" panose="02010800040101010101" pitchFamily="2" charset="-122"/>
                <a:ea typeface="华文新魏" panose="02010800040101010101" pitchFamily="2" charset="-122"/>
              </a:rPr>
              <a:t>占据了</a:t>
            </a:r>
            <a:r>
              <a:rPr lang="en-US" altLang="zh-CN" sz="3200" dirty="0">
                <a:solidFill>
                  <a:srgbClr val="FF0000"/>
                </a:solidFill>
                <a:latin typeface="华文新魏" panose="02010800040101010101" pitchFamily="2" charset="-122"/>
                <a:ea typeface="华文新魏" panose="02010800040101010101" pitchFamily="2" charset="-122"/>
              </a:rPr>
              <a:t>IR</a:t>
            </a:r>
            <a:r>
              <a:rPr lang="zh-CN" altLang="en-US" sz="3200" dirty="0">
                <a:solidFill>
                  <a:srgbClr val="FF0000"/>
                </a:solidFill>
                <a:latin typeface="华文新魏" panose="02010800040101010101" pitchFamily="2" charset="-122"/>
                <a:ea typeface="华文新魏" panose="02010800040101010101" pitchFamily="2" charset="-122"/>
              </a:rPr>
              <a:t>寄存器</a:t>
            </a:r>
          </a:p>
        </p:txBody>
      </p:sp>
    </p:spTree>
    <p:extLst>
      <p:ext uri="{BB962C8B-B14F-4D97-AF65-F5344CB8AC3E}">
        <p14:creationId xmlns:p14="http://schemas.microsoft.com/office/powerpoint/2010/main" val="1950364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23</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951F5BF8-978C-4409-83FB-5A9798CE449B}"/>
              </a:ext>
            </a:extLst>
          </p:cNvPr>
          <p:cNvSpPr txBox="1"/>
          <p:nvPr/>
        </p:nvSpPr>
        <p:spPr>
          <a:xfrm>
            <a:off x="0" y="839157"/>
            <a:ext cx="12144672"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）若高级语言程序中某赋值语句为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x=x*2+a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均为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unsigned int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类型变量，它们的存储单元地址分别表示为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[x]</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，则执行这条语句至少需要多少个时钟周期？要求模仿上图画出这条语句对应的指令序列及其在流水线中的执行过程示意图。</a:t>
            </a:r>
          </a:p>
        </p:txBody>
      </p:sp>
      <p:sp>
        <p:nvSpPr>
          <p:cNvPr id="8" name="文本框 7">
            <a:extLst>
              <a:ext uri="{FF2B5EF4-FFF2-40B4-BE49-F238E27FC236}">
                <a16:creationId xmlns:a16="http://schemas.microsoft.com/office/drawing/2014/main" id="{80332BAD-94A0-49E5-A485-E2D0D6C85744}"/>
              </a:ext>
            </a:extLst>
          </p:cNvPr>
          <p:cNvSpPr txBox="1"/>
          <p:nvPr/>
        </p:nvSpPr>
        <p:spPr>
          <a:xfrm>
            <a:off x="119336" y="3043219"/>
            <a:ext cx="4392488" cy="3145476"/>
          </a:xfrm>
          <a:prstGeom prst="rect">
            <a:avLst/>
          </a:prstGeom>
          <a:noFill/>
        </p:spPr>
        <p:txBody>
          <a:bodyPr wrap="square">
            <a:spAutoFit/>
          </a:bodyPr>
          <a:lstStyle/>
          <a:p>
            <a:r>
              <a:rPr lang="en-US" altLang="zh-CN" sz="3200" b="1" dirty="0">
                <a:solidFill>
                  <a:srgbClr val="FF0000"/>
                </a:solidFill>
                <a:latin typeface="华文新魏" panose="02010800040101010101" pitchFamily="2" charset="-122"/>
                <a:ea typeface="华文新魏" panose="02010800040101010101" pitchFamily="2" charset="-122"/>
              </a:rPr>
              <a:t>I1:  LOAD</a:t>
            </a:r>
            <a:r>
              <a:rPr lang="zh-CN" altLang="en-US" sz="3200" b="1" dirty="0">
                <a:solidFill>
                  <a:srgbClr val="FF0000"/>
                </a:solidFill>
                <a:latin typeface="华文新魏" panose="02010800040101010101" pitchFamily="2" charset="-122"/>
                <a:ea typeface="华文新魏" panose="02010800040101010101" pitchFamily="2" charset="-122"/>
              </a:rPr>
              <a:t> </a:t>
            </a:r>
            <a:r>
              <a:rPr lang="en-US" altLang="zh-CN" sz="3200" b="1" dirty="0">
                <a:solidFill>
                  <a:srgbClr val="FF0000"/>
                </a:solidFill>
                <a:latin typeface="华文新魏" panose="02010800040101010101" pitchFamily="2" charset="-122"/>
                <a:ea typeface="华文新魏" panose="02010800040101010101" pitchFamily="2" charset="-122"/>
              </a:rPr>
              <a:t>		R1, [x]</a:t>
            </a:r>
            <a:r>
              <a:rPr lang="zh-CN" altLang="en-US" sz="3200" b="1" dirty="0">
                <a:solidFill>
                  <a:srgbClr val="FF0000"/>
                </a:solidFill>
                <a:latin typeface="华文新魏" panose="02010800040101010101" pitchFamily="2" charset="-122"/>
                <a:ea typeface="华文新魏" panose="02010800040101010101" pitchFamily="2" charset="-122"/>
              </a:rPr>
              <a:t> </a:t>
            </a:r>
            <a:endParaRPr lang="en-US" altLang="zh-CN" sz="3200" b="1" dirty="0">
              <a:solidFill>
                <a:srgbClr val="FF0000"/>
              </a:solidFill>
              <a:latin typeface="华文新魏" panose="02010800040101010101" pitchFamily="2" charset="-122"/>
              <a:ea typeface="华文新魏" panose="020108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3200" b="1" dirty="0">
                <a:solidFill>
                  <a:srgbClr val="FF0000"/>
                </a:solidFill>
                <a:latin typeface="华文新魏" panose="02010800040101010101" pitchFamily="2" charset="-122"/>
                <a:ea typeface="华文新魏" panose="02010800040101010101" pitchFamily="2" charset="-122"/>
              </a:rPr>
              <a:t>I2:  LOAD</a:t>
            </a:r>
            <a:r>
              <a:rPr lang="zh-CN" altLang="en-US" sz="3200" b="1" dirty="0">
                <a:solidFill>
                  <a:srgbClr val="FF0000"/>
                </a:solidFill>
                <a:latin typeface="华文新魏" panose="02010800040101010101" pitchFamily="2" charset="-122"/>
                <a:ea typeface="华文新魏" panose="02010800040101010101" pitchFamily="2" charset="-122"/>
              </a:rPr>
              <a:t>  </a:t>
            </a:r>
            <a:r>
              <a:rPr lang="en-US" altLang="zh-CN" sz="3200" b="1" dirty="0">
                <a:solidFill>
                  <a:srgbClr val="FF0000"/>
                </a:solidFill>
                <a:latin typeface="华文新魏" panose="02010800040101010101" pitchFamily="2" charset="-122"/>
                <a:ea typeface="华文新魏" panose="02010800040101010101" pitchFamily="2" charset="-122"/>
              </a:rPr>
              <a:t>	R2, [a]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3200" b="1" dirty="0">
                <a:solidFill>
                  <a:srgbClr val="FF0000"/>
                </a:solidFill>
                <a:latin typeface="华文新魏" panose="02010800040101010101" pitchFamily="2" charset="-122"/>
                <a:ea typeface="华文新魏" panose="02010800040101010101" pitchFamily="2" charset="-122"/>
              </a:rPr>
              <a:t>I3:  SHL</a:t>
            </a:r>
            <a:r>
              <a:rPr lang="zh-CN" altLang="en-US" sz="3200" b="1" dirty="0">
                <a:solidFill>
                  <a:srgbClr val="FF0000"/>
                </a:solidFill>
                <a:latin typeface="华文新魏" panose="02010800040101010101" pitchFamily="2" charset="-122"/>
                <a:ea typeface="华文新魏" panose="02010800040101010101" pitchFamily="2" charset="-122"/>
              </a:rPr>
              <a:t>  </a:t>
            </a:r>
            <a:r>
              <a:rPr lang="en-US" altLang="zh-CN" sz="3200" b="1" dirty="0">
                <a:solidFill>
                  <a:srgbClr val="FF0000"/>
                </a:solidFill>
                <a:latin typeface="华文新魏" panose="02010800040101010101" pitchFamily="2" charset="-122"/>
                <a:ea typeface="华文新魏" panose="02010800040101010101" pitchFamily="2" charset="-122"/>
              </a:rPr>
              <a:t>		R1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3200" b="1" dirty="0">
                <a:solidFill>
                  <a:srgbClr val="FF0000"/>
                </a:solidFill>
                <a:latin typeface="华文新魏" panose="02010800040101010101" pitchFamily="2" charset="-122"/>
                <a:ea typeface="华文新魏" panose="02010800040101010101" pitchFamily="2" charset="-122"/>
              </a:rPr>
              <a:t>I4:  ADD</a:t>
            </a:r>
            <a:r>
              <a:rPr lang="zh-CN" altLang="en-US" sz="3200" b="1" dirty="0">
                <a:solidFill>
                  <a:srgbClr val="FF0000"/>
                </a:solidFill>
                <a:latin typeface="华文新魏" panose="02010800040101010101" pitchFamily="2" charset="-122"/>
                <a:ea typeface="华文新魏" panose="02010800040101010101" pitchFamily="2" charset="-122"/>
              </a:rPr>
              <a:t>  </a:t>
            </a:r>
            <a:r>
              <a:rPr lang="en-US" altLang="zh-CN" sz="3200" b="1" dirty="0">
                <a:solidFill>
                  <a:srgbClr val="FF0000"/>
                </a:solidFill>
                <a:latin typeface="华文新魏" panose="02010800040101010101" pitchFamily="2" charset="-122"/>
                <a:ea typeface="华文新魏" panose="02010800040101010101" pitchFamily="2" charset="-122"/>
              </a:rPr>
              <a:t>		R1, R2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3200" b="1" dirty="0">
                <a:solidFill>
                  <a:srgbClr val="FF0000"/>
                </a:solidFill>
                <a:latin typeface="华文新魏" panose="02010800040101010101" pitchFamily="2" charset="-122"/>
                <a:ea typeface="华文新魏" panose="02010800040101010101" pitchFamily="2" charset="-122"/>
              </a:rPr>
              <a:t>I5:  STORE</a:t>
            </a:r>
            <a:r>
              <a:rPr lang="zh-CN" altLang="en-US" sz="3200" b="1" dirty="0">
                <a:solidFill>
                  <a:srgbClr val="FF0000"/>
                </a:solidFill>
                <a:latin typeface="华文新魏" panose="02010800040101010101" pitchFamily="2" charset="-122"/>
                <a:ea typeface="华文新魏" panose="02010800040101010101" pitchFamily="2" charset="-122"/>
              </a:rPr>
              <a:t>  </a:t>
            </a:r>
            <a:r>
              <a:rPr lang="en-US" altLang="zh-CN" sz="3200" b="1" dirty="0">
                <a:solidFill>
                  <a:srgbClr val="FF0000"/>
                </a:solidFill>
                <a:latin typeface="华文新魏" panose="02010800040101010101" pitchFamily="2" charset="-122"/>
                <a:ea typeface="华文新魏" panose="02010800040101010101" pitchFamily="2" charset="-122"/>
              </a:rPr>
              <a:t>	R2, [x]</a:t>
            </a:r>
          </a:p>
        </p:txBody>
      </p:sp>
      <p:graphicFrame>
        <p:nvGraphicFramePr>
          <p:cNvPr id="9" name="表格 8">
            <a:extLst>
              <a:ext uri="{FF2B5EF4-FFF2-40B4-BE49-F238E27FC236}">
                <a16:creationId xmlns:a16="http://schemas.microsoft.com/office/drawing/2014/main" id="{E815EC70-1CEF-4847-8DCC-0C5EC784E781}"/>
              </a:ext>
            </a:extLst>
          </p:cNvPr>
          <p:cNvGraphicFramePr>
            <a:graphicFrameLocks noGrp="1"/>
          </p:cNvGraphicFramePr>
          <p:nvPr>
            <p:extLst>
              <p:ext uri="{D42A27DB-BD31-4B8C-83A1-F6EECF244321}">
                <p14:modId xmlns:p14="http://schemas.microsoft.com/office/powerpoint/2010/main" val="952747200"/>
              </p:ext>
            </p:extLst>
          </p:nvPr>
        </p:nvGraphicFramePr>
        <p:xfrm>
          <a:off x="4439816" y="3608733"/>
          <a:ext cx="7632848" cy="2405788"/>
        </p:xfrm>
        <a:graphic>
          <a:graphicData uri="http://schemas.openxmlformats.org/drawingml/2006/table">
            <a:tbl>
              <a:tblPr firstRow="1" firstCol="1" bandRow="1"/>
              <a:tblGrid>
                <a:gridCol w="562896">
                  <a:extLst>
                    <a:ext uri="{9D8B030D-6E8A-4147-A177-3AD203B41FA5}">
                      <a16:colId xmlns:a16="http://schemas.microsoft.com/office/drawing/2014/main" val="272526018"/>
                    </a:ext>
                  </a:extLst>
                </a:gridCol>
                <a:gridCol w="285200">
                  <a:extLst>
                    <a:ext uri="{9D8B030D-6E8A-4147-A177-3AD203B41FA5}">
                      <a16:colId xmlns:a16="http://schemas.microsoft.com/office/drawing/2014/main" val="1560524562"/>
                    </a:ext>
                  </a:extLst>
                </a:gridCol>
                <a:gridCol w="424047">
                  <a:extLst>
                    <a:ext uri="{9D8B030D-6E8A-4147-A177-3AD203B41FA5}">
                      <a16:colId xmlns:a16="http://schemas.microsoft.com/office/drawing/2014/main" val="3258812765"/>
                    </a:ext>
                  </a:extLst>
                </a:gridCol>
                <a:gridCol w="424047">
                  <a:extLst>
                    <a:ext uri="{9D8B030D-6E8A-4147-A177-3AD203B41FA5}">
                      <a16:colId xmlns:a16="http://schemas.microsoft.com/office/drawing/2014/main" val="4124086424"/>
                    </a:ext>
                  </a:extLst>
                </a:gridCol>
                <a:gridCol w="424047">
                  <a:extLst>
                    <a:ext uri="{9D8B030D-6E8A-4147-A177-3AD203B41FA5}">
                      <a16:colId xmlns:a16="http://schemas.microsoft.com/office/drawing/2014/main" val="361058537"/>
                    </a:ext>
                  </a:extLst>
                </a:gridCol>
                <a:gridCol w="424047">
                  <a:extLst>
                    <a:ext uri="{9D8B030D-6E8A-4147-A177-3AD203B41FA5}">
                      <a16:colId xmlns:a16="http://schemas.microsoft.com/office/drawing/2014/main" val="1239450416"/>
                    </a:ext>
                  </a:extLst>
                </a:gridCol>
                <a:gridCol w="424047">
                  <a:extLst>
                    <a:ext uri="{9D8B030D-6E8A-4147-A177-3AD203B41FA5}">
                      <a16:colId xmlns:a16="http://schemas.microsoft.com/office/drawing/2014/main" val="1840922046"/>
                    </a:ext>
                  </a:extLst>
                </a:gridCol>
                <a:gridCol w="424047">
                  <a:extLst>
                    <a:ext uri="{9D8B030D-6E8A-4147-A177-3AD203B41FA5}">
                      <a16:colId xmlns:a16="http://schemas.microsoft.com/office/drawing/2014/main" val="631600450"/>
                    </a:ext>
                  </a:extLst>
                </a:gridCol>
                <a:gridCol w="424047">
                  <a:extLst>
                    <a:ext uri="{9D8B030D-6E8A-4147-A177-3AD203B41FA5}">
                      <a16:colId xmlns:a16="http://schemas.microsoft.com/office/drawing/2014/main" val="1981447799"/>
                    </a:ext>
                  </a:extLst>
                </a:gridCol>
                <a:gridCol w="424047">
                  <a:extLst>
                    <a:ext uri="{9D8B030D-6E8A-4147-A177-3AD203B41FA5}">
                      <a16:colId xmlns:a16="http://schemas.microsoft.com/office/drawing/2014/main" val="2418003519"/>
                    </a:ext>
                  </a:extLst>
                </a:gridCol>
                <a:gridCol w="424047">
                  <a:extLst>
                    <a:ext uri="{9D8B030D-6E8A-4147-A177-3AD203B41FA5}">
                      <a16:colId xmlns:a16="http://schemas.microsoft.com/office/drawing/2014/main" val="4068653109"/>
                    </a:ext>
                  </a:extLst>
                </a:gridCol>
                <a:gridCol w="424047">
                  <a:extLst>
                    <a:ext uri="{9D8B030D-6E8A-4147-A177-3AD203B41FA5}">
                      <a16:colId xmlns:a16="http://schemas.microsoft.com/office/drawing/2014/main" val="1871066848"/>
                    </a:ext>
                  </a:extLst>
                </a:gridCol>
                <a:gridCol w="424047">
                  <a:extLst>
                    <a:ext uri="{9D8B030D-6E8A-4147-A177-3AD203B41FA5}">
                      <a16:colId xmlns:a16="http://schemas.microsoft.com/office/drawing/2014/main" val="3067366053"/>
                    </a:ext>
                  </a:extLst>
                </a:gridCol>
                <a:gridCol w="424047">
                  <a:extLst>
                    <a:ext uri="{9D8B030D-6E8A-4147-A177-3AD203B41FA5}">
                      <a16:colId xmlns:a16="http://schemas.microsoft.com/office/drawing/2014/main" val="2992709236"/>
                    </a:ext>
                  </a:extLst>
                </a:gridCol>
                <a:gridCol w="424047">
                  <a:extLst>
                    <a:ext uri="{9D8B030D-6E8A-4147-A177-3AD203B41FA5}">
                      <a16:colId xmlns:a16="http://schemas.microsoft.com/office/drawing/2014/main" val="4117862181"/>
                    </a:ext>
                  </a:extLst>
                </a:gridCol>
                <a:gridCol w="424047">
                  <a:extLst>
                    <a:ext uri="{9D8B030D-6E8A-4147-A177-3AD203B41FA5}">
                      <a16:colId xmlns:a16="http://schemas.microsoft.com/office/drawing/2014/main" val="654726696"/>
                    </a:ext>
                  </a:extLst>
                </a:gridCol>
                <a:gridCol w="424047">
                  <a:extLst>
                    <a:ext uri="{9D8B030D-6E8A-4147-A177-3AD203B41FA5}">
                      <a16:colId xmlns:a16="http://schemas.microsoft.com/office/drawing/2014/main" val="134296501"/>
                    </a:ext>
                  </a:extLst>
                </a:gridCol>
                <a:gridCol w="424047">
                  <a:extLst>
                    <a:ext uri="{9D8B030D-6E8A-4147-A177-3AD203B41FA5}">
                      <a16:colId xmlns:a16="http://schemas.microsoft.com/office/drawing/2014/main" val="2458534317"/>
                    </a:ext>
                  </a:extLst>
                </a:gridCol>
              </a:tblGrid>
              <a:tr h="343684">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7">
                  <a:txBody>
                    <a:bodyPr/>
                    <a:lstStyle/>
                    <a:p>
                      <a:pPr algn="ctr"/>
                      <a:r>
                        <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时间单元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sz="1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endParaRPr lang="zh-CN" sz="1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endParaRPr lang="zh-CN" sz="1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4574456"/>
                  </a:ext>
                </a:extLst>
              </a:tr>
              <a:tr h="343684">
                <a:tc>
                  <a:txBody>
                    <a:bodyPr/>
                    <a:lstStyle/>
                    <a:p>
                      <a:pPr algn="ctr"/>
                      <a:r>
                        <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指令 </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2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3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4 </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5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6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7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8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9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10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11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12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13 </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14 </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15</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16</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17</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893283"/>
                  </a:ext>
                </a:extLst>
              </a:tr>
              <a:tr h="343684">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sz="1800" b="1" kern="100" baseline="-250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a:t>
                      </a: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IF</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ID</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EX</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WB</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835078"/>
                  </a:ext>
                </a:extLst>
              </a:tr>
              <a:tr h="343684">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sz="1800" b="1" kern="100" baseline="-250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2</a:t>
                      </a: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IF</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ID</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EX</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WB</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358299"/>
                  </a:ext>
                </a:extLst>
              </a:tr>
              <a:tr h="343684">
                <a:tc>
                  <a:txBody>
                    <a:bodyPr/>
                    <a:lstStyle/>
                    <a:p>
                      <a:pPr algn="ct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sz="1800" b="1" kern="100" baseline="-250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3</a:t>
                      </a:r>
                      <a:r>
                        <a:rPr lang="en-US"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1800" b="1" kern="10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IF</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ID</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EX</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WB</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86783"/>
                  </a:ext>
                </a:extLst>
              </a:tr>
              <a:tr h="343684">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a:t>
                      </a:r>
                      <a:r>
                        <a:rPr lang="en-US" sz="1800" b="1" kern="100" baseline="-250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4</a:t>
                      </a: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IF</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ID</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EX</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WB</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099320"/>
                  </a:ext>
                </a:extLst>
              </a:tr>
              <a:tr h="343684">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IF</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ID</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EX</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WB</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458055"/>
                  </a:ext>
                </a:extLst>
              </a:tr>
            </a:tbl>
          </a:graphicData>
        </a:graphic>
      </p:graphicFrame>
    </p:spTree>
    <p:extLst>
      <p:ext uri="{BB962C8B-B14F-4D97-AF65-F5344CB8AC3E}">
        <p14:creationId xmlns:p14="http://schemas.microsoft.com/office/powerpoint/2010/main" val="373410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24</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91E2FF8B-C7BD-42B6-BD2A-B699AF1A8F5E}"/>
              </a:ext>
            </a:extLst>
          </p:cNvPr>
          <p:cNvSpPr txBox="1"/>
          <p:nvPr/>
        </p:nvSpPr>
        <p:spPr>
          <a:xfrm>
            <a:off x="0" y="852700"/>
            <a:ext cx="11881320"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下列给出的指令系统特点中，有利于实现指令流水线的是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指令格式规整且长度一致</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Ⅱ</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．指令和数据按边界对齐存放 </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．只有</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Load/Store</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指令才能对操作数进行存储访问</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	</a:t>
            </a:r>
            <a:r>
              <a:rPr lang="en-US" altLang="zh-CN" sz="3200" b="1" kern="100" dirty="0" err="1">
                <a:effectLst/>
                <a:latin typeface="华文新魏" panose="02010800040101010101" pitchFamily="2" charset="-122"/>
                <a:ea typeface="华文新魏" panose="02010800040101010101" pitchFamily="2" charset="-122"/>
                <a:cs typeface="Times New Roman" panose="02020603050405020304" pitchFamily="18" charset="0"/>
              </a:rPr>
              <a:t>D.Ⅰ</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AB6F2CE-A629-4B70-B38E-ED9998D8C3A1}"/>
              </a:ext>
            </a:extLst>
          </p:cNvPr>
          <p:cNvSpPr txBox="1"/>
          <p:nvPr/>
        </p:nvSpPr>
        <p:spPr>
          <a:xfrm>
            <a:off x="47328" y="3401305"/>
            <a:ext cx="11833992" cy="335476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假定不采用</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Cache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和指令预取技术，且机器处于</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开中断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状态，则在下列有关指令执行的叙述中，错误的是（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p>
          <a:p>
            <a:pPr algn="just"/>
            <a:endParaRPr lang="en-US" altLang="zh-CN" sz="1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每个指令周期中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CPU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都至少访问内存一次</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每个指令周期一定大于或等于一个</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CPU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时钟周期</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空操作指令的指令周期中任何寄存器的内容都不会被改变</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当前程序在每条指令执行结束时都可能被外部中断打断</a:t>
            </a:r>
          </a:p>
        </p:txBody>
      </p:sp>
    </p:spTree>
    <p:extLst>
      <p:ext uri="{BB962C8B-B14F-4D97-AF65-F5344CB8AC3E}">
        <p14:creationId xmlns:p14="http://schemas.microsoft.com/office/powerpoint/2010/main" val="13921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25</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71FDDF7A-4505-44AB-A7AA-11330FC7D726}"/>
              </a:ext>
            </a:extLst>
          </p:cNvPr>
          <p:cNvSpPr txBox="1"/>
          <p:nvPr/>
        </p:nvSpPr>
        <p:spPr>
          <a:xfrm>
            <a:off x="299356" y="874455"/>
            <a:ext cx="11593288" cy="255454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下列选项中，不会引起指令流水线阻塞的是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数据旁路（转发）</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数据相关</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条件转移</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资源冲突</a:t>
            </a:r>
          </a:p>
        </p:txBody>
      </p:sp>
      <p:sp>
        <p:nvSpPr>
          <p:cNvPr id="8" name="文本框 7">
            <a:extLst>
              <a:ext uri="{FF2B5EF4-FFF2-40B4-BE49-F238E27FC236}">
                <a16:creationId xmlns:a16="http://schemas.microsoft.com/office/drawing/2014/main" id="{E12A3DD0-34E5-4FA8-974B-22553CB1BE23}"/>
              </a:ext>
            </a:extLst>
          </p:cNvPr>
          <p:cNvSpPr txBox="1"/>
          <p:nvPr/>
        </p:nvSpPr>
        <p:spPr>
          <a:xfrm>
            <a:off x="191344" y="3921442"/>
            <a:ext cx="11809312"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19.</a:t>
            </a:r>
            <a:r>
              <a:rPr lang="en-US" altLang="zh-CN" sz="3200" b="1" kern="100" dirty="0">
                <a:solidFill>
                  <a:srgbClr val="333333"/>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某计算机的指令流水线由四个功能段组成，指令流经各功能段的时间</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忽略各功能段之间的缓存时间</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分别为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90ns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80ns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70ns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60ns</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，则该计算机的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CPU</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时钟周期至少是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90ns		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80ns		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70ns		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60ns</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3190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26</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534E1C33-985D-4C3F-9E81-E8FB7FB5C721}"/>
              </a:ext>
            </a:extLst>
          </p:cNvPr>
          <p:cNvSpPr txBox="1"/>
          <p:nvPr/>
        </p:nvSpPr>
        <p:spPr>
          <a:xfrm>
            <a:off x="128340" y="1054425"/>
            <a:ext cx="11089232" cy="255454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20.</a:t>
            </a:r>
            <a:r>
              <a:rPr lang="en-US" altLang="zh-CN" sz="3200" b="1" kern="100" dirty="0">
                <a:solidFill>
                  <a:srgbClr val="333333"/>
                </a:solidFill>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相对于微程序控制器，硬布线控制器的特点是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D</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．指令执行速度慢，指令功能的修改和扩展容易</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．指令执行速度慢，指令功能的修改和扩展难</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．指令执行速度快，指令功能的修改和扩展容易</a:t>
            </a: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．指令执行速度快，指令功能的修改和扩展难</a:t>
            </a:r>
          </a:p>
        </p:txBody>
      </p:sp>
    </p:spTree>
    <p:extLst>
      <p:ext uri="{BB962C8B-B14F-4D97-AF65-F5344CB8AC3E}">
        <p14:creationId xmlns:p14="http://schemas.microsoft.com/office/powerpoint/2010/main" val="2311055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27</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524A6A62-7115-4F09-80C7-ADDA9A612DB6}"/>
              </a:ext>
            </a:extLst>
          </p:cNvPr>
          <p:cNvSpPr txBox="1"/>
          <p:nvPr/>
        </p:nvSpPr>
        <p:spPr>
          <a:xfrm>
            <a:off x="119336" y="1052736"/>
            <a:ext cx="12072664" cy="3539430"/>
          </a:xfrm>
          <a:prstGeom prst="rect">
            <a:avLst/>
          </a:prstGeom>
          <a:noFill/>
        </p:spPr>
        <p:txBody>
          <a:bodyPr wrap="square">
            <a:spAutoFit/>
          </a:bodyPr>
          <a:lstStyle/>
          <a:p>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21.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某计算机字长为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位，采用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16</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位定长指令字结构，部分数据通路结构如下图所示，图中所有控制信号为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时表示有效、为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时表示无效。例如，控制信号</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MDRinE</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表示允许数据从</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DB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打入</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MDR</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MDRin</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表示允许数据从内总线打入</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MDR</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。假设</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MAR</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的输出一直处于使能状态。加法指令</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“ADD(R1)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的功能为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(R0)+((R1))→(R1)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，即将</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中的数据与</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的内容所指主存单元的数据相加，并将结果送入</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的内容所指主存单元中保存。</a:t>
            </a:r>
            <a:endParaRPr lang="zh-CN" altLang="en-US" sz="3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9995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28</a:t>
            </a:fld>
            <a:endParaRPr lang="zh-CN" altLang="en-US" sz="1200" dirty="0">
              <a:solidFill>
                <a:srgbClr val="898989"/>
              </a:solidFill>
            </a:endParaRPr>
          </a:p>
        </p:txBody>
      </p:sp>
      <p:pic>
        <p:nvPicPr>
          <p:cNvPr id="5" name="图片 4">
            <a:extLst>
              <a:ext uri="{FF2B5EF4-FFF2-40B4-BE49-F238E27FC236}">
                <a16:creationId xmlns:a16="http://schemas.microsoft.com/office/drawing/2014/main" id="{08A38531-3FCC-4F0A-B5F6-849B598AAB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88423" y="819123"/>
            <a:ext cx="6633740" cy="5535357"/>
          </a:xfrm>
          <a:prstGeom prst="rect">
            <a:avLst/>
          </a:prstGeom>
          <a:noFill/>
          <a:ln>
            <a:noFill/>
          </a:ln>
        </p:spPr>
      </p:pic>
      <p:sp>
        <p:nvSpPr>
          <p:cNvPr id="7" name="文本框 6">
            <a:extLst>
              <a:ext uri="{FF2B5EF4-FFF2-40B4-BE49-F238E27FC236}">
                <a16:creationId xmlns:a16="http://schemas.microsoft.com/office/drawing/2014/main" id="{6D63A6C0-ED08-4360-A21A-A8F8F90F164E}"/>
              </a:ext>
            </a:extLst>
          </p:cNvPr>
          <p:cNvSpPr txBox="1"/>
          <p:nvPr/>
        </p:nvSpPr>
        <p:spPr>
          <a:xfrm>
            <a:off x="191344" y="910979"/>
            <a:ext cx="5472608" cy="3046988"/>
          </a:xfrm>
          <a:prstGeom prst="rect">
            <a:avLst/>
          </a:prstGeom>
          <a:noFill/>
        </p:spPr>
        <p:txBody>
          <a:bodyPr wrap="square">
            <a:spAutoFit/>
          </a:bodyPr>
          <a:lstStyle/>
          <a:p>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下表给出了上述指令取指和译码阶段每个节拍</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时钟周期</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的功能和有效控制信号，请按表中描述方式用表格列出指令执行阶段每个节拍的功能和有效控制信号。</a:t>
            </a:r>
            <a:endParaRPr lang="zh-CN" altLang="en-US" sz="3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6467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29</a:t>
            </a:fld>
            <a:endParaRPr lang="zh-CN" altLang="en-US" sz="1200" dirty="0">
              <a:solidFill>
                <a:srgbClr val="898989"/>
              </a:solidFill>
            </a:endParaRPr>
          </a:p>
        </p:txBody>
      </p:sp>
      <p:pic>
        <p:nvPicPr>
          <p:cNvPr id="5" name="图片 4">
            <a:extLst>
              <a:ext uri="{FF2B5EF4-FFF2-40B4-BE49-F238E27FC236}">
                <a16:creationId xmlns:a16="http://schemas.microsoft.com/office/drawing/2014/main" id="{4F6FA097-D2D1-4DBC-97EA-96A49A3BBF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55440" y="836614"/>
            <a:ext cx="8208912" cy="1944216"/>
          </a:xfrm>
          <a:prstGeom prst="rect">
            <a:avLst/>
          </a:prstGeom>
          <a:noFill/>
          <a:ln>
            <a:noFill/>
          </a:ln>
        </p:spPr>
      </p:pic>
      <p:graphicFrame>
        <p:nvGraphicFramePr>
          <p:cNvPr id="6" name="表格 5">
            <a:extLst>
              <a:ext uri="{FF2B5EF4-FFF2-40B4-BE49-F238E27FC236}">
                <a16:creationId xmlns:a16="http://schemas.microsoft.com/office/drawing/2014/main" id="{574604E9-6EC7-478C-8050-48717F7EC236}"/>
              </a:ext>
            </a:extLst>
          </p:cNvPr>
          <p:cNvGraphicFramePr>
            <a:graphicFrameLocks noGrp="1"/>
          </p:cNvGraphicFramePr>
          <p:nvPr>
            <p:extLst>
              <p:ext uri="{D42A27DB-BD31-4B8C-83A1-F6EECF244321}">
                <p14:modId xmlns:p14="http://schemas.microsoft.com/office/powerpoint/2010/main" val="1498736740"/>
              </p:ext>
            </p:extLst>
          </p:nvPr>
        </p:nvGraphicFramePr>
        <p:xfrm>
          <a:off x="1180506" y="3265738"/>
          <a:ext cx="8640960" cy="2405788"/>
        </p:xfrm>
        <a:graphic>
          <a:graphicData uri="http://schemas.openxmlformats.org/drawingml/2006/table">
            <a:tbl>
              <a:tblPr firstRow="1" firstCol="1" bandRow="1"/>
              <a:tblGrid>
                <a:gridCol w="1008112">
                  <a:extLst>
                    <a:ext uri="{9D8B030D-6E8A-4147-A177-3AD203B41FA5}">
                      <a16:colId xmlns:a16="http://schemas.microsoft.com/office/drawing/2014/main" val="272526018"/>
                    </a:ext>
                  </a:extLst>
                </a:gridCol>
                <a:gridCol w="3691358">
                  <a:extLst>
                    <a:ext uri="{9D8B030D-6E8A-4147-A177-3AD203B41FA5}">
                      <a16:colId xmlns:a16="http://schemas.microsoft.com/office/drawing/2014/main" val="1560524562"/>
                    </a:ext>
                  </a:extLst>
                </a:gridCol>
                <a:gridCol w="3941490">
                  <a:extLst>
                    <a:ext uri="{9D8B030D-6E8A-4147-A177-3AD203B41FA5}">
                      <a16:colId xmlns:a16="http://schemas.microsoft.com/office/drawing/2014/main" val="3258812765"/>
                    </a:ext>
                  </a:extLst>
                </a:gridCol>
              </a:tblGrid>
              <a:tr h="343684">
                <a:tc>
                  <a:txBody>
                    <a:bodyPr/>
                    <a:lstStyle/>
                    <a:p>
                      <a:pPr algn="ctr"/>
                      <a:r>
                        <a:rPr lang="zh-CN" alt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时钟</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功能</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控制信号</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4893283"/>
                  </a:ext>
                </a:extLst>
              </a:tr>
              <a:tr h="343684">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5</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MAR </a:t>
                      </a: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sym typeface="Wingdings" panose="05000000000000000000" pitchFamily="2" charset="2"/>
                        </a:rPr>
                        <a:t> R1</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R1out</a:t>
                      </a:r>
                      <a:r>
                        <a:rPr lang="zh-CN" alt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1800" b="1" kern="100" dirty="0" err="1">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MARin</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835078"/>
                  </a:ext>
                </a:extLst>
              </a:tr>
              <a:tr h="343684">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6</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MDR </a:t>
                      </a:r>
                      <a:r>
                        <a:rPr lang="en-US" altLang="zh-CN" sz="1800" b="1" kern="100" dirty="0">
                          <a:solidFill>
                            <a:srgbClr val="FF0000"/>
                          </a:solidFill>
                          <a:effectLst/>
                          <a:latin typeface="华文新魏" panose="02010800040101010101" pitchFamily="2" charset="-122"/>
                          <a:ea typeface="华文新魏" panose="02010800040101010101" pitchFamily="2" charset="-122"/>
                          <a:sym typeface="Wingdings" panose="05000000000000000000" pitchFamily="2" charset="2"/>
                        </a:rPr>
                        <a:t> M(MAR)</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err="1">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memR</a:t>
                      </a:r>
                      <a:r>
                        <a:rPr lang="zh-CN" alt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1800" b="1" kern="100" dirty="0" err="1">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MDRinE</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358299"/>
                  </a:ext>
                </a:extLst>
              </a:tr>
              <a:tr h="343684">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MD7</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A </a:t>
                      </a:r>
                      <a:r>
                        <a:rPr lang="en-US" altLang="zh-CN" sz="1800" b="1" kern="100" dirty="0">
                          <a:solidFill>
                            <a:srgbClr val="FF0000"/>
                          </a:solidFill>
                          <a:effectLst/>
                          <a:latin typeface="华文新魏" panose="02010800040101010101" pitchFamily="2" charset="-122"/>
                          <a:ea typeface="华文新魏" panose="02010800040101010101" pitchFamily="2" charset="-122"/>
                          <a:sym typeface="Wingdings" panose="05000000000000000000" pitchFamily="2" charset="2"/>
                        </a:rPr>
                        <a:t> MDR</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err="1">
                          <a:solidFill>
                            <a:srgbClr val="FF0000"/>
                          </a:solidFill>
                          <a:effectLst/>
                          <a:latin typeface="华文新魏" panose="02010800040101010101" pitchFamily="2" charset="-122"/>
                          <a:ea typeface="华文新魏" panose="02010800040101010101" pitchFamily="2" charset="-122"/>
                        </a:rPr>
                        <a:t>MDRout</a:t>
                      </a:r>
                      <a:r>
                        <a:rPr lang="zh-CN" altLang="en-US" sz="1800" b="1" kern="100" dirty="0">
                          <a:solidFill>
                            <a:srgbClr val="FF0000"/>
                          </a:solidFill>
                          <a:effectLst/>
                          <a:latin typeface="华文新魏" panose="02010800040101010101" pitchFamily="2" charset="-122"/>
                          <a:ea typeface="华文新魏" panose="02010800040101010101" pitchFamily="2" charset="-122"/>
                        </a:rPr>
                        <a:t>，</a:t>
                      </a:r>
                      <a:r>
                        <a:rPr lang="en-US" altLang="zh-CN" sz="1800" b="1" kern="100" dirty="0">
                          <a:solidFill>
                            <a:srgbClr val="FF0000"/>
                          </a:solidFill>
                          <a:effectLst/>
                          <a:latin typeface="华文新魏" panose="02010800040101010101" pitchFamily="2" charset="-122"/>
                          <a:ea typeface="华文新魏" panose="02010800040101010101" pitchFamily="2" charset="-122"/>
                        </a:rPr>
                        <a:t>Ain</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186783"/>
                  </a:ext>
                </a:extLst>
              </a:tr>
              <a:tr h="343684">
                <a:tc>
                  <a:txBody>
                    <a:bodyPr/>
                    <a:lstStyle/>
                    <a:p>
                      <a:pPr algn="ctr"/>
                      <a:r>
                        <a:rPr lang="en-US"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8</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AC </a:t>
                      </a:r>
                      <a:r>
                        <a:rPr lang="en-US" altLang="zh-CN" sz="1800" b="1" kern="100" dirty="0">
                          <a:solidFill>
                            <a:srgbClr val="FF0000"/>
                          </a:solidFill>
                          <a:effectLst/>
                          <a:latin typeface="华文新魏" panose="02010800040101010101" pitchFamily="2" charset="-122"/>
                          <a:ea typeface="华文新魏" panose="02010800040101010101" pitchFamily="2" charset="-122"/>
                          <a:sym typeface="Wingdings" panose="05000000000000000000" pitchFamily="2" charset="2"/>
                        </a:rPr>
                        <a:t> A + R0</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R0out</a:t>
                      </a:r>
                      <a:r>
                        <a:rPr lang="zh-CN" altLang="en-US" sz="1800" b="1" kern="100" dirty="0">
                          <a:solidFill>
                            <a:srgbClr val="FF0000"/>
                          </a:solidFill>
                          <a:effectLst/>
                          <a:latin typeface="华文新魏" panose="02010800040101010101" pitchFamily="2" charset="-122"/>
                          <a:ea typeface="华文新魏" panose="02010800040101010101" pitchFamily="2" charset="-122"/>
                        </a:rPr>
                        <a:t>，</a:t>
                      </a:r>
                      <a:r>
                        <a:rPr lang="en-US" altLang="zh-CN" sz="1800" b="1" kern="100" dirty="0">
                          <a:solidFill>
                            <a:srgbClr val="FF0000"/>
                          </a:solidFill>
                          <a:effectLst/>
                          <a:latin typeface="华文新魏" panose="02010800040101010101" pitchFamily="2" charset="-122"/>
                          <a:ea typeface="华文新魏" panose="02010800040101010101" pitchFamily="2" charset="-122"/>
                        </a:rPr>
                        <a:t>Add</a:t>
                      </a:r>
                      <a:r>
                        <a:rPr lang="zh-CN" altLang="en-US" sz="1800" b="1" kern="100" dirty="0">
                          <a:solidFill>
                            <a:srgbClr val="FF0000"/>
                          </a:solidFill>
                          <a:effectLst/>
                          <a:latin typeface="华文新魏" panose="02010800040101010101" pitchFamily="2" charset="-122"/>
                          <a:ea typeface="华文新魏" panose="02010800040101010101" pitchFamily="2" charset="-122"/>
                        </a:rPr>
                        <a:t>，</a:t>
                      </a:r>
                      <a:r>
                        <a:rPr lang="en-US" altLang="zh-CN" sz="1800" b="1" kern="100" dirty="0" err="1">
                          <a:solidFill>
                            <a:srgbClr val="FF0000"/>
                          </a:solidFill>
                          <a:effectLst/>
                          <a:latin typeface="华文新魏" panose="02010800040101010101" pitchFamily="2" charset="-122"/>
                          <a:ea typeface="华文新魏" panose="02010800040101010101" pitchFamily="2" charset="-122"/>
                        </a:rPr>
                        <a:t>ACin</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099320"/>
                  </a:ext>
                </a:extLst>
              </a:tr>
              <a:tr h="343684">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9</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MDA </a:t>
                      </a:r>
                      <a:r>
                        <a:rPr lang="en-US" altLang="zh-CN" sz="1800" b="1" kern="100" dirty="0">
                          <a:solidFill>
                            <a:srgbClr val="FF0000"/>
                          </a:solidFill>
                          <a:effectLst/>
                          <a:latin typeface="华文新魏" panose="02010800040101010101" pitchFamily="2" charset="-122"/>
                          <a:ea typeface="华文新魏" panose="02010800040101010101" pitchFamily="2" charset="-122"/>
                          <a:sym typeface="Wingdings" panose="05000000000000000000" pitchFamily="2" charset="2"/>
                        </a:rPr>
                        <a:t> AC</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err="1">
                          <a:solidFill>
                            <a:srgbClr val="FF0000"/>
                          </a:solidFill>
                          <a:effectLst/>
                          <a:latin typeface="华文新魏" panose="02010800040101010101" pitchFamily="2" charset="-122"/>
                          <a:ea typeface="华文新魏" panose="02010800040101010101" pitchFamily="2" charset="-122"/>
                        </a:rPr>
                        <a:t>Acout</a:t>
                      </a:r>
                      <a:r>
                        <a:rPr lang="zh-CN" altLang="en-US" sz="1800" b="1" kern="100" dirty="0">
                          <a:solidFill>
                            <a:srgbClr val="FF0000"/>
                          </a:solidFill>
                          <a:effectLst/>
                          <a:latin typeface="华文新魏" panose="02010800040101010101" pitchFamily="2" charset="-122"/>
                          <a:ea typeface="华文新魏" panose="02010800040101010101" pitchFamily="2" charset="-122"/>
                        </a:rPr>
                        <a:t>，</a:t>
                      </a:r>
                      <a:r>
                        <a:rPr lang="en-US" altLang="zh-CN" sz="1800" b="1" kern="100" dirty="0" err="1">
                          <a:solidFill>
                            <a:srgbClr val="FF0000"/>
                          </a:solidFill>
                          <a:effectLst/>
                          <a:latin typeface="华文新魏" panose="02010800040101010101" pitchFamily="2" charset="-122"/>
                          <a:ea typeface="华文新魏" panose="02010800040101010101" pitchFamily="2" charset="-122"/>
                        </a:rPr>
                        <a:t>MDRin</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458055"/>
                  </a:ext>
                </a:extLst>
              </a:tr>
              <a:tr h="343684">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10</a:t>
                      </a:r>
                      <a:endParaRPr lang="zh-CN" sz="18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a:solidFill>
                            <a:srgbClr val="FF0000"/>
                          </a:solidFill>
                          <a:effectLst/>
                          <a:latin typeface="华文新魏" panose="02010800040101010101" pitchFamily="2" charset="-122"/>
                          <a:ea typeface="华文新魏" panose="02010800040101010101" pitchFamily="2" charset="-122"/>
                        </a:rPr>
                        <a:t>M(MAR) </a:t>
                      </a:r>
                      <a:r>
                        <a:rPr lang="en-US" altLang="zh-CN" sz="1800" b="1" kern="100" dirty="0">
                          <a:solidFill>
                            <a:srgbClr val="FF0000"/>
                          </a:solidFill>
                          <a:effectLst/>
                          <a:latin typeface="华文新魏" panose="02010800040101010101" pitchFamily="2" charset="-122"/>
                          <a:ea typeface="华文新魏" panose="02010800040101010101" pitchFamily="2" charset="-122"/>
                          <a:sym typeface="Wingdings" panose="05000000000000000000" pitchFamily="2" charset="2"/>
                        </a:rPr>
                        <a:t> MDR</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altLang="zh-CN" sz="1800" b="1" kern="100" dirty="0" err="1">
                          <a:solidFill>
                            <a:srgbClr val="FF0000"/>
                          </a:solidFill>
                          <a:effectLst/>
                          <a:latin typeface="华文新魏" panose="02010800040101010101" pitchFamily="2" charset="-122"/>
                          <a:ea typeface="华文新魏" panose="02010800040101010101" pitchFamily="2" charset="-122"/>
                        </a:rPr>
                        <a:t>MDRoutE</a:t>
                      </a:r>
                      <a:r>
                        <a:rPr lang="zh-CN" altLang="en-US" sz="1800" b="1" kern="100" dirty="0">
                          <a:solidFill>
                            <a:srgbClr val="FF0000"/>
                          </a:solidFill>
                          <a:effectLst/>
                          <a:latin typeface="华文新魏" panose="02010800040101010101" pitchFamily="2" charset="-122"/>
                          <a:ea typeface="华文新魏" panose="02010800040101010101" pitchFamily="2" charset="-122"/>
                        </a:rPr>
                        <a:t>，</a:t>
                      </a:r>
                      <a:r>
                        <a:rPr lang="en-US" altLang="zh-CN" sz="1800" b="1" kern="100" dirty="0" err="1">
                          <a:solidFill>
                            <a:srgbClr val="FF0000"/>
                          </a:solidFill>
                          <a:effectLst/>
                          <a:latin typeface="华文新魏" panose="02010800040101010101" pitchFamily="2" charset="-122"/>
                          <a:ea typeface="华文新魏" panose="02010800040101010101" pitchFamily="2" charset="-122"/>
                        </a:rPr>
                        <a:t>memW</a:t>
                      </a:r>
                      <a:endParaRPr lang="zh-CN" sz="1800" b="1" kern="100" dirty="0">
                        <a:solidFill>
                          <a:srgbClr val="FF0000"/>
                        </a:solidFill>
                        <a:effectLst/>
                        <a:latin typeface="华文新魏" panose="02010800040101010101" pitchFamily="2" charset="-122"/>
                        <a:ea typeface="华文新魏" panose="02010800040101010101" pitchFamily="2" charset="-122"/>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822187"/>
                  </a:ext>
                </a:extLst>
              </a:tr>
            </a:tbl>
          </a:graphicData>
        </a:graphic>
      </p:graphicFrame>
      <p:sp>
        <p:nvSpPr>
          <p:cNvPr id="8" name="文本框 7">
            <a:extLst>
              <a:ext uri="{FF2B5EF4-FFF2-40B4-BE49-F238E27FC236}">
                <a16:creationId xmlns:a16="http://schemas.microsoft.com/office/drawing/2014/main" id="{14360018-1FBA-4737-A620-6DA2CA758285}"/>
              </a:ext>
            </a:extLst>
          </p:cNvPr>
          <p:cNvSpPr txBox="1"/>
          <p:nvPr/>
        </p:nvSpPr>
        <p:spPr>
          <a:xfrm>
            <a:off x="3161328" y="6021386"/>
            <a:ext cx="6094324" cy="523220"/>
          </a:xfrm>
          <a:prstGeom prst="rect">
            <a:avLst/>
          </a:prstGeom>
          <a:noFill/>
        </p:spPr>
        <p:txBody>
          <a:bodyPr wrap="square">
            <a:spAutoFit/>
          </a:bodyPr>
          <a:lstStyle/>
          <a:p>
            <a:r>
              <a:rPr lang="en-US" altLang="zh-CN" sz="2800" b="1"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(R0)+((R1))→(R1)</a:t>
            </a:r>
            <a:endParaRPr lang="zh-CN" altLang="en-US" sz="2800" dirty="0">
              <a:solidFill>
                <a:srgbClr val="FF0000"/>
              </a:solidFill>
            </a:endParaRPr>
          </a:p>
        </p:txBody>
      </p:sp>
    </p:spTree>
    <p:extLst>
      <p:ext uri="{BB962C8B-B14F-4D97-AF65-F5344CB8AC3E}">
        <p14:creationId xmlns:p14="http://schemas.microsoft.com/office/powerpoint/2010/main" val="252875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226D7AD2-FF4E-4555-8503-BB30B02DA0B4}"/>
              </a:ext>
            </a:extLst>
          </p:cNvPr>
          <p:cNvSpPr txBox="1"/>
          <p:nvPr/>
        </p:nvSpPr>
        <p:spPr>
          <a:xfrm>
            <a:off x="47328" y="829202"/>
            <a:ext cx="11784632" cy="5016758"/>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在采用“取指、译码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取数、执行、访存、写回</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段流水线的处理器中，执行如下指 令序列，其中</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s0</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s3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t2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表示寄存器编号</a:t>
            </a: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I1</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add s2,s1,s0     // R[s2]&lt;-R[s1]+R[s0]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I2</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load s3,0(t2)     // R[s3]&lt;-M[R[t2]+0]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I3</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add s2,s2,s3     // R[s2]&lt;-R[s2]+R[s3]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I4</a:t>
            </a:r>
            <a:r>
              <a:rPr lang="zh-CN"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solidFill>
                  <a:srgbClr val="000000"/>
                </a:solidFill>
                <a:effectLst/>
                <a:latin typeface="华文新魏" panose="02010800040101010101" pitchFamily="2" charset="-122"/>
                <a:ea typeface="华文新魏" panose="02010800040101010101" pitchFamily="2" charset="-122"/>
                <a:cs typeface="Times New Roman" panose="02020603050405020304" pitchFamily="18" charset="0"/>
              </a:rPr>
              <a:t>store s2,0(t2)    // M[R[t2]+0]-&lt;R[s2]</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下列指令对中，不存在数据冒险的是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__</a:t>
            </a:r>
            <a:r>
              <a:rPr lang="en-US" altLang="zh-CN" sz="3200" b="1" u="sng"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_</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endPar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A.I1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I3		B.I2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I3		C.I2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I4		D.I3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1098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E762C778-6754-4412-957E-D9DAE10DDCA9}"/>
              </a:ext>
            </a:extLst>
          </p:cNvPr>
          <p:cNvSpPr txBox="1"/>
          <p:nvPr/>
        </p:nvSpPr>
        <p:spPr>
          <a:xfrm>
            <a:off x="0" y="836614"/>
            <a:ext cx="11593288" cy="2800767"/>
          </a:xfrm>
          <a:prstGeom prst="rect">
            <a:avLst/>
          </a:prstGeom>
          <a:noFill/>
        </p:spPr>
        <p:txBody>
          <a:bodyPr wrap="square">
            <a:spAutoFit/>
          </a:bodyPr>
          <a:lstStyle/>
          <a:p>
            <a:pPr algn="l"/>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3.</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若某计算机最复杂指令的执行需要完成</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5 </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个子功能，分别由功能部件</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A</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E </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实现，各 功能部件所需时间分别为</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80ps</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50ps</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50ps</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70ps </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和</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50ps</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，采用流水线方式执行指令，流水段 寄存器延时为</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20ps</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，则</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 CPU </a:t>
            </a:r>
            <a:r>
              <a:rPr lang="zh-CN" altLang="zh-CN" sz="3200" b="1" kern="0" dirty="0">
                <a:effectLst/>
                <a:latin typeface="华文新魏" panose="02010800040101010101" pitchFamily="2" charset="-122"/>
                <a:ea typeface="华文新魏" panose="02010800040101010101" pitchFamily="2" charset="-122"/>
                <a:cs typeface="宋体" panose="02010600030101010101" pitchFamily="2" charset="-122"/>
              </a:rPr>
              <a:t>时钟周期至少为 </a:t>
            </a:r>
            <a:r>
              <a:rPr lang="en-US" altLang="zh-CN" sz="3200" b="1" kern="0" dirty="0">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D</a:t>
            </a:r>
          </a:p>
          <a:p>
            <a:pPr algn="l"/>
            <a:endParaRPr lang="en-US" altLang="zh-CN" sz="1600" b="1" kern="0" dirty="0">
              <a:latin typeface="华文新魏" panose="02010800040101010101" pitchFamily="2" charset="-122"/>
              <a:ea typeface="华文新魏" panose="02010800040101010101" pitchFamily="2" charset="-122"/>
              <a:cs typeface="宋体" panose="02010600030101010101" pitchFamily="2" charset="-122"/>
            </a:endParaRPr>
          </a:p>
          <a:p>
            <a:pPr algn="l"/>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A.60ps  	B.70ps  	C.80ps  	D.100ps</a:t>
            </a:r>
            <a:endParaRPr lang="zh-CN" altLang="zh-CN" sz="24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FCFF81A-BF40-4A8F-A551-E2A2232B7C12}"/>
              </a:ext>
            </a:extLst>
          </p:cNvPr>
          <p:cNvSpPr txBox="1"/>
          <p:nvPr/>
        </p:nvSpPr>
        <p:spPr>
          <a:xfrm>
            <a:off x="47328" y="3800982"/>
            <a:ext cx="11953328" cy="2923877"/>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4.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下列关于超标量流水线特性的叙述中，正确的是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Ⅰ．能缩短流水线功能段的处理时间 </a:t>
            </a: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Ⅱ．能在一个时钟周期内同时发射多条指令 </a:t>
            </a:r>
          </a:p>
          <a:p>
            <a:pPr algn="just"/>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Ⅲ．能结合动态调度技术提高指令执行并行性</a:t>
            </a:r>
          </a:p>
          <a:p>
            <a:pPr algn="just"/>
            <a:endParaRPr lang="en-US" altLang="zh-CN" b="1" kern="0" dirty="0">
              <a:effectLst/>
              <a:latin typeface="华文新魏" panose="02010800040101010101" pitchFamily="2" charset="-122"/>
              <a:ea typeface="华文新魏" panose="02010800040101010101" pitchFamily="2" charset="-122"/>
              <a:cs typeface="宋体" panose="02010600030101010101" pitchFamily="2" charset="-122"/>
            </a:endParaRPr>
          </a:p>
          <a:p>
            <a:pPr algn="just"/>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仅Ⅱ</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仅Ⅰ、Ⅲ</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仅Ⅱ、Ⅲ</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Ⅰ、Ⅱ和Ⅲ</a:t>
            </a:r>
          </a:p>
        </p:txBody>
      </p:sp>
    </p:spTree>
    <p:extLst>
      <p:ext uri="{BB962C8B-B14F-4D97-AF65-F5344CB8AC3E}">
        <p14:creationId xmlns:p14="http://schemas.microsoft.com/office/powerpoint/2010/main" val="354296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45D49BB8-BF5A-4325-87E9-374CD1DF7DC1}"/>
              </a:ext>
            </a:extLst>
          </p:cNvPr>
          <p:cNvSpPr txBox="1"/>
          <p:nvPr/>
        </p:nvSpPr>
        <p:spPr>
          <a:xfrm>
            <a:off x="335360" y="980728"/>
            <a:ext cx="10513168" cy="2062103"/>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下列关于指令流水线数据通路的叙述中，错误的是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包含生成控制信号的控制部件</a:t>
            </a:r>
          </a:p>
          <a:p>
            <a:pPr algn="just"/>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包含算术逻辑运算部件（</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ALU)</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包含通用寄存器组和取指部件 </a:t>
            </a:r>
          </a:p>
        </p:txBody>
      </p:sp>
      <p:sp>
        <p:nvSpPr>
          <p:cNvPr id="8" name="文本框 7">
            <a:extLst>
              <a:ext uri="{FF2B5EF4-FFF2-40B4-BE49-F238E27FC236}">
                <a16:creationId xmlns:a16="http://schemas.microsoft.com/office/drawing/2014/main" id="{464E4C6F-F6F6-4AA9-B8E2-5474DFA71808}"/>
              </a:ext>
            </a:extLst>
          </p:cNvPr>
          <p:cNvSpPr txBox="1"/>
          <p:nvPr/>
        </p:nvSpPr>
        <p:spPr>
          <a:xfrm>
            <a:off x="273797" y="3791870"/>
            <a:ext cx="11017224" cy="255454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6.</a:t>
            </a:r>
            <a:r>
              <a:rPr lang="en-US" altLang="zh-CN" sz="3200" b="1" kern="0" dirty="0">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r>
              <a:rPr lang="zh-CN" altLang="zh-CN" sz="3200" b="1" kern="0" dirty="0">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将</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高级语言源程序转换为机器级目标代码文件的程序是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汇编程序</a:t>
            </a:r>
          </a:p>
          <a:p>
            <a:pPr lvl="0" algn="just">
              <a:buSzPts val="1000"/>
            </a:pP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B.</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链接程序</a:t>
            </a:r>
          </a:p>
          <a:p>
            <a:pPr lvl="0" algn="just">
              <a:buSzPts val="1000"/>
            </a:pPr>
            <a:r>
              <a:rPr lang="en-US" altLang="zh-CN" sz="3200" b="1" kern="0" dirty="0">
                <a:effectLst/>
                <a:latin typeface="华文新魏" panose="02010800040101010101" pitchFamily="2" charset="-122"/>
                <a:ea typeface="华文新魏" panose="02010800040101010101" pitchFamily="2" charset="-122"/>
                <a:cs typeface="宋体" panose="02010600030101010101" pitchFamily="2" charset="-122"/>
              </a:rPr>
              <a:t>C.</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编译程序</a:t>
            </a:r>
          </a:p>
          <a:p>
            <a:pPr lvl="0" algn="just">
              <a:buSzPts val="1000"/>
            </a:pPr>
            <a:r>
              <a:rPr lang="en-US" altLang="zh-CN" sz="3200" b="1" kern="100" dirty="0">
                <a:latin typeface="华文新魏" panose="02010800040101010101" pitchFamily="2" charset="-122"/>
                <a:ea typeface="华文新魏" panose="02010800040101010101" pitchFamily="2" charset="-122"/>
                <a:cs typeface="Times New Roman" panose="02020603050405020304" pitchFamily="18" charset="0"/>
              </a:rPr>
              <a:t>D.</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解释程序</a:t>
            </a:r>
          </a:p>
        </p:txBody>
      </p:sp>
    </p:spTree>
    <p:extLst>
      <p:ext uri="{BB962C8B-B14F-4D97-AF65-F5344CB8AC3E}">
        <p14:creationId xmlns:p14="http://schemas.microsoft.com/office/powerpoint/2010/main" val="148883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B9D51166-6984-48E3-B10D-319D5630DE01}"/>
              </a:ext>
            </a:extLst>
          </p:cNvPr>
          <p:cNvSpPr txBox="1"/>
          <p:nvPr/>
        </p:nvSpPr>
        <p:spPr>
          <a:xfrm>
            <a:off x="263352" y="1052736"/>
            <a:ext cx="11881320" cy="5447645"/>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7.</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在无转发机制的五段基本流水线（取指、译码</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读寄存器、运算、访写回寄存器）中，下列指令序列存在数据冒险的指令对是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 R1</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→R1</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 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 R4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R3</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→R4  </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I4</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add R5</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R2</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R6</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→R5</a:t>
            </a:r>
          </a:p>
          <a:p>
            <a:pPr algn="just"/>
            <a:endParaRPr lang="zh-CN" altLang="zh-CN" sz="28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marL="342900" lvl="0" indent="-342900" algn="just">
              <a:buFont typeface="+mj-lt"/>
              <a:buAutoNum type="alphaUcPeriod"/>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I1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I2</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marL="342900" lvl="0" indent="-342900" algn="just">
              <a:buFont typeface="+mj-lt"/>
              <a:buAutoNum type="alphaUcPeriod"/>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I3</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marL="342900" lvl="0" indent="-342900" algn="just">
              <a:buFont typeface="+mj-lt"/>
              <a:buAutoNum type="alphaUcPeriod"/>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I2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marL="342900" lvl="0" indent="-342900" algn="just">
              <a:buFont typeface="+mj-lt"/>
              <a:buAutoNum type="alphaUcPeriod"/>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I3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I4</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077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sp>
        <p:nvSpPr>
          <p:cNvPr id="11" name="文本框 10">
            <a:extLst>
              <a:ext uri="{FF2B5EF4-FFF2-40B4-BE49-F238E27FC236}">
                <a16:creationId xmlns:a16="http://schemas.microsoft.com/office/drawing/2014/main" id="{4C3531D3-5959-41A0-B2EF-5CA90DE3ADDF}"/>
              </a:ext>
            </a:extLst>
          </p:cNvPr>
          <p:cNvSpPr txBox="1"/>
          <p:nvPr/>
        </p:nvSpPr>
        <p:spPr>
          <a:xfrm>
            <a:off x="335360" y="980728"/>
            <a:ext cx="11017224" cy="3046988"/>
          </a:xfrm>
          <a:prstGeom prst="rect">
            <a:avLst/>
          </a:prstGeom>
          <a:noFill/>
        </p:spPr>
        <p:txBody>
          <a:bodyPr wrap="square">
            <a:spAutoFit/>
          </a:bodyPr>
          <a:lstStyle/>
          <a:p>
            <a:pPr algn="just"/>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8.</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单周期处理器中所有指令的指令周期为一个时钟周期。下列关于单周期处理器的叙述中，错误的是</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rPr>
              <a:t>A</a:t>
            </a:r>
            <a:endParaRPr lang="zh-CN" altLang="zh-CN" sz="3200" b="1" kern="100" dirty="0">
              <a:solidFill>
                <a:srgbClr val="FF0000"/>
              </a:solidFill>
              <a:effectLst/>
              <a:latin typeface="华文新魏" panose="02010800040101010101" pitchFamily="2" charset="-122"/>
              <a:ea typeface="华文新魏" panose="02010800040101010101" pitchFamily="2" charset="-122"/>
              <a:cs typeface="Times New Roman" panose="02020603050405020304" pitchFamily="18" charset="0"/>
            </a:endParaRP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可以采用单总线结构数据通路</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B.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处理器时钟频率较低</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C.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在指令执行过程中控制信号不变</a:t>
            </a:r>
          </a:p>
          <a:p>
            <a:pPr lvl="0" algn="just">
              <a:buSzPts val="1000"/>
            </a:pP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D. </a:t>
            </a:r>
            <a:r>
              <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每条指令的</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CPI </a:t>
            </a:r>
            <a:r>
              <a:rPr lang="zh-CN" altLang="en-US" sz="3200" b="1" kern="100" dirty="0">
                <a:effectLst/>
                <a:latin typeface="华文新魏" panose="02010800040101010101" pitchFamily="2" charset="-122"/>
                <a:ea typeface="华文新魏" panose="02010800040101010101" pitchFamily="2" charset="-122"/>
                <a:cs typeface="Times New Roman" panose="02020603050405020304" pitchFamily="18" charset="0"/>
              </a:rPr>
              <a:t>为</a:t>
            </a:r>
            <a:r>
              <a:rPr lang="en-US"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rPr>
              <a:t> 1</a:t>
            </a:r>
            <a:endParaRPr lang="zh-CN" altLang="zh-CN" sz="3200" b="1" kern="100" dirty="0">
              <a:effectLst/>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36386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sp>
        <p:nvSpPr>
          <p:cNvPr id="6" name="文本框 5">
            <a:extLst>
              <a:ext uri="{FF2B5EF4-FFF2-40B4-BE49-F238E27FC236}">
                <a16:creationId xmlns:a16="http://schemas.microsoft.com/office/drawing/2014/main" id="{1B92B52A-F27C-4805-8B79-FAF50F93AE38}"/>
              </a:ext>
            </a:extLst>
          </p:cNvPr>
          <p:cNvSpPr txBox="1"/>
          <p:nvPr/>
        </p:nvSpPr>
        <p:spPr>
          <a:xfrm>
            <a:off x="191344" y="980728"/>
            <a:ext cx="11665296" cy="4031873"/>
          </a:xfrm>
          <a:prstGeom prst="rect">
            <a:avLst/>
          </a:prstGeom>
          <a:noFill/>
        </p:spPr>
        <p:txBody>
          <a:bodyPr wrap="square">
            <a:spAutoFit/>
          </a:bodyPr>
          <a:lstStyle/>
          <a:p>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9.</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某</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16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位计算机的主存按字节编码，存取单位为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16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位；采用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16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位定长指令字格式；</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CPU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采用单总线结构，主要部分如下图所示。图中</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R0</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R3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为通用寄存器；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T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为暂存器；</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SR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为移位寄 存器，可实现直送（</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mov</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）、左移一位（</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left</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）和右移一位（</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right</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3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种操作，控制信号为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SRop</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SR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的 输出由信号</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SRout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控制；</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ALU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可实现直送</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mov a</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加</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add</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减</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sub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与</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and</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或</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B</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or</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）、非</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not</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加</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1</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inc</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7 </a:t>
            </a:r>
            <a:r>
              <a:rPr lang="zh-CN"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种操作，控制信号为</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r>
              <a:rPr lang="en-US" altLang="zh-CN" sz="3200" b="1" dirty="0" err="1">
                <a:effectLst/>
                <a:latin typeface="华文新魏" panose="02010800040101010101" pitchFamily="2" charset="-122"/>
                <a:ea typeface="华文新魏" panose="02010800040101010101" pitchFamily="2" charset="-122"/>
                <a:cs typeface="Times New Roman" panose="02020603050405020304" pitchFamily="18" charset="0"/>
              </a:rPr>
              <a:t>ALUop</a:t>
            </a:r>
            <a:r>
              <a:rPr lang="en-US" altLang="zh-CN" sz="3200" b="1" dirty="0">
                <a:effectLst/>
                <a:latin typeface="华文新魏" panose="02010800040101010101" pitchFamily="2" charset="-122"/>
                <a:ea typeface="华文新魏" panose="02010800040101010101" pitchFamily="2" charset="-122"/>
                <a:cs typeface="Times New Roman" panose="02020603050405020304" pitchFamily="18" charset="0"/>
              </a:rPr>
              <a:t> </a:t>
            </a:r>
            <a:endParaRPr lang="zh-CN" altLang="en-US" sz="3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2485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Box 2"/>
          <p:cNvSpPr txBox="1">
            <a:spLocks noChangeArrowheads="1"/>
          </p:cNvSpPr>
          <p:nvPr/>
        </p:nvSpPr>
        <p:spPr bwMode="auto">
          <a:xfrm>
            <a:off x="1919536" y="112427"/>
            <a:ext cx="7162901"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第四章习题</a:t>
            </a:r>
            <a:endParaRPr lang="zh-CN" altLang="en-US" sz="4000" b="1" dirty="0">
              <a:solidFill>
                <a:srgbClr val="002060"/>
              </a:solidFill>
              <a:latin typeface="微软雅黑" panose="020B0503020204020204" pitchFamily="34" charset="-122"/>
              <a:ea typeface="微软雅黑" panose="020B0503020204020204" pitchFamily="34" charset="-122"/>
            </a:endParaRPr>
          </a:p>
        </p:txBody>
      </p:sp>
      <p:pic>
        <p:nvPicPr>
          <p:cNvPr id="6151"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7572"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灯片编号占位符 1"/>
          <p:cNvSpPr>
            <a:spLocks noGrp="1"/>
          </p:cNvSpPr>
          <p:nvPr>
            <p:ph type="sldNum" sz="quarter" idx="12"/>
          </p:nvPr>
        </p:nvSpPr>
        <p:spPr bwMode="auto">
          <a:xfrm>
            <a:off x="10038108" y="6381328"/>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5" name="图片 4">
            <a:extLst>
              <a:ext uri="{FF2B5EF4-FFF2-40B4-BE49-F238E27FC236}">
                <a16:creationId xmlns:a16="http://schemas.microsoft.com/office/drawing/2014/main" id="{4736C8CB-2D55-4B52-8C2B-FBE2293DA38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440" y="934064"/>
            <a:ext cx="9577064" cy="5663288"/>
          </a:xfrm>
          <a:prstGeom prst="rect">
            <a:avLst/>
          </a:prstGeom>
          <a:noFill/>
          <a:ln>
            <a:noFill/>
          </a:ln>
        </p:spPr>
      </p:pic>
    </p:spTree>
    <p:extLst>
      <p:ext uri="{BB962C8B-B14F-4D97-AF65-F5344CB8AC3E}">
        <p14:creationId xmlns:p14="http://schemas.microsoft.com/office/powerpoint/2010/main" val="794635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27023</TotalTime>
  <Words>3022</Words>
  <Application>Microsoft Office PowerPoint</Application>
  <PresentationFormat>宽屏</PresentationFormat>
  <Paragraphs>324</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华文新魏</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1918</cp:revision>
  <cp:lastPrinted>2016-11-29T01:15:02Z</cp:lastPrinted>
  <dcterms:created xsi:type="dcterms:W3CDTF">2016-04-18T09:33:21Z</dcterms:created>
  <dcterms:modified xsi:type="dcterms:W3CDTF">2023-12-17T04:11:40Z</dcterms:modified>
</cp:coreProperties>
</file>