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18" r:id="rId1"/>
  </p:sldMasterIdLst>
  <p:notesMasterIdLst>
    <p:notesMasterId r:id="rId55"/>
  </p:notesMasterIdLst>
  <p:handoutMasterIdLst>
    <p:handoutMasterId r:id="rId56"/>
  </p:handoutMasterIdLst>
  <p:sldIdLst>
    <p:sldId id="537" r:id="rId2"/>
    <p:sldId id="584" r:id="rId3"/>
    <p:sldId id="585" r:id="rId4"/>
    <p:sldId id="642" r:id="rId5"/>
    <p:sldId id="603" r:id="rId6"/>
    <p:sldId id="647" r:id="rId7"/>
    <p:sldId id="608" r:id="rId8"/>
    <p:sldId id="609" r:id="rId9"/>
    <p:sldId id="648" r:id="rId10"/>
    <p:sldId id="610" r:id="rId11"/>
    <p:sldId id="649" r:id="rId12"/>
    <p:sldId id="650" r:id="rId13"/>
    <p:sldId id="651" r:id="rId14"/>
    <p:sldId id="652" r:id="rId15"/>
    <p:sldId id="654" r:id="rId16"/>
    <p:sldId id="655" r:id="rId17"/>
    <p:sldId id="656" r:id="rId18"/>
    <p:sldId id="614" r:id="rId19"/>
    <p:sldId id="615" r:id="rId20"/>
    <p:sldId id="616" r:id="rId21"/>
    <p:sldId id="617" r:id="rId22"/>
    <p:sldId id="866" r:id="rId23"/>
    <p:sldId id="657" r:id="rId24"/>
    <p:sldId id="658" r:id="rId25"/>
    <p:sldId id="659" r:id="rId26"/>
    <p:sldId id="851" r:id="rId27"/>
    <p:sldId id="619" r:id="rId28"/>
    <p:sldId id="660" r:id="rId29"/>
    <p:sldId id="661" r:id="rId30"/>
    <p:sldId id="663" r:id="rId31"/>
    <p:sldId id="621" r:id="rId32"/>
    <p:sldId id="864" r:id="rId33"/>
    <p:sldId id="665" r:id="rId34"/>
    <p:sldId id="623" r:id="rId35"/>
    <p:sldId id="865" r:id="rId36"/>
    <p:sldId id="625" r:id="rId37"/>
    <p:sldId id="626" r:id="rId38"/>
    <p:sldId id="627" r:id="rId39"/>
    <p:sldId id="666" r:id="rId40"/>
    <p:sldId id="667" r:id="rId41"/>
    <p:sldId id="669" r:id="rId42"/>
    <p:sldId id="862" r:id="rId43"/>
    <p:sldId id="852" r:id="rId44"/>
    <p:sldId id="853" r:id="rId45"/>
    <p:sldId id="854" r:id="rId46"/>
    <p:sldId id="855" r:id="rId47"/>
    <p:sldId id="856" r:id="rId48"/>
    <p:sldId id="857" r:id="rId49"/>
    <p:sldId id="858" r:id="rId50"/>
    <p:sldId id="859" r:id="rId51"/>
    <p:sldId id="863" r:id="rId52"/>
    <p:sldId id="860" r:id="rId53"/>
    <p:sldId id="538" r:id="rId5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99"/>
    <a:srgbClr val="EAEAEA"/>
    <a:srgbClr val="DDDDDD"/>
    <a:srgbClr val="FFCC99"/>
    <a:srgbClr val="D5EDEF"/>
    <a:srgbClr val="0000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2857" autoAdjust="0"/>
  </p:normalViewPr>
  <p:slideViewPr>
    <p:cSldViewPr>
      <p:cViewPr varScale="1">
        <p:scale>
          <a:sx n="109" d="100"/>
          <a:sy n="109" d="100"/>
        </p:scale>
        <p:origin x="1380" y="76"/>
      </p:cViewPr>
      <p:guideLst>
        <p:guide orient="horz" pos="2160"/>
        <p:guide pos="2880"/>
      </p:guideLst>
    </p:cSldViewPr>
  </p:slid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66" d="100"/>
        <a:sy n="66" d="100"/>
      </p:scale>
      <p:origin x="0" y="-47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1E06370-E330-4200-B83C-16A8DCCEFB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B037BA-9894-4C59-A825-3B50992059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55A29DB-7CC8-45F6-92E1-917010803480}" type="datetimeFigureOut">
              <a:rPr lang="zh-CN" altLang="en-US"/>
              <a:pPr>
                <a:defRPr/>
              </a:pPr>
              <a:t>2023/8/30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219E-722D-4AF5-ABF0-942BE23341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74553D53-B775-4A68-8CDE-C890822DAA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25407D1-6E68-45B6-8EC2-93342220D4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45018FE-1DA9-4F7F-8B78-9FE1ADC004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42F938D-1BF7-4295-A0C6-C75181499E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594613D-E1EF-41C5-A7FD-20DA44F4A1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6817D55-80A8-4D59-9526-EBF649E298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F96F72E-9EF9-4F04-8C81-C9D6E73324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86D2ED4-62E3-4E35-8DCD-F947480677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195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EFF30F8-FDC3-4936-980F-970BA42D8046}" type="slidenum">
              <a:rPr lang="zh-CN" altLang="zh-CN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EB172B-EABD-4C09-947E-2167BE8BC332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D9E546-6780-4463-9726-FE064AB3B8A2}" type="slidenum">
              <a:rPr lang="zh-CN" altLang="en-US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9ABC8F-E1E2-46D3-83A3-121915E4D9E6}" type="slidenum">
              <a:rPr lang="zh-CN" altLang="en-US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BDA298-7E20-4439-ACC9-BC9A9F50DF63}" type="slidenum">
              <a:rPr lang="zh-CN" altLang="en-US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44525"/>
            <a:ext cx="5135563" cy="3851275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4860925"/>
            <a:ext cx="6119812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D564C2-69D0-4106-A7CE-E7CE29A1961A}" type="slidenum">
              <a:rPr lang="zh-CN" altLang="en-US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44525"/>
            <a:ext cx="5135563" cy="3851275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4860925"/>
            <a:ext cx="6119812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8959F3-8CD0-435B-823F-C2F21E4669AA}" type="slidenum">
              <a:rPr lang="zh-CN" altLang="en-US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44525"/>
            <a:ext cx="5135563" cy="3851275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4860925"/>
            <a:ext cx="6119812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4C05D7-FA45-4FBD-A50C-640A32DF53CE}" type="slidenum">
              <a:rPr lang="zh-CN" altLang="en-US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752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9024B6-DC0B-493E-A4E2-03BBE04831D0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B82B29-B24D-465F-BB05-BF3D7F6A729D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4CBC7B-D476-4B92-8E6C-B00F36D01B76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44525"/>
            <a:ext cx="5135563" cy="3851275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4860925"/>
            <a:ext cx="6119812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B79C31-6F9B-4E48-A19B-9285BE86A67F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B5B93E-3CEF-448A-8605-F3A93E595B89}" type="slidenum">
              <a:rPr lang="zh-CN" altLang="en-US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44525"/>
            <a:ext cx="5135563" cy="3851275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4860925"/>
            <a:ext cx="6119812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CB711F-AD60-40C2-9086-B1BC0BE8A7A7}" type="slidenum">
              <a:rPr lang="zh-CN" altLang="en-US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44525"/>
            <a:ext cx="5135563" cy="38512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4860925"/>
            <a:ext cx="6119812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A458B4-9205-445D-BFFC-363CF66BA6A6}" type="slidenum">
              <a:rPr lang="zh-CN" altLang="en-US" smtClean="0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44525"/>
            <a:ext cx="5135563" cy="3851275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4860925"/>
            <a:ext cx="6119812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228152-9240-4B92-8308-81BCAE305AA7}" type="slidenum">
              <a:rPr lang="zh-CN" altLang="en-US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A73988-8F4B-4A67-A81F-B3EF0BA1381F}" type="slidenum">
              <a:rPr lang="zh-CN" altLang="en-US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44525"/>
            <a:ext cx="5135563" cy="3851275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4860925"/>
            <a:ext cx="6119812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D25C79-1C51-4581-9D0B-BF8AF91EBB1E}" type="slidenum">
              <a:rPr lang="zh-CN" altLang="en-US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44525"/>
            <a:ext cx="5135563" cy="3851275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4860925"/>
            <a:ext cx="6119812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0FBB12-D37B-49E7-BB53-CEE814EEDF6D}" type="slidenum">
              <a:rPr lang="zh-CN" altLang="en-US" smtClean="0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44525"/>
            <a:ext cx="5135563" cy="38512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4860925"/>
            <a:ext cx="6119812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005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C0C8EA-A58A-4CB9-AD30-AD80AE57E3DC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883612-37E4-436F-8949-8E6B7AECD093}" type="slidenum">
              <a:rPr lang="zh-CN" altLang="en-US" smtClean="0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44525"/>
            <a:ext cx="5135563" cy="3851275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4860925"/>
            <a:ext cx="6119812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32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714A4B-4F38-40DA-B64A-73874DE5704F}" type="slidenum">
              <a:rPr lang="zh-CN" altLang="en-US" smtClean="0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44525"/>
            <a:ext cx="5135563" cy="3851275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4860925"/>
            <a:ext cx="6119812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8611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757AD8A-BFA7-4BF1-AC5F-A7643C14044A}" type="slidenum">
              <a:rPr lang="zh-CN" altLang="zh-CN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4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D0A68E-1B74-468A-B75B-DD5C33AAA322}" type="slidenum">
              <a:rPr lang="zh-CN" altLang="en-US" smtClean="0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2EA382-2FDF-46D0-92C6-E1989CFFCF41}" type="slidenum">
              <a:rPr lang="zh-CN" altLang="en-US" smtClean="0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27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A</a:t>
            </a:r>
          </a:p>
          <a:p>
            <a:r>
              <a:rPr lang="en-US" altLang="zh-CN">
                <a:latin typeface="Arial" panose="020B0604020202020204" pitchFamily="34" charset="0"/>
              </a:rPr>
              <a:t>B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ABA250-9F45-4F4D-AD70-B9834A604737}" type="slidenum">
              <a:rPr lang="en-US" altLang="zh-CN" smtClean="0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234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F547F8-B2D8-47AC-9628-32A40388FCBA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DCC2EC-13BC-4140-BE85-27BAA9A51DED}" type="slidenum">
              <a:rPr lang="zh-CN" altLang="en-US" smtClean="0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29C22A-9C1F-4F89-A322-96A343D95191}" type="slidenum">
              <a:rPr lang="zh-CN" altLang="en-US" smtClean="0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0FA1F5-3094-4960-87FD-02F10E0EC666}" type="slidenum">
              <a:rPr lang="zh-CN" altLang="en-US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8383E7-78C2-42B1-84A8-F2E8070F67B8}" type="slidenum">
              <a:rPr lang="zh-CN" altLang="en-US" smtClean="0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indent="-358775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605456-E550-4237-B480-DF8ED38FC84C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51373F-AA9A-488F-8BC7-E9182772D2EE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066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979BA8-333A-4A67-AE3E-198E0F4191DC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CF9FA1-F970-4936-AAB6-B2FE57759CFB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eaLnBrk="1" hangingPunct="1"/>
            <a:endParaRPr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077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2E9DE8-397C-43E0-BD5B-E500BA4FE08C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37F194-8FCE-43C1-9ECC-A863366908C5}" type="slidenum">
              <a:rPr lang="zh-CN" altLang="en-US" sz="1300" smtClean="0"/>
              <a:pPr/>
              <a:t>48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F4F024-B7C8-4515-8EFE-95A7D2F4D1B5}" type="slidenum">
              <a:rPr lang="zh-CN" altLang="en-US" sz="1300" smtClean="0"/>
              <a:pPr/>
              <a:t>49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61BE20-E657-45B3-B721-5DB0E35FA581}" type="slidenum">
              <a:rPr lang="zh-CN" altLang="en-US" sz="1300" smtClean="0"/>
              <a:pPr/>
              <a:t>50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896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331C-9D2A-4101-9567-199A59051755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1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42ED82-1E96-4059-9308-995A27136E29}" type="slidenum">
              <a:rPr lang="zh-CN" altLang="en-US" sz="1300" smtClean="0"/>
              <a:pPr/>
              <a:t>52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6D2ED4-62E3-4E35-8DCD-F9474806778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30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95BBED-13C9-4A28-9E05-6E9A31859A44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8D240D-5C4C-4DF0-9D74-363809A25BD8}" type="slidenum">
              <a:rPr lang="zh-CN" altLang="en-US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D04C42-DB8A-459C-B8E8-E88AD7D4FF6E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94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6511EE-2EC7-48D9-913C-F0C2599921BD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8BD9F9-7712-47A2-A367-2B69D118679B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257" y="116633"/>
            <a:ext cx="5210629" cy="432048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620" y="836713"/>
            <a:ext cx="8723868" cy="47016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Clr>
                <a:srgbClr val="0070C0"/>
              </a:buClr>
              <a:buSzPct val="120000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7325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6425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目录">
    <p:bg bwMode="auto">
      <p:bgPr>
        <a:solidFill>
          <a:schemeClr val="bg1">
            <a:alpha val="9882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DE8756F6-26C4-4D34-BDD5-A6A1AC8CF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0"/>
            <a:ext cx="8902700" cy="6570663"/>
          </a:xfrm>
          <a:prstGeom prst="roundRect">
            <a:avLst>
              <a:gd name="adj" fmla="val 375"/>
            </a:avLst>
          </a:prstGeom>
          <a:solidFill>
            <a:schemeClr val="bg1"/>
          </a:solidFill>
          <a:ln>
            <a:noFill/>
          </a:ln>
          <a:effectLst>
            <a:outerShdw blurRad="38100" dist="127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en-US" sz="1350" noProof="1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7389F8CC-C339-4FF4-BA19-09C40023EF33}"/>
              </a:ext>
            </a:extLst>
          </p:cNvPr>
          <p:cNvCxnSpPr/>
          <p:nvPr/>
        </p:nvCxnSpPr>
        <p:spPr>
          <a:xfrm>
            <a:off x="377825" y="881063"/>
            <a:ext cx="8388350" cy="0"/>
          </a:xfrm>
          <a:prstGeom prst="line">
            <a:avLst/>
          </a:prstGeom>
          <a:ln w="25400">
            <a:solidFill>
              <a:srgbClr val="00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3079750"/>
            <a:ext cx="3494087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C314BF28-3524-4062-9313-86A23B0D5A79}"/>
              </a:ext>
            </a:extLst>
          </p:cNvPr>
          <p:cNvSpPr/>
          <p:nvPr/>
        </p:nvSpPr>
        <p:spPr>
          <a:xfrm>
            <a:off x="5527675" y="3076575"/>
            <a:ext cx="3495675" cy="3495675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B2DEB8-6191-4B3F-9D2F-1955CD8774B4}"/>
              </a:ext>
            </a:extLst>
          </p:cNvPr>
          <p:cNvSpPr/>
          <p:nvPr/>
        </p:nvSpPr>
        <p:spPr>
          <a:xfrm>
            <a:off x="52388" y="6670675"/>
            <a:ext cx="463550" cy="18732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buFont typeface="Arial" panose="020B0604020202020204" pitchFamily="34" charset="0"/>
              <a:buNone/>
              <a:defRPr/>
            </a:pPr>
            <a:r>
              <a:rPr lang="zh-CN" altLang="en-US" sz="10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E0C9B8-EFE7-4BE9-A1C7-BDE2E616C9B0}"/>
              </a:ext>
            </a:extLst>
          </p:cNvPr>
          <p:cNvSpPr txBox="1"/>
          <p:nvPr/>
        </p:nvSpPr>
        <p:spPr>
          <a:xfrm>
            <a:off x="8637588" y="6308725"/>
            <a:ext cx="390525" cy="2619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Arial" panose="020B0604020202020204" pitchFamily="34" charset="0"/>
              <a:buNone/>
              <a:defRPr/>
            </a:pPr>
            <a:fld id="{B3299024-43E2-4632-8E04-A6A167D6B70C}" type="slidenum">
              <a:rPr lang="en-US" altLang="zh-CN" sz="1100" b="1" noProof="1" smtClean="0"/>
              <a:pPr fontAlgn="auto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b="1" noProof="1"/>
          </a:p>
        </p:txBody>
      </p:sp>
      <p:grpSp>
        <p:nvGrpSpPr>
          <p:cNvPr id="8" name="组合 10"/>
          <p:cNvGrpSpPr>
            <a:grpSpLocks/>
          </p:cNvGrpSpPr>
          <p:nvPr/>
        </p:nvGrpSpPr>
        <p:grpSpPr bwMode="auto">
          <a:xfrm>
            <a:off x="7732713" y="6650038"/>
            <a:ext cx="1452562" cy="215900"/>
            <a:chOff x="7690527" y="6641428"/>
            <a:chExt cx="1453471" cy="216000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154081B2-8BA3-4365-B057-73250D0E5057}"/>
                </a:ext>
              </a:extLst>
            </p:cNvPr>
            <p:cNvSpPr/>
            <p:nvPr userDrawn="1"/>
          </p:nvSpPr>
          <p:spPr>
            <a:xfrm>
              <a:off x="7690527" y="6641428"/>
              <a:ext cx="1453471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zh-CN" altLang="en-US" sz="1200" noProof="1">
                  <a:solidFill>
                    <a:srgbClr val="0066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硕士学位论文答辩</a:t>
              </a:r>
              <a:endParaRPr lang="zh-CN" altLang="en-US" sz="1300" noProof="1">
                <a:solidFill>
                  <a:srgbClr val="0066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F2A673-FB5C-43CD-9A4F-F6E00AF5CD58}"/>
                </a:ext>
              </a:extLst>
            </p:cNvPr>
            <p:cNvSpPr/>
            <p:nvPr userDrawn="1"/>
          </p:nvSpPr>
          <p:spPr>
            <a:xfrm>
              <a:off x="7730239" y="6670016"/>
              <a:ext cx="58775" cy="177882"/>
            </a:xfrm>
            <a:prstGeom prst="rect">
              <a:avLst/>
            </a:prstGeom>
            <a:solidFill>
              <a:srgbClr val="00660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</p:spTree>
    <p:extLst>
      <p:ext uri="{BB962C8B-B14F-4D97-AF65-F5344CB8AC3E}">
        <p14:creationId xmlns:p14="http://schemas.microsoft.com/office/powerpoint/2010/main" val="208201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A924C2-9689-40B7-9FF5-51C05A409E62}"/>
              </a:ext>
            </a:extLst>
          </p:cNvPr>
          <p:cNvSpPr/>
          <p:nvPr userDrawn="1"/>
        </p:nvSpPr>
        <p:spPr>
          <a:xfrm>
            <a:off x="6624638" y="4221163"/>
            <a:ext cx="2492375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68120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BDA11652-C15C-462F-A7B4-EE7118DCB0F9}"/>
              </a:ext>
            </a:extLst>
          </p:cNvPr>
          <p:cNvSpPr txBox="1"/>
          <p:nvPr userDrawn="1"/>
        </p:nvSpPr>
        <p:spPr>
          <a:xfrm>
            <a:off x="7591425" y="6613525"/>
            <a:ext cx="1544638" cy="20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zh-CN" sz="750" i="1" dirty="0">
                <a:solidFill>
                  <a:srgbClr val="B9E1FF"/>
                </a:solidFill>
                <a:latin typeface="+mn-ea"/>
                <a:ea typeface="+mn-ea"/>
              </a:rPr>
              <a:t>COMPUTER   PRINCIPLE</a:t>
            </a:r>
            <a:endParaRPr lang="zh-CN" altLang="en-US" sz="750" i="1" dirty="0">
              <a:solidFill>
                <a:srgbClr val="B9E1FF"/>
              </a:solidFill>
              <a:latin typeface="+mn-ea"/>
              <a:ea typeface="+mn-ea"/>
            </a:endParaRPr>
          </a:p>
        </p:txBody>
      </p:sp>
      <p:grpSp>
        <p:nvGrpSpPr>
          <p:cNvPr id="6" name="组合 2"/>
          <p:cNvGrpSpPr>
            <a:grpSpLocks/>
          </p:cNvGrpSpPr>
          <p:nvPr userDrawn="1"/>
        </p:nvGrpSpPr>
        <p:grpSpPr bwMode="auto">
          <a:xfrm>
            <a:off x="115888" y="6584950"/>
            <a:ext cx="2187575" cy="247650"/>
            <a:chOff x="419615" y="6645500"/>
            <a:chExt cx="2294513" cy="2002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756366-F640-4ED3-9565-2768F83624DC}"/>
                </a:ext>
              </a:extLst>
            </p:cNvPr>
            <p:cNvSpPr txBox="1"/>
            <p:nvPr userDrawn="1"/>
          </p:nvSpPr>
          <p:spPr>
            <a:xfrm>
              <a:off x="872313" y="6645500"/>
              <a:ext cx="1841815" cy="2002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zh-CN" altLang="en-US" sz="1013" i="1" spc="225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latin typeface="+mn-ea"/>
                  <a:ea typeface="+mn-ea"/>
                </a:rPr>
                <a:t>计算机系统原理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F1A6BF7-19D7-44BE-B34F-30428D90E490}"/>
                </a:ext>
              </a:extLst>
            </p:cNvPr>
            <p:cNvSpPr/>
            <p:nvPr userDrawn="1"/>
          </p:nvSpPr>
          <p:spPr>
            <a:xfrm>
              <a:off x="2098040" y="6705820"/>
              <a:ext cx="541158" cy="3593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22F7787-EBFB-4B4E-9B82-FA952177CCFA}"/>
                </a:ext>
              </a:extLst>
            </p:cNvPr>
            <p:cNvSpPr/>
            <p:nvPr userDrawn="1"/>
          </p:nvSpPr>
          <p:spPr>
            <a:xfrm flipH="1">
              <a:off x="419615" y="6705820"/>
              <a:ext cx="539494" cy="3593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69179" y="121744"/>
            <a:ext cx="7974821" cy="4385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225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04865" y="1125538"/>
            <a:ext cx="8191105" cy="5040312"/>
          </a:xfrm>
          <a:prstGeom prst="rect">
            <a:avLst/>
          </a:prstGeom>
        </p:spPr>
        <p:txBody>
          <a:bodyPr/>
          <a:lstStyle>
            <a:lvl1pPr marL="342946" indent="-342946">
              <a:buFont typeface="Wingdings" charset="2"/>
              <a:buChar char="²"/>
              <a:defRPr/>
            </a:lvl1pPr>
            <a:lvl2pPr marL="342946" marR="0" indent="0" algn="l" defTabSz="6858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lvl2pPr>
            <a:lvl3pPr marL="857364" indent="-171473">
              <a:buFont typeface="Wingdings" panose="05000000000000000000" pitchFamily="2" charset="2"/>
              <a:buChar char="p"/>
              <a:defRPr/>
            </a:lvl3pPr>
            <a:lvl4pPr marL="1200310" indent="-171473">
              <a:buFont typeface="Wingdings" panose="05000000000000000000" pitchFamily="2" charset="2"/>
              <a:buChar char="n"/>
              <a:defRPr/>
            </a:lvl4pPr>
            <a:lvl5pPr marL="1371783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292309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7021513" cy="6762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125538"/>
            <a:ext cx="39243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125538"/>
            <a:ext cx="39243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476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329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4864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0314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729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64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473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957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930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CEB056-E3E1-4B4C-9481-75484AACC20D}"/>
              </a:ext>
            </a:extLst>
          </p:cNvPr>
          <p:cNvCxnSpPr/>
          <p:nvPr/>
        </p:nvCxnSpPr>
        <p:spPr>
          <a:xfrm>
            <a:off x="0" y="639763"/>
            <a:ext cx="9144000" cy="0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4" descr="E:\学校\20121109221446303940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8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>
            <a:extLst>
              <a:ext uri="{FF2B5EF4-FFF2-40B4-BE49-F238E27FC236}">
                <a16:creationId xmlns:a16="http://schemas.microsoft.com/office/drawing/2014/main" id="{E41CD8D8-DCD0-47BD-9890-E9A36E23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397625"/>
            <a:ext cx="83645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	                                                                                                             		                   </a:t>
            </a:r>
            <a:fld id="{8C88666D-F8A2-4D77-8BEC-907BA2EAA225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ts val="2000"/>
                </a:lnSpc>
                <a:buFont typeface="Arial" panose="020B0604020202020204" pitchFamily="34" charset="0"/>
                <a:buNone/>
                <a:defRPr/>
              </a:pPr>
              <a:t>‹#›</a:t>
            </a:fld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419144B-712D-4D1F-8763-982C7C561D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23313" y="6453188"/>
            <a:ext cx="45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2E7716A-0714-4FC5-A636-1E1C5203EAA3}" type="slidenum">
              <a:rPr kumimoji="1" lang="en-US" altLang="zh-CN" sz="12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kumimoji="1" lang="en-US" altLang="zh-CN" sz="12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50" r:id="rId1"/>
    <p:sldLayoutId id="2147485251" r:id="rId2"/>
    <p:sldLayoutId id="2147485252" r:id="rId3"/>
    <p:sldLayoutId id="2147485253" r:id="rId4"/>
    <p:sldLayoutId id="2147485254" r:id="rId5"/>
    <p:sldLayoutId id="2147485255" r:id="rId6"/>
    <p:sldLayoutId id="2147485256" r:id="rId7"/>
    <p:sldLayoutId id="2147485257" r:id="rId8"/>
    <p:sldLayoutId id="2147485258" r:id="rId9"/>
    <p:sldLayoutId id="2147485259" r:id="rId10"/>
    <p:sldLayoutId id="2147485261" r:id="rId11"/>
    <p:sldLayoutId id="2147485262" r:id="rId12"/>
    <p:sldLayoutId id="2147485263" r:id="rId13"/>
    <p:sldLayoutId id="214748526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B100075-4A5C-4518-BFA4-2DE9AB244250}"/>
              </a:ext>
            </a:extLst>
          </p:cNvPr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171" name="文本框 10"/>
          <p:cNvSpPr txBox="1">
            <a:spLocks noChangeArrowheads="1"/>
          </p:cNvSpPr>
          <p:nvPr/>
        </p:nvSpPr>
        <p:spPr bwMode="auto">
          <a:xfrm>
            <a:off x="0" y="219392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E37360-BE7E-4BBF-BB19-1D3C1CC0CE14}"/>
              </a:ext>
            </a:extLst>
          </p:cNvPr>
          <p:cNvSpPr txBox="1"/>
          <p:nvPr/>
        </p:nvSpPr>
        <p:spPr>
          <a:xfrm>
            <a:off x="1116013" y="4473575"/>
            <a:ext cx="7272337" cy="1169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en-US" altLang="zh-CN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2400" dirty="0">
                <a:latin typeface="Arial" charset="0"/>
                <a:ea typeface="宋体" charset="-122"/>
              </a:rPr>
              <a:t>chenzhg29@mail.sysu.edu.cn</a:t>
            </a: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文本框 14"/>
          <p:cNvSpPr txBox="1">
            <a:spLocks noChangeArrowheads="1"/>
          </p:cNvSpPr>
          <p:nvPr/>
        </p:nvSpPr>
        <p:spPr bwMode="auto">
          <a:xfrm>
            <a:off x="2051720" y="5733256"/>
            <a:ext cx="5238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36550"/>
            <a:ext cx="30702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Box 2"/>
          <p:cNvSpPr txBox="1">
            <a:spLocks noChangeArrowheads="1"/>
          </p:cNvSpPr>
          <p:nvPr/>
        </p:nvSpPr>
        <p:spPr bwMode="auto">
          <a:xfrm>
            <a:off x="0" y="3182938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计算机概要与技术（第二讲）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7475"/>
            <a:ext cx="6486525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计算机性能的基本指标</a:t>
            </a:r>
          </a:p>
        </p:txBody>
      </p:sp>
      <p:sp>
        <p:nvSpPr>
          <p:cNvPr id="814088" name="Rectangle 8"/>
          <p:cNvSpPr>
            <a:spLocks noChangeArrowheads="1"/>
          </p:cNvSpPr>
          <p:nvPr/>
        </p:nvSpPr>
        <p:spPr bwMode="auto">
          <a:xfrm>
            <a:off x="539750" y="836613"/>
            <a:ext cx="8351838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计算机的性能：响应时间（执行时间）的倒数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Performance = 1 / Ex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ecution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Time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计算机的基本性能评价标准是：</a:t>
            </a:r>
            <a:r>
              <a:rPr lang="en-US" altLang="zh-CN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的执行时间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900113" y="2565400"/>
            <a:ext cx="7812087" cy="2305050"/>
            <a:chOff x="899592" y="2564904"/>
            <a:chExt cx="7812087" cy="2305050"/>
          </a:xfrm>
        </p:grpSpPr>
        <p:grpSp>
          <p:nvGrpSpPr>
            <p:cNvPr id="83973" name="组合 10"/>
            <p:cNvGrpSpPr>
              <a:grpSpLocks/>
            </p:cNvGrpSpPr>
            <p:nvPr/>
          </p:nvGrpSpPr>
          <p:grpSpPr bwMode="auto">
            <a:xfrm>
              <a:off x="899592" y="2564904"/>
              <a:ext cx="7812087" cy="2305050"/>
              <a:chOff x="899592" y="2564927"/>
              <a:chExt cx="7812087" cy="2305050"/>
            </a:xfrm>
          </p:grpSpPr>
          <p:sp>
            <p:nvSpPr>
              <p:cNvPr id="83975" name="Rectangle 4"/>
              <p:cNvSpPr>
                <a:spLocks noChangeArrowheads="1"/>
              </p:cNvSpPr>
              <p:nvPr/>
            </p:nvSpPr>
            <p:spPr bwMode="auto">
              <a:xfrm>
                <a:off x="899592" y="2564927"/>
                <a:ext cx="7812087" cy="2305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>
                <a:lvl1pPr marL="285750" indent="-285750"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“ 计算机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比计算机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快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n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倍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” 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的含义：</a:t>
                </a:r>
                <a:endPara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	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Performance(X) 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      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Execution Time(Y)        </a:t>
                </a:r>
              </a:p>
              <a:p>
                <a:pPr>
                  <a:lnSpc>
                    <a:spcPct val="6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	                                   =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   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                              =  n  </a:t>
                </a:r>
              </a:p>
              <a:p>
                <a:pPr>
                  <a:lnSpc>
                    <a:spcPct val="6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	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Performance(Y)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        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Execution Time(X)        </a:t>
                </a:r>
              </a:p>
              <a:p>
                <a:endPara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6C87A07C-0560-40AB-B4AD-69DD55A393FA}"/>
                  </a:ext>
                </a:extLst>
              </p:cNvPr>
              <p:cNvCxnSpPr/>
              <p:nvPr/>
            </p:nvCxnSpPr>
            <p:spPr>
              <a:xfrm>
                <a:off x="4284142" y="3572990"/>
                <a:ext cx="2519362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037093F-4110-4BAB-8723-C4ABC6D4898F}"/>
                </a:ext>
              </a:extLst>
            </p:cNvPr>
            <p:cNvCxnSpPr/>
            <p:nvPr/>
          </p:nvCxnSpPr>
          <p:spPr bwMode="auto">
            <a:xfrm>
              <a:off x="1186929" y="3572967"/>
              <a:ext cx="2571750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4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4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7475"/>
            <a:ext cx="6486525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计算机性能的基本指标</a:t>
            </a:r>
          </a:p>
        </p:txBody>
      </p:sp>
      <p:sp>
        <p:nvSpPr>
          <p:cNvPr id="86019" name="Rectangle 8"/>
          <p:cNvSpPr>
            <a:spLocks noChangeArrowheads="1"/>
          </p:cNvSpPr>
          <p:nvPr/>
        </p:nvSpPr>
        <p:spPr bwMode="auto">
          <a:xfrm>
            <a:off x="539750" y="836613"/>
            <a:ext cx="8351838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计算机的性能：响应时间（执行时间）的倒数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Performance = 1 / Ex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ecution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Time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计算机的基本性能评价标准是：</a:t>
            </a:r>
            <a:r>
              <a:rPr lang="en-US" altLang="zh-CN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的执行时间</a:t>
            </a:r>
          </a:p>
        </p:txBody>
      </p:sp>
      <p:sp>
        <p:nvSpPr>
          <p:cNvPr id="814092" name="Text Box 12">
            <a:extLst>
              <a:ext uri="{FF2B5EF4-FFF2-40B4-BE49-F238E27FC236}">
                <a16:creationId xmlns:a16="http://schemas.microsoft.com/office/drawing/2014/main" id="{9D127467-B3D5-4BE0-A750-D73941D0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352699"/>
            <a:ext cx="8640763" cy="172662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zh-CN" altLang="en-US" sz="2300" b="1" dirty="0">
                <a:ea typeface="华文新魏" panose="02010800040101010101" pitchFamily="2" charset="-122"/>
              </a:rPr>
              <a:t>思考题：相对性能计算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zh-CN" altLang="en-US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如果计算机</a:t>
            </a:r>
            <a:r>
              <a:rPr lang="en-US" altLang="zh-CN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运行一个程序需要</a:t>
            </a:r>
            <a:r>
              <a:rPr lang="en-US" altLang="zh-CN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10</a:t>
            </a:r>
            <a:r>
              <a:rPr lang="zh-CN" altLang="en-US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秒，计算机</a:t>
            </a:r>
            <a:r>
              <a:rPr lang="en-US" altLang="zh-CN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运行同样的程序需要</a:t>
            </a:r>
            <a:r>
              <a:rPr lang="en-US" altLang="zh-CN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15</a:t>
            </a:r>
            <a:r>
              <a:rPr lang="zh-CN" altLang="en-US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秒，计算机</a:t>
            </a:r>
            <a:r>
              <a:rPr lang="en-US" altLang="zh-CN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比计算机</a:t>
            </a:r>
            <a:r>
              <a:rPr lang="en-US" altLang="zh-CN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快多少？</a:t>
            </a:r>
            <a:r>
              <a:rPr lang="en-US" altLang="zh-CN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解：</a:t>
            </a:r>
            <a:r>
              <a:rPr lang="en-US" altLang="zh-CN" sz="2300" b="1" dirty="0">
                <a:latin typeface="Times New Roman" panose="02020603050405020304" pitchFamily="18" charset="0"/>
              </a:rPr>
              <a:t> </a:t>
            </a:r>
            <a:r>
              <a:rPr lang="en-US" altLang="zh-CN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的速度是</a:t>
            </a:r>
            <a:r>
              <a:rPr lang="en-US" altLang="zh-CN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en-US" altLang="zh-CN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1.5</a:t>
            </a:r>
            <a:r>
              <a:rPr lang="zh-CN" altLang="en-US" sz="23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倍。</a:t>
            </a:r>
            <a:endParaRPr lang="en-US" altLang="zh-CN" sz="23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86021" name="组合 12"/>
          <p:cNvGrpSpPr>
            <a:grpSpLocks/>
          </p:cNvGrpSpPr>
          <p:nvPr/>
        </p:nvGrpSpPr>
        <p:grpSpPr bwMode="auto">
          <a:xfrm>
            <a:off x="900113" y="2565400"/>
            <a:ext cx="7812087" cy="2305050"/>
            <a:chOff x="899592" y="2564904"/>
            <a:chExt cx="7812087" cy="2305050"/>
          </a:xfrm>
        </p:grpSpPr>
        <p:grpSp>
          <p:nvGrpSpPr>
            <p:cNvPr id="86022" name="组合 10"/>
            <p:cNvGrpSpPr>
              <a:grpSpLocks/>
            </p:cNvGrpSpPr>
            <p:nvPr/>
          </p:nvGrpSpPr>
          <p:grpSpPr bwMode="auto">
            <a:xfrm>
              <a:off x="899592" y="2564904"/>
              <a:ext cx="7812087" cy="2305050"/>
              <a:chOff x="899592" y="2564927"/>
              <a:chExt cx="7812087" cy="2305050"/>
            </a:xfrm>
          </p:grpSpPr>
          <p:sp>
            <p:nvSpPr>
              <p:cNvPr id="86024" name="Rectangle 4"/>
              <p:cNvSpPr>
                <a:spLocks noChangeArrowheads="1"/>
              </p:cNvSpPr>
              <p:nvPr/>
            </p:nvSpPr>
            <p:spPr bwMode="auto">
              <a:xfrm>
                <a:off x="899592" y="2564927"/>
                <a:ext cx="7812087" cy="2305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>
                <a:lvl1pPr marL="285750" indent="-285750"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“计算机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比计算机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快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n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倍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” 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的含义：</a:t>
                </a:r>
                <a:endPara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	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Execution Time(Y)        Performance(X)  </a:t>
                </a:r>
              </a:p>
              <a:p>
                <a:pPr>
                  <a:lnSpc>
                    <a:spcPct val="6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	                                    =                                =  n  </a:t>
                </a:r>
              </a:p>
              <a:p>
                <a:pPr>
                  <a:lnSpc>
                    <a:spcPct val="6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	Execution Time(X)        Performance(Y)</a:t>
                </a:r>
              </a:p>
              <a:p>
                <a:endPara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8D554F44-BEA3-4B6E-AF3A-1F0C606559D8}"/>
                  </a:ext>
                </a:extLst>
              </p:cNvPr>
              <p:cNvCxnSpPr/>
              <p:nvPr/>
            </p:nvCxnSpPr>
            <p:spPr>
              <a:xfrm>
                <a:off x="4284142" y="3572990"/>
                <a:ext cx="2143125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0E6BDDE-4D6D-470B-9C32-24711949AC18}"/>
                </a:ext>
              </a:extLst>
            </p:cNvPr>
            <p:cNvCxnSpPr/>
            <p:nvPr/>
          </p:nvCxnSpPr>
          <p:spPr bwMode="auto">
            <a:xfrm>
              <a:off x="1186929" y="3572967"/>
              <a:ext cx="2571750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2075"/>
            <a:ext cx="7227887" cy="528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计算机性能的测量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765175"/>
            <a:ext cx="8893175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Tx/>
            </a:pPr>
            <a:r>
              <a:rPr lang="zh-CN" altLang="en-US" sz="2800" dirty="0">
                <a:solidFill>
                  <a:srgbClr val="FF0000"/>
                </a:solidFill>
                <a:ea typeface="华文新魏" panose="02010800040101010101" pitchFamily="2" charset="-122"/>
              </a:rPr>
              <a:t>比较计算机性能时，如何用执行时间来衡量</a:t>
            </a:r>
          </a:p>
          <a:p>
            <a:pPr marL="623888" lvl="1" indent="-265113">
              <a:lnSpc>
                <a:spcPct val="100000"/>
              </a:lnSpc>
              <a:spcBef>
                <a:spcPts val="600"/>
              </a:spcBef>
              <a:buClr>
                <a:srgbClr val="F79646"/>
              </a:buClr>
            </a:pPr>
            <a:r>
              <a:rPr lang="zh-CN" altLang="en-US" sz="2200" dirty="0">
                <a:ea typeface="华文新魏" panose="02010800040101010101" pitchFamily="2" charset="-122"/>
              </a:rPr>
              <a:t>完成同样工作量所需时间最短的那台计算机性能最好</a:t>
            </a:r>
          </a:p>
          <a:p>
            <a:pPr marL="623888" lvl="1" indent="-265113">
              <a:lnSpc>
                <a:spcPct val="100000"/>
              </a:lnSpc>
              <a:spcBef>
                <a:spcPts val="600"/>
              </a:spcBef>
              <a:buClr>
                <a:srgbClr val="F79646"/>
              </a:buClr>
            </a:pPr>
            <a:r>
              <a:rPr lang="zh-CN" altLang="en-US" sz="2200" dirty="0">
                <a:ea typeface="华文新魏" panose="02010800040101010101" pitchFamily="2" charset="-122"/>
              </a:rPr>
              <a:t>处理器时间往往被多个程序共享使用，因此，用户感觉到的程序执行时间并不是程序真正的执行时间</a:t>
            </a:r>
          </a:p>
          <a:p>
            <a:pPr marL="623888" lvl="1" indent="-265113">
              <a:lnSpc>
                <a:spcPct val="100000"/>
              </a:lnSpc>
              <a:spcBef>
                <a:spcPts val="600"/>
              </a:spcBef>
              <a:buClr>
                <a:srgbClr val="F79646"/>
              </a:buClr>
            </a:pPr>
            <a:r>
              <a:rPr lang="zh-CN" altLang="en-US" sz="2400" dirty="0">
                <a:ea typeface="华文新魏" panose="02010800040101010101" pitchFamily="2" charset="-122"/>
              </a:rPr>
              <a:t>响应时间（用户感觉到的）</a:t>
            </a:r>
          </a:p>
          <a:p>
            <a:pPr marL="808038"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2200" dirty="0"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ea typeface="华文新魏" panose="02010800040101010101" pitchFamily="2" charset="-122"/>
              </a:rPr>
              <a:t>时间：</a:t>
            </a:r>
            <a:r>
              <a:rPr lang="en-US" altLang="zh-CN" sz="2200" dirty="0"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ea typeface="华文新魏" panose="02010800040101010101" pitchFamily="2" charset="-122"/>
              </a:rPr>
              <a:t>真正花费在程序执行上的时间：</a:t>
            </a:r>
          </a:p>
          <a:p>
            <a:pPr marL="1074738" lvl="3" indent="-174625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用户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时间：用来运行用户代码的时间</a:t>
            </a:r>
          </a:p>
          <a:p>
            <a:pPr marL="1074738" lvl="3" indent="-174625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系统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时间：为执行用户程序而需运行一些操作系统代码的时间</a:t>
            </a:r>
          </a:p>
          <a:p>
            <a:pPr marL="808038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dirty="0">
                <a:ea typeface="华文新魏" panose="02010800040101010101" pitchFamily="2" charset="-122"/>
              </a:rPr>
              <a:t>其他时间：等待</a:t>
            </a:r>
            <a:r>
              <a:rPr lang="en-US" altLang="zh-CN" sz="2200" dirty="0">
                <a:ea typeface="华文新魏" panose="02010800040101010101" pitchFamily="2" charset="-122"/>
              </a:rPr>
              <a:t>I/O</a:t>
            </a:r>
            <a:r>
              <a:rPr lang="zh-CN" altLang="en-US" sz="2200" dirty="0">
                <a:ea typeface="华文新魏" panose="02010800040101010101" pitchFamily="2" charset="-122"/>
              </a:rPr>
              <a:t>操作完成或</a:t>
            </a:r>
            <a:r>
              <a:rPr lang="en-US" altLang="zh-CN" sz="2200" dirty="0"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ea typeface="华文新魏" panose="02010800040101010101" pitchFamily="2" charset="-122"/>
              </a:rPr>
              <a:t>花在其他用户程序的时间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2075"/>
            <a:ext cx="7227887" cy="528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计算机性能的测量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89317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23888" lvl="1" indent="-265113">
              <a:lnSpc>
                <a:spcPct val="100000"/>
              </a:lnSpc>
              <a:spcBef>
                <a:spcPts val="600"/>
              </a:spcBef>
              <a:buClr>
                <a:srgbClr val="F79646"/>
              </a:buClr>
            </a:pPr>
            <a:r>
              <a:rPr lang="zh-CN" altLang="en-US" sz="2400" dirty="0">
                <a:solidFill>
                  <a:srgbClr val="7F7F7F"/>
                </a:solidFill>
                <a:ea typeface="华文新魏" panose="02010800040101010101" pitchFamily="2" charset="-122"/>
              </a:rPr>
              <a:t>响应时间（用户感觉到的）</a:t>
            </a:r>
          </a:p>
          <a:p>
            <a:pPr marL="808038"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2200" dirty="0">
                <a:solidFill>
                  <a:srgbClr val="7F7F7F"/>
                </a:solidFill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solidFill>
                  <a:srgbClr val="7F7F7F"/>
                </a:solidFill>
                <a:ea typeface="华文新魏" panose="02010800040101010101" pitchFamily="2" charset="-122"/>
              </a:rPr>
              <a:t>时间：</a:t>
            </a:r>
            <a:r>
              <a:rPr lang="en-US" altLang="zh-CN" sz="2200" dirty="0">
                <a:solidFill>
                  <a:srgbClr val="7F7F7F"/>
                </a:solidFill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solidFill>
                  <a:srgbClr val="7F7F7F"/>
                </a:solidFill>
                <a:ea typeface="华文新魏" panose="02010800040101010101" pitchFamily="2" charset="-122"/>
              </a:rPr>
              <a:t>真正花费在程序执行上的时间：</a:t>
            </a:r>
          </a:p>
          <a:p>
            <a:pPr marL="1074738" lvl="3" indent="-174625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用户</a:t>
            </a:r>
            <a:r>
              <a:rPr lang="en-US" altLang="zh-CN" sz="2000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000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时间：用来运行用户代码的时间</a:t>
            </a:r>
          </a:p>
          <a:p>
            <a:pPr marL="1074738" lvl="3" indent="-174625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系统</a:t>
            </a:r>
            <a:r>
              <a:rPr lang="en-US" altLang="zh-CN" sz="2000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000" dirty="0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时间：为执行用户程序而需运行一些操作系统代码的时间</a:t>
            </a:r>
          </a:p>
          <a:p>
            <a:pPr marL="808038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7F7F7F"/>
                </a:solidFill>
                <a:ea typeface="华文新魏" panose="02010800040101010101" pitchFamily="2" charset="-122"/>
              </a:rPr>
              <a:t>其他时间：等待</a:t>
            </a:r>
            <a:r>
              <a:rPr lang="en-US" altLang="zh-CN" sz="2200" dirty="0">
                <a:solidFill>
                  <a:srgbClr val="7F7F7F"/>
                </a:solidFill>
                <a:ea typeface="华文新魏" panose="02010800040101010101" pitchFamily="2" charset="-122"/>
              </a:rPr>
              <a:t>I/O</a:t>
            </a:r>
            <a:r>
              <a:rPr lang="zh-CN" altLang="en-US" sz="2200" dirty="0">
                <a:solidFill>
                  <a:srgbClr val="7F7F7F"/>
                </a:solidFill>
                <a:ea typeface="华文新魏" panose="02010800040101010101" pitchFamily="2" charset="-122"/>
              </a:rPr>
              <a:t>操作完成或</a:t>
            </a:r>
            <a:r>
              <a:rPr lang="en-US" altLang="zh-CN" sz="2200" dirty="0">
                <a:solidFill>
                  <a:srgbClr val="7F7F7F"/>
                </a:solidFill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solidFill>
                  <a:srgbClr val="7F7F7F"/>
                </a:solidFill>
                <a:ea typeface="华文新魏" panose="02010800040101010101" pitchFamily="2" charset="-122"/>
              </a:rPr>
              <a:t>花在其他用户程序的时间</a:t>
            </a:r>
          </a:p>
          <a:p>
            <a:pPr marL="623888" lvl="1" indent="-265113">
              <a:lnSpc>
                <a:spcPct val="100000"/>
              </a:lnSpc>
              <a:spcBef>
                <a:spcPts val="600"/>
              </a:spcBef>
              <a:buClr>
                <a:srgbClr val="F79646"/>
              </a:buClr>
            </a:pPr>
            <a:r>
              <a:rPr lang="zh-CN" altLang="en-US" sz="2400" dirty="0">
                <a:ea typeface="华文新魏" panose="02010800040101010101" pitchFamily="2" charset="-122"/>
              </a:rPr>
              <a:t>计算机系统性能 </a:t>
            </a:r>
            <a:r>
              <a:rPr lang="zh-CN" altLang="en-US" sz="2400" dirty="0">
                <a:latin typeface="Times" panose="02020603050405020304" pitchFamily="18" charset="0"/>
                <a:ea typeface="Heiti TC Light"/>
                <a:cs typeface="Times" panose="02020603050405020304" pitchFamily="18" charset="0"/>
              </a:rPr>
              <a:t>≠ </a:t>
            </a:r>
            <a:r>
              <a:rPr lang="en-US" altLang="zh-CN" sz="2400" dirty="0">
                <a:ea typeface="华文新魏" panose="02010800040101010101" pitchFamily="2" charset="-122"/>
              </a:rPr>
              <a:t>CPU</a:t>
            </a:r>
            <a:r>
              <a:rPr lang="zh-CN" altLang="en-US" sz="2400" dirty="0">
                <a:ea typeface="华文新魏" panose="02010800040101010101" pitchFamily="2" charset="-122"/>
              </a:rPr>
              <a:t>性能</a:t>
            </a:r>
          </a:p>
          <a:p>
            <a:pPr marL="808038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dirty="0">
                <a:ea typeface="华文新魏" panose="02010800040101010101" pitchFamily="2" charset="-122"/>
              </a:rPr>
              <a:t>系统性能</a:t>
            </a:r>
            <a:r>
              <a:rPr lang="en-US" altLang="zh-CN" sz="2200" dirty="0">
                <a:ea typeface="华文新魏" panose="02010800040101010101" pitchFamily="2" charset="-122"/>
              </a:rPr>
              <a:t>(System performance)</a:t>
            </a:r>
            <a:r>
              <a:rPr lang="zh-CN" altLang="en-US" sz="2200" dirty="0">
                <a:ea typeface="华文新魏" panose="02010800040101010101" pitchFamily="2" charset="-122"/>
              </a:rPr>
              <a:t>：</a:t>
            </a:r>
            <a:r>
              <a:rPr lang="zh-CN" altLang="en-US" sz="2200" dirty="0">
                <a:solidFill>
                  <a:srgbClr val="FF0000"/>
                </a:solidFill>
                <a:ea typeface="华文新魏" panose="02010800040101010101" pitchFamily="2" charset="-122"/>
              </a:rPr>
              <a:t>表示系统响应时间</a:t>
            </a:r>
            <a:r>
              <a:rPr lang="zh-CN" altLang="en-US" sz="2200" dirty="0">
                <a:ea typeface="华文新魏" panose="02010800040101010101" pitchFamily="2" charset="-122"/>
              </a:rPr>
              <a:t>，与</a:t>
            </a:r>
            <a:r>
              <a:rPr lang="en-US" altLang="zh-CN" sz="2200" dirty="0"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ea typeface="华文新魏" panose="02010800040101010101" pitchFamily="2" charset="-122"/>
              </a:rPr>
              <a:t>之外的其他部分都有关系</a:t>
            </a:r>
          </a:p>
          <a:p>
            <a:pPr marL="808038"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2200" dirty="0"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ea typeface="华文新魏" panose="02010800040101010101" pitchFamily="2" charset="-122"/>
              </a:rPr>
              <a:t>性能</a:t>
            </a:r>
            <a:r>
              <a:rPr lang="en-US" altLang="zh-CN" sz="2200" dirty="0">
                <a:ea typeface="华文新魏" panose="02010800040101010101" pitchFamily="2" charset="-122"/>
              </a:rPr>
              <a:t>(CPU performance)</a:t>
            </a:r>
            <a:r>
              <a:rPr lang="zh-CN" altLang="en-US" sz="2200" dirty="0">
                <a:ea typeface="华文新魏" panose="02010800040101010101" pitchFamily="2" charset="-122"/>
              </a:rPr>
              <a:t>：</a:t>
            </a:r>
            <a:r>
              <a:rPr lang="zh-CN" altLang="en-US" sz="2200" dirty="0">
                <a:solidFill>
                  <a:srgbClr val="FF0000"/>
                </a:solidFill>
                <a:ea typeface="华文新魏" panose="02010800040101010101" pitchFamily="2" charset="-122"/>
              </a:rPr>
              <a:t>表示用户</a:t>
            </a:r>
            <a:r>
              <a:rPr lang="en-US" altLang="zh-CN" sz="2200" dirty="0">
                <a:solidFill>
                  <a:srgbClr val="FF0000"/>
                </a:solidFill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solidFill>
                  <a:srgbClr val="FF0000"/>
                </a:solidFill>
                <a:ea typeface="华文新魏" panose="02010800040101010101" pitchFamily="2" charset="-122"/>
              </a:rPr>
              <a:t>时间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D2B661-BDE3-4A0E-94F3-B7F6725E2AC8}"/>
              </a:ext>
            </a:extLst>
          </p:cNvPr>
          <p:cNvSpPr/>
          <p:nvPr/>
        </p:nvSpPr>
        <p:spPr>
          <a:xfrm>
            <a:off x="800100" y="5481638"/>
            <a:ext cx="7732713" cy="461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>
                <a:latin typeface="Calibri" panose="020F0502020204030204" pitchFamily="34" charset="0"/>
                <a:ea typeface="华文新魏" panose="02010800040101010101" pitchFamily="2" charset="-122"/>
              </a:rPr>
              <a:t>主要讨论</a:t>
            </a:r>
            <a:r>
              <a:rPr lang="en-US" altLang="zh-CN" sz="2400">
                <a:latin typeface="Calibri" panose="020F0502020204030204" pitchFamily="34" charset="0"/>
                <a:ea typeface="华文新魏" panose="02010800040101010101" pitchFamily="2" charset="-122"/>
              </a:rPr>
              <a:t>CPU</a:t>
            </a:r>
            <a:r>
              <a:rPr lang="zh-CN" altLang="en-US" sz="2400">
                <a:latin typeface="Calibri" panose="020F0502020204030204" pitchFamily="34" charset="0"/>
                <a:ea typeface="华文新魏" panose="02010800040101010101" pitchFamily="2" charset="-122"/>
              </a:rPr>
              <a:t>性能：</a:t>
            </a:r>
            <a:r>
              <a:rPr lang="en-US" altLang="zh-CN" sz="2400">
                <a:latin typeface="Calibri" panose="020F0502020204030204" pitchFamily="34" charset="0"/>
                <a:ea typeface="华文新魏" panose="02010800040101010101" pitchFamily="2" charset="-122"/>
              </a:rPr>
              <a:t>CPU</a:t>
            </a:r>
            <a:r>
              <a:rPr lang="zh-CN" altLang="en-US" sz="2400">
                <a:latin typeface="Calibri" panose="020F0502020204030204" pitchFamily="34" charset="0"/>
                <a:ea typeface="华文新魏" panose="02010800040101010101" pitchFamily="2" charset="-122"/>
              </a:rPr>
              <a:t>真正用在用户程序执行上的时间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9938" y="115888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A50021"/>
                </a:solidFill>
              </a:rPr>
              <a:t>CPU</a:t>
            </a:r>
            <a:r>
              <a:rPr lang="zh-CN" altLang="en-US" dirty="0">
                <a:solidFill>
                  <a:srgbClr val="A50021"/>
                </a:solidFill>
              </a:rPr>
              <a:t>执行时间的计算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0400" y="907290"/>
            <a:ext cx="8723313" cy="1293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631" tIns="19052" rIns="47631" bIns="19052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评价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性能的最重要指标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——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执行时间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一个程序的</a:t>
            </a:r>
            <a:r>
              <a:rPr lang="en-US" altLang="zh-CN" sz="2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执行时间</a:t>
            </a:r>
            <a:r>
              <a:rPr lang="en-US" altLang="zh-CN" sz="2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=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执行一个程序需要的</a:t>
            </a:r>
            <a:r>
              <a:rPr lang="en-US" altLang="zh-CN" sz="2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计算机</a:t>
            </a:r>
            <a:r>
              <a:rPr lang="en-US" altLang="zh-CN" sz="2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基本时间单元的数量</a:t>
            </a:r>
            <a:r>
              <a:rPr lang="en-US" altLang="zh-CN" sz="2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× </a:t>
            </a:r>
            <a:r>
              <a:rPr lang="zh-CN" altLang="en-US" sz="2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基本时间单元</a:t>
            </a:r>
            <a:endParaRPr lang="en-US" altLang="zh-CN" sz="2200" dirty="0">
              <a:solidFill>
                <a:schemeClr val="accent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204864"/>
            <a:ext cx="8723313" cy="451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631" tIns="19052" rIns="47631" bIns="19052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时钟周期（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Clock cycle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buClr>
                <a:srgbClr val="F79646"/>
              </a:buClr>
              <a:tabLst>
                <a:tab pos="2286000" algn="l"/>
              </a:tabLst>
            </a:pPr>
            <a:r>
              <a:rPr lang="zh-CN" altLang="en-US" sz="2400" dirty="0">
                <a:ea typeface="华文新魏" panose="02010800040101010101" pitchFamily="2" charset="-122"/>
              </a:rPr>
              <a:t>所有计算机都有一个固定频率的硬件时钟，决定各种硬件事件发生和执行的时间和顺序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buClr>
                <a:srgbClr val="F79646"/>
              </a:buClr>
              <a:tabLst>
                <a:tab pos="2286000" algn="l"/>
              </a:tabLst>
            </a:pPr>
            <a:r>
              <a:rPr lang="zh-CN" altLang="en-US" sz="2400" dirty="0">
                <a:ea typeface="华文新魏" panose="02010800040101010101" pitchFamily="2" charset="-122"/>
              </a:rPr>
              <a:t>硬件时钟所产生的离散时间间隔称为时钟周期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时钟频率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(Clock rate)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Clr>
                <a:srgbClr val="F79646"/>
              </a:buClr>
              <a:tabLst>
                <a:tab pos="2286000" algn="l"/>
              </a:tabLst>
            </a:pPr>
            <a:r>
              <a:rPr lang="zh-CN" altLang="en-US" sz="2400" dirty="0">
                <a:ea typeface="华文新魏" panose="02010800040101010101" pitchFamily="2" charset="-122"/>
              </a:rPr>
              <a:t>时钟周期的倒数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en-US" altLang="zh-CN" sz="2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例：时钟周期为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250ps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，对应的时钟频率为多少？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时钟频率＝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1/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时钟周期＝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1/250ps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4GHz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en-US" altLang="zh-CN" sz="2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9938" y="115888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</a:rPr>
              <a:t>执行时间的计算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836613"/>
            <a:ext cx="9144000" cy="2033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631" tIns="19052" rIns="47631" bIns="19052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评价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性能的最重要指标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——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执行时间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200">
                <a:latin typeface="Times New Roman" panose="02020603050405020304" pitchFamily="18" charset="0"/>
                <a:ea typeface="华文新魏" panose="02010800040101010101" pitchFamily="2" charset="-122"/>
              </a:rPr>
              <a:t>一个程序的</a:t>
            </a:r>
            <a:r>
              <a:rPr lang="en-US" altLang="zh-CN" sz="2200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200">
                <a:latin typeface="Times New Roman" panose="02020603050405020304" pitchFamily="18" charset="0"/>
                <a:ea typeface="华文新魏" panose="02010800040101010101" pitchFamily="2" charset="-122"/>
              </a:rPr>
              <a:t>执行时间</a:t>
            </a:r>
            <a:endParaRPr lang="en-US" altLang="zh-CN" sz="22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</a:t>
            </a:r>
            <a:r>
              <a:rPr lang="en-US" altLang="zh-CN" sz="2200">
                <a:latin typeface="Times New Roman" panose="02020603050405020304" pitchFamily="18" charset="0"/>
                <a:ea typeface="华文新魏" panose="02010800040101010101" pitchFamily="2" charset="-122"/>
              </a:rPr>
              <a:t>= </a:t>
            </a:r>
            <a:r>
              <a:rPr lang="zh-CN" altLang="en-US" sz="2200">
                <a:latin typeface="Times New Roman" panose="02020603050405020304" pitchFamily="18" charset="0"/>
                <a:ea typeface="华文新魏" panose="02010800040101010101" pitchFamily="2" charset="-122"/>
              </a:rPr>
              <a:t>一个程序的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时钟周期数</a:t>
            </a:r>
            <a:r>
              <a:rPr lang="en-US" altLang="zh-CN" sz="2200"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时钟周期时间</a:t>
            </a:r>
            <a:endParaRPr lang="en-US" altLang="zh-CN" sz="220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sz="2200">
                <a:latin typeface="Times New Roman" panose="02020603050405020304" pitchFamily="18" charset="0"/>
                <a:ea typeface="华文新魏" panose="02010800040101010101" pitchFamily="2" charset="-122"/>
              </a:rPr>
              <a:t>= </a:t>
            </a:r>
            <a:r>
              <a:rPr lang="zh-CN" altLang="en-US" sz="2200">
                <a:latin typeface="Times New Roman" panose="02020603050405020304" pitchFamily="18" charset="0"/>
                <a:ea typeface="华文新魏" panose="02010800040101010101" pitchFamily="2" charset="-122"/>
              </a:rPr>
              <a:t>一个程序的</a:t>
            </a:r>
            <a:r>
              <a:rPr lang="en-US" altLang="zh-CN" sz="2200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200">
                <a:latin typeface="Times New Roman" panose="02020603050405020304" pitchFamily="18" charset="0"/>
                <a:ea typeface="华文新魏" panose="02010800040101010101" pitchFamily="2" charset="-122"/>
              </a:rPr>
              <a:t>时钟周期数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÷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时钟频率</a:t>
            </a:r>
            <a:endParaRPr lang="en-US" altLang="zh-CN" sz="220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F79646"/>
              </a:buClr>
              <a:buFont typeface="Wingdings" panose="05000000000000000000" pitchFamily="2" charset="2"/>
              <a:buNone/>
            </a:pPr>
            <a:endParaRPr lang="en-US" altLang="zh-CN" sz="1800">
              <a:solidFill>
                <a:schemeClr val="accent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40962"/>
            <a:ext cx="5210175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A50021"/>
                </a:solidFill>
              </a:rPr>
              <a:t>CPU</a:t>
            </a:r>
            <a:r>
              <a:rPr lang="zh-CN" altLang="en-US">
                <a:solidFill>
                  <a:srgbClr val="A50021"/>
                </a:solidFill>
              </a:rPr>
              <a:t>执行时间的计算</a:t>
            </a:r>
            <a:endParaRPr lang="zh-CN" altLang="en-US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9938" y="115888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</a:rPr>
              <a:t>执行时间的计算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836613"/>
            <a:ext cx="9144000" cy="2033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631" tIns="19052" rIns="47631" bIns="19052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评价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性能的最重要指标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——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执行时间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200">
                <a:latin typeface="Times New Roman" panose="02020603050405020304" pitchFamily="18" charset="0"/>
                <a:ea typeface="华文新魏" panose="02010800040101010101" pitchFamily="2" charset="-122"/>
              </a:rPr>
              <a:t>一个程序的</a:t>
            </a:r>
            <a:r>
              <a:rPr lang="en-US" altLang="zh-CN" sz="2200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200">
                <a:latin typeface="Times New Roman" panose="02020603050405020304" pitchFamily="18" charset="0"/>
                <a:ea typeface="华文新魏" panose="02010800040101010101" pitchFamily="2" charset="-122"/>
              </a:rPr>
              <a:t>执行时间</a:t>
            </a:r>
            <a:endParaRPr lang="en-US" altLang="zh-CN" sz="22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</a:t>
            </a:r>
            <a:r>
              <a:rPr lang="en-US" altLang="zh-CN" sz="2200">
                <a:latin typeface="Times New Roman" panose="02020603050405020304" pitchFamily="18" charset="0"/>
                <a:ea typeface="华文新魏" panose="02010800040101010101" pitchFamily="2" charset="-122"/>
              </a:rPr>
              <a:t>= </a:t>
            </a:r>
            <a:r>
              <a:rPr lang="zh-CN" altLang="en-US" sz="2200">
                <a:latin typeface="Times New Roman" panose="02020603050405020304" pitchFamily="18" charset="0"/>
                <a:ea typeface="华文新魏" panose="02010800040101010101" pitchFamily="2" charset="-122"/>
              </a:rPr>
              <a:t>一个程序的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时钟周期数</a:t>
            </a:r>
            <a:r>
              <a:rPr lang="en-US" altLang="zh-CN" sz="2200"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时钟周期时间</a:t>
            </a:r>
            <a:endParaRPr lang="en-US" altLang="zh-CN" sz="220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sz="2200">
                <a:latin typeface="Times New Roman" panose="02020603050405020304" pitchFamily="18" charset="0"/>
                <a:ea typeface="华文新魏" panose="02010800040101010101" pitchFamily="2" charset="-122"/>
              </a:rPr>
              <a:t>= </a:t>
            </a:r>
            <a:r>
              <a:rPr lang="zh-CN" altLang="en-US" sz="2200">
                <a:latin typeface="Times New Roman" panose="02020603050405020304" pitchFamily="18" charset="0"/>
                <a:ea typeface="华文新魏" panose="02010800040101010101" pitchFamily="2" charset="-122"/>
              </a:rPr>
              <a:t>一个程序的</a:t>
            </a:r>
            <a:r>
              <a:rPr lang="en-US" altLang="zh-CN" sz="2200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200">
                <a:latin typeface="Times New Roman" panose="02020603050405020304" pitchFamily="18" charset="0"/>
                <a:ea typeface="华文新魏" panose="02010800040101010101" pitchFamily="2" charset="-122"/>
              </a:rPr>
              <a:t>时钟周期数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÷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时钟频率</a:t>
            </a:r>
            <a:endParaRPr lang="en-US" altLang="zh-CN" sz="220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F79646"/>
              </a:buClr>
              <a:buFont typeface="Wingdings" panose="05000000000000000000" pitchFamily="2" charset="2"/>
              <a:buNone/>
            </a:pPr>
            <a:endParaRPr lang="en-US" altLang="zh-CN" sz="1800">
              <a:solidFill>
                <a:schemeClr val="accent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652267-EC75-401B-9FD5-F61D8A96F024}"/>
              </a:ext>
            </a:extLst>
          </p:cNvPr>
          <p:cNvSpPr/>
          <p:nvPr/>
        </p:nvSpPr>
        <p:spPr>
          <a:xfrm>
            <a:off x="144463" y="3357563"/>
            <a:ext cx="8820150" cy="977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defRPr/>
            </a:pPr>
            <a:r>
              <a:rPr lang="zh-CN" altLang="en-US" sz="2400" b="1">
                <a:solidFill>
                  <a:srgbClr val="77933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一个程序的</a:t>
            </a:r>
            <a:r>
              <a:rPr lang="en-US" altLang="zh-CN" sz="2400" b="1">
                <a:solidFill>
                  <a:srgbClr val="77933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400" b="1">
                <a:solidFill>
                  <a:srgbClr val="77933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时钟周期数</a:t>
            </a:r>
            <a:endParaRPr lang="en-US" altLang="zh-CN" sz="2400" b="1">
              <a:solidFill>
                <a:srgbClr val="77933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400" b="1">
                <a:solidFill>
                  <a:srgbClr val="77933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＝程序的指令数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×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每条指令的平均时钟周期数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云形标注 3">
            <a:extLst>
              <a:ext uri="{FF2B5EF4-FFF2-40B4-BE49-F238E27FC236}">
                <a16:creationId xmlns:a16="http://schemas.microsoft.com/office/drawing/2014/main" id="{2DD0773B-C58D-4434-B207-B116304D58A5}"/>
              </a:ext>
            </a:extLst>
          </p:cNvPr>
          <p:cNvSpPr/>
          <p:nvPr/>
        </p:nvSpPr>
        <p:spPr>
          <a:xfrm>
            <a:off x="1331913" y="4941888"/>
            <a:ext cx="6553200" cy="1079500"/>
          </a:xfrm>
          <a:prstGeom prst="cloudCallout">
            <a:avLst>
              <a:gd name="adj1" fmla="val 4934"/>
              <a:gd name="adj2" fmla="val -9589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2275" y="5084763"/>
            <a:ext cx="5795963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>
              <a:lnSpc>
                <a:spcPct val="12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CPI(avg. clock Cycles Per Instr)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>
              <a:lnSpc>
                <a:spcPct val="12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每条指令的平均时钟周期数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44463" y="42864"/>
            <a:ext cx="5210175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A50021"/>
                </a:solidFill>
              </a:rPr>
              <a:t>CPU</a:t>
            </a:r>
            <a:r>
              <a:rPr lang="zh-CN" altLang="en-US">
                <a:solidFill>
                  <a:srgbClr val="A50021"/>
                </a:solidFill>
              </a:rPr>
              <a:t>执行时间的计算</a:t>
            </a:r>
            <a:endParaRPr lang="zh-CN" altLang="en-US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7175" y="0"/>
            <a:ext cx="5889625" cy="5939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A50021"/>
                </a:solidFill>
              </a:rPr>
              <a:t>CPU </a:t>
            </a:r>
            <a:r>
              <a:rPr lang="zh-CN" altLang="en-US" dirty="0">
                <a:solidFill>
                  <a:srgbClr val="A50021"/>
                </a:solidFill>
              </a:rPr>
              <a:t>性能的影响因素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778261" name="Text Box 21"/>
          <p:cNvSpPr txBox="1">
            <a:spLocks noChangeArrowheads="1"/>
          </p:cNvSpPr>
          <p:nvPr/>
        </p:nvSpPr>
        <p:spPr bwMode="auto">
          <a:xfrm>
            <a:off x="684213" y="5300663"/>
            <a:ext cx="7924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问题：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ISA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、计算机组成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(Organization)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、计算机实现技术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(Technology)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三者的关系是什么？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04452" name="TextBox 20"/>
          <p:cNvSpPr txBox="1">
            <a:spLocks noChangeArrowheads="1"/>
          </p:cNvSpPr>
          <p:nvPr/>
        </p:nvSpPr>
        <p:spPr bwMode="auto">
          <a:xfrm>
            <a:off x="236969" y="805889"/>
            <a:ext cx="872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一个程序的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时间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指令数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CPI  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时钟周期时间</a:t>
            </a:r>
          </a:p>
        </p:txBody>
      </p:sp>
      <p:sp>
        <p:nvSpPr>
          <p:cNvPr id="104453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257176" y="1743075"/>
            <a:ext cx="8720220" cy="3349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tabLst>
                <a:tab pos="1828800" algn="l"/>
                <a:tab pos="3657600" algn="l"/>
                <a:tab pos="5029200" algn="l"/>
              </a:tabLst>
            </a:pPr>
            <a:r>
              <a:rPr lang="zh-CN" altLang="en-US" sz="2200" dirty="0">
                <a:latin typeface="Times New Roman" panose="02020603050405020304" pitchFamily="18" charset="0"/>
              </a:rPr>
              <a:t>		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指令数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CPI         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  时钟周期时间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tabLst>
                <a:tab pos="1828800" algn="l"/>
                <a:tab pos="3657600" algn="l"/>
                <a:tab pos="5029200" algn="l"/>
              </a:tabLst>
            </a:pPr>
            <a:r>
              <a:rPr lang="zh-CN" altLang="en-US" sz="2200" dirty="0">
                <a:latin typeface="Times New Roman" panose="02020603050405020304" pitchFamily="18" charset="0"/>
              </a:rPr>
              <a:t>算法和编程语言</a:t>
            </a:r>
            <a:r>
              <a:rPr lang="en-US" altLang="zh-CN" sz="2200" dirty="0">
                <a:latin typeface="Times New Roman" panose="02020603050405020304" pitchFamily="18" charset="0"/>
              </a:rPr>
              <a:t>            X                         </a:t>
            </a:r>
            <a:r>
              <a:rPr lang="en-US" altLang="zh-CN" sz="2200" dirty="0" err="1">
                <a:latin typeface="Times New Roman" panose="02020603050405020304" pitchFamily="18" charset="0"/>
              </a:rPr>
              <a:t>X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tabLst>
                <a:tab pos="1828800" algn="l"/>
                <a:tab pos="3657600" algn="l"/>
                <a:tab pos="5029200" algn="l"/>
              </a:tabLst>
            </a:pPr>
            <a:r>
              <a:rPr lang="zh-CN" altLang="en-US" sz="2200" dirty="0">
                <a:latin typeface="Times New Roman" panose="02020603050405020304" pitchFamily="18" charset="0"/>
              </a:rPr>
              <a:t>编译程序</a:t>
            </a:r>
            <a:r>
              <a:rPr lang="en-US" altLang="zh-CN" sz="2200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1800" dirty="0">
                <a:latin typeface="Times New Roman" panose="02020603050405020304" pitchFamily="18" charset="0"/>
              </a:rPr>
              <a:t>   </a:t>
            </a:r>
            <a:r>
              <a:rPr lang="zh-CN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</a:rPr>
              <a:t>X                         </a:t>
            </a:r>
            <a:r>
              <a:rPr lang="en-US" altLang="zh-CN" sz="2200" dirty="0" err="1">
                <a:latin typeface="Times New Roman" panose="02020603050405020304" pitchFamily="18" charset="0"/>
              </a:rPr>
              <a:t>X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tabLst>
                <a:tab pos="1828800" algn="l"/>
                <a:tab pos="3657600" algn="l"/>
                <a:tab pos="5029200" algn="l"/>
              </a:tabLst>
            </a:pP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指令集体系结构</a:t>
            </a:r>
            <a:r>
              <a:rPr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X                         </a:t>
            </a:r>
            <a:r>
              <a:rPr lang="en-US" altLang="zh-CN" sz="22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           </a:t>
            </a:r>
            <a:r>
              <a:rPr lang="en-US" altLang="zh-CN" sz="22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endParaRPr lang="en-US" altLang="zh-CN" sz="2200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tabLst>
                <a:tab pos="1828800" algn="l"/>
                <a:tab pos="3657600" algn="l"/>
                <a:tab pos="5029200" algn="l"/>
              </a:tabLst>
            </a:pP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计算机组成</a:t>
            </a:r>
            <a:r>
              <a:rPr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 X                            </a:t>
            </a:r>
            <a:r>
              <a:rPr lang="en-US" altLang="zh-CN" sz="22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endParaRPr lang="en-US" altLang="zh-CN" sz="2200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tabLst>
                <a:tab pos="1828800" algn="l"/>
                <a:tab pos="3657600" algn="l"/>
                <a:tab pos="5029200" algn="l"/>
              </a:tabLst>
            </a:pP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实现技术</a:t>
            </a:r>
            <a:r>
              <a:rPr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       </a:t>
            </a: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                                X </a:t>
            </a:r>
          </a:p>
        </p:txBody>
      </p:sp>
      <p:grpSp>
        <p:nvGrpSpPr>
          <p:cNvPr id="104454" name="组合 25"/>
          <p:cNvGrpSpPr>
            <a:grpSpLocks/>
          </p:cNvGrpSpPr>
          <p:nvPr/>
        </p:nvGrpSpPr>
        <p:grpSpPr bwMode="auto">
          <a:xfrm>
            <a:off x="107503" y="1927225"/>
            <a:ext cx="8645971" cy="3243263"/>
            <a:chOff x="1165227" y="2285992"/>
            <a:chExt cx="6535575" cy="3243623"/>
          </a:xfrm>
        </p:grpSpPr>
        <p:grpSp>
          <p:nvGrpSpPr>
            <p:cNvPr id="104455" name="组合 23"/>
            <p:cNvGrpSpPr>
              <a:grpSpLocks/>
            </p:cNvGrpSpPr>
            <p:nvPr/>
          </p:nvGrpSpPr>
          <p:grpSpPr bwMode="auto">
            <a:xfrm>
              <a:off x="1165227" y="2285992"/>
              <a:ext cx="6535575" cy="3243623"/>
              <a:chOff x="1165227" y="2285992"/>
              <a:chExt cx="6535575" cy="3243623"/>
            </a:xfrm>
          </p:grpSpPr>
          <p:sp>
            <p:nvSpPr>
              <p:cNvPr id="104457" name="Line 10"/>
              <p:cNvSpPr>
                <a:spLocks noChangeShapeType="1"/>
              </p:cNvSpPr>
              <p:nvPr/>
            </p:nvSpPr>
            <p:spPr bwMode="auto">
              <a:xfrm>
                <a:off x="1244600" y="3289292"/>
                <a:ext cx="63627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58" name="Line 11"/>
              <p:cNvSpPr>
                <a:spLocks noChangeShapeType="1"/>
              </p:cNvSpPr>
              <p:nvPr/>
            </p:nvSpPr>
            <p:spPr bwMode="auto">
              <a:xfrm>
                <a:off x="1209675" y="3854442"/>
                <a:ext cx="64135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59" name="Line 12"/>
              <p:cNvSpPr>
                <a:spLocks noChangeShapeType="1"/>
              </p:cNvSpPr>
              <p:nvPr/>
            </p:nvSpPr>
            <p:spPr bwMode="auto">
              <a:xfrm>
                <a:off x="1190625" y="4375142"/>
                <a:ext cx="646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60" name="Line 13"/>
              <p:cNvSpPr>
                <a:spLocks noChangeShapeType="1"/>
              </p:cNvSpPr>
              <p:nvPr/>
            </p:nvSpPr>
            <p:spPr bwMode="auto">
              <a:xfrm>
                <a:off x="1209675" y="4949817"/>
                <a:ext cx="6438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4461" name="组合 21"/>
              <p:cNvGrpSpPr>
                <a:grpSpLocks/>
              </p:cNvGrpSpPr>
              <p:nvPr/>
            </p:nvGrpSpPr>
            <p:grpSpPr bwMode="auto">
              <a:xfrm>
                <a:off x="1165227" y="2285992"/>
                <a:ext cx="6535575" cy="3243623"/>
                <a:chOff x="1165227" y="2285992"/>
                <a:chExt cx="6535575" cy="3243623"/>
              </a:xfrm>
            </p:grpSpPr>
            <p:sp>
              <p:nvSpPr>
                <p:cNvPr id="10446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001668" y="2285992"/>
                  <a:ext cx="0" cy="324362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63" name="Line 16"/>
                <p:cNvSpPr>
                  <a:spLocks noChangeShapeType="1"/>
                </p:cNvSpPr>
                <p:nvPr/>
              </p:nvSpPr>
              <p:spPr bwMode="auto">
                <a:xfrm>
                  <a:off x="4571999" y="2363159"/>
                  <a:ext cx="0" cy="31664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64" name="Line 17"/>
                <p:cNvSpPr>
                  <a:spLocks noChangeShapeType="1"/>
                </p:cNvSpPr>
                <p:nvPr/>
              </p:nvSpPr>
              <p:spPr bwMode="auto">
                <a:xfrm>
                  <a:off x="6080438" y="2296455"/>
                  <a:ext cx="0" cy="32226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6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7700802" y="2308815"/>
                  <a:ext cx="0" cy="321746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66" name="Line 19"/>
                <p:cNvSpPr>
                  <a:spLocks noChangeShapeType="1"/>
                </p:cNvSpPr>
                <p:nvPr/>
              </p:nvSpPr>
              <p:spPr bwMode="auto">
                <a:xfrm>
                  <a:off x="1165227" y="5524383"/>
                  <a:ext cx="653087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4456" name="Line 10"/>
            <p:cNvSpPr>
              <a:spLocks noChangeShapeType="1"/>
            </p:cNvSpPr>
            <p:nvPr/>
          </p:nvSpPr>
          <p:spPr bwMode="auto">
            <a:xfrm>
              <a:off x="1246245" y="2762908"/>
              <a:ext cx="6362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188835F-3A09-CEFD-938E-1E465DB76BCC}"/>
              </a:ext>
            </a:extLst>
          </p:cNvPr>
          <p:cNvSpPr txBox="1"/>
          <p:nvPr/>
        </p:nvSpPr>
        <p:spPr>
          <a:xfrm>
            <a:off x="4932040" y="1540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重点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77787"/>
            <a:ext cx="7877175" cy="5683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体系结构</a:t>
            </a:r>
            <a:r>
              <a:rPr lang="en-US" altLang="zh-CN" dirty="0">
                <a:solidFill>
                  <a:srgbClr val="A50021"/>
                </a:solidFill>
              </a:rPr>
              <a:t> = </a:t>
            </a:r>
            <a:r>
              <a:rPr lang="zh-CN" altLang="en-US" dirty="0">
                <a:solidFill>
                  <a:srgbClr val="A50021"/>
                </a:solidFill>
              </a:rPr>
              <a:t>指令集体系结构</a:t>
            </a:r>
            <a:r>
              <a:rPr lang="en-US" altLang="zh-CN" dirty="0">
                <a:solidFill>
                  <a:srgbClr val="A50021"/>
                </a:solidFill>
              </a:rPr>
              <a:t> + </a:t>
            </a:r>
            <a:r>
              <a:rPr lang="zh-CN" altLang="en-US" dirty="0">
                <a:solidFill>
                  <a:srgbClr val="A50021"/>
                </a:solidFill>
              </a:rPr>
              <a:t>计算机组成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2771775" y="711200"/>
            <a:ext cx="3683000" cy="4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计算机设计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5C32A86D-33C3-43F2-AF40-65213DFCC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27984" y="1408112"/>
            <a:ext cx="4610100" cy="2020888"/>
          </a:xfrm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计算机硬件设计</a:t>
            </a:r>
            <a:endParaRPr lang="en-US" altLang="zh-CN" sz="2800" dirty="0">
              <a:solidFill>
                <a:srgbClr val="0000FF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63538" indent="-276225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机器实现：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Machine Implementation</a:t>
            </a:r>
          </a:p>
          <a:p>
            <a:pPr marL="711200" lvl="1" indent="-261938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80000"/>
              <a:defRPr/>
            </a:pPr>
            <a:r>
              <a:rPr lang="en-US" altLang="zh-CN" dirty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Logic Designer's View</a:t>
            </a:r>
          </a:p>
          <a:p>
            <a:pPr marL="711200" lvl="1" indent="-261938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80000"/>
              <a:defRPr/>
            </a:pPr>
            <a:r>
              <a:rPr lang="en-US" altLang="zh-CN" dirty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Computer Organization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"Construction Engineer"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5560987" y="809779"/>
            <a:ext cx="1235075" cy="487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 flipH="1">
            <a:off x="2214389" y="836712"/>
            <a:ext cx="1133475" cy="56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6503" name="Group 7"/>
          <p:cNvGrpSpPr>
            <a:grpSpLocks/>
          </p:cNvGrpSpPr>
          <p:nvPr/>
        </p:nvGrpSpPr>
        <p:grpSpPr bwMode="auto">
          <a:xfrm>
            <a:off x="533400" y="1382713"/>
            <a:ext cx="4038600" cy="2947987"/>
            <a:chOff x="336" y="1256"/>
            <a:chExt cx="2544" cy="1857"/>
          </a:xfrm>
        </p:grpSpPr>
        <p:sp>
          <p:nvSpPr>
            <p:cNvPr id="35850" name="Rectangle 8">
              <a:extLst>
                <a:ext uri="{FF2B5EF4-FFF2-40B4-BE49-F238E27FC236}">
                  <a16:creationId xmlns:a16="http://schemas.microsoft.com/office/drawing/2014/main" id="{10280A4B-8589-4FFC-B626-68EBE88B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56"/>
              <a:ext cx="2544" cy="13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63500" tIns="25400" rIns="63500" bIns="25400">
              <a:spAutoFit/>
            </a:bodyPr>
            <a:lstStyle/>
            <a:p>
              <a:pPr marL="342900" indent="-342900">
                <a:spcBef>
                  <a:spcPts val="600"/>
                </a:spcBef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指令集设计</a:t>
              </a:r>
              <a:endParaRPr lang="en-US" altLang="zh-CN" sz="2800" b="1" dirty="0">
                <a:solidFill>
                  <a:srgbClr val="0000FF"/>
                </a:solidFill>
                <a:latin typeface="Times New Roman" pitchFamily="18" charset="0"/>
              </a:endParaRPr>
            </a:p>
            <a:p>
              <a:pPr marL="363538" indent="-276225">
                <a:spcBef>
                  <a:spcPts val="600"/>
                </a:spcBef>
                <a:buClr>
                  <a:srgbClr val="C00000"/>
                </a:buClr>
                <a:buSzPct val="10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dirty="0">
                  <a:latin typeface="Times New Roman" charset="0"/>
                  <a:cs typeface="Times New Roman" charset="0"/>
                </a:rPr>
                <a:t>机器语言：</a:t>
              </a:r>
              <a:r>
                <a:rPr lang="en-US" altLang="zh-CN" sz="2000" b="1" dirty="0">
                  <a:latin typeface="Times New Roman" charset="0"/>
                  <a:cs typeface="Times New Roman" charset="0"/>
                </a:rPr>
                <a:t>Machine Language</a:t>
              </a:r>
            </a:p>
            <a:p>
              <a:pPr marL="711200" lvl="1" indent="-254000">
                <a:spcBef>
                  <a:spcPts val="6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l"/>
                <a:defRPr/>
              </a:pPr>
              <a:r>
                <a:rPr lang="en-US" altLang="zh-CN" sz="2200" b="1" dirty="0">
                  <a:solidFill>
                    <a:srgbClr val="0033CC"/>
                  </a:solidFill>
                  <a:latin typeface="Times New Roman" pitchFamily="18" charset="0"/>
                </a:rPr>
                <a:t>Compiler View</a:t>
              </a:r>
            </a:p>
            <a:p>
              <a:pPr marL="711200" lvl="1" indent="-254000">
                <a:spcBef>
                  <a:spcPts val="6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l"/>
                <a:defRPr/>
              </a:pPr>
              <a:r>
                <a:rPr lang="en-US" altLang="zh-CN" sz="2200" b="1" dirty="0">
                  <a:solidFill>
                    <a:srgbClr val="0033CC"/>
                  </a:solidFill>
                  <a:latin typeface="Times New Roman" pitchFamily="18" charset="0"/>
                </a:rPr>
                <a:t>Computer Architecture</a:t>
              </a:r>
            </a:p>
            <a:p>
              <a:pPr marL="342900" indent="-342900" algn="ctr">
                <a:spcBef>
                  <a:spcPts val="600"/>
                </a:spcBef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</a:rPr>
                <a:t>"Building Architect"</a:t>
              </a:r>
            </a:p>
          </p:txBody>
        </p:sp>
        <p:sp>
          <p:nvSpPr>
            <p:cNvPr id="106507" name="Text Box 9"/>
            <p:cNvSpPr txBox="1">
              <a:spLocks noChangeArrowheads="1"/>
            </p:cNvSpPr>
            <p:nvPr/>
          </p:nvSpPr>
          <p:spPr bwMode="auto">
            <a:xfrm>
              <a:off x="697" y="2590"/>
              <a:ext cx="146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“建筑设计师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”</a:t>
              </a:r>
            </a:p>
            <a:p>
              <a:r>
                <a:rPr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功能定义与设计</a:t>
              </a:r>
              <a:endPara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106504" name="Text Box 10"/>
          <p:cNvSpPr txBox="1">
            <a:spLocks noChangeArrowheads="1"/>
          </p:cNvSpPr>
          <p:nvPr/>
        </p:nvSpPr>
        <p:spPr bwMode="auto">
          <a:xfrm>
            <a:off x="4356100" y="3429000"/>
            <a:ext cx="435768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“建造工程师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</a:p>
          <a:p>
            <a:pPr algn="ctr">
              <a:lnSpc>
                <a:spcPct val="110000"/>
              </a:lnSpc>
            </a:pPr>
            <a:r>
              <a:rPr lang="zh-CN" altLang="en-US" sz="2400" b="1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考虑用什么材料，如何布线等</a:t>
            </a:r>
            <a:endParaRPr lang="en-US" altLang="zh-CN" sz="2400" b="1">
              <a:solidFill>
                <a:srgbClr val="3333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80299" name="Text Box 11"/>
          <p:cNvSpPr txBox="1">
            <a:spLocks noChangeArrowheads="1"/>
          </p:cNvSpPr>
          <p:nvPr/>
        </p:nvSpPr>
        <p:spPr bwMode="auto">
          <a:xfrm>
            <a:off x="468312" y="4149725"/>
            <a:ext cx="8424167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例如：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指令集体系结构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(ISA)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设计考虑：是否提供“乘法指令”？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组成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(Organization)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考虑：如何实现乘法指令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用专门的乘法器还是用一个加法器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移位器实现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计算机实现技术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(Technology)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考虑：如何布线、用什么材料、工艺？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4624" y="116632"/>
            <a:ext cx="8935888" cy="5977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指令集体系结构</a:t>
            </a:r>
            <a:r>
              <a:rPr lang="en-US" altLang="zh-CN" sz="2400" dirty="0">
                <a:solidFill>
                  <a:srgbClr val="A50021"/>
                </a:solidFill>
              </a:rPr>
              <a:t>——</a:t>
            </a:r>
            <a:r>
              <a:rPr lang="zh-CN" altLang="en-US" sz="2400" dirty="0">
                <a:solidFill>
                  <a:srgbClr val="A50021"/>
                </a:solidFill>
              </a:rPr>
              <a:t>计算机说话的语言及语法</a:t>
            </a:r>
            <a:endParaRPr lang="en-US" altLang="zh-CN" sz="2400" dirty="0">
              <a:solidFill>
                <a:srgbClr val="A50021"/>
              </a:solidFill>
            </a:endParaRPr>
          </a:p>
        </p:txBody>
      </p:sp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35496" y="1625600"/>
            <a:ext cx="9108504" cy="33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Instruction Set 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操作码集合：提供哪些功能的指令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Instruction Formats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指令格式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Organization of Programmable Storage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程序员可见的存储组织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如：寄存器个数、名称、长度；内存单元长度、主存地址长度</a:t>
            </a:r>
            <a:endParaRPr lang="en-US" altLang="zh-CN" sz="2200" b="1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Types &amp; Data Structures 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数据类型和结构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Encodings &amp; Representations 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编码和表示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Modes of Addressing and Accessing Data Items and Instructions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寻址方式：数据 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 </a:t>
            </a:r>
            <a:r>
              <a:rPr lang="zh-CN" altLang="en-US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指令的存取方式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Exceptional Conditions and handle 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异常条件和处理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781317" name="Text Box 5"/>
          <p:cNvSpPr txBox="1">
            <a:spLocks noChangeArrowheads="1"/>
          </p:cNvSpPr>
          <p:nvPr/>
        </p:nvSpPr>
        <p:spPr bwMode="auto">
          <a:xfrm>
            <a:off x="539750" y="908050"/>
            <a:ext cx="3373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主要内容包括：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8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8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8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8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8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8"/>
          <p:cNvSpPr>
            <a:spLocks/>
          </p:cNvSpPr>
          <p:nvPr/>
        </p:nvSpPr>
        <p:spPr bwMode="auto">
          <a:xfrm>
            <a:off x="611188" y="735013"/>
            <a:ext cx="2447925" cy="482600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725488" y="64135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楷体_GB2312" panose="02010609030101010101" pitchFamily="49" charset="-122"/>
              </a:rPr>
              <a:t>回顾内容</a:t>
            </a:r>
          </a:p>
        </p:txBody>
      </p:sp>
      <p:sp>
        <p:nvSpPr>
          <p:cNvPr id="9220" name="AutoShape 10"/>
          <p:cNvSpPr>
            <a:spLocks noChangeArrowheads="1"/>
          </p:cNvSpPr>
          <p:nvPr/>
        </p:nvSpPr>
        <p:spPr bwMode="auto">
          <a:xfrm>
            <a:off x="539750" y="1146175"/>
            <a:ext cx="8135938" cy="5162550"/>
          </a:xfrm>
          <a:prstGeom prst="roundRect">
            <a:avLst>
              <a:gd name="adj" fmla="val 4231"/>
            </a:avLst>
          </a:prstGeom>
          <a:solidFill>
            <a:srgbClr val="EAEAEA"/>
          </a:solidFill>
          <a:ln w="254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400"/>
          </a:p>
        </p:txBody>
      </p:sp>
      <p:pic>
        <p:nvPicPr>
          <p:cNvPr id="922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4310063"/>
            <a:ext cx="7916862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539750" y="1"/>
            <a:ext cx="2952750" cy="59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A50021"/>
                </a:solidFill>
                <a:ea typeface="微软雅黑" panose="020B0503020204020204" pitchFamily="34" charset="-122"/>
              </a:rPr>
              <a:t>上节回顾</a:t>
            </a:r>
          </a:p>
        </p:txBody>
      </p: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571500" y="1255713"/>
            <a:ext cx="8102600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3888" indent="-2603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第一章 计算机概要与技术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buClr>
                <a:srgbClr val="A50021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zh-CN" altLang="en-US" sz="22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决定程序性能的主要因素</a:t>
            </a:r>
          </a:p>
          <a:p>
            <a:pPr lvl="2" eaLnBrk="1" hangingPunct="1">
              <a:lnSpc>
                <a:spcPct val="110000"/>
              </a:lnSpc>
              <a:buClr>
                <a:srgbClr val="A50021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 程序中使用的算法</a:t>
            </a:r>
            <a:r>
              <a:rPr kumimoji="1"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——</a:t>
            </a:r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涉及数据结构、算法设计</a:t>
            </a:r>
          </a:p>
          <a:p>
            <a:pPr lvl="2" eaLnBrk="1" hangingPunct="1">
              <a:lnSpc>
                <a:spcPct val="110000"/>
              </a:lnSpc>
              <a:buClr>
                <a:srgbClr val="A50021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 创建程序并翻译成机器指令的软件</a:t>
            </a:r>
            <a:r>
              <a:rPr kumimoji="1"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——</a:t>
            </a:r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涉及编译原理</a:t>
            </a:r>
          </a:p>
          <a:p>
            <a:pPr lvl="2" eaLnBrk="1" hangingPunct="1">
              <a:lnSpc>
                <a:spcPct val="110000"/>
              </a:lnSpc>
              <a:buClr>
                <a:srgbClr val="A50021"/>
              </a:buClr>
              <a:buSzPct val="80000"/>
              <a:buFont typeface="Wingdings" panose="05000000000000000000" pitchFamily="2" charset="2"/>
              <a:buChar char="u"/>
            </a:pPr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 计算机各部件执行效率</a:t>
            </a:r>
            <a:r>
              <a:rPr kumimoji="1"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——</a:t>
            </a:r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涉及计算机原理、操作系统</a:t>
            </a:r>
            <a:endParaRPr kumimoji="1" lang="en-US" altLang="zh-CN" sz="22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10000"/>
              </a:lnSpc>
              <a:buClr>
                <a:srgbClr val="A50021"/>
              </a:buClr>
              <a:buSzPct val="80000"/>
              <a:buFont typeface="Wingdings" panose="05000000000000000000" pitchFamily="2" charset="2"/>
              <a:buChar char="n"/>
            </a:pPr>
            <a:endParaRPr kumimoji="1" lang="en-US" altLang="zh-CN" sz="22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10000"/>
              </a:lnSpc>
              <a:buClr>
                <a:srgbClr val="A50021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程序的执行过程</a:t>
            </a:r>
          </a:p>
          <a:p>
            <a:pPr lvl="1" eaLnBrk="1" hangingPunct="1">
              <a:lnSpc>
                <a:spcPct val="110000"/>
              </a:lnSpc>
              <a:buClr>
                <a:srgbClr val="A50021"/>
              </a:buClr>
              <a:buSzPct val="80000"/>
              <a:buFont typeface="Wingdings" panose="05000000000000000000" pitchFamily="2" charset="2"/>
              <a:buNone/>
            </a:pPr>
            <a:endParaRPr kumimoji="1" lang="zh-CN" altLang="en-US" sz="24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10000"/>
              </a:lnSpc>
              <a:buClr>
                <a:srgbClr val="A50021"/>
              </a:buClr>
              <a:buSzPct val="80000"/>
              <a:buFont typeface="Wingdings" panose="05000000000000000000" pitchFamily="2" charset="2"/>
              <a:buChar char="n"/>
            </a:pPr>
            <a:endParaRPr kumimoji="1" lang="zh-CN" altLang="en-US" sz="24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10000"/>
              </a:lnSpc>
              <a:buClr>
                <a:srgbClr val="A50021"/>
              </a:buClr>
              <a:buSzPct val="80000"/>
              <a:buFont typeface="Wingdings" panose="05000000000000000000" pitchFamily="2" charset="2"/>
              <a:buChar char="n"/>
            </a:pPr>
            <a:endParaRPr kumimoji="1" lang="zh-CN" altLang="en-US" sz="24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10000"/>
              </a:lnSpc>
              <a:buClr>
                <a:srgbClr val="A50021"/>
              </a:buClr>
              <a:buSzPct val="80000"/>
            </a:pPr>
            <a:endParaRPr kumimoji="1" lang="zh-CN" altLang="en-US" sz="24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44624"/>
            <a:ext cx="3975100" cy="5046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计算机组成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119188" y="847725"/>
            <a:ext cx="29654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Logic Designer's View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 flipV="1">
            <a:off x="5780088" y="1090613"/>
            <a:ext cx="2720975" cy="11112"/>
          </a:xfrm>
          <a:prstGeom prst="line">
            <a:avLst/>
          </a:prstGeom>
          <a:noFill/>
          <a:ln w="12700">
            <a:pattFill prst="wdDnDiag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6396038" y="674688"/>
            <a:ext cx="1422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ISA Level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5764213" y="1136650"/>
            <a:ext cx="273843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FUs &amp; Interconnect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647700" y="1408113"/>
            <a:ext cx="25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79512" y="1636713"/>
            <a:ext cx="8136904" cy="383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61938" indent="-261938">
              <a:lnSpc>
                <a:spcPct val="125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 为实现</a:t>
            </a:r>
            <a:r>
              <a:rPr lang="en-US" altLang="zh-CN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ISA</a:t>
            </a: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，应该如何设计功能部件</a:t>
            </a:r>
            <a:endParaRPr lang="en-US" altLang="zh-CN" sz="28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marL="261938" indent="-261938">
              <a:lnSpc>
                <a:spcPct val="125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 通常采用寄存器传送级（</a:t>
            </a:r>
            <a:r>
              <a:rPr lang="en-US" altLang="zh-CN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RTL</a:t>
            </a: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）进行描述</a:t>
            </a:r>
            <a:endParaRPr lang="en-US" altLang="zh-CN" sz="28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marL="261938" indent="-261938">
              <a:lnSpc>
                <a:spcPct val="125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 主要内容包括：</a:t>
            </a:r>
            <a:endParaRPr lang="en-US" altLang="zh-CN" sz="28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主要功能部件的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能力和工作特性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寄存器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, ALU, 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移位器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主存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, Cache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等器件的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互连方式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部件之间的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信息流动方式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部件之间信息流动的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控制逻辑和控制方法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>
            <a:off x="4111625" y="928688"/>
            <a:ext cx="1581150" cy="587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5431" y="70697"/>
            <a:ext cx="4960937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计算机组成的平衡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4572000" y="4691063"/>
            <a:ext cx="450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影响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性能的三个方面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79650" y="3884613"/>
            <a:ext cx="5103813" cy="458787"/>
            <a:chOff x="1538" y="2436"/>
            <a:chExt cx="3215" cy="289"/>
          </a:xfrm>
        </p:grpSpPr>
        <p:sp>
          <p:nvSpPr>
            <p:cNvPr id="110620" name="Line 5"/>
            <p:cNvSpPr>
              <a:spLocks noChangeShapeType="1"/>
            </p:cNvSpPr>
            <p:nvPr/>
          </p:nvSpPr>
          <p:spPr bwMode="auto">
            <a:xfrm flipH="1" flipV="1">
              <a:off x="1538" y="2590"/>
              <a:ext cx="91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1" name="Rectangle 6"/>
            <p:cNvSpPr>
              <a:spLocks noChangeArrowheads="1"/>
            </p:cNvSpPr>
            <p:nvPr/>
          </p:nvSpPr>
          <p:spPr bwMode="auto">
            <a:xfrm>
              <a:off x="2528" y="2436"/>
              <a:ext cx="222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Instruction Count</a:t>
              </a:r>
              <a:endPara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679825" y="4275138"/>
            <a:ext cx="741363" cy="1258887"/>
            <a:chOff x="2759" y="3033"/>
            <a:chExt cx="467" cy="793"/>
          </a:xfrm>
        </p:grpSpPr>
        <p:sp>
          <p:nvSpPr>
            <p:cNvPr id="110618" name="Line 8"/>
            <p:cNvSpPr>
              <a:spLocks noChangeShapeType="1"/>
            </p:cNvSpPr>
            <p:nvPr/>
          </p:nvSpPr>
          <p:spPr bwMode="auto">
            <a:xfrm flipH="1" flipV="1">
              <a:off x="2759" y="3033"/>
              <a:ext cx="0" cy="79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9" name="Rectangle 9"/>
            <p:cNvSpPr>
              <a:spLocks noChangeArrowheads="1"/>
            </p:cNvSpPr>
            <p:nvPr/>
          </p:nvSpPr>
          <p:spPr bwMode="auto">
            <a:xfrm>
              <a:off x="2781" y="3305"/>
              <a:ext cx="44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CPI</a:t>
              </a:r>
            </a:p>
          </p:txBody>
        </p:sp>
      </p:grpSp>
      <p:grpSp>
        <p:nvGrpSpPr>
          <p:cNvPr id="110598" name="Group 29"/>
          <p:cNvGrpSpPr>
            <a:grpSpLocks/>
          </p:cNvGrpSpPr>
          <p:nvPr/>
        </p:nvGrpSpPr>
        <p:grpSpPr bwMode="auto">
          <a:xfrm>
            <a:off x="265113" y="1558925"/>
            <a:ext cx="3354387" cy="4443413"/>
            <a:chOff x="167" y="1244"/>
            <a:chExt cx="2113" cy="2799"/>
          </a:xfrm>
        </p:grpSpPr>
        <p:sp>
          <p:nvSpPr>
            <p:cNvPr id="110605" name="Freeform 10"/>
            <p:cNvSpPr>
              <a:spLocks/>
            </p:cNvSpPr>
            <p:nvPr/>
          </p:nvSpPr>
          <p:spPr bwMode="auto">
            <a:xfrm>
              <a:off x="167" y="2991"/>
              <a:ext cx="2113" cy="1024"/>
            </a:xfrm>
            <a:custGeom>
              <a:avLst/>
              <a:gdLst>
                <a:gd name="T0" fmla="*/ 866 w 2113"/>
                <a:gd name="T1" fmla="*/ 0 h 865"/>
                <a:gd name="T2" fmla="*/ 0 w 2113"/>
                <a:gd name="T3" fmla="*/ 50143146 h 865"/>
                <a:gd name="T4" fmla="*/ 2112 w 2113"/>
                <a:gd name="T5" fmla="*/ 50143146 h 865"/>
                <a:gd name="T6" fmla="*/ 1300 w 2113"/>
                <a:gd name="T7" fmla="*/ 0 h 865"/>
                <a:gd name="T8" fmla="*/ 866 w 2113"/>
                <a:gd name="T9" fmla="*/ 0 h 8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3"/>
                <a:gd name="T16" fmla="*/ 0 h 865"/>
                <a:gd name="T17" fmla="*/ 2113 w 2113"/>
                <a:gd name="T18" fmla="*/ 865 h 8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3" h="865">
                  <a:moveTo>
                    <a:pt x="866" y="0"/>
                  </a:moveTo>
                  <a:lnTo>
                    <a:pt x="0" y="864"/>
                  </a:lnTo>
                  <a:lnTo>
                    <a:pt x="2112" y="864"/>
                  </a:lnTo>
                  <a:lnTo>
                    <a:pt x="1300" y="0"/>
                  </a:lnTo>
                  <a:lnTo>
                    <a:pt x="866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6" name="Freeform 11"/>
            <p:cNvSpPr>
              <a:spLocks/>
            </p:cNvSpPr>
            <p:nvPr/>
          </p:nvSpPr>
          <p:spPr bwMode="auto">
            <a:xfrm>
              <a:off x="287" y="1244"/>
              <a:ext cx="1873" cy="1478"/>
            </a:xfrm>
            <a:custGeom>
              <a:avLst/>
              <a:gdLst>
                <a:gd name="T0" fmla="*/ 768 w 1873"/>
                <a:gd name="T1" fmla="*/ 70546326 h 1249"/>
                <a:gd name="T2" fmla="*/ 0 w 1873"/>
                <a:gd name="T3" fmla="*/ 0 h 1249"/>
                <a:gd name="T4" fmla="*/ 1872 w 1873"/>
                <a:gd name="T5" fmla="*/ 0 h 1249"/>
                <a:gd name="T6" fmla="*/ 1152 w 1873"/>
                <a:gd name="T7" fmla="*/ 70546326 h 1249"/>
                <a:gd name="T8" fmla="*/ 768 w 1873"/>
                <a:gd name="T9" fmla="*/ 70546326 h 1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3"/>
                <a:gd name="T16" fmla="*/ 0 h 1249"/>
                <a:gd name="T17" fmla="*/ 1873 w 1873"/>
                <a:gd name="T18" fmla="*/ 1249 h 1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3" h="1249">
                  <a:moveTo>
                    <a:pt x="768" y="1248"/>
                  </a:moveTo>
                  <a:lnTo>
                    <a:pt x="0" y="0"/>
                  </a:lnTo>
                  <a:lnTo>
                    <a:pt x="1872" y="0"/>
                  </a:lnTo>
                  <a:lnTo>
                    <a:pt x="1152" y="1248"/>
                  </a:lnTo>
                  <a:lnTo>
                    <a:pt x="768" y="1248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7" name="Rectangle 12"/>
            <p:cNvSpPr>
              <a:spLocks noChangeArrowheads="1"/>
            </p:cNvSpPr>
            <p:nvPr/>
          </p:nvSpPr>
          <p:spPr bwMode="auto">
            <a:xfrm>
              <a:off x="839" y="2205"/>
              <a:ext cx="82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Compiler</a:t>
              </a:r>
            </a:p>
          </p:txBody>
        </p:sp>
        <p:sp>
          <p:nvSpPr>
            <p:cNvPr id="110608" name="Rectangle 13"/>
            <p:cNvSpPr>
              <a:spLocks noChangeArrowheads="1"/>
            </p:cNvSpPr>
            <p:nvPr/>
          </p:nvSpPr>
          <p:spPr bwMode="auto">
            <a:xfrm>
              <a:off x="667" y="1769"/>
              <a:ext cx="1215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sz="22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Programming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2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Language</a:t>
              </a:r>
            </a:p>
          </p:txBody>
        </p:sp>
        <p:sp>
          <p:nvSpPr>
            <p:cNvPr id="110609" name="Rectangle 14"/>
            <p:cNvSpPr>
              <a:spLocks noChangeArrowheads="1"/>
            </p:cNvSpPr>
            <p:nvPr/>
          </p:nvSpPr>
          <p:spPr bwMode="auto">
            <a:xfrm>
              <a:off x="788" y="1432"/>
              <a:ext cx="995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Application</a:t>
              </a:r>
            </a:p>
          </p:txBody>
        </p:sp>
        <p:sp>
          <p:nvSpPr>
            <p:cNvPr id="110610" name="Rectangle 15"/>
            <p:cNvSpPr>
              <a:spLocks noChangeArrowheads="1"/>
            </p:cNvSpPr>
            <p:nvPr/>
          </p:nvSpPr>
          <p:spPr bwMode="auto">
            <a:xfrm>
              <a:off x="836" y="3067"/>
              <a:ext cx="81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Datapath</a:t>
              </a:r>
            </a:p>
          </p:txBody>
        </p:sp>
        <p:sp>
          <p:nvSpPr>
            <p:cNvPr id="110611" name="Rectangle 16"/>
            <p:cNvSpPr>
              <a:spLocks noChangeArrowheads="1"/>
            </p:cNvSpPr>
            <p:nvPr/>
          </p:nvSpPr>
          <p:spPr bwMode="auto">
            <a:xfrm>
              <a:off x="1035" y="3277"/>
              <a:ext cx="701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Control</a:t>
              </a:r>
            </a:p>
          </p:txBody>
        </p:sp>
        <p:sp>
          <p:nvSpPr>
            <p:cNvPr id="110612" name="Rectangle 17"/>
            <p:cNvSpPr>
              <a:spLocks noChangeArrowheads="1"/>
            </p:cNvSpPr>
            <p:nvPr/>
          </p:nvSpPr>
          <p:spPr bwMode="auto">
            <a:xfrm>
              <a:off x="249" y="3769"/>
              <a:ext cx="97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Transistors</a:t>
              </a:r>
            </a:p>
          </p:txBody>
        </p:sp>
        <p:sp>
          <p:nvSpPr>
            <p:cNvPr id="110613" name="Rectangle 18"/>
            <p:cNvSpPr>
              <a:spLocks noChangeArrowheads="1"/>
            </p:cNvSpPr>
            <p:nvPr/>
          </p:nvSpPr>
          <p:spPr bwMode="auto">
            <a:xfrm>
              <a:off x="1214" y="3776"/>
              <a:ext cx="56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Wires</a:t>
              </a:r>
            </a:p>
          </p:txBody>
        </p:sp>
        <p:sp>
          <p:nvSpPr>
            <p:cNvPr id="110614" name="Rectangle 19"/>
            <p:cNvSpPr>
              <a:spLocks noChangeArrowheads="1"/>
            </p:cNvSpPr>
            <p:nvPr/>
          </p:nvSpPr>
          <p:spPr bwMode="auto">
            <a:xfrm>
              <a:off x="1765" y="3770"/>
              <a:ext cx="43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Pins</a:t>
              </a:r>
            </a:p>
          </p:txBody>
        </p:sp>
        <p:sp>
          <p:nvSpPr>
            <p:cNvPr id="110615" name="Rectangle 20"/>
            <p:cNvSpPr>
              <a:spLocks noChangeArrowheads="1"/>
            </p:cNvSpPr>
            <p:nvPr/>
          </p:nvSpPr>
          <p:spPr bwMode="auto">
            <a:xfrm>
              <a:off x="1035" y="2768"/>
              <a:ext cx="394" cy="1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616" name="Rectangle 21"/>
            <p:cNvSpPr>
              <a:spLocks noChangeArrowheads="1"/>
            </p:cNvSpPr>
            <p:nvPr/>
          </p:nvSpPr>
          <p:spPr bwMode="auto">
            <a:xfrm>
              <a:off x="1020" y="2727"/>
              <a:ext cx="40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ISA</a:t>
              </a:r>
            </a:p>
          </p:txBody>
        </p:sp>
        <p:sp>
          <p:nvSpPr>
            <p:cNvPr id="110617" name="Rectangle 22"/>
            <p:cNvSpPr>
              <a:spLocks noChangeArrowheads="1"/>
            </p:cNvSpPr>
            <p:nvPr/>
          </p:nvSpPr>
          <p:spPr bwMode="auto">
            <a:xfrm>
              <a:off x="590" y="3550"/>
              <a:ext cx="1235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Function Units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563938" y="5441950"/>
            <a:ext cx="2025650" cy="454025"/>
            <a:chOff x="2224" y="3816"/>
            <a:chExt cx="1276" cy="286"/>
          </a:xfrm>
        </p:grpSpPr>
        <p:sp>
          <p:nvSpPr>
            <p:cNvPr id="110603" name="Rectangle 24"/>
            <p:cNvSpPr>
              <a:spLocks noChangeArrowheads="1"/>
            </p:cNvSpPr>
            <p:nvPr/>
          </p:nvSpPr>
          <p:spPr bwMode="auto">
            <a:xfrm>
              <a:off x="2454" y="3816"/>
              <a:ext cx="104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Cycle Time</a:t>
              </a:r>
            </a:p>
          </p:txBody>
        </p:sp>
        <p:sp>
          <p:nvSpPr>
            <p:cNvPr id="110604" name="Line 25"/>
            <p:cNvSpPr>
              <a:spLocks noChangeShapeType="1"/>
            </p:cNvSpPr>
            <p:nvPr/>
          </p:nvSpPr>
          <p:spPr bwMode="auto">
            <a:xfrm flipH="1">
              <a:off x="2224" y="3934"/>
              <a:ext cx="16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3386" name="Rectangle 26">
            <a:extLst>
              <a:ext uri="{FF2B5EF4-FFF2-40B4-BE49-F238E27FC236}">
                <a16:creationId xmlns:a16="http://schemas.microsoft.com/office/drawing/2014/main" id="{4793F1F2-E621-4894-9091-719EDB27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468438"/>
            <a:ext cx="5580063" cy="23891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三个因素之间的相互影响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?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CPI</a:t>
            </a:r>
            <a:r>
              <a:rPr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的减少可能会增加时钟周期的长度</a:t>
            </a:r>
            <a:endParaRPr lang="en-US" altLang="zh-CN" sz="22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缩短时钟周期可能会增加指令的条数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改变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IS</a:t>
            </a:r>
            <a:r>
              <a:rPr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以减少指令条数会使时钟周期变长</a:t>
            </a:r>
            <a:endParaRPr lang="en-US" altLang="zh-CN" sz="22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即使是在同一台机器上解决同一个问题，最少指令条数的程序不一定执行的最快</a:t>
            </a:r>
            <a:endParaRPr lang="en-US" altLang="zh-CN" sz="22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4282" name="Rectangle 28">
            <a:extLst>
              <a:ext uri="{FF2B5EF4-FFF2-40B4-BE49-F238E27FC236}">
                <a16:creationId xmlns:a16="http://schemas.microsoft.com/office/drawing/2014/main" id="{6A9D253D-97A6-4D0F-B89B-C2CA2FBB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714375"/>
            <a:ext cx="7696200" cy="450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lIns="63500" tIns="61200" rIns="63500" bIns="61200">
            <a:spAutoFit/>
          </a:bodyPr>
          <a:lstStyle>
            <a:lvl1pPr marL="342900" indent="-342900"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86000"/>
              </a:lnSpc>
              <a:spcBef>
                <a:spcPct val="40000"/>
              </a:spcBef>
              <a:defRPr/>
            </a:pPr>
            <a:r>
              <a:rPr lang="en-US" altLang="zh-CN" sz="2400" b="1" dirty="0">
                <a:latin typeface="Times New Roman" charset="0"/>
              </a:rPr>
              <a:t>CPU time  =  </a:t>
            </a:r>
            <a:r>
              <a:rPr lang="zh-CN" altLang="en-US" sz="2400" b="1" dirty="0">
                <a:latin typeface="Times New Roman" charset="0"/>
              </a:rPr>
              <a:t>程序包含的指令数量 </a:t>
            </a:r>
            <a:r>
              <a:rPr lang="en-US" altLang="en-US" b="1" dirty="0"/>
              <a:t>×</a:t>
            </a:r>
            <a:r>
              <a:rPr lang="en-US" altLang="zh-CN" sz="2400" b="1" dirty="0">
                <a:latin typeface="Times New Roman" charset="0"/>
              </a:rPr>
              <a:t> CPI</a:t>
            </a:r>
            <a:r>
              <a:rPr lang="zh-CN" altLang="en-US" sz="2400" b="1" dirty="0">
                <a:latin typeface="Times New Roman" charset="0"/>
              </a:rPr>
              <a:t> </a:t>
            </a:r>
            <a:r>
              <a:rPr lang="en-US" altLang="en-US" b="1" dirty="0"/>
              <a:t>×</a:t>
            </a:r>
            <a:r>
              <a:rPr lang="en-US" altLang="zh-CN" sz="2400" b="1" dirty="0">
                <a:latin typeface="Times New Roman" charset="0"/>
              </a:rPr>
              <a:t> </a:t>
            </a:r>
            <a:r>
              <a:rPr lang="zh-CN" altLang="en-US" sz="2400" b="1" dirty="0">
                <a:latin typeface="Times New Roman" charset="0"/>
              </a:rPr>
              <a:t>时钟周期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60D2005F-7CCD-478E-956E-1BF956BEC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673" y="6099175"/>
            <a:ext cx="7046913" cy="523875"/>
          </a:xfrm>
          <a:prstGeom prst="rect">
            <a:avLst/>
          </a:prstGeom>
          <a:ln/>
          <a:extLst>
            <a:ext uri="{909E8E84-426E-40dd-AFC4-6F175D3DCCD1}"/>
            <a:ext uri="{91240B29-F687-4f45-9708-019B960494DF}"/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评价性能时，必须在各个因素进行权衡！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83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83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3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83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86" grpId="0" build="allAtOnce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44624"/>
            <a:ext cx="3975100" cy="5046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三者之间的相互影响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-108520" y="1268760"/>
            <a:ext cx="9540552" cy="536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61938" indent="-261938">
              <a:lnSpc>
                <a:spcPct val="125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 降低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程序包含的指令数</a:t>
            </a: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以提升性能</a:t>
            </a:r>
            <a:endParaRPr lang="en-US" altLang="zh-CN" sz="28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采用更复杂的指令以减少指令数，可能导致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CPI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升高</a:t>
            </a:r>
            <a:endParaRPr lang="en-US" altLang="zh-CN" sz="24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采用更复杂的指令以减少指令数，可能导致时钟周期增大</a:t>
            </a:r>
            <a:endParaRPr lang="en-US" altLang="zh-CN" sz="24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marL="261938" indent="-261938">
              <a:lnSpc>
                <a:spcPct val="125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 降低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CPI</a:t>
            </a: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以提升性能</a:t>
            </a:r>
            <a:endParaRPr lang="en-US" altLang="zh-CN" sz="28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采用更简单的指令，可降低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CPI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，但可能导致指令总数增加</a:t>
            </a:r>
            <a:endParaRPr lang="en-US" altLang="zh-CN" sz="24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减少每个指令执行的周期数，可降低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CPI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，但每个时钟周期需完成的操作更多，时钟周期可能需要增大</a:t>
            </a:r>
            <a:endParaRPr lang="en-US" altLang="zh-CN" sz="24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marL="261938" indent="-261938">
              <a:lnSpc>
                <a:spcPct val="125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 降低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时钟周期</a:t>
            </a: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以提升性能</a:t>
            </a:r>
            <a:endParaRPr lang="en-US" altLang="zh-CN" sz="28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时钟周期缩短，每个周期内完成的操作有限，可能导致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CPI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提高</a:t>
            </a:r>
            <a:endParaRPr lang="en-US" altLang="zh-CN" sz="24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采用简单指令，可能缩短时钟周期，但可能增加指令数</a:t>
            </a:r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499A784E-CCCE-6EBA-CCE6-576F52528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07" y="746199"/>
            <a:ext cx="7696200" cy="450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lIns="63500" tIns="61200" rIns="63500" bIns="61200">
            <a:spAutoFit/>
          </a:bodyPr>
          <a:lstStyle>
            <a:lvl1pPr marL="342900" indent="-342900"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0734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86000"/>
              </a:lnSpc>
              <a:spcBef>
                <a:spcPct val="40000"/>
              </a:spcBef>
              <a:defRPr/>
            </a:pPr>
            <a:r>
              <a:rPr lang="en-US" altLang="zh-CN" sz="2400" b="1" dirty="0">
                <a:latin typeface="Times New Roman" charset="0"/>
              </a:rPr>
              <a:t>CPU time  =  </a:t>
            </a:r>
            <a:r>
              <a:rPr lang="zh-CN" altLang="en-US" sz="2400" b="1" dirty="0">
                <a:latin typeface="Times New Roman" charset="0"/>
              </a:rPr>
              <a:t>程序包含的指令数量 </a:t>
            </a:r>
            <a:r>
              <a:rPr lang="en-US" altLang="en-US" b="1" dirty="0"/>
              <a:t>×</a:t>
            </a:r>
            <a:r>
              <a:rPr lang="en-US" altLang="zh-CN" sz="2400" b="1" dirty="0">
                <a:latin typeface="Times New Roman" charset="0"/>
              </a:rPr>
              <a:t> CPI</a:t>
            </a:r>
            <a:r>
              <a:rPr lang="zh-CN" altLang="en-US" sz="2400" b="1" dirty="0">
                <a:latin typeface="Times New Roman" charset="0"/>
              </a:rPr>
              <a:t> </a:t>
            </a:r>
            <a:r>
              <a:rPr lang="en-US" altLang="en-US" b="1" dirty="0"/>
              <a:t>×</a:t>
            </a:r>
            <a:r>
              <a:rPr lang="en-US" altLang="zh-CN" sz="2400" b="1" dirty="0">
                <a:latin typeface="Times New Roman" charset="0"/>
              </a:rPr>
              <a:t> </a:t>
            </a:r>
            <a:r>
              <a:rPr lang="zh-CN" altLang="en-US" sz="2400" b="1" dirty="0">
                <a:latin typeface="Times New Roman" charset="0"/>
              </a:rPr>
              <a:t>时钟周期</a:t>
            </a:r>
          </a:p>
        </p:txBody>
      </p:sp>
    </p:spTree>
    <p:extLst>
      <p:ext uri="{BB962C8B-B14F-4D97-AF65-F5344CB8AC3E}">
        <p14:creationId xmlns:p14="http://schemas.microsoft.com/office/powerpoint/2010/main" val="298595509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893" y="44624"/>
            <a:ext cx="7907337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例：改变一个因素可能影响另一个因素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3534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        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一个程序在一台</a:t>
            </a:r>
            <a:r>
              <a:rPr lang="zh-CN" altLang="en-US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时钟频率</a:t>
            </a:r>
            <a:r>
              <a:rPr lang="en-US" altLang="zh-CN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4GHz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的</a:t>
            </a:r>
            <a:r>
              <a:rPr lang="zh-CN" altLang="en-US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计算机</a:t>
            </a:r>
            <a:r>
              <a:rPr lang="en-US" altLang="zh-CN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A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上运行</a:t>
            </a:r>
            <a:r>
              <a:rPr lang="en-US" altLang="zh-CN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10</a:t>
            </a:r>
            <a:r>
              <a:rPr lang="zh-CN" altLang="en-US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秒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，现在我们要设计一台</a:t>
            </a:r>
            <a:r>
              <a:rPr lang="zh-CN" altLang="en-US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时钟频率更高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的</a:t>
            </a:r>
            <a:r>
              <a:rPr lang="zh-CN" altLang="en-US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计算机</a:t>
            </a:r>
            <a:r>
              <a:rPr lang="en-US" altLang="zh-CN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，将该程序在计算机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上的执行时间降低为</a:t>
            </a:r>
            <a:r>
              <a:rPr lang="en-US" altLang="zh-CN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6</a:t>
            </a:r>
            <a:r>
              <a:rPr lang="zh-CN" altLang="en-US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秒</a:t>
            </a:r>
            <a:r>
              <a:rPr lang="zh-CN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。</a:t>
            </a:r>
            <a:endParaRPr lang="en-US" altLang="zh-CN" sz="2400"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       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436" y="127353"/>
            <a:ext cx="750252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例：改变一个因素可能影响另一个因素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323850" y="836613"/>
            <a:ext cx="8353425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        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一个程序在一台</a:t>
            </a:r>
            <a:r>
              <a:rPr lang="zh-CN" altLang="en-US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时钟频率</a:t>
            </a:r>
            <a:r>
              <a:rPr lang="en-US" altLang="zh-CN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4GHz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的</a:t>
            </a:r>
            <a:r>
              <a:rPr lang="zh-CN" altLang="en-US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计算机</a:t>
            </a:r>
            <a:r>
              <a:rPr lang="en-US" altLang="zh-CN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A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上运行</a:t>
            </a:r>
            <a:r>
              <a:rPr lang="en-US" altLang="zh-CN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10</a:t>
            </a:r>
            <a:r>
              <a:rPr lang="zh-CN" altLang="en-US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秒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，现在我们要设计一台</a:t>
            </a:r>
            <a:r>
              <a:rPr lang="zh-CN" altLang="en-US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时钟频率更高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的</a:t>
            </a:r>
            <a:r>
              <a:rPr lang="zh-CN" altLang="en-US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计算机</a:t>
            </a:r>
            <a:r>
              <a:rPr lang="en-US" altLang="zh-CN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，将该程序在计算机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上的执行时间降低为</a:t>
            </a:r>
            <a:r>
              <a:rPr lang="en-US" altLang="zh-CN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6</a:t>
            </a:r>
            <a:r>
              <a:rPr lang="zh-CN" altLang="en-US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秒</a:t>
            </a:r>
            <a:r>
              <a:rPr lang="zh-CN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。</a:t>
            </a:r>
            <a:endParaRPr lang="en-US" altLang="zh-CN" sz="2400"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        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提高时钟频率将影响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CPU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其他方面的设计，使得在计算机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上运行该程序的</a:t>
            </a:r>
            <a:r>
              <a:rPr lang="zh-CN" altLang="en-US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时钟周期数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增长为</a:t>
            </a:r>
            <a:r>
              <a:rPr lang="en-US" altLang="zh-CN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1.2</a:t>
            </a:r>
            <a:r>
              <a:rPr lang="zh-CN" altLang="en-US" sz="2400" u="sng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倍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。请分析计算机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的时钟频率？</a:t>
            </a:r>
            <a:endParaRPr lang="en-US" altLang="zh-CN" sz="2400"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D6C6F5F-9014-4696-9FAD-977C5BC1D826}"/>
              </a:ext>
            </a:extLst>
          </p:cNvPr>
          <p:cNvGraphicFramePr>
            <a:graphicFrameLocks noGrp="1"/>
          </p:cNvGraphicFramePr>
          <p:nvPr/>
        </p:nvGraphicFramePr>
        <p:xfrm>
          <a:off x="763588" y="3402013"/>
          <a:ext cx="7508875" cy="1593852"/>
        </p:xfrm>
        <a:graphic>
          <a:graphicData uri="http://schemas.openxmlformats.org/drawingml/2006/table">
            <a:tbl>
              <a:tblPr/>
              <a:tblGrid>
                <a:gridCol w="2890837">
                  <a:extLst>
                    <a:ext uri="{9D8B030D-6E8A-4147-A177-3AD203B41FA5}">
                      <a16:colId xmlns:a16="http://schemas.microsoft.com/office/drawing/2014/main" val="498165435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3637339674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2210450464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9" marR="68599"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机器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9" marR="68599"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机器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9" marR="68599"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06220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时钟频率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9" marR="68599"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4GHz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9" marR="68599"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？？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9" marR="68599"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26951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程序运行的时钟周期数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9" marR="68599"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9" marR="68599"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 × 1.2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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9" marR="68599"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7419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执行时间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9" marR="68599"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秒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9" marR="68599"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秒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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9" marR="68599" marT="34269" marB="34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09045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7151"/>
            <a:ext cx="7474470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例：改变一个因素可能影响另一个因素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323850" y="782638"/>
            <a:ext cx="83534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        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一个程序在一台时钟频率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4GHz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的计算机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A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上运行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10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秒，现在我们要设计一台时钟频率更高的计算机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，将该程序在计算机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上的执行时间降低为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6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秒</a:t>
            </a:r>
            <a:r>
              <a:rPr lang="zh-CN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。</a:t>
            </a:r>
            <a:endParaRPr lang="en-US" altLang="zh-CN" sz="2400"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        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提高时钟频率将影响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CPU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其他方面的设计，使得在计算机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上运行该程序的时钟周期数增长为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1.2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倍。请分析计算机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的时钟频率？</a:t>
            </a:r>
            <a:endParaRPr lang="en-US" altLang="zh-CN" sz="2400"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323850" y="4010025"/>
            <a:ext cx="8831263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解答：</a:t>
            </a:r>
            <a:endParaRPr lang="en-US" altLang="zh-CN" sz="24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CPU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 CPU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时钟周期数</a:t>
            </a:r>
            <a:r>
              <a:rPr lang="en-US" altLang="zh-CN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时钟频率</a:t>
            </a:r>
            <a:r>
              <a:rPr lang="en-US" altLang="zh-CN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CPU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时钟周期数</a:t>
            </a:r>
            <a:r>
              <a:rPr lang="en-US" altLang="zh-CN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10 sec × 4 GHz</a:t>
            </a:r>
          </a:p>
          <a:p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时钟频率</a:t>
            </a:r>
            <a:r>
              <a:rPr lang="en-US" altLang="zh-CN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CPU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时钟周期数</a:t>
            </a:r>
            <a:r>
              <a:rPr lang="en-US" altLang="zh-CN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CPU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</a:p>
          <a:p>
            <a:r>
              <a:rPr lang="zh-CN" altLang="en-US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1.2 × 10 sec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4 GHz / 6 sec = 8GHz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3105F7-CEB7-44AF-817D-98DA0AC3DC7A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2852738"/>
          <a:ext cx="3687762" cy="1444624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3442810992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22960702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892141161"/>
                    </a:ext>
                  </a:extLst>
                </a:gridCol>
              </a:tblGrid>
              <a:tr h="3611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767397"/>
                  </a:ext>
                </a:extLst>
              </a:tr>
              <a:tr h="3611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时钟频率</a:t>
                      </a: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4GHz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？？</a:t>
                      </a: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145673"/>
                  </a:ext>
                </a:extLst>
              </a:tr>
              <a:tr h="3611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运行的时钟周期数</a:t>
                      </a: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 × 1.2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20884"/>
                  </a:ext>
                </a:extLst>
              </a:tr>
              <a:tr h="3611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执行时间</a:t>
                      </a: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0836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57151"/>
            <a:ext cx="7474470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例：改变一个因素可能影响另一个因素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323850" y="782638"/>
            <a:ext cx="83534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        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一个程序在一台时钟频率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4GHz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的计算机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A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上运行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10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秒，现在我们要设计一台时钟频率更高的计算机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，将该程序在计算机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上的执行时间降低为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6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秒</a:t>
            </a:r>
            <a:r>
              <a:rPr lang="zh-CN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。</a:t>
            </a:r>
            <a:endParaRPr lang="en-US" altLang="zh-CN" sz="2400"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        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提高时钟频率将影响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CPU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其他方面的设计，使得在计算机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上运行该程序的时钟周期数增长为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1.2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倍。请分析计算机</a:t>
            </a:r>
            <a:r>
              <a:rPr lang="en-US" altLang="zh-CN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</a:t>
            </a:r>
            <a:r>
              <a:rPr lang="zh-CN" altLang="en-US" sz="2400"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的时钟频率？</a:t>
            </a:r>
            <a:endParaRPr lang="en-US" altLang="zh-CN" sz="2400"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23850" y="4010025"/>
            <a:ext cx="8831263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解答：</a:t>
            </a:r>
            <a:endParaRPr lang="en-US" altLang="zh-CN" sz="24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CPU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 CPU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时钟周期数</a:t>
            </a:r>
            <a:r>
              <a:rPr lang="en-US" altLang="zh-CN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时钟频率</a:t>
            </a:r>
            <a:r>
              <a:rPr lang="en-US" altLang="zh-CN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CPU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时钟周期数</a:t>
            </a:r>
            <a:r>
              <a:rPr lang="en-US" altLang="zh-CN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10 sec × 4 GHz</a:t>
            </a:r>
          </a:p>
          <a:p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时钟频率</a:t>
            </a:r>
            <a:r>
              <a:rPr lang="en-US" altLang="zh-CN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CPU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时钟周期数</a:t>
            </a:r>
            <a:r>
              <a:rPr lang="en-US" altLang="zh-CN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CPU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</a:p>
          <a:p>
            <a:r>
              <a:rPr lang="zh-CN" altLang="en-US" sz="2400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1.2 × 10 sec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4 GHz / 6 sec = 8GHz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3105F7-CEB7-44AF-817D-98DA0AC3DC7A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2852738"/>
          <a:ext cx="3687762" cy="1444624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3442810992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22960702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892141161"/>
                    </a:ext>
                  </a:extLst>
                </a:gridCol>
              </a:tblGrid>
              <a:tr h="3611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767397"/>
                  </a:ext>
                </a:extLst>
              </a:tr>
              <a:tr h="3611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时钟频率</a:t>
                      </a: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4GHz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8GHz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145673"/>
                  </a:ext>
                </a:extLst>
              </a:tr>
              <a:tr h="3611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运行的时钟周期数</a:t>
                      </a: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 × 1.2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20884"/>
                  </a:ext>
                </a:extLst>
              </a:tr>
              <a:tr h="3611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执行时间</a:t>
                      </a: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</a:p>
                  </a:txBody>
                  <a:tcPr marL="68575" marR="68575" marT="34221" marB="342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083610"/>
                  </a:ext>
                </a:extLst>
              </a:tr>
            </a:tbl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EB80818A-2DF1-43DD-8519-F04ED8E93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021388"/>
            <a:ext cx="8658225" cy="461962"/>
          </a:xfrm>
          <a:prstGeom prst="rect">
            <a:avLst/>
          </a:prstGeom>
          <a:ln/>
          <a:extLst>
            <a:ext uri="{909E8E84-426E-40dd-AFC4-6F175D3DCCD1}"/>
            <a:ext uri="{91240B29-F687-4f45-9708-019B960494DF}"/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机器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的时钟频率是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的两倍，但机器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的速度并不是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的两倍！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4198937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如何计算</a:t>
            </a:r>
            <a:r>
              <a:rPr lang="en-US" altLang="zh-CN">
                <a:solidFill>
                  <a:srgbClr val="A50021"/>
                </a:solidFill>
              </a:rPr>
              <a:t>CPI?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611188" y="709613"/>
            <a:ext cx="7993062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对于某一条特定的指令而言，其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CPI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是一个确定的值。但是，对于某一类指令、或一个程序、或一台机器而言，其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CPI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是一个平均值，表示该类指令或该程序或该机器中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平均每条指令执行所需的时钟周期数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120836" name="AutoShape 4"/>
          <p:cNvSpPr>
            <a:spLocks noChangeAspect="1" noChangeArrowheads="1" noTextEdit="1"/>
          </p:cNvSpPr>
          <p:nvPr/>
        </p:nvSpPr>
        <p:spPr bwMode="auto">
          <a:xfrm>
            <a:off x="4814888" y="4059238"/>
            <a:ext cx="31051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6602413" y="4194175"/>
            <a:ext cx="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4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492125" y="2511425"/>
            <a:ext cx="8507413" cy="1019175"/>
            <a:chOff x="379" y="2477"/>
            <a:chExt cx="5359" cy="586"/>
          </a:xfrm>
        </p:grpSpPr>
        <p:sp>
          <p:nvSpPr>
            <p:cNvPr id="120843" name="Rectangle 7"/>
            <p:cNvSpPr>
              <a:spLocks noChangeArrowheads="1"/>
            </p:cNvSpPr>
            <p:nvPr/>
          </p:nvSpPr>
          <p:spPr bwMode="auto">
            <a:xfrm>
              <a:off x="379" y="2477"/>
              <a:ext cx="535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设</a:t>
              </a: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CPI</a:t>
              </a:r>
              <a:r>
                <a:rPr lang="en-US" altLang="zh-CN" sz="22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 F</a:t>
              </a:r>
              <a:r>
                <a:rPr lang="en-US" altLang="zh-CN" sz="22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是每类指令的</a:t>
              </a: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CPI</a:t>
              </a:r>
              <a:r>
                <a:rPr lang="zh-CN" altLang="en-US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和程序中出现的频率，则程序综合</a:t>
              </a: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CPI:</a:t>
              </a:r>
            </a:p>
          </p:txBody>
        </p:sp>
        <p:sp>
          <p:nvSpPr>
            <p:cNvPr id="120844" name="Rectangle 9"/>
            <p:cNvSpPr>
              <a:spLocks noChangeArrowheads="1"/>
            </p:cNvSpPr>
            <p:nvPr/>
          </p:nvSpPr>
          <p:spPr bwMode="auto">
            <a:xfrm>
              <a:off x="828" y="2641"/>
              <a:ext cx="63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CPI  =</a:t>
              </a:r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  <a:r>
                <a:rPr lang="en-US" altLang="zh-CN" sz="36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  <a:endPara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grpSp>
          <p:nvGrpSpPr>
            <p:cNvPr id="120845" name="Group 11"/>
            <p:cNvGrpSpPr>
              <a:grpSpLocks/>
            </p:cNvGrpSpPr>
            <p:nvPr/>
          </p:nvGrpSpPr>
          <p:grpSpPr bwMode="auto">
            <a:xfrm>
              <a:off x="1347" y="2664"/>
              <a:ext cx="1006" cy="399"/>
              <a:chOff x="1748" y="2782"/>
              <a:chExt cx="997" cy="563"/>
            </a:xfrm>
          </p:grpSpPr>
          <p:sp>
            <p:nvSpPr>
              <p:cNvPr id="120846" name="Rectangle 12"/>
              <p:cNvSpPr>
                <a:spLocks noChangeArrowheads="1"/>
              </p:cNvSpPr>
              <p:nvPr/>
            </p:nvSpPr>
            <p:spPr bwMode="auto">
              <a:xfrm>
                <a:off x="1956" y="2814"/>
                <a:ext cx="1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sz="1400" b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20847" name="Rectangle 13"/>
              <p:cNvSpPr>
                <a:spLocks noChangeArrowheads="1"/>
              </p:cNvSpPr>
              <p:nvPr/>
            </p:nvSpPr>
            <p:spPr bwMode="auto">
              <a:xfrm>
                <a:off x="1843" y="3172"/>
                <a:ext cx="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=</a:t>
                </a:r>
              </a:p>
            </p:txBody>
          </p:sp>
          <p:sp>
            <p:nvSpPr>
              <p:cNvPr id="120848" name="Rectangle 14"/>
              <p:cNvSpPr>
                <a:spLocks noChangeArrowheads="1"/>
              </p:cNvSpPr>
              <p:nvPr/>
            </p:nvSpPr>
            <p:spPr bwMode="auto">
              <a:xfrm>
                <a:off x="2414" y="2909"/>
                <a:ext cx="144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×</a:t>
                </a:r>
                <a:endParaRPr lang="en-US" altLang="zh-CN" b="1"/>
              </a:p>
            </p:txBody>
          </p:sp>
          <p:sp>
            <p:nvSpPr>
              <p:cNvPr id="120849" name="Rectangle 15"/>
              <p:cNvSpPr>
                <a:spLocks noChangeArrowheads="1"/>
              </p:cNvSpPr>
              <p:nvPr/>
            </p:nvSpPr>
            <p:spPr bwMode="auto">
              <a:xfrm>
                <a:off x="1748" y="2904"/>
                <a:ext cx="190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∑</a:t>
                </a:r>
                <a:endParaRPr lang="en-US" altLang="zh-CN" sz="1400" b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20850" name="Rectangle 16"/>
              <p:cNvSpPr>
                <a:spLocks noChangeArrowheads="1"/>
              </p:cNvSpPr>
              <p:nvPr/>
            </p:nvSpPr>
            <p:spPr bwMode="auto">
              <a:xfrm>
                <a:off x="1830" y="2782"/>
                <a:ext cx="6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n</a:t>
                </a:r>
                <a:endParaRPr lang="en-US" altLang="zh-CN" sz="1400" b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20851" name="Rectangle 17"/>
              <p:cNvSpPr>
                <a:spLocks noChangeArrowheads="1"/>
              </p:cNvSpPr>
              <p:nvPr/>
            </p:nvSpPr>
            <p:spPr bwMode="auto">
              <a:xfrm>
                <a:off x="1776" y="3143"/>
                <a:ext cx="30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i</a:t>
                </a:r>
                <a:endParaRPr lang="en-US" altLang="zh-CN" sz="1400" b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20852" name="Rectangle 18"/>
              <p:cNvSpPr>
                <a:spLocks noChangeArrowheads="1"/>
              </p:cNvSpPr>
              <p:nvPr/>
            </p:nvSpPr>
            <p:spPr bwMode="auto">
              <a:xfrm>
                <a:off x="2714" y="2999"/>
                <a:ext cx="31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i</a:t>
                </a:r>
                <a:endParaRPr lang="en-US" altLang="zh-CN" sz="1400" b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20853" name="Rectangle 19"/>
              <p:cNvSpPr>
                <a:spLocks noChangeArrowheads="1"/>
              </p:cNvSpPr>
              <p:nvPr/>
            </p:nvSpPr>
            <p:spPr bwMode="auto">
              <a:xfrm>
                <a:off x="2356" y="3024"/>
                <a:ext cx="31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i</a:t>
                </a:r>
                <a:endParaRPr lang="en-US" altLang="zh-CN" sz="1400" b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20854" name="Rectangle 20"/>
              <p:cNvSpPr>
                <a:spLocks noChangeArrowheads="1"/>
              </p:cNvSpPr>
              <p:nvPr/>
            </p:nvSpPr>
            <p:spPr bwMode="auto">
              <a:xfrm>
                <a:off x="2591" y="2906"/>
                <a:ext cx="10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 i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F</a:t>
                </a:r>
              </a:p>
            </p:txBody>
          </p:sp>
          <p:sp>
            <p:nvSpPr>
              <p:cNvPr id="120855" name="Rectangle 21"/>
              <p:cNvSpPr>
                <a:spLocks noChangeArrowheads="1"/>
              </p:cNvSpPr>
              <p:nvPr/>
            </p:nvSpPr>
            <p:spPr bwMode="auto">
              <a:xfrm>
                <a:off x="2042" y="2906"/>
                <a:ext cx="265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CPI</a:t>
                </a:r>
                <a:endPara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20856" name="Rectangle 22"/>
              <p:cNvSpPr>
                <a:spLocks noChangeArrowheads="1"/>
              </p:cNvSpPr>
              <p:nvPr/>
            </p:nvSpPr>
            <p:spPr bwMode="auto">
              <a:xfrm>
                <a:off x="1929" y="3165"/>
                <a:ext cx="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</a:t>
                </a:r>
                <a:endParaRPr lang="en-US" altLang="zh-CN" sz="1400" b="1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p:grp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606425" y="3789363"/>
            <a:ext cx="8537575" cy="881062"/>
            <a:chOff x="382" y="3561"/>
            <a:chExt cx="5174" cy="546"/>
          </a:xfrm>
        </p:grpSpPr>
        <p:sp>
          <p:nvSpPr>
            <p:cNvPr id="120841" name="Rectangle 63"/>
            <p:cNvSpPr>
              <a:spLocks noChangeArrowheads="1"/>
            </p:cNvSpPr>
            <p:nvPr/>
          </p:nvSpPr>
          <p:spPr bwMode="auto">
            <a:xfrm>
              <a:off x="431" y="3863"/>
              <a:ext cx="512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</a:t>
              </a:r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CPI = (CPU 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时间</a:t>
              </a:r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×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时钟频率</a:t>
              </a:r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) / 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指令条数 </a:t>
              </a:r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= 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总时钟周期数 </a:t>
              </a:r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/ 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指令条数</a:t>
              </a:r>
            </a:p>
          </p:txBody>
        </p:sp>
        <p:sp>
          <p:nvSpPr>
            <p:cNvPr id="120842" name="Rectangle 64"/>
            <p:cNvSpPr>
              <a:spLocks noChangeArrowheads="1"/>
            </p:cNvSpPr>
            <p:nvPr/>
          </p:nvSpPr>
          <p:spPr bwMode="auto">
            <a:xfrm>
              <a:off x="382" y="3561"/>
              <a:ext cx="517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已知</a:t>
              </a: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CPU</a:t>
              </a:r>
              <a:r>
                <a:rPr lang="zh-CN" altLang="en-US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时间、时钟频率、总时钟数、指令条数，则程序综合</a:t>
              </a: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CPI</a:t>
              </a:r>
              <a:r>
                <a:rPr lang="zh-CN" altLang="en-US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：</a:t>
              </a:r>
            </a:p>
          </p:txBody>
        </p:sp>
      </p:grpSp>
      <p:sp>
        <p:nvSpPr>
          <p:cNvPr id="785473" name="Text Box 65"/>
          <p:cNvSpPr txBox="1">
            <a:spLocks noChangeArrowheads="1"/>
          </p:cNvSpPr>
          <p:nvPr/>
        </p:nvSpPr>
        <p:spPr bwMode="auto">
          <a:xfrm>
            <a:off x="468313" y="4719638"/>
            <a:ext cx="8388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注意：单靠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CPI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是不能反映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性能的！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为什么？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如：单周期处理器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CPI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=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，但性能差！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53D8F8-E5F9-3CE2-E578-A9138A6405F1}"/>
              </a:ext>
            </a:extLst>
          </p:cNvPr>
          <p:cNvSpPr txBox="1"/>
          <p:nvPr/>
        </p:nvSpPr>
        <p:spPr>
          <a:xfrm>
            <a:off x="1763688" y="616530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并非</a:t>
            </a:r>
            <a:r>
              <a:rPr lang="en-US" altLang="zh-CN" dirty="0"/>
              <a:t>CPI</a:t>
            </a:r>
            <a:r>
              <a:rPr lang="zh-CN" altLang="en-US" dirty="0"/>
              <a:t>越低性能越好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5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5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133" y="116632"/>
            <a:ext cx="80242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en-US" altLang="zh-CN" dirty="0">
                <a:solidFill>
                  <a:srgbClr val="A50021"/>
                </a:solidFill>
              </a:rPr>
              <a:t>CPU</a:t>
            </a:r>
            <a:r>
              <a:rPr lang="zh-CN" altLang="en-US" dirty="0">
                <a:solidFill>
                  <a:srgbClr val="A50021"/>
                </a:solidFill>
              </a:rPr>
              <a:t>执行时间的计算</a:t>
            </a:r>
            <a:r>
              <a:rPr lang="en-US" altLang="zh-CN" sz="2400" dirty="0">
                <a:solidFill>
                  <a:srgbClr val="A50021"/>
                </a:solidFill>
              </a:rPr>
              <a:t>——</a:t>
            </a:r>
            <a:r>
              <a:rPr lang="zh-CN" altLang="en-US" sz="2400" dirty="0">
                <a:solidFill>
                  <a:srgbClr val="A50021"/>
                </a:solidFill>
              </a:rPr>
              <a:t>性能公式的使用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2254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631" tIns="19052" rIns="47631" bIns="19052" numCol="1" anchor="t" anchorCtr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假设有相同指令集的两种不同实现方式：</a:t>
            </a:r>
            <a:endParaRPr lang="en-US" altLang="zh-CN" sz="2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685800" lvl="2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计算机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的时钟周期为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250ps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，对某程序的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CPI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2.0</a:t>
            </a:r>
          </a:p>
          <a:p>
            <a:pPr marL="685800" lvl="2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计算机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的时钟周期为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500ps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，对同样程序的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CPI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1.2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请问：对于该程序，请问哪台计算机执行的速度更快？快多少？</a:t>
            </a:r>
            <a:endParaRPr lang="en-US" altLang="zh-CN" sz="2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endParaRPr lang="en-US" altLang="zh-CN" sz="24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0362" y="98306"/>
            <a:ext cx="8610110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en-US" altLang="zh-CN" dirty="0">
                <a:solidFill>
                  <a:srgbClr val="A50021"/>
                </a:solidFill>
              </a:rPr>
              <a:t>CPU</a:t>
            </a:r>
            <a:r>
              <a:rPr lang="zh-CN" altLang="en-US" dirty="0">
                <a:solidFill>
                  <a:srgbClr val="A50021"/>
                </a:solidFill>
              </a:rPr>
              <a:t>执行时间的计算</a:t>
            </a:r>
            <a:r>
              <a:rPr lang="en-US" altLang="zh-CN" sz="2400" dirty="0">
                <a:solidFill>
                  <a:srgbClr val="A50021"/>
                </a:solidFill>
              </a:rPr>
              <a:t>——</a:t>
            </a:r>
            <a:r>
              <a:rPr lang="zh-CN" altLang="en-US" sz="2400" dirty="0">
                <a:solidFill>
                  <a:srgbClr val="A50021"/>
                </a:solidFill>
              </a:rPr>
              <a:t>性能公式的使用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774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600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631" tIns="19052" rIns="47631" bIns="19052" numCol="1" anchor="t" anchorCtr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假设有相同指令集的两种不同实现方式：</a:t>
            </a:r>
            <a:endParaRPr lang="en-US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685800" lvl="2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计算机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的时钟周期为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250ps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，对某程序的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CPI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2.0</a:t>
            </a:r>
          </a:p>
          <a:p>
            <a:pPr marL="685800" lvl="2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计算机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的时钟周期为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500ps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，对同样程序的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CPI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1.2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请问：对于该程序，请问哪台计算机执行的速度更快？快多少？</a:t>
            </a:r>
            <a:endParaRPr lang="en-US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endParaRPr lang="en-US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endParaRPr lang="en-US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endParaRPr lang="en-US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endParaRPr lang="en-US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57150" inden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时间</a:t>
            </a: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＝指令数×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CPI</a:t>
            </a: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×时钟周期时间</a:t>
            </a: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</a:p>
          <a:p>
            <a:pPr marL="57150" inden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2.0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250ps</a:t>
            </a:r>
          </a:p>
          <a:p>
            <a:pPr marL="57150" inden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500ps</a:t>
            </a:r>
            <a:endParaRPr lang="en-US" altLang="zh-CN" baseline="-250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57150" inden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时间</a:t>
            </a: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＝指令数×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CPI</a:t>
            </a: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×时钟周期时间</a:t>
            </a: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</a:p>
          <a:p>
            <a:pPr marL="57150" inden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1.2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500ps</a:t>
            </a:r>
          </a:p>
          <a:p>
            <a:pPr marL="57150" inden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600ps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endParaRPr lang="en-US" altLang="zh-CN" sz="28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3284538"/>
            <a:ext cx="925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相同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指令集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对于同一个程序，指令序列是一样的，则指令数相同！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1DEECD5A-2206-467E-9E5B-17266A4CBED4}"/>
              </a:ext>
            </a:extLst>
          </p:cNvPr>
          <p:cNvSpPr txBox="1"/>
          <p:nvPr/>
        </p:nvSpPr>
        <p:spPr>
          <a:xfrm>
            <a:off x="395288" y="2708275"/>
            <a:ext cx="8593137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一个程序的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时间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指令数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CPI  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时钟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周期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时间</a:t>
            </a:r>
            <a:endParaRPr lang="zh-CN" altLang="en-US" sz="2000" b="1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46113" y="568325"/>
            <a:ext cx="8135937" cy="3221038"/>
            <a:chOff x="295" y="536"/>
            <a:chExt cx="5125" cy="1805"/>
          </a:xfrm>
        </p:grpSpPr>
        <p:sp>
          <p:nvSpPr>
            <p:cNvPr id="11275" name="Freeform 16"/>
            <p:cNvSpPr>
              <a:spLocks/>
            </p:cNvSpPr>
            <p:nvPr/>
          </p:nvSpPr>
          <p:spPr bwMode="auto">
            <a:xfrm>
              <a:off x="340" y="563"/>
              <a:ext cx="1542" cy="318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AutoShape 6"/>
            <p:cNvSpPr>
              <a:spLocks noChangeArrowheads="1"/>
            </p:cNvSpPr>
            <p:nvPr/>
          </p:nvSpPr>
          <p:spPr bwMode="auto">
            <a:xfrm>
              <a:off x="295" y="827"/>
              <a:ext cx="5125" cy="1514"/>
            </a:xfrm>
            <a:prstGeom prst="roundRect">
              <a:avLst>
                <a:gd name="adj" fmla="val 4231"/>
              </a:avLst>
            </a:prstGeom>
            <a:solidFill>
              <a:srgbClr val="EAEAEA"/>
            </a:solidFill>
            <a:ln w="254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4400"/>
            </a:p>
          </p:txBody>
        </p:sp>
        <p:sp>
          <p:nvSpPr>
            <p:cNvPr id="11277" name="Rectangle 19"/>
            <p:cNvSpPr>
              <a:spLocks noChangeArrowheads="1"/>
            </p:cNvSpPr>
            <p:nvPr/>
          </p:nvSpPr>
          <p:spPr bwMode="auto">
            <a:xfrm>
              <a:off x="412" y="536"/>
              <a:ext cx="10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本节内容</a:t>
              </a:r>
            </a:p>
          </p:txBody>
        </p:sp>
      </p:grp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19125" y="0"/>
            <a:ext cx="2952750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本节内容</a:t>
            </a:r>
          </a:p>
        </p:txBody>
      </p:sp>
      <p:sp>
        <p:nvSpPr>
          <p:cNvPr id="11268" name="Rectangle 28"/>
          <p:cNvSpPr>
            <a:spLocks noChangeArrowheads="1"/>
          </p:cNvSpPr>
          <p:nvPr/>
        </p:nvSpPr>
        <p:spPr bwMode="auto">
          <a:xfrm>
            <a:off x="825500" y="1906588"/>
            <a:ext cx="7491413" cy="54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3888" indent="-2603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buClr>
                <a:srgbClr val="A50021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1.4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计算机性能评价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42938" y="4292600"/>
            <a:ext cx="8135937" cy="2354263"/>
            <a:chOff x="405" y="2704"/>
            <a:chExt cx="5125" cy="1483"/>
          </a:xfrm>
        </p:grpSpPr>
        <p:sp>
          <p:nvSpPr>
            <p:cNvPr id="11271" name="AutoShape 12"/>
            <p:cNvSpPr>
              <a:spLocks noChangeArrowheads="1"/>
            </p:cNvSpPr>
            <p:nvPr/>
          </p:nvSpPr>
          <p:spPr bwMode="auto">
            <a:xfrm>
              <a:off x="405" y="3086"/>
              <a:ext cx="5125" cy="949"/>
            </a:xfrm>
            <a:prstGeom prst="roundRect">
              <a:avLst>
                <a:gd name="adj" fmla="val 4296"/>
              </a:avLst>
            </a:prstGeom>
            <a:solidFill>
              <a:srgbClr val="EAEAEA"/>
            </a:solidFill>
            <a:ln w="254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4400"/>
            </a:p>
          </p:txBody>
        </p:sp>
        <p:sp>
          <p:nvSpPr>
            <p:cNvPr id="11272" name="Freeform 22"/>
            <p:cNvSpPr>
              <a:spLocks/>
            </p:cNvSpPr>
            <p:nvPr/>
          </p:nvSpPr>
          <p:spPr bwMode="auto">
            <a:xfrm>
              <a:off x="459" y="2704"/>
              <a:ext cx="1542" cy="382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Rectangle 31"/>
            <p:cNvSpPr>
              <a:spLocks noChangeArrowheads="1"/>
            </p:cNvSpPr>
            <p:nvPr/>
          </p:nvSpPr>
          <p:spPr bwMode="auto">
            <a:xfrm>
              <a:off x="476" y="3105"/>
              <a:ext cx="4924" cy="1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17550" indent="-2667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10000"/>
                </a:lnSpc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理解计算机中程序的执行过程</a:t>
              </a:r>
              <a:endParaRPr kumimoji="1"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lnSpc>
                  <a:spcPct val="110000"/>
                </a:lnSpc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掌握计算机的性能评价，理解计算机软件和硬件设计对计算机性能的影响</a:t>
              </a:r>
              <a:endParaRPr kumimoji="1"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lnSpc>
                  <a:spcPct val="110000"/>
                </a:lnSpc>
                <a:buSzPct val="80000"/>
                <a:buFont typeface="Wingdings" panose="05000000000000000000" pitchFamily="2" charset="2"/>
                <a:buChar char="n"/>
              </a:pPr>
              <a:endParaRPr kumimoji="1"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1274" name="Rectangle 23"/>
            <p:cNvSpPr>
              <a:spLocks noChangeArrowheads="1"/>
            </p:cNvSpPr>
            <p:nvPr/>
          </p:nvSpPr>
          <p:spPr bwMode="auto">
            <a:xfrm>
              <a:off x="531" y="2756"/>
              <a:ext cx="1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基本要求</a:t>
              </a:r>
            </a:p>
          </p:txBody>
        </p:sp>
      </p:grpSp>
      <p:sp>
        <p:nvSpPr>
          <p:cNvPr id="11270" name="Text Box 26"/>
          <p:cNvSpPr txBox="1">
            <a:spLocks noChangeArrowheads="1"/>
          </p:cNvSpPr>
          <p:nvPr/>
        </p:nvSpPr>
        <p:spPr bwMode="auto">
          <a:xfrm>
            <a:off x="827088" y="1266825"/>
            <a:ext cx="5316537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第一章 计算机概要与技术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555" y="89672"/>
            <a:ext cx="9130654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en-US" altLang="zh-CN" dirty="0">
                <a:solidFill>
                  <a:srgbClr val="A50021"/>
                </a:solidFill>
              </a:rPr>
              <a:t>CPU</a:t>
            </a:r>
            <a:r>
              <a:rPr lang="zh-CN" altLang="en-US" dirty="0">
                <a:solidFill>
                  <a:srgbClr val="A50021"/>
                </a:solidFill>
              </a:rPr>
              <a:t>执行时间的计算</a:t>
            </a:r>
            <a:r>
              <a:rPr lang="en-US" altLang="zh-CN" sz="2400" dirty="0">
                <a:solidFill>
                  <a:srgbClr val="A50021"/>
                </a:solidFill>
              </a:rPr>
              <a:t>——</a:t>
            </a:r>
            <a:r>
              <a:rPr lang="zh-CN" altLang="en-US" sz="2400" dirty="0">
                <a:solidFill>
                  <a:srgbClr val="A50021"/>
                </a:solidFill>
              </a:rPr>
              <a:t>性能公式的使用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600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631" tIns="19052" rIns="47631" bIns="19052" numCol="1" anchor="t" anchorCtr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假设有相同指令级的两种不同实现方式：</a:t>
            </a:r>
            <a:endParaRPr lang="en-US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685800" lvl="2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计算机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的时钟周期为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250ps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，对某程序的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CPI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2.0</a:t>
            </a:r>
          </a:p>
          <a:p>
            <a:pPr marL="685800" lvl="2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计算机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的时钟周期为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500ps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，对同样程序的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CPI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1.2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请问：对于该程序，请问哪台计算机执行的速度更快？快多少？</a:t>
            </a:r>
            <a:endParaRPr lang="en-US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endParaRPr lang="en-US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endParaRPr lang="en-US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endParaRPr lang="en-US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endParaRPr lang="en-US" altLang="zh-CN" sz="24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57150" inden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时间</a:t>
            </a: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＝指令数×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CPI</a:t>
            </a: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×时钟周期时间</a:t>
            </a: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</a:p>
          <a:p>
            <a:pPr marL="57150" inden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2.0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250ps</a:t>
            </a:r>
          </a:p>
          <a:p>
            <a:pPr marL="57150" inden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500ps</a:t>
            </a:r>
            <a:endParaRPr lang="en-US" altLang="zh-CN" baseline="-2500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57150" inden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时间</a:t>
            </a: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＝指令数×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CPI</a:t>
            </a: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×时钟周期时间</a:t>
            </a: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</a:p>
          <a:p>
            <a:pPr marL="57150" inden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1.2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500ps</a:t>
            </a:r>
          </a:p>
          <a:p>
            <a:pPr marL="57150" inden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600ps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F79646"/>
              </a:buClr>
            </a:pPr>
            <a:endParaRPr lang="en-US" altLang="zh-CN" sz="28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26980" name="Text Box 5"/>
          <p:cNvSpPr txBox="1">
            <a:spLocks noChangeArrowheads="1"/>
          </p:cNvSpPr>
          <p:nvPr/>
        </p:nvSpPr>
        <p:spPr bwMode="auto">
          <a:xfrm>
            <a:off x="0" y="3284538"/>
            <a:ext cx="925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相同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指令集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对于同一个程序，指令序列是一样的，则指令数相同！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54693A88-98FB-47B7-9277-25924CEF2859}"/>
              </a:ext>
            </a:extLst>
          </p:cNvPr>
          <p:cNvSpPr txBox="1"/>
          <p:nvPr/>
        </p:nvSpPr>
        <p:spPr>
          <a:xfrm>
            <a:off x="395288" y="2708275"/>
            <a:ext cx="8593137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一个程序的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时间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＝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指令数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CPI  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×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时钟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周期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时间</a:t>
            </a:r>
            <a:endParaRPr lang="zh-CN" altLang="en-US" sz="2000" b="1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35E027-90FE-4A62-9851-258CA47CC6CC}"/>
              </a:ext>
            </a:extLst>
          </p:cNvPr>
          <p:cNvSpPr txBox="1"/>
          <p:nvPr/>
        </p:nvSpPr>
        <p:spPr>
          <a:xfrm>
            <a:off x="6227763" y="4418013"/>
            <a:ext cx="2916237" cy="1570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kumimoji="1" lang="en-US" altLang="zh-CN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   CPU</a:t>
            </a:r>
            <a:r>
              <a:rPr kumimoji="1" lang="zh-CN" altLang="en-US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性能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A   </a:t>
            </a:r>
            <a:r>
              <a:rPr kumimoji="1" lang="en-US" altLang="zh-CN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⁄ </a:t>
            </a:r>
            <a:r>
              <a:rPr kumimoji="1" lang="zh-CN" altLang="en-US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性能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</a:t>
            </a:r>
            <a:endParaRPr kumimoji="1" lang="en-US" altLang="zh-CN" sz="2000">
              <a:solidFill>
                <a:srgbClr val="000000"/>
              </a:solidFill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zh-CN" altLang="zh-CN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＝</a:t>
            </a:r>
            <a:r>
              <a:rPr kumimoji="1" lang="zh-CN" altLang="en-US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执行时间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B  </a:t>
            </a:r>
            <a:r>
              <a:rPr kumimoji="1" lang="en-US" altLang="zh-CN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⁄ </a:t>
            </a:r>
            <a:r>
              <a:rPr kumimoji="1" lang="zh-CN" altLang="en-US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执行时间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A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zh-CN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＝</a:t>
            </a:r>
            <a:r>
              <a:rPr kumimoji="1" lang="en-US" altLang="zh-CN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I</a:t>
            </a:r>
            <a:r>
              <a:rPr lang="zh-CN" altLang="en-US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×</a:t>
            </a:r>
            <a:r>
              <a:rPr lang="en-US" altLang="zh-CN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600ps) </a:t>
            </a:r>
            <a:r>
              <a:rPr kumimoji="1" lang="en-US" altLang="zh-CN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⁄ (</a:t>
            </a:r>
            <a:r>
              <a:rPr lang="en-US" altLang="zh-CN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I</a:t>
            </a:r>
            <a:r>
              <a:rPr lang="zh-CN" altLang="en-US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×</a:t>
            </a:r>
            <a:r>
              <a:rPr lang="en-US" altLang="zh-CN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500ps)</a:t>
            </a:r>
            <a:endParaRPr kumimoji="1" lang="en-US" altLang="zh-CN" sz="2000" baseline="-25000">
              <a:solidFill>
                <a:srgbClr val="000000"/>
              </a:solidFill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zh-CN" altLang="zh-CN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＝</a:t>
            </a:r>
            <a:r>
              <a:rPr lang="en-US" altLang="zh-CN" sz="2000">
                <a:solidFill>
                  <a:srgbClr val="000000"/>
                </a:solidFill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1.2 </a:t>
            </a:r>
            <a:endParaRPr lang="zh-CN" altLang="en-US" sz="2000">
              <a:solidFill>
                <a:srgbClr val="000000"/>
              </a:solidFill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2B0A099-AD25-4791-A415-C947D2C2C584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714375"/>
          <a:ext cx="8643938" cy="5500689"/>
        </p:xfrm>
        <a:graphic>
          <a:graphicData uri="http://schemas.openxmlformats.org/drawingml/2006/table">
            <a:tbl>
              <a:tblPr/>
              <a:tblGrid>
                <a:gridCol w="1376363">
                  <a:extLst>
                    <a:ext uri="{9D8B030D-6E8A-4147-A177-3AD203B41FA5}">
                      <a16:colId xmlns:a16="http://schemas.microsoft.com/office/drawing/2014/main" val="81751475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596228203"/>
                    </a:ext>
                  </a:extLst>
                </a:gridCol>
                <a:gridCol w="5643563">
                  <a:extLst>
                    <a:ext uri="{9D8B030D-6E8A-4147-A177-3AD203B41FA5}">
                      <a16:colId xmlns:a16="http://schemas.microsoft.com/office/drawing/2014/main" val="47059817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因素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如何影响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768686"/>
                  </a:ext>
                </a:extLst>
              </a:tr>
              <a:tr h="1271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指令数、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CPI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算法决定源程序的指令条数，因此决定了处理器执行的指令条数。算法由于对慢速或快速指令的不同倾向性而同样影响了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CPI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873029"/>
                  </a:ext>
                </a:extLst>
              </a:tr>
              <a:tr h="162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编程语言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指令数、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CPI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由于编程语言中的语句被翻译成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指令，而后者决定了指令条数，因此编程语言势必会影响指令条数。由于编程语言的自身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点，它可能同样影响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CPI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强支持数据抽象的语言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Java)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要求间接调用，而这往往会用到具有高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CPI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的指令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34048"/>
                  </a:ext>
                </a:extLst>
              </a:tr>
              <a:tr h="1271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编译器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指令数、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CPI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编译器的效率对指令数及每条指令的平均周期数均有影响，这是因为编译器决定了从源语言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到机器指令的翻译。编译器的作用可以非常复杂，同时通过复杂的方式影响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CPI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429194"/>
                  </a:ext>
                </a:extLst>
              </a:tr>
              <a:tr h="952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指令集体系结构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指令数、时钟频率、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CPI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指令集的结构对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性能的这三个方面均有影响，因为它影响了函数需要的指令、每条指令需要周期及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总的时钟频率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750895"/>
                  </a:ext>
                </a:extLst>
              </a:tr>
            </a:tbl>
          </a:graphicData>
        </a:graphic>
      </p:graphicFrame>
      <p:sp>
        <p:nvSpPr>
          <p:cNvPr id="129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5892"/>
            <a:ext cx="532765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理解程序性能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11BBE8-2E12-4F40-95C1-64794B6BC480}"/>
              </a:ext>
            </a:extLst>
          </p:cNvPr>
          <p:cNvSpPr txBox="1"/>
          <p:nvPr/>
        </p:nvSpPr>
        <p:spPr>
          <a:xfrm>
            <a:off x="4283968" y="13647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17</a:t>
            </a:r>
            <a:r>
              <a:rPr lang="zh-CN" altLang="en-US" dirty="0"/>
              <a:t>页的详细解释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125145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3</a:t>
            </a:r>
            <a:r>
              <a:rPr lang="zh-CN" altLang="en-US" dirty="0">
                <a:solidFill>
                  <a:srgbClr val="A50021"/>
                </a:solidFill>
              </a:rPr>
              <a:t>：比较不同的代码段</a:t>
            </a:r>
          </a:p>
        </p:txBody>
      </p:sp>
      <p:sp>
        <p:nvSpPr>
          <p:cNvPr id="131075" name="Text Box 20"/>
          <p:cNvSpPr txBox="1">
            <a:spLocks noChangeArrowheads="1"/>
          </p:cNvSpPr>
          <p:nvPr/>
        </p:nvSpPr>
        <p:spPr bwMode="auto">
          <a:xfrm>
            <a:off x="250825" y="836613"/>
            <a:ext cx="86534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一个编译器设计者试图在两个代码序列之间进行选择，硬件设计者给出了如下数据：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76" name="Text Box 21"/>
          <p:cNvSpPr txBox="1">
            <a:spLocks noChangeArrowheads="1"/>
          </p:cNvSpPr>
          <p:nvPr/>
        </p:nvSpPr>
        <p:spPr bwMode="auto">
          <a:xfrm>
            <a:off x="277813" y="2704703"/>
            <a:ext cx="87264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对于某行高级语言语句的实现，两个代码序列所需的指令数量如下：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77" name="Text Box 46"/>
          <p:cNvSpPr txBox="1">
            <a:spLocks noChangeArrowheads="1"/>
          </p:cNvSpPr>
          <p:nvPr/>
        </p:nvSpPr>
        <p:spPr bwMode="auto">
          <a:xfrm>
            <a:off x="333375" y="5102324"/>
            <a:ext cx="8582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哪个代码序列执行的指令数更多？哪个执行速度更快？每个代码序列的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是多少？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B633194-F6FD-7EA3-4677-83E037DE4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16137"/>
              </p:ext>
            </p:extLst>
          </p:nvPr>
        </p:nvGraphicFramePr>
        <p:xfrm>
          <a:off x="1331640" y="12971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984593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449429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02412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7095326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三种指令的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CPI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98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A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B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C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67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CPI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518352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54C9774-53AA-08F7-8D3A-B27D86E9D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53075"/>
              </p:ext>
            </p:extLst>
          </p:nvPr>
        </p:nvGraphicFramePr>
        <p:xfrm>
          <a:off x="1331640" y="324530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531895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213797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162215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4855727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指令序列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该指令集下的指令数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2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1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6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6574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270" y="102920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3</a:t>
            </a:r>
            <a:r>
              <a:rPr lang="zh-CN" altLang="en-US" dirty="0">
                <a:solidFill>
                  <a:srgbClr val="A50021"/>
                </a:solidFill>
              </a:rPr>
              <a:t>：比较不同的代码段</a:t>
            </a:r>
          </a:p>
        </p:txBody>
      </p:sp>
      <p:sp>
        <p:nvSpPr>
          <p:cNvPr id="133123" name="Text Box 20"/>
          <p:cNvSpPr txBox="1">
            <a:spLocks noChangeArrowheads="1"/>
          </p:cNvSpPr>
          <p:nvPr/>
        </p:nvSpPr>
        <p:spPr bwMode="auto">
          <a:xfrm>
            <a:off x="250825" y="836613"/>
            <a:ext cx="86534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一个编译器设计者试图在两个代码序列之间进行选择，硬件设计者给出了如下数据：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24" name="Text Box 21"/>
          <p:cNvSpPr txBox="1">
            <a:spLocks noChangeArrowheads="1"/>
          </p:cNvSpPr>
          <p:nvPr/>
        </p:nvSpPr>
        <p:spPr bwMode="auto">
          <a:xfrm>
            <a:off x="333375" y="2510567"/>
            <a:ext cx="87264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对于某行高级语言语句的实现，两个代码序列所需的指令数量如下：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25" name="Text Box 46"/>
          <p:cNvSpPr txBox="1">
            <a:spLocks noChangeArrowheads="1"/>
          </p:cNvSpPr>
          <p:nvPr/>
        </p:nvSpPr>
        <p:spPr bwMode="auto">
          <a:xfrm>
            <a:off x="350043" y="4484531"/>
            <a:ext cx="8582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哪个代码序列执行的指令数更多？哪个执行速度更快？每个代码序列的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是多少？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333375" y="5231821"/>
            <a:ext cx="11460162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解：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序列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条指令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;  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序列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 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6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条</a:t>
            </a:r>
            <a:endParaRPr lang="en-US" altLang="zh-CN" sz="2200" b="1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序列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需 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2×1+1</a:t>
            </a:r>
            <a:r>
              <a:rPr lang="en-US" altLang="zh-CN" sz="2200" b="1" dirty="0">
                <a:solidFill>
                  <a:srgbClr val="0000CC"/>
                </a:solidFill>
              </a:rPr>
              <a:t>×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2+2</a:t>
            </a:r>
            <a:r>
              <a:rPr lang="en-US" altLang="zh-CN" sz="2200" b="1" dirty="0">
                <a:solidFill>
                  <a:srgbClr val="0000CC"/>
                </a:solidFill>
              </a:rPr>
              <a:t>×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3=10 cycles</a:t>
            </a:r>
          </a:p>
          <a:p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序列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需 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en-US" altLang="zh-CN" sz="2200" b="1" dirty="0">
                <a:solidFill>
                  <a:srgbClr val="0000CC"/>
                </a:solidFill>
              </a:rPr>
              <a:t>×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1+1</a:t>
            </a:r>
            <a:r>
              <a:rPr lang="en-US" altLang="zh-CN" sz="2200" b="1" dirty="0">
                <a:solidFill>
                  <a:srgbClr val="0000CC"/>
                </a:solidFill>
              </a:rPr>
              <a:t>×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2+1</a:t>
            </a:r>
            <a:r>
              <a:rPr lang="en-US" altLang="zh-CN" sz="2200" b="1" dirty="0">
                <a:solidFill>
                  <a:srgbClr val="0000CC"/>
                </a:solidFill>
              </a:rPr>
              <a:t>×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3=9 cycles </a:t>
            </a:r>
          </a:p>
          <a:p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序列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 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CPI=10/5=2;  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序列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CPI=9/6=1.5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36A09AE6-55DB-4BEF-B6FF-CA436B4034BB}"/>
              </a:ext>
            </a:extLst>
          </p:cNvPr>
          <p:cNvSpPr/>
          <p:nvPr/>
        </p:nvSpPr>
        <p:spPr>
          <a:xfrm>
            <a:off x="6724650" y="5050630"/>
            <a:ext cx="2419350" cy="1293813"/>
          </a:xfrm>
          <a:prstGeom prst="wedgeRoundRectCallout">
            <a:avLst>
              <a:gd name="adj1" fmla="val -76688"/>
              <a:gd name="adj2" fmla="val 14536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虽然序列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的指令条数多，但速度却更快！</a:t>
            </a: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8BBC3CAE-FB48-40F0-E524-F75758017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22196"/>
              </p:ext>
            </p:extLst>
          </p:nvPr>
        </p:nvGraphicFramePr>
        <p:xfrm>
          <a:off x="1331640" y="12971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984593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449429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02412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7095326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三种指令的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CPI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98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A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B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C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67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CPI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518352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13D48602-7588-6EA6-E1F3-C114AA058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55545"/>
              </p:ext>
            </p:extLst>
          </p:nvPr>
        </p:nvGraphicFramePr>
        <p:xfrm>
          <a:off x="1331640" y="28529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531895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213797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162215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4855727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指令序列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指令序列中每种指令的数目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2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1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652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0"/>
            <a:ext cx="8064500" cy="603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A50021"/>
                </a:solidFill>
              </a:rPr>
              <a:t>Marketing Metrics </a:t>
            </a:r>
            <a:r>
              <a:rPr lang="zh-CN" altLang="en-US" dirty="0">
                <a:solidFill>
                  <a:srgbClr val="A50021"/>
                </a:solidFill>
              </a:rPr>
              <a:t>（产品宣称指标）</a:t>
            </a:r>
          </a:p>
        </p:txBody>
      </p:sp>
      <p:sp>
        <p:nvSpPr>
          <p:cNvPr id="794627" name="Rectangle 3"/>
          <p:cNvSpPr>
            <a:spLocks noChangeArrowheads="1"/>
          </p:cNvSpPr>
          <p:nvPr/>
        </p:nvSpPr>
        <p:spPr bwMode="auto">
          <a:xfrm>
            <a:off x="395536" y="786035"/>
            <a:ext cx="8459788" cy="57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914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36538">
              <a:tabLst>
                <a:tab pos="914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914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MIPS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= Instruction Counts / Execution Time </a:t>
            </a:r>
            <a:r>
              <a:rPr lang="en-US" altLang="zh-CN" sz="2400" b="1" dirty="0"/>
              <a:t>×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10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6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= Clock Rate / CPI </a:t>
            </a:r>
            <a:r>
              <a:rPr lang="en-US" altLang="zh-CN" sz="2400" b="1" dirty="0"/>
              <a:t>×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10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6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一种用来代替执行时间的指标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illion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nstructions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er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econds</a:t>
            </a:r>
            <a:endParaRPr lang="zh-CN" altLang="en-US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因为每条指令执行时间不同，所以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MIPS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是一个平均值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不同机器的指令集不同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程序由不同的指令混合而成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指令使用的频度动态变化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Peak MIPS(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不实用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MFLOPS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= FP Operations / Execution Time </a:t>
            </a:r>
            <a:r>
              <a:rPr lang="en-US" altLang="zh-CN" sz="2400" b="1" dirty="0"/>
              <a:t>×</a:t>
            </a:r>
            <a:r>
              <a:rPr lang="en-US" altLang="zh-CN" sz="2400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10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6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illion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Flo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ating-point  Operations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er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econd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每秒执行多少百万次浮点运算（因为在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中浮点运算耗时长）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3500" y="2928938"/>
            <a:ext cx="4000500" cy="1401762"/>
            <a:chOff x="3921" y="1418"/>
            <a:chExt cx="1357" cy="1074"/>
          </a:xfrm>
        </p:grpSpPr>
        <p:sp>
          <p:nvSpPr>
            <p:cNvPr id="135173" name="AutoShape 5"/>
            <p:cNvSpPr>
              <a:spLocks/>
            </p:cNvSpPr>
            <p:nvPr/>
          </p:nvSpPr>
          <p:spPr bwMode="auto">
            <a:xfrm>
              <a:off x="3921" y="1418"/>
              <a:ext cx="97" cy="1074"/>
            </a:xfrm>
            <a:prstGeom prst="rightBrace">
              <a:avLst>
                <a:gd name="adj1" fmla="val 3844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35174" name="Text Box 6"/>
            <p:cNvSpPr txBox="1">
              <a:spLocks noChangeArrowheads="1"/>
            </p:cNvSpPr>
            <p:nvPr/>
          </p:nvSpPr>
          <p:spPr bwMode="auto">
            <a:xfrm>
              <a:off x="4027" y="1799"/>
              <a:ext cx="12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用</a:t>
              </a: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MIPS</a:t>
              </a:r>
              <a:r>
                <a:rPr lang="zh-CN" altLang="en-US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数表示性能有局限</a:t>
              </a:r>
              <a:endPara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05E864F-A939-4A90-89BD-D21B5457B06D}"/>
              </a:ext>
            </a:extLst>
          </p:cNvPr>
          <p:cNvSpPr txBox="1"/>
          <p:nvPr/>
        </p:nvSpPr>
        <p:spPr>
          <a:xfrm>
            <a:off x="2051720" y="6381328"/>
            <a:ext cx="625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MIPS</a:t>
            </a:r>
            <a:r>
              <a:rPr lang="zh-CN" altLang="en-US" dirty="0"/>
              <a:t>和体系结构有关</a:t>
            </a:r>
            <a:r>
              <a:rPr lang="en-US" altLang="zh-CN" dirty="0"/>
              <a:t>,</a:t>
            </a:r>
            <a:r>
              <a:rPr lang="zh-CN" altLang="en-US" dirty="0"/>
              <a:t>不适合比较不同指令集的计算机性能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BB2F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BB2F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BB2F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BB2F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94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94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>
            <a:extLst>
              <a:ext uri="{FF2B5EF4-FFF2-40B4-BE49-F238E27FC236}">
                <a16:creationId xmlns:a16="http://schemas.microsoft.com/office/drawing/2014/main" id="{16BA1BD2-D3FD-4620-8BB3-8797DF386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74613"/>
            <a:ext cx="6486525" cy="474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数不可靠！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395536" y="3522145"/>
            <a:ext cx="86042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200" b="1" dirty="0">
                <a:latin typeface="Times New Roman" panose="02020603050405020304" pitchFamily="18" charset="0"/>
              </a:rPr>
              <a:t>假定计算机的主频为</a:t>
            </a:r>
            <a:r>
              <a:rPr lang="en-US" altLang="zh-CN" sz="2200" b="1" dirty="0">
                <a:latin typeface="Times New Roman" panose="02020603050405020304" pitchFamily="18" charset="0"/>
              </a:rPr>
              <a:t>4GHz</a:t>
            </a:r>
            <a:r>
              <a:rPr lang="zh-CN" altLang="en-US" sz="2200" b="1" dirty="0">
                <a:latin typeface="Times New Roman" panose="02020603050405020304" pitchFamily="18" charset="0"/>
              </a:rPr>
              <a:t>，根据</a:t>
            </a:r>
            <a:r>
              <a:rPr lang="en-US" altLang="zh-CN" sz="2200" b="1" dirty="0">
                <a:latin typeface="Times New Roman" panose="02020603050405020304" pitchFamily="18" charset="0"/>
              </a:rPr>
              <a:t>MIPS</a:t>
            </a:r>
            <a:r>
              <a:rPr lang="zh-CN" altLang="en-US" sz="2200" b="1" dirty="0">
                <a:latin typeface="Times New Roman" panose="02020603050405020304" pitchFamily="18" charset="0"/>
              </a:rPr>
              <a:t>哪种代码序列更快，根据执行时间哪种代码序列更快？</a:t>
            </a:r>
            <a:endParaRPr lang="en-US" altLang="zh-CN" sz="2200" b="1" dirty="0">
              <a:latin typeface="Times New Roman" panose="02020603050405020304" pitchFamily="18" charset="0"/>
            </a:endParaRPr>
          </a:p>
        </p:txBody>
      </p:sp>
      <p:sp>
        <p:nvSpPr>
          <p:cNvPr id="796691" name="Text Box 19"/>
          <p:cNvSpPr txBox="1">
            <a:spLocks noChangeArrowheads="1"/>
          </p:cNvSpPr>
          <p:nvPr/>
        </p:nvSpPr>
        <p:spPr bwMode="auto">
          <a:xfrm>
            <a:off x="642938" y="4286250"/>
            <a:ext cx="7572375" cy="25082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 clock cycles 1 = (5×1+1</a:t>
            </a:r>
            <a:r>
              <a:rPr lang="en-US" altLang="zh-CN" sz="2200" b="1" dirty="0">
                <a:solidFill>
                  <a:srgbClr val="000099"/>
                </a:solidFill>
              </a:rPr>
              <a:t>×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2+1</a:t>
            </a:r>
            <a:r>
              <a:rPr lang="en-US" altLang="zh-CN" sz="2200" b="1" dirty="0">
                <a:solidFill>
                  <a:srgbClr val="000099"/>
                </a:solidFill>
              </a:rPr>
              <a:t>×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3) </a:t>
            </a:r>
            <a:r>
              <a:rPr lang="en-US" altLang="zh-CN" sz="2200" b="1" dirty="0">
                <a:solidFill>
                  <a:srgbClr val="000099"/>
                </a:solidFill>
              </a:rPr>
              <a:t>×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000099"/>
                </a:solidFill>
                <a:latin typeface="Times New Roman" panose="02020603050405020304" pitchFamily="18" charset="0"/>
              </a:rPr>
              <a:t>9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10 </a:t>
            </a:r>
            <a:r>
              <a:rPr lang="en-US" altLang="zh-CN" sz="2200" b="1" dirty="0">
                <a:solidFill>
                  <a:srgbClr val="000099"/>
                </a:solidFill>
              </a:rPr>
              <a:t>×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000099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 clock cycles 2 = (10</a:t>
            </a:r>
            <a:r>
              <a:rPr lang="en-US" altLang="zh-CN" sz="2200" b="1" dirty="0">
                <a:solidFill>
                  <a:srgbClr val="000099"/>
                </a:solidFill>
              </a:rPr>
              <a:t>×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1+1</a:t>
            </a:r>
            <a:r>
              <a:rPr lang="en-US" altLang="zh-CN" sz="2200" b="1" dirty="0">
                <a:solidFill>
                  <a:srgbClr val="000099"/>
                </a:solidFill>
              </a:rPr>
              <a:t>×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2+1</a:t>
            </a:r>
            <a:r>
              <a:rPr lang="en-US" altLang="zh-CN" sz="2200" b="1" dirty="0">
                <a:solidFill>
                  <a:srgbClr val="000099"/>
                </a:solidFill>
              </a:rPr>
              <a:t>×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3) </a:t>
            </a:r>
            <a:r>
              <a:rPr lang="en-US" altLang="zh-CN" sz="2200" b="1" dirty="0">
                <a:solidFill>
                  <a:srgbClr val="000099"/>
                </a:solidFill>
              </a:rPr>
              <a:t>×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000099"/>
                </a:solidFill>
                <a:latin typeface="Times New Roman" panose="02020603050405020304" pitchFamily="18" charset="0"/>
              </a:rPr>
              <a:t>9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15 </a:t>
            </a:r>
            <a:r>
              <a:rPr lang="en-US" altLang="zh-CN" sz="2200" b="1" dirty="0">
                <a:solidFill>
                  <a:srgbClr val="000099"/>
                </a:solidFill>
              </a:rPr>
              <a:t>×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000099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Execution time 1 = 10 </a:t>
            </a:r>
            <a:r>
              <a:rPr lang="en-US" altLang="zh-CN" sz="2200" b="1" dirty="0">
                <a:solidFill>
                  <a:srgbClr val="000099"/>
                </a:solidFill>
              </a:rPr>
              <a:t>×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000099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200" b="1" dirty="0">
                <a:solidFill>
                  <a:srgbClr val="000099"/>
                </a:solidFill>
              </a:rPr>
              <a:t>/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 </a:t>
            </a:r>
            <a:r>
              <a:rPr lang="en-US" altLang="zh-CN" sz="2200" b="1" dirty="0">
                <a:solidFill>
                  <a:srgbClr val="000099"/>
                </a:solidFill>
              </a:rPr>
              <a:t>×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000099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= 2.5 seconds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Execution time 2 = 15 </a:t>
            </a:r>
            <a:r>
              <a:rPr lang="en-US" altLang="zh-CN" sz="2200" b="1" dirty="0">
                <a:solidFill>
                  <a:srgbClr val="000099"/>
                </a:solidFill>
              </a:rPr>
              <a:t>×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000099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200" b="1" dirty="0">
                <a:solidFill>
                  <a:srgbClr val="000099"/>
                </a:solidFill>
              </a:rPr>
              <a:t>/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 </a:t>
            </a:r>
            <a:r>
              <a:rPr lang="en-US" altLang="zh-CN" sz="2200" b="1" dirty="0">
                <a:solidFill>
                  <a:srgbClr val="000099"/>
                </a:solidFill>
              </a:rPr>
              <a:t>×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000099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= 3.75 seconds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MIPS 1 = (5+1+1) </a:t>
            </a:r>
            <a:r>
              <a:rPr lang="en-US" altLang="zh-CN" sz="2200" b="1" dirty="0">
                <a:solidFill>
                  <a:srgbClr val="000099"/>
                </a:solidFill>
              </a:rPr>
              <a:t>×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000099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/ 2.5 </a:t>
            </a:r>
            <a:r>
              <a:rPr lang="en-US" altLang="zh-CN" sz="2200" b="1" dirty="0">
                <a:solidFill>
                  <a:srgbClr val="000099"/>
                </a:solidFill>
              </a:rPr>
              <a:t>×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000099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2800 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MIPS 2 = (10+1+1) </a:t>
            </a:r>
            <a:r>
              <a:rPr lang="en-US" altLang="zh-CN" sz="2200" b="1" dirty="0">
                <a:solidFill>
                  <a:srgbClr val="000099"/>
                </a:solidFill>
              </a:rPr>
              <a:t>×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000099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/ 3.75 </a:t>
            </a:r>
            <a:r>
              <a:rPr lang="en-US" altLang="zh-CN" sz="2200" b="1" dirty="0">
                <a:solidFill>
                  <a:srgbClr val="000099"/>
                </a:solidFill>
              </a:rPr>
              <a:t>×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200" b="1" baseline="30000" dirty="0">
                <a:solidFill>
                  <a:srgbClr val="000099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3200 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2695EDD-85E0-4728-B81C-3555529AE6F5}"/>
              </a:ext>
            </a:extLst>
          </p:cNvPr>
          <p:cNvSpPr/>
          <p:nvPr/>
        </p:nvSpPr>
        <p:spPr>
          <a:xfrm>
            <a:off x="5527675" y="6346825"/>
            <a:ext cx="71437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4EDE4DE-E08F-4B8C-8D7E-B6C31342A4E0}"/>
              </a:ext>
            </a:extLst>
          </p:cNvPr>
          <p:cNvSpPr/>
          <p:nvPr/>
        </p:nvSpPr>
        <p:spPr>
          <a:xfrm>
            <a:off x="5500688" y="5095875"/>
            <a:ext cx="1500187" cy="50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9" name="表格 2">
            <a:extLst>
              <a:ext uri="{FF2B5EF4-FFF2-40B4-BE49-F238E27FC236}">
                <a16:creationId xmlns:a16="http://schemas.microsoft.com/office/drawing/2014/main" id="{05F7D957-68EA-D425-DBE6-E932A397D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88171"/>
              </p:ext>
            </p:extLst>
          </p:nvPr>
        </p:nvGraphicFramePr>
        <p:xfrm>
          <a:off x="1381125" y="68702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984593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449429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02412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7095326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三种指令的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CPI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98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A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B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C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67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CPI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" panose="02020603050405020304" pitchFamily="18" charset="0"/>
                        </a:rPr>
                        <a:t>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518352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89CAC9C9-A188-CBC1-E4A9-6D41736B1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90372"/>
              </p:ext>
            </p:extLst>
          </p:nvPr>
        </p:nvGraphicFramePr>
        <p:xfrm>
          <a:off x="1389339" y="19764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531895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213797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162215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4855727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指令序列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指令序列中每种指令的数目（十亿）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2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编译器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1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编译器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65212"/>
                  </a:ext>
                </a:extLst>
              </a:tr>
            </a:tbl>
          </a:graphicData>
        </a:graphic>
      </p:graphicFrame>
      <p:sp>
        <p:nvSpPr>
          <p:cNvPr id="3" name="圆角矩形标注 2">
            <a:extLst>
              <a:ext uri="{FF2B5EF4-FFF2-40B4-BE49-F238E27FC236}">
                <a16:creationId xmlns:a16="http://schemas.microsoft.com/office/drawing/2014/main" id="{1A3EC1F5-2980-4F54-9DEC-26E93F1B60E8}"/>
              </a:ext>
            </a:extLst>
          </p:cNvPr>
          <p:cNvSpPr/>
          <p:nvPr/>
        </p:nvSpPr>
        <p:spPr>
          <a:xfrm>
            <a:off x="6012160" y="4101748"/>
            <a:ext cx="2468851" cy="181621"/>
          </a:xfrm>
          <a:prstGeom prst="wedgeRoundRectCallout">
            <a:avLst>
              <a:gd name="adj1" fmla="val -50705"/>
              <a:gd name="adj2" fmla="val -181824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9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结论：</a:t>
            </a:r>
            <a:r>
              <a:rPr lang="zh-CN" altLang="en-US" sz="9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来自</a:t>
            </a:r>
            <a:r>
              <a:rPr lang="en-US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compiler2</a:t>
            </a:r>
            <a:r>
              <a:rPr lang="zh-CN" altLang="en-US" sz="9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产生代码的</a:t>
            </a:r>
            <a:r>
              <a:rPr lang="en-US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MIPS</a:t>
            </a:r>
            <a:r>
              <a:rPr lang="zh-CN" altLang="en-US" sz="9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高，而</a:t>
            </a:r>
            <a:r>
              <a:rPr lang="en-US" altLang="en-US" sz="9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来自</a:t>
            </a:r>
            <a:r>
              <a:rPr lang="en-US" altLang="zh-CN" sz="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compiler1</a:t>
            </a:r>
            <a:r>
              <a:rPr lang="zh-CN" altLang="en-US" sz="9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产生的代码的执行时间快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77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91" grpId="0"/>
      <p:bldP spid="8" grpId="0" animBg="1"/>
      <p:bldP spid="10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标题 1"/>
          <p:cNvSpPr>
            <a:spLocks noGrp="1"/>
          </p:cNvSpPr>
          <p:nvPr>
            <p:ph type="title"/>
          </p:nvPr>
        </p:nvSpPr>
        <p:spPr bwMode="auto">
          <a:xfrm>
            <a:off x="323528" y="25678"/>
            <a:ext cx="7021513" cy="433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讨论题</a:t>
            </a:r>
          </a:p>
        </p:txBody>
      </p:sp>
      <p:sp>
        <p:nvSpPr>
          <p:cNvPr id="139267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500063" y="714375"/>
            <a:ext cx="8215312" cy="5380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1938" indent="-261938">
              <a:lnSpc>
                <a:spcPct val="100000"/>
              </a:lnSpc>
              <a:buSzTx/>
            </a:pPr>
            <a:r>
              <a:rPr lang="zh-CN" altLang="en-US" sz="2800">
                <a:ea typeface="华文新魏" panose="02010800040101010101" pitchFamily="2" charset="-122"/>
              </a:rPr>
              <a:t>下面是一个程序的性能评测结果：</a:t>
            </a:r>
          </a:p>
          <a:p>
            <a:pPr marL="261938" indent="-261938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>
              <a:ea typeface="华文新魏" panose="02010800040101010101" pitchFamily="2" charset="-122"/>
            </a:endParaRPr>
          </a:p>
          <a:p>
            <a:pPr marL="261938" indent="-261938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>
              <a:ea typeface="华文新魏" panose="02010800040101010101" pitchFamily="2" charset="-122"/>
            </a:endParaRPr>
          </a:p>
          <a:p>
            <a:pPr marL="261938" indent="-261938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>
              <a:ea typeface="华文新魏" panose="02010800040101010101" pitchFamily="2" charset="-122"/>
            </a:endParaRPr>
          </a:p>
          <a:p>
            <a:pPr marL="261938" indent="-261938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en-US" altLang="zh-CN">
              <a:ea typeface="华文新魏" panose="02010800040101010101" pitchFamily="2" charset="-122"/>
            </a:endParaRPr>
          </a:p>
          <a:p>
            <a:pPr marL="261938" indent="-261938">
              <a:lnSpc>
                <a:spcPct val="100000"/>
              </a:lnSpc>
              <a:spcBef>
                <a:spcPts val="1200"/>
              </a:spcBef>
              <a:buSzTx/>
              <a:buFont typeface="Wingdings" panose="05000000000000000000" pitchFamily="2" charset="2"/>
              <a:buNone/>
            </a:pPr>
            <a:r>
              <a:rPr lang="zh-CN" altLang="en-US">
                <a:ea typeface="华文新魏" panose="02010800040101010101" pitchFamily="2" charset="-122"/>
              </a:rPr>
              <a:t>请回答下列问题：</a:t>
            </a:r>
            <a:endParaRPr lang="en-US" altLang="zh-CN">
              <a:ea typeface="华文新魏" panose="02010800040101010101" pitchFamily="2" charset="-122"/>
            </a:endParaRPr>
          </a:p>
          <a:p>
            <a:pPr marL="784225" lvl="1" indent="-514350">
              <a:lnSpc>
                <a:spcPct val="100000"/>
              </a:lnSpc>
              <a:buClr>
                <a:srgbClr val="F79646"/>
              </a:buClr>
              <a:buFont typeface="隶书" panose="02010509060101010101" pitchFamily="49" charset="-122"/>
              <a:buAutoNum type="circleNumDbPlain"/>
            </a:pPr>
            <a:r>
              <a:rPr lang="zh-CN" altLang="en-US" sz="2400">
                <a:ea typeface="华文新魏" panose="02010800040101010101" pitchFamily="2" charset="-122"/>
              </a:rPr>
              <a:t>哪个机器具有更高的</a:t>
            </a:r>
            <a:r>
              <a:rPr lang="en-US" altLang="zh-CN" sz="2400">
                <a:ea typeface="华文新魏" panose="02010800040101010101" pitchFamily="2" charset="-122"/>
              </a:rPr>
              <a:t>MIPS</a:t>
            </a:r>
            <a:r>
              <a:rPr lang="zh-CN" altLang="en-US" sz="2400">
                <a:ea typeface="华文新魏" panose="02010800040101010101" pitchFamily="2" charset="-122"/>
              </a:rPr>
              <a:t>？</a:t>
            </a:r>
          </a:p>
          <a:p>
            <a:pPr marL="784225" lvl="1" indent="-514350">
              <a:lnSpc>
                <a:spcPct val="100000"/>
              </a:lnSpc>
              <a:buClr>
                <a:srgbClr val="F79646"/>
              </a:buClr>
              <a:buFont typeface="隶书" panose="02010509060101010101" pitchFamily="49" charset="-122"/>
              <a:buAutoNum type="circleNumDbPlain"/>
            </a:pPr>
            <a:r>
              <a:rPr lang="zh-CN" altLang="en-US" sz="2400">
                <a:ea typeface="华文新魏" panose="02010800040101010101" pitchFamily="2" charset="-122"/>
              </a:rPr>
              <a:t>哪个机器更快？</a:t>
            </a:r>
          </a:p>
          <a:p>
            <a:pPr marL="261938" indent="-261938"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lang="zh-CN" altLang="en-US" sz="2800">
              <a:ea typeface="华文新魏" panose="02010800040101010101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4539AFC-5001-4E67-9736-55F76070DFAF}"/>
              </a:ext>
            </a:extLst>
          </p:cNvPr>
          <p:cNvGraphicFramePr>
            <a:graphicFrameLocks noGrp="1"/>
          </p:cNvGraphicFramePr>
          <p:nvPr/>
        </p:nvGraphicFramePr>
        <p:xfrm>
          <a:off x="1214438" y="1268413"/>
          <a:ext cx="6572250" cy="1828800"/>
        </p:xfrm>
        <a:graphic>
          <a:graphicData uri="http://schemas.openxmlformats.org/drawingml/2006/table">
            <a:tbl>
              <a:tblPr/>
              <a:tblGrid>
                <a:gridCol w="2190750">
                  <a:extLst>
                    <a:ext uri="{9D8B030D-6E8A-4147-A177-3AD203B41FA5}">
                      <a16:colId xmlns:a16="http://schemas.microsoft.com/office/drawing/2014/main" val="1320428195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323817319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920693639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评测内容 </a:t>
                      </a:r>
                    </a:p>
                  </a:txBody>
                  <a:tcPr marL="91439" marR="914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机器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 </a:t>
                      </a:r>
                    </a:p>
                  </a:txBody>
                  <a:tcPr marL="91439" marR="914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机器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1439" marR="914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29116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指令数</a:t>
                      </a:r>
                    </a:p>
                  </a:txBody>
                  <a:tcPr marL="91439" marR="914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千万</a:t>
                      </a:r>
                    </a:p>
                  </a:txBody>
                  <a:tcPr marL="91439" marR="914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8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百万</a:t>
                      </a:r>
                    </a:p>
                  </a:txBody>
                  <a:tcPr marL="91439" marR="914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929020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时钟频率</a:t>
                      </a:r>
                    </a:p>
                  </a:txBody>
                  <a:tcPr marL="91439" marR="914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4GHz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1439" marR="914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4GHz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1439" marR="914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899626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CPI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1439" marR="914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1.0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1439" marR="914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1.1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1439" marR="9143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68541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827088" y="4437063"/>
            <a:ext cx="7715250" cy="2016125"/>
            <a:chOff x="1000100" y="5143512"/>
            <a:chExt cx="7715304" cy="2016113"/>
          </a:xfrm>
        </p:grpSpPr>
        <p:sp>
          <p:nvSpPr>
            <p:cNvPr id="69659" name="Rectangle 7">
              <a:extLst>
                <a:ext uri="{FF2B5EF4-FFF2-40B4-BE49-F238E27FC236}">
                  <a16:creationId xmlns:a16="http://schemas.microsoft.com/office/drawing/2014/main" id="{EFC62BE1-FFA6-4419-993D-288D7755B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00" y="5143512"/>
              <a:ext cx="7715304" cy="9397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1200" rIns="63500" bIns="6120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p"/>
                <a:tabLst>
                  <a:tab pos="1371600" algn="l"/>
                  <a:tab pos="30734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n"/>
                <a:tabLst>
                  <a:tab pos="1371600" algn="l"/>
                  <a:tab pos="30734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tabLst>
                  <a:tab pos="1371600" algn="l"/>
                  <a:tab pos="307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tabLst>
                  <a:tab pos="1371600" algn="l"/>
                  <a:tab pos="3073400" algn="l"/>
                </a:tabLs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371600" algn="l"/>
                  <a:tab pos="3073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71600" algn="l"/>
                  <a:tab pos="3073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71600" algn="l"/>
                  <a:tab pos="3073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71600" algn="l"/>
                  <a:tab pos="3073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71600" algn="l"/>
                  <a:tab pos="3073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00"/>
                </a:spcBef>
                <a:buFontTx/>
                <a:buNone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CPU time   </a:t>
              </a:r>
              <a:r>
                <a:rPr lang="en-US" altLang="zh-CN" sz="2400" b="1" dirty="0">
                  <a:ea typeface="宋体" panose="02010600030101010101" pitchFamily="2" charset="-122"/>
                </a:rPr>
                <a:t>=   Instruction counts </a:t>
              </a:r>
              <a:r>
                <a:rPr lang="en-US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×</a:t>
              </a:r>
              <a:r>
                <a:rPr lang="en-US" altLang="zh-CN" sz="2400" b="1" dirty="0">
                  <a:ea typeface="宋体" panose="02010600030101010101" pitchFamily="2" charset="-122"/>
                </a:rPr>
                <a:t> CPI</a:t>
              </a:r>
              <a:r>
                <a:rPr lang="zh-CN" altLang="en-US" sz="2400" b="1" dirty="0">
                  <a:ea typeface="宋体" panose="02010600030101010101" pitchFamily="2" charset="-122"/>
                </a:rPr>
                <a:t> </a:t>
              </a:r>
              <a:r>
                <a:rPr lang="en-US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×</a:t>
              </a:r>
              <a:r>
                <a:rPr lang="en-US" altLang="zh-CN" sz="2400" b="1" dirty="0">
                  <a:ea typeface="宋体" panose="02010600030101010101" pitchFamily="2" charset="-122"/>
                </a:rPr>
                <a:t> Cycle Time</a:t>
              </a:r>
            </a:p>
            <a:p>
              <a:pPr indent="-71438">
                <a:lnSpc>
                  <a:spcPct val="100000"/>
                </a:lnSpc>
                <a:spcBef>
                  <a:spcPts val="60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Cycle Time</a:t>
              </a:r>
              <a:r>
                <a:rPr lang="zh-CN" altLang="en-US" sz="24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 </a:t>
              </a:r>
              <a:r>
                <a:rPr lang="en-US" altLang="zh-CN" sz="2400" b="1" dirty="0">
                  <a:ea typeface="华文新魏" panose="02010800040101010101" pitchFamily="2" charset="-122"/>
                </a:rPr>
                <a:t>=  1 / </a:t>
              </a:r>
              <a:r>
                <a:rPr lang="en-US" altLang="zh-CN" sz="2400" b="1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Clock Rate</a:t>
              </a: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139283" name="矩形 8"/>
            <p:cNvSpPr>
              <a:spLocks noChangeArrowheads="1"/>
            </p:cNvSpPr>
            <p:nvPr/>
          </p:nvSpPr>
          <p:spPr bwMode="auto">
            <a:xfrm>
              <a:off x="1000100" y="6216283"/>
              <a:ext cx="7715304" cy="943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tabLst>
                  <a:tab pos="914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914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914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914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914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3657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300"/>
                </a:spcBef>
                <a:buClr>
                  <a:schemeClr val="tx1"/>
                </a:buClr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MIPS 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</a:t>
              </a:r>
              <a:r>
                <a:rPr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=</a:t>
              </a:r>
              <a:r>
                <a:rPr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 </a:t>
              </a:r>
              <a:r>
                <a:rPr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Instruction Counts / (Execution Time </a:t>
              </a:r>
              <a:r>
                <a:rPr lang="en-US" altLang="zh-CN" sz="2400" b="1"/>
                <a:t>×</a:t>
              </a:r>
              <a:r>
                <a:rPr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10</a:t>
              </a:r>
              <a:r>
                <a:rPr lang="en-US" altLang="zh-CN" sz="2400" b="1" baseline="30000">
                  <a:latin typeface="Times New Roman" panose="02020603050405020304" pitchFamily="18" charset="0"/>
                  <a:ea typeface="华文新魏" panose="02010800040101010101" pitchFamily="2" charset="-122"/>
                </a:rPr>
                <a:t>6</a:t>
              </a:r>
              <a:r>
                <a:rPr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  <a:endPara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2">
                <a:lnSpc>
                  <a:spcPct val="110000"/>
                </a:lnSpc>
                <a:spcBef>
                  <a:spcPts val="3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    </a:t>
              </a:r>
              <a:r>
                <a:rPr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= </a:t>
              </a:r>
              <a:r>
                <a:rPr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 </a:t>
              </a:r>
              <a:r>
                <a:rPr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Clock Rate / (CPI </a:t>
              </a:r>
              <a:r>
                <a:rPr lang="en-US" altLang="zh-CN" sz="2400" b="1"/>
                <a:t>×</a:t>
              </a:r>
              <a:r>
                <a:rPr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10</a:t>
              </a:r>
              <a:r>
                <a:rPr lang="en-US" altLang="zh-CN" sz="2400" b="1" baseline="30000">
                  <a:latin typeface="Times New Roman" panose="02020603050405020304" pitchFamily="18" charset="0"/>
                  <a:ea typeface="华文新魏" panose="02010800040101010101" pitchFamily="2" charset="-122"/>
                </a:rPr>
                <a:t>6</a:t>
              </a:r>
              <a:r>
                <a:rPr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  <a:endParaRPr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8025" y="104775"/>
            <a:ext cx="4754563" cy="528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性能比较与综合评价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4867" name="Text Box 3"/>
          <p:cNvSpPr txBox="1">
            <a:spLocks noChangeArrowheads="1"/>
          </p:cNvSpPr>
          <p:nvPr/>
        </p:nvSpPr>
        <p:spPr bwMode="auto">
          <a:xfrm>
            <a:off x="1258887" y="1773238"/>
            <a:ext cx="8201025" cy="12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Program 1: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在机器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上运行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秒，在机器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上运行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Program 2: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在机器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上运行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1000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秒，在机器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上运行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两种机器性能怎样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?</a:t>
            </a:r>
          </a:p>
        </p:txBody>
      </p:sp>
      <p:sp>
        <p:nvSpPr>
          <p:cNvPr id="804868" name="Text Box 4"/>
          <p:cNvSpPr txBox="1">
            <a:spLocks noChangeArrowheads="1"/>
          </p:cNvSpPr>
          <p:nvPr/>
        </p:nvSpPr>
        <p:spPr bwMode="auto">
          <a:xfrm>
            <a:off x="1258888" y="3141663"/>
            <a:ext cx="5151603" cy="1144544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对于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Program1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，机器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比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快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倍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对于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Program2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，机器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比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快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倍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41317" name="Text Box 6"/>
          <p:cNvSpPr txBox="1">
            <a:spLocks noChangeArrowheads="1"/>
          </p:cNvSpPr>
          <p:nvPr/>
        </p:nvSpPr>
        <p:spPr bwMode="auto">
          <a:xfrm>
            <a:off x="395288" y="668338"/>
            <a:ext cx="82010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问题：如果用一组基准程序在不同的机器上测出了运行时间，那么如何综合评价机器的性能呢？</a:t>
            </a:r>
          </a:p>
        </p:txBody>
      </p:sp>
      <p:sp>
        <p:nvSpPr>
          <p:cNvPr id="804871" name="Text Box 7"/>
          <p:cNvSpPr txBox="1">
            <a:spLocks noChangeArrowheads="1"/>
          </p:cNvSpPr>
          <p:nvPr/>
        </p:nvSpPr>
        <p:spPr bwMode="auto">
          <a:xfrm>
            <a:off x="738929" y="1746586"/>
            <a:ext cx="1096767" cy="4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例：</a:t>
            </a:r>
          </a:p>
        </p:txBody>
      </p:sp>
      <p:sp>
        <p:nvSpPr>
          <p:cNvPr id="2" name="圆角矩形标注 1">
            <a:extLst>
              <a:ext uri="{FF2B5EF4-FFF2-40B4-BE49-F238E27FC236}">
                <a16:creationId xmlns:a16="http://schemas.microsoft.com/office/drawing/2014/main" id="{43332792-5369-448A-9313-50B2AD87C964}"/>
              </a:ext>
            </a:extLst>
          </p:cNvPr>
          <p:cNvSpPr/>
          <p:nvPr/>
        </p:nvSpPr>
        <p:spPr>
          <a:xfrm>
            <a:off x="7023347" y="3528991"/>
            <a:ext cx="2589213" cy="904875"/>
          </a:xfrm>
          <a:prstGeom prst="wedgeRoundRectCallout">
            <a:avLst>
              <a:gd name="adj1" fmla="val -73951"/>
              <a:gd name="adj2" fmla="val 41682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无法比较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的好坏，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怎么办？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9075" y="4581525"/>
            <a:ext cx="83772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一种简单的综合评价指标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——Total execution time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总执行时间＝运行时间</a:t>
            </a:r>
            <a:r>
              <a:rPr lang="zh-CN" altLang="en-US" sz="2400" b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程序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×出现频率</a:t>
            </a: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程序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</a:t>
            </a:r>
            <a:r>
              <a:rPr lang="zh-CN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＋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运行时间</a:t>
            </a: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程序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×出现频率</a:t>
            </a:r>
            <a:r>
              <a:rPr lang="zh-CN" altLang="en-US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程序</a:t>
            </a:r>
            <a:r>
              <a:rPr lang="en-US" altLang="zh-CN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＋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7" grpId="0"/>
      <p:bldP spid="804868" grpId="0" animBg="1"/>
      <p:bldP spid="804871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>
            <a:extLst>
              <a:ext uri="{FF2B5EF4-FFF2-40B4-BE49-F238E27FC236}">
                <a16:creationId xmlns:a16="http://schemas.microsoft.com/office/drawing/2014/main" id="{B3CAA537-175D-4A41-8B34-3D2679170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675687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A50021"/>
                </a:solidFill>
              </a:rPr>
              <a:t>SPEC CPU Benchmark</a:t>
            </a:r>
          </a:p>
        </p:txBody>
      </p:sp>
      <p:sp>
        <p:nvSpPr>
          <p:cNvPr id="143363" name="矩形 11"/>
          <p:cNvSpPr>
            <a:spLocks noChangeArrowheads="1"/>
          </p:cNvSpPr>
          <p:nvPr/>
        </p:nvSpPr>
        <p:spPr bwMode="auto">
          <a:xfrm>
            <a:off x="206152" y="795039"/>
            <a:ext cx="8731696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3888" indent="-2603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tabLst>
                <a:tab pos="2286000" algn="l"/>
              </a:tabLst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基准测试程序是专门进行性能评价的一组程序</a:t>
            </a:r>
            <a:endParaRPr lang="en-US" altLang="zh-CN" sz="28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marL="742950" lvl="1" indent="-285750"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目的是为现代计算机系统建立标准的基准测试程序集</a:t>
            </a:r>
          </a:p>
          <a:p>
            <a:pPr marL="742950" lvl="1" indent="-285750"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用户希望基准测试程序能预测机器运行实际负载时的性能</a:t>
            </a:r>
            <a:endParaRPr lang="en-US" altLang="zh-CN" sz="24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C5F608-4FFB-CE41-0865-0C84EAA71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0"/>
            <a:ext cx="9144000" cy="289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46670" y="116632"/>
            <a:ext cx="9299252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solidFill>
                  <a:srgbClr val="A50021"/>
                </a:solidFill>
              </a:rPr>
              <a:t>计算机某方面改进，系统的性能能成比例提高吗？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例：假设某个程序在某台计算机上运行时所需的时间是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100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秒，其中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80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秒是用来执行乘法操作。如果希望使该程序的速度提高到原来的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倍，乘法部件的速度应该是原来的多少倍呢？					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A2D896-0799-4DD7-9897-1F15C55A808D}"/>
              </a:ext>
            </a:extLst>
          </p:cNvPr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87" name="文本框 10"/>
          <p:cNvSpPr txBox="1">
            <a:spLocks noChangeArrowheads="1"/>
          </p:cNvSpPr>
          <p:nvPr/>
        </p:nvSpPr>
        <p:spPr bwMode="auto">
          <a:xfrm>
            <a:off x="0" y="1995488"/>
            <a:ext cx="914400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计算机性能评价 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88" name="TextBox 2"/>
          <p:cNvSpPr txBox="1">
            <a:spLocks noChangeArrowheads="1"/>
          </p:cNvSpPr>
          <p:nvPr/>
        </p:nvSpPr>
        <p:spPr bwMode="auto">
          <a:xfrm>
            <a:off x="179388" y="3062288"/>
            <a:ext cx="8820150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863"/>
              </a:lnSpc>
            </a:pPr>
            <a:r>
              <a:rPr lang="en-US" altLang="zh-CN" sz="2000" i="1">
                <a:solidFill>
                  <a:schemeClr val="bg1"/>
                </a:solidFill>
              </a:rPr>
              <a:t>“The best performance improvement is the transition from the nonworking state to the working state.” </a:t>
            </a:r>
            <a:r>
              <a:rPr lang="zh-CN" altLang="en-US" sz="2000" i="1">
                <a:solidFill>
                  <a:schemeClr val="bg1"/>
                </a:solidFill>
              </a:rPr>
              <a:t>             </a:t>
            </a:r>
            <a:r>
              <a:rPr lang="en-US" altLang="zh-CN" sz="2000" i="1">
                <a:solidFill>
                  <a:schemeClr val="bg1"/>
                </a:solidFill>
              </a:rPr>
              <a:t>——J. Osterhout</a:t>
            </a: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69" y="88107"/>
            <a:ext cx="9202662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solidFill>
                  <a:srgbClr val="A50021"/>
                </a:solidFill>
              </a:rPr>
              <a:t>计算机某方面改进，系统的性能能成比例提高吗？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例：假设某个程序在某台计算机上运行时所需的时间是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秒，其中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80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秒是用来执行乘法操作。如果希望使该程序的速度提高到原来的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倍，乘法部件的速度应该是原来的多少倍呢？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Amdahl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定律：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			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受改进影响部分的执行时间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改进后的执行时间 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不受影响的执行时间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改进提高的倍数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</a:t>
            </a:r>
            <a:endParaRPr lang="zh-CN" altLang="en-US" sz="2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endParaRPr lang="en-US" altLang="zh-CN" sz="7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因为程序执行速度提高到原来的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倍，故新的执行时间应该是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100/5=20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</a:t>
            </a:r>
          </a:p>
          <a:p>
            <a:pPr>
              <a:lnSpc>
                <a:spcPct val="100000"/>
              </a:lnSpc>
              <a:spcAft>
                <a:spcPct val="20000"/>
              </a:spcAft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		20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= 80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/n +(100-80)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秒，		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0 = 80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/n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结论：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如果乘法只是占到总计算量的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80%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的话，无论对乘法部件做何种改进，系统性能都不可能提高到原来的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倍。</a:t>
            </a:r>
          </a:p>
          <a:p>
            <a:pPr>
              <a:lnSpc>
                <a:spcPct val="100000"/>
              </a:lnSpc>
              <a:spcBef>
                <a:spcPts val="9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147460" name="Line 4"/>
          <p:cNvSpPr>
            <a:spLocks noChangeShapeType="1"/>
          </p:cNvSpPr>
          <p:nvPr/>
        </p:nvSpPr>
        <p:spPr bwMode="auto">
          <a:xfrm>
            <a:off x="3132138" y="3141663"/>
            <a:ext cx="2811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BABB8A83-FEDC-4A2F-8474-2BC72898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2511425"/>
            <a:ext cx="8201025" cy="110648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 sz="160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496" y="129382"/>
            <a:ext cx="8136904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solidFill>
                  <a:srgbClr val="A50021"/>
                </a:solidFill>
              </a:rPr>
              <a:t>计算机某方面改进，系统的性能能成比例提高吗？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例：假设某个程序在某台计算机上运行时所需的时间是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秒，其中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80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秒是用来执行乘法操作。如果希望使该程序的速度提高到原来的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倍，乘法部件的速度应该是原来的多少倍呢？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若其中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90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秒用来执行乘法操作，结果又会如何？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Amdahl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定律：（三大定律之一）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			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受改进影响部分的执行时间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改进后的执行时间 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不受影响的执行时间</a:t>
            </a:r>
            <a:endParaRPr lang="en-US" altLang="zh-CN" sz="2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改进提高的倍数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</a:t>
            </a:r>
            <a:endParaRPr lang="zh-CN" altLang="en-US" sz="2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endParaRPr lang="en-US" altLang="zh-CN" sz="7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因为程序执行速度提高到原来的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倍，故新的执行时间应该是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100/5=20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</a:t>
            </a:r>
          </a:p>
          <a:p>
            <a:pPr>
              <a:lnSpc>
                <a:spcPct val="100000"/>
              </a:lnSpc>
              <a:spcAft>
                <a:spcPct val="20000"/>
              </a:spcAft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		20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90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秒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/n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+(100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-90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秒，	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10 = 90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/n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n = 9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乘法部件的速度需要达到原来的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9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倍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149508" name="Line 4"/>
          <p:cNvSpPr>
            <a:spLocks noChangeShapeType="1"/>
          </p:cNvSpPr>
          <p:nvPr/>
        </p:nvSpPr>
        <p:spPr bwMode="auto">
          <a:xfrm>
            <a:off x="3200400" y="3500438"/>
            <a:ext cx="2811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B5375005-D5C8-44C3-B631-7A4997CD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2825750"/>
            <a:ext cx="8201025" cy="11080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 sz="16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36509E-B405-4E88-AE0C-9C32DD6C4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6029325"/>
            <a:ext cx="7748588" cy="46196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硬件设计的基本策略：使最常用的部件执行得更快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0638"/>
            <a:ext cx="4806950" cy="336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计算机性能小结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620688"/>
            <a:ext cx="8391525" cy="571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6700" indent="-266700">
              <a:lnSpc>
                <a:spcPct val="100000"/>
              </a:lnSpc>
              <a:spcBef>
                <a:spcPts val="300"/>
              </a:spcBef>
              <a:buSzTx/>
            </a:pPr>
            <a:r>
              <a:rPr lang="zh-CN" altLang="en-US" dirty="0">
                <a:ea typeface="华文新魏" panose="02010800040101010101" pitchFamily="2" charset="-122"/>
              </a:rPr>
              <a:t>性能定义：用程序响应时间或系统吞吐率表示系统整体性能</a:t>
            </a:r>
          </a:p>
          <a:p>
            <a:pPr marL="266700" indent="-266700">
              <a:lnSpc>
                <a:spcPct val="100000"/>
              </a:lnSpc>
              <a:spcBef>
                <a:spcPts val="300"/>
              </a:spcBef>
              <a:buSzTx/>
            </a:pPr>
            <a:r>
              <a:rPr lang="en-US" altLang="zh-CN" dirty="0">
                <a:ea typeface="华文新魏" panose="02010800040101010101" pitchFamily="2" charset="-122"/>
              </a:rPr>
              <a:t>CPU</a:t>
            </a:r>
            <a:r>
              <a:rPr lang="zh-CN" altLang="en-US" dirty="0">
                <a:ea typeface="华文新魏" panose="02010800040101010101" pitchFamily="2" charset="-122"/>
              </a:rPr>
              <a:t>性能的测量</a:t>
            </a:r>
            <a:r>
              <a:rPr lang="en-US" altLang="zh-CN" dirty="0">
                <a:ea typeface="华文新魏" panose="02010800040101010101" pitchFamily="2" charset="-122"/>
              </a:rPr>
              <a:t>(</a:t>
            </a:r>
            <a:r>
              <a:rPr lang="zh-CN" altLang="en-US" dirty="0">
                <a:ea typeface="华文新魏" panose="02010800040101010101" pitchFamily="2" charset="-122"/>
              </a:rPr>
              <a:t>用户程序的</a:t>
            </a:r>
            <a:r>
              <a:rPr lang="en-US" altLang="zh-CN" dirty="0">
                <a:ea typeface="华文新魏" panose="02010800040101010101" pitchFamily="2" charset="-122"/>
              </a:rPr>
              <a:t>CPU</a:t>
            </a:r>
            <a:r>
              <a:rPr lang="zh-CN" altLang="en-US" dirty="0">
                <a:ea typeface="华文新魏" panose="02010800040101010101" pitchFamily="2" charset="-122"/>
              </a:rPr>
              <a:t>执行时间</a:t>
            </a:r>
            <a:r>
              <a:rPr lang="en-US" altLang="zh-CN" dirty="0">
                <a:ea typeface="华文新魏" panose="02010800040101010101" pitchFamily="2" charset="-122"/>
              </a:rPr>
              <a:t>)</a:t>
            </a:r>
          </a:p>
          <a:p>
            <a:pPr marL="623888" lvl="1" indent="-260350">
              <a:lnSpc>
                <a:spcPct val="100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200" dirty="0">
                <a:ea typeface="华文新魏" panose="02010800040101010101" pitchFamily="2" charset="-122"/>
              </a:rPr>
              <a:t>一般把程序的响应时间划分成</a:t>
            </a:r>
            <a:r>
              <a:rPr lang="en-US" altLang="zh-CN" sz="2200" dirty="0"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ea typeface="华文新魏" panose="02010800040101010101" pitchFamily="2" charset="-122"/>
              </a:rPr>
              <a:t>时间和等待时间，</a:t>
            </a:r>
            <a:r>
              <a:rPr lang="en-US" altLang="zh-CN" sz="2200" dirty="0"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ea typeface="华文新魏" panose="02010800040101010101" pitchFamily="2" charset="-122"/>
              </a:rPr>
              <a:t>时间又分成用户</a:t>
            </a:r>
            <a:r>
              <a:rPr lang="en-US" altLang="zh-CN" sz="2200" dirty="0"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ea typeface="华文新魏" panose="02010800040101010101" pitchFamily="2" charset="-122"/>
              </a:rPr>
              <a:t>时间和系统</a:t>
            </a:r>
            <a:r>
              <a:rPr lang="en-US" altLang="zh-CN" sz="2200" dirty="0"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ea typeface="华文新魏" panose="02010800040101010101" pitchFamily="2" charset="-122"/>
              </a:rPr>
              <a:t>时间</a:t>
            </a:r>
          </a:p>
          <a:p>
            <a:pPr marL="623888" lvl="1" indent="-260350">
              <a:lnSpc>
                <a:spcPct val="100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200" dirty="0">
                <a:ea typeface="华文新魏" panose="02010800040101010101" pitchFamily="2" charset="-122"/>
              </a:rPr>
              <a:t>因为操作系统对自己所花费的时间进行测量时，不十分准确，所以对</a:t>
            </a:r>
            <a:r>
              <a:rPr lang="en-US" altLang="zh-CN" sz="2200" dirty="0"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ea typeface="华文新魏" panose="02010800040101010101" pitchFamily="2" charset="-122"/>
              </a:rPr>
              <a:t>性能的测算一般通过测算用户</a:t>
            </a:r>
            <a:r>
              <a:rPr lang="en-US" altLang="zh-CN" sz="2200" dirty="0"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ea typeface="华文新魏" panose="02010800040101010101" pitchFamily="2" charset="-122"/>
              </a:rPr>
              <a:t>时间来进行</a:t>
            </a:r>
          </a:p>
          <a:p>
            <a:pPr marL="266700" indent="-266700">
              <a:lnSpc>
                <a:spcPct val="100000"/>
              </a:lnSpc>
              <a:spcBef>
                <a:spcPts val="300"/>
              </a:spcBef>
              <a:buSzTx/>
            </a:pPr>
            <a:r>
              <a:rPr lang="zh-CN" altLang="en-US" dirty="0">
                <a:ea typeface="华文新魏" panose="02010800040101010101" pitchFamily="2" charset="-122"/>
              </a:rPr>
              <a:t>各种性能指标之间的关系（必考）</a:t>
            </a:r>
          </a:p>
          <a:p>
            <a:pPr marL="623888" lvl="1" indent="-260350">
              <a:lnSpc>
                <a:spcPct val="100000"/>
              </a:lnSpc>
              <a:spcBef>
                <a:spcPts val="300"/>
              </a:spcBef>
              <a:buClr>
                <a:srgbClr val="F79646"/>
              </a:buClr>
            </a:pPr>
            <a:r>
              <a:rPr lang="en-US" altLang="zh-CN" sz="2200" dirty="0">
                <a:solidFill>
                  <a:srgbClr val="0000FF"/>
                </a:solidFill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solidFill>
                  <a:srgbClr val="0000FF"/>
                </a:solidFill>
                <a:ea typeface="华文新魏" panose="02010800040101010101" pitchFamily="2" charset="-122"/>
              </a:rPr>
              <a:t>执行时间 </a:t>
            </a:r>
            <a:r>
              <a:rPr lang="en-US" altLang="zh-CN" sz="2200" dirty="0">
                <a:solidFill>
                  <a:srgbClr val="0000FF"/>
                </a:solidFill>
                <a:ea typeface="华文新魏" panose="02010800040101010101" pitchFamily="2" charset="-122"/>
              </a:rPr>
              <a:t>= CPU</a:t>
            </a:r>
            <a:r>
              <a:rPr lang="zh-CN" altLang="en-US" sz="2200" dirty="0">
                <a:solidFill>
                  <a:srgbClr val="0000FF"/>
                </a:solidFill>
                <a:ea typeface="华文新魏" panose="02010800040101010101" pitchFamily="2" charset="-122"/>
              </a:rPr>
              <a:t>时钟周期数 </a:t>
            </a:r>
            <a:r>
              <a:rPr lang="en-US" altLang="en-US" sz="2200" dirty="0">
                <a:solidFill>
                  <a:srgbClr val="0000FF"/>
                </a:solidFill>
                <a:ea typeface="华文新魏" panose="02010800040101010101" pitchFamily="2" charset="-122"/>
              </a:rPr>
              <a:t>×</a:t>
            </a:r>
            <a:r>
              <a:rPr lang="en-US" altLang="zh-CN" sz="2200" dirty="0">
                <a:solidFill>
                  <a:srgbClr val="0000FF"/>
                </a:solidFill>
                <a:ea typeface="华文新魏" panose="02010800040101010101" pitchFamily="2" charset="-122"/>
              </a:rPr>
              <a:t> </a:t>
            </a:r>
            <a:r>
              <a:rPr lang="zh-CN" altLang="en-US" sz="2200" dirty="0">
                <a:solidFill>
                  <a:srgbClr val="0000FF"/>
                </a:solidFill>
                <a:ea typeface="华文新魏" panose="02010800040101010101" pitchFamily="2" charset="-122"/>
              </a:rPr>
              <a:t>时钟周期</a:t>
            </a:r>
          </a:p>
          <a:p>
            <a:pPr marL="623888" lvl="1" indent="-260350">
              <a:lnSpc>
                <a:spcPct val="100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200" dirty="0">
                <a:solidFill>
                  <a:srgbClr val="0000FF"/>
                </a:solidFill>
                <a:ea typeface="华文新魏" panose="02010800040101010101" pitchFamily="2" charset="-122"/>
              </a:rPr>
              <a:t>时钟周期和时钟频率互为倒数</a:t>
            </a:r>
          </a:p>
          <a:p>
            <a:pPr marL="623888" lvl="1" indent="-260350">
              <a:lnSpc>
                <a:spcPct val="100000"/>
              </a:lnSpc>
              <a:spcBef>
                <a:spcPts val="300"/>
              </a:spcBef>
              <a:buClr>
                <a:srgbClr val="F79646"/>
              </a:buClr>
            </a:pPr>
            <a:r>
              <a:rPr lang="en-US" altLang="zh-CN" sz="2200" dirty="0">
                <a:solidFill>
                  <a:srgbClr val="0000FF"/>
                </a:solidFill>
                <a:ea typeface="华文新魏" panose="02010800040101010101" pitchFamily="2" charset="-122"/>
              </a:rPr>
              <a:t>CPU</a:t>
            </a:r>
            <a:r>
              <a:rPr lang="zh-CN" altLang="en-US" sz="2200" dirty="0">
                <a:solidFill>
                  <a:srgbClr val="0000FF"/>
                </a:solidFill>
                <a:ea typeface="华文新魏" panose="02010800040101010101" pitchFamily="2" charset="-122"/>
              </a:rPr>
              <a:t>时钟周期数 </a:t>
            </a:r>
            <a:r>
              <a:rPr lang="en-US" altLang="zh-CN" sz="2200" dirty="0">
                <a:solidFill>
                  <a:srgbClr val="0000FF"/>
                </a:solidFill>
                <a:ea typeface="华文新魏" panose="02010800040101010101" pitchFamily="2" charset="-122"/>
              </a:rPr>
              <a:t>= </a:t>
            </a:r>
            <a:r>
              <a:rPr lang="zh-CN" altLang="en-US" sz="2200" dirty="0">
                <a:solidFill>
                  <a:srgbClr val="0000FF"/>
                </a:solidFill>
                <a:ea typeface="华文新魏" panose="02010800040101010101" pitchFamily="2" charset="-122"/>
              </a:rPr>
              <a:t>程序指令数</a:t>
            </a:r>
            <a:r>
              <a:rPr lang="en-US" altLang="en-US" sz="2200" dirty="0">
                <a:solidFill>
                  <a:srgbClr val="0000FF"/>
                </a:solidFill>
                <a:ea typeface="华文新魏" panose="02010800040101010101" pitchFamily="2" charset="-122"/>
              </a:rPr>
              <a:t>×</a:t>
            </a:r>
            <a:r>
              <a:rPr lang="zh-CN" altLang="en-US" sz="2200" dirty="0">
                <a:solidFill>
                  <a:srgbClr val="0000FF"/>
                </a:solidFill>
                <a:ea typeface="华文新魏" panose="02010800040101010101" pitchFamily="2" charset="-122"/>
              </a:rPr>
              <a:t>平均每条指令时钟周期数</a:t>
            </a:r>
            <a:r>
              <a:rPr lang="en-US" altLang="zh-CN" sz="2200" dirty="0">
                <a:solidFill>
                  <a:srgbClr val="0000FF"/>
                </a:solidFill>
                <a:ea typeface="华文新魏" panose="02010800040101010101" pitchFamily="2" charset="-122"/>
              </a:rPr>
              <a:t>CPI</a:t>
            </a:r>
          </a:p>
          <a:p>
            <a:pPr marL="266700" indent="-266700">
              <a:lnSpc>
                <a:spcPct val="100000"/>
              </a:lnSpc>
              <a:spcBef>
                <a:spcPts val="300"/>
              </a:spcBef>
              <a:buSzTx/>
            </a:pPr>
            <a:r>
              <a:rPr lang="en-US" altLang="zh-CN" dirty="0">
                <a:ea typeface="华文新魏" panose="02010800040101010101" pitchFamily="2" charset="-122"/>
              </a:rPr>
              <a:t>MIPS</a:t>
            </a:r>
            <a:r>
              <a:rPr lang="zh-CN" altLang="en-US" dirty="0">
                <a:ea typeface="华文新魏" panose="02010800040101010101" pitchFamily="2" charset="-122"/>
              </a:rPr>
              <a:t>数有些情况下不能说明问题，没有可比性！</a:t>
            </a:r>
          </a:p>
          <a:p>
            <a:pPr marL="266700" indent="-266700">
              <a:lnSpc>
                <a:spcPct val="100000"/>
              </a:lnSpc>
              <a:spcBef>
                <a:spcPts val="300"/>
              </a:spcBef>
              <a:buSzTx/>
            </a:pPr>
            <a:r>
              <a:rPr lang="zh-CN" altLang="en-US" dirty="0">
                <a:ea typeface="华文新魏" panose="02010800040101010101" pitchFamily="2" charset="-122"/>
              </a:rPr>
              <a:t>针对特定指令集体系结构，提高计算机性能的主要途径有：</a:t>
            </a:r>
          </a:p>
          <a:p>
            <a:pPr marL="623888" lvl="1" indent="-260350">
              <a:lnSpc>
                <a:spcPct val="100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200" dirty="0">
                <a:solidFill>
                  <a:srgbClr val="0000FF"/>
                </a:solidFill>
                <a:ea typeface="华文新魏" panose="02010800040101010101" pitchFamily="2" charset="-122"/>
              </a:rPr>
              <a:t>提高时钟频率</a:t>
            </a:r>
            <a:r>
              <a:rPr lang="en-US" altLang="zh-CN" sz="2200" dirty="0"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ea typeface="华文新魏" panose="02010800040101010101" pitchFamily="2" charset="-122"/>
              </a:rPr>
              <a:t>第四章处理器中的流水线技术</a:t>
            </a:r>
            <a:r>
              <a:rPr lang="en-US" altLang="zh-CN" sz="2200" dirty="0">
                <a:ea typeface="华文新魏" panose="02010800040101010101" pitchFamily="2" charset="-122"/>
              </a:rPr>
              <a:t>)</a:t>
            </a:r>
          </a:p>
          <a:p>
            <a:pPr marL="623888" lvl="1" indent="-260350">
              <a:lnSpc>
                <a:spcPct val="100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200" dirty="0">
                <a:solidFill>
                  <a:srgbClr val="0000FF"/>
                </a:solidFill>
                <a:ea typeface="华文新魏" panose="02010800040101010101" pitchFamily="2" charset="-122"/>
              </a:rPr>
              <a:t>优化处理器中数据通路结构以降低</a:t>
            </a:r>
            <a:r>
              <a:rPr lang="en-US" altLang="zh-CN" sz="2200" dirty="0">
                <a:solidFill>
                  <a:srgbClr val="0000FF"/>
                </a:solidFill>
                <a:ea typeface="华文新魏" panose="02010800040101010101" pitchFamily="2" charset="-122"/>
              </a:rPr>
              <a:t>CPI</a:t>
            </a:r>
            <a:r>
              <a:rPr lang="en-US" altLang="zh-CN" sz="2200" dirty="0"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ea typeface="华文新魏" panose="02010800040101010101" pitchFamily="2" charset="-122"/>
              </a:rPr>
              <a:t>第四章 处理器</a:t>
            </a:r>
            <a:r>
              <a:rPr lang="en-US" altLang="zh-CN" sz="2200" dirty="0">
                <a:ea typeface="华文新魏" panose="02010800040101010101" pitchFamily="2" charset="-122"/>
              </a:rPr>
              <a:t>)</a:t>
            </a:r>
          </a:p>
          <a:p>
            <a:pPr marL="623888" lvl="1" indent="-260350">
              <a:lnSpc>
                <a:spcPct val="100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200" dirty="0">
                <a:solidFill>
                  <a:srgbClr val="0000FF"/>
                </a:solidFill>
                <a:ea typeface="华文新魏" panose="02010800040101010101" pitchFamily="2" charset="-122"/>
              </a:rPr>
              <a:t>用编译优化措施来减少指令条数或降低指令复杂度</a:t>
            </a:r>
            <a:r>
              <a:rPr lang="en-US" altLang="zh-CN" sz="2200" dirty="0">
                <a:ea typeface="华文新魏" panose="02010800040101010101" pitchFamily="2" charset="-122"/>
              </a:rPr>
              <a:t>(</a:t>
            </a:r>
            <a:r>
              <a:rPr lang="zh-CN" altLang="en-US" sz="2200" dirty="0">
                <a:ea typeface="华文新魏" panose="02010800040101010101" pitchFamily="2" charset="-122"/>
              </a:rPr>
              <a:t>第二章 指令系统 </a:t>
            </a:r>
            <a:r>
              <a:rPr lang="en-US" altLang="zh-CN" sz="2200" dirty="0">
                <a:ea typeface="华文新魏" panose="0201080004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BB2F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BB2F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BB2F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BB2F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BB2F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BB2F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0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BB2F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09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BB2F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41253"/>
            <a:ext cx="4535983" cy="601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计算机整体性能评价 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5288" y="764705"/>
            <a:ext cx="8389937" cy="54328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6700" indent="-266700">
              <a:lnSpc>
                <a:spcPct val="125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影响系统性能的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硬件技术指标</a:t>
            </a: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：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）主频</a:t>
            </a:r>
          </a:p>
          <a:p>
            <a:pPr marL="1074738" lvl="2" indent="-261938">
              <a:lnSpc>
                <a:spcPct val="12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定义：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的工作节拍是由时钟控制的，时钟不断产生固定频率的时钟脉冲，这个时钟的频率就是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的主频。</a:t>
            </a:r>
          </a:p>
          <a:p>
            <a:pPr marL="1074738" lvl="2" indent="-261938">
              <a:lnSpc>
                <a:spcPct val="12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主频越高，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的工作节拍就越快，运算速度就越高 </a:t>
            </a:r>
          </a:p>
          <a:p>
            <a:pPr marL="1074738" lvl="2" indent="-261938">
              <a:lnSpc>
                <a:spcPct val="12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主频通常用一秒钟内处理器所能发出电子脉冲数来表示，单位一般为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GHz</a:t>
            </a:r>
          </a:p>
          <a:p>
            <a:pPr marL="1074738" lvl="2" indent="-261938">
              <a:lnSpc>
                <a:spcPct val="12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芯片的功耗与频率成正比</a:t>
            </a:r>
          </a:p>
          <a:p>
            <a:pPr marL="717550" lvl="1" indent="-358775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kumimoji="1"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71500" y="835025"/>
            <a:ext cx="8464996" cy="5546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6700" indent="-266700">
              <a:lnSpc>
                <a:spcPct val="105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影响系统性能的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硬件技术指标</a:t>
            </a: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：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）运算速度 </a:t>
            </a:r>
          </a:p>
          <a:p>
            <a:pPr marL="1074738" lvl="2" indent="-261938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定义：每秒钟所能执行的指令条数</a:t>
            </a:r>
            <a:endParaRPr lang="en-US" altLang="zh-CN" sz="2200" b="1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074738" lvl="2" indent="-261938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计量单位：</a:t>
            </a:r>
            <a:endParaRPr lang="en-US" altLang="zh-CN" sz="2200" b="1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349375" lvl="3" indent="-274638" eaLnBrk="1" hangingPunct="1">
              <a:lnSpc>
                <a:spcPct val="105000"/>
              </a:lnSpc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MIPS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百万条指令每秒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1349375" lvl="3" indent="-274638" eaLnBrk="1" hangingPunct="1">
              <a:lnSpc>
                <a:spcPct val="105000"/>
              </a:lnSpc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MFLOPS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百万次浮点运算每秒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GFLOPS/PFLOPS</a:t>
            </a:r>
            <a:endParaRPr kumimoji="1"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74738" lvl="2" indent="-261938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几种计算方法：</a:t>
            </a:r>
          </a:p>
          <a:p>
            <a:pPr marL="1349375" lvl="3" indent="-274638" eaLnBrk="1" hangingPunct="1">
              <a:lnSpc>
                <a:spcPct val="105000"/>
              </a:lnSpc>
              <a:buSzPct val="80000"/>
              <a:buFont typeface="幼圆" panose="02010509060101010101" pitchFamily="49" charset="-122"/>
              <a:buAutoNum type="circleNumDbPlain"/>
            </a:pP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吉布森混合法：各类指令根据出现频率加权求平均</a:t>
            </a:r>
            <a:endParaRPr kumimoji="1"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49375" lvl="3" indent="-274638" eaLnBrk="1" hangingPunct="1">
              <a:lnSpc>
                <a:spcPct val="105000"/>
              </a:lnSpc>
              <a:buSzPct val="80000"/>
              <a:buFont typeface="幼圆" panose="02010509060101010101" pitchFamily="49" charset="-122"/>
              <a:buAutoNum type="circleNumDbPlain"/>
            </a:pP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计算各种指令的执行速度</a:t>
            </a:r>
            <a:endParaRPr kumimoji="1"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49375" lvl="3" indent="-274638" eaLnBrk="1" hangingPunct="1">
              <a:lnSpc>
                <a:spcPct val="105000"/>
              </a:lnSpc>
              <a:buSzPct val="80000"/>
              <a:buFont typeface="幼圆" panose="02010509060101010101" pitchFamily="49" charset="-122"/>
              <a:buAutoNum type="circleNumDbPlain"/>
            </a:pP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计算典型程序的运算速度</a:t>
            </a:r>
          </a:p>
          <a:p>
            <a:pPr marL="1349375" lvl="3" indent="-274638" eaLnBrk="1" hangingPunct="1">
              <a:lnSpc>
                <a:spcPct val="105000"/>
              </a:lnSpc>
              <a:buSzPct val="80000"/>
              <a:buFont typeface="幼圆" panose="02010509060101010101" pitchFamily="49" charset="-122"/>
              <a:buAutoNum type="circleNumDbPlain"/>
            </a:pP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模型分析和模拟等其他方法</a:t>
            </a:r>
          </a:p>
        </p:txBody>
      </p:sp>
      <p:sp>
        <p:nvSpPr>
          <p:cNvPr id="1546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628" name="Rectangle 5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629" name="Rectangle 6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630" name="Rectangle 7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631" name="Rectangle 8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632" name="Rectangle 9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6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9" y="69057"/>
            <a:ext cx="4319959" cy="601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计算机整体性能评价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79512" y="812006"/>
            <a:ext cx="8104188" cy="5233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6700" indent="-266700">
              <a:lnSpc>
                <a:spcPct val="125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影响系统性能的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华文新魏" panose="02010800040101010101" pitchFamily="2" charset="-122"/>
              </a:rPr>
              <a:t>硬件技术指标</a:t>
            </a: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：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）运算精度</a:t>
            </a:r>
          </a:p>
          <a:p>
            <a:pPr marL="1074738" lvl="2" indent="-261938">
              <a:lnSpc>
                <a:spcPct val="12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计算机能直接处理的二进制位数</a:t>
            </a:r>
          </a:p>
          <a:p>
            <a:pPr marL="1074738" lvl="2" indent="-261938">
              <a:lnSpc>
                <a:spcPct val="12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一般和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中存储的数据寄存器的位数是相同。位数越多，精度越高</a:t>
            </a:r>
          </a:p>
          <a:p>
            <a:pPr marL="1074738" lvl="2" indent="-261938">
              <a:lnSpc>
                <a:spcPct val="12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参与运算的操作数的基本位数称之为基本字长 。早期的微机字长为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8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位或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位，现为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位或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64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</a:t>
            </a:r>
          </a:p>
          <a:p>
            <a:pPr marL="1087438" lvl="2" indent="-376238" eaLnBrk="1" hangingPunct="1">
              <a:lnSpc>
                <a:spcPct val="125000"/>
              </a:lnSpc>
            </a:pP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17550" lvl="1" indent="-358775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kumimoji="1"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66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6676" name="Rectangle 5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6677" name="Rectangle 6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6678" name="Rectangle 7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6679" name="Rectangle 8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66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8025" y="67994"/>
            <a:ext cx="4463975" cy="601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计算机整体性能评价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1188" y="981075"/>
            <a:ext cx="7961312" cy="2509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66700" indent="-266700">
              <a:lnSpc>
                <a:spcPct val="125000"/>
              </a:lnSpc>
              <a:spcBef>
                <a:spcPts val="300"/>
              </a:spcBef>
              <a:buSzTx/>
            </a:pPr>
            <a:r>
              <a:rPr lang="zh-CN" altLang="en-US" sz="2800" dirty="0">
                <a:ea typeface="华文新魏" panose="02010800040101010101" pitchFamily="2" charset="-122"/>
              </a:rPr>
              <a:t>影响系统性能的</a:t>
            </a:r>
            <a:r>
              <a:rPr lang="zh-CN" altLang="en-US" sz="2800" dirty="0">
                <a:solidFill>
                  <a:srgbClr val="0000CC"/>
                </a:solidFill>
                <a:ea typeface="华文新魏" panose="02010800040101010101" pitchFamily="2" charset="-122"/>
              </a:rPr>
              <a:t>硬件技术指标</a:t>
            </a:r>
            <a:r>
              <a:rPr lang="zh-CN" altLang="en-US" sz="2800" dirty="0">
                <a:ea typeface="华文新魏" panose="02010800040101010101" pitchFamily="2" charset="-122"/>
              </a:rPr>
              <a:t>：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buClr>
                <a:srgbClr val="F79646"/>
              </a:buClr>
              <a:tabLst>
                <a:tab pos="2286000" algn="l"/>
              </a:tabLst>
            </a:pPr>
            <a:r>
              <a:rPr lang="en-US" altLang="zh-CN" sz="2400" dirty="0">
                <a:ea typeface="华文新魏" panose="02010800040101010101" pitchFamily="2" charset="-122"/>
              </a:rPr>
              <a:t>4) </a:t>
            </a:r>
            <a:r>
              <a:rPr lang="zh-CN" altLang="en-US" sz="2400" dirty="0">
                <a:ea typeface="华文新魏" panose="02010800040101010101" pitchFamily="2" charset="-122"/>
              </a:rPr>
              <a:t>存储容量</a:t>
            </a:r>
          </a:p>
          <a:p>
            <a:pPr marL="1074738" lvl="2" indent="-261938">
              <a:lnSpc>
                <a:spcPct val="12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主存越大，处理问题的速度越快</a:t>
            </a:r>
          </a:p>
          <a:p>
            <a:pPr marL="1074738" lvl="2" indent="-261938">
              <a:lnSpc>
                <a:spcPct val="12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tabLst>
                <a:tab pos="2286000" algn="l"/>
              </a:tabLst>
            </a:pPr>
            <a:r>
              <a:rPr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与辅存交换次数越少，访存效率越高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92500" y="4633913"/>
            <a:ext cx="4103688" cy="466725"/>
            <a:chOff x="2304" y="2688"/>
            <a:chExt cx="2028" cy="294"/>
          </a:xfrm>
        </p:grpSpPr>
        <p:sp>
          <p:nvSpPr>
            <p:cNvPr id="157706" name="Text Box 5"/>
            <p:cNvSpPr txBox="1">
              <a:spLocks noChangeArrowheads="1"/>
            </p:cNvSpPr>
            <p:nvPr/>
          </p:nvSpPr>
          <p:spPr bwMode="auto">
            <a:xfrm>
              <a:off x="2714" y="2694"/>
              <a:ext cx="16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</a:rPr>
                <a:t>4 GB(4*2</a:t>
              </a:r>
              <a:r>
                <a:rPr kumimoji="1" lang="en-US" altLang="zh-CN" sz="2400" b="1" baseline="30000">
                  <a:latin typeface="Times New Roman" panose="02020603050405020304" pitchFamily="18" charset="0"/>
                  <a:ea typeface="华文中宋" panose="02010600040101010101" pitchFamily="2" charset="-122"/>
                </a:rPr>
                <a:t>30</a:t>
              </a:r>
              <a:r>
                <a:rPr kumimoji="1" lang="zh-CN" altLang="en-US" sz="2400" b="1" baseline="30000">
                  <a:latin typeface="Times New Roman" panose="02020603050405020304" pitchFamily="18" charset="0"/>
                  <a:ea typeface="华文中宋" panose="02010600040101010101" pitchFamily="2" charset="-122"/>
                </a:rPr>
                <a:t>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</a:rPr>
                <a:t>Bytes)</a:t>
              </a:r>
            </a:p>
          </p:txBody>
        </p:sp>
        <p:sp>
          <p:nvSpPr>
            <p:cNvPr id="157707" name="Text Box 6"/>
            <p:cNvSpPr txBox="1">
              <a:spLocks noChangeArrowheads="1"/>
            </p:cNvSpPr>
            <p:nvPr/>
          </p:nvSpPr>
          <p:spPr bwMode="auto">
            <a:xfrm>
              <a:off x="2304" y="26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如：</a:t>
              </a:r>
            </a:p>
          </p:txBody>
        </p:sp>
      </p:grpSp>
      <p:sp>
        <p:nvSpPr>
          <p:cNvPr id="251911" name="AutoShape 7"/>
          <p:cNvSpPr>
            <a:spLocks/>
          </p:cNvSpPr>
          <p:nvPr/>
        </p:nvSpPr>
        <p:spPr bwMode="auto">
          <a:xfrm>
            <a:off x="1406525" y="4237038"/>
            <a:ext cx="212725" cy="1568450"/>
          </a:xfrm>
          <a:prstGeom prst="leftBrace">
            <a:avLst>
              <a:gd name="adj1" fmla="val 72844"/>
              <a:gd name="adj2" fmla="val 50000"/>
            </a:avLst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1651000" y="4081463"/>
            <a:ext cx="1938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主存容量</a:t>
            </a:r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1692275" y="5464175"/>
            <a:ext cx="1938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辅存容量</a:t>
            </a: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3427413" y="4119563"/>
            <a:ext cx="510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存储单元个数 </a:t>
            </a:r>
            <a:r>
              <a:rPr kumimoji="1"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× </a:t>
            </a:r>
            <a:r>
              <a:rPr kumimoji="1"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存储字长</a:t>
            </a:r>
          </a:p>
        </p:txBody>
      </p:sp>
      <p:sp>
        <p:nvSpPr>
          <p:cNvPr id="251926" name="Rectangle 22"/>
          <p:cNvSpPr>
            <a:spLocks noChangeArrowheads="1"/>
          </p:cNvSpPr>
          <p:nvPr/>
        </p:nvSpPr>
        <p:spPr bwMode="auto">
          <a:xfrm>
            <a:off x="3117850" y="5495925"/>
            <a:ext cx="4518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字节数    </a:t>
            </a:r>
            <a:r>
              <a: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512 GB(512*10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9 </a:t>
            </a:r>
            <a:r>
              <a: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Bytes)</a:t>
            </a:r>
          </a:p>
        </p:txBody>
      </p:sp>
      <p:sp>
        <p:nvSpPr>
          <p:cNvPr id="1577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55616"/>
            <a:ext cx="4752007" cy="601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计算机整体性能评价 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1" grpId="0" animBg="1"/>
      <p:bldP spid="251912" grpId="0" autoUpdateAnimBg="0"/>
      <p:bldP spid="251913" grpId="0" autoUpdateAnimBg="0"/>
      <p:bldP spid="251915" grpId="0" autoUpdateAnimBg="0"/>
      <p:bldP spid="25192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07134"/>
            <a:ext cx="576133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>
                <a:solidFill>
                  <a:srgbClr val="A50021"/>
                </a:solidFill>
              </a:rPr>
              <a:t>计算机性能举例（重点：</a:t>
            </a:r>
            <a:r>
              <a:rPr lang="en-US" altLang="zh-CN" sz="2000" dirty="0">
                <a:solidFill>
                  <a:srgbClr val="A50021"/>
                </a:solidFill>
              </a:rPr>
              <a:t>47~52</a:t>
            </a:r>
            <a:r>
              <a:rPr lang="zh-CN" altLang="en-US" sz="2000" dirty="0">
                <a:solidFill>
                  <a:srgbClr val="A50021"/>
                </a:solidFill>
              </a:rPr>
              <a:t>页必考）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5" y="3408363"/>
            <a:ext cx="8724900" cy="196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spcBef>
                <a:spcPts val="225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685800" algn="l"/>
                <a:tab pos="2743200" algn="l"/>
              </a:tabLst>
            </a:pPr>
            <a:r>
              <a:rPr lang="en-US" altLang="zh-CN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    </a:t>
            </a:r>
            <a:r>
              <a:rPr lang="zh-CN" altLang="en-US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解：</a:t>
            </a:r>
            <a:r>
              <a:rPr lang="en-US" altLang="zh-CN" sz="180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MIPS</a:t>
            </a:r>
            <a:r>
              <a:rPr lang="en-US" altLang="zh-CN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 =</a:t>
            </a:r>
            <a:r>
              <a:rPr lang="zh-CN" altLang="en-US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  </a:t>
            </a:r>
            <a:r>
              <a:rPr lang="en-US" altLang="zh-CN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Instruction Counts / (Execution Time×10</a:t>
            </a:r>
            <a:r>
              <a:rPr lang="en-US" altLang="zh-CN" sz="1800" baseline="300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6</a:t>
            </a:r>
            <a:r>
              <a:rPr lang="en-US" altLang="zh-CN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)</a:t>
            </a:r>
            <a:r>
              <a:rPr lang="en-US" altLang="zh-CN" sz="1800" baseline="300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 </a:t>
            </a:r>
            <a:r>
              <a:rPr lang="en-US" altLang="zh-CN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= </a:t>
            </a:r>
            <a:r>
              <a:rPr lang="zh-CN" altLang="en-US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 </a:t>
            </a:r>
            <a:r>
              <a:rPr lang="en-US" altLang="zh-CN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Clock Rate / (CPI×10</a:t>
            </a:r>
            <a:r>
              <a:rPr lang="en-US" altLang="zh-CN" sz="1800" baseline="300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6</a:t>
            </a:r>
            <a:r>
              <a:rPr lang="en-US" altLang="zh-CN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)</a:t>
            </a:r>
          </a:p>
          <a:p>
            <a:pPr marL="0" indent="0">
              <a:buSzTx/>
              <a:buFont typeface="Wingdings" panose="05000000000000000000" pitchFamily="2" charset="2"/>
              <a:buNone/>
              <a:tabLst>
                <a:tab pos="685800" algn="l"/>
                <a:tab pos="2743200" algn="l"/>
              </a:tabLst>
            </a:pPr>
            <a:r>
              <a:rPr lang="zh-CN" altLang="en-US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            </a:t>
            </a:r>
            <a:r>
              <a:rPr lang="zh-CN" altLang="en-US" sz="1800">
                <a:solidFill>
                  <a:srgbClr val="FF0000"/>
                </a:solidFill>
                <a:latin typeface="Times" panose="02020603050405020304" pitchFamily="18" charset="0"/>
                <a:ea typeface="方正正粗黑简体"/>
                <a:cs typeface="Times" panose="02020603050405020304" pitchFamily="18" charset="0"/>
              </a:rPr>
              <a:t>程序</a:t>
            </a:r>
            <a:r>
              <a:rPr lang="en-US" altLang="zh-CN" sz="1800">
                <a:solidFill>
                  <a:srgbClr val="FF0000"/>
                </a:solidFill>
                <a:latin typeface="Times" panose="02020603050405020304" pitchFamily="18" charset="0"/>
                <a:ea typeface="方正正粗黑简体"/>
                <a:cs typeface="Times" panose="02020603050405020304" pitchFamily="18" charset="0"/>
              </a:rPr>
              <a:t>CPI </a:t>
            </a:r>
            <a:r>
              <a:rPr lang="en-US" altLang="zh-CN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= ∑CPI</a:t>
            </a:r>
            <a:r>
              <a:rPr lang="en-US" altLang="zh-CN" sz="1800" baseline="-250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i</a:t>
            </a:r>
            <a:r>
              <a:rPr lang="en-US" altLang="zh-CN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×F</a:t>
            </a:r>
            <a:r>
              <a:rPr lang="en-US" altLang="zh-CN" sz="1800" baseline="-250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i</a:t>
            </a:r>
            <a:r>
              <a:rPr lang="en-US" altLang="zh-CN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 = 2×50%+3×20%+4×10%+5×20%=3</a:t>
            </a:r>
          </a:p>
          <a:p>
            <a:pPr marL="0" indent="0">
              <a:buSzTx/>
              <a:buFont typeface="Wingdings" panose="05000000000000000000" pitchFamily="2" charset="2"/>
              <a:buNone/>
              <a:tabLst>
                <a:tab pos="685800" algn="l"/>
                <a:tab pos="2743200" algn="l"/>
              </a:tabLst>
            </a:pPr>
            <a:r>
              <a:rPr lang="en-US" altLang="zh-CN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            </a:t>
            </a:r>
            <a:r>
              <a:rPr lang="zh-CN" altLang="en-US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则，该机的</a:t>
            </a:r>
            <a:r>
              <a:rPr lang="en-US" altLang="zh-CN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MIPS=1.2GHz/ (3×10</a:t>
            </a:r>
            <a:r>
              <a:rPr lang="en-US" altLang="zh-CN" sz="1800" baseline="300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6</a:t>
            </a:r>
            <a:r>
              <a:rPr lang="en-US" altLang="zh-CN" sz="1800"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) =400</a:t>
            </a:r>
            <a:endParaRPr lang="zh-CN" altLang="en-US" sz="1800">
              <a:latin typeface="Times" panose="02020603050405020304" pitchFamily="18" charset="0"/>
              <a:ea typeface="华文新魏" panose="02010800040101010101" pitchFamily="2" charset="-122"/>
              <a:cs typeface="Times" panose="02020603050405020304" pitchFamily="18" charset="0"/>
            </a:endParaRP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9D0F2889-1528-4A50-867B-F448DA45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758825"/>
            <a:ext cx="8732838" cy="11557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年考研题：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某计算机主频为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GHz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，其指令分为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类，它们在基准程序中所占比例及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如下表所示</a:t>
            </a:r>
            <a:r>
              <a:rPr lang="zh-CN" alt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，该机的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数是（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  <a:p>
            <a:pPr>
              <a:defRPr/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 10         B. 200       	C. 400             D. 600</a:t>
            </a:r>
          </a:p>
        </p:txBody>
      </p:sp>
      <p:pic>
        <p:nvPicPr>
          <p:cNvPr id="159749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1884363"/>
            <a:ext cx="5605463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>
            <a:extLst>
              <a:ext uri="{FF2B5EF4-FFF2-40B4-BE49-F238E27FC236}">
                <a16:creationId xmlns:a16="http://schemas.microsoft.com/office/drawing/2014/main" id="{395DA137-A78B-42C1-8915-AF5E8A8A9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897063"/>
            <a:ext cx="3673475" cy="1187450"/>
          </a:xfrm>
          <a:prstGeom prst="wedgeRoundRectCallout">
            <a:avLst>
              <a:gd name="adj1" fmla="val -11624"/>
              <a:gd name="adj2" fmla="val -82449"/>
              <a:gd name="adj3" fmla="val 16667"/>
            </a:avLst>
          </a:prstGeom>
          <a:solidFill>
            <a:srgbClr val="4BACC6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altLang="zh-TW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Million Instructions Per Second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百万级的指令条数</a:t>
            </a:r>
            <a:r>
              <a:rPr lang="zh-CN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秒</a:t>
            </a:r>
            <a:endParaRPr kumimoji="1"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45571A-D650-49FC-8D3E-4B377CA1968B}"/>
              </a:ext>
            </a:extLst>
          </p:cNvPr>
          <p:cNvSpPr/>
          <p:nvPr/>
        </p:nvSpPr>
        <p:spPr>
          <a:xfrm>
            <a:off x="522288" y="5178425"/>
            <a:ext cx="8442325" cy="126523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一台机器，某条</a:t>
            </a:r>
            <a:r>
              <a:rPr lang="en-US" altLang="zh-CN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指令的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CPI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是确定的，其与</a:t>
            </a:r>
            <a:r>
              <a:rPr lang="en-US" altLang="zh-CN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实现相关</a:t>
            </a:r>
            <a:endParaRPr lang="en-US" altLang="zh-CN" sz="24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某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程序综合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CPI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却是一个平均值，其与程序中每类指令所占比例相关，还可能跟指令序列的顺序相关</a:t>
            </a:r>
            <a:endParaRPr lang="en-US" altLang="zh-CN" sz="24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02E7A7-9E82-4EF4-8E98-374AAA83CF0A}"/>
              </a:ext>
            </a:extLst>
          </p:cNvPr>
          <p:cNvSpPr/>
          <p:nvPr/>
        </p:nvSpPr>
        <p:spPr>
          <a:xfrm>
            <a:off x="522288" y="4783138"/>
            <a:ext cx="1625600" cy="400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考查知识点</a:t>
            </a:r>
            <a:endParaRPr lang="en-US" altLang="zh-CN" sz="2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" name="图片 135" descr="u=207606497,4036238559&amp;fm=21&amp;gp=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4779963"/>
            <a:ext cx="485776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2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6">
            <a:extLst>
              <a:ext uri="{FF2B5EF4-FFF2-40B4-BE49-F238E27FC236}">
                <a16:creationId xmlns:a16="http://schemas.microsoft.com/office/drawing/2014/main" id="{A4764034-44E3-493F-9FA6-21AA1E743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981075"/>
            <a:ext cx="8643937" cy="53673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例：若相同指令集有两种不同的实现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，在该指令集中有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类指令：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的时钟频率为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6GHz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的时钟频率为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3GHz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。下表给出在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上运行时所需的每类指令平均时钟周期数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(CPI)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表中还列出了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个不同编译器生成的程序代码中这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类指令各自所占的百分比。其中，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的生产商提供的编译器，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的生产商提供的编译器，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是由第三方生产商提供的。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假设对于同一个程序，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个编译器生成的代码中指令数相同，但代码的组合不同，如上表所示。如果在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上使用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编译器，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的生产商可以声称其性能是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的多少倍？如果在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上使用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编译器，那么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的生产商可以声称其性能是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的多少倍？如果你购买了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，那么你会选择哪个编译器？如果你购买了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，那么你又会选择哪个编译器？如果所有其他指标都相同，那么你会买哪台机器和哪个编译器？</a:t>
            </a: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9938" y="115888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计算机性能举例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F3B5BFD-5A7D-4568-99FE-2283A6DBC3C7}"/>
              </a:ext>
            </a:extLst>
          </p:cNvPr>
          <p:cNvGraphicFramePr>
            <a:graphicFrameLocks noGrp="1"/>
          </p:cNvGraphicFramePr>
          <p:nvPr/>
        </p:nvGraphicFramePr>
        <p:xfrm>
          <a:off x="357188" y="2106613"/>
          <a:ext cx="8535988" cy="1376364"/>
        </p:xfrm>
        <a:graphic>
          <a:graphicData uri="http://schemas.openxmlformats.org/drawingml/2006/table">
            <a:tbl>
              <a:tblPr/>
              <a:tblGrid>
                <a:gridCol w="1423489">
                  <a:extLst>
                    <a:ext uri="{9D8B030D-6E8A-4147-A177-3AD203B41FA5}">
                      <a16:colId xmlns:a16="http://schemas.microsoft.com/office/drawing/2014/main" val="273064872"/>
                    </a:ext>
                  </a:extLst>
                </a:gridCol>
                <a:gridCol w="1421840">
                  <a:extLst>
                    <a:ext uri="{9D8B030D-6E8A-4147-A177-3AD203B41FA5}">
                      <a16:colId xmlns:a16="http://schemas.microsoft.com/office/drawing/2014/main" val="3219638682"/>
                    </a:ext>
                  </a:extLst>
                </a:gridCol>
                <a:gridCol w="1423490">
                  <a:extLst>
                    <a:ext uri="{9D8B030D-6E8A-4147-A177-3AD203B41FA5}">
                      <a16:colId xmlns:a16="http://schemas.microsoft.com/office/drawing/2014/main" val="3164226172"/>
                    </a:ext>
                  </a:extLst>
                </a:gridCol>
                <a:gridCol w="1421840">
                  <a:extLst>
                    <a:ext uri="{9D8B030D-6E8A-4147-A177-3AD203B41FA5}">
                      <a16:colId xmlns:a16="http://schemas.microsoft.com/office/drawing/2014/main" val="1283031406"/>
                    </a:ext>
                  </a:extLst>
                </a:gridCol>
                <a:gridCol w="1423489">
                  <a:extLst>
                    <a:ext uri="{9D8B030D-6E8A-4147-A177-3AD203B41FA5}">
                      <a16:colId xmlns:a16="http://schemas.microsoft.com/office/drawing/2014/main" val="2249356441"/>
                    </a:ext>
                  </a:extLst>
                </a:gridCol>
                <a:gridCol w="1421840">
                  <a:extLst>
                    <a:ext uri="{9D8B030D-6E8A-4147-A177-3AD203B41FA5}">
                      <a16:colId xmlns:a16="http://schemas.microsoft.com/office/drawing/2014/main" val="2018744847"/>
                    </a:ext>
                  </a:extLst>
                </a:gridCol>
              </a:tblGrid>
              <a:tr h="3440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指令类型</a:t>
                      </a: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I1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上的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CPI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I2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上的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CPI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编译器</a:t>
                      </a: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编译器</a:t>
                      </a: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C3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编译器</a:t>
                      </a: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22710"/>
                  </a:ext>
                </a:extLst>
              </a:tr>
              <a:tr h="3440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50%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605530"/>
                  </a:ext>
                </a:extLst>
              </a:tr>
              <a:tr h="3440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25%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81608"/>
                  </a:ext>
                </a:extLst>
              </a:tr>
              <a:tr h="3440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25%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008664"/>
                  </a:ext>
                </a:extLst>
              </a:tr>
            </a:tbl>
          </a:graphicData>
        </a:graphic>
      </p:graphicFrame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0BC1CC5-1F61-4E33-BEFC-E9F9FAEB1A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938" y="1341438"/>
            <a:ext cx="7912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C791693-D00D-4D97-AEBC-A3E477513C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9238" y="1700213"/>
            <a:ext cx="49704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6">
            <a:extLst>
              <a:ext uri="{FF2B5EF4-FFF2-40B4-BE49-F238E27FC236}">
                <a16:creationId xmlns:a16="http://schemas.microsoft.com/office/drawing/2014/main" id="{67B2D604-3679-4347-81C9-5AB03FFCC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1014413"/>
            <a:ext cx="8643937" cy="53673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例：若相同指令集有两种不同的实现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，在该指令集中有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类指令：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的时钟频率为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6GHz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的时钟频率为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3GHz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。下表给出在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上运行时所需的每类指令平均时钟周期数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(CPI)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表中还列出了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个不同编译器生成的程序代码中这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类指令各自所占的百分比。其中，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的生产商提供的编译器，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的生产商提供的编译器，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是由第三方生产商提供的。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假设对于同一个程序，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个编译器生成的代码中指令数相同，但代码的组合不同，如上表所示。如果在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上使用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编译器，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的生产商可以声称其性能是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的多少倍？如果在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上使用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编译器，那么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的生产商可以声称其性能是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的多少倍？如果你购买了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，那么你会选择哪个编译器？如果你购买了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，那么你又会选择哪个编译器？如果所有其他指标都相同，那么你会买哪台机器和哪个编译器？</a:t>
            </a: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9938" y="115888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计算机性能举例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D83B383-899B-4BAE-A3C7-58663192E842}"/>
              </a:ext>
            </a:extLst>
          </p:cNvPr>
          <p:cNvGraphicFramePr>
            <a:graphicFrameLocks noGrp="1"/>
          </p:cNvGraphicFramePr>
          <p:nvPr/>
        </p:nvGraphicFramePr>
        <p:xfrm>
          <a:off x="357188" y="2293938"/>
          <a:ext cx="8215312" cy="1189036"/>
        </p:xfrm>
        <a:graphic>
          <a:graphicData uri="http://schemas.openxmlformats.org/drawingml/2006/table">
            <a:tbl>
              <a:tblPr/>
              <a:tblGrid>
                <a:gridCol w="1370012">
                  <a:extLst>
                    <a:ext uri="{9D8B030D-6E8A-4147-A177-3AD203B41FA5}">
                      <a16:colId xmlns:a16="http://schemas.microsoft.com/office/drawing/2014/main" val="2624991756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3331848491"/>
                    </a:ext>
                  </a:extLst>
                </a:gridCol>
                <a:gridCol w="1370013">
                  <a:extLst>
                    <a:ext uri="{9D8B030D-6E8A-4147-A177-3AD203B41FA5}">
                      <a16:colId xmlns:a16="http://schemas.microsoft.com/office/drawing/2014/main" val="1763001336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1776807052"/>
                    </a:ext>
                  </a:extLst>
                </a:gridCol>
                <a:gridCol w="1370012">
                  <a:extLst>
                    <a:ext uri="{9D8B030D-6E8A-4147-A177-3AD203B41FA5}">
                      <a16:colId xmlns:a16="http://schemas.microsoft.com/office/drawing/2014/main" val="34193606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1318594500"/>
                    </a:ext>
                  </a:extLst>
                </a:gridCol>
              </a:tblGrid>
              <a:tr h="2972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指令类型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I1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上的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CPI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I2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上的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CPI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编译器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编译器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C3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编译器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21422"/>
                  </a:ext>
                </a:extLst>
              </a:tr>
              <a:tr h="2972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50%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993454"/>
                  </a:ext>
                </a:extLst>
              </a:tr>
              <a:tr h="2972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25%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927737"/>
                  </a:ext>
                </a:extLst>
              </a:tr>
              <a:tr h="2972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25%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5454"/>
                  </a:ext>
                </a:extLst>
              </a:tr>
            </a:tbl>
          </a:graphicData>
        </a:graphic>
      </p:graphicFrame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766D42D-F18A-4F78-B377-CE48C46C42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938" y="1412875"/>
            <a:ext cx="7912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8FC75AB-902A-4C29-BB41-BA2C98A945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9238" y="1700213"/>
            <a:ext cx="49704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960E4288-C11A-4697-868F-1E911765A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2276475"/>
            <a:ext cx="3997325" cy="129698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5BE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919163"/>
            <a:ext cx="8281988" cy="14978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Tx/>
            </a:pPr>
            <a:r>
              <a:rPr lang="zh-CN" altLang="en-US" sz="2800" dirty="0">
                <a:ea typeface="华文新魏" panose="02010800040101010101" pitchFamily="2" charset="-122"/>
              </a:rPr>
              <a:t>衡量计算机性能的基本指标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</a:pPr>
            <a:r>
              <a:rPr lang="zh-CN" altLang="en-US" sz="2800" dirty="0">
                <a:ea typeface="华文新魏" panose="02010800040101010101" pitchFamily="2" charset="-122"/>
              </a:rPr>
              <a:t>功耗</a:t>
            </a:r>
            <a:r>
              <a:rPr lang="en-US" altLang="zh-CN" sz="2800" dirty="0"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ea typeface="华文新魏" panose="02010800040101010101" pitchFamily="2" charset="-122"/>
              </a:rPr>
              <a:t>Power)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</a:pPr>
            <a:r>
              <a:rPr lang="zh-CN" altLang="en-US" sz="2800" dirty="0">
                <a:ea typeface="华文新魏" panose="02010800040101010101" pitchFamily="2" charset="-122"/>
              </a:rPr>
              <a:t>制造成本</a:t>
            </a:r>
            <a:r>
              <a:rPr lang="en-US" altLang="zh-CN" sz="2800" dirty="0">
                <a:ea typeface="华文新魏" panose="02010800040101010101" pitchFamily="2" charset="-122"/>
              </a:rPr>
              <a:t>(Manufacturing Cost)</a:t>
            </a:r>
            <a:endParaRPr lang="zh-CN" altLang="en-US" sz="2800" dirty="0">
              <a:ea typeface="华文新魏" panose="02010800040101010101" pitchFamily="2" charset="-122"/>
            </a:endParaRPr>
          </a:p>
        </p:txBody>
      </p:sp>
      <p:sp>
        <p:nvSpPr>
          <p:cNvPr id="69635" name="Text Box 6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9750" y="112712"/>
            <a:ext cx="7021513" cy="5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计算机性能评价 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6">
            <a:extLst>
              <a:ext uri="{FF2B5EF4-FFF2-40B4-BE49-F238E27FC236}">
                <a16:creationId xmlns:a16="http://schemas.microsoft.com/office/drawing/2014/main" id="{AEC230B5-C806-499B-AFE1-C2924117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908050"/>
            <a:ext cx="8643937" cy="59705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例：若相同指令集有两种不同的实现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，在该指令集中有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类指令：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的时钟频率为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6GHz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的时钟频率为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3GHz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。下表给出在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上运行时所需的每类指令平均时钟周期数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(CPI)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表中列出了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个不同编译器生成的程序代码中这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类指令各自所占的百分比。其中，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的生产商提供的编译器，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的生产商提供的编译器，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是由第三方生产商提供的。假设对于同一个程序，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个编译器生成的代码中指令数相同，但代码的组合不同，如上表所示。如果在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上使用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编译器，那么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的生产商可以声称其性能是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的多少倍？如果在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上使用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编译器，那么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的生产商可以声称其性能是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的多少倍？如果你购买了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，那么你会选择哪个编译器？如果你购买了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，那么你又会选择哪个编译器？如果所有其他指标都相同，那么你会买哪台机器和哪个编译器？</a:t>
            </a: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9938" y="115888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计算机性能举例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4DF385-7E8B-46DE-8ECC-0E8BCDBF6B61}"/>
              </a:ext>
            </a:extLst>
          </p:cNvPr>
          <p:cNvGraphicFramePr>
            <a:graphicFrameLocks noGrp="1"/>
          </p:cNvGraphicFramePr>
          <p:nvPr/>
        </p:nvGraphicFramePr>
        <p:xfrm>
          <a:off x="357188" y="2365375"/>
          <a:ext cx="8215312" cy="1189040"/>
        </p:xfrm>
        <a:graphic>
          <a:graphicData uri="http://schemas.openxmlformats.org/drawingml/2006/table">
            <a:tbl>
              <a:tblPr/>
              <a:tblGrid>
                <a:gridCol w="1370012">
                  <a:extLst>
                    <a:ext uri="{9D8B030D-6E8A-4147-A177-3AD203B41FA5}">
                      <a16:colId xmlns:a16="http://schemas.microsoft.com/office/drawing/2014/main" val="29423408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117443609"/>
                    </a:ext>
                  </a:extLst>
                </a:gridCol>
                <a:gridCol w="1370013">
                  <a:extLst>
                    <a:ext uri="{9D8B030D-6E8A-4147-A177-3AD203B41FA5}">
                      <a16:colId xmlns:a16="http://schemas.microsoft.com/office/drawing/2014/main" val="2079588589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4070173547"/>
                    </a:ext>
                  </a:extLst>
                </a:gridCol>
                <a:gridCol w="1370012">
                  <a:extLst>
                    <a:ext uri="{9D8B030D-6E8A-4147-A177-3AD203B41FA5}">
                      <a16:colId xmlns:a16="http://schemas.microsoft.com/office/drawing/2014/main" val="20411709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356976950"/>
                    </a:ext>
                  </a:extLst>
                </a:gridCol>
              </a:tblGrid>
              <a:tr h="297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指令类型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I1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上的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CPI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I2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上的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CPI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编译器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编译器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C3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编译器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61693"/>
                  </a:ext>
                </a:extLst>
              </a:tr>
              <a:tr h="297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50%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499793"/>
                  </a:ext>
                </a:extLst>
              </a:tr>
              <a:tr h="297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25%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51903"/>
                  </a:ext>
                </a:extLst>
              </a:tr>
              <a:tr h="297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25%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00291"/>
                  </a:ext>
                </a:extLst>
              </a:tr>
            </a:tbl>
          </a:graphicData>
        </a:graphic>
      </p:graphicFrame>
      <p:sp>
        <p:nvSpPr>
          <p:cNvPr id="6" name="圆角矩形 5">
            <a:extLst>
              <a:ext uri="{FF2B5EF4-FFF2-40B4-BE49-F238E27FC236}">
                <a16:creationId xmlns:a16="http://schemas.microsoft.com/office/drawing/2014/main" id="{29F820B6-729C-46D4-86CB-D996EC1AF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2349500"/>
            <a:ext cx="4105275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5BE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E52B0D72-9978-4BEC-8865-24E0BD490A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263" y="5373688"/>
            <a:ext cx="567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AD7497C-D309-4FFA-ACDA-5C2D4FF486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19700" y="5013325"/>
            <a:ext cx="36195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9938" y="115888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计算机性能举例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DC530DBF-2C75-4902-AF07-C8B8A85704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300" y="836613"/>
            <a:ext cx="8723313" cy="47021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sz="1800" dirty="0">
                <a:latin typeface="Arial" charset="0"/>
                <a:ea typeface="华文新魏" charset="0"/>
              </a:rPr>
              <a:t>解：</a:t>
            </a:r>
            <a:r>
              <a:rPr lang="en-US" altLang="zh-CN" sz="1800" dirty="0">
                <a:solidFill>
                  <a:srgbClr val="FF0000"/>
                </a:solidFill>
                <a:latin typeface="方正正粗黑简体" charset="0"/>
                <a:ea typeface="方正正粗黑简体" charset="0"/>
                <a:cs typeface="方正正粗黑简体" charset="0"/>
              </a:rPr>
              <a:t>CPU Time = cycle time × CPI × Instructions / program</a:t>
            </a:r>
          </a:p>
          <a:p>
            <a:pPr marL="545379" lvl="1" indent="-342946">
              <a:buFont typeface="隶书" charset="0"/>
              <a:buAutoNum type="circleNumDbPlain"/>
              <a:defRPr/>
            </a:pPr>
            <a:r>
              <a:rPr lang="en-US" altLang="zh-CN" sz="1800" dirty="0">
                <a:latin typeface="Times New Roman" charset="0"/>
                <a:ea typeface="华文新魏" charset="0"/>
              </a:rPr>
              <a:t>I1</a:t>
            </a:r>
            <a:r>
              <a:rPr lang="zh-CN" altLang="en-US" sz="1800" dirty="0">
                <a:latin typeface="Times New Roman" charset="0"/>
                <a:ea typeface="华文新魏" charset="0"/>
              </a:rPr>
              <a:t>和</a:t>
            </a:r>
            <a:r>
              <a:rPr lang="en-US" altLang="zh-CN" sz="1800" dirty="0">
                <a:latin typeface="Times New Roman" charset="0"/>
                <a:ea typeface="华文新魏" charset="0"/>
              </a:rPr>
              <a:t>C1</a:t>
            </a:r>
            <a:r>
              <a:rPr lang="zh-CN" altLang="en-US" sz="1800" dirty="0">
                <a:latin typeface="Times New Roman" charset="0"/>
                <a:ea typeface="华文新魏" charset="0"/>
              </a:rPr>
              <a:t>：</a:t>
            </a:r>
            <a:r>
              <a:rPr lang="pt-BR" altLang="zh-CN" sz="1800" dirty="0">
                <a:latin typeface="Times New Roman" charset="0"/>
                <a:ea typeface="华文新魏" charset="0"/>
              </a:rPr>
              <a:t>CPI</a:t>
            </a:r>
            <a:r>
              <a:rPr lang="pt-BR" altLang="zh-CN" sz="1800" baseline="-25000" dirty="0">
                <a:latin typeface="Times New Roman" charset="0"/>
                <a:ea typeface="华文新魏" charset="0"/>
              </a:rPr>
              <a:t>11</a:t>
            </a:r>
            <a:r>
              <a:rPr lang="pt-BR" altLang="zh-CN" sz="1800" dirty="0">
                <a:latin typeface="Times New Roman" charset="0"/>
                <a:ea typeface="华文新魏" charset="0"/>
              </a:rPr>
              <a:t> = 2×40% + 3×40% + 5×20%  = 3</a:t>
            </a:r>
          </a:p>
          <a:p>
            <a:pPr marL="545379" lvl="1" indent="-342946">
              <a:buFont typeface="隶书" charset="0"/>
              <a:buAutoNum type="circleNumDbPlain"/>
              <a:defRPr/>
            </a:pPr>
            <a:r>
              <a:rPr lang="en-US" altLang="zh-CN" sz="1800" dirty="0">
                <a:latin typeface="Times New Roman" charset="0"/>
                <a:ea typeface="华文新魏" charset="0"/>
              </a:rPr>
              <a:t>I1</a:t>
            </a:r>
            <a:r>
              <a:rPr lang="zh-CN" altLang="en-US" sz="1800" dirty="0">
                <a:latin typeface="Times New Roman" charset="0"/>
                <a:ea typeface="华文新魏" charset="0"/>
              </a:rPr>
              <a:t>和</a:t>
            </a:r>
            <a:r>
              <a:rPr lang="en-US" altLang="zh-CN" sz="1800" dirty="0">
                <a:latin typeface="Times New Roman" charset="0"/>
                <a:ea typeface="华文新魏" charset="0"/>
              </a:rPr>
              <a:t>C2</a:t>
            </a:r>
            <a:r>
              <a:rPr lang="zh-CN" altLang="en-US" sz="1800" dirty="0">
                <a:latin typeface="Times New Roman" charset="0"/>
                <a:ea typeface="华文新魏" charset="0"/>
              </a:rPr>
              <a:t>：</a:t>
            </a:r>
            <a:r>
              <a:rPr lang="pt-BR" altLang="zh-CN" sz="1800" dirty="0">
                <a:latin typeface="Times New Roman" charset="0"/>
                <a:ea typeface="华文新魏" charset="0"/>
              </a:rPr>
              <a:t>CPI</a:t>
            </a:r>
            <a:r>
              <a:rPr lang="pt-BR" altLang="zh-CN" sz="1800" baseline="-25000" dirty="0">
                <a:latin typeface="Times New Roman" charset="0"/>
                <a:ea typeface="华文新魏" charset="0"/>
              </a:rPr>
              <a:t>12</a:t>
            </a:r>
            <a:r>
              <a:rPr lang="pt-BR" altLang="zh-CN" sz="1800" dirty="0">
                <a:latin typeface="Times New Roman" charset="0"/>
                <a:ea typeface="华文新魏" charset="0"/>
              </a:rPr>
              <a:t> = 2×40% + 3×20% + 5×40%  = 3.4</a:t>
            </a:r>
            <a:endParaRPr lang="zh-CN" altLang="en-US" sz="1800" dirty="0">
              <a:latin typeface="Times New Roman" charset="0"/>
              <a:ea typeface="华文新魏" charset="0"/>
            </a:endParaRPr>
          </a:p>
          <a:p>
            <a:pPr marL="545379" lvl="1" indent="-342946">
              <a:buFont typeface="隶书" charset="0"/>
              <a:buAutoNum type="circleNumDbPlain"/>
              <a:defRPr/>
            </a:pPr>
            <a:r>
              <a:rPr lang="en-US" altLang="zh-CN" sz="1800" dirty="0">
                <a:latin typeface="Times New Roman" charset="0"/>
                <a:ea typeface="华文新魏" charset="0"/>
              </a:rPr>
              <a:t>I1</a:t>
            </a:r>
            <a:r>
              <a:rPr lang="zh-CN" altLang="en-US" sz="1800" dirty="0">
                <a:latin typeface="Times New Roman" charset="0"/>
                <a:ea typeface="华文新魏" charset="0"/>
              </a:rPr>
              <a:t>和</a:t>
            </a:r>
            <a:r>
              <a:rPr lang="en-US" altLang="zh-CN" sz="1800" dirty="0">
                <a:latin typeface="Times New Roman" charset="0"/>
                <a:ea typeface="华文新魏" charset="0"/>
              </a:rPr>
              <a:t>C3</a:t>
            </a:r>
            <a:r>
              <a:rPr lang="zh-CN" altLang="en-US" sz="1800" dirty="0">
                <a:latin typeface="Times New Roman" charset="0"/>
                <a:ea typeface="华文新魏" charset="0"/>
              </a:rPr>
              <a:t>：</a:t>
            </a:r>
            <a:r>
              <a:rPr lang="pt-BR" altLang="zh-CN" sz="1800" dirty="0">
                <a:latin typeface="Times New Roman" charset="0"/>
                <a:ea typeface="华文新魏" charset="0"/>
              </a:rPr>
              <a:t>CPI</a:t>
            </a:r>
            <a:r>
              <a:rPr lang="pt-BR" altLang="zh-CN" sz="1800" baseline="-25000" dirty="0">
                <a:latin typeface="Times New Roman" charset="0"/>
                <a:ea typeface="华文新魏" charset="0"/>
              </a:rPr>
              <a:t>13</a:t>
            </a:r>
            <a:r>
              <a:rPr lang="pt-BR" altLang="zh-CN" sz="1800" dirty="0">
                <a:latin typeface="Times New Roman" charset="0"/>
                <a:ea typeface="华文新魏" charset="0"/>
              </a:rPr>
              <a:t> = 2×50% + 3×25% + 5×25%  = 3</a:t>
            </a:r>
          </a:p>
          <a:p>
            <a:pPr marL="545379" lvl="1" indent="-342946">
              <a:buFont typeface="隶书" charset="0"/>
              <a:buAutoNum type="circleNumDbPlain"/>
              <a:defRPr/>
            </a:pPr>
            <a:r>
              <a:rPr lang="en-US" altLang="zh-CN" sz="1800" dirty="0">
                <a:latin typeface="Times New Roman" charset="0"/>
                <a:ea typeface="华文新魏" charset="0"/>
              </a:rPr>
              <a:t>I2</a:t>
            </a:r>
            <a:r>
              <a:rPr lang="zh-CN" altLang="en-US" sz="1800" dirty="0">
                <a:latin typeface="Times New Roman" charset="0"/>
                <a:ea typeface="华文新魏" charset="0"/>
              </a:rPr>
              <a:t>和</a:t>
            </a:r>
            <a:r>
              <a:rPr lang="en-US" altLang="zh-CN" sz="1800" dirty="0">
                <a:latin typeface="Times New Roman" charset="0"/>
                <a:ea typeface="华文新魏" charset="0"/>
              </a:rPr>
              <a:t>C1</a:t>
            </a:r>
            <a:r>
              <a:rPr lang="zh-CN" altLang="en-US" sz="1800" dirty="0">
                <a:latin typeface="Times New Roman" charset="0"/>
                <a:ea typeface="华文新魏" charset="0"/>
              </a:rPr>
              <a:t>：</a:t>
            </a:r>
            <a:r>
              <a:rPr lang="pt-BR" altLang="zh-CN" sz="1800" dirty="0">
                <a:latin typeface="Times New Roman" charset="0"/>
                <a:ea typeface="华文新魏" charset="0"/>
              </a:rPr>
              <a:t>CPI</a:t>
            </a:r>
            <a:r>
              <a:rPr lang="pt-BR" altLang="zh-CN" sz="1800" baseline="-25000" dirty="0">
                <a:latin typeface="Times New Roman" charset="0"/>
                <a:ea typeface="华文新魏" charset="0"/>
              </a:rPr>
              <a:t>21</a:t>
            </a:r>
            <a:r>
              <a:rPr lang="pt-BR" altLang="zh-CN" sz="1800" dirty="0">
                <a:latin typeface="Times New Roman" charset="0"/>
                <a:ea typeface="华文新魏" charset="0"/>
              </a:rPr>
              <a:t> = 1×40% + 2×40% + 2×20%  = 1.6</a:t>
            </a:r>
          </a:p>
          <a:p>
            <a:pPr marL="545379" lvl="1" indent="-342946">
              <a:buFont typeface="隶书" charset="0"/>
              <a:buAutoNum type="circleNumDbPlain"/>
              <a:defRPr/>
            </a:pPr>
            <a:r>
              <a:rPr lang="en-US" altLang="zh-CN" sz="1800" dirty="0">
                <a:latin typeface="Times New Roman" charset="0"/>
                <a:ea typeface="华文新魏" charset="0"/>
              </a:rPr>
              <a:t>I2</a:t>
            </a:r>
            <a:r>
              <a:rPr lang="zh-CN" altLang="en-US" sz="1800" dirty="0">
                <a:latin typeface="Times New Roman" charset="0"/>
                <a:ea typeface="华文新魏" charset="0"/>
              </a:rPr>
              <a:t>和</a:t>
            </a:r>
            <a:r>
              <a:rPr lang="en-US" altLang="zh-CN" sz="1800" dirty="0">
                <a:latin typeface="Times New Roman" charset="0"/>
                <a:ea typeface="华文新魏" charset="0"/>
              </a:rPr>
              <a:t>C2</a:t>
            </a:r>
            <a:r>
              <a:rPr lang="zh-CN" altLang="en-US" sz="1800" dirty="0">
                <a:latin typeface="Times New Roman" charset="0"/>
                <a:ea typeface="华文新魏" charset="0"/>
              </a:rPr>
              <a:t>：</a:t>
            </a:r>
            <a:r>
              <a:rPr lang="pt-BR" altLang="zh-CN" sz="1800" dirty="0">
                <a:latin typeface="Times New Roman" charset="0"/>
                <a:ea typeface="华文新魏" charset="0"/>
              </a:rPr>
              <a:t>CPI</a:t>
            </a:r>
            <a:r>
              <a:rPr lang="pt-BR" altLang="zh-CN" sz="1800" baseline="-25000" dirty="0">
                <a:latin typeface="Times New Roman" charset="0"/>
                <a:ea typeface="华文新魏" charset="0"/>
              </a:rPr>
              <a:t>22</a:t>
            </a:r>
            <a:r>
              <a:rPr lang="pt-BR" altLang="zh-CN" sz="1800" dirty="0">
                <a:latin typeface="Times New Roman" charset="0"/>
                <a:ea typeface="华文新魏" charset="0"/>
              </a:rPr>
              <a:t> = 1×40% + 2×20% + 2×40%  = 1.6</a:t>
            </a:r>
            <a:endParaRPr lang="zh-CN" altLang="en-US" sz="1800" dirty="0">
              <a:latin typeface="Times New Roman" charset="0"/>
              <a:ea typeface="华文新魏" charset="0"/>
            </a:endParaRPr>
          </a:p>
          <a:p>
            <a:pPr marL="545379" lvl="1" indent="-342946">
              <a:buFont typeface="隶书" charset="0"/>
              <a:buAutoNum type="circleNumDbPlain"/>
              <a:defRPr/>
            </a:pPr>
            <a:r>
              <a:rPr lang="en-US" altLang="zh-CN" sz="1800" dirty="0">
                <a:latin typeface="Times New Roman" charset="0"/>
                <a:ea typeface="华文新魏" charset="0"/>
              </a:rPr>
              <a:t>I2</a:t>
            </a:r>
            <a:r>
              <a:rPr lang="zh-CN" altLang="en-US" sz="1800" dirty="0">
                <a:latin typeface="Times New Roman" charset="0"/>
                <a:ea typeface="华文新魏" charset="0"/>
              </a:rPr>
              <a:t>和</a:t>
            </a:r>
            <a:r>
              <a:rPr lang="en-US" altLang="zh-CN" sz="1800" dirty="0">
                <a:latin typeface="Times New Roman" charset="0"/>
                <a:ea typeface="华文新魏" charset="0"/>
              </a:rPr>
              <a:t>C3</a:t>
            </a:r>
            <a:r>
              <a:rPr lang="zh-CN" altLang="en-US" sz="1800" dirty="0">
                <a:latin typeface="Times New Roman" charset="0"/>
                <a:ea typeface="华文新魏" charset="0"/>
              </a:rPr>
              <a:t>：</a:t>
            </a:r>
            <a:r>
              <a:rPr lang="pt-BR" altLang="zh-CN" sz="1800" dirty="0">
                <a:latin typeface="Times New Roman" charset="0"/>
                <a:ea typeface="华文新魏" charset="0"/>
              </a:rPr>
              <a:t>CPI</a:t>
            </a:r>
            <a:r>
              <a:rPr lang="pt-BR" altLang="zh-CN" sz="1800" baseline="-25000" dirty="0">
                <a:latin typeface="Times New Roman" charset="0"/>
                <a:ea typeface="华文新魏" charset="0"/>
              </a:rPr>
              <a:t>23</a:t>
            </a:r>
            <a:r>
              <a:rPr lang="pt-BR" altLang="zh-CN" sz="1800" dirty="0">
                <a:latin typeface="Times New Roman" charset="0"/>
                <a:ea typeface="华文新魏" charset="0"/>
              </a:rPr>
              <a:t> = 1×50% + 2×25% + 2×25%  = 1.5</a:t>
            </a:r>
            <a:endParaRPr lang="pt-BR" altLang="zh-CN" sz="1500" dirty="0">
              <a:latin typeface="Times New Roman" charset="0"/>
              <a:ea typeface="华文新魏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D7FE56-078C-441C-8CD4-491A18ACE88B}"/>
              </a:ext>
            </a:extLst>
          </p:cNvPr>
          <p:cNvSpPr/>
          <p:nvPr/>
        </p:nvSpPr>
        <p:spPr>
          <a:xfrm>
            <a:off x="0" y="4267200"/>
            <a:ext cx="9144000" cy="2170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44513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都使用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/I2</a:t>
            </a: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执行时间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执行时间＝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(1/3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×1.6×I) ÷ 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(1/6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×3×I) ≈1.067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可以声称其性能是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1.067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都使用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/I1</a:t>
            </a:r>
            <a:r>
              <a:rPr lang="zh-CN" altLang="pt-BR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(1/6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×3.4×I) ÷ </a:t>
            </a:r>
            <a:r>
              <a:rPr lang="pt-BR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(1/3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×1.6×I) =1.0625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可以声称其性能是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1.0625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若购买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，可选择编译器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；如果购买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，可选择编译器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若所有其他指标相同，选择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小且主频低，因此功耗小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6">
            <a:extLst>
              <a:ext uri="{FF2B5EF4-FFF2-40B4-BE49-F238E27FC236}">
                <a16:creationId xmlns:a16="http://schemas.microsoft.com/office/drawing/2014/main" id="{C7993A07-E8EE-4C51-9A67-A5BBAA256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28663"/>
            <a:ext cx="8839200" cy="56324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例：若相同指令集有两种不同的实现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，在该指令集中有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类指令：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的时钟频率为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6GHz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的时钟频率为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3GHz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。下表给出在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上运行时所需的每类指令平均时钟周期数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(CPI)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表中还列出了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个不同编译器生成的程序代码中这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类指令各自所占的百分比。其中，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的生产商提供的编译器，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的生产商提供的编译器，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是由第三方生产商提供的。假设对于同一个程序，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个编译器生成的代码中指令数相同，但代码的组合不同，如上表所示。如果在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上使用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编译器，那么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的生产商可以声称其性能是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的多少倍？如果在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上使用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编译器，那么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的生产商可以声称其性能是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的多少倍？如果你购买了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，那么你会选择哪个编译器？如果你购买了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，那么你又会选择哪个编译器？如果所有其他指标都相同，那么你会买哪台机器和哪个编译器？</a:t>
            </a: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9938" y="115888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计算机性能举例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15AF6C6-8BF3-41DF-954A-AA33697188D0}"/>
              </a:ext>
            </a:extLst>
          </p:cNvPr>
          <p:cNvGraphicFramePr>
            <a:graphicFrameLocks noGrp="1"/>
          </p:cNvGraphicFramePr>
          <p:nvPr/>
        </p:nvGraphicFramePr>
        <p:xfrm>
          <a:off x="454025" y="1990725"/>
          <a:ext cx="8215313" cy="1189040"/>
        </p:xfrm>
        <a:graphic>
          <a:graphicData uri="http://schemas.openxmlformats.org/drawingml/2006/table">
            <a:tbl>
              <a:tblPr/>
              <a:tblGrid>
                <a:gridCol w="1370013">
                  <a:extLst>
                    <a:ext uri="{9D8B030D-6E8A-4147-A177-3AD203B41FA5}">
                      <a16:colId xmlns:a16="http://schemas.microsoft.com/office/drawing/2014/main" val="918663757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1470898498"/>
                    </a:ext>
                  </a:extLst>
                </a:gridCol>
                <a:gridCol w="1370012">
                  <a:extLst>
                    <a:ext uri="{9D8B030D-6E8A-4147-A177-3AD203B41FA5}">
                      <a16:colId xmlns:a16="http://schemas.microsoft.com/office/drawing/2014/main" val="1039130309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1021126251"/>
                    </a:ext>
                  </a:extLst>
                </a:gridCol>
                <a:gridCol w="1370013">
                  <a:extLst>
                    <a:ext uri="{9D8B030D-6E8A-4147-A177-3AD203B41FA5}">
                      <a16:colId xmlns:a16="http://schemas.microsoft.com/office/drawing/2014/main" val="2865690488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4030753414"/>
                    </a:ext>
                  </a:extLst>
                </a:gridCol>
              </a:tblGrid>
              <a:tr h="297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指令类型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I1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上的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CPI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I2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上的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CPI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编译器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编译器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C3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编译器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34745"/>
                  </a:ext>
                </a:extLst>
              </a:tr>
              <a:tr h="297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50%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938633"/>
                  </a:ext>
                </a:extLst>
              </a:tr>
              <a:tr h="297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25%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44436"/>
                  </a:ext>
                </a:extLst>
              </a:tr>
              <a:tr h="297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25%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4298" marB="342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50791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EFF833C-1B22-46F4-9BD1-2FD4DC1BF82A}"/>
              </a:ext>
            </a:extLst>
          </p:cNvPr>
          <p:cNvSpPr/>
          <p:nvPr/>
        </p:nvSpPr>
        <p:spPr>
          <a:xfrm>
            <a:off x="3059113" y="4311650"/>
            <a:ext cx="5922962" cy="12001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solidFill>
                  <a:srgbClr val="0000B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2000" b="1" dirty="0">
                <a:solidFill>
                  <a:srgbClr val="0000B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实现影响指令</a:t>
            </a:r>
            <a:r>
              <a:rPr lang="en-US" altLang="zh-CN" sz="2000" b="1" dirty="0">
                <a:solidFill>
                  <a:srgbClr val="0000B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CPI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rgbClr val="0000B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编译器影响程序的指令数及其程序综合</a:t>
            </a:r>
            <a:r>
              <a:rPr lang="en-US" altLang="zh-CN" sz="2000" b="1" dirty="0">
                <a:solidFill>
                  <a:srgbClr val="0000B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CPI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solidFill>
                  <a:srgbClr val="0000B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2000" b="1" dirty="0">
                <a:solidFill>
                  <a:srgbClr val="0000B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执行时间</a:t>
            </a:r>
            <a:r>
              <a:rPr lang="en-US" altLang="zh-CN" sz="2000" b="1" dirty="0">
                <a:solidFill>
                  <a:srgbClr val="0000B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solidFill>
                  <a:srgbClr val="0000B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指令数</a:t>
            </a:r>
            <a:r>
              <a:rPr lang="en-US" altLang="zh-CN" sz="2000" b="1" dirty="0">
                <a:solidFill>
                  <a:srgbClr val="0000BF"/>
                </a:solidFill>
                <a:latin typeface="Times" panose="02020603050405020304" pitchFamily="18" charset="0"/>
                <a:ea typeface="华文新魏" panose="02010800040101010101" pitchFamily="2" charset="-122"/>
                <a:cs typeface="Times" panose="02020603050405020304" pitchFamily="18" charset="0"/>
              </a:rPr>
              <a:t> × </a:t>
            </a:r>
            <a:r>
              <a:rPr lang="en-US" altLang="zh-CN" sz="2000" b="1" dirty="0">
                <a:solidFill>
                  <a:srgbClr val="0000B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CPI </a:t>
            </a:r>
            <a:r>
              <a:rPr lang="en-US" altLang="zh-CN" sz="2000" b="1" dirty="0">
                <a:solidFill>
                  <a:srgbClr val="0000BF"/>
                </a:solidFill>
                <a:latin typeface="Times" panose="02020603050405020304" pitchFamily="18" charset="0"/>
              </a:rPr>
              <a:t>×</a:t>
            </a:r>
            <a:r>
              <a:rPr lang="en-US" altLang="zh-CN" sz="2000" b="1" dirty="0">
                <a:solidFill>
                  <a:srgbClr val="0000B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 dirty="0">
                <a:solidFill>
                  <a:srgbClr val="0000B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时钟周期</a:t>
            </a:r>
            <a:endParaRPr lang="en-US" altLang="zh-CN" sz="2000" b="1" dirty="0">
              <a:solidFill>
                <a:srgbClr val="0000B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1905AE-32F5-43EF-A847-7F5C119BA790}"/>
              </a:ext>
            </a:extLst>
          </p:cNvPr>
          <p:cNvSpPr/>
          <p:nvPr/>
        </p:nvSpPr>
        <p:spPr>
          <a:xfrm>
            <a:off x="3059113" y="3914775"/>
            <a:ext cx="1468437" cy="400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考查知识点</a:t>
            </a:r>
            <a:endParaRPr lang="en-US" altLang="zh-CN" sz="2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70027" name="图片 135" descr="u=207606497,4036238559&amp;fm=21&amp;gp=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4440238"/>
            <a:ext cx="4381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Placeholder 5"/>
          <p:cNvSpPr>
            <a:spLocks noGrp="1" noChangeArrowheads="1"/>
          </p:cNvSpPr>
          <p:nvPr/>
        </p:nvSpPr>
        <p:spPr bwMode="auto">
          <a:xfrm>
            <a:off x="2305050" y="1844675"/>
            <a:ext cx="48720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谢  谢！</a:t>
            </a:r>
          </a:p>
        </p:txBody>
      </p:sp>
      <p:pic>
        <p:nvPicPr>
          <p:cNvPr id="174083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513138"/>
            <a:ext cx="3227388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4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3513138"/>
            <a:ext cx="314007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5" name="图片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3513138"/>
            <a:ext cx="28543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9257" y="0"/>
            <a:ext cx="6486525" cy="6167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计算机性能的基本指标</a:t>
            </a:r>
          </a:p>
        </p:txBody>
      </p:sp>
      <p:sp>
        <p:nvSpPr>
          <p:cNvPr id="769032" name="Rectangle 8"/>
          <p:cNvSpPr>
            <a:spLocks noChangeArrowheads="1"/>
          </p:cNvSpPr>
          <p:nvPr/>
        </p:nvSpPr>
        <p:spPr bwMode="auto">
          <a:xfrm>
            <a:off x="192088" y="1403350"/>
            <a:ext cx="8951912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4738" indent="-261938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 计算机有两种不同的性能</a:t>
            </a:r>
          </a:p>
          <a:p>
            <a:pPr marL="742950" lvl="1" indent="-285750"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 完成单个任务的时间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 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响应时间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(response time)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：完成单个任务所需的总时间</a:t>
            </a:r>
          </a:p>
          <a:p>
            <a:pPr lvl="3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执行时间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(execution time)</a:t>
            </a:r>
          </a:p>
          <a:p>
            <a:pPr lvl="3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等待时间或时延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(latency)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单位时间完成的任务量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(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Tasks per day, hour, sec, ns. .. 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)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吞吐率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(throughput)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：单位时间内所完成的任务量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带宽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(bandwidth)</a:t>
            </a:r>
          </a:p>
        </p:txBody>
      </p:sp>
      <p:sp>
        <p:nvSpPr>
          <p:cNvPr id="75780" name="矩形 4"/>
          <p:cNvSpPr>
            <a:spLocks noChangeArrowheads="1"/>
          </p:cNvSpPr>
          <p:nvPr/>
        </p:nvSpPr>
        <p:spPr bwMode="auto">
          <a:xfrm>
            <a:off x="2544763" y="806450"/>
            <a:ext cx="4043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9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9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9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9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9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6632"/>
            <a:ext cx="6486525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计算机性能的基本指标</a:t>
            </a:r>
          </a:p>
        </p:txBody>
      </p:sp>
      <p:sp>
        <p:nvSpPr>
          <p:cNvPr id="769032" name="Rectangle 8"/>
          <p:cNvSpPr>
            <a:spLocks noChangeArrowheads="1"/>
          </p:cNvSpPr>
          <p:nvPr/>
        </p:nvSpPr>
        <p:spPr bwMode="auto">
          <a:xfrm>
            <a:off x="107504" y="768350"/>
            <a:ext cx="8857109" cy="52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4738" indent="-261938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 计算机有两种不同的性能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 完成单个任务的时间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 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响应时间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(response time)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、执行时间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(execution time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）、等待时间或时延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(latency)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单位时间完成的任务量</a:t>
            </a:r>
            <a:endParaRPr lang="en-US" altLang="zh-CN" sz="2400" b="1" dirty="0">
              <a:latin typeface="微软雅黑" panose="020B0503020204020204" pitchFamily="34" charset="-122"/>
              <a:ea typeface="华文新魏" panose="02010800040101010101" pitchFamily="2" charset="-122"/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吞吐率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(throughput)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、带宽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(bandwidth)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不同应用场合用户关心的性能不同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吞吐率高的场合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多媒体应用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音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视频播放要流畅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)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响应时间短的场合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事务处理系统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存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取款的速度要快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)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rgbClr val="F7964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吞吐率高且响应时间短的场合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——ATM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、文件服务器、</a:t>
            </a:r>
            <a:r>
              <a:rPr lang="en-US" altLang="zh-CN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Web</a:t>
            </a:r>
            <a:r>
              <a:rPr lang="zh-CN" altLang="en-US" sz="2400" b="1" dirty="0">
                <a:latin typeface="微软雅黑" panose="020B0503020204020204" pitchFamily="34" charset="-122"/>
                <a:ea typeface="华文新魏" panose="02010800040101010101" pitchFamily="2" charset="-122"/>
              </a:rPr>
              <a:t>服务器等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9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9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9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9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0"/>
            <a:ext cx="729615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不同层次上对吞吐率性能的度量</a:t>
            </a:r>
          </a:p>
        </p:txBody>
      </p:sp>
      <p:sp>
        <p:nvSpPr>
          <p:cNvPr id="771075" name="Rectangle 3"/>
          <p:cNvSpPr>
            <a:spLocks noChangeArrowheads="1"/>
          </p:cNvSpPr>
          <p:nvPr/>
        </p:nvSpPr>
        <p:spPr bwMode="auto">
          <a:xfrm>
            <a:off x="3779838" y="2971800"/>
            <a:ext cx="5272087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millions) of Instructions per second – MIPS</a:t>
            </a:r>
          </a:p>
          <a:p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(millions) of (F.P.) operations per second – MFLOPS</a:t>
            </a:r>
          </a:p>
        </p:txBody>
      </p:sp>
      <p:sp>
        <p:nvSpPr>
          <p:cNvPr id="771076" name="Rectangle 4"/>
          <p:cNvSpPr>
            <a:spLocks noChangeArrowheads="1"/>
          </p:cNvSpPr>
          <p:nvPr/>
        </p:nvSpPr>
        <p:spPr bwMode="auto">
          <a:xfrm>
            <a:off x="4808538" y="5237163"/>
            <a:ext cx="3149646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Cycles per second (</a:t>
            </a:r>
            <a:r>
              <a:rPr lang="zh-CN" altLang="en-US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频率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71077" name="Rectangle 5"/>
          <p:cNvSpPr>
            <a:spLocks noChangeArrowheads="1"/>
          </p:cNvSpPr>
          <p:nvPr/>
        </p:nvSpPr>
        <p:spPr bwMode="auto">
          <a:xfrm>
            <a:off x="4349750" y="4362450"/>
            <a:ext cx="42227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Megabytes per second(</a:t>
            </a:r>
            <a:r>
              <a:rPr lang="zh-CN" altLang="en-US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带宽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771078" name="Rectangle 6"/>
          <p:cNvSpPr>
            <a:spLocks noChangeArrowheads="1"/>
          </p:cNvSpPr>
          <p:nvPr/>
        </p:nvSpPr>
        <p:spPr bwMode="auto">
          <a:xfrm>
            <a:off x="4802188" y="1014413"/>
            <a:ext cx="286543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Answers per hour</a:t>
            </a:r>
          </a:p>
          <a:p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Operations per second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868363" y="928688"/>
            <a:ext cx="3911600" cy="4760912"/>
            <a:chOff x="720" y="1046"/>
            <a:chExt cx="2236" cy="2771"/>
          </a:xfrm>
        </p:grpSpPr>
        <p:sp>
          <p:nvSpPr>
            <p:cNvPr id="79880" name="Freeform 8"/>
            <p:cNvSpPr>
              <a:spLocks/>
            </p:cNvSpPr>
            <p:nvPr/>
          </p:nvSpPr>
          <p:spPr bwMode="auto">
            <a:xfrm>
              <a:off x="720" y="2793"/>
              <a:ext cx="2113" cy="1024"/>
            </a:xfrm>
            <a:custGeom>
              <a:avLst/>
              <a:gdLst>
                <a:gd name="T0" fmla="*/ 866 w 2113"/>
                <a:gd name="T1" fmla="*/ 0 h 865"/>
                <a:gd name="T2" fmla="*/ 0 w 2113"/>
                <a:gd name="T3" fmla="*/ 50143146 h 865"/>
                <a:gd name="T4" fmla="*/ 2112 w 2113"/>
                <a:gd name="T5" fmla="*/ 50143146 h 865"/>
                <a:gd name="T6" fmla="*/ 1300 w 2113"/>
                <a:gd name="T7" fmla="*/ 0 h 865"/>
                <a:gd name="T8" fmla="*/ 866 w 2113"/>
                <a:gd name="T9" fmla="*/ 0 h 8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3"/>
                <a:gd name="T16" fmla="*/ 0 h 865"/>
                <a:gd name="T17" fmla="*/ 2113 w 2113"/>
                <a:gd name="T18" fmla="*/ 865 h 8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3" h="865">
                  <a:moveTo>
                    <a:pt x="866" y="0"/>
                  </a:moveTo>
                  <a:lnTo>
                    <a:pt x="0" y="864"/>
                  </a:lnTo>
                  <a:lnTo>
                    <a:pt x="2112" y="864"/>
                  </a:lnTo>
                  <a:lnTo>
                    <a:pt x="1300" y="0"/>
                  </a:lnTo>
                  <a:lnTo>
                    <a:pt x="866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Freeform 9"/>
            <p:cNvSpPr>
              <a:spLocks/>
            </p:cNvSpPr>
            <p:nvPr/>
          </p:nvSpPr>
          <p:spPr bwMode="auto">
            <a:xfrm>
              <a:off x="840" y="1046"/>
              <a:ext cx="1873" cy="1478"/>
            </a:xfrm>
            <a:custGeom>
              <a:avLst/>
              <a:gdLst>
                <a:gd name="T0" fmla="*/ 768 w 1873"/>
                <a:gd name="T1" fmla="*/ 70546326 h 1249"/>
                <a:gd name="T2" fmla="*/ 0 w 1873"/>
                <a:gd name="T3" fmla="*/ 0 h 1249"/>
                <a:gd name="T4" fmla="*/ 1872 w 1873"/>
                <a:gd name="T5" fmla="*/ 0 h 1249"/>
                <a:gd name="T6" fmla="*/ 1152 w 1873"/>
                <a:gd name="T7" fmla="*/ 70546326 h 1249"/>
                <a:gd name="T8" fmla="*/ 768 w 1873"/>
                <a:gd name="T9" fmla="*/ 70546326 h 1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3"/>
                <a:gd name="T16" fmla="*/ 0 h 1249"/>
                <a:gd name="T17" fmla="*/ 1873 w 1873"/>
                <a:gd name="T18" fmla="*/ 1249 h 1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3" h="1249">
                  <a:moveTo>
                    <a:pt x="768" y="1248"/>
                  </a:moveTo>
                  <a:lnTo>
                    <a:pt x="0" y="0"/>
                  </a:lnTo>
                  <a:lnTo>
                    <a:pt x="1872" y="0"/>
                  </a:lnTo>
                  <a:lnTo>
                    <a:pt x="1152" y="1248"/>
                  </a:lnTo>
                  <a:lnTo>
                    <a:pt x="768" y="1248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Rectangle 10"/>
            <p:cNvSpPr>
              <a:spLocks noChangeArrowheads="1"/>
            </p:cNvSpPr>
            <p:nvPr/>
          </p:nvSpPr>
          <p:spPr bwMode="auto">
            <a:xfrm>
              <a:off x="1424" y="2094"/>
              <a:ext cx="751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Compiler</a:t>
              </a:r>
            </a:p>
          </p:txBody>
        </p:sp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1195" y="1587"/>
              <a:ext cx="111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Programming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Language</a:t>
              </a:r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1314" y="1160"/>
              <a:ext cx="90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Application</a:t>
              </a:r>
            </a:p>
          </p:txBody>
        </p:sp>
        <p:sp>
          <p:nvSpPr>
            <p:cNvPr id="79885" name="Rectangle 13"/>
            <p:cNvSpPr>
              <a:spLocks noChangeArrowheads="1"/>
            </p:cNvSpPr>
            <p:nvPr/>
          </p:nvSpPr>
          <p:spPr bwMode="auto">
            <a:xfrm>
              <a:off x="1434" y="2874"/>
              <a:ext cx="74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Datapath</a:t>
              </a:r>
            </a:p>
          </p:txBody>
        </p:sp>
        <p:sp>
          <p:nvSpPr>
            <p:cNvPr id="79886" name="Rectangle 14"/>
            <p:cNvSpPr>
              <a:spLocks noChangeArrowheads="1"/>
            </p:cNvSpPr>
            <p:nvPr/>
          </p:nvSpPr>
          <p:spPr bwMode="auto">
            <a:xfrm>
              <a:off x="1696" y="3052"/>
              <a:ext cx="63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Control</a:t>
              </a:r>
            </a:p>
          </p:txBody>
        </p:sp>
        <p:sp>
          <p:nvSpPr>
            <p:cNvPr id="79887" name="Rectangle 15"/>
            <p:cNvSpPr>
              <a:spLocks noChangeArrowheads="1"/>
            </p:cNvSpPr>
            <p:nvPr/>
          </p:nvSpPr>
          <p:spPr bwMode="auto">
            <a:xfrm>
              <a:off x="833" y="3571"/>
              <a:ext cx="88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Transistors</a:t>
              </a:r>
            </a:p>
          </p:txBody>
        </p:sp>
        <p:sp>
          <p:nvSpPr>
            <p:cNvPr id="79888" name="Rectangle 16"/>
            <p:cNvSpPr>
              <a:spLocks noChangeArrowheads="1"/>
            </p:cNvSpPr>
            <p:nvPr/>
          </p:nvSpPr>
          <p:spPr bwMode="auto">
            <a:xfrm>
              <a:off x="1754" y="3570"/>
              <a:ext cx="511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Wires</a:t>
              </a:r>
            </a:p>
          </p:txBody>
        </p:sp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2340" y="3563"/>
              <a:ext cx="39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Pins</a:t>
              </a:r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>
              <a:off x="1588" y="2585"/>
              <a:ext cx="376" cy="1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1590" y="2533"/>
              <a:ext cx="36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ISA</a:t>
              </a:r>
            </a:p>
          </p:txBody>
        </p:sp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>
              <a:off x="1122" y="3292"/>
              <a:ext cx="1121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Function Units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2068" y="2651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 flipH="1">
              <a:off x="2804" y="3682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2644" y="1330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2404" y="3167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1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1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 bwMode="auto">
          <a:xfrm>
            <a:off x="769938" y="115888"/>
            <a:ext cx="5210175" cy="43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思考题</a:t>
            </a:r>
          </a:p>
        </p:txBody>
      </p:sp>
      <p:sp>
        <p:nvSpPr>
          <p:cNvPr id="8192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SzTx/>
              <a:tabLst>
                <a:tab pos="2286000" algn="l"/>
              </a:tabLst>
            </a:pPr>
            <a:r>
              <a:rPr lang="zh-CN" altLang="en-US" sz="2800" dirty="0">
                <a:ea typeface="华文新魏" panose="02010800040101010101" pitchFamily="2" charset="-122"/>
              </a:rPr>
              <a:t>下面两种改进计算机系统的方式，能否减少其响应时间或增加其吞吐率？</a:t>
            </a:r>
            <a:endParaRPr lang="en-US" altLang="zh-CN" sz="2800" dirty="0">
              <a:ea typeface="华文新魏" panose="02010800040101010101" pitchFamily="2" charset="-122"/>
            </a:endParaRPr>
          </a:p>
          <a:p>
            <a:pPr lvl="1">
              <a:spcBef>
                <a:spcPts val="600"/>
              </a:spcBef>
              <a:buClr>
                <a:srgbClr val="F79646"/>
              </a:buClr>
              <a:tabLst>
                <a:tab pos="2286000" algn="l"/>
              </a:tabLst>
            </a:pPr>
            <a:r>
              <a:rPr lang="en-US" altLang="zh-CN" sz="2400" dirty="0">
                <a:ea typeface="华文新魏" panose="02010800040101010101" pitchFamily="2" charset="-122"/>
              </a:rPr>
              <a:t>1. </a:t>
            </a:r>
            <a:r>
              <a:rPr lang="zh-CN" altLang="en-US" sz="2400" dirty="0">
                <a:ea typeface="华文新魏" panose="02010800040101010101" pitchFamily="2" charset="-122"/>
              </a:rPr>
              <a:t>将计算机中的处理器更换为更高速的型号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pPr lvl="1">
              <a:spcBef>
                <a:spcPts val="600"/>
              </a:spcBef>
              <a:buClr>
                <a:srgbClr val="F79646"/>
              </a:buClr>
              <a:tabLst>
                <a:tab pos="2286000" algn="l"/>
              </a:tabLst>
            </a:pPr>
            <a:r>
              <a:rPr lang="en-US" altLang="zh-CN" sz="2400" dirty="0">
                <a:ea typeface="华文新魏" panose="02010800040101010101" pitchFamily="2" charset="-122"/>
              </a:rPr>
              <a:t>2. </a:t>
            </a:r>
            <a:r>
              <a:rPr lang="zh-CN" altLang="en-US" sz="2400" dirty="0">
                <a:ea typeface="华文新魏" panose="02010800040101010101" pitchFamily="2" charset="-122"/>
              </a:rPr>
              <a:t>增加多个处理器来分别处理独立的任务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[模板]中山大学学术报告-v2</Template>
  <TotalTime>26225</TotalTime>
  <Words>6505</Words>
  <Application>Microsoft Office PowerPoint</Application>
  <PresentationFormat>全屏显示(4:3)</PresentationFormat>
  <Paragraphs>783</Paragraphs>
  <Slides>53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Microsoft YaHei UI</vt:lpstr>
      <vt:lpstr>方正正粗黑简体</vt:lpstr>
      <vt:lpstr>华文新魏</vt:lpstr>
      <vt:lpstr>隶书</vt:lpstr>
      <vt:lpstr>宋体</vt:lpstr>
      <vt:lpstr>微软雅黑</vt:lpstr>
      <vt:lpstr>微软雅黑 Light</vt:lpstr>
      <vt:lpstr>幼圆</vt:lpstr>
      <vt:lpstr>Arial</vt:lpstr>
      <vt:lpstr>Calibri</vt:lpstr>
      <vt:lpstr>Times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计算机性能评价 </vt:lpstr>
      <vt:lpstr>计算机性能的基本指标</vt:lpstr>
      <vt:lpstr>计算机性能的基本指标</vt:lpstr>
      <vt:lpstr>不同层次上对吞吐率性能的度量</vt:lpstr>
      <vt:lpstr>思考题</vt:lpstr>
      <vt:lpstr>计算机性能的基本指标</vt:lpstr>
      <vt:lpstr>计算机性能的基本指标</vt:lpstr>
      <vt:lpstr>计算机性能的测量</vt:lpstr>
      <vt:lpstr>计算机性能的测量</vt:lpstr>
      <vt:lpstr>CPU执行时间的计算</vt:lpstr>
      <vt:lpstr>CPU执行时间的计算</vt:lpstr>
      <vt:lpstr>CPU执行时间的计算</vt:lpstr>
      <vt:lpstr>CPU 性能的影响因素</vt:lpstr>
      <vt:lpstr>体系结构 = 指令集体系结构 + 计算机组成</vt:lpstr>
      <vt:lpstr>指令集体系结构——计算机说话的语言及语法</vt:lpstr>
      <vt:lpstr>计算机组成</vt:lpstr>
      <vt:lpstr>计算机组成的平衡</vt:lpstr>
      <vt:lpstr>三者之间的相互影响</vt:lpstr>
      <vt:lpstr>例：改变一个因素可能影响另一个因素</vt:lpstr>
      <vt:lpstr>例：改变一个因素可能影响另一个因素</vt:lpstr>
      <vt:lpstr>例：改变一个因素可能影响另一个因素</vt:lpstr>
      <vt:lpstr>例：改变一个因素可能影响另一个因素</vt:lpstr>
      <vt:lpstr>如何计算CPI?</vt:lpstr>
      <vt:lpstr>例2：CPU执行时间的计算——性能公式的使用</vt:lpstr>
      <vt:lpstr>例2：CPU执行时间的计算——性能公式的使用</vt:lpstr>
      <vt:lpstr>例2：CPU执行时间的计算——性能公式的使用</vt:lpstr>
      <vt:lpstr>理解程序性能</vt:lpstr>
      <vt:lpstr>例3：比较不同的代码段</vt:lpstr>
      <vt:lpstr>例3：比较不同的代码段</vt:lpstr>
      <vt:lpstr>Marketing Metrics （产品宣称指标）</vt:lpstr>
      <vt:lpstr>MIPS数不可靠！</vt:lpstr>
      <vt:lpstr>讨论题</vt:lpstr>
      <vt:lpstr>性能比较与综合评价</vt:lpstr>
      <vt:lpstr>SPEC CPU Benchmark</vt:lpstr>
      <vt:lpstr>计算机某方面改进，系统的性能能成比例提高吗？</vt:lpstr>
      <vt:lpstr>计算机某方面改进，系统的性能能成比例提高吗？</vt:lpstr>
      <vt:lpstr>计算机某方面改进，系统的性能能成比例提高吗？</vt:lpstr>
      <vt:lpstr>计算机性能小结</vt:lpstr>
      <vt:lpstr>计算机整体性能评价 </vt:lpstr>
      <vt:lpstr>计算机整体性能评价 </vt:lpstr>
      <vt:lpstr>计算机整体性能评价 </vt:lpstr>
      <vt:lpstr>计算机整体性能评价 </vt:lpstr>
      <vt:lpstr>计算机性能举例（重点：47~52页必考）</vt:lpstr>
      <vt:lpstr>计算机性能举例</vt:lpstr>
      <vt:lpstr>计算机性能举例</vt:lpstr>
      <vt:lpstr>计算机性能举例</vt:lpstr>
      <vt:lpstr>计算机性能举例</vt:lpstr>
      <vt:lpstr>计算机性能举例</vt:lpstr>
      <vt:lpstr>PowerPoint 演示文稿</vt:lpstr>
    </vt:vector>
  </TitlesOfParts>
  <Company>myz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zhz</dc:creator>
  <cp:lastModifiedBy>陈 镜霖</cp:lastModifiedBy>
  <cp:revision>1568</cp:revision>
  <cp:lastPrinted>2018-09-04T01:42:12Z</cp:lastPrinted>
  <dcterms:created xsi:type="dcterms:W3CDTF">2005-07-31T10:12:35Z</dcterms:created>
  <dcterms:modified xsi:type="dcterms:W3CDTF">2023-08-30T13:05:11Z</dcterms:modified>
</cp:coreProperties>
</file>