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18" r:id="rId1"/>
  </p:sldMasterIdLst>
  <p:notesMasterIdLst>
    <p:notesMasterId r:id="rId89"/>
  </p:notesMasterIdLst>
  <p:handoutMasterIdLst>
    <p:handoutMasterId r:id="rId90"/>
  </p:handoutMasterIdLst>
  <p:sldIdLst>
    <p:sldId id="537" r:id="rId2"/>
    <p:sldId id="632" r:id="rId3"/>
    <p:sldId id="634" r:id="rId4"/>
    <p:sldId id="690" r:id="rId5"/>
    <p:sldId id="692" r:id="rId6"/>
    <p:sldId id="693" r:id="rId7"/>
    <p:sldId id="694" r:id="rId8"/>
    <p:sldId id="695" r:id="rId9"/>
    <p:sldId id="697" r:id="rId10"/>
    <p:sldId id="699" r:id="rId11"/>
    <p:sldId id="698" r:id="rId12"/>
    <p:sldId id="701" r:id="rId13"/>
    <p:sldId id="702" r:id="rId14"/>
    <p:sldId id="703" r:id="rId15"/>
    <p:sldId id="704" r:id="rId16"/>
    <p:sldId id="705" r:id="rId17"/>
    <p:sldId id="706" r:id="rId18"/>
    <p:sldId id="707" r:id="rId19"/>
    <p:sldId id="709" r:id="rId20"/>
    <p:sldId id="735" r:id="rId21"/>
    <p:sldId id="711" r:id="rId22"/>
    <p:sldId id="713" r:id="rId23"/>
    <p:sldId id="734" r:id="rId24"/>
    <p:sldId id="715" r:id="rId25"/>
    <p:sldId id="736" r:id="rId26"/>
    <p:sldId id="738" r:id="rId27"/>
    <p:sldId id="717" r:id="rId28"/>
    <p:sldId id="718" r:id="rId29"/>
    <p:sldId id="719" r:id="rId30"/>
    <p:sldId id="720" r:id="rId31"/>
    <p:sldId id="721" r:id="rId32"/>
    <p:sldId id="741" r:id="rId33"/>
    <p:sldId id="722" r:id="rId34"/>
    <p:sldId id="723" r:id="rId35"/>
    <p:sldId id="724" r:id="rId36"/>
    <p:sldId id="725" r:id="rId37"/>
    <p:sldId id="726" r:id="rId38"/>
    <p:sldId id="727" r:id="rId39"/>
    <p:sldId id="737" r:id="rId40"/>
    <p:sldId id="729" r:id="rId41"/>
    <p:sldId id="730" r:id="rId42"/>
    <p:sldId id="731" r:id="rId43"/>
    <p:sldId id="732" r:id="rId44"/>
    <p:sldId id="733" r:id="rId45"/>
    <p:sldId id="768" r:id="rId46"/>
    <p:sldId id="743" r:id="rId47"/>
    <p:sldId id="744" r:id="rId48"/>
    <p:sldId id="745" r:id="rId49"/>
    <p:sldId id="771" r:id="rId50"/>
    <p:sldId id="747" r:id="rId51"/>
    <p:sldId id="748" r:id="rId52"/>
    <p:sldId id="749" r:id="rId53"/>
    <p:sldId id="750" r:id="rId54"/>
    <p:sldId id="922" r:id="rId55"/>
    <p:sldId id="923" r:id="rId56"/>
    <p:sldId id="753" r:id="rId57"/>
    <p:sldId id="754" r:id="rId58"/>
    <p:sldId id="755" r:id="rId59"/>
    <p:sldId id="756" r:id="rId60"/>
    <p:sldId id="757" r:id="rId61"/>
    <p:sldId id="790" r:id="rId62"/>
    <p:sldId id="791" r:id="rId63"/>
    <p:sldId id="758" r:id="rId64"/>
    <p:sldId id="759" r:id="rId65"/>
    <p:sldId id="760" r:id="rId66"/>
    <p:sldId id="779" r:id="rId67"/>
    <p:sldId id="763" r:id="rId68"/>
    <p:sldId id="764" r:id="rId69"/>
    <p:sldId id="767" r:id="rId70"/>
    <p:sldId id="780" r:id="rId71"/>
    <p:sldId id="781" r:id="rId72"/>
    <p:sldId id="782" r:id="rId73"/>
    <p:sldId id="924" r:id="rId74"/>
    <p:sldId id="925" r:id="rId75"/>
    <p:sldId id="926" r:id="rId76"/>
    <p:sldId id="927" r:id="rId77"/>
    <p:sldId id="928" r:id="rId78"/>
    <p:sldId id="929" r:id="rId79"/>
    <p:sldId id="930" r:id="rId80"/>
    <p:sldId id="931" r:id="rId81"/>
    <p:sldId id="932" r:id="rId82"/>
    <p:sldId id="933" r:id="rId83"/>
    <p:sldId id="934" r:id="rId84"/>
    <p:sldId id="935" r:id="rId85"/>
    <p:sldId id="936" r:id="rId86"/>
    <p:sldId id="769" r:id="rId87"/>
    <p:sldId id="538" r:id="rId8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99"/>
    <a:srgbClr val="EAEAEA"/>
    <a:srgbClr val="DDDDDD"/>
    <a:srgbClr val="FFCC99"/>
    <a:srgbClr val="D5EDEF"/>
    <a:srgbClr val="0000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1" autoAdjust="0"/>
    <p:restoredTop sz="90640" autoAdjust="0"/>
  </p:normalViewPr>
  <p:slideViewPr>
    <p:cSldViewPr>
      <p:cViewPr varScale="1">
        <p:scale>
          <a:sx n="106" d="100"/>
          <a:sy n="106" d="100"/>
        </p:scale>
        <p:origin x="1472" y="80"/>
      </p:cViewPr>
      <p:guideLst>
        <p:guide orient="horz" pos="2160"/>
        <p:guide pos="2880"/>
      </p:guideLst>
    </p:cSldViewPr>
  </p:slid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66" d="100"/>
        <a:sy n="66" d="100"/>
      </p:scale>
      <p:origin x="0" y="-47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69643E-2F75-4A03-BA80-0670D57155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BBDB9B-3BC0-42CA-A1C0-880DDBA17F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170148B-73DC-40EF-BE46-22621B75E352}" type="datetimeFigureOut">
              <a:rPr lang="zh-CN" altLang="en-US"/>
              <a:pPr>
                <a:defRPr/>
              </a:pPr>
              <a:t>2023/9/4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604A1C-D4E1-4B03-83B2-EBA49F56D5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2C0D1DE-0168-4994-8000-50E372750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1DA91AD-ABCA-474B-82A3-1F7005CB12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8787079-5420-436B-BC10-4D3FAEDD7C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397CA64-E5AB-4083-A027-AE9A340D3B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A35B89D-D3F0-4BD5-B47E-AEEB64FB0D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4DB369E-B201-44C2-865E-4FCFDB91DB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801C341-7E1E-4689-9AB2-C1B6DA18C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89206B-0FEE-4E7F-A3EB-66763EBF7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5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3ADE5A0-5032-4486-B1AC-1B3ABBF17046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A60288-BE24-4746-A746-5B987CF48D52}" type="slidenum">
              <a:rPr lang="zh-CN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C80E00-2E6F-46B2-BBAF-0CD5A24B14B2}" type="slidenum">
              <a:rPr lang="zh-CN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5B0368-BCC1-43CA-AFAE-05BF73DEFBDC}" type="slidenum">
              <a:rPr lang="zh-CN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686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2AB92D-2542-4690-8E93-122725A88CC1}" type="slidenum">
              <a:rPr lang="en-US" altLang="zh-CN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3538" indent="-363538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16266C-B8E8-4CAE-9044-B404675CD5FC}" type="slidenum">
              <a:rPr lang="zh-CN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3538" indent="-363538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8343C5-6E94-4D85-AC72-1F5DCD42C2BB}" type="slidenum">
              <a:rPr lang="zh-CN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4910B7-5828-4F04-821A-112627AC59E2}" type="slidenum">
              <a:rPr lang="zh-CN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3538" indent="-363538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ACC2BF-A074-4B5A-A61A-B17B5E201F02}" type="slidenum">
              <a:rPr lang="zh-CN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10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BF1914-D7A9-476C-80B2-B723C15E2C8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3538" indent="-363538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021163-07D4-4E79-830A-00BAEA6D22CC}" type="slidenum">
              <a:rPr lang="zh-CN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291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3C18242-100E-4EEC-8C95-25619EBA8226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4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3D046B-7C32-4894-878C-64E2ACE501FA}" type="slidenum">
              <a:rPr lang="zh-CN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3251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0B51D62-55C6-4447-8A2D-062EB87C5C59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23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30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67FFDE-69B2-49C9-B2A4-91FF29826975}" type="slidenum">
              <a:rPr lang="zh-CN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E217D6-049A-4C35-AF01-FEB827C52EF8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4F3458-0BFF-43E0-ADF5-864340A4634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ED379D-F39A-4340-8CFF-12580BE6B515}" type="slidenum">
              <a:rPr lang="zh-CN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F6DB32-ABDE-4650-947B-EC16CCA3AAED}" type="slidenum">
              <a:rPr lang="zh-CN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2682AA-9FDB-4BDD-94F8-A6B022CB40A4}" type="slidenum">
              <a:rPr lang="zh-CN" altLang="en-US" sz="130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36663D-7FB1-429A-8851-49AE46B9067B}" type="slidenum">
              <a:rPr lang="zh-CN" altLang="en-US" sz="130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68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B0169F-2905-4DDF-8668-70F69471BDFF}" type="slidenum">
              <a:rPr lang="zh-CN" altLang="en-US" sz="130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232836-525B-4714-97D3-09FBA13E288E}" type="slidenum">
              <a:rPr lang="zh-CN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066718-F97E-4776-914F-360BCFBF5911}" type="slidenum">
              <a:rPr lang="zh-CN" altLang="en-US" sz="130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BFE7D1-097B-4A9F-87BD-1739A7FAEB4F}" type="slidenum">
              <a:rPr lang="zh-CN" altLang="en-US" sz="130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885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8F5EA6-82E3-4847-8894-CFE6BC725C75}" type="slidenum">
              <a:rPr lang="zh-CN" altLang="en-US" sz="1300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90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71C37D-80B4-45B4-94D0-C51D7CD74D82}" type="slidenum">
              <a:rPr lang="zh-CN" altLang="en-US" sz="130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294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7FCC9B-A27C-43D5-900D-9C4B0731DF2D}" type="slidenum">
              <a:rPr lang="zh-CN" altLang="en-US" sz="130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499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00A616-E50F-4C27-BEF3-6B5D2AB7A199}" type="slidenum">
              <a:rPr lang="zh-CN" altLang="en-US" sz="130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704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B185BB-AEAE-44E2-B620-0A952BF3234F}" type="slidenum">
              <a:rPr lang="zh-CN" altLang="en-US" sz="130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909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745C56-8E53-445B-AC13-5B34A82A4EF9}" type="slidenum">
              <a:rPr lang="zh-CN" altLang="en-US" sz="130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8" tIns="49514" rIns="99028" bIns="49514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31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100AD1-4B2F-45E8-8E65-89DA426AE1CF}" type="slidenum">
              <a:rPr lang="zh-CN" altLang="en-US" sz="1300" smtClean="0">
                <a:latin typeface="Times New Roman" panose="02020603050405020304" pitchFamily="18" charset="0"/>
              </a:rPr>
              <a:pPr/>
              <a:t>42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3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01A20D-EAA0-4638-A535-3316ECCC310E}" type="slidenum">
              <a:rPr lang="zh-CN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523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CA4229-B317-4ED8-BC82-D3EECE1A0D88}" type="slidenum">
              <a:rPr lang="zh-CN" altLang="en-US" sz="1300" smtClean="0">
                <a:latin typeface="Times New Roman" panose="02020603050405020304" pitchFamily="18" charset="0"/>
              </a:rPr>
              <a:pPr/>
              <a:t>43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28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1FEAE6-551B-4CB0-93E1-786316277608}" type="slidenum">
              <a:rPr lang="zh-CN" altLang="en-US" sz="1300" smtClean="0">
                <a:latin typeface="Times New Roman" panose="02020603050405020304" pitchFamily="18" charset="0"/>
              </a:rPr>
              <a:pPr/>
              <a:t>44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9331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9890C32-E071-4113-A152-0E45D5510E0C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45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138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D26A5D-F27C-4D30-B0A1-D9301BAA7F87}" type="slidenum">
              <a:rPr lang="zh-CN" altLang="en-US" sz="1300" smtClean="0">
                <a:latin typeface="Times New Roman" panose="02020603050405020304" pitchFamily="18" charset="0"/>
              </a:rPr>
              <a:pPr/>
              <a:t>46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4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3E1354-AE24-457A-8E4F-318C9FAA3A6E}" type="slidenum">
              <a:rPr lang="zh-CN" altLang="en-US" sz="1300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547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D8B394-16EF-4EC3-BA79-68745C4FB3E9}" type="slidenum">
              <a:rPr lang="zh-CN" altLang="en-US" sz="1300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752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91189D-D695-4A58-9416-1294EB225C31}" type="slidenum">
              <a:rPr lang="zh-CN" altLang="en-US" sz="1300" smtClean="0">
                <a:latin typeface="Times New Roman" panose="02020603050405020304" pitchFamily="18" charset="0"/>
              </a:rPr>
              <a:pPr/>
              <a:t>49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957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26F9AA-7482-492E-9502-58FD672B0977}" type="slidenum">
              <a:rPr lang="zh-CN" altLang="en-US" sz="1300" smtClean="0">
                <a:latin typeface="Times New Roman" panose="02020603050405020304" pitchFamily="18" charset="0"/>
              </a:rPr>
              <a:pPr/>
              <a:t>50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162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A96DFB-E41C-4A35-B80D-32D2F46B68B4}" type="slidenum">
              <a:rPr lang="zh-CN" altLang="en-US" sz="1300" smtClean="0">
                <a:latin typeface="Times New Roman" panose="02020603050405020304" pitchFamily="18" charset="0"/>
              </a:rPr>
              <a:pPr/>
              <a:t>51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E083E1-66A3-45DB-9D00-EA15E302ABA2}" type="slidenum">
              <a:rPr lang="zh-CN" altLang="en-US" sz="1300" smtClean="0">
                <a:latin typeface="Times New Roman" panose="02020603050405020304" pitchFamily="18" charset="0"/>
              </a:rPr>
              <a:pPr/>
              <a:t>52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3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A043E4-9BCA-46CB-A4C5-D36EB14AF6F7}" type="slidenum">
              <a:rPr lang="zh-CN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5C6253-096F-4FAE-9374-A0C818AFCCE1}" type="slidenum">
              <a:rPr lang="zh-CN" altLang="en-US" sz="1300" smtClean="0">
                <a:latin typeface="Times New Roman" panose="02020603050405020304" pitchFamily="18" charset="0"/>
              </a:rPr>
              <a:pPr/>
              <a:t>53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F158BE-69DC-4F15-908F-DF8D22BC3CCD}" type="slidenum">
              <a:rPr lang="zh-CN" altLang="en-US" sz="1300" smtClean="0">
                <a:latin typeface="Times New Roman" panose="02020603050405020304" pitchFamily="18" charset="0"/>
              </a:rPr>
              <a:pPr/>
              <a:t>54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3C9509-6A34-4270-A549-27F52FE03545}" type="slidenum">
              <a:rPr lang="zh-CN" altLang="en-US" sz="1300" smtClean="0">
                <a:latin typeface="Times New Roman" panose="02020603050405020304" pitchFamily="18" charset="0"/>
              </a:rPr>
              <a:pPr/>
              <a:t>55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F5237E-247D-48D2-B20C-237991F46DB6}" type="slidenum">
              <a:rPr lang="zh-CN" altLang="en-US" sz="1300" smtClean="0">
                <a:latin typeface="Times New Roman" panose="02020603050405020304" pitchFamily="18" charset="0"/>
              </a:rPr>
              <a:pPr/>
              <a:t>56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390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BEA9BB-A41F-455D-A02B-8F6CB8E1D0B2}" type="slidenum">
              <a:rPr lang="zh-CN" altLang="en-US" sz="1300" smtClean="0">
                <a:latin typeface="Times New Roman" panose="02020603050405020304" pitchFamily="18" charset="0"/>
              </a:rPr>
              <a:pPr/>
              <a:t>57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59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8D43E2-3CF7-415C-AAA8-4D9F30E72F6C}" type="slidenum">
              <a:rPr lang="zh-CN" altLang="en-US" sz="1300" smtClean="0">
                <a:latin typeface="Times New Roman" panose="02020603050405020304" pitchFamily="18" charset="0"/>
              </a:rPr>
              <a:pPr/>
              <a:t>58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800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72F646-077E-4ED6-A0BA-C77B0CD2D6B7}" type="slidenum">
              <a:rPr lang="zh-CN" altLang="en-US" sz="1300" smtClean="0">
                <a:latin typeface="Times New Roman" panose="02020603050405020304" pitchFamily="18" charset="0"/>
              </a:rPr>
              <a:pPr/>
              <a:t>59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005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E52A15-D8FF-40B9-A750-2CA4EDF34C0A}" type="slidenum">
              <a:rPr lang="zh-CN" altLang="en-US" sz="1300" smtClean="0">
                <a:latin typeface="Times New Roman" panose="02020603050405020304" pitchFamily="18" charset="0"/>
              </a:rPr>
              <a:pPr/>
              <a:t>60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C516FD-4956-4388-89E8-0949B8A3333F}" type="slidenum">
              <a:rPr lang="zh-CN" altLang="en-US" sz="1300" smtClean="0"/>
              <a:pPr/>
              <a:t>61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301B9E-8AAF-4261-A98B-D759265E3406}" type="slidenum">
              <a:rPr lang="zh-CN" altLang="en-US" sz="1300" smtClean="0"/>
              <a:pPr/>
              <a:t>62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48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5EC505-0425-4C79-901D-B7282A5D08A0}" type="slidenum">
              <a:rPr lang="zh-CN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81D86B-6E56-415A-A897-A3DB20A78042}" type="slidenum">
              <a:rPr lang="zh-CN" altLang="en-US" sz="1300" smtClean="0">
                <a:latin typeface="Times New Roman" panose="02020603050405020304" pitchFamily="18" charset="0"/>
              </a:rPr>
              <a:pPr/>
              <a:t>63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58504E-0707-47D7-B4E6-FE847FFCD1C7}" type="slidenum">
              <a:rPr lang="zh-CN" altLang="en-US" sz="1300" smtClean="0">
                <a:latin typeface="Times New Roman" panose="02020603050405020304" pitchFamily="18" charset="0"/>
              </a:rPr>
              <a:pPr/>
              <a:t>64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029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050154F-2FE3-4D1F-89CD-190A66D9DF9C}" type="slidenum">
              <a:rPr lang="en-US" altLang="zh-CN" sz="1300"/>
              <a:pPr algn="r" eaLnBrk="1" hangingPunct="1"/>
              <a:t>65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1423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0AE5A9-548D-4E88-977D-D2847CCBAA43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43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7606A9-937F-4290-B0D1-13C779D08E64}" type="slidenum">
              <a:rPr lang="zh-CN" altLang="en-US" sz="1300" smtClean="0">
                <a:latin typeface="Times New Roman" panose="02020603050405020304" pitchFamily="18" charset="0"/>
              </a:rPr>
              <a:pPr/>
              <a:t>67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643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55265A-FEEF-41AC-898E-2434A6B910B6}" type="slidenum">
              <a:rPr lang="zh-CN" altLang="en-US" sz="1300" smtClean="0">
                <a:latin typeface="Times New Roman" panose="02020603050405020304" pitchFamily="18" charset="0"/>
              </a:rPr>
              <a:pPr/>
              <a:t>68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01FFAD-A1F9-4DBA-A50A-71A36250DB6A}" type="slidenum">
              <a:rPr lang="zh-CN" altLang="en-US" sz="1300" smtClean="0">
                <a:latin typeface="Times New Roman" panose="02020603050405020304" pitchFamily="18" charset="0"/>
              </a:rPr>
              <a:pPr/>
              <a:t>69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46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C6BA8E-0F1E-4F96-B96A-77D7A12627F5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667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C9A49B-7012-4E59-A12F-9BAE3947FF19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872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75170B-F647-42EA-A115-3FFCDA72CF3C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B9A46D-DD65-43D6-BA16-D14EC81F7E64}" type="slidenum">
              <a:rPr lang="zh-CN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077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E9736B-4AC3-4348-AEE8-E6C03CC3B85B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16282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893055-6EF7-4B40-9AE5-F865E43C25BB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486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454C60-1604-49AC-9E1F-D8C6F439339C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691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5CC360-18B2-40AE-9D24-CEDD0BC6B832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896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B3B020-CC6B-413B-BAE2-6BD76A92ADD6}" type="slidenum">
              <a:rPr lang="zh-CN" altLang="en-US" smtClean="0"/>
              <a:pPr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101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223E4-22E8-454A-A214-5A656F3CB80D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306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C1888A-25FC-424B-985E-3141EB5D8B1C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5108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AA7D39-CC94-47DF-885F-56D5D7385245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7156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43F0AE-CA33-4949-A7D8-07B8AC988EFF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9204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CDCB36-284E-408B-9695-94D3BEF218B0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6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0E1540-D98B-456B-AF67-D96258328CAE}" type="slidenum">
              <a:rPr lang="zh-CN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110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1252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EF493F-1F7F-452E-894C-E7541FF4F173}" type="slidenum">
              <a:rPr lang="zh-CN" altLang="en-US" smtClean="0"/>
              <a:pPr/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+mj-ea"/>
              <a:buNone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3300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1CEACD-48D9-4211-953F-DD0EF0F8FE9C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5348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E2FACE-0C45-4B83-9594-4FAFB2F8EE58}" type="slidenum">
              <a:rPr lang="zh-CN" altLang="en-US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228A96-C624-4AF0-8AC2-DD99BA70928B}" type="slidenum">
              <a:rPr lang="zh-CN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9683" y="116633"/>
            <a:ext cx="5210629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620" y="836713"/>
            <a:ext cx="8723868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871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6188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目录">
    <p:bg bwMode="auto"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BEBB82D-C213-4C09-8154-A464FE68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0"/>
            <a:ext cx="8902700" cy="6570663"/>
          </a:xfrm>
          <a:prstGeom prst="roundRect">
            <a:avLst>
              <a:gd name="adj" fmla="val 375"/>
            </a:avLst>
          </a:prstGeom>
          <a:solidFill>
            <a:schemeClr val="bg1"/>
          </a:solidFill>
          <a:ln>
            <a:noFill/>
          </a:ln>
          <a:effectLst>
            <a:outerShdw blurRad="38100" dist="127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en-US" sz="1350" noProof="1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F422FDA6-0B28-4634-83DD-22A9920F7CDF}"/>
              </a:ext>
            </a:extLst>
          </p:cNvPr>
          <p:cNvCxnSpPr/>
          <p:nvPr/>
        </p:nvCxnSpPr>
        <p:spPr>
          <a:xfrm>
            <a:off x="377825" y="881063"/>
            <a:ext cx="8388350" cy="0"/>
          </a:xfrm>
          <a:prstGeom prst="line">
            <a:avLst/>
          </a:prstGeom>
          <a:ln w="25400">
            <a:solidFill>
              <a:srgbClr val="00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3079750"/>
            <a:ext cx="349408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568A6B6-21A4-4695-AC98-1210A48F4DF4}"/>
              </a:ext>
            </a:extLst>
          </p:cNvPr>
          <p:cNvSpPr/>
          <p:nvPr/>
        </p:nvSpPr>
        <p:spPr>
          <a:xfrm>
            <a:off x="5527675" y="3076575"/>
            <a:ext cx="3495675" cy="3495675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63B19C-3BE7-4610-8F59-763F615FF68B}"/>
              </a:ext>
            </a:extLst>
          </p:cNvPr>
          <p:cNvSpPr/>
          <p:nvPr/>
        </p:nvSpPr>
        <p:spPr>
          <a:xfrm>
            <a:off x="52388" y="6670675"/>
            <a:ext cx="463550" cy="1873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buFont typeface="Arial" panose="020B0604020202020204" pitchFamily="34" charset="0"/>
              <a:buNone/>
              <a:defRPr/>
            </a:pPr>
            <a:r>
              <a:rPr lang="zh-CN" altLang="en-US" sz="10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2F82CE-FC18-4A08-AEEF-6EB87FA1E9B2}"/>
              </a:ext>
            </a:extLst>
          </p:cNvPr>
          <p:cNvSpPr txBox="1"/>
          <p:nvPr/>
        </p:nvSpPr>
        <p:spPr>
          <a:xfrm>
            <a:off x="8637588" y="6308725"/>
            <a:ext cx="390525" cy="2619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Arial" panose="020B0604020202020204" pitchFamily="34" charset="0"/>
              <a:buNone/>
              <a:defRPr/>
            </a:pPr>
            <a:fld id="{DDC90933-020C-4536-A819-4273D4C5C62B}" type="slidenum">
              <a:rPr lang="en-US" altLang="zh-CN" sz="1100" b="1" noProof="1" smtClean="0"/>
              <a:pPr fontAlgn="auto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b="1" noProof="1"/>
          </a:p>
        </p:txBody>
      </p:sp>
      <p:grpSp>
        <p:nvGrpSpPr>
          <p:cNvPr id="8" name="组合 10"/>
          <p:cNvGrpSpPr>
            <a:grpSpLocks/>
          </p:cNvGrpSpPr>
          <p:nvPr/>
        </p:nvGrpSpPr>
        <p:grpSpPr bwMode="auto">
          <a:xfrm>
            <a:off x="7732713" y="6650038"/>
            <a:ext cx="1452562" cy="215900"/>
            <a:chOff x="7690527" y="6641428"/>
            <a:chExt cx="1453471" cy="216000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8B64E9DB-8865-4024-90D8-F0770B9891F0}"/>
                </a:ext>
              </a:extLst>
            </p:cNvPr>
            <p:cNvSpPr/>
            <p:nvPr userDrawn="1"/>
          </p:nvSpPr>
          <p:spPr>
            <a:xfrm>
              <a:off x="7690527" y="6641428"/>
              <a:ext cx="1453471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1200" noProof="1">
                  <a:solidFill>
                    <a:srgbClr val="0066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硕士学位论文答辩</a:t>
              </a:r>
              <a:endParaRPr lang="zh-CN" altLang="en-US" sz="1300" noProof="1">
                <a:solidFill>
                  <a:srgbClr val="00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1BBBA0-2863-4DD0-8BB4-9E8B05A49C08}"/>
                </a:ext>
              </a:extLst>
            </p:cNvPr>
            <p:cNvSpPr/>
            <p:nvPr userDrawn="1"/>
          </p:nvSpPr>
          <p:spPr>
            <a:xfrm>
              <a:off x="7730239" y="6670016"/>
              <a:ext cx="58775" cy="177882"/>
            </a:xfrm>
            <a:prstGeom prst="rect">
              <a:avLst/>
            </a:prstGeom>
            <a:solidFill>
              <a:srgbClr val="00660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90672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97BE58-7AB2-47F0-8991-CB6F2BB042B3}"/>
              </a:ext>
            </a:extLst>
          </p:cNvPr>
          <p:cNvSpPr/>
          <p:nvPr userDrawn="1"/>
        </p:nvSpPr>
        <p:spPr>
          <a:xfrm>
            <a:off x="6624638" y="4221163"/>
            <a:ext cx="2492375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3949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1123985-3EFF-459C-B85F-A12F8DADC162}"/>
              </a:ext>
            </a:extLst>
          </p:cNvPr>
          <p:cNvSpPr txBox="1"/>
          <p:nvPr userDrawn="1"/>
        </p:nvSpPr>
        <p:spPr>
          <a:xfrm>
            <a:off x="7591425" y="6613525"/>
            <a:ext cx="1544638" cy="207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750" b="0" i="1">
                <a:solidFill>
                  <a:srgbClr val="B9E1FF"/>
                </a:solidFill>
                <a:latin typeface="微软雅黑" charset="0"/>
                <a:ea typeface="微软雅黑" charset="0"/>
                <a:cs typeface="微软雅黑" charset="0"/>
              </a:rPr>
              <a:t>COMPUTER   PRINCIPLE</a:t>
            </a:r>
            <a:endParaRPr lang="zh-CN" altLang="en-US" sz="750" b="0" i="1">
              <a:solidFill>
                <a:srgbClr val="B9E1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6" name="组合 2"/>
          <p:cNvGrpSpPr>
            <a:grpSpLocks/>
          </p:cNvGrpSpPr>
          <p:nvPr userDrawn="1"/>
        </p:nvGrpSpPr>
        <p:grpSpPr bwMode="auto">
          <a:xfrm>
            <a:off x="115888" y="6589713"/>
            <a:ext cx="1663700" cy="247650"/>
            <a:chOff x="419615" y="6589923"/>
            <a:chExt cx="2219147" cy="248049"/>
          </a:xfrm>
        </p:grpSpPr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B7AE17E7-B17D-42E3-BB89-B97E92E72501}"/>
                </a:ext>
              </a:extLst>
            </p:cNvPr>
            <p:cNvSpPr txBox="1"/>
            <p:nvPr userDrawn="1"/>
          </p:nvSpPr>
          <p:spPr>
            <a:xfrm>
              <a:off x="918060" y="6589923"/>
              <a:ext cx="1332147" cy="2480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spcBef>
                  <a:spcPts val="0"/>
                </a:spcBef>
                <a:defRPr/>
              </a:pPr>
              <a:r>
                <a:rPr lang="zh-CN" altLang="en-US" sz="1013" i="1" spc="225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0BB39B5A-C444-48B5-ADFA-5CEE56B06C1B}"/>
                </a:ext>
              </a:extLst>
            </p:cNvPr>
            <p:cNvSpPr/>
            <p:nvPr userDrawn="1"/>
          </p:nvSpPr>
          <p:spPr>
            <a:xfrm>
              <a:off x="2098797" y="6705997"/>
              <a:ext cx="539965" cy="3498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160000"/>
                </a:lnSpc>
                <a:spcBef>
                  <a:spcPct val="5000"/>
                </a:spcBef>
                <a:defRPr/>
              </a:pPr>
              <a:endParaRPr lang="zh-CN" altLang="en-US" sz="21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FF7F378-7A46-497E-A13F-8277AAE60E7D}"/>
                </a:ext>
              </a:extLst>
            </p:cNvPr>
            <p:cNvSpPr/>
            <p:nvPr userDrawn="1"/>
          </p:nvSpPr>
          <p:spPr>
            <a:xfrm flipH="1">
              <a:off x="419615" y="6705997"/>
              <a:ext cx="539964" cy="3498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160000"/>
                </a:lnSpc>
                <a:spcBef>
                  <a:spcPct val="5000"/>
                </a:spcBef>
                <a:defRPr/>
              </a:pPr>
              <a:endParaRPr lang="zh-CN" altLang="en-US" sz="2100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69179" y="121744"/>
            <a:ext cx="7974821" cy="4385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225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04865" y="1125538"/>
            <a:ext cx="8191105" cy="5040312"/>
          </a:xfrm>
          <a:prstGeom prst="rect">
            <a:avLst/>
          </a:prstGeom>
        </p:spPr>
        <p:txBody>
          <a:bodyPr/>
          <a:lstStyle>
            <a:lvl1pPr marL="257209" indent="-257209">
              <a:buFont typeface="Wingdings" charset="2"/>
              <a:buChar char=""/>
              <a:defRPr/>
            </a:lvl1pPr>
            <a:lvl2pPr marL="557287" marR="0" indent="-214341" algn="l" defTabSz="6858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857364" indent="-171473">
              <a:buFont typeface="Wingdings" panose="05000000000000000000" pitchFamily="2" charset="2"/>
              <a:buChar char="p"/>
              <a:defRPr/>
            </a:lvl3pPr>
            <a:lvl4pPr marL="1200310" indent="-171473">
              <a:buFont typeface="Wingdings" panose="05000000000000000000" pitchFamily="2" charset="2"/>
              <a:buChar char="n"/>
              <a:defRPr/>
            </a:lvl4pPr>
            <a:lvl5pPr marL="1371783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271744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595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1779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487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541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9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060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190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2368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A1E6F7-D810-40D7-8166-81F74E13FCA2}"/>
              </a:ext>
            </a:extLst>
          </p:cNvPr>
          <p:cNvCxnSpPr/>
          <p:nvPr/>
        </p:nvCxnSpPr>
        <p:spPr>
          <a:xfrm>
            <a:off x="0" y="639763"/>
            <a:ext cx="9144000" cy="0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4" descr="E:\学校\2012110922144630394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>
            <a:extLst>
              <a:ext uri="{FF2B5EF4-FFF2-40B4-BE49-F238E27FC236}">
                <a16:creationId xmlns:a16="http://schemas.microsoft.com/office/drawing/2014/main" id="{4194673A-A0BF-4197-956D-AFE18324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397625"/>
            <a:ext cx="83645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	                                                                                                             		                   </a:t>
            </a:r>
            <a:fld id="{97B9139E-CA48-47DD-92AF-12467932F68B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ts val="2000"/>
                </a:lnSpc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DF390F1-9D0F-465B-ADF1-237A5D9766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23313" y="6453188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0DD08AA-BF70-427B-B89F-C48D2EB6B1F4}" type="slidenum">
              <a:rPr kumimoji="1" lang="en-US" altLang="zh-CN" sz="12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kumimoji="1" lang="en-US" altLang="zh-CN" sz="12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2" r:id="rId1"/>
    <p:sldLayoutId id="2147485523" r:id="rId2"/>
    <p:sldLayoutId id="2147485524" r:id="rId3"/>
    <p:sldLayoutId id="2147485525" r:id="rId4"/>
    <p:sldLayoutId id="2147485526" r:id="rId5"/>
    <p:sldLayoutId id="2147485527" r:id="rId6"/>
    <p:sldLayoutId id="2147485528" r:id="rId7"/>
    <p:sldLayoutId id="2147485529" r:id="rId8"/>
    <p:sldLayoutId id="2147485530" r:id="rId9"/>
    <p:sldLayoutId id="2147485531" r:id="rId10"/>
    <p:sldLayoutId id="2147485532" r:id="rId11"/>
    <p:sldLayoutId id="2147485533" r:id="rId12"/>
    <p:sldLayoutId id="214748553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53BAEA1-75C6-4E14-83AE-8E6EBB417E0B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171" name="文本框 10"/>
          <p:cNvSpPr txBox="1">
            <a:spLocks noChangeArrowheads="1"/>
          </p:cNvSpPr>
          <p:nvPr/>
        </p:nvSpPr>
        <p:spPr bwMode="auto">
          <a:xfrm>
            <a:off x="0" y="219392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EA5980-B9D0-4390-A5A8-9C8BB48C086F}"/>
              </a:ext>
            </a:extLst>
          </p:cNvPr>
          <p:cNvSpPr txBox="1"/>
          <p:nvPr/>
        </p:nvSpPr>
        <p:spPr>
          <a:xfrm>
            <a:off x="1116013" y="4473575"/>
            <a:ext cx="7272337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>
                <a:latin typeface="Arial" charset="0"/>
                <a:ea typeface="宋体" charset="-122"/>
              </a:rPr>
              <a:t>chenzhg29@mail.sysu.edu.cn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文本框 14"/>
          <p:cNvSpPr txBox="1">
            <a:spLocks noChangeArrowheads="1"/>
          </p:cNvSpPr>
          <p:nvPr/>
        </p:nvSpPr>
        <p:spPr bwMode="auto">
          <a:xfrm>
            <a:off x="2268538" y="5732463"/>
            <a:ext cx="5238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Box 2"/>
          <p:cNvSpPr txBox="1">
            <a:spLocks noChangeArrowheads="1"/>
          </p:cNvSpPr>
          <p:nvPr/>
        </p:nvSpPr>
        <p:spPr bwMode="auto">
          <a:xfrm>
            <a:off x="0" y="3182938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 指令：计算机的语言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47625"/>
            <a:ext cx="5210175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25603" name="Picture 2" descr="http://www.hbjy88.com/Article/UploadFiles/201202/20120220151414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539875"/>
            <a:ext cx="189706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14"/>
          <p:cNvSpPr>
            <a:spLocks noChangeArrowheads="1"/>
          </p:cNvSpPr>
          <p:nvPr/>
        </p:nvSpPr>
        <p:spPr bwMode="auto">
          <a:xfrm>
            <a:off x="3240088" y="1657350"/>
            <a:ext cx="4522787" cy="917575"/>
          </a:xfrm>
          <a:prstGeom prst="wedgeRoundRectCallout">
            <a:avLst>
              <a:gd name="adj1" fmla="val -59741"/>
              <a:gd name="adj2" fmla="val 48023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指令系统放在哪儿很简单，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复杂的是</a:t>
            </a:r>
            <a:r>
              <a:rPr lang="zh-CN" altLang="en-US" sz="3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如何设计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5" name="_s1031"/>
          <p:cNvSpPr>
            <a:spLocks noChangeArrowheads="1"/>
          </p:cNvSpPr>
          <p:nvPr/>
        </p:nvSpPr>
        <p:spPr bwMode="auto">
          <a:xfrm>
            <a:off x="457200" y="3073400"/>
            <a:ext cx="3224213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6" name="_s1031"/>
          <p:cNvSpPr>
            <a:spLocks noChangeArrowheads="1"/>
          </p:cNvSpPr>
          <p:nvPr/>
        </p:nvSpPr>
        <p:spPr bwMode="auto">
          <a:xfrm>
            <a:off x="314325" y="3779838"/>
            <a:ext cx="1458913" cy="17637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规整性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5" name="_s1031"/>
          <p:cNvSpPr>
            <a:spLocks noChangeArrowheads="1"/>
          </p:cNvSpPr>
          <p:nvPr/>
        </p:nvSpPr>
        <p:spPr bwMode="auto">
          <a:xfrm>
            <a:off x="4329113" y="3003550"/>
            <a:ext cx="4537075" cy="4460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一个较完善的指令系统应该包括</a:t>
            </a:r>
          </a:p>
        </p:txBody>
      </p:sp>
      <p:sp>
        <p:nvSpPr>
          <p:cNvPr id="25608" name="文本框 10"/>
          <p:cNvSpPr txBox="1">
            <a:spLocks noChangeArrowheads="1"/>
          </p:cNvSpPr>
          <p:nvPr/>
        </p:nvSpPr>
        <p:spPr bwMode="auto">
          <a:xfrm>
            <a:off x="1833563" y="3919538"/>
            <a:ext cx="1804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该有的都要有</a:t>
            </a:r>
          </a:p>
        </p:txBody>
      </p:sp>
      <p:sp>
        <p:nvSpPr>
          <p:cNvPr id="25609" name="文本框 11"/>
          <p:cNvSpPr txBox="1">
            <a:spLocks noChangeArrowheads="1"/>
          </p:cNvSpPr>
          <p:nvPr/>
        </p:nvSpPr>
        <p:spPr bwMode="auto">
          <a:xfrm>
            <a:off x="1817688" y="4324350"/>
            <a:ext cx="3536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简洁、加速常用操作、没有歧义</a:t>
            </a:r>
          </a:p>
        </p:txBody>
      </p:sp>
      <p:sp>
        <p:nvSpPr>
          <p:cNvPr id="25610" name="文本框 12"/>
          <p:cNvSpPr txBox="1">
            <a:spLocks noChangeArrowheads="1"/>
          </p:cNvSpPr>
          <p:nvPr/>
        </p:nvSpPr>
        <p:spPr bwMode="auto">
          <a:xfrm>
            <a:off x="1825625" y="4699000"/>
            <a:ext cx="2665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对称、匀齐、一致</a:t>
            </a:r>
          </a:p>
        </p:txBody>
      </p:sp>
      <p:sp>
        <p:nvSpPr>
          <p:cNvPr id="25611" name="文本框 13"/>
          <p:cNvSpPr txBox="1">
            <a:spLocks noChangeArrowheads="1"/>
          </p:cNvSpPr>
          <p:nvPr/>
        </p:nvSpPr>
        <p:spPr bwMode="auto">
          <a:xfrm>
            <a:off x="1833563" y="5108575"/>
            <a:ext cx="290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之前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之后的都要能用</a:t>
            </a:r>
          </a:p>
        </p:txBody>
      </p:sp>
      <p:sp>
        <p:nvSpPr>
          <p:cNvPr id="17420" name="_s1031"/>
          <p:cNvSpPr>
            <a:spLocks noChangeArrowheads="1"/>
          </p:cNvSpPr>
          <p:nvPr/>
        </p:nvSpPr>
        <p:spPr bwMode="auto">
          <a:xfrm>
            <a:off x="5305425" y="3536950"/>
            <a:ext cx="1639888" cy="3540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数据传送指令</a:t>
            </a:r>
          </a:p>
        </p:txBody>
      </p:sp>
      <p:sp>
        <p:nvSpPr>
          <p:cNvPr id="17421" name="_s1031"/>
          <p:cNvSpPr>
            <a:spLocks noChangeArrowheads="1"/>
          </p:cNvSpPr>
          <p:nvPr/>
        </p:nvSpPr>
        <p:spPr bwMode="auto">
          <a:xfrm>
            <a:off x="5291138" y="4241800"/>
            <a:ext cx="1639887" cy="3540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算术运算指令</a:t>
            </a:r>
          </a:p>
        </p:txBody>
      </p:sp>
      <p:sp>
        <p:nvSpPr>
          <p:cNvPr id="17422" name="_s1031"/>
          <p:cNvSpPr>
            <a:spLocks noChangeArrowheads="1"/>
          </p:cNvSpPr>
          <p:nvPr/>
        </p:nvSpPr>
        <p:spPr bwMode="auto">
          <a:xfrm>
            <a:off x="5305425" y="4591050"/>
            <a:ext cx="1639888" cy="3540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17424" name="_s1031"/>
          <p:cNvSpPr>
            <a:spLocks noChangeArrowheads="1"/>
          </p:cNvSpPr>
          <p:nvPr/>
        </p:nvSpPr>
        <p:spPr bwMode="auto">
          <a:xfrm>
            <a:off x="5305425" y="4941888"/>
            <a:ext cx="1639888" cy="35401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系统控制指令</a:t>
            </a:r>
          </a:p>
        </p:txBody>
      </p:sp>
      <p:sp>
        <p:nvSpPr>
          <p:cNvPr id="17425" name="_s1031"/>
          <p:cNvSpPr>
            <a:spLocks noChangeArrowheads="1"/>
          </p:cNvSpPr>
          <p:nvPr/>
        </p:nvSpPr>
        <p:spPr bwMode="auto">
          <a:xfrm>
            <a:off x="5305425" y="5292725"/>
            <a:ext cx="1639888" cy="3540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程序控制指令</a:t>
            </a:r>
          </a:p>
        </p:txBody>
      </p:sp>
      <p:sp>
        <p:nvSpPr>
          <p:cNvPr id="17426" name="文本框 23"/>
          <p:cNvSpPr txBox="1">
            <a:spLocks noChangeArrowheads="1"/>
          </p:cNvSpPr>
          <p:nvPr/>
        </p:nvSpPr>
        <p:spPr bwMode="auto">
          <a:xfrm>
            <a:off x="7164388" y="3509963"/>
            <a:ext cx="180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Load/Store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指令</a:t>
            </a:r>
          </a:p>
        </p:txBody>
      </p:sp>
      <p:sp>
        <p:nvSpPr>
          <p:cNvPr id="17427" name="文本框 24"/>
          <p:cNvSpPr txBox="1">
            <a:spLocks noChangeArrowheads="1"/>
          </p:cNvSpPr>
          <p:nvPr/>
        </p:nvSpPr>
        <p:spPr bwMode="auto">
          <a:xfrm>
            <a:off x="7175500" y="4213225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等指令</a:t>
            </a:r>
          </a:p>
        </p:txBody>
      </p:sp>
      <p:sp>
        <p:nvSpPr>
          <p:cNvPr id="17428" name="文本框 25"/>
          <p:cNvSpPr txBox="1">
            <a:spLocks noChangeArrowheads="1"/>
          </p:cNvSpPr>
          <p:nvPr/>
        </p:nvSpPr>
        <p:spPr bwMode="auto">
          <a:xfrm>
            <a:off x="7170738" y="457835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等指令</a:t>
            </a:r>
          </a:p>
        </p:txBody>
      </p:sp>
      <p:sp>
        <p:nvSpPr>
          <p:cNvPr id="17430" name="文本框 27"/>
          <p:cNvSpPr txBox="1">
            <a:spLocks noChangeArrowheads="1"/>
          </p:cNvSpPr>
          <p:nvPr/>
        </p:nvSpPr>
        <p:spPr bwMode="auto">
          <a:xfrm>
            <a:off x="7185025" y="4932363"/>
            <a:ext cx="180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中断等指令</a:t>
            </a:r>
          </a:p>
        </p:txBody>
      </p:sp>
      <p:sp>
        <p:nvSpPr>
          <p:cNvPr id="17431" name="文本框 28"/>
          <p:cNvSpPr txBox="1">
            <a:spLocks noChangeArrowheads="1"/>
          </p:cNvSpPr>
          <p:nvPr/>
        </p:nvSpPr>
        <p:spPr bwMode="auto">
          <a:xfrm>
            <a:off x="7199313" y="5276850"/>
            <a:ext cx="180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Jump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等指令</a:t>
            </a:r>
          </a:p>
        </p:txBody>
      </p:sp>
      <p:sp>
        <p:nvSpPr>
          <p:cNvPr id="24" name="_s1031"/>
          <p:cNvSpPr>
            <a:spLocks noChangeArrowheads="1"/>
          </p:cNvSpPr>
          <p:nvPr/>
        </p:nvSpPr>
        <p:spPr bwMode="auto">
          <a:xfrm>
            <a:off x="5305425" y="3897313"/>
            <a:ext cx="1639888" cy="35401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输入输出指令</a:t>
            </a:r>
          </a:p>
        </p:txBody>
      </p:sp>
      <p:sp>
        <p:nvSpPr>
          <p:cNvPr id="25" name="文本框 26"/>
          <p:cNvSpPr txBox="1">
            <a:spLocks noChangeArrowheads="1"/>
          </p:cNvSpPr>
          <p:nvPr/>
        </p:nvSpPr>
        <p:spPr bwMode="auto">
          <a:xfrm>
            <a:off x="7165975" y="3889375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In/Out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218687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20" grpId="0" animBg="1"/>
      <p:bldP spid="17421" grpId="0" animBg="1"/>
      <p:bldP spid="17422" grpId="0" animBg="1"/>
      <p:bldP spid="17424" grpId="0" animBg="1"/>
      <p:bldP spid="17425" grpId="0" animBg="1"/>
      <p:bldP spid="17426" grpId="0"/>
      <p:bldP spid="17427" grpId="0"/>
      <p:bldP spid="17428" grpId="0"/>
      <p:bldP spid="17430" grpId="0"/>
      <p:bldP spid="17431" grpId="0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s1031"/>
          <p:cNvSpPr>
            <a:spLocks noChangeArrowheads="1"/>
          </p:cNvSpPr>
          <p:nvPr/>
        </p:nvSpPr>
        <p:spPr bwMode="auto">
          <a:xfrm>
            <a:off x="1935163" y="2659063"/>
            <a:ext cx="2187575" cy="401637"/>
          </a:xfrm>
          <a:prstGeom prst="roundRect">
            <a:avLst>
              <a:gd name="adj" fmla="val 16667"/>
            </a:avLst>
          </a:prstGeom>
          <a:solidFill>
            <a:srgbClr val="761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5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701800"/>
            <a:ext cx="1497012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AutoShape 14"/>
          <p:cNvSpPr>
            <a:spLocks noChangeArrowheads="1"/>
          </p:cNvSpPr>
          <p:nvPr/>
        </p:nvSpPr>
        <p:spPr bwMode="auto">
          <a:xfrm>
            <a:off x="1976438" y="1701800"/>
            <a:ext cx="2379662" cy="809625"/>
          </a:xfrm>
          <a:prstGeom prst="wedgeRoundRectCallout">
            <a:avLst>
              <a:gd name="adj1" fmla="val -63306"/>
              <a:gd name="adj2" fmla="val 44463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“兼容性”</a:t>
            </a:r>
            <a:r>
              <a:rPr kumimoji="1" lang="zh-CN" altLang="en-US" sz="2400" dirty="0">
                <a:latin typeface="Times" panose="02020603050405020304" pitchFamily="18" charset="0"/>
                <a:ea typeface="黑体" panose="02010609060101010101" pitchFamily="49" charset="-122"/>
              </a:rPr>
              <a:t>？？？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不懂！！</a:t>
            </a:r>
            <a:endParaRPr kumimoji="1" lang="en-US" altLang="zh-CN" sz="2400" dirty="0">
              <a:latin typeface="Times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28" name="AutoShape 14">
            <a:extLst>
              <a:ext uri="{FF2B5EF4-FFF2-40B4-BE49-F238E27FC236}">
                <a16:creationId xmlns:a16="http://schemas.microsoft.com/office/drawing/2014/main" id="{3A4F4899-C47E-4FED-A3DA-1437AE844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882775"/>
            <a:ext cx="2106613" cy="846138"/>
          </a:xfrm>
          <a:prstGeom prst="wedgeRoundRectCallout">
            <a:avLst>
              <a:gd name="adj1" fmla="val -63306"/>
              <a:gd name="adj2" fmla="val 44463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EC9ADCF1-C4F7-482A-9888-AF6E60FC0FA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61256" y="2817019"/>
            <a:ext cx="2339975" cy="3779838"/>
          </a:xfrm>
          <a:prstGeom prst="wedgeRoundRectCallout">
            <a:avLst>
              <a:gd name="adj1" fmla="val -71845"/>
              <a:gd name="adj2" fmla="val -1845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990" tIns="33496" rIns="66990" bIns="33496"/>
          <a:lstStyle>
            <a:lvl1pPr algn="ctr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ctr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ctr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ctr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ctr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endParaRPr kumimoji="1"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119" y="116632"/>
            <a:ext cx="5210175" cy="5411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41325" y="3617913"/>
            <a:ext cx="3825875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向上（下）兼容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：按某档机器编制的程序，不加修改的就能运行于比它高（低）档的机器</a:t>
            </a:r>
          </a:p>
          <a:p>
            <a:pPr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向前（后）兼容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：按某个时期投入市场的某种型号机器编制的程序，不加修改就能运行于在它之前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投入市场的机器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563813"/>
            <a:ext cx="491648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_s1031"/>
          <p:cNvSpPr>
            <a:spLocks noChangeArrowheads="1"/>
          </p:cNvSpPr>
          <p:nvPr/>
        </p:nvSpPr>
        <p:spPr bwMode="auto">
          <a:xfrm>
            <a:off x="5572125" y="4618038"/>
            <a:ext cx="2268538" cy="722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_s1031"/>
          <p:cNvSpPr>
            <a:spLocks noChangeArrowheads="1"/>
          </p:cNvSpPr>
          <p:nvPr/>
        </p:nvSpPr>
        <p:spPr bwMode="auto">
          <a:xfrm>
            <a:off x="4572000" y="2943225"/>
            <a:ext cx="1081088" cy="22082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15888"/>
            <a:ext cx="8416801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pic>
        <p:nvPicPr>
          <p:cNvPr id="1946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36" y="2571502"/>
            <a:ext cx="1400175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_s1031">
            <a:extLst>
              <a:ext uri="{FF2B5EF4-FFF2-40B4-BE49-F238E27FC236}">
                <a16:creationId xmlns:a16="http://schemas.microsoft.com/office/drawing/2014/main" id="{BB0F5F89-924C-47E1-8D71-9F67B24F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436" y="2996952"/>
            <a:ext cx="4686300" cy="692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复杂指令集计算机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omplex 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nstruction 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 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omputer</a:t>
            </a:r>
          </a:p>
        </p:txBody>
      </p:sp>
      <p:sp>
        <p:nvSpPr>
          <p:cNvPr id="19465" name="_s1031">
            <a:extLst>
              <a:ext uri="{FF2B5EF4-FFF2-40B4-BE49-F238E27FC236}">
                <a16:creationId xmlns:a16="http://schemas.microsoft.com/office/drawing/2014/main" id="{665EAB5C-12B5-412F-803F-6CF5F19F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23" y="4030414"/>
            <a:ext cx="4699000" cy="692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精简指令集计算机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educed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nstruction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omputer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_s1031"/>
          <p:cNvSpPr>
            <a:spLocks noChangeArrowheads="1"/>
          </p:cNvSpPr>
          <p:nvPr/>
        </p:nvSpPr>
        <p:spPr bwMode="auto">
          <a:xfrm>
            <a:off x="7372923" y="3722439"/>
            <a:ext cx="828675" cy="384175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</a:p>
        </p:txBody>
      </p:sp>
      <p:pic>
        <p:nvPicPr>
          <p:cNvPr id="19467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6" y="3689102"/>
            <a:ext cx="119538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_s1031"/>
          <p:cNvSpPr>
            <a:spLocks noChangeArrowheads="1"/>
          </p:cNvSpPr>
          <p:nvPr/>
        </p:nvSpPr>
        <p:spPr bwMode="auto">
          <a:xfrm>
            <a:off x="373636" y="3300164"/>
            <a:ext cx="752475" cy="35401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C6CD0D5-0292-2A66-8E0D-4F628EB51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SzTx/>
              <a:buNone/>
            </a:pPr>
            <a:r>
              <a:rPr lang="en-US" altLang="zh-CN" dirty="0"/>
              <a:t>2.1.2 </a:t>
            </a:r>
            <a:r>
              <a:rPr lang="zh-CN" altLang="en-US" dirty="0"/>
              <a:t>两种类型指令系统计算机：</a:t>
            </a:r>
            <a:r>
              <a:rPr lang="en-US" altLang="zh-CN" dirty="0"/>
              <a:t>CISC</a:t>
            </a:r>
            <a:r>
              <a:rPr lang="zh-CN" altLang="en-US" dirty="0"/>
              <a:t>与</a:t>
            </a:r>
            <a:r>
              <a:rPr lang="en-US" altLang="zh-CN" dirty="0"/>
              <a:t>RISC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9465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5888"/>
            <a:ext cx="8424936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pic>
        <p:nvPicPr>
          <p:cNvPr id="3174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875"/>
            <a:ext cx="185102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_s1031"/>
          <p:cNvSpPr>
            <a:spLocks noChangeArrowheads="1"/>
          </p:cNvSpPr>
          <p:nvPr/>
        </p:nvSpPr>
        <p:spPr bwMode="auto">
          <a:xfrm>
            <a:off x="476250" y="3068638"/>
            <a:ext cx="1719263" cy="692150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大家好，我是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</a:p>
        </p:txBody>
      </p:sp>
      <p:sp>
        <p:nvSpPr>
          <p:cNvPr id="21509" name="_s1031"/>
          <p:cNvSpPr>
            <a:spLocks noChangeArrowheads="1"/>
          </p:cNvSpPr>
          <p:nvPr/>
        </p:nvSpPr>
        <p:spPr bwMode="auto">
          <a:xfrm>
            <a:off x="2439988" y="1125538"/>
            <a:ext cx="6453187" cy="293879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(1)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指令系统复杂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(2)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指令周期长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(3)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各种指令都能访问存储器（很难确定指令的用时）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(4)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有专用寄存器（访问更快）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(5)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采用微程序控制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(6)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难以进行编译优化生成高效目标代码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441325" y="3808413"/>
            <a:ext cx="8018463" cy="27066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31" tIns="19052" rIns="47631" bIns="19052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indent="-379413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b="1" dirty="0">
                <a:latin typeface="微软雅黑" panose="020B0503020204020204" pitchFamily="34" charset="-122"/>
                <a:ea typeface="黑体" panose="02010609060101010101" pitchFamily="49" charset="-122"/>
              </a:rPr>
              <a:t>VAX-11/780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小型机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16种寻址方式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9种数据格式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303条指令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一条指令包括1～2个字节的操作码和下续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个操作数说明符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一个说明符的长度达1 ～10个字节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除专门的存储器读写指令外，运算指令也能访问存储器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_s1031"/>
          <p:cNvSpPr>
            <a:spLocks noChangeArrowheads="1"/>
          </p:cNvSpPr>
          <p:nvPr/>
        </p:nvSpPr>
        <p:spPr bwMode="auto">
          <a:xfrm>
            <a:off x="6065838" y="1196975"/>
            <a:ext cx="2322512" cy="434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出现较早，大而全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5132D-C387-50E4-1FD2-5A5DFD650173}"/>
              </a:ext>
            </a:extLst>
          </p:cNvPr>
          <p:cNvSpPr txBox="1"/>
          <p:nvPr/>
        </p:nvSpPr>
        <p:spPr>
          <a:xfrm flipH="1">
            <a:off x="504826" y="909972"/>
            <a:ext cx="3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历史悠久导致的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509" grpId="0" animBg="1"/>
      <p:bldP spid="20486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5888"/>
            <a:ext cx="8136903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pic>
        <p:nvPicPr>
          <p:cNvPr id="3379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8400"/>
            <a:ext cx="185102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_s1031">
            <a:extLst>
              <a:ext uri="{FF2B5EF4-FFF2-40B4-BE49-F238E27FC236}">
                <a16:creationId xmlns:a16="http://schemas.microsoft.com/office/drawing/2014/main" id="{0CB7C9B2-0DB8-421C-8CC9-5B07D8FB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1052513"/>
            <a:ext cx="5373688" cy="191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(1)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采用微程序控制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(2)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有专用寄存器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(3)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各种指令都能访问存储器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(4)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指令系统复杂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(5)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指令周期长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(6)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难以进行编译优化生成高效目标代码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7" name="_s1031"/>
          <p:cNvSpPr>
            <a:spLocks noChangeArrowheads="1"/>
          </p:cNvSpPr>
          <p:nvPr/>
        </p:nvSpPr>
        <p:spPr bwMode="auto">
          <a:xfrm>
            <a:off x="5562600" y="1052513"/>
            <a:ext cx="2322513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出现较早，大而全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_s1031">
            <a:extLst>
              <a:ext uri="{FF2B5EF4-FFF2-40B4-BE49-F238E27FC236}">
                <a16:creationId xmlns:a16="http://schemas.microsoft.com/office/drawing/2014/main" id="{8CD34D6B-F9FB-4118-A805-3D76E3CB5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267075"/>
            <a:ext cx="6894512" cy="3429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研制周期长</a:t>
            </a:r>
            <a:endParaRPr lang="en-US" altLang="zh-CN" sz="2400" b="1" dirty="0">
              <a:solidFill>
                <a:srgbClr val="005BE2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难以保证设计的正确性，难以调试和维护</a:t>
            </a:r>
            <a:endParaRPr lang="en-US" altLang="zh-CN" sz="2400" b="1" dirty="0">
              <a:solidFill>
                <a:srgbClr val="005BE2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机器的时钟周期长，降低了系统性能</a:t>
            </a:r>
            <a:endParaRPr lang="en-US" altLang="zh-CN" sz="2400" b="1" dirty="0">
              <a:solidFill>
                <a:srgbClr val="005BE2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效率低下（</a:t>
            </a:r>
            <a:r>
              <a:rPr lang="en-US" altLang="zh-CN" sz="2400" b="1" i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400" b="1" i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的测试发现</a:t>
            </a:r>
            <a:r>
              <a:rPr lang="zh-CN" altLang="en-US" sz="24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spcBef>
                <a:spcPts val="45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指令系统中约占</a:t>
            </a:r>
            <a:r>
              <a:rPr lang="en-US" altLang="zh-CN" sz="20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％的简单指令，在程序中的比例约为80%</a:t>
            </a:r>
            <a:endParaRPr lang="en-US" altLang="zh-CN" sz="2000" b="1" dirty="0">
              <a:solidFill>
                <a:srgbClr val="005BE2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45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在程序中比例20%的一些复杂指令，占用了控制存储器容量的80%</a:t>
            </a:r>
          </a:p>
        </p:txBody>
      </p:sp>
      <p:sp>
        <p:nvSpPr>
          <p:cNvPr id="21513" name="_s1031"/>
          <p:cNvSpPr>
            <a:spLocks noChangeArrowheads="1"/>
          </p:cNvSpPr>
          <p:nvPr/>
        </p:nvSpPr>
        <p:spPr bwMode="auto">
          <a:xfrm>
            <a:off x="4302125" y="3105150"/>
            <a:ext cx="2187575" cy="4000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2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33800" name="_s1031"/>
          <p:cNvSpPr>
            <a:spLocks noChangeArrowheads="1"/>
          </p:cNvSpPr>
          <p:nvPr/>
        </p:nvSpPr>
        <p:spPr bwMode="auto">
          <a:xfrm>
            <a:off x="331788" y="2882900"/>
            <a:ext cx="2052637" cy="630238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大家好，我是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5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693D588-4440-4D4A-AD64-2FFE8518B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3" y="0"/>
            <a:ext cx="7200776" cy="6926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80x86</a:t>
            </a:r>
            <a:r>
              <a:rPr lang="zh-CN" altLang="en-US" dirty="0">
                <a:solidFill>
                  <a:srgbClr val="A50021"/>
                </a:solidFill>
              </a:rPr>
              <a:t>指令集的</a:t>
            </a:r>
            <a:r>
              <a:rPr lang="en-US" altLang="zh-CN" dirty="0">
                <a:solidFill>
                  <a:srgbClr val="A50021"/>
                </a:solidFill>
              </a:rPr>
              <a:t>Top 10</a:t>
            </a:r>
            <a:r>
              <a:rPr lang="zh-CN" altLang="en-US" dirty="0">
                <a:solidFill>
                  <a:srgbClr val="A50021"/>
                </a:solidFill>
              </a:rPr>
              <a:t>指令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35843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513"/>
            <a:ext cx="878522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237163" y="2982913"/>
            <a:ext cx="34385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31" tIns="19052" rIns="47631" bIns="1905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简单指令占主要部分使用频率高！</a:t>
            </a:r>
            <a:endParaRPr lang="en-US" altLang="zh-CN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DBB14B-8334-C027-24D5-D03B7389FB54}"/>
              </a:ext>
            </a:extLst>
          </p:cNvPr>
          <p:cNvSpPr txBox="1"/>
          <p:nvPr/>
        </p:nvSpPr>
        <p:spPr>
          <a:xfrm>
            <a:off x="2150006" y="4869160"/>
            <a:ext cx="16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函数调用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115888"/>
            <a:ext cx="8100962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sp>
        <p:nvSpPr>
          <p:cNvPr id="23555" name="_s1031">
            <a:extLst>
              <a:ext uri="{FF2B5EF4-FFF2-40B4-BE49-F238E27FC236}">
                <a16:creationId xmlns:a16="http://schemas.microsoft.com/office/drawing/2014/main" id="{4FED8BC8-62AA-4A67-9BAA-6A911755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052513"/>
            <a:ext cx="6516687" cy="3417887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简化的指令系统</a:t>
            </a:r>
          </a:p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寄存器方式工作</a:t>
            </a:r>
          </a:p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指令周期短</a:t>
            </a:r>
          </a:p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采用大量通用寄存器，以减少访存次数</a:t>
            </a:r>
          </a:p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采用组合逻辑电路控制，不用或少用微程序控制</a:t>
            </a:r>
          </a:p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采用优化的编译系统，力求有效地支持高级语言程序</a:t>
            </a:r>
          </a:p>
        </p:txBody>
      </p:sp>
      <p:sp>
        <p:nvSpPr>
          <p:cNvPr id="16" name="_s1031"/>
          <p:cNvSpPr>
            <a:spLocks noChangeArrowheads="1"/>
          </p:cNvSpPr>
          <p:nvPr/>
        </p:nvSpPr>
        <p:spPr bwMode="auto">
          <a:xfrm>
            <a:off x="3086100" y="1077913"/>
            <a:ext cx="3114675" cy="4000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 cock &amp; </a:t>
            </a:r>
            <a:r>
              <a:rPr lang="zh-CN" altLang="en-US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小而精</a:t>
            </a:r>
            <a:endParaRPr lang="en-US" altLang="zh-CN" sz="2100" b="1">
              <a:solidFill>
                <a:srgbClr val="FF86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93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457325"/>
            <a:ext cx="211296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_s1031"/>
          <p:cNvSpPr>
            <a:spLocks noChangeArrowheads="1"/>
          </p:cNvSpPr>
          <p:nvPr/>
        </p:nvSpPr>
        <p:spPr bwMode="auto">
          <a:xfrm>
            <a:off x="6769100" y="3421063"/>
            <a:ext cx="2052638" cy="4016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16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8424863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sp>
        <p:nvSpPr>
          <p:cNvPr id="39939" name="_s1031"/>
          <p:cNvSpPr>
            <a:spLocks noChangeArrowheads="1"/>
          </p:cNvSpPr>
          <p:nvPr/>
        </p:nvSpPr>
        <p:spPr bwMode="auto">
          <a:xfrm>
            <a:off x="34925" y="1308100"/>
            <a:ext cx="6769100" cy="219233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的指令系统</a:t>
            </a:r>
          </a:p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方式工作</a:t>
            </a:r>
          </a:p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指令周期短</a:t>
            </a:r>
          </a:p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采用大量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，以减少访存次数</a:t>
            </a:r>
          </a:p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控制，不用或少用微程序控制</a:t>
            </a:r>
          </a:p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编译系统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，力求有效地支持高级语言程序</a:t>
            </a:r>
          </a:p>
        </p:txBody>
      </p:sp>
      <p:sp>
        <p:nvSpPr>
          <p:cNvPr id="39940" name="_s1031"/>
          <p:cNvSpPr>
            <a:spLocks noChangeArrowheads="1"/>
          </p:cNvSpPr>
          <p:nvPr/>
        </p:nvSpPr>
        <p:spPr bwMode="auto">
          <a:xfrm>
            <a:off x="3086100" y="1287463"/>
            <a:ext cx="3114675" cy="4000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 cock &amp; </a:t>
            </a:r>
            <a:r>
              <a:rPr lang="zh-CN" altLang="en-US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小而精</a:t>
            </a:r>
            <a:endParaRPr lang="en-US" altLang="zh-CN" sz="2100" b="1">
              <a:solidFill>
                <a:srgbClr val="FF86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941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162050"/>
            <a:ext cx="211137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_s1031"/>
          <p:cNvSpPr>
            <a:spLocks noChangeArrowheads="1"/>
          </p:cNvSpPr>
          <p:nvPr/>
        </p:nvSpPr>
        <p:spPr bwMode="auto">
          <a:xfrm>
            <a:off x="6592888" y="785813"/>
            <a:ext cx="2052637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541713"/>
            <a:ext cx="1774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_s1031">
            <a:extLst>
              <a:ext uri="{FF2B5EF4-FFF2-40B4-BE49-F238E27FC236}">
                <a16:creationId xmlns:a16="http://schemas.microsoft.com/office/drawing/2014/main" id="{19FB4685-C269-4923-B947-7A78E434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3816350"/>
            <a:ext cx="5776913" cy="2284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endParaRPr lang="en-US" altLang="zh-CN" sz="2400" b="1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各种指令都能访问存储器</a:t>
            </a:r>
            <a:endParaRPr lang="en-US" altLang="zh-CN" sz="2400" b="1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指令周期长</a:t>
            </a:r>
            <a:endParaRPr lang="en-US" altLang="zh-CN" sz="2400" b="1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专用寄存器</a:t>
            </a:r>
            <a:endParaRPr lang="en-US" altLang="zh-CN" sz="2400" b="1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微程序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编译优化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生成高效目标代码</a:t>
            </a:r>
            <a:endParaRPr lang="en-US" altLang="zh-CN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_s1031"/>
          <p:cNvSpPr>
            <a:spLocks noChangeArrowheads="1"/>
          </p:cNvSpPr>
          <p:nvPr/>
        </p:nvSpPr>
        <p:spPr bwMode="auto">
          <a:xfrm>
            <a:off x="6029325" y="3779838"/>
            <a:ext cx="2563813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出现较早，大而全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_s1031"/>
          <p:cNvSpPr>
            <a:spLocks noChangeArrowheads="1"/>
          </p:cNvSpPr>
          <p:nvPr/>
        </p:nvSpPr>
        <p:spPr bwMode="auto">
          <a:xfrm>
            <a:off x="522288" y="5175250"/>
            <a:ext cx="1874837" cy="354013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 bwMode="auto">
          <a:xfrm>
            <a:off x="107950" y="115888"/>
            <a:ext cx="6624290" cy="576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典型体系结构的通用计算器的数目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836613"/>
            <a:ext cx="86137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5888"/>
            <a:ext cx="8569771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41325" y="1846263"/>
            <a:ext cx="4887913" cy="17922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31" tIns="19052" rIns="47631" bIns="19052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indent="-379413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例：第一代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加州伯克利大学的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RISCⅠ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斯坦福大学的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IBM801</a:t>
            </a:r>
          </a:p>
        </p:txBody>
      </p:sp>
      <p:pic>
        <p:nvPicPr>
          <p:cNvPr id="44036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96975"/>
            <a:ext cx="21113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_s1031"/>
          <p:cNvSpPr>
            <a:spLocks noChangeArrowheads="1"/>
          </p:cNvSpPr>
          <p:nvPr/>
        </p:nvSpPr>
        <p:spPr bwMode="auto">
          <a:xfrm>
            <a:off x="6624638" y="3162300"/>
            <a:ext cx="2052637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709613" y="4286250"/>
            <a:ext cx="8048625" cy="13049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现代处理器大多采用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x86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为“兼容”需要，保留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风格，同时借鉴了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_s1031">
            <a:extLst>
              <a:ext uri="{FF2B5EF4-FFF2-40B4-BE49-F238E27FC236}">
                <a16:creationId xmlns:a16="http://schemas.microsoft.com/office/drawing/2014/main" id="{DD5CF7D3-4FEB-4970-877F-9C2E0CF1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843338"/>
            <a:ext cx="4041775" cy="476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2E2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0000B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68589" rIns="67509" bIns="68589">
            <a:spAutoFit/>
          </a:bodyPr>
          <a:lstStyle/>
          <a:p>
            <a:pPr marL="257209" indent="-257209" algn="ctr">
              <a:lnSpc>
                <a:spcPct val="90000"/>
              </a:lnSpc>
              <a:defRPr/>
            </a:pPr>
            <a:r>
              <a:rPr lang="en-US" altLang="zh-CN" sz="2100" dirty="0">
                <a:latin typeface="微软雅黑" charset="0"/>
                <a:ea typeface="微软雅黑" charset="0"/>
                <a:cs typeface="微软雅黑" charset="0"/>
              </a:rPr>
              <a:t>CISC</a:t>
            </a:r>
            <a:r>
              <a:rPr lang="zh-CN" altLang="en-US" sz="2100" dirty="0">
                <a:latin typeface="微软雅黑" charset="0"/>
                <a:ea typeface="微软雅黑" charset="0"/>
                <a:cs typeface="微软雅黑" charset="0"/>
              </a:rPr>
              <a:t>与</a:t>
            </a:r>
            <a:r>
              <a:rPr lang="en-US" altLang="zh-CN" sz="2100" dirty="0">
                <a:latin typeface="微软雅黑" charset="0"/>
                <a:ea typeface="微软雅黑" charset="0"/>
                <a:cs typeface="微软雅黑" charset="0"/>
              </a:rPr>
              <a:t>RISC</a:t>
            </a:r>
            <a:r>
              <a:rPr lang="zh-CN" altLang="en-US" sz="2100" dirty="0">
                <a:latin typeface="微软雅黑" charset="0"/>
                <a:ea typeface="微软雅黑" charset="0"/>
                <a:cs typeface="微软雅黑" charset="0"/>
              </a:rPr>
              <a:t>之争</a:t>
            </a:r>
            <a:endParaRPr lang="en-US" altLang="zh-CN" sz="21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040" name="_s1031"/>
          <p:cNvSpPr>
            <a:spLocks noChangeArrowheads="1"/>
          </p:cNvSpPr>
          <p:nvPr/>
        </p:nvSpPr>
        <p:spPr bwMode="auto">
          <a:xfrm>
            <a:off x="3086100" y="1277938"/>
            <a:ext cx="3114675" cy="4000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 cock &amp; </a:t>
            </a:r>
            <a:r>
              <a:rPr lang="zh-CN" altLang="en-US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小而精</a:t>
            </a:r>
            <a:endParaRPr lang="en-US" altLang="zh-CN" sz="2100" b="1">
              <a:solidFill>
                <a:srgbClr val="FF86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41" name="矩形 7"/>
          <p:cNvSpPr>
            <a:spLocks noChangeArrowheads="1"/>
          </p:cNvSpPr>
          <p:nvPr/>
        </p:nvSpPr>
        <p:spPr bwMode="auto">
          <a:xfrm>
            <a:off x="1141413" y="5775325"/>
            <a:ext cx="69421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CISC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RISC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的逐步融合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9"/>
          <p:cNvGrpSpPr>
            <a:grpSpLocks/>
          </p:cNvGrpSpPr>
          <p:nvPr/>
        </p:nvGrpSpPr>
        <p:grpSpPr bwMode="auto">
          <a:xfrm>
            <a:off x="571500" y="709613"/>
            <a:ext cx="8280400" cy="6284912"/>
            <a:chOff x="360" y="638"/>
            <a:chExt cx="5125" cy="3959"/>
          </a:xfrm>
        </p:grpSpPr>
        <p:sp>
          <p:nvSpPr>
            <p:cNvPr id="9220" name="Freeform 8"/>
            <p:cNvSpPr>
              <a:spLocks/>
            </p:cNvSpPr>
            <p:nvPr/>
          </p:nvSpPr>
          <p:spPr bwMode="auto">
            <a:xfrm>
              <a:off x="385" y="638"/>
              <a:ext cx="1542" cy="353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" name="Rectangle 9"/>
            <p:cNvSpPr>
              <a:spLocks noChangeArrowheads="1"/>
            </p:cNvSpPr>
            <p:nvPr/>
          </p:nvSpPr>
          <p:spPr bwMode="auto">
            <a:xfrm>
              <a:off x="457" y="641"/>
              <a:ext cx="9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回顾内容</a:t>
              </a:r>
            </a:p>
          </p:txBody>
        </p:sp>
        <p:sp>
          <p:nvSpPr>
            <p:cNvPr id="9222" name="AutoShape 10"/>
            <p:cNvSpPr>
              <a:spLocks noChangeArrowheads="1"/>
            </p:cNvSpPr>
            <p:nvPr/>
          </p:nvSpPr>
          <p:spPr bwMode="auto">
            <a:xfrm>
              <a:off x="360" y="956"/>
              <a:ext cx="5125" cy="3345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  <p:sp>
          <p:nvSpPr>
            <p:cNvPr id="9223" name="Rectangle 12"/>
            <p:cNvSpPr>
              <a:spLocks noChangeArrowheads="1"/>
            </p:cNvSpPr>
            <p:nvPr/>
          </p:nvSpPr>
          <p:spPr bwMode="auto">
            <a:xfrm>
              <a:off x="507" y="1026"/>
              <a:ext cx="4928" cy="3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11200" indent="-254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74738" indent="-26193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36688" indent="-2762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第一章 计算机概念和技术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1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计算机性能评价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响应时间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(Response Time)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：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计算机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完成单个任务所需的时间</a:t>
              </a: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3" eaLnBrk="1" hangingPunct="1">
                <a:buClr>
                  <a:srgbClr val="A50021"/>
                </a:buClr>
                <a:buSzPct val="60000"/>
                <a:buFont typeface="Wingdings" panose="05000000000000000000" pitchFamily="2" charset="2"/>
                <a:buChar char="u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执行时间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(Execution Time)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、等待时间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(Latency)</a:t>
              </a:r>
              <a:endParaRPr kumimoji="1"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3" eaLnBrk="1" hangingPunct="1">
                <a:buClr>
                  <a:srgbClr val="A50021"/>
                </a:buClr>
                <a:buSzPct val="60000"/>
                <a:buFont typeface="Wingdings" panose="05000000000000000000" pitchFamily="2" charset="2"/>
                <a:buChar char="u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CPU Time=Cycle time × CPI × Instructions / Program</a:t>
              </a:r>
              <a:endParaRPr kumimoji="1"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吞吐率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(Throughput )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：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计算机单位时间内完成的任务量</a:t>
              </a:r>
            </a:p>
            <a:p>
              <a:pPr lvl="3" eaLnBrk="1" hangingPunct="1">
                <a:buClr>
                  <a:srgbClr val="A50021"/>
                </a:buClr>
                <a:buSzPct val="60000"/>
                <a:buFont typeface="Wingdings" panose="05000000000000000000" pitchFamily="2" charset="2"/>
                <a:buChar char="u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带宽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(Bandwidth)</a:t>
              </a:r>
              <a:endParaRPr kumimoji="1"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执行速度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(MIPS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、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MFLOPS)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</a:p>
            <a:p>
              <a:pPr lvl="1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功耗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1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计算机面临的挑战：存储墙、功耗墙、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I/O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墙等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buClr>
                  <a:srgbClr val="A50021"/>
                </a:buClr>
                <a:buSzPct val="80000"/>
              </a:pP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buClr>
                  <a:srgbClr val="A50021"/>
                </a:buClr>
                <a:buSzPct val="80000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第二章 指令：计算机的语言</a:t>
              </a: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lvl="1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2.1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概述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指令设计风格：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CISC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和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RISC</a:t>
              </a:r>
              <a:endParaRPr kumimoji="1"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buClr>
                  <a:srgbClr val="A50021"/>
                </a:buClr>
                <a:buSzPct val="80000"/>
              </a:pPr>
              <a:endPara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buClr>
                  <a:srgbClr val="A50021"/>
                </a:buClr>
                <a:buSzPct val="80000"/>
              </a:pPr>
              <a:endPara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547688" y="0"/>
            <a:ext cx="2952750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上节回顾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1042988" y="1196975"/>
            <a:ext cx="60325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以下指令集架构属于复杂指令集架构的是？</a:t>
            </a:r>
          </a:p>
          <a:p>
            <a:pPr>
              <a:lnSpc>
                <a:spcPct val="200000"/>
              </a:lnSpc>
            </a:pPr>
            <a:r>
              <a:rPr lang="de-DE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ARM</a:t>
            </a:r>
          </a:p>
          <a:p>
            <a:pPr>
              <a:lnSpc>
                <a:spcPct val="200000"/>
              </a:lnSpc>
            </a:pPr>
            <a:r>
              <a:rPr lang="de-DE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MIPS</a:t>
            </a:r>
          </a:p>
          <a:p>
            <a:pPr>
              <a:lnSpc>
                <a:spcPct val="200000"/>
              </a:lnSpc>
            </a:pPr>
            <a:r>
              <a:rPr lang="de-DE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SPARC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	以上皆不是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DAA6D6-A91E-493D-9A83-16A79ADB5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0"/>
            <a:ext cx="7391400" cy="550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101013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41325" y="981075"/>
            <a:ext cx="5859463" cy="345479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31" tIns="19052" rIns="47631" bIns="19052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indent="-379413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RSIC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（理论课用这个，要实现一百条指令才能运行操作系统）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（做实验用这个，只要实现几十条指令就能运行操作系统，和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很像）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DECAlpha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（超算的）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PowerArchitecture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（包括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PowerPC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SPARC</a:t>
            </a:r>
          </a:p>
        </p:txBody>
      </p:sp>
      <p:pic>
        <p:nvPicPr>
          <p:cNvPr id="48132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96975"/>
            <a:ext cx="21113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_s1031"/>
          <p:cNvSpPr>
            <a:spLocks noChangeArrowheads="1"/>
          </p:cNvSpPr>
          <p:nvPr/>
        </p:nvSpPr>
        <p:spPr bwMode="auto">
          <a:xfrm>
            <a:off x="6624638" y="3162300"/>
            <a:ext cx="2052637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sp>
        <p:nvSpPr>
          <p:cNvPr id="48134" name="矩形 1"/>
          <p:cNvSpPr>
            <a:spLocks noChangeArrowheads="1"/>
          </p:cNvSpPr>
          <p:nvPr/>
        </p:nvSpPr>
        <p:spPr bwMode="auto">
          <a:xfrm>
            <a:off x="1019175" y="4298950"/>
            <a:ext cx="530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BE00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 </a:t>
            </a:r>
            <a:r>
              <a:rPr lang="en-US" altLang="zh-CN" sz="2400">
                <a:solidFill>
                  <a:srgbClr val="BE00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101013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441325" y="981075"/>
            <a:ext cx="5859463" cy="29003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31" tIns="19052" rIns="47631" bIns="19052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indent="-379413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RSIC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DECAlpha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PowerArchitecture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（包括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PowerPC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SPARC</a:t>
            </a:r>
          </a:p>
        </p:txBody>
      </p:sp>
      <p:pic>
        <p:nvPicPr>
          <p:cNvPr id="50180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96975"/>
            <a:ext cx="21113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_s1031"/>
          <p:cNvSpPr>
            <a:spLocks noChangeArrowheads="1"/>
          </p:cNvSpPr>
          <p:nvPr/>
        </p:nvSpPr>
        <p:spPr bwMode="auto">
          <a:xfrm>
            <a:off x="6624638" y="3162300"/>
            <a:ext cx="2052637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2259013" y="4068763"/>
            <a:ext cx="5857875" cy="24860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31" tIns="19052" rIns="47631" bIns="19052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indent="-379413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飞腾、华为海思、展讯和华芯通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龙芯和君正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北大众志、兆芯和海光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申威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中晟宏芯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6A9668-F77F-987B-CC0D-97460F4F17FE}"/>
              </a:ext>
            </a:extLst>
          </p:cNvPr>
          <p:cNvSpPr txBox="1"/>
          <p:nvPr/>
        </p:nvSpPr>
        <p:spPr>
          <a:xfrm>
            <a:off x="323528" y="48691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ARM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的生态更好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35CEB9F-4CCD-4EF2-81F2-43E773BE1D46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7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计算机的语言什么样？</a:t>
            </a: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8" name="Rectangle 5"/>
          <p:cNvSpPr txBox="1">
            <a:spLocks noChangeArrowheads="1"/>
          </p:cNvSpPr>
          <p:nvPr/>
        </p:nvSpPr>
        <p:spPr bwMode="auto">
          <a:xfrm>
            <a:off x="1979613" y="3122613"/>
            <a:ext cx="61309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  <a:endParaRPr lang="en-US" altLang="zh-CN" sz="2800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7">
            <a:extLst>
              <a:ext uri="{FF2B5EF4-FFF2-40B4-BE49-F238E27FC236}">
                <a16:creationId xmlns:a16="http://schemas.microsoft.com/office/drawing/2014/main" id="{0DFA6563-01F2-4A2B-A5FE-B6ABF1EC07E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81763" y="3013099"/>
            <a:ext cx="2465387" cy="485775"/>
          </a:xfrm>
          <a:prstGeom prst="wedgeRoundRectCallout">
            <a:avLst>
              <a:gd name="adj1" fmla="val 49596"/>
              <a:gd name="adj2" fmla="val -146768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如何找到操作对象</a:t>
            </a:r>
            <a:r>
              <a:rPr lang="en-US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A46EC887-A238-4193-B53D-64D2B621B5D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37063" y="3013099"/>
            <a:ext cx="1809750" cy="512763"/>
          </a:xfrm>
          <a:prstGeom prst="wedgeRoundRectCallout">
            <a:avLst>
              <a:gd name="adj1" fmla="val -53579"/>
              <a:gd name="adj2" fmla="val -140201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操作的对象？</a:t>
            </a:r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7ADD855E-4DCA-448E-AE83-27B8841F1DC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93963" y="3013099"/>
            <a:ext cx="1727200" cy="460375"/>
          </a:xfrm>
          <a:prstGeom prst="wedgeRoundRectCallout">
            <a:avLst>
              <a:gd name="adj1" fmla="val -119086"/>
              <a:gd name="adj2" fmla="val -146608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什么操作？</a:t>
            </a:r>
          </a:p>
        </p:txBody>
      </p:sp>
      <p:sp>
        <p:nvSpPr>
          <p:cNvPr id="54277" name="Rectangle 10"/>
          <p:cNvSpPr>
            <a:spLocks noChangeArrowheads="1"/>
          </p:cNvSpPr>
          <p:nvPr/>
        </p:nvSpPr>
        <p:spPr bwMode="auto">
          <a:xfrm>
            <a:off x="0" y="75407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指令格式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3748" name="Group 20">
            <a:extLst>
              <a:ext uri="{FF2B5EF4-FFF2-40B4-BE49-F238E27FC236}">
                <a16:creationId xmlns:a16="http://schemas.microsoft.com/office/drawing/2014/main" id="{13740D02-134D-4D41-BAFE-7122690F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88564"/>
              </p:ext>
            </p:extLst>
          </p:nvPr>
        </p:nvGraphicFramePr>
        <p:xfrm>
          <a:off x="2835275" y="4981599"/>
          <a:ext cx="4572000" cy="40481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19359304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99393705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80" marR="68580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80" marR="68580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435011"/>
                  </a:ext>
                </a:extLst>
              </a:tr>
            </a:tbl>
          </a:graphicData>
        </a:graphic>
      </p:graphicFrame>
      <p:sp>
        <p:nvSpPr>
          <p:cNvPr id="54286" name="矩形 2"/>
          <p:cNvSpPr>
            <a:spLocks noChangeArrowheads="1"/>
          </p:cNvSpPr>
          <p:nvPr/>
        </p:nvSpPr>
        <p:spPr bwMode="auto">
          <a:xfrm>
            <a:off x="220663" y="4853012"/>
            <a:ext cx="175895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496" rIns="0" bIns="33496"/>
          <a:lstStyle>
            <a:lvl1pPr marL="534988" indent="-534988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p"/>
            </a:pPr>
            <a:endParaRPr kumimoji="1"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_s1031"/>
          <p:cNvSpPr>
            <a:spLocks noChangeArrowheads="1"/>
          </p:cNvSpPr>
          <p:nvPr/>
        </p:nvSpPr>
        <p:spPr bwMode="auto">
          <a:xfrm>
            <a:off x="1708150" y="2173312"/>
            <a:ext cx="6375400" cy="44608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指令是指挥计算机实现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某个基本操作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</a:p>
        </p:txBody>
      </p:sp>
      <p:sp>
        <p:nvSpPr>
          <p:cNvPr id="26640" name="_s1031"/>
          <p:cNvSpPr>
            <a:spLocks noChangeArrowheads="1"/>
          </p:cNvSpPr>
          <p:nvPr/>
        </p:nvSpPr>
        <p:spPr bwMode="auto">
          <a:xfrm>
            <a:off x="250825" y="4984774"/>
            <a:ext cx="1458913" cy="40005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228600" y="2201887"/>
            <a:ext cx="1296988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指令含义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9854E10-C7CF-4456-B1BC-D0118882F428}"/>
              </a:ext>
            </a:extLst>
          </p:cNvPr>
          <p:cNvCxnSpPr/>
          <p:nvPr/>
        </p:nvCxnSpPr>
        <p:spPr>
          <a:xfrm flipH="1">
            <a:off x="768350" y="2743224"/>
            <a:ext cx="1588" cy="2057400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3" name="文本框 4"/>
          <p:cNvSpPr txBox="1">
            <a:spLocks noChangeArrowheads="1"/>
          </p:cNvSpPr>
          <p:nvPr/>
        </p:nvSpPr>
        <p:spPr bwMode="auto">
          <a:xfrm>
            <a:off x="768350" y="3430612"/>
            <a:ext cx="269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0591761-AEA6-4FE4-9493-D14CFDCF348C}"/>
              </a:ext>
            </a:extLst>
          </p:cNvPr>
          <p:cNvCxnSpPr/>
          <p:nvPr/>
        </p:nvCxnSpPr>
        <p:spPr>
          <a:xfrm>
            <a:off x="3248025" y="3444899"/>
            <a:ext cx="0" cy="404813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D5DE08-769C-45D6-81F1-43CE66925866}"/>
              </a:ext>
            </a:extLst>
          </p:cNvPr>
          <p:cNvCxnSpPr/>
          <p:nvPr/>
        </p:nvCxnSpPr>
        <p:spPr>
          <a:xfrm>
            <a:off x="3303588" y="4173562"/>
            <a:ext cx="511175" cy="838200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E6B2249-7D3B-4377-8585-3A66EAE4745D}"/>
              </a:ext>
            </a:extLst>
          </p:cNvPr>
          <p:cNvCxnSpPr/>
          <p:nvPr/>
        </p:nvCxnSpPr>
        <p:spPr>
          <a:xfrm flipH="1">
            <a:off x="6354763" y="4197374"/>
            <a:ext cx="836612" cy="758825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_s1031"/>
          <p:cNvSpPr>
            <a:spLocks noChangeArrowheads="1"/>
          </p:cNvSpPr>
          <p:nvPr/>
        </p:nvSpPr>
        <p:spPr bwMode="auto">
          <a:xfrm>
            <a:off x="4354513" y="5791224"/>
            <a:ext cx="1593850" cy="446088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指令长度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40C3F834-9D81-414B-BD0E-0FE860E61ED6}"/>
              </a:ext>
            </a:extLst>
          </p:cNvPr>
          <p:cNvSpPr>
            <a:spLocks/>
          </p:cNvSpPr>
          <p:nvPr/>
        </p:nvSpPr>
        <p:spPr bwMode="auto">
          <a:xfrm rot="5400000">
            <a:off x="4995069" y="3358381"/>
            <a:ext cx="314325" cy="4510087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_s1031">
            <a:extLst>
              <a:ext uri="{FF2B5EF4-FFF2-40B4-BE49-F238E27FC236}">
                <a16:creationId xmlns:a16="http://schemas.microsoft.com/office/drawing/2014/main" id="{47603DFF-A81B-48AE-AEA7-F8A236A61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3822724"/>
            <a:ext cx="1593850" cy="35401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1">
            <a:extLst>
              <a:ext uri="{FF2B5EF4-FFF2-40B4-BE49-F238E27FC236}">
                <a16:creationId xmlns:a16="http://schemas.microsoft.com/office/drawing/2014/main" id="{00383C0F-C8FD-4557-B1EB-9D86375AD690}"/>
              </a:ext>
            </a:extLst>
          </p:cNvPr>
          <p:cNvCxnSpPr/>
          <p:nvPr/>
        </p:nvCxnSpPr>
        <p:spPr>
          <a:xfrm>
            <a:off x="5329238" y="3471887"/>
            <a:ext cx="0" cy="404812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_s1031">
            <a:extLst>
              <a:ext uri="{FF2B5EF4-FFF2-40B4-BE49-F238E27FC236}">
                <a16:creationId xmlns:a16="http://schemas.microsoft.com/office/drawing/2014/main" id="{E4BA556D-9F4C-4D8A-A974-5687836F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849712"/>
            <a:ext cx="1595438" cy="355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1">
            <a:extLst>
              <a:ext uri="{FF2B5EF4-FFF2-40B4-BE49-F238E27FC236}">
                <a16:creationId xmlns:a16="http://schemas.microsoft.com/office/drawing/2014/main" id="{8BE455A0-8C83-4275-AF32-822B21C5E464}"/>
              </a:ext>
            </a:extLst>
          </p:cNvPr>
          <p:cNvCxnSpPr/>
          <p:nvPr/>
        </p:nvCxnSpPr>
        <p:spPr>
          <a:xfrm>
            <a:off x="7543800" y="3471887"/>
            <a:ext cx="0" cy="404812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_s1031">
            <a:extLst>
              <a:ext uri="{FF2B5EF4-FFF2-40B4-BE49-F238E27FC236}">
                <a16:creationId xmlns:a16="http://schemas.microsoft.com/office/drawing/2014/main" id="{E4D64BBD-20B2-471D-BF66-97C41FA2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3849712"/>
            <a:ext cx="1595437" cy="355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7">
            <a:extLst>
              <a:ext uri="{FF2B5EF4-FFF2-40B4-BE49-F238E27FC236}">
                <a16:creationId xmlns:a16="http://schemas.microsoft.com/office/drawing/2014/main" id="{C5DBFF07-E91A-4B7A-B4E4-000822DF32E9}"/>
              </a:ext>
            </a:extLst>
          </p:cNvPr>
          <p:cNvCxnSpPr/>
          <p:nvPr/>
        </p:nvCxnSpPr>
        <p:spPr>
          <a:xfrm>
            <a:off x="5572125" y="4202137"/>
            <a:ext cx="404813" cy="782637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4">
            <a:extLst>
              <a:ext uri="{FF2B5EF4-FFF2-40B4-BE49-F238E27FC236}">
                <a16:creationId xmlns:a16="http://schemas.microsoft.com/office/drawing/2014/main" id="{87D783BB-7E55-0497-64ED-A02F65E0CFC0}"/>
              </a:ext>
            </a:extLst>
          </p:cNvPr>
          <p:cNvGrpSpPr>
            <a:grpSpLocks/>
          </p:cNvGrpSpPr>
          <p:nvPr/>
        </p:nvGrpSpPr>
        <p:grpSpPr bwMode="auto">
          <a:xfrm>
            <a:off x="2836290" y="808562"/>
            <a:ext cx="5837202" cy="1099090"/>
            <a:chOff x="1931" y="458"/>
            <a:chExt cx="3677" cy="923"/>
          </a:xfrm>
        </p:grpSpPr>
        <p:grpSp>
          <p:nvGrpSpPr>
            <p:cNvPr id="34" name="Group 5">
              <a:extLst>
                <a:ext uri="{FF2B5EF4-FFF2-40B4-BE49-F238E27FC236}">
                  <a16:creationId xmlns:a16="http://schemas.microsoft.com/office/drawing/2014/main" id="{BA845DBC-561A-F908-C868-9FAE05F5D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708"/>
              <a:ext cx="3677" cy="673"/>
              <a:chOff x="1918" y="672"/>
              <a:chExt cx="3677" cy="673"/>
            </a:xfrm>
          </p:grpSpPr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31589989-A574-5EEA-A403-27BB42A6FC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8" y="672"/>
                <a:ext cx="3677" cy="443"/>
                <a:chOff x="1918" y="672"/>
                <a:chExt cx="3677" cy="443"/>
              </a:xfrm>
            </p:grpSpPr>
            <p:grpSp>
              <p:nvGrpSpPr>
                <p:cNvPr id="44" name="Group 7">
                  <a:extLst>
                    <a:ext uri="{FF2B5EF4-FFF2-40B4-BE49-F238E27FC236}">
                      <a16:creationId xmlns:a16="http://schemas.microsoft.com/office/drawing/2014/main" id="{7BA8F541-B84E-8635-06A0-A200829FEB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9" y="801"/>
                  <a:ext cx="3607" cy="314"/>
                  <a:chOff x="1979" y="801"/>
                  <a:chExt cx="3607" cy="314"/>
                </a:xfrm>
              </p:grpSpPr>
              <p:sp>
                <p:nvSpPr>
                  <p:cNvPr id="52" name="Rectangle 8">
                    <a:extLst>
                      <a:ext uri="{FF2B5EF4-FFF2-40B4-BE49-F238E27FC236}">
                        <a16:creationId xmlns:a16="http://schemas.microsoft.com/office/drawing/2014/main" id="{E82CFA9A-F042-DC45-1303-0A70AD8D15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83" y="872"/>
                    <a:ext cx="3599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endParaRPr lang="zh-CN" altLang="en-US" sz="1800"/>
                  </a:p>
                </p:txBody>
              </p:sp>
              <p:grpSp>
                <p:nvGrpSpPr>
                  <p:cNvPr id="53" name="Group 9">
                    <a:extLst>
                      <a:ext uri="{FF2B5EF4-FFF2-40B4-BE49-F238E27FC236}">
                        <a16:creationId xmlns:a16="http://schemas.microsoft.com/office/drawing/2014/main" id="{882644E3-2566-DD92-1180-B95A616D56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79" y="801"/>
                    <a:ext cx="3607" cy="314"/>
                    <a:chOff x="1979" y="801"/>
                    <a:chExt cx="3607" cy="314"/>
                  </a:xfrm>
                </p:grpSpPr>
                <p:grpSp>
                  <p:nvGrpSpPr>
                    <p:cNvPr id="54" name="Group 10">
                      <a:extLst>
                        <a:ext uri="{FF2B5EF4-FFF2-40B4-BE49-F238E27FC236}">
                          <a16:creationId xmlns:a16="http://schemas.microsoft.com/office/drawing/2014/main" id="{AB28648A-FD06-AE16-0D3B-70BDFF3F76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9" y="801"/>
                      <a:ext cx="624" cy="289"/>
                      <a:chOff x="1979" y="801"/>
                      <a:chExt cx="624" cy="289"/>
                    </a:xfrm>
                  </p:grpSpPr>
                  <p:sp>
                    <p:nvSpPr>
                      <p:cNvPr id="70" name="Rectangle 11">
                        <a:extLst>
                          <a:ext uri="{FF2B5EF4-FFF2-40B4-BE49-F238E27FC236}">
                            <a16:creationId xmlns:a16="http://schemas.microsoft.com/office/drawing/2014/main" id="{4B36B40E-0A51-3445-98D6-109EB0D9898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79" y="868"/>
                        <a:ext cx="624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71" name="Rectangle 12">
                        <a:extLst>
                          <a:ext uri="{FF2B5EF4-FFF2-40B4-BE49-F238E27FC236}">
                            <a16:creationId xmlns:a16="http://schemas.microsoft.com/office/drawing/2014/main" id="{837027D7-AF80-1150-10CE-165D9078BC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1" y="801"/>
                        <a:ext cx="240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>
                            <a:solidFill>
                              <a:srgbClr val="0000FF"/>
                            </a:solidFill>
                          </a:rPr>
                          <a:t>op</a:t>
                        </a:r>
                      </a:p>
                    </p:txBody>
                  </p:sp>
                </p:grpSp>
                <p:grpSp>
                  <p:nvGrpSpPr>
                    <p:cNvPr id="55" name="Group 13">
                      <a:extLst>
                        <a:ext uri="{FF2B5EF4-FFF2-40B4-BE49-F238E27FC236}">
                          <a16:creationId xmlns:a16="http://schemas.microsoft.com/office/drawing/2014/main" id="{CADB3A0C-54E7-6ED6-8202-082D14DFA0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11" y="816"/>
                      <a:ext cx="580" cy="289"/>
                      <a:chOff x="2611" y="816"/>
                      <a:chExt cx="580" cy="289"/>
                    </a:xfrm>
                  </p:grpSpPr>
                  <p:sp>
                    <p:nvSpPr>
                      <p:cNvPr id="68" name="Rectangle 14">
                        <a:extLst>
                          <a:ext uri="{FF2B5EF4-FFF2-40B4-BE49-F238E27FC236}">
                            <a16:creationId xmlns:a16="http://schemas.microsoft.com/office/drawing/2014/main" id="{82D6575B-724C-208B-613F-A437CE80839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1" y="868"/>
                        <a:ext cx="580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69" name="Rectangle 15">
                        <a:extLst>
                          <a:ext uri="{FF2B5EF4-FFF2-40B4-BE49-F238E27FC236}">
                            <a16:creationId xmlns:a16="http://schemas.microsoft.com/office/drawing/2014/main" id="{953C5122-7D99-88D0-0A15-1B234EAA89F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76" y="816"/>
                        <a:ext cx="208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>
                            <a:solidFill>
                              <a:srgbClr val="0000FF"/>
                            </a:solidFill>
                          </a:rPr>
                          <a:t>rs</a:t>
                        </a:r>
                      </a:p>
                    </p:txBody>
                  </p:sp>
                </p:grpSp>
                <p:grpSp>
                  <p:nvGrpSpPr>
                    <p:cNvPr id="56" name="Group 16">
                      <a:extLst>
                        <a:ext uri="{FF2B5EF4-FFF2-40B4-BE49-F238E27FC236}">
                          <a16:creationId xmlns:a16="http://schemas.microsoft.com/office/drawing/2014/main" id="{A42E7F97-20F0-A77F-2F24-D220865EF6E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99" y="826"/>
                      <a:ext cx="579" cy="289"/>
                      <a:chOff x="3199" y="826"/>
                      <a:chExt cx="579" cy="289"/>
                    </a:xfrm>
                  </p:grpSpPr>
                  <p:sp>
                    <p:nvSpPr>
                      <p:cNvPr id="66" name="Rectangle 17">
                        <a:extLst>
                          <a:ext uri="{FF2B5EF4-FFF2-40B4-BE49-F238E27FC236}">
                            <a16:creationId xmlns:a16="http://schemas.microsoft.com/office/drawing/2014/main" id="{004C1E39-5F05-76A4-6E09-7E8D059221C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9" y="868"/>
                        <a:ext cx="579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67" name="Rectangle 18">
                        <a:extLst>
                          <a:ext uri="{FF2B5EF4-FFF2-40B4-BE49-F238E27FC236}">
                            <a16:creationId xmlns:a16="http://schemas.microsoft.com/office/drawing/2014/main" id="{B115F1FD-33F6-F7B2-277A-0DA0DCB6E2A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3" y="826"/>
                        <a:ext cx="199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>
                            <a:solidFill>
                              <a:srgbClr val="0000FF"/>
                            </a:solidFill>
                          </a:rPr>
                          <a:t>rt</a:t>
                        </a:r>
                      </a:p>
                    </p:txBody>
                  </p:sp>
                </p:grpSp>
                <p:grpSp>
                  <p:nvGrpSpPr>
                    <p:cNvPr id="57" name="Group 19">
                      <a:extLst>
                        <a:ext uri="{FF2B5EF4-FFF2-40B4-BE49-F238E27FC236}">
                          <a16:creationId xmlns:a16="http://schemas.microsoft.com/office/drawing/2014/main" id="{A4E5A2C4-1621-8495-69FC-240150027E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6" y="826"/>
                      <a:ext cx="579" cy="289"/>
                      <a:chOff x="3786" y="826"/>
                      <a:chExt cx="579" cy="289"/>
                    </a:xfrm>
                  </p:grpSpPr>
                  <p:sp>
                    <p:nvSpPr>
                      <p:cNvPr id="64" name="Rectangle 20">
                        <a:extLst>
                          <a:ext uri="{FF2B5EF4-FFF2-40B4-BE49-F238E27FC236}">
                            <a16:creationId xmlns:a16="http://schemas.microsoft.com/office/drawing/2014/main" id="{E30752C0-A741-0FDA-E128-64D85F144A1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6" y="868"/>
                        <a:ext cx="579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65" name="Rectangle 21">
                        <a:extLst>
                          <a:ext uri="{FF2B5EF4-FFF2-40B4-BE49-F238E27FC236}">
                            <a16:creationId xmlns:a16="http://schemas.microsoft.com/office/drawing/2014/main" id="{966805C4-9A4C-DA18-EC32-01D622128C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51" y="826"/>
                        <a:ext cx="232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>
                            <a:solidFill>
                              <a:srgbClr val="0000FF"/>
                            </a:solidFill>
                          </a:rPr>
                          <a:t>rd</a:t>
                        </a:r>
                      </a:p>
                    </p:txBody>
                  </p:sp>
                </p:grpSp>
                <p:grpSp>
                  <p:nvGrpSpPr>
                    <p:cNvPr id="58" name="Group 22">
                      <a:extLst>
                        <a:ext uri="{FF2B5EF4-FFF2-40B4-BE49-F238E27FC236}">
                          <a16:creationId xmlns:a16="http://schemas.microsoft.com/office/drawing/2014/main" id="{1CFEFDFD-B539-FC27-EA51-2B51485430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73" y="817"/>
                      <a:ext cx="580" cy="289"/>
                      <a:chOff x="4373" y="817"/>
                      <a:chExt cx="580" cy="289"/>
                    </a:xfrm>
                  </p:grpSpPr>
                  <p:sp>
                    <p:nvSpPr>
                      <p:cNvPr id="62" name="Rectangle 23">
                        <a:extLst>
                          <a:ext uri="{FF2B5EF4-FFF2-40B4-BE49-F238E27FC236}">
                            <a16:creationId xmlns:a16="http://schemas.microsoft.com/office/drawing/2014/main" id="{1998443A-7D18-F74C-EFDC-11E8ED028B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73" y="868"/>
                        <a:ext cx="580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63" name="Rectangle 24">
                        <a:extLst>
                          <a:ext uri="{FF2B5EF4-FFF2-40B4-BE49-F238E27FC236}">
                            <a16:creationId xmlns:a16="http://schemas.microsoft.com/office/drawing/2014/main" id="{4C476E1F-0C84-D36A-3A3E-98AEE9A8F1D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90" y="817"/>
                        <a:ext cx="466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>
                            <a:solidFill>
                              <a:srgbClr val="0000FF"/>
                            </a:solidFill>
                          </a:rPr>
                          <a:t>shamt</a:t>
                        </a:r>
                      </a:p>
                    </p:txBody>
                  </p:sp>
                </p:grpSp>
                <p:grpSp>
                  <p:nvGrpSpPr>
                    <p:cNvPr id="59" name="Group 25">
                      <a:extLst>
                        <a:ext uri="{FF2B5EF4-FFF2-40B4-BE49-F238E27FC236}">
                          <a16:creationId xmlns:a16="http://schemas.microsoft.com/office/drawing/2014/main" id="{51412C24-F72B-F278-5493-BC9CA63BD0E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61" y="826"/>
                      <a:ext cx="625" cy="289"/>
                      <a:chOff x="4961" y="826"/>
                      <a:chExt cx="625" cy="289"/>
                    </a:xfrm>
                  </p:grpSpPr>
                  <p:sp>
                    <p:nvSpPr>
                      <p:cNvPr id="60" name="Rectangle 26">
                        <a:extLst>
                          <a:ext uri="{FF2B5EF4-FFF2-40B4-BE49-F238E27FC236}">
                            <a16:creationId xmlns:a16="http://schemas.microsoft.com/office/drawing/2014/main" id="{7652DB49-A35A-0F41-6F73-B24234A285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1" y="868"/>
                        <a:ext cx="625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61" name="Rectangle 27">
                        <a:extLst>
                          <a:ext uri="{FF2B5EF4-FFF2-40B4-BE49-F238E27FC236}">
                            <a16:creationId xmlns:a16="http://schemas.microsoft.com/office/drawing/2014/main" id="{807EFC60-C590-58FB-CE27-E32B896ACC2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37" y="826"/>
                        <a:ext cx="409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 dirty="0" err="1">
                            <a:solidFill>
                              <a:srgbClr val="0000FF"/>
                            </a:solidFill>
                          </a:rPr>
                          <a:t>funct</a:t>
                        </a:r>
                        <a:endParaRPr lang="en-US" altLang="zh-CN" sz="1800" dirty="0"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45" name="Rectangle 28">
                  <a:extLst>
                    <a:ext uri="{FF2B5EF4-FFF2-40B4-BE49-F238E27FC236}">
                      <a16:creationId xmlns:a16="http://schemas.microsoft.com/office/drawing/2014/main" id="{5213BD1B-63BA-6D2C-E0BD-F6E6B4895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6" y="672"/>
                  <a:ext cx="159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0</a:t>
                  </a:r>
                </a:p>
              </p:txBody>
            </p:sp>
            <p:sp>
              <p:nvSpPr>
                <p:cNvPr id="46" name="Rectangle 29">
                  <a:extLst>
                    <a:ext uri="{FF2B5EF4-FFF2-40B4-BE49-F238E27FC236}">
                      <a16:creationId xmlns:a16="http://schemas.microsoft.com/office/drawing/2014/main" id="{5B1DE3E5-70DB-2CEA-9A71-CF0ED90DA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0" y="672"/>
                  <a:ext cx="159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6</a:t>
                  </a:r>
                </a:p>
              </p:txBody>
            </p:sp>
            <p:sp>
              <p:nvSpPr>
                <p:cNvPr id="47" name="Rectangle 30">
                  <a:extLst>
                    <a:ext uri="{FF2B5EF4-FFF2-40B4-BE49-F238E27FC236}">
                      <a16:creationId xmlns:a16="http://schemas.microsoft.com/office/drawing/2014/main" id="{DC73A4F1-852D-F6F2-4F94-B63A9C998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7" y="672"/>
                  <a:ext cx="224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11</a:t>
                  </a:r>
                </a:p>
              </p:txBody>
            </p:sp>
            <p:sp>
              <p:nvSpPr>
                <p:cNvPr id="48" name="Rectangle 31">
                  <a:extLst>
                    <a:ext uri="{FF2B5EF4-FFF2-40B4-BE49-F238E27FC236}">
                      <a16:creationId xmlns:a16="http://schemas.microsoft.com/office/drawing/2014/main" id="{038983D3-217D-6552-669C-534BC31FD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0" y="672"/>
                  <a:ext cx="232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16</a:t>
                  </a:r>
                </a:p>
              </p:txBody>
            </p:sp>
            <p:sp>
              <p:nvSpPr>
                <p:cNvPr id="49" name="Rectangle 32">
                  <a:extLst>
                    <a:ext uri="{FF2B5EF4-FFF2-40B4-BE49-F238E27FC236}">
                      <a16:creationId xmlns:a16="http://schemas.microsoft.com/office/drawing/2014/main" id="{493C7348-0A1D-68B8-ABEC-BBBD71F92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2" y="672"/>
                  <a:ext cx="232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 dirty="0"/>
                    <a:t>21</a:t>
                  </a:r>
                </a:p>
              </p:txBody>
            </p:sp>
            <p:sp>
              <p:nvSpPr>
                <p:cNvPr id="50" name="Rectangle 33">
                  <a:extLst>
                    <a:ext uri="{FF2B5EF4-FFF2-40B4-BE49-F238E27FC236}">
                      <a16:creationId xmlns:a16="http://schemas.microsoft.com/office/drawing/2014/main" id="{25DB542F-4E8F-0D42-EA05-2B65D270F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4" y="672"/>
                  <a:ext cx="232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26</a:t>
                  </a:r>
                </a:p>
              </p:txBody>
            </p:sp>
            <p:sp>
              <p:nvSpPr>
                <p:cNvPr id="51" name="Rectangle 34">
                  <a:extLst>
                    <a:ext uri="{FF2B5EF4-FFF2-40B4-BE49-F238E27FC236}">
                      <a16:creationId xmlns:a16="http://schemas.microsoft.com/office/drawing/2014/main" id="{EDFD22C1-34A2-DC85-1D08-EB915A751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8" y="672"/>
                  <a:ext cx="232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31</a:t>
                  </a:r>
                </a:p>
              </p:txBody>
            </p:sp>
          </p:grp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54F4D315-8B07-BD63-8E59-0FC525752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/>
                  <a:t>6 </a:t>
                </a:r>
                <a:r>
                  <a:rPr lang="en-US" altLang="zh-CN" sz="1800"/>
                  <a:t>bits</a:t>
                </a:r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DA4FD0AE-8047-FE9B-0F4C-8C3C61207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6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 dirty="0"/>
                  <a:t>6 </a:t>
                </a:r>
                <a:r>
                  <a:rPr lang="en-US" altLang="zh-CN" sz="1800" dirty="0"/>
                  <a:t>bits</a:t>
                </a:r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9F41A4C1-4D0C-92C1-19D1-763912988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/>
                  <a:t>5 </a:t>
                </a:r>
                <a:r>
                  <a:rPr lang="en-US" altLang="zh-CN" sz="1800"/>
                  <a:t>bits</a:t>
                </a: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9AF961E5-57AA-DFB6-3508-D9037821C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/>
                  <a:t>5 </a:t>
                </a:r>
                <a:r>
                  <a:rPr lang="en-US" altLang="zh-CN" sz="1800"/>
                  <a:t>bits</a:t>
                </a: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DD40B97D-8C61-1DD8-3A02-448A2FC65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/>
                  <a:t>5 </a:t>
                </a:r>
                <a:r>
                  <a:rPr lang="en-US" altLang="zh-CN" sz="1800"/>
                  <a:t>bits</a:t>
                </a: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A69C6E59-43B0-E35B-8483-2E3C26D52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/>
                  <a:t>5 </a:t>
                </a:r>
                <a:r>
                  <a:rPr lang="en-US" altLang="zh-CN" sz="1800"/>
                  <a:t>bits</a:t>
                </a:r>
              </a:p>
            </p:txBody>
          </p:sp>
        </p:grpSp>
        <p:sp>
          <p:nvSpPr>
            <p:cNvPr id="35" name="Text Box 41">
              <a:extLst>
                <a:ext uri="{FF2B5EF4-FFF2-40B4-BE49-F238E27FC236}">
                  <a16:creationId xmlns:a16="http://schemas.microsoft.com/office/drawing/2014/main" id="{930E1F07-D906-43BD-BB96-C6082235D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458"/>
              <a:ext cx="124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631" tIns="19052" rIns="47631" bIns="1905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 </a:t>
              </a:r>
              <a:endParaRPr lang="zh-CN" altLang="en-US" sz="1800">
                <a:solidFill>
                  <a:schemeClr val="accent2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5B062D9-B911-E9F1-03EF-5730640E2E14}"/>
              </a:ext>
            </a:extLst>
          </p:cNvPr>
          <p:cNvSpPr txBox="1"/>
          <p:nvPr/>
        </p:nvSpPr>
        <p:spPr>
          <a:xfrm>
            <a:off x="200511" y="1189834"/>
            <a:ext cx="2596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4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←  </a:t>
            </a:r>
            <a:r>
              <a:rPr lang="en-US" altLang="zh-CN" sz="2400" b="1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sz="24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  rt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5" grpId="0" animBg="1"/>
      <p:bldP spid="26640" grpId="0" animBg="1"/>
      <p:bldP spid="17" grpId="0" animBg="1"/>
      <p:bldP spid="26643" grpId="0"/>
      <p:bldP spid="36" grpId="0" animBg="1"/>
      <p:bldP spid="27" grpId="0" animBg="1"/>
      <p:bldP spid="25" grpId="0" animBg="1"/>
      <p:bldP spid="29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2756"/>
            <a:ext cx="8037512" cy="5437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从指令执行过程看指令设计涉及的问题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908050" y="930275"/>
            <a:ext cx="1574800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 dirty="0"/>
              <a:t>Instruction</a:t>
            </a:r>
          </a:p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 dirty="0"/>
              <a:t>Fetch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908050" y="1920875"/>
            <a:ext cx="1574800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 dirty="0"/>
              <a:t>Instruction</a:t>
            </a:r>
          </a:p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 dirty="0"/>
              <a:t>Decode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908050" y="2911475"/>
            <a:ext cx="1574800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/>
              <a:t>Operand</a:t>
            </a:r>
          </a:p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/>
              <a:t>Fetch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908050" y="3902075"/>
            <a:ext cx="1574800" cy="331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altLang="zh-CN" b="1" i="1"/>
              <a:t>Execute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908050" y="4587875"/>
            <a:ext cx="1574800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40000"/>
              </a:spcBef>
            </a:pPr>
            <a:r>
              <a:rPr lang="en-US" altLang="zh-CN" b="1" i="1"/>
              <a:t>Result</a:t>
            </a:r>
          </a:p>
          <a:p>
            <a:pPr algn="ctr">
              <a:spcBef>
                <a:spcPct val="40000"/>
              </a:spcBef>
            </a:pPr>
            <a:r>
              <a:rPr lang="en-US" altLang="zh-CN" b="1" i="1"/>
              <a:t>Store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908050" y="5578475"/>
            <a:ext cx="1574800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40000"/>
              </a:spcBef>
            </a:pPr>
            <a:r>
              <a:rPr lang="en-US" altLang="zh-CN" b="1" i="1"/>
              <a:t>Next</a:t>
            </a:r>
          </a:p>
          <a:p>
            <a:pPr algn="ctr">
              <a:spcBef>
                <a:spcPct val="40000"/>
              </a:spcBef>
            </a:pPr>
            <a:r>
              <a:rPr lang="en-US" altLang="zh-CN" b="1" i="1"/>
              <a:t>Instruction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1651000" y="163353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1658938" y="36195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651000" y="2633663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638300" y="52895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1651000" y="4224338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1651000" y="6288088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571500" y="6426200"/>
            <a:ext cx="109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V="1">
            <a:off x="584200" y="620713"/>
            <a:ext cx="0" cy="581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596900" y="639763"/>
            <a:ext cx="104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1647825" y="6445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2627784" y="858838"/>
            <a:ext cx="6812656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①取指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2644774" y="1866900"/>
            <a:ext cx="5070475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②译码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2674938" y="2768600"/>
            <a:ext cx="6361558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③取操作数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2674938" y="3738563"/>
            <a:ext cx="5961062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④执行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2681288" y="4573588"/>
            <a:ext cx="6570662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⑤写结果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2627784" y="5435600"/>
            <a:ext cx="6752802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⑥下条指令地址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2624138" y="1235075"/>
            <a:ext cx="50911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指令地址、指令长度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定长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变长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2624138" y="2314575"/>
            <a:ext cx="50911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指令格式、操作码编码、操作数类型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2601913" y="3236913"/>
            <a:ext cx="6650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地址码格式、寻址方式、操作数格式和存放方式</a:t>
            </a: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2695575" y="4156075"/>
            <a:ext cx="50911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操作类型、标志或条件码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2674938" y="4992688"/>
            <a:ext cx="50911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结果数据位置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2695575" y="5834063"/>
            <a:ext cx="50911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下条指令地址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顺序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转移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7" grpId="0"/>
      <p:bldP spid="74778" grpId="0"/>
      <p:bldP spid="74779" grpId="0"/>
      <p:bldP spid="74780" grpId="0"/>
      <p:bldP spid="74781" grpId="0"/>
      <p:bldP spid="747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764704"/>
            <a:ext cx="8389937" cy="5113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indent="-361950">
              <a:lnSpc>
                <a:spcPct val="125000"/>
              </a:lnSpc>
              <a:buSzTx/>
            </a:pPr>
            <a:r>
              <a:rPr lang="zh-CN" altLang="en-US" sz="2800" dirty="0">
                <a:solidFill>
                  <a:prstClr val="black"/>
                </a:solidFill>
                <a:ea typeface="华文新魏" panose="02010800040101010101" pitchFamily="2" charset="-122"/>
              </a:rPr>
              <a:t>与指令设计相关的问题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操作码组成</a:t>
            </a:r>
            <a:r>
              <a:rPr lang="zh-CN" altLang="en-US" sz="2400" dirty="0">
                <a:ea typeface="华文新魏" panose="02010800040101010101" pitchFamily="2" charset="-122"/>
              </a:rPr>
              <a:t>：操作码个数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种类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复杂度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Load/Store/INC/Branch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四种指令已足够编制任何可计算程序，但编写的程序会很长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数据类型</a:t>
            </a:r>
            <a:r>
              <a:rPr lang="zh-CN" altLang="en-US" sz="2400" dirty="0">
                <a:ea typeface="华文新魏" panose="02010800040101010101" pitchFamily="2" charset="-122"/>
              </a:rPr>
              <a:t>：多种数据类型可执行操作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marL="1101725" lvl="2" indent="-285750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如：字节、半字、字等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指令格式</a:t>
            </a:r>
            <a:r>
              <a:rPr lang="zh-CN" altLang="en-US" sz="2400" dirty="0">
                <a:ea typeface="华文新魏" panose="02010800040101010101" pitchFamily="2" charset="-122"/>
              </a:rPr>
              <a:t>：指令长度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地址码个数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各字段长度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通用寄存器</a:t>
            </a:r>
            <a:r>
              <a:rPr lang="zh-CN" altLang="en-US" sz="2400" dirty="0">
                <a:ea typeface="华文新魏" panose="02010800040101010101" pitchFamily="2" charset="-122"/>
              </a:rPr>
              <a:t>：个数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功能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长度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寻址方式</a:t>
            </a:r>
            <a:r>
              <a:rPr lang="zh-CN" altLang="en-US" sz="2400" dirty="0">
                <a:ea typeface="华文新魏" panose="02010800040101010101" pitchFamily="2" charset="-122"/>
              </a:rPr>
              <a:t>：操作数地址的指定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计算方式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下条指令地址的确定</a:t>
            </a:r>
            <a:r>
              <a:rPr lang="zh-CN" altLang="en-US" sz="2400" dirty="0">
                <a:ea typeface="华文新魏" panose="02010800040101010101" pitchFamily="2" charset="-122"/>
              </a:rPr>
              <a:t>：顺序</a:t>
            </a:r>
            <a:r>
              <a:rPr lang="en-US" altLang="zh-CN" sz="2400" dirty="0">
                <a:ea typeface="华文新魏" panose="02010800040101010101" pitchFamily="2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PC+4</a:t>
            </a:r>
            <a:r>
              <a:rPr lang="en-US" altLang="zh-CN" sz="2400" dirty="0"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ea typeface="华文新魏" panose="02010800040101010101" pitchFamily="2" charset="-122"/>
              </a:rPr>
              <a:t>、转移</a:t>
            </a:r>
            <a:r>
              <a:rPr lang="en-US" altLang="zh-CN" sz="2400" dirty="0"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目的地址</a:t>
            </a:r>
            <a:r>
              <a:rPr lang="en-US" altLang="zh-CN" sz="2400" dirty="0"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5837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77789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2.2.1 </a:t>
            </a:r>
            <a:r>
              <a:rPr lang="zh-CN" altLang="en-US" dirty="0">
                <a:solidFill>
                  <a:srgbClr val="A50021"/>
                </a:solidFill>
              </a:rPr>
              <a:t>指令格式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2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48" name="Group 20">
            <a:extLst>
              <a:ext uri="{FF2B5EF4-FFF2-40B4-BE49-F238E27FC236}">
                <a16:creationId xmlns:a16="http://schemas.microsoft.com/office/drawing/2014/main" id="{ACE5DD2B-3C87-4BE8-9E53-67BA32E5D049}"/>
              </a:ext>
            </a:extLst>
          </p:cNvPr>
          <p:cNvGraphicFramePr>
            <a:graphicFrameLocks noGrp="1"/>
          </p:cNvGraphicFramePr>
          <p:nvPr/>
        </p:nvGraphicFramePr>
        <p:xfrm>
          <a:off x="2546350" y="927100"/>
          <a:ext cx="4573588" cy="404813"/>
        </p:xfrm>
        <a:graphic>
          <a:graphicData uri="http://schemas.openxmlformats.org/drawingml/2006/table">
            <a:tbl>
              <a:tblPr/>
              <a:tblGrid>
                <a:gridCol w="2287588">
                  <a:extLst>
                    <a:ext uri="{9D8B030D-6E8A-4147-A177-3AD203B41FA5}">
                      <a16:colId xmlns:a16="http://schemas.microsoft.com/office/drawing/2014/main" val="235082048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62987267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604" marR="68604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604" marR="68604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95659"/>
                  </a:ext>
                </a:extLst>
              </a:tr>
            </a:tbl>
          </a:graphicData>
        </a:graphic>
      </p:graphicFrame>
      <p:sp>
        <p:nvSpPr>
          <p:cNvPr id="60427" name="矩形 2"/>
          <p:cNvSpPr>
            <a:spLocks noChangeArrowheads="1"/>
          </p:cNvSpPr>
          <p:nvPr/>
        </p:nvSpPr>
        <p:spPr bwMode="auto">
          <a:xfrm>
            <a:off x="234950" y="4754563"/>
            <a:ext cx="175895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496" rIns="0" bIns="33496"/>
          <a:lstStyle>
            <a:lvl1pPr marL="534988" indent="-534988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p"/>
            </a:pPr>
            <a:endParaRPr kumimoji="1"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_s1031"/>
          <p:cNvSpPr>
            <a:spLocks noChangeArrowheads="1"/>
          </p:cNvSpPr>
          <p:nvPr/>
        </p:nvSpPr>
        <p:spPr bwMode="auto">
          <a:xfrm>
            <a:off x="3121025" y="5863232"/>
            <a:ext cx="5291138" cy="4460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规整性</a:t>
            </a:r>
          </a:p>
        </p:txBody>
      </p:sp>
      <p:sp>
        <p:nvSpPr>
          <p:cNvPr id="60429" name="_s1031"/>
          <p:cNvSpPr>
            <a:spLocks noChangeArrowheads="1"/>
          </p:cNvSpPr>
          <p:nvPr/>
        </p:nvSpPr>
        <p:spPr bwMode="auto">
          <a:xfrm>
            <a:off x="709613" y="908050"/>
            <a:ext cx="1458912" cy="40163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60430" name="_s1031"/>
          <p:cNvSpPr>
            <a:spLocks noChangeArrowheads="1"/>
          </p:cNvSpPr>
          <p:nvPr/>
        </p:nvSpPr>
        <p:spPr bwMode="auto">
          <a:xfrm>
            <a:off x="765175" y="1762125"/>
            <a:ext cx="566738" cy="29146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78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指令长度的设计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14">
            <a:extLst>
              <a:ext uri="{FF2B5EF4-FFF2-40B4-BE49-F238E27FC236}">
                <a16:creationId xmlns:a16="http://schemas.microsoft.com/office/drawing/2014/main" id="{0307A380-1401-4E2A-8764-441D6BC2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47" y="1419225"/>
            <a:ext cx="7117903" cy="4170015"/>
          </a:xfrm>
          <a:prstGeom prst="wedgeRoundRectCallout">
            <a:avLst>
              <a:gd name="adj1" fmla="val -53389"/>
              <a:gd name="adj2" fmla="val -50250"/>
              <a:gd name="adj3" fmla="val 16667"/>
            </a:avLst>
          </a:prstGeom>
          <a:noFill/>
          <a:ln w="158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27664" name="文本框 1"/>
          <p:cNvSpPr txBox="1">
            <a:spLocks noChangeArrowheads="1"/>
          </p:cNvSpPr>
          <p:nvPr/>
        </p:nvSpPr>
        <p:spPr bwMode="auto">
          <a:xfrm>
            <a:off x="2057400" y="1600201"/>
            <a:ext cx="6321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问：每条指令的长度可以是不一样的么？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65" name="Rectangle 3"/>
          <p:cNvSpPr>
            <a:spLocks noChangeArrowheads="1"/>
          </p:cNvSpPr>
          <p:nvPr/>
        </p:nvSpPr>
        <p:spPr bwMode="auto">
          <a:xfrm>
            <a:off x="1691681" y="2093361"/>
            <a:ext cx="7272808" cy="30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6294" tIns="32565" rIns="66294" bIns="32565">
            <a:spAutoFit/>
          </a:bodyPr>
          <a:lstStyle>
            <a:lvl1pPr marL="534988" indent="-534988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2675" indent="-3683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884363" indent="-449263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1950" indent="-361950">
              <a:lnSpc>
                <a:spcPct val="10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指令长度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一条指令包含的二进制代码位数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取决于操作码长度、操作数地址长度和地址个数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900113" lvl="2" indent="-188913" eaLnBrk="1" hangingPunct="1">
              <a:lnSpc>
                <a:spcPct val="150000"/>
              </a:lnSpc>
              <a:spcBef>
                <a:spcPts val="8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lt"/>
                <a:ea typeface="华文新魏" panose="02010800040101010101" pitchFamily="2" charset="-122"/>
              </a:rPr>
              <a:t>定长指令字：所有指令的长度相同，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需向最长指令看齐</a:t>
            </a:r>
            <a:r>
              <a:rPr lang="zh-CN" altLang="en-US" sz="2000" b="1" dirty="0">
                <a:latin typeface="+mn-lt"/>
                <a:ea typeface="华文新魏" panose="02010800040101010101" pitchFamily="2" charset="-122"/>
              </a:rPr>
              <a:t>，被</a:t>
            </a:r>
            <a:r>
              <a:rPr lang="en-US" altLang="zh-CN" sz="2000" b="1" dirty="0">
                <a:latin typeface="+mn-lt"/>
                <a:ea typeface="华文新魏" panose="02010800040101010101" pitchFamily="2" charset="-122"/>
              </a:rPr>
              <a:t>RISC</a:t>
            </a:r>
            <a:r>
              <a:rPr lang="zh-CN" altLang="en-US" sz="2000" b="1" dirty="0">
                <a:latin typeface="+mn-lt"/>
                <a:ea typeface="华文新魏" panose="02010800040101010101" pitchFamily="2" charset="-122"/>
              </a:rPr>
              <a:t>广泛采用</a:t>
            </a:r>
            <a:endParaRPr lang="en-US" altLang="zh-CN" sz="2000" b="1" dirty="0">
              <a:latin typeface="+mn-lt"/>
              <a:ea typeface="华文新魏" panose="02010800040101010101" pitchFamily="2" charset="-122"/>
            </a:endParaRPr>
          </a:p>
          <a:p>
            <a:pPr marL="900113" lvl="2" indent="-188913" eaLnBrk="1" hangingPunct="1">
              <a:lnSpc>
                <a:spcPct val="150000"/>
              </a:lnSpc>
              <a:spcBef>
                <a:spcPts val="8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lt"/>
                <a:ea typeface="华文新魏" panose="02010800040101010101" pitchFamily="2" charset="-122"/>
              </a:rPr>
              <a:t>变长指令字：不同指令的长度不同，被</a:t>
            </a:r>
            <a:r>
              <a:rPr lang="en-US" altLang="zh-CN" sz="2000" b="1" dirty="0">
                <a:latin typeface="+mn-lt"/>
                <a:ea typeface="华文新魏" panose="02010800040101010101" pitchFamily="2" charset="-122"/>
              </a:rPr>
              <a:t>CISC</a:t>
            </a:r>
            <a:r>
              <a:rPr lang="zh-CN" altLang="en-US" sz="2000" b="1" dirty="0">
                <a:latin typeface="+mn-lt"/>
                <a:ea typeface="华文新魏" panose="02010800040101010101" pitchFamily="2" charset="-122"/>
              </a:rPr>
              <a:t>广泛采用</a:t>
            </a:r>
            <a:endParaRPr lang="en-US" altLang="zh-CN" sz="2000" b="1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35" name="AutoShape 9">
            <a:extLst>
              <a:ext uri="{FF2B5EF4-FFF2-40B4-BE49-F238E27FC236}">
                <a16:creationId xmlns:a16="http://schemas.microsoft.com/office/drawing/2014/main" id="{9C3F35D3-35E1-47E2-BE44-26E30DABE6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5113" y="5848945"/>
            <a:ext cx="2254250" cy="446087"/>
          </a:xfrm>
          <a:prstGeom prst="wedgeRoundRectCallout">
            <a:avLst>
              <a:gd name="adj1" fmla="val -108864"/>
              <a:gd name="adj2" fmla="val -229398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设计原则之一</a:t>
            </a:r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77789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2.2.1 </a:t>
            </a:r>
            <a:r>
              <a:rPr lang="zh-CN" altLang="en-US" dirty="0">
                <a:solidFill>
                  <a:srgbClr val="A50021"/>
                </a:solidFill>
              </a:rPr>
              <a:t>指令格式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 animBg="1"/>
      <p:bldP spid="27664" grpId="0"/>
      <p:bldP spid="27665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ChangeArrowheads="1"/>
          </p:cNvSpPr>
          <p:nvPr/>
        </p:nvSpPr>
        <p:spPr bwMode="auto">
          <a:xfrm>
            <a:off x="487363" y="9525"/>
            <a:ext cx="8229600" cy="5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指令格式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3748" name="Group 20">
            <a:extLst>
              <a:ext uri="{FF2B5EF4-FFF2-40B4-BE49-F238E27FC236}">
                <a16:creationId xmlns:a16="http://schemas.microsoft.com/office/drawing/2014/main" id="{F388C738-3BB0-4F0F-A09A-95860B2D53AE}"/>
              </a:ext>
            </a:extLst>
          </p:cNvPr>
          <p:cNvGraphicFramePr>
            <a:graphicFrameLocks noGrp="1"/>
          </p:cNvGraphicFramePr>
          <p:nvPr/>
        </p:nvGraphicFramePr>
        <p:xfrm>
          <a:off x="2824163" y="1268413"/>
          <a:ext cx="4573587" cy="404812"/>
        </p:xfrm>
        <a:graphic>
          <a:graphicData uri="http://schemas.openxmlformats.org/drawingml/2006/table">
            <a:tbl>
              <a:tblPr/>
              <a:tblGrid>
                <a:gridCol w="2287587">
                  <a:extLst>
                    <a:ext uri="{9D8B030D-6E8A-4147-A177-3AD203B41FA5}">
                      <a16:colId xmlns:a16="http://schemas.microsoft.com/office/drawing/2014/main" val="202858567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84933196"/>
                    </a:ext>
                  </a:extLst>
                </a:gridCol>
              </a:tblGrid>
              <a:tr h="404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604" marR="68604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604" marR="68604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991165"/>
                  </a:ext>
                </a:extLst>
              </a:tr>
            </a:tbl>
          </a:graphicData>
        </a:graphic>
      </p:graphicFrame>
      <p:sp>
        <p:nvSpPr>
          <p:cNvPr id="62475" name="矩形 2"/>
          <p:cNvSpPr>
            <a:spLocks noChangeArrowheads="1"/>
          </p:cNvSpPr>
          <p:nvPr/>
        </p:nvSpPr>
        <p:spPr bwMode="auto">
          <a:xfrm>
            <a:off x="466725" y="4422775"/>
            <a:ext cx="17573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496" rIns="0" bIns="33496"/>
          <a:lstStyle>
            <a:lvl1pPr marL="534988" indent="-534988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p"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2476" name="_s1031"/>
          <p:cNvSpPr>
            <a:spLocks noChangeArrowheads="1"/>
          </p:cNvSpPr>
          <p:nvPr/>
        </p:nvSpPr>
        <p:spPr bwMode="auto">
          <a:xfrm>
            <a:off x="987425" y="1484313"/>
            <a:ext cx="1458913" cy="446087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62477" name="_s1031"/>
          <p:cNvSpPr>
            <a:spLocks noChangeArrowheads="1"/>
          </p:cNvSpPr>
          <p:nvPr/>
        </p:nvSpPr>
        <p:spPr bwMode="auto">
          <a:xfrm>
            <a:off x="457200" y="2146300"/>
            <a:ext cx="1862138" cy="4460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操作码设计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2527299" y="1803400"/>
            <a:ext cx="6365875" cy="4794250"/>
          </a:xfrm>
          <a:prstGeom prst="wedgeRoundRectCallout">
            <a:avLst>
              <a:gd name="adj1" fmla="val -53389"/>
              <a:gd name="adj2" fmla="val -50250"/>
              <a:gd name="adj3" fmla="val 16667"/>
            </a:avLst>
          </a:prstGeom>
          <a:noFill/>
          <a:ln w="158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11" name="文本框 1"/>
          <p:cNvSpPr txBox="1">
            <a:spLocks noChangeArrowheads="1"/>
          </p:cNvSpPr>
          <p:nvPr/>
        </p:nvSpPr>
        <p:spPr bwMode="auto">
          <a:xfrm>
            <a:off x="2771775" y="1887538"/>
            <a:ext cx="5681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问：每条指令的操作码可以是几个？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" name="AutoShape 9">
            <a:extLst>
              <a:ext uri="{FF2B5EF4-FFF2-40B4-BE49-F238E27FC236}">
                <a16:creationId xmlns:a16="http://schemas.microsoft.com/office/drawing/2014/main" id="{CE22A827-9501-4DD1-98D6-6ED030307D0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0825" y="2736850"/>
            <a:ext cx="2155825" cy="460375"/>
          </a:xfrm>
          <a:prstGeom prst="wedgeRoundRectCallout">
            <a:avLst>
              <a:gd name="adj1" fmla="val -64804"/>
              <a:gd name="adj2" fmla="val 41521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设计原则之一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809874" y="4014788"/>
            <a:ext cx="6226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答：用一定长度的不同编码表示不同的操作</a:t>
            </a:r>
            <a:endParaRPr lang="en-US" altLang="zh-CN" sz="2800" b="1" dirty="0">
              <a:solidFill>
                <a:srgbClr val="000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_s1031"/>
          <p:cNvSpPr>
            <a:spLocks noChangeArrowheads="1"/>
          </p:cNvSpPr>
          <p:nvPr/>
        </p:nvSpPr>
        <p:spPr bwMode="auto">
          <a:xfrm>
            <a:off x="2708275" y="2836863"/>
            <a:ext cx="5291138" cy="4476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</a:p>
        </p:txBody>
      </p:sp>
      <p:sp>
        <p:nvSpPr>
          <p:cNvPr id="29715" name="文本框 17"/>
          <p:cNvSpPr txBox="1">
            <a:spLocks noChangeArrowheads="1"/>
          </p:cNvSpPr>
          <p:nvPr/>
        </p:nvSpPr>
        <p:spPr bwMode="auto">
          <a:xfrm>
            <a:off x="2797175" y="3500438"/>
            <a:ext cx="532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问：具体的操作是怎么表示的？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809875" y="2276475"/>
            <a:ext cx="5321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421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1313" lvl="1" indent="0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答：只能是</a:t>
            </a:r>
            <a:r>
              <a:rPr lang="zh-CN" altLang="en-US" sz="28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唯一含义</a:t>
            </a:r>
            <a:r>
              <a:rPr lang="zh-CN" altLang="en-US" sz="28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77933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18" name="文本框 20"/>
          <p:cNvSpPr txBox="1">
            <a:spLocks noChangeArrowheads="1"/>
          </p:cNvSpPr>
          <p:nvPr/>
        </p:nvSpPr>
        <p:spPr bwMode="auto">
          <a:xfrm>
            <a:off x="2797175" y="5382816"/>
            <a:ext cx="532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问：长度是一定的么？怎么编码？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_s1031"/>
          <p:cNvSpPr>
            <a:spLocks noChangeArrowheads="1"/>
          </p:cNvSpPr>
          <p:nvPr/>
        </p:nvSpPr>
        <p:spPr bwMode="auto">
          <a:xfrm>
            <a:off x="2719388" y="4762103"/>
            <a:ext cx="5289550" cy="44619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完备性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足够的操作码位数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4D5E0E39-C5E1-421D-BED7-C938283D5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0825" y="4581128"/>
            <a:ext cx="2155825" cy="471488"/>
          </a:xfrm>
          <a:prstGeom prst="wedgeRoundRectCallout">
            <a:avLst>
              <a:gd name="adj1" fmla="val -64804"/>
              <a:gd name="adj2" fmla="val 41521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设计原则之二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553A13-7F62-2293-1993-DE564A01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041" y="5883831"/>
            <a:ext cx="6226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答：操作码一般不等长</a:t>
            </a:r>
            <a:r>
              <a:rPr lang="zh-CN" altLang="en-US" sz="20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（无论</a:t>
            </a:r>
            <a:r>
              <a:rPr lang="en-US" altLang="zh-CN" sz="20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0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779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711" grpId="0"/>
      <p:bldP spid="35" grpId="0" animBg="1"/>
      <p:bldP spid="13" grpId="0"/>
      <p:bldP spid="14" grpId="0" animBg="1"/>
      <p:bldP spid="29715" grpId="0"/>
      <p:bldP spid="19" grpId="0"/>
      <p:bldP spid="29718" grpId="0"/>
      <p:bldP spid="22" grpId="0" animBg="1"/>
      <p:bldP spid="23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ChangeArrowheads="1"/>
          </p:cNvSpPr>
          <p:nvPr/>
        </p:nvSpPr>
        <p:spPr bwMode="auto">
          <a:xfrm>
            <a:off x="2239" y="54337"/>
            <a:ext cx="8229600" cy="5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指令格式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3748" name="Group 20">
            <a:extLst>
              <a:ext uri="{FF2B5EF4-FFF2-40B4-BE49-F238E27FC236}">
                <a16:creationId xmlns:a16="http://schemas.microsoft.com/office/drawing/2014/main" id="{B4919411-AB4C-4665-8262-741CF4067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06095"/>
              </p:ext>
            </p:extLst>
          </p:nvPr>
        </p:nvGraphicFramePr>
        <p:xfrm>
          <a:off x="1888878" y="1052513"/>
          <a:ext cx="4573588" cy="434975"/>
        </p:xfrm>
        <a:graphic>
          <a:graphicData uri="http://schemas.openxmlformats.org/drawingml/2006/table">
            <a:tbl>
              <a:tblPr/>
              <a:tblGrid>
                <a:gridCol w="2287588">
                  <a:extLst>
                    <a:ext uri="{9D8B030D-6E8A-4147-A177-3AD203B41FA5}">
                      <a16:colId xmlns:a16="http://schemas.microsoft.com/office/drawing/2014/main" val="80756889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34159699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604" marR="68604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604" marR="68604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34877"/>
                  </a:ext>
                </a:extLst>
              </a:tr>
            </a:tbl>
          </a:graphicData>
        </a:graphic>
      </p:graphicFrame>
      <p:sp>
        <p:nvSpPr>
          <p:cNvPr id="64524" name="_s1031"/>
          <p:cNvSpPr>
            <a:spLocks noChangeArrowheads="1"/>
          </p:cNvSpPr>
          <p:nvPr/>
        </p:nvSpPr>
        <p:spPr bwMode="auto">
          <a:xfrm>
            <a:off x="52141" y="1076325"/>
            <a:ext cx="1458912" cy="4460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17" name="_s1031">
            <a:extLst>
              <a:ext uri="{FF2B5EF4-FFF2-40B4-BE49-F238E27FC236}">
                <a16:creationId xmlns:a16="http://schemas.microsoft.com/office/drawing/2014/main" id="{973EF076-223C-4412-B7AF-97B8E39C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41" y="2095500"/>
            <a:ext cx="576262" cy="2432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137178" tIns="102883" rIns="67509" bIns="10288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地址码设计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899591" y="1587500"/>
            <a:ext cx="8151379" cy="4492625"/>
          </a:xfrm>
          <a:prstGeom prst="wedgeRoundRectCallout">
            <a:avLst>
              <a:gd name="adj1" fmla="val -53389"/>
              <a:gd name="adj2" fmla="val -50250"/>
              <a:gd name="adj3" fmla="val 16667"/>
            </a:avLst>
          </a:prstGeom>
          <a:noFill/>
          <a:ln w="158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59" name="文本框 1"/>
          <p:cNvSpPr txBox="1">
            <a:spLocks noChangeArrowheads="1"/>
          </p:cNvSpPr>
          <p:nvPr/>
        </p:nvSpPr>
        <p:spPr bwMode="auto">
          <a:xfrm>
            <a:off x="1169467" y="1739900"/>
            <a:ext cx="6373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问：每条指令的地址字段可以是几个？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1182167" y="2263775"/>
            <a:ext cx="532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答：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到多个，看操作码的需要了</a:t>
            </a:r>
            <a:endParaRPr lang="en-US" altLang="zh-CN" sz="2800" b="1">
              <a:solidFill>
                <a:srgbClr val="0000B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_s1031"/>
          <p:cNvSpPr>
            <a:spLocks noChangeArrowheads="1"/>
          </p:cNvSpPr>
          <p:nvPr/>
        </p:nvSpPr>
        <p:spPr bwMode="auto">
          <a:xfrm>
            <a:off x="1194867" y="5876925"/>
            <a:ext cx="6338887" cy="50641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地址码个数与性能和实现难度密切相关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EA8B6DF-32A6-4F81-97EB-B361099D4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117" y="2674937"/>
            <a:ext cx="6908800" cy="313054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33496" rIns="0" bIns="33496"/>
          <a:lstStyle>
            <a:lvl1pPr marL="531813" indent="-334963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2675" indent="-365125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1950" indent="-361950">
              <a:lnSpc>
                <a:spcPct val="12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一条指令包含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个操作码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多个地址码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零地址指令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一地址指令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二地址指令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最常用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)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三地址指令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(RISC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风格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)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多地址指令</a:t>
            </a:r>
          </a:p>
        </p:txBody>
      </p:sp>
      <p:grpSp>
        <p:nvGrpSpPr>
          <p:cNvPr id="31764" name="Group 13"/>
          <p:cNvGrpSpPr>
            <a:grpSpLocks/>
          </p:cNvGrpSpPr>
          <p:nvPr/>
        </p:nvGrpSpPr>
        <p:grpSpPr bwMode="auto">
          <a:xfrm>
            <a:off x="4778666" y="4870058"/>
            <a:ext cx="2493962" cy="720725"/>
            <a:chOff x="1344" y="3110"/>
            <a:chExt cx="1824" cy="412"/>
          </a:xfrm>
        </p:grpSpPr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DE20D805-8ED8-4984-B311-6BC85EA2E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7" y="312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64551" name="Text Box 15"/>
            <p:cNvSpPr txBox="1">
              <a:spLocks noChangeArrowheads="1"/>
            </p:cNvSpPr>
            <p:nvPr/>
          </p:nvSpPr>
          <p:spPr bwMode="auto">
            <a:xfrm>
              <a:off x="2400" y="3110"/>
              <a:ext cx="386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A2</a:t>
              </a:r>
            </a:p>
          </p:txBody>
        </p:sp>
        <p:sp>
          <p:nvSpPr>
            <p:cNvPr id="64552" name="Text Box 16"/>
            <p:cNvSpPr txBox="1">
              <a:spLocks noChangeArrowheads="1"/>
            </p:cNvSpPr>
            <p:nvPr/>
          </p:nvSpPr>
          <p:spPr bwMode="auto">
            <a:xfrm>
              <a:off x="2784" y="3110"/>
              <a:ext cx="38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A3</a:t>
              </a:r>
            </a:p>
          </p:txBody>
        </p:sp>
        <p:sp>
          <p:nvSpPr>
            <p:cNvPr id="64553" name="Rectangle 17"/>
            <p:cNvSpPr>
              <a:spLocks noChangeArrowheads="1"/>
            </p:cNvSpPr>
            <p:nvPr/>
          </p:nvSpPr>
          <p:spPr bwMode="auto">
            <a:xfrm flipV="1">
              <a:off x="1344" y="3120"/>
              <a:ext cx="177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554" name="Text Box 18"/>
            <p:cNvSpPr txBox="1">
              <a:spLocks noChangeArrowheads="1"/>
            </p:cNvSpPr>
            <p:nvPr/>
          </p:nvSpPr>
          <p:spPr bwMode="auto">
            <a:xfrm>
              <a:off x="1488" y="3110"/>
              <a:ext cx="43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  <p:sp>
          <p:nvSpPr>
            <p:cNvPr id="64555" name="Text Box 19"/>
            <p:cNvSpPr txBox="1">
              <a:spLocks noChangeArrowheads="1"/>
            </p:cNvSpPr>
            <p:nvPr/>
          </p:nvSpPr>
          <p:spPr bwMode="auto">
            <a:xfrm>
              <a:off x="2015" y="3110"/>
              <a:ext cx="38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A1</a:t>
              </a:r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F7DAE55-B30F-4FBB-8A14-0682BB682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2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40985669-8EEA-464B-8BB8-CBFB4F3C2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312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1765" name="Group 22"/>
          <p:cNvGrpSpPr>
            <a:grpSpLocks/>
          </p:cNvGrpSpPr>
          <p:nvPr/>
        </p:nvGrpSpPr>
        <p:grpSpPr bwMode="auto">
          <a:xfrm>
            <a:off x="4763955" y="4358090"/>
            <a:ext cx="2051050" cy="612775"/>
            <a:chOff x="1344" y="2241"/>
            <a:chExt cx="1471" cy="366"/>
          </a:xfrm>
        </p:grpSpPr>
        <p:sp>
          <p:nvSpPr>
            <p:cNvPr id="64544" name="Text Box 23"/>
            <p:cNvSpPr txBox="1">
              <a:spLocks noChangeArrowheads="1"/>
            </p:cNvSpPr>
            <p:nvPr/>
          </p:nvSpPr>
          <p:spPr bwMode="auto">
            <a:xfrm>
              <a:off x="2052" y="2283"/>
              <a:ext cx="38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0" rIns="66990" bIns="0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A1</a:t>
              </a:r>
            </a:p>
          </p:txBody>
        </p:sp>
        <p:sp>
          <p:nvSpPr>
            <p:cNvPr id="64545" name="Rectangle 24"/>
            <p:cNvSpPr>
              <a:spLocks noChangeArrowheads="1"/>
            </p:cNvSpPr>
            <p:nvPr/>
          </p:nvSpPr>
          <p:spPr bwMode="auto">
            <a:xfrm flipV="1">
              <a:off x="1344" y="2241"/>
              <a:ext cx="13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66990" tIns="0" rIns="66990" bIns="0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546" name="Text Box 25"/>
            <p:cNvSpPr txBox="1">
              <a:spLocks noChangeArrowheads="1"/>
            </p:cNvSpPr>
            <p:nvPr/>
          </p:nvSpPr>
          <p:spPr bwMode="auto">
            <a:xfrm>
              <a:off x="1528" y="2283"/>
              <a:ext cx="43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0" rIns="66990" bIns="0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EB8AE103-9E4C-470E-B19D-F6B4F5412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45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F5E55277-A61C-421D-BE23-591461E37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2245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64549" name="Text Box 28"/>
            <p:cNvSpPr txBox="1">
              <a:spLocks noChangeArrowheads="1"/>
            </p:cNvSpPr>
            <p:nvPr/>
          </p:nvSpPr>
          <p:spPr bwMode="auto">
            <a:xfrm>
              <a:off x="2402" y="2283"/>
              <a:ext cx="41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0" rIns="66990" bIns="0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A2</a:t>
              </a:r>
            </a:p>
          </p:txBody>
        </p:sp>
      </p:grpSp>
      <p:grpSp>
        <p:nvGrpSpPr>
          <p:cNvPr id="31766" name="Group 4"/>
          <p:cNvGrpSpPr>
            <a:grpSpLocks/>
          </p:cNvGrpSpPr>
          <p:nvPr/>
        </p:nvGrpSpPr>
        <p:grpSpPr bwMode="auto">
          <a:xfrm>
            <a:off x="4725392" y="3293700"/>
            <a:ext cx="858837" cy="382588"/>
            <a:chOff x="1488" y="2085"/>
            <a:chExt cx="672" cy="248"/>
          </a:xfrm>
        </p:grpSpPr>
        <p:sp>
          <p:nvSpPr>
            <p:cNvPr id="64542" name="Rectangle 5"/>
            <p:cNvSpPr>
              <a:spLocks noChangeArrowheads="1"/>
            </p:cNvSpPr>
            <p:nvPr/>
          </p:nvSpPr>
          <p:spPr bwMode="auto">
            <a:xfrm flipV="1">
              <a:off x="1488" y="2112"/>
              <a:ext cx="67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543" name="Text Box 6"/>
            <p:cNvSpPr txBox="1">
              <a:spLocks noChangeArrowheads="1"/>
            </p:cNvSpPr>
            <p:nvPr/>
          </p:nvSpPr>
          <p:spPr bwMode="auto">
            <a:xfrm>
              <a:off x="1669" y="2085"/>
              <a:ext cx="4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</p:grpSp>
      <p:grpSp>
        <p:nvGrpSpPr>
          <p:cNvPr id="31767" name="Group 7"/>
          <p:cNvGrpSpPr>
            <a:grpSpLocks/>
          </p:cNvGrpSpPr>
          <p:nvPr/>
        </p:nvGrpSpPr>
        <p:grpSpPr bwMode="auto">
          <a:xfrm>
            <a:off x="4746950" y="3765014"/>
            <a:ext cx="1571625" cy="376238"/>
            <a:chOff x="1488" y="3448"/>
            <a:chExt cx="1056" cy="291"/>
          </a:xfrm>
        </p:grpSpPr>
        <p:sp>
          <p:nvSpPr>
            <p:cNvPr id="47" name="Line 8">
              <a:extLst>
                <a:ext uri="{FF2B5EF4-FFF2-40B4-BE49-F238E27FC236}">
                  <a16:creationId xmlns:a16="http://schemas.microsoft.com/office/drawing/2014/main" id="{12A26578-A44E-4099-B7DC-7A7EC2094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457"/>
              <a:ext cx="0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64539" name="Rectangle 9"/>
            <p:cNvSpPr>
              <a:spLocks noChangeArrowheads="1"/>
            </p:cNvSpPr>
            <p:nvPr/>
          </p:nvSpPr>
          <p:spPr bwMode="auto">
            <a:xfrm flipV="1">
              <a:off x="1488" y="3457"/>
              <a:ext cx="1008" cy="2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540" name="Text Box 10"/>
            <p:cNvSpPr txBox="1">
              <a:spLocks noChangeArrowheads="1"/>
            </p:cNvSpPr>
            <p:nvPr/>
          </p:nvSpPr>
          <p:spPr bwMode="auto">
            <a:xfrm>
              <a:off x="1632" y="3448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  <p:sp>
          <p:nvSpPr>
            <p:cNvPr id="64541" name="Text Box 11"/>
            <p:cNvSpPr txBox="1">
              <a:spLocks noChangeArrowheads="1"/>
            </p:cNvSpPr>
            <p:nvPr/>
          </p:nvSpPr>
          <p:spPr bwMode="auto">
            <a:xfrm>
              <a:off x="2160" y="3448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A1</a:t>
              </a:r>
            </a:p>
          </p:txBody>
        </p:sp>
      </p:grpSp>
      <p:sp>
        <p:nvSpPr>
          <p:cNvPr id="51" name="_s1031"/>
          <p:cNvSpPr>
            <a:spLocks noChangeArrowheads="1"/>
          </p:cNvSpPr>
          <p:nvPr/>
        </p:nvSpPr>
        <p:spPr bwMode="auto">
          <a:xfrm>
            <a:off x="6444952" y="3305722"/>
            <a:ext cx="903287" cy="38417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_s1031"/>
          <p:cNvSpPr>
            <a:spLocks noChangeArrowheads="1"/>
          </p:cNvSpPr>
          <p:nvPr/>
        </p:nvSpPr>
        <p:spPr bwMode="auto">
          <a:xfrm>
            <a:off x="6461449" y="3783403"/>
            <a:ext cx="1016001" cy="38417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累加器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9B38F1-9FDD-6D4D-DBF5-70235AD4B4D9}"/>
              </a:ext>
            </a:extLst>
          </p:cNvPr>
          <p:cNvSpPr txBox="1"/>
          <p:nvPr/>
        </p:nvSpPr>
        <p:spPr>
          <a:xfrm>
            <a:off x="7472732" y="3220321"/>
            <a:ext cx="157823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CE8C80E-342E-06F0-8A07-F5EFC47C94D8}"/>
              </a:ext>
            </a:extLst>
          </p:cNvPr>
          <p:cNvSpPr txBox="1"/>
          <p:nvPr/>
        </p:nvSpPr>
        <p:spPr>
          <a:xfrm>
            <a:off x="7489453" y="3732462"/>
            <a:ext cx="1731961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Acc=Acc + 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73B037-B063-91E7-D6A8-3FFD10AF930C}"/>
              </a:ext>
            </a:extLst>
          </p:cNvPr>
          <p:cNvSpPr txBox="1"/>
          <p:nvPr/>
        </p:nvSpPr>
        <p:spPr>
          <a:xfrm>
            <a:off x="7592567" y="4300896"/>
            <a:ext cx="1731961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A1=A1+A2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DFF197A-1BF0-41C0-6B25-16CD99D428E9}"/>
              </a:ext>
            </a:extLst>
          </p:cNvPr>
          <p:cNvSpPr txBox="1"/>
          <p:nvPr/>
        </p:nvSpPr>
        <p:spPr>
          <a:xfrm>
            <a:off x="7642195" y="4829913"/>
            <a:ext cx="1682333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A1=A2+A3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759" grpId="0"/>
      <p:bldP spid="19" grpId="0"/>
      <p:bldP spid="22" grpId="0" animBg="1"/>
      <p:bldP spid="51" grpId="0" animBg="1"/>
      <p:bldP spid="52" grpId="0" animBg="1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4"/>
          <p:cNvGrpSpPr>
            <a:grpSpLocks/>
          </p:cNvGrpSpPr>
          <p:nvPr/>
        </p:nvGrpSpPr>
        <p:grpSpPr bwMode="auto">
          <a:xfrm>
            <a:off x="357188" y="649288"/>
            <a:ext cx="8135937" cy="3930650"/>
            <a:chOff x="295" y="536"/>
            <a:chExt cx="5125" cy="1881"/>
          </a:xfrm>
        </p:grpSpPr>
        <p:sp>
          <p:nvSpPr>
            <p:cNvPr id="10251" name="Freeform 16"/>
            <p:cNvSpPr>
              <a:spLocks/>
            </p:cNvSpPr>
            <p:nvPr/>
          </p:nvSpPr>
          <p:spPr bwMode="auto">
            <a:xfrm>
              <a:off x="340" y="563"/>
              <a:ext cx="1542" cy="318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Rectangle 19"/>
            <p:cNvSpPr>
              <a:spLocks noChangeArrowheads="1"/>
            </p:cNvSpPr>
            <p:nvPr/>
          </p:nvSpPr>
          <p:spPr bwMode="auto">
            <a:xfrm>
              <a:off x="412" y="536"/>
              <a:ext cx="101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重点内容</a:t>
              </a:r>
            </a:p>
          </p:txBody>
        </p:sp>
        <p:sp>
          <p:nvSpPr>
            <p:cNvPr id="10253" name="AutoShape 6"/>
            <p:cNvSpPr>
              <a:spLocks noChangeArrowheads="1"/>
            </p:cNvSpPr>
            <p:nvPr/>
          </p:nvSpPr>
          <p:spPr bwMode="auto">
            <a:xfrm>
              <a:off x="295" y="815"/>
              <a:ext cx="5125" cy="1602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</p:grp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47688" y="0"/>
            <a:ext cx="2952750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10244" name="Text Box 26"/>
          <p:cNvSpPr txBox="1">
            <a:spLocks noChangeArrowheads="1"/>
          </p:cNvSpPr>
          <p:nvPr/>
        </p:nvSpPr>
        <p:spPr bwMode="auto">
          <a:xfrm>
            <a:off x="827088" y="1346200"/>
            <a:ext cx="49593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第二章 指令：计算机的语言</a:t>
            </a:r>
          </a:p>
        </p:txBody>
      </p:sp>
      <p:sp>
        <p:nvSpPr>
          <p:cNvPr id="10245" name="Rectangle 28"/>
          <p:cNvSpPr>
            <a:spLocks noChangeArrowheads="1"/>
          </p:cNvSpPr>
          <p:nvPr/>
        </p:nvSpPr>
        <p:spPr bwMode="auto">
          <a:xfrm>
            <a:off x="647700" y="1773238"/>
            <a:ext cx="45720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963" indent="-258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4738" indent="-2619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200" b="1" dirty="0">
                <a:sym typeface="Symbol" panose="05050102010706020507" pitchFamily="18" charset="2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2.1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概述</a:t>
            </a:r>
            <a:endParaRPr kumimoji="1"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2.2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指令格式</a:t>
            </a: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操作码结构</a:t>
            </a:r>
            <a:endParaRPr kumimoji="1"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地址码结构</a:t>
            </a:r>
          </a:p>
          <a:p>
            <a:pPr lvl="1" eaLnBrk="1" hangingPunct="1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2.3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寻址方式</a:t>
            </a: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基本寻址方式</a:t>
            </a:r>
            <a:endParaRPr kumimoji="1"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复杂寻址方式</a:t>
            </a:r>
            <a:endParaRPr kumimoji="1"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0246" name="Group 15"/>
          <p:cNvGrpSpPr>
            <a:grpSpLocks/>
          </p:cNvGrpSpPr>
          <p:nvPr/>
        </p:nvGrpSpPr>
        <p:grpSpPr bwMode="auto">
          <a:xfrm>
            <a:off x="525463" y="4856163"/>
            <a:ext cx="8135937" cy="1885950"/>
            <a:chOff x="331" y="2727"/>
            <a:chExt cx="5125" cy="1201"/>
          </a:xfrm>
        </p:grpSpPr>
        <p:sp>
          <p:nvSpPr>
            <p:cNvPr id="10247" name="Freeform 22"/>
            <p:cNvSpPr>
              <a:spLocks/>
            </p:cNvSpPr>
            <p:nvPr/>
          </p:nvSpPr>
          <p:spPr bwMode="auto">
            <a:xfrm>
              <a:off x="385" y="2727"/>
              <a:ext cx="1542" cy="386"/>
            </a:xfrm>
            <a:custGeom>
              <a:avLst/>
              <a:gdLst>
                <a:gd name="T0" fmla="*/ 0 w 1905"/>
                <a:gd name="T1" fmla="*/ 0 h 544"/>
                <a:gd name="T2" fmla="*/ 28 w 1905"/>
                <a:gd name="T3" fmla="*/ 0 h 544"/>
                <a:gd name="T4" fmla="*/ 28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3"/>
            <p:cNvSpPr>
              <a:spLocks noChangeArrowheads="1"/>
            </p:cNvSpPr>
            <p:nvPr/>
          </p:nvSpPr>
          <p:spPr bwMode="auto">
            <a:xfrm>
              <a:off x="457" y="274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基本要求</a:t>
              </a:r>
            </a:p>
          </p:txBody>
        </p:sp>
        <p:sp>
          <p:nvSpPr>
            <p:cNvPr id="10249" name="AutoShape 12"/>
            <p:cNvSpPr>
              <a:spLocks noChangeArrowheads="1"/>
            </p:cNvSpPr>
            <p:nvPr/>
          </p:nvSpPr>
          <p:spPr bwMode="auto">
            <a:xfrm>
              <a:off x="331" y="3092"/>
              <a:ext cx="5125" cy="836"/>
            </a:xfrm>
            <a:prstGeom prst="roundRect">
              <a:avLst>
                <a:gd name="adj" fmla="val 4296"/>
              </a:avLst>
            </a:prstGeom>
            <a:solidFill>
              <a:srgbClr val="EAEAEA"/>
            </a:solidFill>
            <a:ln w="254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>
                <a:ea typeface="楷体_GB2312" panose="02010609030101010101" pitchFamily="49" charset="-122"/>
              </a:endParaRPr>
            </a:p>
          </p:txBody>
        </p:sp>
        <p:sp>
          <p:nvSpPr>
            <p:cNvPr id="10250" name="Rectangle 31"/>
            <p:cNvSpPr>
              <a:spLocks noChangeArrowheads="1"/>
            </p:cNvSpPr>
            <p:nvPr/>
          </p:nvSpPr>
          <p:spPr bwMode="auto">
            <a:xfrm>
              <a:off x="585" y="3139"/>
              <a:ext cx="4159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 理解计算机的指令格式</a:t>
              </a: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lnSpc>
                  <a:spcPct val="130000"/>
                </a:lnSpc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 掌握计算机的寻址方式</a:t>
              </a:r>
              <a:endPara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4728" y="0"/>
            <a:ext cx="5210175" cy="5183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2.2.2 </a:t>
            </a:r>
            <a:r>
              <a:rPr lang="zh-CN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619250" y="2120900"/>
            <a:ext cx="7524750" cy="435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75" tIns="33342" rIns="67875" bIns="3334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0113" indent="-442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10000"/>
              </a:lnSpc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操作码的编码方式决定操作码的长度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Fixed Length Opcodes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定长操作码法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Expanding Opcodes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变长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扩展操作码法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457200" indent="-457200">
              <a:lnSpc>
                <a:spcPct val="110000"/>
              </a:lnSpc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操作码长度和指令长度什么关系？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指令长度是否可变，与操作码长度是否可变没有绝对联系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“定长操作码、不一定是定长指令字”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zh-CN" altLang="en-US" sz="2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关注程序代码长度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时：变长指令字、变长操作码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zh-CN" altLang="en-US" sz="2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关注性能时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：定长指令字、定长操作码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zh-CN" altLang="en-US" sz="2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流行的</a:t>
            </a:r>
            <a:r>
              <a:rPr lang="en-US" altLang="zh-CN" sz="2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RISC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：定长指令字、变长操作码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20">
            <a:extLst>
              <a:ext uri="{FF2B5EF4-FFF2-40B4-BE49-F238E27FC236}">
                <a16:creationId xmlns:a16="http://schemas.microsoft.com/office/drawing/2014/main" id="{A35EA54E-B469-412C-B26F-15CC0C4B31E1}"/>
              </a:ext>
            </a:extLst>
          </p:cNvPr>
          <p:cNvGraphicFramePr>
            <a:graphicFrameLocks noGrp="1"/>
          </p:cNvGraphicFramePr>
          <p:nvPr/>
        </p:nvGraphicFramePr>
        <p:xfrm>
          <a:off x="2546350" y="836613"/>
          <a:ext cx="5699125" cy="434975"/>
        </p:xfrm>
        <a:graphic>
          <a:graphicData uri="http://schemas.openxmlformats.org/drawingml/2006/table">
            <a:tbl>
              <a:tblPr/>
              <a:tblGrid>
                <a:gridCol w="2849563">
                  <a:extLst>
                    <a:ext uri="{9D8B030D-6E8A-4147-A177-3AD203B41FA5}">
                      <a16:colId xmlns:a16="http://schemas.microsoft.com/office/drawing/2014/main" val="3194691500"/>
                    </a:ext>
                  </a:extLst>
                </a:gridCol>
                <a:gridCol w="2849562">
                  <a:extLst>
                    <a:ext uri="{9D8B030D-6E8A-4147-A177-3AD203B41FA5}">
                      <a16:colId xmlns:a16="http://schemas.microsoft.com/office/drawing/2014/main" val="4180022255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98" marR="68598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98" marR="68598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953805"/>
                  </a:ext>
                </a:extLst>
              </a:tr>
            </a:tbl>
          </a:graphicData>
        </a:graphic>
      </p:graphicFrame>
      <p:sp>
        <p:nvSpPr>
          <p:cNvPr id="5" name="_s1031">
            <a:extLst>
              <a:ext uri="{FF2B5EF4-FFF2-40B4-BE49-F238E27FC236}">
                <a16:creationId xmlns:a16="http://schemas.microsoft.com/office/drawing/2014/main" id="{53F37532-FA51-4F78-B0F6-720130228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877888"/>
            <a:ext cx="1458912" cy="446087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6" name="_s1031">
            <a:extLst>
              <a:ext uri="{FF2B5EF4-FFF2-40B4-BE49-F238E27FC236}">
                <a16:creationId xmlns:a16="http://schemas.microsoft.com/office/drawing/2014/main" id="{BBAA1A5A-450A-4EC5-99C9-A3BE74AB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1550988"/>
            <a:ext cx="1925638" cy="44608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操作码长度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C1B90CB9-A6E0-4D65-AF32-6DAAB76BE880}"/>
              </a:ext>
            </a:extLst>
          </p:cNvPr>
          <p:cNvSpPr>
            <a:spLocks/>
          </p:cNvSpPr>
          <p:nvPr/>
        </p:nvSpPr>
        <p:spPr bwMode="auto">
          <a:xfrm rot="5400000">
            <a:off x="3873500" y="6350"/>
            <a:ext cx="261938" cy="2808288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1476375" y="2117725"/>
            <a:ext cx="7554913" cy="4362450"/>
          </a:xfrm>
          <a:prstGeom prst="wedgeRoundRectCallout">
            <a:avLst>
              <a:gd name="adj1" fmla="val -20569"/>
              <a:gd name="adj2" fmla="val -54361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6576" name="_s1031"/>
          <p:cNvSpPr>
            <a:spLocks noChangeArrowheads="1"/>
          </p:cNvSpPr>
          <p:nvPr/>
        </p:nvSpPr>
        <p:spPr bwMode="auto">
          <a:xfrm>
            <a:off x="684213" y="1822450"/>
            <a:ext cx="539750" cy="368141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78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操作码长度问题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77" name="文本框 1"/>
          <p:cNvSpPr txBox="1">
            <a:spLocks noChangeArrowheads="1"/>
          </p:cNvSpPr>
          <p:nvPr/>
        </p:nvSpPr>
        <p:spPr bwMode="auto">
          <a:xfrm>
            <a:off x="134938" y="33591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462" y="39943"/>
            <a:ext cx="5210175" cy="482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6000" y="1052513"/>
            <a:ext cx="6757988" cy="9699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875" tIns="33342" rIns="67875" bIns="3334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指令操作码部分采用</a:t>
            </a: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固定长度的</a:t>
            </a:r>
            <a:r>
              <a:rPr kumimoji="1"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例如：假设操作码固定为</a:t>
            </a:r>
            <a:r>
              <a:rPr kumimoji="1" lang="en-US" altLang="zh-CN" sz="2000" b="1">
                <a:latin typeface="微软雅黑" panose="020B0503020204020204" pitchFamily="34" charset="-122"/>
                <a:ea typeface="黑体" panose="02010609060101010101" pitchFamily="49" charset="-122"/>
              </a:rPr>
              <a:t>6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位，则系统最多可表示</a:t>
            </a:r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种指令</a:t>
            </a:r>
          </a:p>
        </p:txBody>
      </p:sp>
      <p:sp>
        <p:nvSpPr>
          <p:cNvPr id="70660" name="_s1031"/>
          <p:cNvSpPr>
            <a:spLocks noChangeArrowheads="1"/>
          </p:cNvSpPr>
          <p:nvPr/>
        </p:nvSpPr>
        <p:spPr bwMode="auto">
          <a:xfrm>
            <a:off x="323850" y="1246188"/>
            <a:ext cx="1846263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定长操作码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9" name="Group 3"/>
          <p:cNvGrpSpPr>
            <a:grpSpLocks/>
          </p:cNvGrpSpPr>
          <p:nvPr/>
        </p:nvGrpSpPr>
        <p:grpSpPr bwMode="auto">
          <a:xfrm>
            <a:off x="142875" y="2762250"/>
            <a:ext cx="4813300" cy="2898775"/>
            <a:chOff x="108" y="777"/>
            <a:chExt cx="5352" cy="3361"/>
          </a:xfrm>
        </p:grpSpPr>
        <p:sp>
          <p:nvSpPr>
            <p:cNvPr id="70667" name="Text Box 4"/>
            <p:cNvSpPr txBox="1">
              <a:spLocks noChangeArrowheads="1"/>
            </p:cNvSpPr>
            <p:nvPr/>
          </p:nvSpPr>
          <p:spPr bwMode="auto">
            <a:xfrm>
              <a:off x="982" y="3290"/>
              <a:ext cx="27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0668" name="Text Box 5"/>
            <p:cNvSpPr txBox="1">
              <a:spLocks noChangeArrowheads="1"/>
            </p:cNvSpPr>
            <p:nvPr/>
          </p:nvSpPr>
          <p:spPr bwMode="auto">
            <a:xfrm>
              <a:off x="1630" y="3302"/>
              <a:ext cx="27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0669" name="Text Box 6"/>
            <p:cNvSpPr txBox="1">
              <a:spLocks noChangeArrowheads="1"/>
            </p:cNvSpPr>
            <p:nvPr/>
          </p:nvSpPr>
          <p:spPr bwMode="auto">
            <a:xfrm>
              <a:off x="2102" y="3295"/>
              <a:ext cx="27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70670" name="Text Box 7"/>
            <p:cNvSpPr txBox="1">
              <a:spLocks noChangeArrowheads="1"/>
            </p:cNvSpPr>
            <p:nvPr/>
          </p:nvSpPr>
          <p:spPr bwMode="auto">
            <a:xfrm>
              <a:off x="2793" y="3295"/>
              <a:ext cx="38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70671" name="Text Box 8"/>
            <p:cNvSpPr txBox="1">
              <a:spLocks noChangeArrowheads="1"/>
            </p:cNvSpPr>
            <p:nvPr/>
          </p:nvSpPr>
          <p:spPr bwMode="auto">
            <a:xfrm>
              <a:off x="3523" y="3295"/>
              <a:ext cx="27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70672" name="Text Box 9"/>
            <p:cNvSpPr txBox="1">
              <a:spLocks noChangeArrowheads="1"/>
            </p:cNvSpPr>
            <p:nvPr/>
          </p:nvSpPr>
          <p:spPr bwMode="auto">
            <a:xfrm>
              <a:off x="4185" y="3302"/>
              <a:ext cx="44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70673" name="Line 10"/>
            <p:cNvSpPr>
              <a:spLocks noChangeShapeType="1"/>
            </p:cNvSpPr>
            <p:nvPr/>
          </p:nvSpPr>
          <p:spPr bwMode="auto">
            <a:xfrm>
              <a:off x="720" y="3328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Line 11"/>
            <p:cNvSpPr>
              <a:spLocks noChangeShapeType="1"/>
            </p:cNvSpPr>
            <p:nvPr/>
          </p:nvSpPr>
          <p:spPr bwMode="auto">
            <a:xfrm>
              <a:off x="2066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Line 12"/>
            <p:cNvSpPr>
              <a:spLocks noChangeShapeType="1"/>
            </p:cNvSpPr>
            <p:nvPr/>
          </p:nvSpPr>
          <p:spPr bwMode="auto">
            <a:xfrm>
              <a:off x="3487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Line 13"/>
            <p:cNvSpPr>
              <a:spLocks noChangeShapeType="1"/>
            </p:cNvSpPr>
            <p:nvPr/>
          </p:nvSpPr>
          <p:spPr bwMode="auto">
            <a:xfrm>
              <a:off x="4882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Line 14"/>
            <p:cNvSpPr>
              <a:spLocks noChangeShapeType="1"/>
            </p:cNvSpPr>
            <p:nvPr/>
          </p:nvSpPr>
          <p:spPr bwMode="auto">
            <a:xfrm flipH="1">
              <a:off x="723" y="3706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Line 15"/>
            <p:cNvSpPr>
              <a:spLocks noChangeShapeType="1"/>
            </p:cNvSpPr>
            <p:nvPr/>
          </p:nvSpPr>
          <p:spPr bwMode="auto">
            <a:xfrm flipH="1">
              <a:off x="1822" y="370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Text Box 16"/>
            <p:cNvSpPr txBox="1">
              <a:spLocks noChangeArrowheads="1"/>
            </p:cNvSpPr>
            <p:nvPr/>
          </p:nvSpPr>
          <p:spPr bwMode="auto">
            <a:xfrm>
              <a:off x="869" y="3725"/>
              <a:ext cx="12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第</a:t>
              </a:r>
              <a:r>
                <a:rPr lang="en-US" altLang="zh-CN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个半字</a:t>
              </a:r>
            </a:p>
          </p:txBody>
        </p:sp>
        <p:sp>
          <p:nvSpPr>
            <p:cNvPr id="70680" name="Line 17"/>
            <p:cNvSpPr>
              <a:spLocks noChangeShapeType="1"/>
            </p:cNvSpPr>
            <p:nvPr/>
          </p:nvSpPr>
          <p:spPr bwMode="auto">
            <a:xfrm flipH="1">
              <a:off x="2075" y="3709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Line 18"/>
            <p:cNvSpPr>
              <a:spLocks noChangeShapeType="1"/>
            </p:cNvSpPr>
            <p:nvPr/>
          </p:nvSpPr>
          <p:spPr bwMode="auto">
            <a:xfrm flipH="1">
              <a:off x="3237" y="370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2" name="Text Box 19"/>
            <p:cNvSpPr txBox="1">
              <a:spLocks noChangeArrowheads="1"/>
            </p:cNvSpPr>
            <p:nvPr/>
          </p:nvSpPr>
          <p:spPr bwMode="auto">
            <a:xfrm>
              <a:off x="2269" y="3774"/>
              <a:ext cx="12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第</a:t>
              </a:r>
              <a:r>
                <a:rPr lang="en-US" altLang="zh-CN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个半字</a:t>
              </a:r>
            </a:p>
          </p:txBody>
        </p:sp>
        <p:sp>
          <p:nvSpPr>
            <p:cNvPr id="70683" name="Line 20"/>
            <p:cNvSpPr>
              <a:spLocks noChangeShapeType="1"/>
            </p:cNvSpPr>
            <p:nvPr/>
          </p:nvSpPr>
          <p:spPr bwMode="auto">
            <a:xfrm flipH="1">
              <a:off x="3486" y="3715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4" name="Line 21"/>
            <p:cNvSpPr>
              <a:spLocks noChangeShapeType="1"/>
            </p:cNvSpPr>
            <p:nvPr/>
          </p:nvSpPr>
          <p:spPr bwMode="auto">
            <a:xfrm flipH="1">
              <a:off x="4639" y="3715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2"/>
            <p:cNvSpPr txBox="1">
              <a:spLocks noChangeArrowheads="1"/>
            </p:cNvSpPr>
            <p:nvPr/>
          </p:nvSpPr>
          <p:spPr bwMode="auto">
            <a:xfrm>
              <a:off x="3699" y="3755"/>
              <a:ext cx="118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第</a:t>
              </a:r>
              <a:r>
                <a:rPr lang="en-US" altLang="zh-CN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个半字</a:t>
              </a:r>
            </a:p>
          </p:txBody>
        </p:sp>
        <p:grpSp>
          <p:nvGrpSpPr>
            <p:cNvPr id="70686" name="Group 23"/>
            <p:cNvGrpSpPr>
              <a:grpSpLocks/>
            </p:cNvGrpSpPr>
            <p:nvPr/>
          </p:nvGrpSpPr>
          <p:grpSpPr bwMode="auto">
            <a:xfrm>
              <a:off x="108" y="777"/>
              <a:ext cx="5352" cy="2565"/>
              <a:chOff x="108" y="777"/>
              <a:chExt cx="5352" cy="2565"/>
            </a:xfrm>
          </p:grpSpPr>
          <p:grpSp>
            <p:nvGrpSpPr>
              <p:cNvPr id="70687" name="Group 24"/>
              <p:cNvGrpSpPr>
                <a:grpSpLocks/>
              </p:cNvGrpSpPr>
              <p:nvPr/>
            </p:nvGrpSpPr>
            <p:grpSpPr bwMode="auto">
              <a:xfrm>
                <a:off x="108" y="896"/>
                <a:ext cx="4774" cy="2446"/>
                <a:chOff x="108" y="896"/>
                <a:chExt cx="4774" cy="2446"/>
              </a:xfrm>
            </p:grpSpPr>
            <p:sp>
              <p:nvSpPr>
                <p:cNvPr id="70689" name="Rectangle 25" descr="新闻纸"/>
                <p:cNvSpPr>
                  <a:spLocks noChangeArrowheads="1"/>
                </p:cNvSpPr>
                <p:nvPr/>
              </p:nvSpPr>
              <p:spPr bwMode="auto">
                <a:xfrm>
                  <a:off x="698" y="896"/>
                  <a:ext cx="1368" cy="36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6990" tIns="33496" rIns="66990" bIns="33496" anchor="ctr"/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690" name="Line 26"/>
                <p:cNvSpPr>
                  <a:spLocks noChangeShapeType="1"/>
                </p:cNvSpPr>
                <p:nvPr/>
              </p:nvSpPr>
              <p:spPr bwMode="auto">
                <a:xfrm>
                  <a:off x="1355" y="896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08" y="913"/>
                  <a:ext cx="696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RR</a:t>
                  </a:r>
                  <a:r>
                    <a:rPr lang="zh-CN" altLang="en-US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型</a:t>
                  </a:r>
                </a:p>
              </p:txBody>
            </p:sp>
            <p:sp>
              <p:nvSpPr>
                <p:cNvPr id="70692" name="Line 28"/>
                <p:cNvSpPr>
                  <a:spLocks noChangeShapeType="1"/>
                </p:cNvSpPr>
                <p:nvPr/>
              </p:nvSpPr>
              <p:spPr bwMode="auto">
                <a:xfrm>
                  <a:off x="1737" y="896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Text Box 29">
                  <a:extLst>
                    <a:ext uri="{FF2B5EF4-FFF2-40B4-BE49-F238E27FC236}">
                      <a16:creationId xmlns:a16="http://schemas.microsoft.com/office/drawing/2014/main" id="{2677502E-BBA9-4C21-9082-3FC8F16C9F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2" y="935"/>
                  <a:ext cx="441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OP</a:t>
                  </a:r>
                </a:p>
              </p:txBody>
            </p:sp>
            <p:sp>
              <p:nvSpPr>
                <p:cNvPr id="39" name="Text Box 30">
                  <a:extLst>
                    <a:ext uri="{FF2B5EF4-FFF2-40B4-BE49-F238E27FC236}">
                      <a16:creationId xmlns:a16="http://schemas.microsoft.com/office/drawing/2014/main" id="{561BF5DC-1479-454F-AE55-9BD89FF319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919"/>
                  <a:ext cx="438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R1</a:t>
                  </a:r>
                </a:p>
              </p:txBody>
            </p:sp>
            <p:sp>
              <p:nvSpPr>
                <p:cNvPr id="40" name="Text Box 31">
                  <a:extLst>
                    <a:ext uri="{FF2B5EF4-FFF2-40B4-BE49-F238E27FC236}">
                      <a16:creationId xmlns:a16="http://schemas.microsoft.com/office/drawing/2014/main" id="{46726579-FB90-47F0-B835-514F60703D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1" y="935"/>
                  <a:ext cx="440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R2</a:t>
                  </a:r>
                </a:p>
              </p:txBody>
            </p:sp>
            <p:sp>
              <p:nvSpPr>
                <p:cNvPr id="70696" name="Rectangle 32" descr="新闻纸"/>
                <p:cNvSpPr>
                  <a:spLocks noChangeArrowheads="1"/>
                </p:cNvSpPr>
                <p:nvPr/>
              </p:nvSpPr>
              <p:spPr bwMode="auto">
                <a:xfrm>
                  <a:off x="705" y="1387"/>
                  <a:ext cx="2782" cy="36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6990" tIns="33496" rIns="66990" bIns="33496" anchor="ctr"/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697" name="Line 33"/>
                <p:cNvSpPr>
                  <a:spLocks noChangeShapeType="1"/>
                </p:cNvSpPr>
                <p:nvPr/>
              </p:nvSpPr>
              <p:spPr bwMode="auto">
                <a:xfrm>
                  <a:off x="1362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15" y="1405"/>
                  <a:ext cx="696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RX</a:t>
                  </a:r>
                  <a:r>
                    <a:rPr lang="zh-CN" altLang="en-US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型</a:t>
                  </a:r>
                </a:p>
              </p:txBody>
            </p:sp>
            <p:sp>
              <p:nvSpPr>
                <p:cNvPr id="70699" name="Line 35"/>
                <p:cNvSpPr>
                  <a:spLocks noChangeShapeType="1"/>
                </p:cNvSpPr>
                <p:nvPr/>
              </p:nvSpPr>
              <p:spPr bwMode="auto">
                <a:xfrm>
                  <a:off x="1744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Text Box 36">
                  <a:extLst>
                    <a:ext uri="{FF2B5EF4-FFF2-40B4-BE49-F238E27FC236}">
                      <a16:creationId xmlns:a16="http://schemas.microsoft.com/office/drawing/2014/main" id="{AA1AB04B-F620-47F6-A2D2-8DE21DA47F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423"/>
                  <a:ext cx="487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OP</a:t>
                  </a:r>
                </a:p>
              </p:txBody>
            </p:sp>
            <p:sp>
              <p:nvSpPr>
                <p:cNvPr id="46" name="Text Box 37">
                  <a:extLst>
                    <a:ext uri="{FF2B5EF4-FFF2-40B4-BE49-F238E27FC236}">
                      <a16:creationId xmlns:a16="http://schemas.microsoft.com/office/drawing/2014/main" id="{BB3B6398-D0E5-4B70-B78F-91B04AAFA2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7" y="1412"/>
                  <a:ext cx="438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R1</a:t>
                  </a:r>
                </a:p>
              </p:txBody>
            </p:sp>
            <p:sp>
              <p:nvSpPr>
                <p:cNvPr id="47" name="Text Box 38">
                  <a:extLst>
                    <a:ext uri="{FF2B5EF4-FFF2-40B4-BE49-F238E27FC236}">
                      <a16:creationId xmlns:a16="http://schemas.microsoft.com/office/drawing/2014/main" id="{060101A4-B8AD-4022-817F-C9AEA4B5B3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9" y="1423"/>
                  <a:ext cx="307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70703" name="Rectangle 39" descr="新闻纸"/>
                <p:cNvSpPr>
                  <a:spLocks noChangeArrowheads="1"/>
                </p:cNvSpPr>
                <p:nvPr/>
              </p:nvSpPr>
              <p:spPr bwMode="auto">
                <a:xfrm>
                  <a:off x="711" y="1887"/>
                  <a:ext cx="2776" cy="36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6990" tIns="33496" rIns="66990" bIns="33496" anchor="ctr"/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704" name="Line 40"/>
                <p:cNvSpPr>
                  <a:spLocks noChangeShapeType="1"/>
                </p:cNvSpPr>
                <p:nvPr/>
              </p:nvSpPr>
              <p:spPr bwMode="auto">
                <a:xfrm>
                  <a:off x="1368" y="1887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21" y="1904"/>
                  <a:ext cx="696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RS</a:t>
                  </a:r>
                  <a:r>
                    <a:rPr lang="zh-CN" altLang="en-US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型</a:t>
                  </a:r>
                </a:p>
              </p:txBody>
            </p:sp>
            <p:sp>
              <p:nvSpPr>
                <p:cNvPr id="7070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746" y="1887"/>
                  <a:ext cx="4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Text Box 43">
                  <a:extLst>
                    <a:ext uri="{FF2B5EF4-FFF2-40B4-BE49-F238E27FC236}">
                      <a16:creationId xmlns:a16="http://schemas.microsoft.com/office/drawing/2014/main" id="{5AB20782-4D20-4E04-83BB-3C8B58DF0B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6" y="1927"/>
                  <a:ext cx="438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OP</a:t>
                  </a:r>
                </a:p>
              </p:txBody>
            </p:sp>
            <p:sp>
              <p:nvSpPr>
                <p:cNvPr id="53" name="Text Box 44">
                  <a:extLst>
                    <a:ext uri="{FF2B5EF4-FFF2-40B4-BE49-F238E27FC236}">
                      <a16:creationId xmlns:a16="http://schemas.microsoft.com/office/drawing/2014/main" id="{C9CAEFF0-B334-4316-9EA9-1B039C9827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2" y="1909"/>
                  <a:ext cx="440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R1</a:t>
                  </a:r>
                </a:p>
              </p:txBody>
            </p:sp>
            <p:sp>
              <p:nvSpPr>
                <p:cNvPr id="54" name="Text Box 45">
                  <a:extLst>
                    <a:ext uri="{FF2B5EF4-FFF2-40B4-BE49-F238E27FC236}">
                      <a16:creationId xmlns:a16="http://schemas.microsoft.com/office/drawing/2014/main" id="{D3A0F733-7767-44C9-80C9-F2A1C7F586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927"/>
                  <a:ext cx="438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R3</a:t>
                  </a:r>
                </a:p>
              </p:txBody>
            </p:sp>
            <p:sp>
              <p:nvSpPr>
                <p:cNvPr id="70710" name="Rectangle 46" descr="新闻纸"/>
                <p:cNvSpPr>
                  <a:spLocks noChangeArrowheads="1"/>
                </p:cNvSpPr>
                <p:nvPr/>
              </p:nvSpPr>
              <p:spPr bwMode="auto">
                <a:xfrm>
                  <a:off x="723" y="2398"/>
                  <a:ext cx="2764" cy="36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6990" tIns="33496" rIns="66990" bIns="33496" anchor="ctr"/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711" name="Line 47"/>
                <p:cNvSpPr>
                  <a:spLocks noChangeShapeType="1"/>
                </p:cNvSpPr>
                <p:nvPr/>
              </p:nvSpPr>
              <p:spPr bwMode="auto">
                <a:xfrm>
                  <a:off x="1380" y="2398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3" y="2416"/>
                  <a:ext cx="696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SI</a:t>
                  </a:r>
                  <a:r>
                    <a:rPr lang="zh-CN" altLang="en-US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型</a:t>
                  </a:r>
                </a:p>
              </p:txBody>
            </p:sp>
            <p:sp>
              <p:nvSpPr>
                <p:cNvPr id="58" name="Text Box 49">
                  <a:extLst>
                    <a:ext uri="{FF2B5EF4-FFF2-40B4-BE49-F238E27FC236}">
                      <a16:creationId xmlns:a16="http://schemas.microsoft.com/office/drawing/2014/main" id="{5407FED0-9741-4643-A796-0726B7686C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7" y="2435"/>
                  <a:ext cx="440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OP</a:t>
                  </a:r>
                </a:p>
              </p:txBody>
            </p:sp>
            <p:sp>
              <p:nvSpPr>
                <p:cNvPr id="59" name="Text Box 50">
                  <a:extLst>
                    <a:ext uri="{FF2B5EF4-FFF2-40B4-BE49-F238E27FC236}">
                      <a16:creationId xmlns:a16="http://schemas.microsoft.com/office/drawing/2014/main" id="{290B1473-EC63-4AC9-96B1-E84A7216FA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5" y="2446"/>
                  <a:ext cx="233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I</a:t>
                  </a:r>
                </a:p>
              </p:txBody>
            </p:sp>
            <p:sp>
              <p:nvSpPr>
                <p:cNvPr id="70715" name="Rectangle 51" descr="新闻纸"/>
                <p:cNvSpPr>
                  <a:spLocks noChangeArrowheads="1"/>
                </p:cNvSpPr>
                <p:nvPr/>
              </p:nvSpPr>
              <p:spPr bwMode="auto">
                <a:xfrm>
                  <a:off x="720" y="2935"/>
                  <a:ext cx="4162" cy="36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6990" tIns="33496" rIns="66990" bIns="33496" anchor="ctr"/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716" name="Line 52"/>
                <p:cNvSpPr>
                  <a:spLocks noChangeShapeType="1"/>
                </p:cNvSpPr>
                <p:nvPr/>
              </p:nvSpPr>
              <p:spPr bwMode="auto">
                <a:xfrm>
                  <a:off x="1377" y="2935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30" y="2954"/>
                  <a:ext cx="697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SS</a:t>
                  </a:r>
                  <a:r>
                    <a:rPr lang="zh-CN" altLang="en-US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型</a:t>
                  </a:r>
                </a:p>
              </p:txBody>
            </p:sp>
            <p:sp>
              <p:nvSpPr>
                <p:cNvPr id="70718" name="Line 54"/>
                <p:cNvSpPr>
                  <a:spLocks noChangeShapeType="1"/>
                </p:cNvSpPr>
                <p:nvPr/>
              </p:nvSpPr>
              <p:spPr bwMode="auto">
                <a:xfrm>
                  <a:off x="2079" y="2935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Text Box 55">
                  <a:extLst>
                    <a:ext uri="{FF2B5EF4-FFF2-40B4-BE49-F238E27FC236}">
                      <a16:creationId xmlns:a16="http://schemas.microsoft.com/office/drawing/2014/main" id="{10D6D0EA-37A0-4EAB-A545-CD4ED2C914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5" y="2969"/>
                  <a:ext cx="438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OP</a:t>
                  </a:r>
                </a:p>
              </p:txBody>
            </p:sp>
            <p:sp>
              <p:nvSpPr>
                <p:cNvPr id="70720" name="Line 56"/>
                <p:cNvSpPr>
                  <a:spLocks noChangeShapeType="1"/>
                </p:cNvSpPr>
                <p:nvPr/>
              </p:nvSpPr>
              <p:spPr bwMode="auto">
                <a:xfrm>
                  <a:off x="2079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1" name="Line 57"/>
                <p:cNvSpPr>
                  <a:spLocks noChangeShapeType="1"/>
                </p:cNvSpPr>
                <p:nvPr/>
              </p:nvSpPr>
              <p:spPr bwMode="auto">
                <a:xfrm>
                  <a:off x="2408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2" name="Line 58"/>
                <p:cNvSpPr>
                  <a:spLocks noChangeShapeType="1"/>
                </p:cNvSpPr>
                <p:nvPr/>
              </p:nvSpPr>
              <p:spPr bwMode="auto">
                <a:xfrm>
                  <a:off x="2079" y="1884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3" name="Line 59"/>
                <p:cNvSpPr>
                  <a:spLocks noChangeShapeType="1"/>
                </p:cNvSpPr>
                <p:nvPr/>
              </p:nvSpPr>
              <p:spPr bwMode="auto">
                <a:xfrm>
                  <a:off x="2408" y="1884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4" name="Line 60"/>
                <p:cNvSpPr>
                  <a:spLocks noChangeShapeType="1"/>
                </p:cNvSpPr>
                <p:nvPr/>
              </p:nvSpPr>
              <p:spPr bwMode="auto">
                <a:xfrm>
                  <a:off x="2408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5" name="Line 61"/>
                <p:cNvSpPr>
                  <a:spLocks noChangeShapeType="1"/>
                </p:cNvSpPr>
                <p:nvPr/>
              </p:nvSpPr>
              <p:spPr bwMode="auto">
                <a:xfrm>
                  <a:off x="3487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Text Box 62">
                  <a:extLst>
                    <a:ext uri="{FF2B5EF4-FFF2-40B4-BE49-F238E27FC236}">
                      <a16:creationId xmlns:a16="http://schemas.microsoft.com/office/drawing/2014/main" id="{A996816C-351B-44EE-850D-8360F2B85E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9" y="1423"/>
                  <a:ext cx="293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72" name="Text Box 63">
                  <a:extLst>
                    <a:ext uri="{FF2B5EF4-FFF2-40B4-BE49-F238E27FC236}">
                      <a16:creationId xmlns:a16="http://schemas.microsoft.com/office/drawing/2014/main" id="{DF8EFA24-1E79-460F-A4A9-8C73828917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7" y="1421"/>
                  <a:ext cx="293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73" name="Text Box 64">
                  <a:extLst>
                    <a:ext uri="{FF2B5EF4-FFF2-40B4-BE49-F238E27FC236}">
                      <a16:creationId xmlns:a16="http://schemas.microsoft.com/office/drawing/2014/main" id="{6F7A293C-C84D-40DB-8705-35AB0ED4CF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2" y="1927"/>
                  <a:ext cx="295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74" name="Text Box 65">
                  <a:extLst>
                    <a:ext uri="{FF2B5EF4-FFF2-40B4-BE49-F238E27FC236}">
                      <a16:creationId xmlns:a16="http://schemas.microsoft.com/office/drawing/2014/main" id="{E950335E-BDAE-4C2A-95AF-0C92F7363F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1920"/>
                  <a:ext cx="298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70730" name="Line 66"/>
                <p:cNvSpPr>
                  <a:spLocks noChangeShapeType="1"/>
                </p:cNvSpPr>
                <p:nvPr/>
              </p:nvSpPr>
              <p:spPr bwMode="auto">
                <a:xfrm>
                  <a:off x="2079" y="2398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31" name="Line 67"/>
                <p:cNvSpPr>
                  <a:spLocks noChangeShapeType="1"/>
                </p:cNvSpPr>
                <p:nvPr/>
              </p:nvSpPr>
              <p:spPr bwMode="auto">
                <a:xfrm>
                  <a:off x="2408" y="2398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Text Box 68">
                  <a:extLst>
                    <a:ext uri="{FF2B5EF4-FFF2-40B4-BE49-F238E27FC236}">
                      <a16:creationId xmlns:a16="http://schemas.microsoft.com/office/drawing/2014/main" id="{BCC0BA2D-7A8F-4EB0-9EF3-821992D952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2" y="2446"/>
                  <a:ext cx="295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78" name="Text Box 69">
                  <a:extLst>
                    <a:ext uri="{FF2B5EF4-FFF2-40B4-BE49-F238E27FC236}">
                      <a16:creationId xmlns:a16="http://schemas.microsoft.com/office/drawing/2014/main" id="{23F5F1A0-757A-4B24-A421-B7FC2EE4D0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2446"/>
                  <a:ext cx="298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70734" name="Line 70"/>
                <p:cNvSpPr>
                  <a:spLocks noChangeShapeType="1"/>
                </p:cNvSpPr>
                <p:nvPr/>
              </p:nvSpPr>
              <p:spPr bwMode="auto">
                <a:xfrm>
                  <a:off x="3840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Text Box 71">
                  <a:extLst>
                    <a:ext uri="{FF2B5EF4-FFF2-40B4-BE49-F238E27FC236}">
                      <a16:creationId xmlns:a16="http://schemas.microsoft.com/office/drawing/2014/main" id="{0BEF826B-A2C0-4E0B-AAFC-D5763E6C4E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5" y="2960"/>
                  <a:ext cx="233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L</a:t>
                  </a:r>
                </a:p>
              </p:txBody>
            </p:sp>
            <p:sp>
              <p:nvSpPr>
                <p:cNvPr id="81" name="Text Box 72">
                  <a:extLst>
                    <a:ext uri="{FF2B5EF4-FFF2-40B4-BE49-F238E27FC236}">
                      <a16:creationId xmlns:a16="http://schemas.microsoft.com/office/drawing/2014/main" id="{C6256B32-D3C3-4468-8CAD-96754C0C0C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6" y="2969"/>
                  <a:ext cx="413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B1</a:t>
                  </a:r>
                </a:p>
              </p:txBody>
            </p:sp>
            <p:sp>
              <p:nvSpPr>
                <p:cNvPr id="82" name="Text Box 73">
                  <a:extLst>
                    <a:ext uri="{FF2B5EF4-FFF2-40B4-BE49-F238E27FC236}">
                      <a16:creationId xmlns:a16="http://schemas.microsoft.com/office/drawing/2014/main" id="{19E9589D-8A93-40EE-97D8-9EBB82D7ED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2967"/>
                  <a:ext cx="432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D1</a:t>
                  </a:r>
                </a:p>
              </p:txBody>
            </p:sp>
            <p:sp>
              <p:nvSpPr>
                <p:cNvPr id="83" name="Text Box 74">
                  <a:extLst>
                    <a:ext uri="{FF2B5EF4-FFF2-40B4-BE49-F238E27FC236}">
                      <a16:creationId xmlns:a16="http://schemas.microsoft.com/office/drawing/2014/main" id="{A1E43147-770C-4D3B-A9F4-D1E0AD0F89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88" y="2978"/>
                  <a:ext cx="459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B2</a:t>
                  </a:r>
                </a:p>
              </p:txBody>
            </p:sp>
            <p:sp>
              <p:nvSpPr>
                <p:cNvPr id="84" name="Text Box 75">
                  <a:extLst>
                    <a:ext uri="{FF2B5EF4-FFF2-40B4-BE49-F238E27FC236}">
                      <a16:creationId xmlns:a16="http://schemas.microsoft.com/office/drawing/2014/main" id="{FA3D78F9-A76D-4515-A30A-41C7795B9E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7" y="2978"/>
                  <a:ext cx="441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D2</a:t>
                  </a:r>
                </a:p>
              </p:txBody>
            </p:sp>
          </p:grpSp>
          <p:sp>
            <p:nvSpPr>
              <p:cNvPr id="70688" name="Text Box 76"/>
              <p:cNvSpPr txBox="1">
                <a:spLocks noChangeArrowheads="1"/>
              </p:cNvSpPr>
              <p:nvPr/>
            </p:nvSpPr>
            <p:spPr bwMode="auto">
              <a:xfrm>
                <a:off x="3803" y="777"/>
                <a:ext cx="1657" cy="2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Ri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：寄存器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：变址器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Bi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：基址器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Di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：位移量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：立即数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：数的长度</a:t>
                </a:r>
              </a:p>
            </p:txBody>
          </p:sp>
        </p:grpSp>
      </p:grpSp>
      <p:sp>
        <p:nvSpPr>
          <p:cNvPr id="86" name="_s1031"/>
          <p:cNvSpPr>
            <a:spLocks noChangeArrowheads="1"/>
          </p:cNvSpPr>
          <p:nvPr/>
        </p:nvSpPr>
        <p:spPr bwMode="auto">
          <a:xfrm>
            <a:off x="5095875" y="2822575"/>
            <a:ext cx="3948113" cy="48736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译码简单，但有信息冗余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87" name="_s1031"/>
          <p:cNvSpPr>
            <a:spLocks noChangeArrowheads="1"/>
          </p:cNvSpPr>
          <p:nvPr/>
        </p:nvSpPr>
        <p:spPr bwMode="auto">
          <a:xfrm>
            <a:off x="6164263" y="2349500"/>
            <a:ext cx="1639887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88" name="AutoShape 14">
            <a:extLst>
              <a:ext uri="{FF2B5EF4-FFF2-40B4-BE49-F238E27FC236}">
                <a16:creationId xmlns:a16="http://schemas.microsoft.com/office/drawing/2014/main" id="{AD54D635-CE33-4120-9967-DA1490BB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3425825"/>
            <a:ext cx="3498850" cy="2379663"/>
          </a:xfrm>
          <a:prstGeom prst="wedgeRoundRectCallout">
            <a:avLst>
              <a:gd name="adj1" fmla="val 1773"/>
              <a:gd name="adj2" fmla="val -54773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36873" name="Rectangle 3"/>
          <p:cNvSpPr>
            <a:spLocks noChangeArrowheads="1"/>
          </p:cNvSpPr>
          <p:nvPr/>
        </p:nvSpPr>
        <p:spPr bwMode="auto">
          <a:xfrm>
            <a:off x="5324475" y="3541713"/>
            <a:ext cx="348773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294" tIns="32565" rIns="66294" bIns="32565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例：</a:t>
            </a:r>
            <a:r>
              <a:rPr lang="en-US" altLang="zh-CN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IBM360/370</a:t>
            </a: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采用：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位</a:t>
            </a: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定长操作码，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最多可有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256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</a:t>
            </a: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指令。只提供了</a:t>
            </a:r>
            <a:r>
              <a:rPr lang="en-US" altLang="zh-CN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183</a:t>
            </a: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条指令，有</a:t>
            </a:r>
            <a:r>
              <a: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73</a:t>
            </a:r>
            <a:r>
              <a:rPr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种编码</a:t>
            </a: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为冗余信息。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58888" y="5981700"/>
            <a:ext cx="210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IBM370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指令格式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86" grpId="0" animBg="1"/>
      <p:bldP spid="87" grpId="0" animBg="1"/>
      <p:bldP spid="88" grpId="0" animBg="1"/>
      <p:bldP spid="36873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8A6CE3F-AD84-4B6F-90C5-ED5BB2A8A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9" y="62440"/>
            <a:ext cx="5434013" cy="58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IBM370</a:t>
            </a:r>
            <a:r>
              <a:rPr lang="zh-CN" altLang="en-US" dirty="0">
                <a:solidFill>
                  <a:srgbClr val="A50021"/>
                </a:solidFill>
              </a:rPr>
              <a:t>指令格式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598488" y="857250"/>
            <a:ext cx="8221662" cy="4186238"/>
            <a:chOff x="108" y="720"/>
            <a:chExt cx="5316" cy="3185"/>
          </a:xfrm>
        </p:grpSpPr>
        <p:sp>
          <p:nvSpPr>
            <p:cNvPr id="72709" name="Text Box 4"/>
            <p:cNvSpPr txBox="1">
              <a:spLocks noChangeArrowheads="1"/>
            </p:cNvSpPr>
            <p:nvPr/>
          </p:nvSpPr>
          <p:spPr bwMode="auto">
            <a:xfrm>
              <a:off x="982" y="3291"/>
              <a:ext cx="27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2710" name="Text Box 5"/>
            <p:cNvSpPr txBox="1">
              <a:spLocks noChangeArrowheads="1"/>
            </p:cNvSpPr>
            <p:nvPr/>
          </p:nvSpPr>
          <p:spPr bwMode="auto">
            <a:xfrm>
              <a:off x="1630" y="3301"/>
              <a:ext cx="27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2711" name="Text Box 6"/>
            <p:cNvSpPr txBox="1">
              <a:spLocks noChangeArrowheads="1"/>
            </p:cNvSpPr>
            <p:nvPr/>
          </p:nvSpPr>
          <p:spPr bwMode="auto">
            <a:xfrm>
              <a:off x="2102" y="3295"/>
              <a:ext cx="27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712" name="Text Box 7"/>
            <p:cNvSpPr txBox="1">
              <a:spLocks noChangeArrowheads="1"/>
            </p:cNvSpPr>
            <p:nvPr/>
          </p:nvSpPr>
          <p:spPr bwMode="auto">
            <a:xfrm>
              <a:off x="2793" y="3295"/>
              <a:ext cx="38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72713" name="Text Box 8"/>
            <p:cNvSpPr txBox="1">
              <a:spLocks noChangeArrowheads="1"/>
            </p:cNvSpPr>
            <p:nvPr/>
          </p:nvSpPr>
          <p:spPr bwMode="auto">
            <a:xfrm>
              <a:off x="3523" y="3295"/>
              <a:ext cx="27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4185" y="3301"/>
              <a:ext cx="44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72715" name="Line 10"/>
            <p:cNvSpPr>
              <a:spLocks noChangeShapeType="1"/>
            </p:cNvSpPr>
            <p:nvPr/>
          </p:nvSpPr>
          <p:spPr bwMode="auto">
            <a:xfrm>
              <a:off x="720" y="3328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Line 11"/>
            <p:cNvSpPr>
              <a:spLocks noChangeShapeType="1"/>
            </p:cNvSpPr>
            <p:nvPr/>
          </p:nvSpPr>
          <p:spPr bwMode="auto">
            <a:xfrm>
              <a:off x="2066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Line 12"/>
            <p:cNvSpPr>
              <a:spLocks noChangeShapeType="1"/>
            </p:cNvSpPr>
            <p:nvPr/>
          </p:nvSpPr>
          <p:spPr bwMode="auto">
            <a:xfrm>
              <a:off x="3487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Line 13"/>
            <p:cNvSpPr>
              <a:spLocks noChangeShapeType="1"/>
            </p:cNvSpPr>
            <p:nvPr/>
          </p:nvSpPr>
          <p:spPr bwMode="auto">
            <a:xfrm>
              <a:off x="4882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Line 14"/>
            <p:cNvSpPr>
              <a:spLocks noChangeShapeType="1"/>
            </p:cNvSpPr>
            <p:nvPr/>
          </p:nvSpPr>
          <p:spPr bwMode="auto">
            <a:xfrm flipH="1">
              <a:off x="723" y="3706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Line 15"/>
            <p:cNvSpPr>
              <a:spLocks noChangeShapeType="1"/>
            </p:cNvSpPr>
            <p:nvPr/>
          </p:nvSpPr>
          <p:spPr bwMode="auto">
            <a:xfrm flipH="1">
              <a:off x="1822" y="370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Text Box 16"/>
            <p:cNvSpPr txBox="1">
              <a:spLocks noChangeArrowheads="1"/>
            </p:cNvSpPr>
            <p:nvPr/>
          </p:nvSpPr>
          <p:spPr bwMode="auto">
            <a:xfrm>
              <a:off x="918" y="3572"/>
              <a:ext cx="109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第</a:t>
              </a:r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个半字</a:t>
              </a:r>
            </a:p>
          </p:txBody>
        </p:sp>
        <p:sp>
          <p:nvSpPr>
            <p:cNvPr id="72722" name="Line 17"/>
            <p:cNvSpPr>
              <a:spLocks noChangeShapeType="1"/>
            </p:cNvSpPr>
            <p:nvPr/>
          </p:nvSpPr>
          <p:spPr bwMode="auto">
            <a:xfrm flipH="1">
              <a:off x="2075" y="3709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18"/>
            <p:cNvSpPr>
              <a:spLocks noChangeShapeType="1"/>
            </p:cNvSpPr>
            <p:nvPr/>
          </p:nvSpPr>
          <p:spPr bwMode="auto">
            <a:xfrm flipH="1">
              <a:off x="3237" y="370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Text Box 19"/>
            <p:cNvSpPr txBox="1">
              <a:spLocks noChangeArrowheads="1"/>
            </p:cNvSpPr>
            <p:nvPr/>
          </p:nvSpPr>
          <p:spPr bwMode="auto">
            <a:xfrm>
              <a:off x="2270" y="3574"/>
              <a:ext cx="109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第</a:t>
              </a:r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2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个半字</a:t>
              </a:r>
            </a:p>
          </p:txBody>
        </p:sp>
        <p:sp>
          <p:nvSpPr>
            <p:cNvPr id="72725" name="Line 20"/>
            <p:cNvSpPr>
              <a:spLocks noChangeShapeType="1"/>
            </p:cNvSpPr>
            <p:nvPr/>
          </p:nvSpPr>
          <p:spPr bwMode="auto">
            <a:xfrm flipH="1">
              <a:off x="3486" y="3715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21"/>
            <p:cNvSpPr>
              <a:spLocks noChangeShapeType="1"/>
            </p:cNvSpPr>
            <p:nvPr/>
          </p:nvSpPr>
          <p:spPr bwMode="auto">
            <a:xfrm flipH="1">
              <a:off x="4639" y="3715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Text Box 22"/>
            <p:cNvSpPr txBox="1">
              <a:spLocks noChangeArrowheads="1"/>
            </p:cNvSpPr>
            <p:nvPr/>
          </p:nvSpPr>
          <p:spPr bwMode="auto">
            <a:xfrm>
              <a:off x="3699" y="3580"/>
              <a:ext cx="109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第</a:t>
              </a:r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3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个半字</a:t>
              </a:r>
            </a:p>
          </p:txBody>
        </p:sp>
        <p:grpSp>
          <p:nvGrpSpPr>
            <p:cNvPr id="72728" name="Group 23"/>
            <p:cNvGrpSpPr>
              <a:grpSpLocks/>
            </p:cNvGrpSpPr>
            <p:nvPr/>
          </p:nvGrpSpPr>
          <p:grpSpPr bwMode="auto">
            <a:xfrm>
              <a:off x="108" y="720"/>
              <a:ext cx="5316" cy="2607"/>
              <a:chOff x="108" y="720"/>
              <a:chExt cx="5316" cy="2607"/>
            </a:xfrm>
          </p:grpSpPr>
          <p:grpSp>
            <p:nvGrpSpPr>
              <p:cNvPr id="72729" name="Group 24"/>
              <p:cNvGrpSpPr>
                <a:grpSpLocks/>
              </p:cNvGrpSpPr>
              <p:nvPr/>
            </p:nvGrpSpPr>
            <p:grpSpPr bwMode="auto">
              <a:xfrm>
                <a:off x="108" y="896"/>
                <a:ext cx="4774" cy="2431"/>
                <a:chOff x="108" y="896"/>
                <a:chExt cx="4774" cy="2431"/>
              </a:xfrm>
            </p:grpSpPr>
            <p:sp>
              <p:nvSpPr>
                <p:cNvPr id="72731" name="Rectangle 25" descr="新闻纸"/>
                <p:cNvSpPr>
                  <a:spLocks noChangeArrowheads="1"/>
                </p:cNvSpPr>
                <p:nvPr/>
              </p:nvSpPr>
              <p:spPr bwMode="auto">
                <a:xfrm>
                  <a:off x="698" y="896"/>
                  <a:ext cx="1368" cy="36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32" name="Line 26"/>
                <p:cNvSpPr>
                  <a:spLocks noChangeShapeType="1"/>
                </p:cNvSpPr>
                <p:nvPr/>
              </p:nvSpPr>
              <p:spPr bwMode="auto">
                <a:xfrm>
                  <a:off x="1355" y="896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3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08" y="913"/>
                  <a:ext cx="696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RR</a:t>
                  </a:r>
                  <a:r>
                    <a:rPr lang="zh-CN" altLang="en-US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型</a:t>
                  </a:r>
                </a:p>
              </p:txBody>
            </p:sp>
            <p:sp>
              <p:nvSpPr>
                <p:cNvPr id="72734" name="Line 28"/>
                <p:cNvSpPr>
                  <a:spLocks noChangeShapeType="1"/>
                </p:cNvSpPr>
                <p:nvPr/>
              </p:nvSpPr>
              <p:spPr bwMode="auto">
                <a:xfrm>
                  <a:off x="1737" y="896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65" name="Text Box 29">
                  <a:extLst>
                    <a:ext uri="{FF2B5EF4-FFF2-40B4-BE49-F238E27FC236}">
                      <a16:creationId xmlns:a16="http://schemas.microsoft.com/office/drawing/2014/main" id="{F4CC7A2B-0697-478A-A6FD-4B791A02C2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3" y="934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116766" name="Text Box 30">
                  <a:extLst>
                    <a:ext uri="{FF2B5EF4-FFF2-40B4-BE49-F238E27FC236}">
                      <a16:creationId xmlns:a16="http://schemas.microsoft.com/office/drawing/2014/main" id="{60F04B9F-3574-47B7-9B49-626E3A9E53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920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R1</a:t>
                  </a:r>
                </a:p>
              </p:txBody>
            </p:sp>
            <p:sp>
              <p:nvSpPr>
                <p:cNvPr id="116767" name="Text Box 31">
                  <a:extLst>
                    <a:ext uri="{FF2B5EF4-FFF2-40B4-BE49-F238E27FC236}">
                      <a16:creationId xmlns:a16="http://schemas.microsoft.com/office/drawing/2014/main" id="{954E4EB0-CD3F-4388-887A-7760D3C984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1" y="934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R2</a:t>
                  </a:r>
                </a:p>
              </p:txBody>
            </p:sp>
            <p:sp>
              <p:nvSpPr>
                <p:cNvPr id="72738" name="Rectangle 32" descr="新闻纸"/>
                <p:cNvSpPr>
                  <a:spLocks noChangeArrowheads="1"/>
                </p:cNvSpPr>
                <p:nvPr/>
              </p:nvSpPr>
              <p:spPr bwMode="auto">
                <a:xfrm>
                  <a:off x="705" y="1387"/>
                  <a:ext cx="2782" cy="36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39" name="Line 33"/>
                <p:cNvSpPr>
                  <a:spLocks noChangeShapeType="1"/>
                </p:cNvSpPr>
                <p:nvPr/>
              </p:nvSpPr>
              <p:spPr bwMode="auto">
                <a:xfrm>
                  <a:off x="1362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15" y="1405"/>
                  <a:ext cx="696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RX</a:t>
                  </a:r>
                  <a:r>
                    <a:rPr lang="zh-CN" altLang="en-US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型</a:t>
                  </a:r>
                </a:p>
              </p:txBody>
            </p:sp>
            <p:sp>
              <p:nvSpPr>
                <p:cNvPr id="72741" name="Line 35"/>
                <p:cNvSpPr>
                  <a:spLocks noChangeShapeType="1"/>
                </p:cNvSpPr>
                <p:nvPr/>
              </p:nvSpPr>
              <p:spPr bwMode="auto">
                <a:xfrm>
                  <a:off x="1744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72" name="Text Box 36">
                  <a:extLst>
                    <a:ext uri="{FF2B5EF4-FFF2-40B4-BE49-F238E27FC236}">
                      <a16:creationId xmlns:a16="http://schemas.microsoft.com/office/drawing/2014/main" id="{94A27DE8-6764-42F6-B408-B7802FEC6B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0" y="1424"/>
                  <a:ext cx="43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116773" name="Text Box 37">
                  <a:extLst>
                    <a:ext uri="{FF2B5EF4-FFF2-40B4-BE49-F238E27FC236}">
                      <a16:creationId xmlns:a16="http://schemas.microsoft.com/office/drawing/2014/main" id="{53336097-EEB9-4EBB-A33A-EDD030DC3E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7" y="1410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R1</a:t>
                  </a:r>
                </a:p>
              </p:txBody>
            </p:sp>
            <p:sp>
              <p:nvSpPr>
                <p:cNvPr id="116774" name="Text Box 38">
                  <a:extLst>
                    <a:ext uri="{FF2B5EF4-FFF2-40B4-BE49-F238E27FC236}">
                      <a16:creationId xmlns:a16="http://schemas.microsoft.com/office/drawing/2014/main" id="{D7312203-DDCC-40FD-88E6-D89AD71DA1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0" y="1424"/>
                  <a:ext cx="307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72745" name="Rectangle 39" descr="新闻纸"/>
                <p:cNvSpPr>
                  <a:spLocks noChangeArrowheads="1"/>
                </p:cNvSpPr>
                <p:nvPr/>
              </p:nvSpPr>
              <p:spPr bwMode="auto">
                <a:xfrm>
                  <a:off x="711" y="1887"/>
                  <a:ext cx="2776" cy="36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46" name="Line 40"/>
                <p:cNvSpPr>
                  <a:spLocks noChangeShapeType="1"/>
                </p:cNvSpPr>
                <p:nvPr/>
              </p:nvSpPr>
              <p:spPr bwMode="auto">
                <a:xfrm>
                  <a:off x="1368" y="1887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21" y="1904"/>
                  <a:ext cx="696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RS</a:t>
                  </a:r>
                  <a:r>
                    <a:rPr lang="zh-CN" altLang="en-US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型</a:t>
                  </a:r>
                </a:p>
              </p:txBody>
            </p:sp>
            <p:sp>
              <p:nvSpPr>
                <p:cNvPr id="7274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746" y="1887"/>
                  <a:ext cx="4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79" name="Text Box 43">
                  <a:extLst>
                    <a:ext uri="{FF2B5EF4-FFF2-40B4-BE49-F238E27FC236}">
                      <a16:creationId xmlns:a16="http://schemas.microsoft.com/office/drawing/2014/main" id="{A2B2B548-1E58-4B8A-9931-EE6CC293E2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7" y="1923"/>
                  <a:ext cx="438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116780" name="Text Box 44">
                  <a:extLst>
                    <a:ext uri="{FF2B5EF4-FFF2-40B4-BE49-F238E27FC236}">
                      <a16:creationId xmlns:a16="http://schemas.microsoft.com/office/drawing/2014/main" id="{5A7AE305-FB00-438D-88D5-BE00861607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3" y="1911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R1</a:t>
                  </a:r>
                </a:p>
              </p:txBody>
            </p:sp>
            <p:sp>
              <p:nvSpPr>
                <p:cNvPr id="116781" name="Text Box 45">
                  <a:extLst>
                    <a:ext uri="{FF2B5EF4-FFF2-40B4-BE49-F238E27FC236}">
                      <a16:creationId xmlns:a16="http://schemas.microsoft.com/office/drawing/2014/main" id="{39452C5B-44EB-4704-90DB-CB271DAAD1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923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R3</a:t>
                  </a:r>
                </a:p>
              </p:txBody>
            </p:sp>
            <p:sp>
              <p:nvSpPr>
                <p:cNvPr id="72752" name="Rectangle 46" descr="新闻纸"/>
                <p:cNvSpPr>
                  <a:spLocks noChangeArrowheads="1"/>
                </p:cNvSpPr>
                <p:nvPr/>
              </p:nvSpPr>
              <p:spPr bwMode="auto">
                <a:xfrm>
                  <a:off x="723" y="2398"/>
                  <a:ext cx="2764" cy="36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53" name="Line 47"/>
                <p:cNvSpPr>
                  <a:spLocks noChangeShapeType="1"/>
                </p:cNvSpPr>
                <p:nvPr/>
              </p:nvSpPr>
              <p:spPr bwMode="auto">
                <a:xfrm>
                  <a:off x="1380" y="2398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3" y="2416"/>
                  <a:ext cx="696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SI</a:t>
                  </a:r>
                  <a:r>
                    <a:rPr lang="zh-CN" altLang="en-US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型</a:t>
                  </a:r>
                </a:p>
              </p:txBody>
            </p:sp>
            <p:sp>
              <p:nvSpPr>
                <p:cNvPr id="116785" name="Text Box 49">
                  <a:extLst>
                    <a:ext uri="{FF2B5EF4-FFF2-40B4-BE49-F238E27FC236}">
                      <a16:creationId xmlns:a16="http://schemas.microsoft.com/office/drawing/2014/main" id="{45CAABEC-1BC5-4629-81DC-C5D27CED57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8" y="2434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116786" name="Text Box 50">
                  <a:extLst>
                    <a:ext uri="{FF2B5EF4-FFF2-40B4-BE49-F238E27FC236}">
                      <a16:creationId xmlns:a16="http://schemas.microsoft.com/office/drawing/2014/main" id="{459FC661-0760-4CD6-B589-6B761CD816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6" y="2441"/>
                  <a:ext cx="233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72757" name="Rectangle 51" descr="新闻纸"/>
                <p:cNvSpPr>
                  <a:spLocks noChangeArrowheads="1"/>
                </p:cNvSpPr>
                <p:nvPr/>
              </p:nvSpPr>
              <p:spPr bwMode="auto">
                <a:xfrm>
                  <a:off x="720" y="2935"/>
                  <a:ext cx="4162" cy="36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58" name="Line 52"/>
                <p:cNvSpPr>
                  <a:spLocks noChangeShapeType="1"/>
                </p:cNvSpPr>
                <p:nvPr/>
              </p:nvSpPr>
              <p:spPr bwMode="auto">
                <a:xfrm>
                  <a:off x="1377" y="2935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30" y="2954"/>
                  <a:ext cx="697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SS</a:t>
                  </a:r>
                  <a:r>
                    <a:rPr lang="zh-CN" altLang="en-US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型</a:t>
                  </a:r>
                </a:p>
              </p:txBody>
            </p:sp>
            <p:sp>
              <p:nvSpPr>
                <p:cNvPr id="72760" name="Line 54"/>
                <p:cNvSpPr>
                  <a:spLocks noChangeShapeType="1"/>
                </p:cNvSpPr>
                <p:nvPr/>
              </p:nvSpPr>
              <p:spPr bwMode="auto">
                <a:xfrm>
                  <a:off x="2079" y="2935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91" name="Text Box 55">
                  <a:extLst>
                    <a:ext uri="{FF2B5EF4-FFF2-40B4-BE49-F238E27FC236}">
                      <a16:creationId xmlns:a16="http://schemas.microsoft.com/office/drawing/2014/main" id="{5E4108FA-852A-426C-AE0B-0F4DA66270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5" y="2970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72762" name="Line 56"/>
                <p:cNvSpPr>
                  <a:spLocks noChangeShapeType="1"/>
                </p:cNvSpPr>
                <p:nvPr/>
              </p:nvSpPr>
              <p:spPr bwMode="auto">
                <a:xfrm>
                  <a:off x="2079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3" name="Line 57"/>
                <p:cNvSpPr>
                  <a:spLocks noChangeShapeType="1"/>
                </p:cNvSpPr>
                <p:nvPr/>
              </p:nvSpPr>
              <p:spPr bwMode="auto">
                <a:xfrm>
                  <a:off x="2408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4" name="Line 58"/>
                <p:cNvSpPr>
                  <a:spLocks noChangeShapeType="1"/>
                </p:cNvSpPr>
                <p:nvPr/>
              </p:nvSpPr>
              <p:spPr bwMode="auto">
                <a:xfrm>
                  <a:off x="2079" y="1884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5" name="Line 59"/>
                <p:cNvSpPr>
                  <a:spLocks noChangeShapeType="1"/>
                </p:cNvSpPr>
                <p:nvPr/>
              </p:nvSpPr>
              <p:spPr bwMode="auto">
                <a:xfrm>
                  <a:off x="2408" y="1884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6" name="Line 60"/>
                <p:cNvSpPr>
                  <a:spLocks noChangeShapeType="1"/>
                </p:cNvSpPr>
                <p:nvPr/>
              </p:nvSpPr>
              <p:spPr bwMode="auto">
                <a:xfrm>
                  <a:off x="2408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7" name="Line 61"/>
                <p:cNvSpPr>
                  <a:spLocks noChangeShapeType="1"/>
                </p:cNvSpPr>
                <p:nvPr/>
              </p:nvSpPr>
              <p:spPr bwMode="auto">
                <a:xfrm>
                  <a:off x="3487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98" name="Text Box 62">
                  <a:extLst>
                    <a:ext uri="{FF2B5EF4-FFF2-40B4-BE49-F238E27FC236}">
                      <a16:creationId xmlns:a16="http://schemas.microsoft.com/office/drawing/2014/main" id="{D0D18CE9-595F-4912-8E96-DCADC26AA8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0" y="1424"/>
                  <a:ext cx="293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16799" name="Text Box 63">
                  <a:extLst>
                    <a:ext uri="{FF2B5EF4-FFF2-40B4-BE49-F238E27FC236}">
                      <a16:creationId xmlns:a16="http://schemas.microsoft.com/office/drawing/2014/main" id="{36B44780-C2BF-48E5-A6A7-852AB450AE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7" y="1422"/>
                  <a:ext cx="293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116800" name="Text Box 64">
                  <a:extLst>
                    <a:ext uri="{FF2B5EF4-FFF2-40B4-BE49-F238E27FC236}">
                      <a16:creationId xmlns:a16="http://schemas.microsoft.com/office/drawing/2014/main" id="{63569F4F-310D-4F5E-9167-74F0F28463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4" y="1923"/>
                  <a:ext cx="294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16801" name="Text Box 65">
                  <a:extLst>
                    <a:ext uri="{FF2B5EF4-FFF2-40B4-BE49-F238E27FC236}">
                      <a16:creationId xmlns:a16="http://schemas.microsoft.com/office/drawing/2014/main" id="{2E68ADDD-5CF8-4A7B-996D-3DD09A2230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1" y="1921"/>
                  <a:ext cx="298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72772" name="Line 66"/>
                <p:cNvSpPr>
                  <a:spLocks noChangeShapeType="1"/>
                </p:cNvSpPr>
                <p:nvPr/>
              </p:nvSpPr>
              <p:spPr bwMode="auto">
                <a:xfrm>
                  <a:off x="2079" y="2398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73" name="Line 67"/>
                <p:cNvSpPr>
                  <a:spLocks noChangeShapeType="1"/>
                </p:cNvSpPr>
                <p:nvPr/>
              </p:nvSpPr>
              <p:spPr bwMode="auto">
                <a:xfrm>
                  <a:off x="2408" y="2398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04" name="Text Box 68">
                  <a:extLst>
                    <a:ext uri="{FF2B5EF4-FFF2-40B4-BE49-F238E27FC236}">
                      <a16:creationId xmlns:a16="http://schemas.microsoft.com/office/drawing/2014/main" id="{4A8E0A61-03B0-4E2A-A53D-3CA5FE3F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4" y="2446"/>
                  <a:ext cx="294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16805" name="Text Box 69">
                  <a:extLst>
                    <a:ext uri="{FF2B5EF4-FFF2-40B4-BE49-F238E27FC236}">
                      <a16:creationId xmlns:a16="http://schemas.microsoft.com/office/drawing/2014/main" id="{387761BA-D823-45DC-A39A-FCF074A8DC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1" y="2442"/>
                  <a:ext cx="298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72776" name="Line 70"/>
                <p:cNvSpPr>
                  <a:spLocks noChangeShapeType="1"/>
                </p:cNvSpPr>
                <p:nvPr/>
              </p:nvSpPr>
              <p:spPr bwMode="auto">
                <a:xfrm>
                  <a:off x="3840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07" name="Text Box 71">
                  <a:extLst>
                    <a:ext uri="{FF2B5EF4-FFF2-40B4-BE49-F238E27FC236}">
                      <a16:creationId xmlns:a16="http://schemas.microsoft.com/office/drawing/2014/main" id="{F55FC458-ACC0-43EB-BA49-9DB583E018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6" y="2962"/>
                  <a:ext cx="233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116808" name="Text Box 72">
                  <a:extLst>
                    <a:ext uri="{FF2B5EF4-FFF2-40B4-BE49-F238E27FC236}">
                      <a16:creationId xmlns:a16="http://schemas.microsoft.com/office/drawing/2014/main" id="{ADAE6F9D-0B9E-4617-A8D8-A8057DDAEF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6" y="2968"/>
                  <a:ext cx="351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B1</a:t>
                  </a:r>
                </a:p>
              </p:txBody>
            </p:sp>
            <p:sp>
              <p:nvSpPr>
                <p:cNvPr id="116809" name="Text Box 73">
                  <a:extLst>
                    <a:ext uri="{FF2B5EF4-FFF2-40B4-BE49-F238E27FC236}">
                      <a16:creationId xmlns:a16="http://schemas.microsoft.com/office/drawing/2014/main" id="{3F76AAC6-F046-44E0-9191-3FA9A0797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1" y="2964"/>
                  <a:ext cx="43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D1</a:t>
                  </a:r>
                </a:p>
              </p:txBody>
            </p:sp>
            <p:sp>
              <p:nvSpPr>
                <p:cNvPr id="116810" name="Text Box 74">
                  <a:extLst>
                    <a:ext uri="{FF2B5EF4-FFF2-40B4-BE49-F238E27FC236}">
                      <a16:creationId xmlns:a16="http://schemas.microsoft.com/office/drawing/2014/main" id="{EA5EEF6A-0A46-4693-8BD0-3B91A6964F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87" y="2980"/>
                  <a:ext cx="356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B2</a:t>
                  </a:r>
                </a:p>
              </p:txBody>
            </p:sp>
            <p:sp>
              <p:nvSpPr>
                <p:cNvPr id="116811" name="Text Box 75">
                  <a:extLst>
                    <a:ext uri="{FF2B5EF4-FFF2-40B4-BE49-F238E27FC236}">
                      <a16:creationId xmlns:a16="http://schemas.microsoft.com/office/drawing/2014/main" id="{77393989-71D7-4E0E-BBE7-8324C07762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5" y="2975"/>
                  <a:ext cx="441" cy="3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D2</a:t>
                  </a:r>
                </a:p>
              </p:txBody>
            </p:sp>
          </p:grpSp>
          <p:sp>
            <p:nvSpPr>
              <p:cNvPr id="72730" name="Text Box 76"/>
              <p:cNvSpPr txBox="1">
                <a:spLocks noChangeArrowheads="1"/>
              </p:cNvSpPr>
              <p:nvPr/>
            </p:nvSpPr>
            <p:spPr bwMode="auto">
              <a:xfrm>
                <a:off x="4004" y="720"/>
                <a:ext cx="1420" cy="2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Ri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：寄存器</a:t>
                </a:r>
              </a:p>
              <a:p>
                <a:pPr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：变址器</a:t>
                </a:r>
              </a:p>
              <a:p>
                <a:pPr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Bi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：基址器</a:t>
                </a:r>
              </a:p>
              <a:p>
                <a:pPr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Di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：位移量</a:t>
                </a:r>
              </a:p>
              <a:p>
                <a:pPr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I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：立即数</a:t>
                </a:r>
              </a:p>
              <a:p>
                <a:pPr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L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：数的长度</a:t>
                </a:r>
              </a:p>
            </p:txBody>
          </p:sp>
        </p:grpSp>
      </p:grpSp>
      <p:sp>
        <p:nvSpPr>
          <p:cNvPr id="72708" name="Text Box 77"/>
          <p:cNvSpPr txBox="1">
            <a:spLocks noChangeArrowheads="1"/>
          </p:cNvSpPr>
          <p:nvPr/>
        </p:nvSpPr>
        <p:spPr bwMode="auto">
          <a:xfrm>
            <a:off x="714375" y="5178425"/>
            <a:ext cx="817403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RR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：寄存器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 	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SS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：基址存储器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基址存储器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RX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：寄存器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变址存储器	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SI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：基址存储器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立即数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RS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：寄存器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–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基址存储器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13" y="52993"/>
            <a:ext cx="5210175" cy="600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2987675" y="1006475"/>
            <a:ext cx="6048375" cy="1701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875" tIns="33342" rIns="67875" bIns="3334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 ：</a:t>
            </a:r>
            <a:r>
              <a:rPr kumimoji="1"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指令的操作码部分采用</a:t>
            </a:r>
            <a:r>
              <a:rPr kumimoji="1" lang="zh-CN" altLang="en-US" sz="2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可变长度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的编码</a:t>
            </a:r>
            <a:endParaRPr kumimoji="1"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Font typeface="Monotype Sorts" charset="2"/>
              <a:buChar char=" "/>
            </a:pPr>
            <a:r>
              <a:rPr kumimoji="1"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操作码的编码长度分成</a:t>
            </a:r>
            <a:r>
              <a:rPr kumimoji="1"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几种固定长</a:t>
            </a:r>
            <a:r>
              <a:rPr kumimoji="1"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的格式，操作码的位数</a:t>
            </a:r>
            <a:r>
              <a:rPr kumimoji="1"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随地址数的减少而增加</a:t>
            </a:r>
            <a:r>
              <a:rPr kumimoji="1"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，被大多数指令集采用</a:t>
            </a:r>
            <a:endParaRPr kumimoji="1" lang="en-US" altLang="zh-CN" sz="20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_s1031"/>
          <p:cNvSpPr>
            <a:spLocks noChangeArrowheads="1"/>
          </p:cNvSpPr>
          <p:nvPr/>
        </p:nvSpPr>
        <p:spPr bwMode="auto">
          <a:xfrm>
            <a:off x="3862388" y="5006975"/>
            <a:ext cx="4914900" cy="159067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一个重要原则：</a:t>
            </a:r>
            <a:endParaRPr kumimoji="1"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使用频度高的指令：短的操作码</a:t>
            </a:r>
            <a:endParaRPr kumimoji="1"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使用频度低的指令：较长的操作码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88" name="AutoShape 14"/>
          <p:cNvSpPr>
            <a:spLocks noChangeArrowheads="1"/>
          </p:cNvSpPr>
          <p:nvPr/>
        </p:nvSpPr>
        <p:spPr bwMode="auto">
          <a:xfrm>
            <a:off x="4005263" y="3384550"/>
            <a:ext cx="4914900" cy="1419225"/>
          </a:xfrm>
          <a:prstGeom prst="wedgeRoundRectCallout">
            <a:avLst>
              <a:gd name="adj1" fmla="val 1773"/>
              <a:gd name="adj2" fmla="val -54773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6" name="Rectangle 3"/>
          <p:cNvSpPr>
            <a:spLocks noChangeArrowheads="1"/>
          </p:cNvSpPr>
          <p:nvPr/>
        </p:nvSpPr>
        <p:spPr bwMode="auto">
          <a:xfrm>
            <a:off x="3951288" y="3424238"/>
            <a:ext cx="51927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294" tIns="32565" rIns="66294" bIns="32565">
            <a:spAutoFit/>
          </a:bodyPr>
          <a:lstStyle>
            <a:lvl1pPr marL="534988" indent="-534988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缩短指令长度</a:t>
            </a:r>
          </a:p>
          <a:p>
            <a:pPr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减少程序总位数</a:t>
            </a:r>
          </a:p>
          <a:p>
            <a:pPr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增加指令字所能表示的操作信息</a:t>
            </a:r>
          </a:p>
        </p:txBody>
      </p:sp>
      <p:grpSp>
        <p:nvGrpSpPr>
          <p:cNvPr id="37897" name="Group 71"/>
          <p:cNvGrpSpPr>
            <a:grpSpLocks/>
          </p:cNvGrpSpPr>
          <p:nvPr/>
        </p:nvGrpSpPr>
        <p:grpSpPr bwMode="auto">
          <a:xfrm>
            <a:off x="179388" y="2949575"/>
            <a:ext cx="3727450" cy="3060700"/>
            <a:chOff x="385" y="781"/>
            <a:chExt cx="3679" cy="3567"/>
          </a:xfrm>
        </p:grpSpPr>
        <p:sp>
          <p:nvSpPr>
            <p:cNvPr id="73739" name="Rectangle 4" descr="新闻纸"/>
            <p:cNvSpPr>
              <a:spLocks noChangeArrowheads="1"/>
            </p:cNvSpPr>
            <p:nvPr/>
          </p:nvSpPr>
          <p:spPr bwMode="auto">
            <a:xfrm>
              <a:off x="385" y="787"/>
              <a:ext cx="1413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40" name="Line 5"/>
            <p:cNvSpPr>
              <a:spLocks noChangeShapeType="1"/>
            </p:cNvSpPr>
            <p:nvPr/>
          </p:nvSpPr>
          <p:spPr bwMode="auto">
            <a:xfrm>
              <a:off x="822" y="78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1" name="Line 6"/>
            <p:cNvSpPr>
              <a:spLocks noChangeShapeType="1"/>
            </p:cNvSpPr>
            <p:nvPr/>
          </p:nvSpPr>
          <p:spPr bwMode="auto">
            <a:xfrm>
              <a:off x="1300" y="78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7">
              <a:extLst>
                <a:ext uri="{FF2B5EF4-FFF2-40B4-BE49-F238E27FC236}">
                  <a16:creationId xmlns:a16="http://schemas.microsoft.com/office/drawing/2014/main" id="{5D4C55EE-82E1-4162-BF9F-3F544288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81"/>
              <a:ext cx="436" cy="329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94" name="Text Box 8">
              <a:extLst>
                <a:ext uri="{FF2B5EF4-FFF2-40B4-BE49-F238E27FC236}">
                  <a16:creationId xmlns:a16="http://schemas.microsoft.com/office/drawing/2014/main" id="{EC4F1347-F425-44D7-B045-A77C0B071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" y="816"/>
              <a:ext cx="158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</a:p>
          </p:txBody>
        </p:sp>
        <p:sp>
          <p:nvSpPr>
            <p:cNvPr id="95" name="Text Box 9">
              <a:extLst>
                <a:ext uri="{FF2B5EF4-FFF2-40B4-BE49-F238E27FC236}">
                  <a16:creationId xmlns:a16="http://schemas.microsoft.com/office/drawing/2014/main" id="{146BC8C9-1B9F-43E7-B66B-934DA678E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" y="818"/>
              <a:ext cx="295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60431" name="Rectangle 10">
              <a:extLst>
                <a:ext uri="{FF2B5EF4-FFF2-40B4-BE49-F238E27FC236}">
                  <a16:creationId xmlns:a16="http://schemas.microsoft.com/office/drawing/2014/main" id="{8810D5B2-0A8F-48DC-8D96-412E6033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781"/>
              <a:ext cx="1138" cy="320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60432" name="Rectangle 11">
              <a:extLst>
                <a:ext uri="{FF2B5EF4-FFF2-40B4-BE49-F238E27FC236}">
                  <a16:creationId xmlns:a16="http://schemas.microsoft.com/office/drawing/2014/main" id="{FF07CF1E-FFDE-411F-ABBC-8DE7E78E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781"/>
              <a:ext cx="1138" cy="320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98" name="Text Box 12">
              <a:extLst>
                <a:ext uri="{FF2B5EF4-FFF2-40B4-BE49-F238E27FC236}">
                  <a16:creationId xmlns:a16="http://schemas.microsoft.com/office/drawing/2014/main" id="{5C3D9315-1996-44E8-B037-6CBA94D53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805"/>
              <a:ext cx="1070" cy="329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存储地址</a:t>
              </a:r>
              <a:r>
                <a:rPr lang="en-US" altLang="zh-CN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99" name="Text Box 13">
              <a:extLst>
                <a:ext uri="{FF2B5EF4-FFF2-40B4-BE49-F238E27FC236}">
                  <a16:creationId xmlns:a16="http://schemas.microsoft.com/office/drawing/2014/main" id="{2BA66E1C-7D02-43E5-BAA5-71400EBA0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785"/>
              <a:ext cx="1006" cy="331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存储地址</a:t>
              </a:r>
              <a:r>
                <a:rPr lang="en-US" altLang="zh-CN" sz="14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3749" name="Text Box 14"/>
            <p:cNvSpPr txBox="1">
              <a:spLocks noChangeArrowheads="1"/>
            </p:cNvSpPr>
            <p:nvPr/>
          </p:nvSpPr>
          <p:spPr bwMode="auto">
            <a:xfrm>
              <a:off x="476" y="1036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73750" name="Text Box 15"/>
            <p:cNvSpPr txBox="1">
              <a:spLocks noChangeArrowheads="1"/>
            </p:cNvSpPr>
            <p:nvPr/>
          </p:nvSpPr>
          <p:spPr bwMode="auto">
            <a:xfrm>
              <a:off x="977" y="1036"/>
              <a:ext cx="2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3751" name="Text Box 16"/>
            <p:cNvSpPr txBox="1">
              <a:spLocks noChangeArrowheads="1"/>
            </p:cNvSpPr>
            <p:nvPr/>
          </p:nvSpPr>
          <p:spPr bwMode="auto">
            <a:xfrm>
              <a:off x="1450" y="1042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3752" name="Text Box 17"/>
            <p:cNvSpPr txBox="1">
              <a:spLocks noChangeArrowheads="1"/>
            </p:cNvSpPr>
            <p:nvPr/>
          </p:nvSpPr>
          <p:spPr bwMode="auto">
            <a:xfrm>
              <a:off x="2137" y="1046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3753" name="Text Box 18"/>
            <p:cNvSpPr txBox="1">
              <a:spLocks noChangeArrowheads="1"/>
            </p:cNvSpPr>
            <p:nvPr/>
          </p:nvSpPr>
          <p:spPr bwMode="auto">
            <a:xfrm>
              <a:off x="3350" y="1046"/>
              <a:ext cx="4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3754" name="Rectangle 19" descr="新闻纸"/>
            <p:cNvSpPr>
              <a:spLocks noChangeArrowheads="1"/>
            </p:cNvSpPr>
            <p:nvPr/>
          </p:nvSpPr>
          <p:spPr bwMode="auto">
            <a:xfrm>
              <a:off x="402" y="1288"/>
              <a:ext cx="1413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55" name="Line 20"/>
            <p:cNvSpPr>
              <a:spLocks noChangeShapeType="1"/>
            </p:cNvSpPr>
            <p:nvPr/>
          </p:nvSpPr>
          <p:spPr bwMode="auto">
            <a:xfrm>
              <a:off x="1052" y="1287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6" name="Line 21"/>
            <p:cNvSpPr>
              <a:spLocks noChangeShapeType="1"/>
            </p:cNvSpPr>
            <p:nvPr/>
          </p:nvSpPr>
          <p:spPr bwMode="auto">
            <a:xfrm>
              <a:off x="1317" y="1287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22">
              <a:extLst>
                <a:ext uri="{FF2B5EF4-FFF2-40B4-BE49-F238E27FC236}">
                  <a16:creationId xmlns:a16="http://schemas.microsoft.com/office/drawing/2014/main" id="{482B6D73-1016-45C1-B37A-421BE9338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284"/>
              <a:ext cx="666" cy="329"/>
            </a:xfrm>
            <a:prstGeom prst="rect">
              <a:avLst/>
            </a:prstGeom>
            <a:gradFill rotWithShape="1">
              <a:gsLst>
                <a:gs pos="0">
                  <a:srgbClr val="E2E2FF"/>
                </a:gs>
                <a:gs pos="64999">
                  <a:srgbClr val="B6B6FF"/>
                </a:gs>
                <a:gs pos="100000">
                  <a:srgbClr val="9595FF"/>
                </a:gs>
              </a:gsLst>
              <a:lin ang="5400000" scaled="1"/>
            </a:gradFill>
            <a:ln w="9525">
              <a:solidFill>
                <a:srgbClr val="0000B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109" name="Text Box 23">
              <a:extLst>
                <a:ext uri="{FF2B5EF4-FFF2-40B4-BE49-F238E27FC236}">
                  <a16:creationId xmlns:a16="http://schemas.microsoft.com/office/drawing/2014/main" id="{924789CC-1F8D-419E-84FE-2E205E1CC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316"/>
              <a:ext cx="160" cy="331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</a:p>
          </p:txBody>
        </p: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B34C4D54-0CDB-4039-9031-ABC2CD5CB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1318"/>
              <a:ext cx="288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60446" name="Rectangle 25">
              <a:extLst>
                <a:ext uri="{FF2B5EF4-FFF2-40B4-BE49-F238E27FC236}">
                  <a16:creationId xmlns:a16="http://schemas.microsoft.com/office/drawing/2014/main" id="{E6A950B0-B785-4A9B-B432-574C9CDC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1282"/>
              <a:ext cx="1136" cy="322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112" name="Text Box 26">
              <a:extLst>
                <a:ext uri="{FF2B5EF4-FFF2-40B4-BE49-F238E27FC236}">
                  <a16:creationId xmlns:a16="http://schemas.microsoft.com/office/drawing/2014/main" id="{50C1D2DA-0063-4014-9E01-4C10A892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290"/>
              <a:ext cx="1050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存储地址</a:t>
              </a:r>
            </a:p>
          </p:txBody>
        </p:sp>
        <p:sp>
          <p:nvSpPr>
            <p:cNvPr id="73762" name="Text Box 27"/>
            <p:cNvSpPr txBox="1">
              <a:spLocks noChangeArrowheads="1"/>
            </p:cNvSpPr>
            <p:nvPr/>
          </p:nvSpPr>
          <p:spPr bwMode="auto">
            <a:xfrm>
              <a:off x="633" y="1541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73763" name="Text Box 28"/>
            <p:cNvSpPr txBox="1">
              <a:spLocks noChangeArrowheads="1"/>
            </p:cNvSpPr>
            <p:nvPr/>
          </p:nvSpPr>
          <p:spPr bwMode="auto">
            <a:xfrm>
              <a:off x="1078" y="1541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3764" name="Text Box 29"/>
            <p:cNvSpPr txBox="1">
              <a:spLocks noChangeArrowheads="1"/>
            </p:cNvSpPr>
            <p:nvPr/>
          </p:nvSpPr>
          <p:spPr bwMode="auto">
            <a:xfrm>
              <a:off x="1468" y="1536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3765" name="Text Box 30"/>
            <p:cNvSpPr txBox="1">
              <a:spLocks noChangeArrowheads="1"/>
            </p:cNvSpPr>
            <p:nvPr/>
          </p:nvSpPr>
          <p:spPr bwMode="auto">
            <a:xfrm>
              <a:off x="2152" y="1547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3766" name="Rectangle 31" descr="新闻纸"/>
            <p:cNvSpPr>
              <a:spLocks noChangeArrowheads="1"/>
            </p:cNvSpPr>
            <p:nvPr/>
          </p:nvSpPr>
          <p:spPr bwMode="auto">
            <a:xfrm>
              <a:off x="402" y="1782"/>
              <a:ext cx="1413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67" name="Line 32"/>
            <p:cNvSpPr>
              <a:spLocks noChangeShapeType="1"/>
            </p:cNvSpPr>
            <p:nvPr/>
          </p:nvSpPr>
          <p:spPr bwMode="auto">
            <a:xfrm>
              <a:off x="1108" y="1781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8" name="Line 33"/>
            <p:cNvSpPr>
              <a:spLocks noChangeShapeType="1"/>
            </p:cNvSpPr>
            <p:nvPr/>
          </p:nvSpPr>
          <p:spPr bwMode="auto">
            <a:xfrm>
              <a:off x="1317" y="1781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34">
              <a:extLst>
                <a:ext uri="{FF2B5EF4-FFF2-40B4-BE49-F238E27FC236}">
                  <a16:creationId xmlns:a16="http://schemas.microsoft.com/office/drawing/2014/main" id="{FCB82DFD-DE6C-47C8-A940-F677D63A9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1787"/>
              <a:ext cx="694" cy="331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121" name="Text Box 35">
              <a:extLst>
                <a:ext uri="{FF2B5EF4-FFF2-40B4-BE49-F238E27FC236}">
                  <a16:creationId xmlns:a16="http://schemas.microsoft.com/office/drawing/2014/main" id="{FBC8ED98-6D7E-447D-934B-BF3721C55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" y="1813"/>
              <a:ext cx="478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FP</a:t>
              </a:r>
            </a:p>
          </p:txBody>
        </p:sp>
        <p:sp>
          <p:nvSpPr>
            <p:cNvPr id="122" name="Text Box 36">
              <a:extLst>
                <a:ext uri="{FF2B5EF4-FFF2-40B4-BE49-F238E27FC236}">
                  <a16:creationId xmlns:a16="http://schemas.microsoft.com/office/drawing/2014/main" id="{6C6D9CED-449B-44A2-8189-34CB5B858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1802"/>
              <a:ext cx="288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60458" name="Rectangle 37">
              <a:extLst>
                <a:ext uri="{FF2B5EF4-FFF2-40B4-BE49-F238E27FC236}">
                  <a16:creationId xmlns:a16="http://schemas.microsoft.com/office/drawing/2014/main" id="{04E60A75-D812-486D-A828-C6ED15DA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1775"/>
              <a:ext cx="1136" cy="320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73773" name="Text Box 38"/>
            <p:cNvSpPr txBox="1">
              <a:spLocks noChangeArrowheads="1"/>
            </p:cNvSpPr>
            <p:nvPr/>
          </p:nvSpPr>
          <p:spPr bwMode="auto">
            <a:xfrm>
              <a:off x="633" y="2031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3774" name="Text Box 39"/>
            <p:cNvSpPr txBox="1">
              <a:spLocks noChangeArrowheads="1"/>
            </p:cNvSpPr>
            <p:nvPr/>
          </p:nvSpPr>
          <p:spPr bwMode="auto">
            <a:xfrm>
              <a:off x="1092" y="2031"/>
              <a:ext cx="2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3775" name="Text Box 40"/>
            <p:cNvSpPr txBox="1">
              <a:spLocks noChangeArrowheads="1"/>
            </p:cNvSpPr>
            <p:nvPr/>
          </p:nvSpPr>
          <p:spPr bwMode="auto">
            <a:xfrm>
              <a:off x="1468" y="2039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3776" name="Text Box 41"/>
            <p:cNvSpPr txBox="1">
              <a:spLocks noChangeArrowheads="1"/>
            </p:cNvSpPr>
            <p:nvPr/>
          </p:nvSpPr>
          <p:spPr bwMode="auto">
            <a:xfrm>
              <a:off x="2152" y="2031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3777" name="Rectangle 42" descr="新闻纸"/>
            <p:cNvSpPr>
              <a:spLocks noChangeArrowheads="1"/>
            </p:cNvSpPr>
            <p:nvPr/>
          </p:nvSpPr>
          <p:spPr bwMode="auto">
            <a:xfrm>
              <a:off x="409" y="2276"/>
              <a:ext cx="1413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78" name="Line 43"/>
            <p:cNvSpPr>
              <a:spLocks noChangeShapeType="1"/>
            </p:cNvSpPr>
            <p:nvPr/>
          </p:nvSpPr>
          <p:spPr bwMode="auto">
            <a:xfrm>
              <a:off x="1115" y="227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44">
              <a:extLst>
                <a:ext uri="{FF2B5EF4-FFF2-40B4-BE49-F238E27FC236}">
                  <a16:creationId xmlns:a16="http://schemas.microsoft.com/office/drawing/2014/main" id="{56BEC395-1984-4B18-B8E9-E92E106B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2259"/>
              <a:ext cx="694" cy="331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131" name="Text Box 45">
              <a:extLst>
                <a:ext uri="{FF2B5EF4-FFF2-40B4-BE49-F238E27FC236}">
                  <a16:creationId xmlns:a16="http://schemas.microsoft.com/office/drawing/2014/main" id="{CC2E7B84-2DDD-40BA-8CB0-DF594B36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2305"/>
              <a:ext cx="555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73781" name="Text Box 46"/>
            <p:cNvSpPr txBox="1">
              <a:spLocks noChangeArrowheads="1"/>
            </p:cNvSpPr>
            <p:nvPr/>
          </p:nvSpPr>
          <p:spPr bwMode="auto">
            <a:xfrm>
              <a:off x="639" y="2511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3782" name="Text Box 47"/>
            <p:cNvSpPr txBox="1">
              <a:spLocks noChangeArrowheads="1"/>
            </p:cNvSpPr>
            <p:nvPr/>
          </p:nvSpPr>
          <p:spPr bwMode="auto">
            <a:xfrm>
              <a:off x="1353" y="2536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3783" name="Rectangle 48" descr="新闻纸"/>
            <p:cNvSpPr>
              <a:spLocks noChangeArrowheads="1"/>
            </p:cNvSpPr>
            <p:nvPr/>
          </p:nvSpPr>
          <p:spPr bwMode="auto">
            <a:xfrm>
              <a:off x="419" y="2766"/>
              <a:ext cx="1412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84" name="Line 49"/>
            <p:cNvSpPr>
              <a:spLocks noChangeShapeType="1"/>
            </p:cNvSpPr>
            <p:nvPr/>
          </p:nvSpPr>
          <p:spPr bwMode="auto">
            <a:xfrm>
              <a:off x="1335" y="276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50">
              <a:extLst>
                <a:ext uri="{FF2B5EF4-FFF2-40B4-BE49-F238E27FC236}">
                  <a16:creationId xmlns:a16="http://schemas.microsoft.com/office/drawing/2014/main" id="{9FEF6A28-941C-4CE6-9D6F-49B5BEDDD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2762"/>
              <a:ext cx="934" cy="331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137" name="Text Box 51">
              <a:extLst>
                <a:ext uri="{FF2B5EF4-FFF2-40B4-BE49-F238E27FC236}">
                  <a16:creationId xmlns:a16="http://schemas.microsoft.com/office/drawing/2014/main" id="{32FE7C31-BC04-4A80-A8D1-F10F8063E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2796"/>
              <a:ext cx="293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60473" name="Rectangle 52">
              <a:extLst>
                <a:ext uri="{FF2B5EF4-FFF2-40B4-BE49-F238E27FC236}">
                  <a16:creationId xmlns:a16="http://schemas.microsoft.com/office/drawing/2014/main" id="{CCFEC3AE-4CD5-4099-BC3F-28DEA72E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2775"/>
              <a:ext cx="1138" cy="318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73788" name="Text Box 53"/>
            <p:cNvSpPr txBox="1">
              <a:spLocks noChangeArrowheads="1"/>
            </p:cNvSpPr>
            <p:nvPr/>
          </p:nvSpPr>
          <p:spPr bwMode="auto">
            <a:xfrm>
              <a:off x="742" y="3008"/>
              <a:ext cx="4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73789" name="Text Box 54"/>
            <p:cNvSpPr txBox="1">
              <a:spLocks noChangeArrowheads="1"/>
            </p:cNvSpPr>
            <p:nvPr/>
          </p:nvSpPr>
          <p:spPr bwMode="auto">
            <a:xfrm>
              <a:off x="1487" y="3017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3790" name="Text Box 55"/>
            <p:cNvSpPr txBox="1">
              <a:spLocks noChangeArrowheads="1"/>
            </p:cNvSpPr>
            <p:nvPr/>
          </p:nvSpPr>
          <p:spPr bwMode="auto">
            <a:xfrm>
              <a:off x="2171" y="3040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3791" name="Rectangle 56" descr="新闻纸"/>
            <p:cNvSpPr>
              <a:spLocks noChangeArrowheads="1"/>
            </p:cNvSpPr>
            <p:nvPr/>
          </p:nvSpPr>
          <p:spPr bwMode="auto">
            <a:xfrm>
              <a:off x="419" y="3291"/>
              <a:ext cx="1412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92" name="Line 57"/>
            <p:cNvSpPr>
              <a:spLocks noChangeShapeType="1"/>
            </p:cNvSpPr>
            <p:nvPr/>
          </p:nvSpPr>
          <p:spPr bwMode="auto">
            <a:xfrm>
              <a:off x="1559" y="3259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58">
              <a:extLst>
                <a:ext uri="{FF2B5EF4-FFF2-40B4-BE49-F238E27FC236}">
                  <a16:creationId xmlns:a16="http://schemas.microsoft.com/office/drawing/2014/main" id="{654F378C-A65E-49EC-8D31-A73DB940D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3292"/>
              <a:ext cx="1147" cy="329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145" name="Text Box 59">
              <a:extLst>
                <a:ext uri="{FF2B5EF4-FFF2-40B4-BE49-F238E27FC236}">
                  <a16:creationId xmlns:a16="http://schemas.microsoft.com/office/drawing/2014/main" id="{85B38617-82A6-493F-96D2-494C5E5DD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" y="3290"/>
              <a:ext cx="295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</a:p>
          </p:txBody>
        </p:sp>
        <p:sp>
          <p:nvSpPr>
            <p:cNvPr id="73795" name="Text Box 60"/>
            <p:cNvSpPr txBox="1">
              <a:spLocks noChangeArrowheads="1"/>
            </p:cNvSpPr>
            <p:nvPr/>
          </p:nvSpPr>
          <p:spPr bwMode="auto">
            <a:xfrm>
              <a:off x="850" y="3515"/>
              <a:ext cx="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3796" name="Text Box 61"/>
            <p:cNvSpPr txBox="1">
              <a:spLocks noChangeArrowheads="1"/>
            </p:cNvSpPr>
            <p:nvPr/>
          </p:nvSpPr>
          <p:spPr bwMode="auto">
            <a:xfrm>
              <a:off x="1588" y="3517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" name="Rectangle 62" descr="新闻纸">
              <a:extLst>
                <a:ext uri="{FF2B5EF4-FFF2-40B4-BE49-F238E27FC236}">
                  <a16:creationId xmlns:a16="http://schemas.microsoft.com/office/drawing/2014/main" id="{C0059DD6-233D-4429-9FE2-127DD8E4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3795"/>
              <a:ext cx="1413" cy="322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149" name="Text Box 63">
              <a:extLst>
                <a:ext uri="{FF2B5EF4-FFF2-40B4-BE49-F238E27FC236}">
                  <a16:creationId xmlns:a16="http://schemas.microsoft.com/office/drawing/2014/main" id="{A06B062F-CFAF-4953-BC71-639704CDC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" y="3786"/>
              <a:ext cx="406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OP</a:t>
              </a:r>
            </a:p>
          </p:txBody>
        </p:sp>
        <p:sp>
          <p:nvSpPr>
            <p:cNvPr id="73799" name="Text Box 64"/>
            <p:cNvSpPr txBox="1">
              <a:spLocks noChangeArrowheads="1"/>
            </p:cNvSpPr>
            <p:nvPr/>
          </p:nvSpPr>
          <p:spPr bwMode="auto">
            <a:xfrm>
              <a:off x="988" y="4018"/>
              <a:ext cx="35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151" name="Text Box 66">
              <a:extLst>
                <a:ext uri="{FF2B5EF4-FFF2-40B4-BE49-F238E27FC236}">
                  <a16:creationId xmlns:a16="http://schemas.microsoft.com/office/drawing/2014/main" id="{A7522854-31B1-423F-962C-46B27A098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1775"/>
              <a:ext cx="1011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存储地址</a:t>
              </a:r>
            </a:p>
          </p:txBody>
        </p:sp>
        <p:sp>
          <p:nvSpPr>
            <p:cNvPr id="152" name="Text Box 67">
              <a:extLst>
                <a:ext uri="{FF2B5EF4-FFF2-40B4-BE49-F238E27FC236}">
                  <a16:creationId xmlns:a16="http://schemas.microsoft.com/office/drawing/2014/main" id="{DFFAC80B-8769-4360-964A-FF073063C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772"/>
              <a:ext cx="979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存储地址</a:t>
              </a: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3550" y="6124575"/>
            <a:ext cx="280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PDP-11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中典型指令格式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" name="_s1031"/>
          <p:cNvSpPr>
            <a:spLocks noChangeArrowheads="1"/>
          </p:cNvSpPr>
          <p:nvPr/>
        </p:nvSpPr>
        <p:spPr bwMode="auto">
          <a:xfrm>
            <a:off x="5497513" y="2976563"/>
            <a:ext cx="1639887" cy="4476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76" name="_s1031">
            <a:extLst>
              <a:ext uri="{FF2B5EF4-FFF2-40B4-BE49-F238E27FC236}">
                <a16:creationId xmlns:a16="http://schemas.microsoft.com/office/drawing/2014/main" id="{5EF504BB-E36B-4B9A-9CE2-0496B648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169988"/>
            <a:ext cx="2132012" cy="566737"/>
          </a:xfrm>
          <a:prstGeom prst="roundRect">
            <a:avLst>
              <a:gd name="adj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nimBg="1"/>
      <p:bldP spid="86" grpId="0" animBg="1"/>
      <p:bldP spid="88" grpId="0" animBg="1"/>
      <p:bldP spid="37896" grpId="0"/>
      <p:bldP spid="3" grpId="0"/>
      <p:bldP spid="8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352" y="0"/>
            <a:ext cx="5210175" cy="55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2954338" y="1233488"/>
            <a:ext cx="2282825" cy="344487"/>
            <a:chOff x="1686" y="1056"/>
            <a:chExt cx="1920" cy="296"/>
          </a:xfrm>
        </p:grpSpPr>
        <p:sp>
          <p:nvSpPr>
            <p:cNvPr id="75865" name="Text Box 4"/>
            <p:cNvSpPr txBox="1">
              <a:spLocks noChangeArrowheads="1"/>
            </p:cNvSpPr>
            <p:nvPr/>
          </p:nvSpPr>
          <p:spPr bwMode="auto">
            <a:xfrm>
              <a:off x="1735" y="1056"/>
              <a:ext cx="36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  <p:sp>
          <p:nvSpPr>
            <p:cNvPr id="75866" name="Text Box 5"/>
            <p:cNvSpPr txBox="1">
              <a:spLocks noChangeArrowheads="1"/>
            </p:cNvSpPr>
            <p:nvPr/>
          </p:nvSpPr>
          <p:spPr bwMode="auto">
            <a:xfrm>
              <a:off x="2213" y="1056"/>
              <a:ext cx="35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5867" name="Text Box 6"/>
            <p:cNvSpPr txBox="1">
              <a:spLocks noChangeArrowheads="1"/>
            </p:cNvSpPr>
            <p:nvPr/>
          </p:nvSpPr>
          <p:spPr bwMode="auto">
            <a:xfrm>
              <a:off x="2711" y="1056"/>
              <a:ext cx="35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68" name="Text Box 7"/>
            <p:cNvSpPr txBox="1">
              <a:spLocks noChangeArrowheads="1"/>
            </p:cNvSpPr>
            <p:nvPr/>
          </p:nvSpPr>
          <p:spPr bwMode="auto">
            <a:xfrm>
              <a:off x="3173" y="1056"/>
              <a:ext cx="35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69" name="Rectangle 8"/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70" name="Rectangle 9"/>
            <p:cNvSpPr>
              <a:spLocks noChangeArrowheads="1"/>
            </p:cNvSpPr>
            <p:nvPr/>
          </p:nvSpPr>
          <p:spPr bwMode="auto">
            <a:xfrm>
              <a:off x="216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71" name="Rectangle 10"/>
            <p:cNvSpPr>
              <a:spLocks noChangeArrowheads="1"/>
            </p:cNvSpPr>
            <p:nvPr/>
          </p:nvSpPr>
          <p:spPr bwMode="auto">
            <a:xfrm>
              <a:off x="264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72" name="Rectangle 11"/>
            <p:cNvSpPr>
              <a:spLocks noChangeArrowheads="1"/>
            </p:cNvSpPr>
            <p:nvPr/>
          </p:nvSpPr>
          <p:spPr bwMode="auto">
            <a:xfrm>
              <a:off x="312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5780" name="Group 12"/>
          <p:cNvGrpSpPr>
            <a:grpSpLocks/>
          </p:cNvGrpSpPr>
          <p:nvPr/>
        </p:nvGrpSpPr>
        <p:grpSpPr bwMode="auto">
          <a:xfrm>
            <a:off x="2954338" y="1660525"/>
            <a:ext cx="2289175" cy="863600"/>
            <a:chOff x="1686" y="1184"/>
            <a:chExt cx="1968" cy="740"/>
          </a:xfrm>
        </p:grpSpPr>
        <p:sp>
          <p:nvSpPr>
            <p:cNvPr id="75848" name="Rectangle 13"/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49" name="Text Box 14"/>
            <p:cNvSpPr txBox="1">
              <a:spLocks noChangeArrowheads="1"/>
            </p:cNvSpPr>
            <p:nvPr/>
          </p:nvSpPr>
          <p:spPr bwMode="auto">
            <a:xfrm>
              <a:off x="1734" y="1185"/>
              <a:ext cx="46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75850" name="Text Box 15"/>
            <p:cNvSpPr txBox="1">
              <a:spLocks noChangeArrowheads="1"/>
            </p:cNvSpPr>
            <p:nvPr/>
          </p:nvSpPr>
          <p:spPr bwMode="auto">
            <a:xfrm>
              <a:off x="1734" y="1339"/>
              <a:ext cx="46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75851" name="Text Box 16"/>
            <p:cNvSpPr txBox="1">
              <a:spLocks noChangeArrowheads="1"/>
            </p:cNvSpPr>
            <p:nvPr/>
          </p:nvSpPr>
          <p:spPr bwMode="auto">
            <a:xfrm>
              <a:off x="1734" y="165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1110</a:t>
              </a:r>
            </a:p>
          </p:txBody>
        </p:sp>
        <p:sp>
          <p:nvSpPr>
            <p:cNvPr id="75852" name="Text Box 17"/>
            <p:cNvSpPr txBox="1">
              <a:spLocks noChangeArrowheads="1"/>
            </p:cNvSpPr>
            <p:nvPr/>
          </p:nvSpPr>
          <p:spPr bwMode="auto">
            <a:xfrm>
              <a:off x="1805" y="1535"/>
              <a:ext cx="3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53" name="Text Box 18"/>
            <p:cNvSpPr txBox="1">
              <a:spLocks noChangeArrowheads="1"/>
            </p:cNvSpPr>
            <p:nvPr/>
          </p:nvSpPr>
          <p:spPr bwMode="auto">
            <a:xfrm>
              <a:off x="2310" y="118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5854" name="Text Box 19"/>
            <p:cNvSpPr txBox="1">
              <a:spLocks noChangeArrowheads="1"/>
            </p:cNvSpPr>
            <p:nvPr/>
          </p:nvSpPr>
          <p:spPr bwMode="auto">
            <a:xfrm>
              <a:off x="2310" y="1328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5855" name="Text Box 20"/>
            <p:cNvSpPr txBox="1">
              <a:spLocks noChangeArrowheads="1"/>
            </p:cNvSpPr>
            <p:nvPr/>
          </p:nvSpPr>
          <p:spPr bwMode="auto">
            <a:xfrm>
              <a:off x="2310" y="165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5856" name="Text Box 21"/>
            <p:cNvSpPr txBox="1">
              <a:spLocks noChangeArrowheads="1"/>
            </p:cNvSpPr>
            <p:nvPr/>
          </p:nvSpPr>
          <p:spPr bwMode="auto">
            <a:xfrm>
              <a:off x="2305" y="1535"/>
              <a:ext cx="3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57" name="Text Box 22"/>
            <p:cNvSpPr txBox="1">
              <a:spLocks noChangeArrowheads="1"/>
            </p:cNvSpPr>
            <p:nvPr/>
          </p:nvSpPr>
          <p:spPr bwMode="auto">
            <a:xfrm>
              <a:off x="2770" y="118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58" name="Text Box 23"/>
            <p:cNvSpPr txBox="1">
              <a:spLocks noChangeArrowheads="1"/>
            </p:cNvSpPr>
            <p:nvPr/>
          </p:nvSpPr>
          <p:spPr bwMode="auto">
            <a:xfrm>
              <a:off x="2770" y="1328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59" name="Text Box 24"/>
            <p:cNvSpPr txBox="1">
              <a:spLocks noChangeArrowheads="1"/>
            </p:cNvSpPr>
            <p:nvPr/>
          </p:nvSpPr>
          <p:spPr bwMode="auto">
            <a:xfrm>
              <a:off x="2770" y="165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60" name="Text Box 25"/>
            <p:cNvSpPr txBox="1">
              <a:spLocks noChangeArrowheads="1"/>
            </p:cNvSpPr>
            <p:nvPr/>
          </p:nvSpPr>
          <p:spPr bwMode="auto">
            <a:xfrm>
              <a:off x="2765" y="1535"/>
              <a:ext cx="3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61" name="Text Box 26"/>
            <p:cNvSpPr txBox="1">
              <a:spLocks noChangeArrowheads="1"/>
            </p:cNvSpPr>
            <p:nvPr/>
          </p:nvSpPr>
          <p:spPr bwMode="auto">
            <a:xfrm>
              <a:off x="3202" y="118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62" name="Text Box 27"/>
            <p:cNvSpPr txBox="1">
              <a:spLocks noChangeArrowheads="1"/>
            </p:cNvSpPr>
            <p:nvPr/>
          </p:nvSpPr>
          <p:spPr bwMode="auto">
            <a:xfrm>
              <a:off x="3202" y="1328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63" name="Text Box 28"/>
            <p:cNvSpPr txBox="1">
              <a:spLocks noChangeArrowheads="1"/>
            </p:cNvSpPr>
            <p:nvPr/>
          </p:nvSpPr>
          <p:spPr bwMode="auto">
            <a:xfrm>
              <a:off x="3202" y="165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64" name="Text Box 29"/>
            <p:cNvSpPr txBox="1">
              <a:spLocks noChangeArrowheads="1"/>
            </p:cNvSpPr>
            <p:nvPr/>
          </p:nvSpPr>
          <p:spPr bwMode="auto">
            <a:xfrm>
              <a:off x="3197" y="1535"/>
              <a:ext cx="3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grpSp>
        <p:nvGrpSpPr>
          <p:cNvPr id="75781" name="Group 30"/>
          <p:cNvGrpSpPr>
            <a:grpSpLocks/>
          </p:cNvGrpSpPr>
          <p:nvPr/>
        </p:nvGrpSpPr>
        <p:grpSpPr bwMode="auto">
          <a:xfrm>
            <a:off x="2954338" y="2554288"/>
            <a:ext cx="2289175" cy="862012"/>
            <a:chOff x="1686" y="1952"/>
            <a:chExt cx="1968" cy="741"/>
          </a:xfrm>
        </p:grpSpPr>
        <p:sp>
          <p:nvSpPr>
            <p:cNvPr id="75831" name="Rectangle 31"/>
            <p:cNvSpPr>
              <a:spLocks noChangeArrowheads="1"/>
            </p:cNvSpPr>
            <p:nvPr/>
          </p:nvSpPr>
          <p:spPr bwMode="auto">
            <a:xfrm>
              <a:off x="1686" y="1978"/>
              <a:ext cx="1968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32" name="Text Box 32"/>
            <p:cNvSpPr txBox="1">
              <a:spLocks noChangeArrowheads="1"/>
            </p:cNvSpPr>
            <p:nvPr/>
          </p:nvSpPr>
          <p:spPr bwMode="auto">
            <a:xfrm>
              <a:off x="2770" y="1952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33" name="Text Box 33"/>
            <p:cNvSpPr txBox="1">
              <a:spLocks noChangeArrowheads="1"/>
            </p:cNvSpPr>
            <p:nvPr/>
          </p:nvSpPr>
          <p:spPr bwMode="auto">
            <a:xfrm>
              <a:off x="2770" y="2097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34" name="Text Box 34"/>
            <p:cNvSpPr txBox="1">
              <a:spLocks noChangeArrowheads="1"/>
            </p:cNvSpPr>
            <p:nvPr/>
          </p:nvSpPr>
          <p:spPr bwMode="auto">
            <a:xfrm>
              <a:off x="2770" y="2421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35" name="Text Box 35"/>
            <p:cNvSpPr txBox="1">
              <a:spLocks noChangeArrowheads="1"/>
            </p:cNvSpPr>
            <p:nvPr/>
          </p:nvSpPr>
          <p:spPr bwMode="auto">
            <a:xfrm>
              <a:off x="2765" y="2304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36" name="Text Box 36"/>
            <p:cNvSpPr txBox="1">
              <a:spLocks noChangeArrowheads="1"/>
            </p:cNvSpPr>
            <p:nvPr/>
          </p:nvSpPr>
          <p:spPr bwMode="auto">
            <a:xfrm>
              <a:off x="3202" y="1952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37" name="Text Box 37"/>
            <p:cNvSpPr txBox="1">
              <a:spLocks noChangeArrowheads="1"/>
            </p:cNvSpPr>
            <p:nvPr/>
          </p:nvSpPr>
          <p:spPr bwMode="auto">
            <a:xfrm>
              <a:off x="3202" y="2097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38" name="Text Box 38"/>
            <p:cNvSpPr txBox="1">
              <a:spLocks noChangeArrowheads="1"/>
            </p:cNvSpPr>
            <p:nvPr/>
          </p:nvSpPr>
          <p:spPr bwMode="auto">
            <a:xfrm>
              <a:off x="3202" y="2421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39" name="Text Box 39"/>
            <p:cNvSpPr txBox="1">
              <a:spLocks noChangeArrowheads="1"/>
            </p:cNvSpPr>
            <p:nvPr/>
          </p:nvSpPr>
          <p:spPr bwMode="auto">
            <a:xfrm>
              <a:off x="3197" y="2304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40" name="Text Box 40"/>
            <p:cNvSpPr txBox="1">
              <a:spLocks noChangeArrowheads="1"/>
            </p:cNvSpPr>
            <p:nvPr/>
          </p:nvSpPr>
          <p:spPr bwMode="auto">
            <a:xfrm>
              <a:off x="1734" y="1953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41" name="Text Box 41"/>
            <p:cNvSpPr txBox="1">
              <a:spLocks noChangeArrowheads="1"/>
            </p:cNvSpPr>
            <p:nvPr/>
          </p:nvSpPr>
          <p:spPr bwMode="auto">
            <a:xfrm>
              <a:off x="1734" y="2087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42" name="Text Box 42"/>
            <p:cNvSpPr txBox="1">
              <a:spLocks noChangeArrowheads="1"/>
            </p:cNvSpPr>
            <p:nvPr/>
          </p:nvSpPr>
          <p:spPr bwMode="auto">
            <a:xfrm>
              <a:off x="1734" y="2423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43" name="Text Box 43"/>
            <p:cNvSpPr txBox="1">
              <a:spLocks noChangeArrowheads="1"/>
            </p:cNvSpPr>
            <p:nvPr/>
          </p:nvSpPr>
          <p:spPr bwMode="auto">
            <a:xfrm>
              <a:off x="1805" y="2304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44" name="Text Box 44"/>
            <p:cNvSpPr txBox="1">
              <a:spLocks noChangeArrowheads="1"/>
            </p:cNvSpPr>
            <p:nvPr/>
          </p:nvSpPr>
          <p:spPr bwMode="auto">
            <a:xfrm>
              <a:off x="2214" y="1953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75845" name="Text Box 45"/>
            <p:cNvSpPr txBox="1">
              <a:spLocks noChangeArrowheads="1"/>
            </p:cNvSpPr>
            <p:nvPr/>
          </p:nvSpPr>
          <p:spPr bwMode="auto">
            <a:xfrm>
              <a:off x="2214" y="2087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75846" name="Text Box 46"/>
            <p:cNvSpPr txBox="1">
              <a:spLocks noChangeArrowheads="1"/>
            </p:cNvSpPr>
            <p:nvPr/>
          </p:nvSpPr>
          <p:spPr bwMode="auto">
            <a:xfrm>
              <a:off x="2214" y="2423"/>
              <a:ext cx="45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1110</a:t>
              </a:r>
            </a:p>
          </p:txBody>
        </p:sp>
        <p:sp>
          <p:nvSpPr>
            <p:cNvPr id="75847" name="Text Box 47"/>
            <p:cNvSpPr txBox="1">
              <a:spLocks noChangeArrowheads="1"/>
            </p:cNvSpPr>
            <p:nvPr/>
          </p:nvSpPr>
          <p:spPr bwMode="auto">
            <a:xfrm>
              <a:off x="2285" y="2304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grpSp>
        <p:nvGrpSpPr>
          <p:cNvPr id="75782" name="Group 48"/>
          <p:cNvGrpSpPr>
            <a:grpSpLocks/>
          </p:cNvGrpSpPr>
          <p:nvPr/>
        </p:nvGrpSpPr>
        <p:grpSpPr bwMode="auto">
          <a:xfrm>
            <a:off x="2954338" y="4341813"/>
            <a:ext cx="2289175" cy="860425"/>
            <a:chOff x="1686" y="3489"/>
            <a:chExt cx="1968" cy="740"/>
          </a:xfrm>
        </p:grpSpPr>
        <p:sp>
          <p:nvSpPr>
            <p:cNvPr id="75814" name="Rectangle 49"/>
            <p:cNvSpPr>
              <a:spLocks noChangeArrowheads="1"/>
            </p:cNvSpPr>
            <p:nvPr/>
          </p:nvSpPr>
          <p:spPr bwMode="auto">
            <a:xfrm>
              <a:off x="1686" y="3514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15" name="Text Box 50"/>
            <p:cNvSpPr txBox="1">
              <a:spLocks noChangeArrowheads="1"/>
            </p:cNvSpPr>
            <p:nvPr/>
          </p:nvSpPr>
          <p:spPr bwMode="auto">
            <a:xfrm>
              <a:off x="1734" y="348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16" name="Text Box 51"/>
            <p:cNvSpPr txBox="1">
              <a:spLocks noChangeArrowheads="1"/>
            </p:cNvSpPr>
            <p:nvPr/>
          </p:nvSpPr>
          <p:spPr bwMode="auto">
            <a:xfrm>
              <a:off x="1734" y="3623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17" name="Text Box 52"/>
            <p:cNvSpPr txBox="1">
              <a:spLocks noChangeArrowheads="1"/>
            </p:cNvSpPr>
            <p:nvPr/>
          </p:nvSpPr>
          <p:spPr bwMode="auto">
            <a:xfrm>
              <a:off x="1734" y="395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18" name="Text Box 53"/>
            <p:cNvSpPr txBox="1">
              <a:spLocks noChangeArrowheads="1"/>
            </p:cNvSpPr>
            <p:nvPr/>
          </p:nvSpPr>
          <p:spPr bwMode="auto">
            <a:xfrm>
              <a:off x="1805" y="3840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19" name="Text Box 54"/>
            <p:cNvSpPr txBox="1">
              <a:spLocks noChangeArrowheads="1"/>
            </p:cNvSpPr>
            <p:nvPr/>
          </p:nvSpPr>
          <p:spPr bwMode="auto">
            <a:xfrm>
              <a:off x="2214" y="348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0" name="Text Box 55"/>
            <p:cNvSpPr txBox="1">
              <a:spLocks noChangeArrowheads="1"/>
            </p:cNvSpPr>
            <p:nvPr/>
          </p:nvSpPr>
          <p:spPr bwMode="auto">
            <a:xfrm>
              <a:off x="2214" y="3623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1" name="Text Box 56"/>
            <p:cNvSpPr txBox="1">
              <a:spLocks noChangeArrowheads="1"/>
            </p:cNvSpPr>
            <p:nvPr/>
          </p:nvSpPr>
          <p:spPr bwMode="auto">
            <a:xfrm>
              <a:off x="2214" y="395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2" name="Text Box 57"/>
            <p:cNvSpPr txBox="1">
              <a:spLocks noChangeArrowheads="1"/>
            </p:cNvSpPr>
            <p:nvPr/>
          </p:nvSpPr>
          <p:spPr bwMode="auto">
            <a:xfrm>
              <a:off x="2285" y="3840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23" name="Text Box 58"/>
            <p:cNvSpPr txBox="1">
              <a:spLocks noChangeArrowheads="1"/>
            </p:cNvSpPr>
            <p:nvPr/>
          </p:nvSpPr>
          <p:spPr bwMode="auto">
            <a:xfrm>
              <a:off x="2690" y="348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4" name="Text Box 59"/>
            <p:cNvSpPr txBox="1">
              <a:spLocks noChangeArrowheads="1"/>
            </p:cNvSpPr>
            <p:nvPr/>
          </p:nvSpPr>
          <p:spPr bwMode="auto">
            <a:xfrm>
              <a:off x="2690" y="3623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5" name="Text Box 60"/>
            <p:cNvSpPr txBox="1">
              <a:spLocks noChangeArrowheads="1"/>
            </p:cNvSpPr>
            <p:nvPr/>
          </p:nvSpPr>
          <p:spPr bwMode="auto">
            <a:xfrm>
              <a:off x="2690" y="395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6" name="Text Box 61"/>
            <p:cNvSpPr txBox="1">
              <a:spLocks noChangeArrowheads="1"/>
            </p:cNvSpPr>
            <p:nvPr/>
          </p:nvSpPr>
          <p:spPr bwMode="auto">
            <a:xfrm>
              <a:off x="2761" y="3840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27" name="Text Box 62"/>
            <p:cNvSpPr txBox="1">
              <a:spLocks noChangeArrowheads="1"/>
            </p:cNvSpPr>
            <p:nvPr/>
          </p:nvSpPr>
          <p:spPr bwMode="auto">
            <a:xfrm>
              <a:off x="3170" y="3489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75828" name="Text Box 63"/>
            <p:cNvSpPr txBox="1">
              <a:spLocks noChangeArrowheads="1"/>
            </p:cNvSpPr>
            <p:nvPr/>
          </p:nvSpPr>
          <p:spPr bwMode="auto">
            <a:xfrm>
              <a:off x="3170" y="3623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75829" name="Text Box 64"/>
            <p:cNvSpPr txBox="1">
              <a:spLocks noChangeArrowheads="1"/>
            </p:cNvSpPr>
            <p:nvPr/>
          </p:nvSpPr>
          <p:spPr bwMode="auto">
            <a:xfrm>
              <a:off x="3170" y="395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30" name="Text Box 65"/>
            <p:cNvSpPr txBox="1">
              <a:spLocks noChangeArrowheads="1"/>
            </p:cNvSpPr>
            <p:nvPr/>
          </p:nvSpPr>
          <p:spPr bwMode="auto">
            <a:xfrm>
              <a:off x="3242" y="3840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grpSp>
        <p:nvGrpSpPr>
          <p:cNvPr id="75783" name="Group 66"/>
          <p:cNvGrpSpPr>
            <a:grpSpLocks/>
          </p:cNvGrpSpPr>
          <p:nvPr/>
        </p:nvGrpSpPr>
        <p:grpSpPr bwMode="auto">
          <a:xfrm>
            <a:off x="2954338" y="3448050"/>
            <a:ext cx="2289175" cy="862013"/>
            <a:chOff x="1686" y="2720"/>
            <a:chExt cx="1968" cy="741"/>
          </a:xfrm>
        </p:grpSpPr>
        <p:sp>
          <p:nvSpPr>
            <p:cNvPr id="75797" name="Rectangle 67"/>
            <p:cNvSpPr>
              <a:spLocks noChangeArrowheads="1"/>
            </p:cNvSpPr>
            <p:nvPr/>
          </p:nvSpPr>
          <p:spPr bwMode="auto">
            <a:xfrm>
              <a:off x="1686" y="2746"/>
              <a:ext cx="1968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798" name="Text Box 68"/>
            <p:cNvSpPr txBox="1">
              <a:spLocks noChangeArrowheads="1"/>
            </p:cNvSpPr>
            <p:nvPr/>
          </p:nvSpPr>
          <p:spPr bwMode="auto">
            <a:xfrm>
              <a:off x="1734" y="2721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799" name="Text Box 69"/>
            <p:cNvSpPr txBox="1">
              <a:spLocks noChangeArrowheads="1"/>
            </p:cNvSpPr>
            <p:nvPr/>
          </p:nvSpPr>
          <p:spPr bwMode="auto">
            <a:xfrm>
              <a:off x="1734" y="2855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00" name="Text Box 70"/>
            <p:cNvSpPr txBox="1">
              <a:spLocks noChangeArrowheads="1"/>
            </p:cNvSpPr>
            <p:nvPr/>
          </p:nvSpPr>
          <p:spPr bwMode="auto">
            <a:xfrm>
              <a:off x="1734" y="3191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01" name="Text Box 71"/>
            <p:cNvSpPr txBox="1">
              <a:spLocks noChangeArrowheads="1"/>
            </p:cNvSpPr>
            <p:nvPr/>
          </p:nvSpPr>
          <p:spPr bwMode="auto">
            <a:xfrm>
              <a:off x="1805" y="3072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02" name="Text Box 72"/>
            <p:cNvSpPr txBox="1">
              <a:spLocks noChangeArrowheads="1"/>
            </p:cNvSpPr>
            <p:nvPr/>
          </p:nvSpPr>
          <p:spPr bwMode="auto">
            <a:xfrm>
              <a:off x="2214" y="2721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03" name="Text Box 73"/>
            <p:cNvSpPr txBox="1">
              <a:spLocks noChangeArrowheads="1"/>
            </p:cNvSpPr>
            <p:nvPr/>
          </p:nvSpPr>
          <p:spPr bwMode="auto">
            <a:xfrm>
              <a:off x="2214" y="2855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04" name="Text Box 74"/>
            <p:cNvSpPr txBox="1">
              <a:spLocks noChangeArrowheads="1"/>
            </p:cNvSpPr>
            <p:nvPr/>
          </p:nvSpPr>
          <p:spPr bwMode="auto">
            <a:xfrm>
              <a:off x="2214" y="3191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05" name="Text Box 75"/>
            <p:cNvSpPr txBox="1">
              <a:spLocks noChangeArrowheads="1"/>
            </p:cNvSpPr>
            <p:nvPr/>
          </p:nvSpPr>
          <p:spPr bwMode="auto">
            <a:xfrm>
              <a:off x="2285" y="3072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06" name="Text Box 76"/>
            <p:cNvSpPr txBox="1">
              <a:spLocks noChangeArrowheads="1"/>
            </p:cNvSpPr>
            <p:nvPr/>
          </p:nvSpPr>
          <p:spPr bwMode="auto">
            <a:xfrm>
              <a:off x="3202" y="2720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07" name="Text Box 77"/>
            <p:cNvSpPr txBox="1">
              <a:spLocks noChangeArrowheads="1"/>
            </p:cNvSpPr>
            <p:nvPr/>
          </p:nvSpPr>
          <p:spPr bwMode="auto">
            <a:xfrm>
              <a:off x="3202" y="2865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08" name="Text Box 78"/>
            <p:cNvSpPr txBox="1">
              <a:spLocks noChangeArrowheads="1"/>
            </p:cNvSpPr>
            <p:nvPr/>
          </p:nvSpPr>
          <p:spPr bwMode="auto">
            <a:xfrm>
              <a:off x="3202" y="3189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09" name="Text Box 79"/>
            <p:cNvSpPr txBox="1">
              <a:spLocks noChangeArrowheads="1"/>
            </p:cNvSpPr>
            <p:nvPr/>
          </p:nvSpPr>
          <p:spPr bwMode="auto">
            <a:xfrm>
              <a:off x="3197" y="3072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10" name="Text Box 80"/>
            <p:cNvSpPr txBox="1">
              <a:spLocks noChangeArrowheads="1"/>
            </p:cNvSpPr>
            <p:nvPr/>
          </p:nvSpPr>
          <p:spPr bwMode="auto">
            <a:xfrm>
              <a:off x="2690" y="2721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75811" name="Text Box 81"/>
            <p:cNvSpPr txBox="1">
              <a:spLocks noChangeArrowheads="1"/>
            </p:cNvSpPr>
            <p:nvPr/>
          </p:nvSpPr>
          <p:spPr bwMode="auto">
            <a:xfrm>
              <a:off x="2690" y="2855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75812" name="Text Box 82"/>
            <p:cNvSpPr txBox="1">
              <a:spLocks noChangeArrowheads="1"/>
            </p:cNvSpPr>
            <p:nvPr/>
          </p:nvSpPr>
          <p:spPr bwMode="auto">
            <a:xfrm>
              <a:off x="2690" y="3191"/>
              <a:ext cx="45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1110</a:t>
              </a:r>
            </a:p>
          </p:txBody>
        </p:sp>
        <p:sp>
          <p:nvSpPr>
            <p:cNvPr id="75813" name="Text Box 83"/>
            <p:cNvSpPr txBox="1">
              <a:spLocks noChangeArrowheads="1"/>
            </p:cNvSpPr>
            <p:nvPr/>
          </p:nvSpPr>
          <p:spPr bwMode="auto">
            <a:xfrm>
              <a:off x="2761" y="3072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sp>
        <p:nvSpPr>
          <p:cNvPr id="75784" name="Text Box 88"/>
          <p:cNvSpPr txBox="1">
            <a:spLocks noChangeArrowheads="1"/>
          </p:cNvSpPr>
          <p:nvPr/>
        </p:nvSpPr>
        <p:spPr bwMode="auto">
          <a:xfrm>
            <a:off x="5332413" y="1879600"/>
            <a:ext cx="22891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15条三地址指令</a:t>
            </a:r>
          </a:p>
        </p:txBody>
      </p:sp>
      <p:sp>
        <p:nvSpPr>
          <p:cNvPr id="75785" name="Text Box 89"/>
          <p:cNvSpPr txBox="1">
            <a:spLocks noChangeArrowheads="1"/>
          </p:cNvSpPr>
          <p:nvPr/>
        </p:nvSpPr>
        <p:spPr bwMode="auto">
          <a:xfrm>
            <a:off x="5332413" y="2771775"/>
            <a:ext cx="22891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15条二地址指令</a:t>
            </a:r>
          </a:p>
        </p:txBody>
      </p:sp>
      <p:sp>
        <p:nvSpPr>
          <p:cNvPr id="75786" name="Text Box 90"/>
          <p:cNvSpPr txBox="1">
            <a:spLocks noChangeArrowheads="1"/>
          </p:cNvSpPr>
          <p:nvPr/>
        </p:nvSpPr>
        <p:spPr bwMode="auto">
          <a:xfrm>
            <a:off x="5332413" y="3676650"/>
            <a:ext cx="22891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15条一地址指令</a:t>
            </a:r>
          </a:p>
        </p:txBody>
      </p:sp>
      <p:sp>
        <p:nvSpPr>
          <p:cNvPr id="75787" name="Text Box 91"/>
          <p:cNvSpPr txBox="1">
            <a:spLocks noChangeArrowheads="1"/>
          </p:cNvSpPr>
          <p:nvPr/>
        </p:nvSpPr>
        <p:spPr bwMode="auto">
          <a:xfrm>
            <a:off x="5332413" y="4557713"/>
            <a:ext cx="2289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16条零地址指令</a:t>
            </a:r>
          </a:p>
        </p:txBody>
      </p:sp>
      <p:sp>
        <p:nvSpPr>
          <p:cNvPr id="75788" name="_s1031"/>
          <p:cNvSpPr>
            <a:spLocks noChangeArrowheads="1"/>
          </p:cNvSpPr>
          <p:nvPr/>
        </p:nvSpPr>
        <p:spPr bwMode="auto">
          <a:xfrm>
            <a:off x="409575" y="1892300"/>
            <a:ext cx="1744663" cy="44608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231" name="_s1031">
            <a:extLst>
              <a:ext uri="{FF2B5EF4-FFF2-40B4-BE49-F238E27FC236}">
                <a16:creationId xmlns:a16="http://schemas.microsoft.com/office/drawing/2014/main" id="{994B6EA0-39D5-4762-9DF1-5079CCF8F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2789238"/>
            <a:ext cx="1744663" cy="446087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75790" name="_s1031"/>
          <p:cNvSpPr>
            <a:spLocks noChangeArrowheads="1"/>
          </p:cNvSpPr>
          <p:nvPr/>
        </p:nvSpPr>
        <p:spPr bwMode="auto">
          <a:xfrm>
            <a:off x="409575" y="3717925"/>
            <a:ext cx="1930400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75791" name="_s1031"/>
          <p:cNvSpPr>
            <a:spLocks noChangeArrowheads="1"/>
          </p:cNvSpPr>
          <p:nvPr/>
        </p:nvSpPr>
        <p:spPr bwMode="auto">
          <a:xfrm>
            <a:off x="409575" y="4614863"/>
            <a:ext cx="1930400" cy="446087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75792" name="Text Box 88"/>
          <p:cNvSpPr txBox="1">
            <a:spLocks noChangeArrowheads="1"/>
          </p:cNvSpPr>
          <p:nvPr/>
        </p:nvSpPr>
        <p:spPr bwMode="auto">
          <a:xfrm>
            <a:off x="5008563" y="909638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kumimoji="1" lang="zh-CN" altLang="en-US" sz="1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93" name="Text Box 88"/>
          <p:cNvSpPr txBox="1">
            <a:spLocks noChangeArrowheads="1"/>
          </p:cNvSpPr>
          <p:nvPr/>
        </p:nvSpPr>
        <p:spPr bwMode="auto">
          <a:xfrm>
            <a:off x="2908300" y="908050"/>
            <a:ext cx="3397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endParaRPr kumimoji="1" lang="zh-CN" altLang="en-US" sz="1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5" name="_s1031">
            <a:extLst>
              <a:ext uri="{FF2B5EF4-FFF2-40B4-BE49-F238E27FC236}">
                <a16:creationId xmlns:a16="http://schemas.microsoft.com/office/drawing/2014/main" id="{B0C114C4-3373-4155-9F99-B52E5B33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919163"/>
            <a:ext cx="2970213" cy="81438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等长扩展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操作码示例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_s1031">
            <a:extLst>
              <a:ext uri="{FF2B5EF4-FFF2-40B4-BE49-F238E27FC236}">
                <a16:creationId xmlns:a16="http://schemas.microsoft.com/office/drawing/2014/main" id="{66E5A199-D191-42F7-A0AB-B575067E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1025525"/>
            <a:ext cx="2132013" cy="496888"/>
          </a:xfrm>
          <a:prstGeom prst="roundRect">
            <a:avLst>
              <a:gd name="adj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_s1031">
            <a:extLst>
              <a:ext uri="{FF2B5EF4-FFF2-40B4-BE49-F238E27FC236}">
                <a16:creationId xmlns:a16="http://schemas.microsoft.com/office/drawing/2014/main" id="{8C7A2708-60EC-42B1-8F48-B9D2555F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5435600"/>
            <a:ext cx="4400550" cy="1089025"/>
          </a:xfrm>
          <a:prstGeom prst="roundRect">
            <a:avLst>
              <a:gd name="adj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35105" rIns="0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不等长扩展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操作码，例如：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250825" y="1517650"/>
            <a:ext cx="8713788" cy="450373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marL="279400" indent="-2794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例：某指令系统指令字长16位，每个地址码为6位。若二地址指令15条，一地址指令34条，则剩下零地址指令最多有多少条？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210175" cy="550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77828" name="_s1031"/>
          <p:cNvSpPr>
            <a:spLocks noChangeArrowheads="1"/>
          </p:cNvSpPr>
          <p:nvPr/>
        </p:nvSpPr>
        <p:spPr bwMode="auto">
          <a:xfrm>
            <a:off x="3328988" y="908050"/>
            <a:ext cx="2647950" cy="4460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扩展操作码分析题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19" y="1"/>
            <a:ext cx="5210175" cy="5579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3333750" y="2168525"/>
            <a:ext cx="2281238" cy="376238"/>
            <a:chOff x="1686" y="1056"/>
            <a:chExt cx="1920" cy="323"/>
          </a:xfrm>
        </p:grpSpPr>
        <p:sp>
          <p:nvSpPr>
            <p:cNvPr id="79921" name="Text Box 4"/>
            <p:cNvSpPr txBox="1">
              <a:spLocks noChangeArrowheads="1"/>
            </p:cNvSpPr>
            <p:nvPr/>
          </p:nvSpPr>
          <p:spPr bwMode="auto">
            <a:xfrm>
              <a:off x="1735" y="1056"/>
              <a:ext cx="39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  <p:sp>
          <p:nvSpPr>
            <p:cNvPr id="79922" name="Text Box 5"/>
            <p:cNvSpPr txBox="1">
              <a:spLocks noChangeArrowheads="1"/>
            </p:cNvSpPr>
            <p:nvPr/>
          </p:nvSpPr>
          <p:spPr bwMode="auto">
            <a:xfrm>
              <a:off x="2331" y="1056"/>
              <a:ext cx="38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9923" name="Text Box 7"/>
            <p:cNvSpPr txBox="1">
              <a:spLocks noChangeArrowheads="1"/>
            </p:cNvSpPr>
            <p:nvPr/>
          </p:nvSpPr>
          <p:spPr bwMode="auto">
            <a:xfrm>
              <a:off x="3023" y="1056"/>
              <a:ext cx="501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24" name="Rectangle 8"/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25" name="Rectangle 9"/>
            <p:cNvSpPr>
              <a:spLocks noChangeArrowheads="1"/>
            </p:cNvSpPr>
            <p:nvPr/>
          </p:nvSpPr>
          <p:spPr bwMode="auto">
            <a:xfrm>
              <a:off x="2168" y="1056"/>
              <a:ext cx="719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26" name="Rectangle 11"/>
            <p:cNvSpPr>
              <a:spLocks noChangeArrowheads="1"/>
            </p:cNvSpPr>
            <p:nvPr/>
          </p:nvSpPr>
          <p:spPr bwMode="auto">
            <a:xfrm>
              <a:off x="2887" y="1056"/>
              <a:ext cx="719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2" name="Group 12"/>
          <p:cNvGrpSpPr>
            <a:grpSpLocks/>
          </p:cNvGrpSpPr>
          <p:nvPr/>
        </p:nvGrpSpPr>
        <p:grpSpPr bwMode="auto">
          <a:xfrm>
            <a:off x="3333750" y="2597150"/>
            <a:ext cx="2289175" cy="892175"/>
            <a:chOff x="1686" y="1184"/>
            <a:chExt cx="1968" cy="767"/>
          </a:xfrm>
        </p:grpSpPr>
        <p:sp>
          <p:nvSpPr>
            <p:cNvPr id="79908" name="Rectangle 13"/>
            <p:cNvSpPr>
              <a:spLocks noChangeArrowheads="1"/>
            </p:cNvSpPr>
            <p:nvPr/>
          </p:nvSpPr>
          <p:spPr bwMode="auto">
            <a:xfrm>
              <a:off x="1686" y="1210"/>
              <a:ext cx="1968" cy="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09" name="Text Box 14"/>
            <p:cNvSpPr txBox="1">
              <a:spLocks noChangeArrowheads="1"/>
            </p:cNvSpPr>
            <p:nvPr/>
          </p:nvSpPr>
          <p:spPr bwMode="auto">
            <a:xfrm>
              <a:off x="1734" y="1185"/>
              <a:ext cx="5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79910" name="Text Box 15"/>
            <p:cNvSpPr txBox="1">
              <a:spLocks noChangeArrowheads="1"/>
            </p:cNvSpPr>
            <p:nvPr/>
          </p:nvSpPr>
          <p:spPr bwMode="auto">
            <a:xfrm>
              <a:off x="1734" y="1340"/>
              <a:ext cx="5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79911" name="Text Box 16"/>
            <p:cNvSpPr txBox="1">
              <a:spLocks noChangeArrowheads="1"/>
            </p:cNvSpPr>
            <p:nvPr/>
          </p:nvSpPr>
          <p:spPr bwMode="auto">
            <a:xfrm>
              <a:off x="1734" y="1655"/>
              <a:ext cx="49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1110</a:t>
              </a:r>
            </a:p>
          </p:txBody>
        </p:sp>
        <p:sp>
          <p:nvSpPr>
            <p:cNvPr id="79912" name="Text Box 17"/>
            <p:cNvSpPr txBox="1">
              <a:spLocks noChangeArrowheads="1"/>
            </p:cNvSpPr>
            <p:nvPr/>
          </p:nvSpPr>
          <p:spPr bwMode="auto">
            <a:xfrm>
              <a:off x="1779" y="1536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9913" name="Text Box 18"/>
            <p:cNvSpPr txBox="1">
              <a:spLocks noChangeArrowheads="1"/>
            </p:cNvSpPr>
            <p:nvPr/>
          </p:nvSpPr>
          <p:spPr bwMode="auto">
            <a:xfrm>
              <a:off x="2400" y="1184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9914" name="Text Box 19"/>
            <p:cNvSpPr txBox="1">
              <a:spLocks noChangeArrowheads="1"/>
            </p:cNvSpPr>
            <p:nvPr/>
          </p:nvSpPr>
          <p:spPr bwMode="auto">
            <a:xfrm>
              <a:off x="2400" y="1329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9915" name="Text Box 20"/>
            <p:cNvSpPr txBox="1">
              <a:spLocks noChangeArrowheads="1"/>
            </p:cNvSpPr>
            <p:nvPr/>
          </p:nvSpPr>
          <p:spPr bwMode="auto">
            <a:xfrm>
              <a:off x="2400" y="1653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9916" name="Text Box 21"/>
            <p:cNvSpPr txBox="1">
              <a:spLocks noChangeArrowheads="1"/>
            </p:cNvSpPr>
            <p:nvPr/>
          </p:nvSpPr>
          <p:spPr bwMode="auto">
            <a:xfrm>
              <a:off x="2350" y="1490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9917" name="Text Box 26"/>
            <p:cNvSpPr txBox="1">
              <a:spLocks noChangeArrowheads="1"/>
            </p:cNvSpPr>
            <p:nvPr/>
          </p:nvSpPr>
          <p:spPr bwMode="auto">
            <a:xfrm>
              <a:off x="3202" y="1184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18" name="Text Box 27"/>
            <p:cNvSpPr txBox="1">
              <a:spLocks noChangeArrowheads="1"/>
            </p:cNvSpPr>
            <p:nvPr/>
          </p:nvSpPr>
          <p:spPr bwMode="auto">
            <a:xfrm>
              <a:off x="3202" y="1329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19" name="Text Box 28"/>
            <p:cNvSpPr txBox="1">
              <a:spLocks noChangeArrowheads="1"/>
            </p:cNvSpPr>
            <p:nvPr/>
          </p:nvSpPr>
          <p:spPr bwMode="auto">
            <a:xfrm>
              <a:off x="3202" y="1653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20" name="Text Box 29"/>
            <p:cNvSpPr txBox="1">
              <a:spLocks noChangeArrowheads="1"/>
            </p:cNvSpPr>
            <p:nvPr/>
          </p:nvSpPr>
          <p:spPr bwMode="auto">
            <a:xfrm>
              <a:off x="3171" y="1536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sp>
        <p:nvSpPr>
          <p:cNvPr id="226" name="Text Box 88"/>
          <p:cNvSpPr txBox="1">
            <a:spLocks noChangeArrowheads="1"/>
          </p:cNvSpPr>
          <p:nvPr/>
        </p:nvSpPr>
        <p:spPr bwMode="auto">
          <a:xfrm>
            <a:off x="5710238" y="2814638"/>
            <a:ext cx="2289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15条二地址指令</a:t>
            </a:r>
          </a:p>
        </p:txBody>
      </p:sp>
      <p:sp>
        <p:nvSpPr>
          <p:cNvPr id="230" name="_s1031"/>
          <p:cNvSpPr>
            <a:spLocks noChangeArrowheads="1"/>
          </p:cNvSpPr>
          <p:nvPr/>
        </p:nvSpPr>
        <p:spPr bwMode="auto">
          <a:xfrm>
            <a:off x="1250950" y="2786063"/>
            <a:ext cx="1863725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93" name="Text Box 88"/>
          <p:cNvSpPr txBox="1">
            <a:spLocks noChangeArrowheads="1"/>
          </p:cNvSpPr>
          <p:nvPr/>
        </p:nvSpPr>
        <p:spPr bwMode="auto">
          <a:xfrm>
            <a:off x="5386388" y="1844675"/>
            <a:ext cx="2508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kumimoji="1"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3287713" y="1844675"/>
            <a:ext cx="36671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endParaRPr kumimoji="1"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8" name="Group 66"/>
          <p:cNvGrpSpPr>
            <a:grpSpLocks/>
          </p:cNvGrpSpPr>
          <p:nvPr/>
        </p:nvGrpSpPr>
        <p:grpSpPr bwMode="auto">
          <a:xfrm>
            <a:off x="3309938" y="3638550"/>
            <a:ext cx="2290762" cy="1014413"/>
            <a:chOff x="1686" y="2720"/>
            <a:chExt cx="1968" cy="873"/>
          </a:xfrm>
        </p:grpSpPr>
        <p:sp>
          <p:nvSpPr>
            <p:cNvPr id="79895" name="Rectangle 67"/>
            <p:cNvSpPr>
              <a:spLocks noChangeArrowheads="1"/>
            </p:cNvSpPr>
            <p:nvPr/>
          </p:nvSpPr>
          <p:spPr bwMode="auto">
            <a:xfrm>
              <a:off x="1686" y="2746"/>
              <a:ext cx="1968" cy="8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896" name="Text Box 68"/>
            <p:cNvSpPr txBox="1">
              <a:spLocks noChangeArrowheads="1"/>
            </p:cNvSpPr>
            <p:nvPr/>
          </p:nvSpPr>
          <p:spPr bwMode="auto">
            <a:xfrm>
              <a:off x="1734" y="2721"/>
              <a:ext cx="4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9897" name="Text Box 69"/>
            <p:cNvSpPr txBox="1">
              <a:spLocks noChangeArrowheads="1"/>
            </p:cNvSpPr>
            <p:nvPr/>
          </p:nvSpPr>
          <p:spPr bwMode="auto">
            <a:xfrm>
              <a:off x="1734" y="2925"/>
              <a:ext cx="4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9898" name="Text Box 70"/>
            <p:cNvSpPr txBox="1">
              <a:spLocks noChangeArrowheads="1"/>
            </p:cNvSpPr>
            <p:nvPr/>
          </p:nvSpPr>
          <p:spPr bwMode="auto">
            <a:xfrm>
              <a:off x="1734" y="3297"/>
              <a:ext cx="4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9899" name="Text Box 71"/>
            <p:cNvSpPr txBox="1">
              <a:spLocks noChangeArrowheads="1"/>
            </p:cNvSpPr>
            <p:nvPr/>
          </p:nvSpPr>
          <p:spPr bwMode="auto">
            <a:xfrm>
              <a:off x="1859" y="3150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9900" name="Text Box 72"/>
            <p:cNvSpPr txBox="1">
              <a:spLocks noChangeArrowheads="1"/>
            </p:cNvSpPr>
            <p:nvPr/>
          </p:nvSpPr>
          <p:spPr bwMode="auto">
            <a:xfrm>
              <a:off x="2214" y="2721"/>
              <a:ext cx="71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00000</a:t>
              </a:r>
              <a:endPara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01" name="Text Box 73"/>
            <p:cNvSpPr txBox="1">
              <a:spLocks noChangeArrowheads="1"/>
            </p:cNvSpPr>
            <p:nvPr/>
          </p:nvSpPr>
          <p:spPr bwMode="auto">
            <a:xfrm>
              <a:off x="2214" y="2925"/>
              <a:ext cx="71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00001</a:t>
              </a:r>
              <a:endPara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02" name="Text Box 74"/>
            <p:cNvSpPr txBox="1">
              <a:spLocks noChangeArrowheads="1"/>
            </p:cNvSpPr>
            <p:nvPr/>
          </p:nvSpPr>
          <p:spPr bwMode="auto">
            <a:xfrm>
              <a:off x="2214" y="3297"/>
              <a:ext cx="68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  <a:endPara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03" name="Text Box 75"/>
            <p:cNvSpPr txBox="1">
              <a:spLocks noChangeArrowheads="1"/>
            </p:cNvSpPr>
            <p:nvPr/>
          </p:nvSpPr>
          <p:spPr bwMode="auto">
            <a:xfrm>
              <a:off x="2416" y="3150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9904" name="Text Box 76"/>
            <p:cNvSpPr txBox="1">
              <a:spLocks noChangeArrowheads="1"/>
            </p:cNvSpPr>
            <p:nvPr/>
          </p:nvSpPr>
          <p:spPr bwMode="auto">
            <a:xfrm>
              <a:off x="3203" y="2720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05" name="Text Box 77"/>
            <p:cNvSpPr txBox="1">
              <a:spLocks noChangeArrowheads="1"/>
            </p:cNvSpPr>
            <p:nvPr/>
          </p:nvSpPr>
          <p:spPr bwMode="auto">
            <a:xfrm>
              <a:off x="3203" y="2925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06" name="Text Box 78"/>
            <p:cNvSpPr txBox="1">
              <a:spLocks noChangeArrowheads="1"/>
            </p:cNvSpPr>
            <p:nvPr/>
          </p:nvSpPr>
          <p:spPr bwMode="auto">
            <a:xfrm>
              <a:off x="3203" y="3297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07" name="Text Box 79"/>
            <p:cNvSpPr txBox="1">
              <a:spLocks noChangeArrowheads="1"/>
            </p:cNvSpPr>
            <p:nvPr/>
          </p:nvSpPr>
          <p:spPr bwMode="auto">
            <a:xfrm>
              <a:off x="3220" y="3088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sp>
        <p:nvSpPr>
          <p:cNvPr id="116" name="Text Box 90"/>
          <p:cNvSpPr txBox="1">
            <a:spLocks noChangeArrowheads="1"/>
          </p:cNvSpPr>
          <p:nvPr/>
        </p:nvSpPr>
        <p:spPr bwMode="auto">
          <a:xfrm>
            <a:off x="5688013" y="3867150"/>
            <a:ext cx="22891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条一地址指令</a:t>
            </a:r>
          </a:p>
        </p:txBody>
      </p:sp>
      <p:sp>
        <p:nvSpPr>
          <p:cNvPr id="117" name="_s1031"/>
          <p:cNvSpPr>
            <a:spLocks noChangeArrowheads="1"/>
          </p:cNvSpPr>
          <p:nvPr/>
        </p:nvSpPr>
        <p:spPr bwMode="auto">
          <a:xfrm>
            <a:off x="1116013" y="3867150"/>
            <a:ext cx="2089150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grpSp>
        <p:nvGrpSpPr>
          <p:cNvPr id="84" name="Group 66"/>
          <p:cNvGrpSpPr>
            <a:grpSpLocks/>
          </p:cNvGrpSpPr>
          <p:nvPr/>
        </p:nvGrpSpPr>
        <p:grpSpPr bwMode="auto">
          <a:xfrm>
            <a:off x="3309938" y="4860925"/>
            <a:ext cx="2290762" cy="728663"/>
            <a:chOff x="1686" y="2720"/>
            <a:chExt cx="1968" cy="698"/>
          </a:xfrm>
        </p:grpSpPr>
        <p:sp>
          <p:nvSpPr>
            <p:cNvPr id="79888" name="Rectangle 67"/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889" name="Text Box 68"/>
            <p:cNvSpPr txBox="1">
              <a:spLocks noChangeArrowheads="1"/>
            </p:cNvSpPr>
            <p:nvPr/>
          </p:nvSpPr>
          <p:spPr bwMode="auto">
            <a:xfrm>
              <a:off x="1734" y="2722"/>
              <a:ext cx="4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9890" name="Text Box 69"/>
            <p:cNvSpPr txBox="1">
              <a:spLocks noChangeArrowheads="1"/>
            </p:cNvSpPr>
            <p:nvPr/>
          </p:nvSpPr>
          <p:spPr bwMode="auto">
            <a:xfrm>
              <a:off x="1734" y="3019"/>
              <a:ext cx="4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9891" name="Text Box 72"/>
            <p:cNvSpPr txBox="1">
              <a:spLocks noChangeArrowheads="1"/>
            </p:cNvSpPr>
            <p:nvPr/>
          </p:nvSpPr>
          <p:spPr bwMode="auto">
            <a:xfrm>
              <a:off x="2214" y="2722"/>
              <a:ext cx="7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00000</a:t>
              </a:r>
              <a:endPara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892" name="Text Box 73"/>
            <p:cNvSpPr txBox="1">
              <a:spLocks noChangeArrowheads="1"/>
            </p:cNvSpPr>
            <p:nvPr/>
          </p:nvSpPr>
          <p:spPr bwMode="auto">
            <a:xfrm>
              <a:off x="2214" y="3019"/>
              <a:ext cx="7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00001</a:t>
              </a:r>
              <a:endPara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893" name="Text Box 76"/>
            <p:cNvSpPr txBox="1">
              <a:spLocks noChangeArrowheads="1"/>
            </p:cNvSpPr>
            <p:nvPr/>
          </p:nvSpPr>
          <p:spPr bwMode="auto">
            <a:xfrm>
              <a:off x="3203" y="2720"/>
              <a:ext cx="3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894" name="Text Box 77"/>
            <p:cNvSpPr txBox="1">
              <a:spLocks noChangeArrowheads="1"/>
            </p:cNvSpPr>
            <p:nvPr/>
          </p:nvSpPr>
          <p:spPr bwMode="auto">
            <a:xfrm>
              <a:off x="3203" y="3019"/>
              <a:ext cx="3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</p:grpSp>
      <p:sp>
        <p:nvSpPr>
          <p:cNvPr id="114" name="Text Box 90"/>
          <p:cNvSpPr txBox="1">
            <a:spLocks noChangeArrowheads="1"/>
          </p:cNvSpPr>
          <p:nvPr/>
        </p:nvSpPr>
        <p:spPr bwMode="auto">
          <a:xfrm>
            <a:off x="5741988" y="5091113"/>
            <a:ext cx="21351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条一地址指令</a:t>
            </a:r>
          </a:p>
        </p:txBody>
      </p:sp>
      <p:sp>
        <p:nvSpPr>
          <p:cNvPr id="115" name="_s1031"/>
          <p:cNvSpPr>
            <a:spLocks noChangeArrowheads="1"/>
          </p:cNvSpPr>
          <p:nvPr/>
        </p:nvSpPr>
        <p:spPr bwMode="auto">
          <a:xfrm>
            <a:off x="1116013" y="4902200"/>
            <a:ext cx="2089150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79887" name="Rectangle 3"/>
          <p:cNvSpPr>
            <a:spLocks noChangeArrowheads="1"/>
          </p:cNvSpPr>
          <p:nvPr/>
        </p:nvSpPr>
        <p:spPr bwMode="auto">
          <a:xfrm>
            <a:off x="179388" y="892175"/>
            <a:ext cx="8785225" cy="78422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marL="279400" indent="-2794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例：某指令系统指令字长16位，每个地址码为6位。若二地址指令15条，一地址指令34条，则剩下零地址指令最多有多少条？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utoUpdateAnimBg="0"/>
      <p:bldP spid="230" grpId="0" animBg="1"/>
      <p:bldP spid="93" grpId="0" autoUpdateAnimBg="0"/>
      <p:bldP spid="94" grpId="0" autoUpdateAnimBg="0"/>
      <p:bldP spid="116" grpId="0" autoUpdateAnimBg="0"/>
      <p:bldP spid="117" grpId="0" animBg="1"/>
      <p:bldP spid="114" grpId="0" autoUpdateAnimBg="0"/>
      <p:bldP spid="1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C47D6610-3BB1-421E-A9F3-281455BB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17650"/>
            <a:ext cx="8856662" cy="399891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marL="279400" indent="-2794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例：某指令系统指令字长16位，每个地址码为6位。若二地址指令15条，一地址指令34条，则剩下零地址指令最多有多少条？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pitchFamily="2" charset="2"/>
              <a:buChar char=" 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解: 操作码按短到长进行扩展编码</a:t>
            </a:r>
          </a:p>
          <a:p>
            <a:pPr marL="0" indent="0">
              <a:lnSpc>
                <a:spcPct val="1300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二地址指令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: 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 ~ 1110) </a:t>
            </a:r>
          </a:p>
          <a:p>
            <a:pPr marL="0" indent="0">
              <a:lnSpc>
                <a:spcPct val="1300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    一地址指令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1111 0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(00000 ~ 11111)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1111 1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(00000 ~ 00001)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pitchFamily="2" charset="2"/>
              <a:buChar char=" 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24268"/>
            <a:ext cx="5210175" cy="52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81924" name="_s1031"/>
          <p:cNvSpPr>
            <a:spLocks noChangeArrowheads="1"/>
          </p:cNvSpPr>
          <p:nvPr/>
        </p:nvSpPr>
        <p:spPr bwMode="auto">
          <a:xfrm>
            <a:off x="3328988" y="908050"/>
            <a:ext cx="2647950" cy="4460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操作码计算题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865" y="20559"/>
            <a:ext cx="5210175" cy="555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3333750" y="1727200"/>
            <a:ext cx="2281238" cy="334963"/>
            <a:chOff x="1686" y="1056"/>
            <a:chExt cx="1920" cy="288"/>
          </a:xfrm>
        </p:grpSpPr>
        <p:sp>
          <p:nvSpPr>
            <p:cNvPr id="78911" name="Text Box 4">
              <a:extLst>
                <a:ext uri="{FF2B5EF4-FFF2-40B4-BE49-F238E27FC236}">
                  <a16:creationId xmlns:a16="http://schemas.microsoft.com/office/drawing/2014/main" id="{57EF6031-E91F-406E-BA1B-F0F9218B9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056"/>
              <a:ext cx="35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725" b="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78912" name="Text Box 5">
              <a:extLst>
                <a:ext uri="{FF2B5EF4-FFF2-40B4-BE49-F238E27FC236}">
                  <a16:creationId xmlns:a16="http://schemas.microsoft.com/office/drawing/2014/main" id="{01247B75-5852-4BA0-A161-F616CE60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1056"/>
              <a:ext cx="3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725" b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72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725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13" name="Text Box 7">
              <a:extLst>
                <a:ext uri="{FF2B5EF4-FFF2-40B4-BE49-F238E27FC236}">
                  <a16:creationId xmlns:a16="http://schemas.microsoft.com/office/drawing/2014/main" id="{6E9CFF59-3898-4A5C-80D1-AC1C569F7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1056"/>
              <a:ext cx="5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725" b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72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72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14" name="Rectangle 8">
              <a:extLst>
                <a:ext uri="{FF2B5EF4-FFF2-40B4-BE49-F238E27FC236}">
                  <a16:creationId xmlns:a16="http://schemas.microsoft.com/office/drawing/2014/main" id="{CC8AE35D-D4A9-4B11-BFE2-8641A137A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78915" name="Rectangle 9">
              <a:extLst>
                <a:ext uri="{FF2B5EF4-FFF2-40B4-BE49-F238E27FC236}">
                  <a16:creationId xmlns:a16="http://schemas.microsoft.com/office/drawing/2014/main" id="{2D6D90C1-0A66-4429-945A-A2F34B245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056"/>
              <a:ext cx="719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78916" name="Rectangle 11">
              <a:extLst>
                <a:ext uri="{FF2B5EF4-FFF2-40B4-BE49-F238E27FC236}">
                  <a16:creationId xmlns:a16="http://schemas.microsoft.com/office/drawing/2014/main" id="{4D4FC06E-E585-4982-A211-7CBCC1913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056"/>
              <a:ext cx="719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</p:grpSp>
      <p:grpSp>
        <p:nvGrpSpPr>
          <p:cNvPr id="83972" name="Group 12"/>
          <p:cNvGrpSpPr>
            <a:grpSpLocks/>
          </p:cNvGrpSpPr>
          <p:nvPr/>
        </p:nvGrpSpPr>
        <p:grpSpPr bwMode="auto">
          <a:xfrm>
            <a:off x="3333750" y="2154238"/>
            <a:ext cx="2289175" cy="858837"/>
            <a:chOff x="1686" y="1184"/>
            <a:chExt cx="1968" cy="737"/>
          </a:xfrm>
        </p:grpSpPr>
        <p:sp>
          <p:nvSpPr>
            <p:cNvPr id="78898" name="Rectangle 13">
              <a:extLst>
                <a:ext uri="{FF2B5EF4-FFF2-40B4-BE49-F238E27FC236}">
                  <a16:creationId xmlns:a16="http://schemas.microsoft.com/office/drawing/2014/main" id="{5ABF6344-309F-48E5-A418-72719C24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84020" name="Text Box 14"/>
            <p:cNvSpPr txBox="1">
              <a:spLocks noChangeArrowheads="1"/>
            </p:cNvSpPr>
            <p:nvPr/>
          </p:nvSpPr>
          <p:spPr bwMode="auto">
            <a:xfrm>
              <a:off x="1734" y="1185"/>
              <a:ext cx="46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84021" name="Text Box 15"/>
            <p:cNvSpPr txBox="1">
              <a:spLocks noChangeArrowheads="1"/>
            </p:cNvSpPr>
            <p:nvPr/>
          </p:nvSpPr>
          <p:spPr bwMode="auto">
            <a:xfrm>
              <a:off x="1734" y="1339"/>
              <a:ext cx="46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84022" name="Text Box 16"/>
            <p:cNvSpPr txBox="1">
              <a:spLocks noChangeArrowheads="1"/>
            </p:cNvSpPr>
            <p:nvPr/>
          </p:nvSpPr>
          <p:spPr bwMode="auto">
            <a:xfrm>
              <a:off x="1734" y="1655"/>
              <a:ext cx="45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1110</a:t>
              </a:r>
            </a:p>
          </p:txBody>
        </p:sp>
        <p:sp>
          <p:nvSpPr>
            <p:cNvPr id="78902" name="Text Box 17">
              <a:extLst>
                <a:ext uri="{FF2B5EF4-FFF2-40B4-BE49-F238E27FC236}">
                  <a16:creationId xmlns:a16="http://schemas.microsoft.com/office/drawing/2014/main" id="{FD52EBEA-D564-40B8-B982-9B01C2438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491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03" name="Text Box 18">
              <a:extLst>
                <a:ext uri="{FF2B5EF4-FFF2-40B4-BE49-F238E27FC236}">
                  <a16:creationId xmlns:a16="http://schemas.microsoft.com/office/drawing/2014/main" id="{CEF5F1BE-A64A-4653-AC9A-A11BA6448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184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04" name="Text Box 19">
              <a:extLst>
                <a:ext uri="{FF2B5EF4-FFF2-40B4-BE49-F238E27FC236}">
                  <a16:creationId xmlns:a16="http://schemas.microsoft.com/office/drawing/2014/main" id="{DFC9D84A-939A-48E4-914B-846959B0D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28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05" name="Text Box 20">
              <a:extLst>
                <a:ext uri="{FF2B5EF4-FFF2-40B4-BE49-F238E27FC236}">
                  <a16:creationId xmlns:a16="http://schemas.microsoft.com/office/drawing/2014/main" id="{39F55493-8735-452D-BD22-99EA10B91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54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1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06" name="Text Box 21">
              <a:extLst>
                <a:ext uri="{FF2B5EF4-FFF2-40B4-BE49-F238E27FC236}">
                  <a16:creationId xmlns:a16="http://schemas.microsoft.com/office/drawing/2014/main" id="{89DCFBDE-560F-4154-BE6F-8D785E907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1491"/>
              <a:ext cx="3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07" name="Text Box 26">
              <a:extLst>
                <a:ext uri="{FF2B5EF4-FFF2-40B4-BE49-F238E27FC236}">
                  <a16:creationId xmlns:a16="http://schemas.microsoft.com/office/drawing/2014/main" id="{B6F0AE6C-F4D0-4ED5-9D87-F7A497D7D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184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08" name="Text Box 27">
              <a:extLst>
                <a:ext uri="{FF2B5EF4-FFF2-40B4-BE49-F238E27FC236}">
                  <a16:creationId xmlns:a16="http://schemas.microsoft.com/office/drawing/2014/main" id="{17C2FF5B-B5CC-4246-B3EB-43F1873F6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328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09" name="Text Box 28">
              <a:extLst>
                <a:ext uri="{FF2B5EF4-FFF2-40B4-BE49-F238E27FC236}">
                  <a16:creationId xmlns:a16="http://schemas.microsoft.com/office/drawing/2014/main" id="{AB930669-9109-4886-9ADE-511BD5A93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654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1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10" name="Text Box 29">
              <a:extLst>
                <a:ext uri="{FF2B5EF4-FFF2-40B4-BE49-F238E27FC236}">
                  <a16:creationId xmlns:a16="http://schemas.microsoft.com/office/drawing/2014/main" id="{5A26D090-17DF-40A8-BA4F-F547829FD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1535"/>
              <a:ext cx="3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86" name="Group 48"/>
          <p:cNvGrpSpPr>
            <a:grpSpLocks/>
          </p:cNvGrpSpPr>
          <p:nvPr/>
        </p:nvGrpSpPr>
        <p:grpSpPr bwMode="auto">
          <a:xfrm>
            <a:off x="3333750" y="4835525"/>
            <a:ext cx="2344738" cy="874713"/>
            <a:chOff x="1686" y="3489"/>
            <a:chExt cx="2016" cy="752"/>
          </a:xfrm>
        </p:grpSpPr>
        <p:sp>
          <p:nvSpPr>
            <p:cNvPr id="78889" name="Rectangle 49">
              <a:extLst>
                <a:ext uri="{FF2B5EF4-FFF2-40B4-BE49-F238E27FC236}">
                  <a16:creationId xmlns:a16="http://schemas.microsoft.com/office/drawing/2014/main" id="{BCA429BC-19CE-47C6-98CE-669731A40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3514"/>
              <a:ext cx="1968" cy="6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84011" name="Text Box 50"/>
            <p:cNvSpPr txBox="1">
              <a:spLocks noChangeArrowheads="1"/>
            </p:cNvSpPr>
            <p:nvPr/>
          </p:nvSpPr>
          <p:spPr bwMode="auto">
            <a:xfrm>
              <a:off x="1734" y="3489"/>
              <a:ext cx="44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84012" name="Text Box 51"/>
            <p:cNvSpPr txBox="1">
              <a:spLocks noChangeArrowheads="1"/>
            </p:cNvSpPr>
            <p:nvPr/>
          </p:nvSpPr>
          <p:spPr bwMode="auto">
            <a:xfrm>
              <a:off x="1734" y="3623"/>
              <a:ext cx="44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84013" name="Text Box 52"/>
            <p:cNvSpPr txBox="1">
              <a:spLocks noChangeArrowheads="1"/>
            </p:cNvSpPr>
            <p:nvPr/>
          </p:nvSpPr>
          <p:spPr bwMode="auto">
            <a:xfrm>
              <a:off x="1734" y="3958"/>
              <a:ext cx="44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8893" name="Text Box 53">
              <a:extLst>
                <a:ext uri="{FF2B5EF4-FFF2-40B4-BE49-F238E27FC236}">
                  <a16:creationId xmlns:a16="http://schemas.microsoft.com/office/drawing/2014/main" id="{24040A7E-DE56-46D2-AE16-9E7B7D53C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3766"/>
              <a:ext cx="32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4015" name="Text Box 62"/>
            <p:cNvSpPr txBox="1">
              <a:spLocks noChangeArrowheads="1"/>
            </p:cNvSpPr>
            <p:nvPr/>
          </p:nvSpPr>
          <p:spPr bwMode="auto">
            <a:xfrm>
              <a:off x="2977" y="3489"/>
              <a:ext cx="72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  <a:r>
                <a:rPr kumimoji="1" lang="en-US" altLang="zh-CN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</a:t>
              </a:r>
              <a:endParaRPr kumimoji="1" lang="zh-CN" altLang="en-US" sz="15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4016" name="Text Box 63"/>
            <p:cNvSpPr txBox="1">
              <a:spLocks noChangeArrowheads="1"/>
            </p:cNvSpPr>
            <p:nvPr/>
          </p:nvSpPr>
          <p:spPr bwMode="auto">
            <a:xfrm>
              <a:off x="2983" y="3650"/>
              <a:ext cx="65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000</a:t>
              </a:r>
              <a:r>
                <a:rPr kumimoji="1" lang="en-US" altLang="zh-CN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</a:t>
              </a:r>
              <a:r>
                <a:rPr kumimoji="1"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84017" name="Text Box 64"/>
            <p:cNvSpPr txBox="1">
              <a:spLocks noChangeArrowheads="1"/>
            </p:cNvSpPr>
            <p:nvPr/>
          </p:nvSpPr>
          <p:spPr bwMode="auto">
            <a:xfrm>
              <a:off x="3006" y="3975"/>
              <a:ext cx="6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  <a:r>
                <a:rPr kumimoji="1" lang="en-US" altLang="zh-CN" sz="15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</a:t>
              </a:r>
              <a:endParaRPr kumimoji="1" lang="zh-CN" altLang="en-US" sz="15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8897" name="Text Box 65">
              <a:extLst>
                <a:ext uri="{FF2B5EF4-FFF2-40B4-BE49-F238E27FC236}">
                  <a16:creationId xmlns:a16="http://schemas.microsoft.com/office/drawing/2014/main" id="{DEAB4AD1-A1E5-423E-8E3B-B85DC160B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789"/>
              <a:ext cx="32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974" name="Text Box 88"/>
          <p:cNvSpPr txBox="1">
            <a:spLocks noChangeArrowheads="1"/>
          </p:cNvSpPr>
          <p:nvPr/>
        </p:nvSpPr>
        <p:spPr bwMode="auto">
          <a:xfrm>
            <a:off x="5710238" y="2373313"/>
            <a:ext cx="2289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15条二地址指令</a:t>
            </a:r>
          </a:p>
        </p:txBody>
      </p:sp>
      <p:sp>
        <p:nvSpPr>
          <p:cNvPr id="229" name="Text Box 91"/>
          <p:cNvSpPr txBox="1">
            <a:spLocks noChangeArrowheads="1"/>
          </p:cNvSpPr>
          <p:nvPr/>
        </p:nvSpPr>
        <p:spPr bwMode="auto">
          <a:xfrm>
            <a:off x="5768975" y="5051425"/>
            <a:ext cx="16732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零地址指令</a:t>
            </a:r>
          </a:p>
        </p:txBody>
      </p:sp>
      <p:sp>
        <p:nvSpPr>
          <p:cNvPr id="83976" name="_s1031"/>
          <p:cNvSpPr>
            <a:spLocks noChangeArrowheads="1"/>
          </p:cNvSpPr>
          <p:nvPr/>
        </p:nvSpPr>
        <p:spPr bwMode="auto">
          <a:xfrm>
            <a:off x="1042988" y="2276475"/>
            <a:ext cx="2071687" cy="44608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233" name="_s1031"/>
          <p:cNvSpPr>
            <a:spLocks noChangeArrowheads="1"/>
          </p:cNvSpPr>
          <p:nvPr/>
        </p:nvSpPr>
        <p:spPr bwMode="auto">
          <a:xfrm>
            <a:off x="836613" y="4999038"/>
            <a:ext cx="2406650" cy="446087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83978" name="Text Box 88"/>
          <p:cNvSpPr txBox="1">
            <a:spLocks noChangeArrowheads="1"/>
          </p:cNvSpPr>
          <p:nvPr/>
        </p:nvSpPr>
        <p:spPr bwMode="auto">
          <a:xfrm>
            <a:off x="5386388" y="1403350"/>
            <a:ext cx="231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5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kumimoji="1" lang="zh-CN" altLang="en-US" sz="15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979" name="Text Box 88"/>
          <p:cNvSpPr txBox="1">
            <a:spLocks noChangeArrowheads="1"/>
          </p:cNvSpPr>
          <p:nvPr/>
        </p:nvSpPr>
        <p:spPr bwMode="auto">
          <a:xfrm>
            <a:off x="3287713" y="1401763"/>
            <a:ext cx="327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500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endParaRPr kumimoji="1" lang="zh-CN" altLang="en-US" sz="15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3980" name="Group 66"/>
          <p:cNvGrpSpPr>
            <a:grpSpLocks/>
          </p:cNvGrpSpPr>
          <p:nvPr/>
        </p:nvGrpSpPr>
        <p:grpSpPr bwMode="auto">
          <a:xfrm>
            <a:off x="3309938" y="3051175"/>
            <a:ext cx="2290762" cy="857250"/>
            <a:chOff x="1686" y="2720"/>
            <a:chExt cx="1968" cy="737"/>
          </a:xfrm>
        </p:grpSpPr>
        <p:sp>
          <p:nvSpPr>
            <p:cNvPr id="78876" name="Rectangle 67">
              <a:extLst>
                <a:ext uri="{FF2B5EF4-FFF2-40B4-BE49-F238E27FC236}">
                  <a16:creationId xmlns:a16="http://schemas.microsoft.com/office/drawing/2014/main" id="{37C53B6D-E05C-419F-AFF2-E3AEEBA42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746"/>
              <a:ext cx="1968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83998" name="Text Box 68"/>
            <p:cNvSpPr txBox="1">
              <a:spLocks noChangeArrowheads="1"/>
            </p:cNvSpPr>
            <p:nvPr/>
          </p:nvSpPr>
          <p:spPr bwMode="auto">
            <a:xfrm>
              <a:off x="1734" y="2721"/>
              <a:ext cx="4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83999" name="Text Box 69"/>
            <p:cNvSpPr txBox="1">
              <a:spLocks noChangeArrowheads="1"/>
            </p:cNvSpPr>
            <p:nvPr/>
          </p:nvSpPr>
          <p:spPr bwMode="auto">
            <a:xfrm>
              <a:off x="1734" y="2855"/>
              <a:ext cx="4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84000" name="Text Box 70"/>
            <p:cNvSpPr txBox="1">
              <a:spLocks noChangeArrowheads="1"/>
            </p:cNvSpPr>
            <p:nvPr/>
          </p:nvSpPr>
          <p:spPr bwMode="auto">
            <a:xfrm>
              <a:off x="1734" y="3191"/>
              <a:ext cx="4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8880" name="Text Box 71">
              <a:extLst>
                <a:ext uri="{FF2B5EF4-FFF2-40B4-BE49-F238E27FC236}">
                  <a16:creationId xmlns:a16="http://schemas.microsoft.com/office/drawing/2014/main" id="{114635FF-5FDE-47CB-9527-516FD8DD7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2998"/>
              <a:ext cx="32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78881" name="Text Box 72">
              <a:extLst>
                <a:ext uri="{FF2B5EF4-FFF2-40B4-BE49-F238E27FC236}">
                  <a16:creationId xmlns:a16="http://schemas.microsoft.com/office/drawing/2014/main" id="{CFC41ED0-E0C5-43F7-870E-AC8A45DB9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721"/>
              <a:ext cx="6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rgbClr val="FF3300"/>
                  </a:solidFill>
                </a:rPr>
                <a:t>0</a:t>
              </a:r>
              <a:r>
                <a:rPr kumimoji="1" lang="en-US" altLang="zh-CN" sz="1575" b="0">
                  <a:solidFill>
                    <a:srgbClr val="0000FF"/>
                  </a:solidFill>
                </a:rPr>
                <a:t>00000</a:t>
              </a:r>
              <a:endParaRPr kumimoji="1" lang="zh-CN" altLang="en-US" sz="1575" b="0">
                <a:solidFill>
                  <a:srgbClr val="0000FF"/>
                </a:solidFill>
              </a:endParaRPr>
            </a:p>
          </p:txBody>
        </p:sp>
        <p:sp>
          <p:nvSpPr>
            <p:cNvPr id="78882" name="Text Box 73">
              <a:extLst>
                <a:ext uri="{FF2B5EF4-FFF2-40B4-BE49-F238E27FC236}">
                  <a16:creationId xmlns:a16="http://schemas.microsoft.com/office/drawing/2014/main" id="{2583EC77-84F8-44B2-8433-90C9F93C3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855"/>
              <a:ext cx="6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/>
                <a:t>0</a:t>
              </a:r>
              <a:r>
                <a:rPr kumimoji="1" lang="en-US" altLang="zh-CN" sz="1575" b="0">
                  <a:solidFill>
                    <a:srgbClr val="0000FF"/>
                  </a:solidFill>
                </a:rPr>
                <a:t>00001</a:t>
              </a:r>
              <a:endParaRPr kumimoji="1" lang="zh-CN" altLang="en-US" sz="1575" b="0">
                <a:solidFill>
                  <a:srgbClr val="0000FF"/>
                </a:solidFill>
              </a:endParaRPr>
            </a:p>
          </p:txBody>
        </p:sp>
        <p:sp>
          <p:nvSpPr>
            <p:cNvPr id="84004" name="Text Box 74"/>
            <p:cNvSpPr txBox="1">
              <a:spLocks noChangeArrowheads="1"/>
            </p:cNvSpPr>
            <p:nvPr/>
          </p:nvSpPr>
          <p:spPr bwMode="auto">
            <a:xfrm>
              <a:off x="2214" y="3191"/>
              <a:ext cx="61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</a:t>
              </a:r>
              <a:r>
                <a:rPr kumimoji="1" lang="en-US" altLang="zh-CN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</a:t>
              </a:r>
              <a:endParaRPr kumimoji="1" lang="zh-CN" altLang="en-US" sz="15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8884" name="Text Box 75">
              <a:extLst>
                <a:ext uri="{FF2B5EF4-FFF2-40B4-BE49-F238E27FC236}">
                  <a16:creationId xmlns:a16="http://schemas.microsoft.com/office/drawing/2014/main" id="{77D3E6B8-E5B0-4718-9B6B-C848704D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998"/>
              <a:ext cx="32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78885" name="Text Box 76">
              <a:extLst>
                <a:ext uri="{FF2B5EF4-FFF2-40B4-BE49-F238E27FC236}">
                  <a16:creationId xmlns:a16="http://schemas.microsoft.com/office/drawing/2014/main" id="{FB5AC515-C443-4D5D-AC8F-F7ACB2EEF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720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886" name="Text Box 77">
              <a:extLst>
                <a:ext uri="{FF2B5EF4-FFF2-40B4-BE49-F238E27FC236}">
                  <a16:creationId xmlns:a16="http://schemas.microsoft.com/office/drawing/2014/main" id="{4160D5E0-0959-4A47-91B9-5086938BE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865"/>
              <a:ext cx="30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887" name="Text Box 78">
              <a:extLst>
                <a:ext uri="{FF2B5EF4-FFF2-40B4-BE49-F238E27FC236}">
                  <a16:creationId xmlns:a16="http://schemas.microsoft.com/office/drawing/2014/main" id="{B3EA626E-ED6B-4318-B1D2-8AD7E0F40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3189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1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888" name="Text Box 79">
              <a:extLst>
                <a:ext uri="{FF2B5EF4-FFF2-40B4-BE49-F238E27FC236}">
                  <a16:creationId xmlns:a16="http://schemas.microsoft.com/office/drawing/2014/main" id="{C2B1C910-F3CF-498A-BF59-9C1A123C6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3072"/>
              <a:ext cx="32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981" name="Text Box 90"/>
          <p:cNvSpPr txBox="1">
            <a:spLocks noChangeArrowheads="1"/>
          </p:cNvSpPr>
          <p:nvPr/>
        </p:nvSpPr>
        <p:spPr bwMode="auto">
          <a:xfrm>
            <a:off x="5688013" y="3281363"/>
            <a:ext cx="2289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条一地址指令</a:t>
            </a:r>
          </a:p>
        </p:txBody>
      </p:sp>
      <p:sp>
        <p:nvSpPr>
          <p:cNvPr id="83982" name="_s1031"/>
          <p:cNvSpPr>
            <a:spLocks noChangeArrowheads="1"/>
          </p:cNvSpPr>
          <p:nvPr/>
        </p:nvSpPr>
        <p:spPr bwMode="auto">
          <a:xfrm>
            <a:off x="882650" y="3211513"/>
            <a:ext cx="2322513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grpSp>
        <p:nvGrpSpPr>
          <p:cNvPr id="83983" name="Group 66"/>
          <p:cNvGrpSpPr>
            <a:grpSpLocks/>
          </p:cNvGrpSpPr>
          <p:nvPr/>
        </p:nvGrpSpPr>
        <p:grpSpPr bwMode="auto">
          <a:xfrm>
            <a:off x="3309938" y="3943350"/>
            <a:ext cx="2290762" cy="727075"/>
            <a:chOff x="1686" y="2720"/>
            <a:chExt cx="1968" cy="698"/>
          </a:xfrm>
        </p:grpSpPr>
        <p:sp>
          <p:nvSpPr>
            <p:cNvPr id="78869" name="Rectangle 67">
              <a:extLst>
                <a:ext uri="{FF2B5EF4-FFF2-40B4-BE49-F238E27FC236}">
                  <a16:creationId xmlns:a16="http://schemas.microsoft.com/office/drawing/2014/main" id="{FC4EB61E-6128-4267-8C51-B232ED0FD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83991" name="Text Box 68"/>
            <p:cNvSpPr txBox="1">
              <a:spLocks noChangeArrowheads="1"/>
            </p:cNvSpPr>
            <p:nvPr/>
          </p:nvSpPr>
          <p:spPr bwMode="auto">
            <a:xfrm>
              <a:off x="1734" y="2722"/>
              <a:ext cx="44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83992" name="Text Box 69"/>
            <p:cNvSpPr txBox="1">
              <a:spLocks noChangeArrowheads="1"/>
            </p:cNvSpPr>
            <p:nvPr/>
          </p:nvSpPr>
          <p:spPr bwMode="auto">
            <a:xfrm>
              <a:off x="1734" y="2888"/>
              <a:ext cx="44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8872" name="Text Box 72">
              <a:extLst>
                <a:ext uri="{FF2B5EF4-FFF2-40B4-BE49-F238E27FC236}">
                  <a16:creationId xmlns:a16="http://schemas.microsoft.com/office/drawing/2014/main" id="{5F4A1A88-56AE-4149-A23D-AA079AABA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722"/>
              <a:ext cx="63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 dirty="0">
                  <a:solidFill>
                    <a:srgbClr val="FF3300"/>
                  </a:solidFill>
                </a:rPr>
                <a:t>1</a:t>
              </a:r>
              <a:r>
                <a:rPr kumimoji="1" lang="en-US" altLang="zh-CN" sz="1575" b="0" dirty="0">
                  <a:solidFill>
                    <a:srgbClr val="0000FF"/>
                  </a:solidFill>
                </a:rPr>
                <a:t>00000</a:t>
              </a:r>
              <a:endParaRPr kumimoji="1" lang="zh-CN" altLang="en-US" sz="1575" b="0" dirty="0">
                <a:solidFill>
                  <a:srgbClr val="0000FF"/>
                </a:solidFill>
              </a:endParaRPr>
            </a:p>
          </p:txBody>
        </p:sp>
        <p:sp>
          <p:nvSpPr>
            <p:cNvPr id="78873" name="Text Box 73">
              <a:extLst>
                <a:ext uri="{FF2B5EF4-FFF2-40B4-BE49-F238E27FC236}">
                  <a16:creationId xmlns:a16="http://schemas.microsoft.com/office/drawing/2014/main" id="{CB91ED8D-445A-4C89-8E27-86CD0F463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894"/>
              <a:ext cx="63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 dirty="0"/>
                <a:t>1</a:t>
              </a:r>
              <a:r>
                <a:rPr kumimoji="1" lang="en-US" altLang="zh-CN" sz="1575" b="0" dirty="0">
                  <a:solidFill>
                    <a:srgbClr val="0000FF"/>
                  </a:solidFill>
                </a:rPr>
                <a:t>00001</a:t>
              </a:r>
              <a:endParaRPr kumimoji="1" lang="zh-CN" altLang="en-US" sz="1575" b="0" dirty="0">
                <a:solidFill>
                  <a:srgbClr val="0000FF"/>
                </a:solidFill>
              </a:endParaRPr>
            </a:p>
          </p:txBody>
        </p:sp>
        <p:sp>
          <p:nvSpPr>
            <p:cNvPr id="78874" name="Text Box 76">
              <a:extLst>
                <a:ext uri="{FF2B5EF4-FFF2-40B4-BE49-F238E27FC236}">
                  <a16:creationId xmlns:a16="http://schemas.microsoft.com/office/drawing/2014/main" id="{0FDBF438-577F-40B6-9E94-2E0F3DD74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720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875" name="Text Box 77">
              <a:extLst>
                <a:ext uri="{FF2B5EF4-FFF2-40B4-BE49-F238E27FC236}">
                  <a16:creationId xmlns:a16="http://schemas.microsoft.com/office/drawing/2014/main" id="{366FAF10-A5C7-4D79-89EE-9A370DB3C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874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83984" name="Text Box 90"/>
          <p:cNvSpPr txBox="1">
            <a:spLocks noChangeArrowheads="1"/>
          </p:cNvSpPr>
          <p:nvPr/>
        </p:nvSpPr>
        <p:spPr bwMode="auto">
          <a:xfrm>
            <a:off x="5741988" y="4173538"/>
            <a:ext cx="21351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条一地址指令</a:t>
            </a:r>
          </a:p>
        </p:txBody>
      </p:sp>
      <p:sp>
        <p:nvSpPr>
          <p:cNvPr id="83985" name="_s1031"/>
          <p:cNvSpPr>
            <a:spLocks noChangeArrowheads="1"/>
          </p:cNvSpPr>
          <p:nvPr/>
        </p:nvSpPr>
        <p:spPr bwMode="auto">
          <a:xfrm>
            <a:off x="882650" y="4103688"/>
            <a:ext cx="2322513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74" name="Text Box 73">
            <a:extLst>
              <a:ext uri="{FF2B5EF4-FFF2-40B4-BE49-F238E27FC236}">
                <a16:creationId xmlns:a16="http://schemas.microsoft.com/office/drawing/2014/main" id="{F087E1E6-0F17-4005-AD36-7C3A8A6C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826000"/>
            <a:ext cx="7397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defRPr/>
            </a:pPr>
            <a:r>
              <a:rPr kumimoji="1" lang="en-US" altLang="zh-CN" sz="1575" b="0" dirty="0"/>
              <a:t>1</a:t>
            </a:r>
            <a:r>
              <a:rPr kumimoji="1" lang="en-US" altLang="zh-CN" sz="1575" b="0" dirty="0">
                <a:solidFill>
                  <a:srgbClr val="0000FF"/>
                </a:solidFill>
              </a:rPr>
              <a:t>00010</a:t>
            </a:r>
            <a:endParaRPr kumimoji="1" lang="zh-CN" altLang="en-US" sz="1575" b="0" dirty="0">
              <a:solidFill>
                <a:srgbClr val="0000FF"/>
              </a:solidFill>
            </a:endParaRPr>
          </a:p>
        </p:txBody>
      </p:sp>
      <p:sp>
        <p:nvSpPr>
          <p:cNvPr id="75" name="Text Box 73">
            <a:extLst>
              <a:ext uri="{FF2B5EF4-FFF2-40B4-BE49-F238E27FC236}">
                <a16:creationId xmlns:a16="http://schemas.microsoft.com/office/drawing/2014/main" id="{12EF8F8A-9826-4316-B584-97424FA0B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987925"/>
            <a:ext cx="7397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defRPr/>
            </a:pPr>
            <a:r>
              <a:rPr kumimoji="1" lang="en-US" altLang="zh-CN" sz="1575" b="0"/>
              <a:t>1</a:t>
            </a:r>
            <a:r>
              <a:rPr kumimoji="1" lang="en-US" altLang="zh-CN" sz="1575" b="0">
                <a:solidFill>
                  <a:srgbClr val="0000FF"/>
                </a:solidFill>
              </a:rPr>
              <a:t>00010</a:t>
            </a:r>
            <a:endParaRPr kumimoji="1" lang="zh-CN" altLang="en-US" sz="1575" b="0">
              <a:solidFill>
                <a:srgbClr val="0000FF"/>
              </a:solidFill>
            </a:endParaRPr>
          </a:p>
        </p:txBody>
      </p:sp>
      <p:sp>
        <p:nvSpPr>
          <p:cNvPr id="76" name="Text Box 73">
            <a:extLst>
              <a:ext uri="{FF2B5EF4-FFF2-40B4-BE49-F238E27FC236}">
                <a16:creationId xmlns:a16="http://schemas.microsoft.com/office/drawing/2014/main" id="{D9F3F797-1158-4390-A72F-260B33DE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365750"/>
            <a:ext cx="703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defRPr/>
            </a:pPr>
            <a:r>
              <a:rPr kumimoji="1" lang="en-US" altLang="zh-CN" sz="1575" b="0"/>
              <a:t>1</a:t>
            </a:r>
            <a:r>
              <a:rPr kumimoji="1" lang="en-US" altLang="zh-CN" sz="1575" b="0">
                <a:solidFill>
                  <a:srgbClr val="0000FF"/>
                </a:solidFill>
              </a:rPr>
              <a:t>11111</a:t>
            </a:r>
            <a:endParaRPr kumimoji="1" lang="zh-CN" altLang="en-US" sz="1575" b="0">
              <a:solidFill>
                <a:srgbClr val="0000FF"/>
              </a:solidFill>
            </a:endParaRPr>
          </a:p>
        </p:txBody>
      </p:sp>
      <p:sp>
        <p:nvSpPr>
          <p:cNvPr id="77" name="Text Box 53">
            <a:extLst>
              <a:ext uri="{FF2B5EF4-FFF2-40B4-BE49-F238E27FC236}">
                <a16:creationId xmlns:a16="http://schemas.microsoft.com/office/drawing/2014/main" id="{6DFCCD40-69FF-41E4-B871-70105B960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5156200"/>
            <a:ext cx="3778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defRPr/>
            </a:pPr>
            <a:r>
              <a:rPr kumimoji="1" lang="zh-CN" altLang="en-US" sz="1575" b="0">
                <a:solidFill>
                  <a:srgbClr val="0000FF"/>
                </a:solidFill>
              </a:rPr>
              <a:t>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utoUpdateAnimBg="0"/>
      <p:bldP spid="233" grpId="0" animBg="1"/>
      <p:bldP spid="74" grpId="0"/>
      <p:bldP spid="75" grpId="0"/>
      <p:bldP spid="76" grpId="0"/>
      <p:bldP spid="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179388" y="1517650"/>
            <a:ext cx="8856662" cy="399891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marL="279400" indent="-2794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例：某指令系统指令字长16位，每个地址码为6位。若二地址指令15条，一地址指令34条，则剩下零地址指令最多有多少条？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charset="2"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解: 操作码按短到长进行扩展编码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charset="2"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二地址指令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 ~ 1110)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charset="2"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一地址指令：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(00000 ~ 11111)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(00000 ~ 00001)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charset="2"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零地址指令：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(00010 – 11111) (000000 – 111111)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charset="2"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故零地址指令最多有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</a:t>
            </a:r>
            <a:r>
              <a:rPr lang="en-US" altLang="zh-CN" sz="2800" b="1" baseline="38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-2) ×2</a:t>
            </a:r>
            <a:r>
              <a:rPr lang="en-US" altLang="zh-CN" sz="2800" b="1" baseline="38000" dirty="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=15×2</a:t>
            </a:r>
            <a:r>
              <a:rPr lang="en-US" altLang="zh-CN" sz="2800" b="1" baseline="38000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种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032" y="9236"/>
            <a:ext cx="5210175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86020" name="_s1031"/>
          <p:cNvSpPr>
            <a:spLocks noChangeArrowheads="1"/>
          </p:cNvSpPr>
          <p:nvPr/>
        </p:nvSpPr>
        <p:spPr bwMode="auto">
          <a:xfrm>
            <a:off x="3328988" y="908050"/>
            <a:ext cx="2647950" cy="4460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操作码计算题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43B9A87-5C1D-4F03-AD0B-4D9C09530422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什么是计算机的语言？</a:t>
            </a: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1979613" y="3122613"/>
            <a:ext cx="6130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Instruction Set </a:t>
            </a: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8" y="24268"/>
            <a:ext cx="5210175" cy="61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88067" name="_s1031"/>
          <p:cNvSpPr>
            <a:spLocks noChangeArrowheads="1"/>
          </p:cNvSpPr>
          <p:nvPr/>
        </p:nvSpPr>
        <p:spPr bwMode="auto">
          <a:xfrm>
            <a:off x="509588" y="969963"/>
            <a:ext cx="6078537" cy="508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回顾一下指令格式设计的基本原则</a:t>
            </a:r>
          </a:p>
        </p:txBody>
      </p:sp>
      <p:sp>
        <p:nvSpPr>
          <p:cNvPr id="230" name="_s1031"/>
          <p:cNvSpPr>
            <a:spLocks noChangeArrowheads="1"/>
          </p:cNvSpPr>
          <p:nvPr/>
        </p:nvSpPr>
        <p:spPr bwMode="auto">
          <a:xfrm>
            <a:off x="1692275" y="1916113"/>
            <a:ext cx="2984500" cy="508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指令尽量短</a:t>
            </a:r>
          </a:p>
        </p:txBody>
      </p:sp>
      <p:sp>
        <p:nvSpPr>
          <p:cNvPr id="231" name="_s1031">
            <a:extLst>
              <a:ext uri="{FF2B5EF4-FFF2-40B4-BE49-F238E27FC236}">
                <a16:creationId xmlns:a16="http://schemas.microsoft.com/office/drawing/2014/main" id="{458375FE-64F9-4A13-8297-AB944EB8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213100"/>
            <a:ext cx="5040313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指令编码必须具有唯一的解释</a:t>
            </a:r>
          </a:p>
        </p:txBody>
      </p:sp>
      <p:sp>
        <p:nvSpPr>
          <p:cNvPr id="232" name="_s1031">
            <a:extLst>
              <a:ext uri="{FF2B5EF4-FFF2-40B4-BE49-F238E27FC236}">
                <a16:creationId xmlns:a16="http://schemas.microsoft.com/office/drawing/2014/main" id="{1D9A0D51-C3D3-4542-9669-AC61D297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884613"/>
            <a:ext cx="5327650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指令字长应是字节的整数倍</a:t>
            </a:r>
          </a:p>
        </p:txBody>
      </p:sp>
      <p:sp>
        <p:nvSpPr>
          <p:cNvPr id="15" name="_s1031"/>
          <p:cNvSpPr>
            <a:spLocks noChangeArrowheads="1"/>
          </p:cNvSpPr>
          <p:nvPr/>
        </p:nvSpPr>
        <p:spPr bwMode="auto">
          <a:xfrm>
            <a:off x="1692275" y="2565400"/>
            <a:ext cx="4319588" cy="50641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要有足够的操作码位数</a:t>
            </a:r>
          </a:p>
        </p:txBody>
      </p:sp>
      <p:sp>
        <p:nvSpPr>
          <p:cNvPr id="16" name="_s1031"/>
          <p:cNvSpPr>
            <a:spLocks noChangeArrowheads="1"/>
          </p:cNvSpPr>
          <p:nvPr/>
        </p:nvSpPr>
        <p:spPr bwMode="auto">
          <a:xfrm>
            <a:off x="1692275" y="4649788"/>
            <a:ext cx="5688013" cy="5080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均衡设计、指令尽量规整</a:t>
            </a:r>
          </a:p>
        </p:txBody>
      </p:sp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1692275" y="5362575"/>
            <a:ext cx="6189663" cy="5143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合理选择地址字段的个数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 autoUpdateAnimBg="0"/>
      <p:bldP spid="231" grpId="0" animBg="1" autoUpdateAnimBg="0"/>
      <p:bldP spid="232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44450"/>
            <a:ext cx="5210175" cy="4953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2.2.3 </a:t>
            </a:r>
            <a:r>
              <a:rPr lang="zh-CN" altLang="en-US" dirty="0">
                <a:solidFill>
                  <a:srgbClr val="A50021"/>
                </a:solidFill>
              </a:rPr>
              <a:t>地址</a:t>
            </a:r>
            <a:r>
              <a:rPr lang="zh-TW" altLang="en-US" dirty="0">
                <a:solidFill>
                  <a:srgbClr val="A50021"/>
                </a:solidFill>
              </a:rPr>
              <a:t>码</a:t>
            </a:r>
            <a:r>
              <a:rPr lang="zh-CN" altLang="en-US" dirty="0">
                <a:solidFill>
                  <a:srgbClr val="A50021"/>
                </a:solidFill>
              </a:rPr>
              <a:t>结构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65" tIns="34533" rIns="69065" bIns="34533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地址个数</a:t>
            </a:r>
            <a:endParaRPr lang="en-US" altLang="zh-CN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</a:pPr>
            <a:endParaRPr lang="zh-CN" altLang="en-US" sz="27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>
              <a:spcBef>
                <a:spcPct val="0"/>
              </a:spcBef>
              <a:buClr>
                <a:schemeClr val="tx1"/>
              </a:buClr>
            </a:pPr>
            <a:endParaRPr lang="en-US" altLang="zh-CN" sz="210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>
              <a:spcBef>
                <a:spcPct val="0"/>
              </a:spcBef>
              <a:buClr>
                <a:schemeClr val="tx1"/>
              </a:buClr>
            </a:pPr>
            <a:endParaRPr lang="en-US" altLang="zh-CN" sz="210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altLang="zh-CN" sz="21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地址的选择依赖于指令系统的结构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堆栈结构：零地址指令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累加器结构：一地址指令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通用寄存器结构：二、三地址指令</a:t>
            </a:r>
          </a:p>
        </p:txBody>
      </p:sp>
      <p:sp>
        <p:nvSpPr>
          <p:cNvPr id="6" name="_s1031"/>
          <p:cNvSpPr>
            <a:spLocks noChangeArrowheads="1"/>
          </p:cNvSpPr>
          <p:nvPr/>
        </p:nvSpPr>
        <p:spPr bwMode="auto">
          <a:xfrm>
            <a:off x="684213" y="1695450"/>
            <a:ext cx="7966075" cy="4873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</a:pP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地址个数越少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指令长度越短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指令功能越简单</a:t>
            </a:r>
            <a:endParaRPr kumimoji="1"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_s1031">
            <a:extLst>
              <a:ext uri="{FF2B5EF4-FFF2-40B4-BE49-F238E27FC236}">
                <a16:creationId xmlns:a16="http://schemas.microsoft.com/office/drawing/2014/main" id="{AB8F1C22-1A39-423F-BD1E-C8794813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43150"/>
            <a:ext cx="7993062" cy="896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DA"/>
              </a:gs>
              <a:gs pos="20000">
                <a:srgbClr val="0000D5"/>
              </a:gs>
              <a:gs pos="100000">
                <a:srgbClr val="0000A2"/>
              </a:gs>
            </a:gsLst>
            <a:lin ang="5400000"/>
          </a:gradFill>
          <a:ln w="9525">
            <a:solidFill>
              <a:srgbClr val="0000B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地址个数越少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所需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指令条数越多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增加了程序复杂度和执行时间</a:t>
            </a:r>
            <a:endParaRPr kumimoji="1"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flipH="1">
            <a:off x="6588125" y="3789363"/>
            <a:ext cx="2339975" cy="1373187"/>
          </a:xfrm>
          <a:prstGeom prst="wedgeRoundRectCallout">
            <a:avLst>
              <a:gd name="adj1" fmla="val 41162"/>
              <a:gd name="adj2" fmla="val -111560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1"/>
              </a:buClr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指令中</a:t>
            </a:r>
            <a:endParaRPr kumimoji="1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Clr>
                <a:schemeClr val="tx1"/>
              </a:buClr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地址个</a:t>
            </a:r>
            <a:r>
              <a:rPr kumimoji="1" lang="zh-CN" altLang="en-US" sz="2400">
                <a:latin typeface="Times" panose="02020603050405020304" pitchFamily="18" charset="0"/>
                <a:ea typeface="黑体" panose="02010609060101010101" pitchFamily="49" charset="-122"/>
              </a:rPr>
              <a:t>数一般</a:t>
            </a:r>
            <a:endParaRPr kumimoji="1" lang="en-US" altLang="zh-CN" sz="2400">
              <a:latin typeface="Times" panose="02020603050405020304" pitchFamily="18" charset="0"/>
              <a:ea typeface="黑体" panose="02010609060101010101" pitchFamily="49" charset="-122"/>
            </a:endParaRPr>
          </a:p>
          <a:p>
            <a:pPr algn="ctr">
              <a:buClr>
                <a:schemeClr val="tx1"/>
              </a:buClr>
            </a:pPr>
            <a:r>
              <a:rPr kumimoji="1" lang="zh-CN" altLang="en-US" sz="2400">
                <a:latin typeface="Times" panose="02020603050405020304" pitchFamily="18" charset="0"/>
                <a:ea typeface="黑体" panose="02010609060101010101" pitchFamily="49" charset="-122"/>
              </a:rPr>
              <a:t>不超过</a:t>
            </a:r>
            <a:r>
              <a:rPr kumimoji="1" lang="en-US" altLang="zh-CN" sz="2400">
                <a:latin typeface="Times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animBg="1" autoUpdateAnimBg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624"/>
            <a:ext cx="5210175" cy="4972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2.2.3 </a:t>
            </a:r>
            <a:r>
              <a:rPr lang="zh-CN" altLang="en-US" dirty="0">
                <a:solidFill>
                  <a:srgbClr val="A50021"/>
                </a:solidFill>
              </a:rPr>
              <a:t>地址</a:t>
            </a:r>
            <a:r>
              <a:rPr lang="zh-TW" altLang="en-US" dirty="0">
                <a:solidFill>
                  <a:srgbClr val="A50021"/>
                </a:solidFill>
              </a:rPr>
              <a:t>码</a:t>
            </a:r>
            <a:r>
              <a:rPr lang="zh-CN" altLang="en-US" dirty="0">
                <a:solidFill>
                  <a:srgbClr val="A50021"/>
                </a:solidFill>
              </a:rPr>
              <a:t>结构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DC2AF4B-E9C2-4220-8F21-81B1931A6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txBody>
          <a:bodyPr vert="horz" wrap="square" lIns="68589" tIns="34294" rIns="68589" bIns="3429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Tx/>
              <a:defRPr/>
            </a:pP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一条指令包含</a:t>
            </a:r>
            <a:r>
              <a:rPr lang="en-US" altLang="zh-CN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个</a:t>
            </a:r>
            <a:r>
              <a:rPr lang="zh-CN" altLang="en-US" sz="27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操作码</a:t>
            </a: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和多个</a:t>
            </a:r>
            <a:r>
              <a:rPr lang="zh-CN" altLang="en-US" sz="27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地址码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零地址指令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rgbClr val="F79646"/>
              </a:buClr>
              <a:buFont typeface="Monotype Sorts" pitchFamily="2" charset="2"/>
              <a:buChar char=" 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无需操作数。如：空操作／停机等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rgbClr val="F79646"/>
              </a:buClr>
              <a:buFont typeface="Monotype Sorts" pitchFamily="2" charset="2"/>
              <a:buChar char=" 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所需操作数为默认的。如：堆栈等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一地址指令</a:t>
            </a: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Monotype Sorts" pitchFamily="2" charset="2"/>
              <a:buChar char=" "/>
              <a:defRPr/>
            </a:pPr>
            <a:r>
              <a:rPr lang="zh-CN" altLang="en-US" sz="2100" dirty="0">
                <a:solidFill>
                  <a:srgbClr val="31209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其地址既是源操作数地址，也是存放结果地址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rgbClr val="F79646"/>
              </a:buClr>
              <a:buFont typeface="Monotype Sorts" pitchFamily="2" charset="2"/>
              <a:buChar char=" 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单目运算：如：取反／取负等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rgbClr val="F79646"/>
              </a:buClr>
              <a:buFont typeface="Monotype Sorts" pitchFamily="2" charset="2"/>
              <a:buChar char=" 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双目运算：另一操作数为默认的　如：累加器等</a:t>
            </a: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2987675" y="1412875"/>
            <a:ext cx="1225550" cy="452438"/>
            <a:chOff x="1488" y="2027"/>
            <a:chExt cx="672" cy="400"/>
          </a:xfrm>
        </p:grpSpPr>
        <p:sp>
          <p:nvSpPr>
            <p:cNvPr id="92170" name="Rectangle 5"/>
            <p:cNvSpPr>
              <a:spLocks noChangeArrowheads="1"/>
            </p:cNvSpPr>
            <p:nvPr/>
          </p:nvSpPr>
          <p:spPr bwMode="auto">
            <a:xfrm flipV="1">
              <a:off x="1488" y="2112"/>
              <a:ext cx="672" cy="2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endParaRPr lang="zh-CN" altLang="en-US" sz="15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171" name="Text Box 6"/>
            <p:cNvSpPr txBox="1">
              <a:spLocks noChangeArrowheads="1"/>
            </p:cNvSpPr>
            <p:nvPr/>
          </p:nvSpPr>
          <p:spPr bwMode="auto">
            <a:xfrm>
              <a:off x="1632" y="2027"/>
              <a:ext cx="432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OP</a:t>
              </a:r>
            </a:p>
          </p:txBody>
        </p:sp>
      </p:grp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2884488" y="2852738"/>
            <a:ext cx="2306637" cy="481012"/>
            <a:chOff x="1488" y="3340"/>
            <a:chExt cx="1056" cy="486"/>
          </a:xfrm>
        </p:grpSpPr>
        <p:sp>
          <p:nvSpPr>
            <p:cNvPr id="92166" name="Line 8"/>
            <p:cNvSpPr>
              <a:spLocks noChangeShapeType="1"/>
            </p:cNvSpPr>
            <p:nvPr/>
          </p:nvSpPr>
          <p:spPr bwMode="auto">
            <a:xfrm>
              <a:off x="2064" y="3456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67" name="Rectangle 9"/>
            <p:cNvSpPr>
              <a:spLocks noChangeArrowheads="1"/>
            </p:cNvSpPr>
            <p:nvPr/>
          </p:nvSpPr>
          <p:spPr bwMode="auto">
            <a:xfrm flipV="1">
              <a:off x="1488" y="3456"/>
              <a:ext cx="100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endPara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168" name="Text Box 10"/>
            <p:cNvSpPr txBox="1">
              <a:spLocks noChangeArrowheads="1"/>
            </p:cNvSpPr>
            <p:nvPr/>
          </p:nvSpPr>
          <p:spPr bwMode="auto">
            <a:xfrm>
              <a:off x="1632" y="3368"/>
              <a:ext cx="432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92169" name="Text Box 11"/>
            <p:cNvSpPr txBox="1">
              <a:spLocks noChangeArrowheads="1"/>
            </p:cNvSpPr>
            <p:nvPr/>
          </p:nvSpPr>
          <p:spPr bwMode="auto">
            <a:xfrm>
              <a:off x="2160" y="3340"/>
              <a:ext cx="38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A1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900" y="44625"/>
            <a:ext cx="5210175" cy="5027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2.2.3 </a:t>
            </a:r>
            <a:r>
              <a:rPr lang="zh-CN" altLang="en-US" dirty="0">
                <a:solidFill>
                  <a:srgbClr val="A50021"/>
                </a:solidFill>
              </a:rPr>
              <a:t>地址</a:t>
            </a:r>
            <a:r>
              <a:rPr lang="zh-TW" altLang="en-US" dirty="0">
                <a:solidFill>
                  <a:srgbClr val="A50021"/>
                </a:solidFill>
              </a:rPr>
              <a:t>码</a:t>
            </a:r>
            <a:r>
              <a:rPr lang="zh-CN" altLang="en-US" dirty="0">
                <a:solidFill>
                  <a:srgbClr val="A50021"/>
                </a:solidFill>
              </a:rPr>
              <a:t>结构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C31B3F4-6605-4825-9015-26347AF0C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Tx/>
              <a:defRPr/>
            </a:pP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一条指令包含</a:t>
            </a:r>
            <a:r>
              <a:rPr lang="en-US" altLang="zh-CN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个</a:t>
            </a:r>
            <a:r>
              <a:rPr lang="zh-CN" altLang="en-US" sz="27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操作码</a:t>
            </a: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和多个</a:t>
            </a:r>
            <a:r>
              <a:rPr lang="zh-CN" altLang="en-US" sz="27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地址码</a:t>
            </a:r>
          </a:p>
        </p:txBody>
      </p:sp>
      <p:sp>
        <p:nvSpPr>
          <p:cNvPr id="126988" name="Rectangle 12"/>
          <p:cNvSpPr>
            <a:spLocks noChangeArrowheads="1"/>
          </p:cNvSpPr>
          <p:nvPr/>
        </p:nvSpPr>
        <p:spPr bwMode="auto">
          <a:xfrm>
            <a:off x="522288" y="1512888"/>
            <a:ext cx="829786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49263" indent="-904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二地址指令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最常用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30000"/>
              </a:lnSpc>
              <a:buFont typeface="Monotype Sorts" charset="2"/>
              <a:buChar char=" 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分别存放双目运算中两个源操作数地址，并将其中一个地址作为存放结果地址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三地址指令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(RISC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风格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分别为双目运算中两个源操作数地址和一个结果地址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多地址指令</a:t>
            </a:r>
          </a:p>
          <a:p>
            <a:pPr lvl="1">
              <a:lnSpc>
                <a:spcPct val="130000"/>
              </a:lnSpc>
              <a:buFont typeface="Monotype Sorts" charset="2"/>
              <a:buChar char=" 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用于成批数据处理的指令，如：向量指令 等</a:t>
            </a:r>
          </a:p>
        </p:txBody>
      </p: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5076825" y="3105150"/>
            <a:ext cx="3455988" cy="468313"/>
            <a:chOff x="1344" y="3072"/>
            <a:chExt cx="1824" cy="240"/>
          </a:xfrm>
        </p:grpSpPr>
        <p:sp>
          <p:nvSpPr>
            <p:cNvPr id="94221" name="Line 14"/>
            <p:cNvSpPr>
              <a:spLocks noChangeShapeType="1"/>
            </p:cNvSpPr>
            <p:nvPr/>
          </p:nvSpPr>
          <p:spPr bwMode="auto">
            <a:xfrm>
              <a:off x="196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2" name="Text Box 15"/>
            <p:cNvSpPr txBox="1">
              <a:spLocks noChangeArrowheads="1"/>
            </p:cNvSpPr>
            <p:nvPr/>
          </p:nvSpPr>
          <p:spPr bwMode="auto">
            <a:xfrm>
              <a:off x="2400" y="307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94223" name="Text Box 16"/>
            <p:cNvSpPr txBox="1">
              <a:spLocks noChangeArrowheads="1"/>
            </p:cNvSpPr>
            <p:nvPr/>
          </p:nvSpPr>
          <p:spPr bwMode="auto">
            <a:xfrm>
              <a:off x="2784" y="307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94224" name="Rectangle 17"/>
            <p:cNvSpPr>
              <a:spLocks noChangeArrowheads="1"/>
            </p:cNvSpPr>
            <p:nvPr/>
          </p:nvSpPr>
          <p:spPr bwMode="auto">
            <a:xfrm flipV="1">
              <a:off x="1344" y="3120"/>
              <a:ext cx="177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4225" name="Text Box 18"/>
            <p:cNvSpPr txBox="1">
              <a:spLocks noChangeArrowheads="1"/>
            </p:cNvSpPr>
            <p:nvPr/>
          </p:nvSpPr>
          <p:spPr bwMode="auto">
            <a:xfrm>
              <a:off x="1488" y="3072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94226" name="Text Box 19"/>
            <p:cNvSpPr txBox="1">
              <a:spLocks noChangeArrowheads="1"/>
            </p:cNvSpPr>
            <p:nvPr/>
          </p:nvSpPr>
          <p:spPr bwMode="auto">
            <a:xfrm>
              <a:off x="2016" y="307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94227" name="Line 20"/>
            <p:cNvSpPr>
              <a:spLocks noChangeShapeType="1"/>
            </p:cNvSpPr>
            <p:nvPr/>
          </p:nvSpPr>
          <p:spPr bwMode="auto">
            <a:xfrm>
              <a:off x="2352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8" name="Line 21"/>
            <p:cNvSpPr>
              <a:spLocks noChangeShapeType="1"/>
            </p:cNvSpPr>
            <p:nvPr/>
          </p:nvSpPr>
          <p:spPr bwMode="auto">
            <a:xfrm>
              <a:off x="273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14" name="Group 22"/>
          <p:cNvGrpSpPr>
            <a:grpSpLocks/>
          </p:cNvGrpSpPr>
          <p:nvPr/>
        </p:nvGrpSpPr>
        <p:grpSpPr bwMode="auto">
          <a:xfrm>
            <a:off x="4572000" y="1577975"/>
            <a:ext cx="2592388" cy="482600"/>
            <a:chOff x="1344" y="2208"/>
            <a:chExt cx="1440" cy="253"/>
          </a:xfrm>
        </p:grpSpPr>
        <p:sp>
          <p:nvSpPr>
            <p:cNvPr id="94215" name="Text Box 23"/>
            <p:cNvSpPr txBox="1">
              <a:spLocks noChangeArrowheads="1"/>
            </p:cNvSpPr>
            <p:nvPr/>
          </p:nvSpPr>
          <p:spPr bwMode="auto">
            <a:xfrm>
              <a:off x="2064" y="220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94216" name="Rectangle 24"/>
            <p:cNvSpPr>
              <a:spLocks noChangeArrowheads="1"/>
            </p:cNvSpPr>
            <p:nvPr/>
          </p:nvSpPr>
          <p:spPr bwMode="auto">
            <a:xfrm flipV="1">
              <a:off x="1344" y="2256"/>
              <a:ext cx="13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4217" name="Text Box 25"/>
            <p:cNvSpPr txBox="1">
              <a:spLocks noChangeArrowheads="1"/>
            </p:cNvSpPr>
            <p:nvPr/>
          </p:nvSpPr>
          <p:spPr bwMode="auto">
            <a:xfrm>
              <a:off x="1488" y="220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94218" name="Line 26"/>
            <p:cNvSpPr>
              <a:spLocks noChangeShapeType="1"/>
            </p:cNvSpPr>
            <p:nvPr/>
          </p:nvSpPr>
          <p:spPr bwMode="auto">
            <a:xfrm>
              <a:off x="201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9" name="Line 27"/>
            <p:cNvSpPr>
              <a:spLocks noChangeShapeType="1"/>
            </p:cNvSpPr>
            <p:nvPr/>
          </p:nvSpPr>
          <p:spPr bwMode="auto">
            <a:xfrm>
              <a:off x="240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0" name="Text Box 28"/>
            <p:cNvSpPr txBox="1">
              <a:spLocks noChangeArrowheads="1"/>
            </p:cNvSpPr>
            <p:nvPr/>
          </p:nvSpPr>
          <p:spPr bwMode="auto">
            <a:xfrm>
              <a:off x="2400" y="220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63409"/>
            <a:ext cx="5210175" cy="5060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2.2.3 </a:t>
            </a:r>
            <a:r>
              <a:rPr lang="zh-CN" altLang="en-US" dirty="0">
                <a:solidFill>
                  <a:srgbClr val="A50021"/>
                </a:solidFill>
              </a:rPr>
              <a:t>地址</a:t>
            </a:r>
            <a:r>
              <a:rPr lang="zh-TW" altLang="en-US" dirty="0">
                <a:solidFill>
                  <a:srgbClr val="A50021"/>
                </a:solidFill>
              </a:rPr>
              <a:t>码</a:t>
            </a:r>
            <a:r>
              <a:rPr lang="zh-CN" altLang="en-US" dirty="0">
                <a:solidFill>
                  <a:srgbClr val="A50021"/>
                </a:solidFill>
              </a:rPr>
              <a:t>结构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4" rIns="68589" bIns="34294" numCol="1" anchor="t" anchorCtr="0" compatLnSpc="1">
            <a:prstTxWarp prst="textNoShape">
              <a:avLst/>
            </a:prstTxWarp>
          </a:bodyPr>
          <a:lstStyle/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 =(A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－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B)÷(C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＋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D×E)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4216400" y="2616200"/>
            <a:ext cx="5222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</a:p>
          <a:p>
            <a:pPr algn="just"/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4216400" y="3303588"/>
            <a:ext cx="52228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</a:p>
          <a:p>
            <a:pPr algn="just"/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4216400" y="3686175"/>
            <a:ext cx="5222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</a:p>
          <a:p>
            <a:pPr algn="just"/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96263" name="Group 6"/>
          <p:cNvGrpSpPr>
            <a:grpSpLocks/>
          </p:cNvGrpSpPr>
          <p:nvPr/>
        </p:nvGrpSpPr>
        <p:grpSpPr bwMode="auto">
          <a:xfrm>
            <a:off x="209550" y="1700213"/>
            <a:ext cx="3984625" cy="3132137"/>
            <a:chOff x="0" y="1086"/>
            <a:chExt cx="2772" cy="2629"/>
          </a:xfrm>
        </p:grpSpPr>
        <p:sp>
          <p:nvSpPr>
            <p:cNvPr id="96319" name="Rectangle 7"/>
            <p:cNvSpPr>
              <a:spLocks noChangeArrowheads="1"/>
            </p:cNvSpPr>
            <p:nvPr/>
          </p:nvSpPr>
          <p:spPr bwMode="auto">
            <a:xfrm>
              <a:off x="115" y="1086"/>
              <a:ext cx="245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二地址指令</a:t>
              </a:r>
            </a:p>
          </p:txBody>
        </p:sp>
        <p:sp>
          <p:nvSpPr>
            <p:cNvPr id="96320" name="Rectangle 8"/>
            <p:cNvSpPr>
              <a:spLocks noChangeArrowheads="1"/>
            </p:cNvSpPr>
            <p:nvPr/>
          </p:nvSpPr>
          <p:spPr bwMode="auto">
            <a:xfrm>
              <a:off x="67" y="1715"/>
              <a:ext cx="12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指令</a:t>
              </a:r>
            </a:p>
          </p:txBody>
        </p:sp>
        <p:sp>
          <p:nvSpPr>
            <p:cNvPr id="96321" name="Rectangle 9"/>
            <p:cNvSpPr>
              <a:spLocks noChangeArrowheads="1"/>
            </p:cNvSpPr>
            <p:nvPr/>
          </p:nvSpPr>
          <p:spPr bwMode="auto">
            <a:xfrm>
              <a:off x="1501" y="1715"/>
              <a:ext cx="111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操    作</a:t>
              </a:r>
            </a:p>
          </p:txBody>
        </p:sp>
        <p:sp>
          <p:nvSpPr>
            <p:cNvPr id="96322" name="Rectangle 10"/>
            <p:cNvSpPr>
              <a:spLocks noChangeArrowheads="1"/>
            </p:cNvSpPr>
            <p:nvPr/>
          </p:nvSpPr>
          <p:spPr bwMode="auto">
            <a:xfrm>
              <a:off x="77" y="1992"/>
              <a:ext cx="72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MOVE</a:t>
              </a:r>
            </a:p>
          </p:txBody>
        </p:sp>
        <p:sp>
          <p:nvSpPr>
            <p:cNvPr id="96323" name="Rectangle 11"/>
            <p:cNvSpPr>
              <a:spLocks noChangeArrowheads="1"/>
            </p:cNvSpPr>
            <p:nvPr/>
          </p:nvSpPr>
          <p:spPr bwMode="auto">
            <a:xfrm>
              <a:off x="0" y="1992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24" name="Rectangle 12"/>
            <p:cNvSpPr>
              <a:spLocks noChangeArrowheads="1"/>
            </p:cNvSpPr>
            <p:nvPr/>
          </p:nvSpPr>
          <p:spPr bwMode="auto">
            <a:xfrm>
              <a:off x="77" y="2313"/>
              <a:ext cx="6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SUB</a:t>
              </a:r>
            </a:p>
          </p:txBody>
        </p:sp>
        <p:sp>
          <p:nvSpPr>
            <p:cNvPr id="96325" name="Rectangle 13"/>
            <p:cNvSpPr>
              <a:spLocks noChangeArrowheads="1"/>
            </p:cNvSpPr>
            <p:nvPr/>
          </p:nvSpPr>
          <p:spPr bwMode="auto">
            <a:xfrm>
              <a:off x="0" y="2313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26" name="Rectangle 14"/>
            <p:cNvSpPr>
              <a:spLocks noChangeArrowheads="1"/>
            </p:cNvSpPr>
            <p:nvPr/>
          </p:nvSpPr>
          <p:spPr bwMode="auto">
            <a:xfrm>
              <a:off x="77" y="2570"/>
              <a:ext cx="67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MOVE</a:t>
              </a:r>
            </a:p>
          </p:txBody>
        </p:sp>
        <p:sp>
          <p:nvSpPr>
            <p:cNvPr id="96327" name="Rectangle 15"/>
            <p:cNvSpPr>
              <a:spLocks noChangeArrowheads="1"/>
            </p:cNvSpPr>
            <p:nvPr/>
          </p:nvSpPr>
          <p:spPr bwMode="auto">
            <a:xfrm>
              <a:off x="0" y="2570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28" name="Rectangle 16"/>
            <p:cNvSpPr>
              <a:spLocks noChangeArrowheads="1"/>
            </p:cNvSpPr>
            <p:nvPr/>
          </p:nvSpPr>
          <p:spPr bwMode="auto">
            <a:xfrm>
              <a:off x="77" y="2891"/>
              <a:ext cx="6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MUL</a:t>
              </a:r>
            </a:p>
          </p:txBody>
        </p:sp>
        <p:sp>
          <p:nvSpPr>
            <p:cNvPr id="96329" name="Rectangle 17"/>
            <p:cNvSpPr>
              <a:spLocks noChangeArrowheads="1"/>
            </p:cNvSpPr>
            <p:nvPr/>
          </p:nvSpPr>
          <p:spPr bwMode="auto">
            <a:xfrm>
              <a:off x="0" y="2891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30" name="Rectangle 18"/>
            <p:cNvSpPr>
              <a:spLocks noChangeArrowheads="1"/>
            </p:cNvSpPr>
            <p:nvPr/>
          </p:nvSpPr>
          <p:spPr bwMode="auto">
            <a:xfrm>
              <a:off x="77" y="3148"/>
              <a:ext cx="6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ADD</a:t>
              </a:r>
            </a:p>
          </p:txBody>
        </p:sp>
        <p:sp>
          <p:nvSpPr>
            <p:cNvPr id="96331" name="Rectangle 19"/>
            <p:cNvSpPr>
              <a:spLocks noChangeArrowheads="1"/>
            </p:cNvSpPr>
            <p:nvPr/>
          </p:nvSpPr>
          <p:spPr bwMode="auto">
            <a:xfrm>
              <a:off x="0" y="3148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32" name="Rectangle 20"/>
            <p:cNvSpPr>
              <a:spLocks noChangeArrowheads="1"/>
            </p:cNvSpPr>
            <p:nvPr/>
          </p:nvSpPr>
          <p:spPr bwMode="auto">
            <a:xfrm>
              <a:off x="77" y="3405"/>
              <a:ext cx="6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DIV</a:t>
              </a:r>
            </a:p>
          </p:txBody>
        </p:sp>
        <p:sp>
          <p:nvSpPr>
            <p:cNvPr id="96333" name="Rectangle 21"/>
            <p:cNvSpPr>
              <a:spLocks noChangeArrowheads="1"/>
            </p:cNvSpPr>
            <p:nvPr/>
          </p:nvSpPr>
          <p:spPr bwMode="auto">
            <a:xfrm>
              <a:off x="0" y="3405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34" name="Rectangle 22"/>
            <p:cNvSpPr>
              <a:spLocks noChangeArrowheads="1"/>
            </p:cNvSpPr>
            <p:nvPr/>
          </p:nvSpPr>
          <p:spPr bwMode="auto">
            <a:xfrm>
              <a:off x="832" y="1992"/>
              <a:ext cx="44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Y,A</a:t>
              </a:r>
            </a:p>
          </p:txBody>
        </p:sp>
        <p:sp>
          <p:nvSpPr>
            <p:cNvPr id="96335" name="Rectangle 23"/>
            <p:cNvSpPr>
              <a:spLocks noChangeArrowheads="1"/>
            </p:cNvSpPr>
            <p:nvPr/>
          </p:nvSpPr>
          <p:spPr bwMode="auto">
            <a:xfrm>
              <a:off x="775" y="1992"/>
              <a:ext cx="563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36" name="Rectangle 24"/>
            <p:cNvSpPr>
              <a:spLocks noChangeArrowheads="1"/>
            </p:cNvSpPr>
            <p:nvPr/>
          </p:nvSpPr>
          <p:spPr bwMode="auto">
            <a:xfrm>
              <a:off x="832" y="2313"/>
              <a:ext cx="44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Y,B</a:t>
              </a:r>
            </a:p>
          </p:txBody>
        </p:sp>
        <p:sp>
          <p:nvSpPr>
            <p:cNvPr id="96337" name="Rectangle 25"/>
            <p:cNvSpPr>
              <a:spLocks noChangeArrowheads="1"/>
            </p:cNvSpPr>
            <p:nvPr/>
          </p:nvSpPr>
          <p:spPr bwMode="auto">
            <a:xfrm>
              <a:off x="775" y="2313"/>
              <a:ext cx="563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38" name="Rectangle 26"/>
            <p:cNvSpPr>
              <a:spLocks noChangeArrowheads="1"/>
            </p:cNvSpPr>
            <p:nvPr/>
          </p:nvSpPr>
          <p:spPr bwMode="auto">
            <a:xfrm>
              <a:off x="832" y="2570"/>
              <a:ext cx="44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T,D</a:t>
              </a:r>
            </a:p>
          </p:txBody>
        </p:sp>
        <p:sp>
          <p:nvSpPr>
            <p:cNvPr id="96339" name="Rectangle 27"/>
            <p:cNvSpPr>
              <a:spLocks noChangeArrowheads="1"/>
            </p:cNvSpPr>
            <p:nvPr/>
          </p:nvSpPr>
          <p:spPr bwMode="auto">
            <a:xfrm>
              <a:off x="775" y="2570"/>
              <a:ext cx="563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40" name="Rectangle 28"/>
            <p:cNvSpPr>
              <a:spLocks noChangeArrowheads="1"/>
            </p:cNvSpPr>
            <p:nvPr/>
          </p:nvSpPr>
          <p:spPr bwMode="auto">
            <a:xfrm>
              <a:off x="832" y="2891"/>
              <a:ext cx="44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T,E</a:t>
              </a:r>
            </a:p>
          </p:txBody>
        </p:sp>
        <p:sp>
          <p:nvSpPr>
            <p:cNvPr id="96341" name="Rectangle 29"/>
            <p:cNvSpPr>
              <a:spLocks noChangeArrowheads="1"/>
            </p:cNvSpPr>
            <p:nvPr/>
          </p:nvSpPr>
          <p:spPr bwMode="auto">
            <a:xfrm>
              <a:off x="775" y="2891"/>
              <a:ext cx="5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42" name="Rectangle 30"/>
            <p:cNvSpPr>
              <a:spLocks noChangeArrowheads="1"/>
            </p:cNvSpPr>
            <p:nvPr/>
          </p:nvSpPr>
          <p:spPr bwMode="auto">
            <a:xfrm>
              <a:off x="832" y="3148"/>
              <a:ext cx="44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T,C</a:t>
              </a:r>
            </a:p>
          </p:txBody>
        </p:sp>
        <p:sp>
          <p:nvSpPr>
            <p:cNvPr id="96343" name="Rectangle 31"/>
            <p:cNvSpPr>
              <a:spLocks noChangeArrowheads="1"/>
            </p:cNvSpPr>
            <p:nvPr/>
          </p:nvSpPr>
          <p:spPr bwMode="auto">
            <a:xfrm>
              <a:off x="775" y="3148"/>
              <a:ext cx="563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44" name="Rectangle 32"/>
            <p:cNvSpPr>
              <a:spLocks noChangeArrowheads="1"/>
            </p:cNvSpPr>
            <p:nvPr/>
          </p:nvSpPr>
          <p:spPr bwMode="auto">
            <a:xfrm>
              <a:off x="832" y="3405"/>
              <a:ext cx="44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Y,T</a:t>
              </a:r>
            </a:p>
          </p:txBody>
        </p:sp>
        <p:sp>
          <p:nvSpPr>
            <p:cNvPr id="96345" name="Rectangle 33"/>
            <p:cNvSpPr>
              <a:spLocks noChangeArrowheads="1"/>
            </p:cNvSpPr>
            <p:nvPr/>
          </p:nvSpPr>
          <p:spPr bwMode="auto">
            <a:xfrm>
              <a:off x="775" y="3405"/>
              <a:ext cx="563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96346" name="Group 34"/>
            <p:cNvGrpSpPr>
              <a:grpSpLocks/>
            </p:cNvGrpSpPr>
            <p:nvPr/>
          </p:nvGrpSpPr>
          <p:grpSpPr bwMode="auto">
            <a:xfrm>
              <a:off x="1338" y="1992"/>
              <a:ext cx="1434" cy="1723"/>
              <a:chOff x="1338" y="1992"/>
              <a:chExt cx="1434" cy="1723"/>
            </a:xfrm>
          </p:grpSpPr>
          <p:sp>
            <p:nvSpPr>
              <p:cNvPr id="96347" name="Rectangle 35"/>
              <p:cNvSpPr>
                <a:spLocks noChangeArrowheads="1"/>
              </p:cNvSpPr>
              <p:nvPr/>
            </p:nvSpPr>
            <p:spPr bwMode="auto">
              <a:xfrm>
                <a:off x="1415" y="1992"/>
                <a:ext cx="1280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 ←(A)</a:t>
                </a:r>
              </a:p>
            </p:txBody>
          </p:sp>
          <p:sp>
            <p:nvSpPr>
              <p:cNvPr id="96348" name="Rectangle 36"/>
              <p:cNvSpPr>
                <a:spLocks noChangeArrowheads="1"/>
              </p:cNvSpPr>
              <p:nvPr/>
            </p:nvSpPr>
            <p:spPr bwMode="auto">
              <a:xfrm>
                <a:off x="1338" y="1992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49" name="Rectangle 37"/>
              <p:cNvSpPr>
                <a:spLocks noChangeArrowheads="1"/>
              </p:cNvSpPr>
              <p:nvPr/>
            </p:nvSpPr>
            <p:spPr bwMode="auto">
              <a:xfrm>
                <a:off x="1415" y="2313"/>
                <a:ext cx="128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Y←(Y) – (B)</a:t>
                </a:r>
              </a:p>
            </p:txBody>
          </p:sp>
          <p:sp>
            <p:nvSpPr>
              <p:cNvPr id="96350" name="Rectangle 38"/>
              <p:cNvSpPr>
                <a:spLocks noChangeArrowheads="1"/>
              </p:cNvSpPr>
              <p:nvPr/>
            </p:nvSpPr>
            <p:spPr bwMode="auto">
              <a:xfrm>
                <a:off x="1338" y="2313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51" name="Rectangle 39"/>
              <p:cNvSpPr>
                <a:spLocks noChangeArrowheads="1"/>
              </p:cNvSpPr>
              <p:nvPr/>
            </p:nvSpPr>
            <p:spPr bwMode="auto">
              <a:xfrm>
                <a:off x="1415" y="2599"/>
                <a:ext cx="128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T ←(D)</a:t>
                </a:r>
              </a:p>
            </p:txBody>
          </p:sp>
          <p:sp>
            <p:nvSpPr>
              <p:cNvPr id="96352" name="Rectangle 40"/>
              <p:cNvSpPr>
                <a:spLocks noChangeArrowheads="1"/>
              </p:cNvSpPr>
              <p:nvPr/>
            </p:nvSpPr>
            <p:spPr bwMode="auto">
              <a:xfrm>
                <a:off x="1338" y="2570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53" name="Rectangle 41"/>
              <p:cNvSpPr>
                <a:spLocks noChangeArrowheads="1"/>
              </p:cNvSpPr>
              <p:nvPr/>
            </p:nvSpPr>
            <p:spPr bwMode="auto">
              <a:xfrm>
                <a:off x="1415" y="2891"/>
                <a:ext cx="128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T←(T)×(E)</a:t>
                </a:r>
              </a:p>
            </p:txBody>
          </p:sp>
          <p:sp>
            <p:nvSpPr>
              <p:cNvPr id="96354" name="Rectangle 42"/>
              <p:cNvSpPr>
                <a:spLocks noChangeArrowheads="1"/>
              </p:cNvSpPr>
              <p:nvPr/>
            </p:nvSpPr>
            <p:spPr bwMode="auto">
              <a:xfrm>
                <a:off x="1338" y="2891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55" name="Rectangle 43"/>
              <p:cNvSpPr>
                <a:spLocks noChangeArrowheads="1"/>
              </p:cNvSpPr>
              <p:nvPr/>
            </p:nvSpPr>
            <p:spPr bwMode="auto">
              <a:xfrm>
                <a:off x="1415" y="3148"/>
                <a:ext cx="128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T←(T) + (C)</a:t>
                </a:r>
              </a:p>
            </p:txBody>
          </p:sp>
          <p:sp>
            <p:nvSpPr>
              <p:cNvPr id="96356" name="Rectangle 44"/>
              <p:cNvSpPr>
                <a:spLocks noChangeArrowheads="1"/>
              </p:cNvSpPr>
              <p:nvPr/>
            </p:nvSpPr>
            <p:spPr bwMode="auto">
              <a:xfrm>
                <a:off x="1338" y="3148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57" name="Rectangle 45"/>
              <p:cNvSpPr>
                <a:spLocks noChangeArrowheads="1"/>
              </p:cNvSpPr>
              <p:nvPr/>
            </p:nvSpPr>
            <p:spPr bwMode="auto">
              <a:xfrm>
                <a:off x="1415" y="3405"/>
                <a:ext cx="128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Y←(Y)÷(T)</a:t>
                </a:r>
              </a:p>
            </p:txBody>
          </p:sp>
          <p:sp>
            <p:nvSpPr>
              <p:cNvPr id="96358" name="Rectangle 46"/>
              <p:cNvSpPr>
                <a:spLocks noChangeArrowheads="1"/>
              </p:cNvSpPr>
              <p:nvPr/>
            </p:nvSpPr>
            <p:spPr bwMode="auto">
              <a:xfrm>
                <a:off x="1338" y="3405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0118" name="Group 47"/>
          <p:cNvGrpSpPr>
            <a:grpSpLocks/>
          </p:cNvGrpSpPr>
          <p:nvPr/>
        </p:nvGrpSpPr>
        <p:grpSpPr bwMode="auto">
          <a:xfrm>
            <a:off x="4594225" y="1628775"/>
            <a:ext cx="4325938" cy="3460750"/>
            <a:chOff x="2914" y="1323"/>
            <a:chExt cx="2846" cy="2906"/>
          </a:xfrm>
        </p:grpSpPr>
        <p:sp>
          <p:nvSpPr>
            <p:cNvPr id="96267" name="Rectangle 48"/>
            <p:cNvSpPr>
              <a:spLocks noChangeArrowheads="1"/>
            </p:cNvSpPr>
            <p:nvPr/>
          </p:nvSpPr>
          <p:spPr bwMode="auto">
            <a:xfrm>
              <a:off x="2980" y="1323"/>
              <a:ext cx="270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一地址指令</a:t>
              </a:r>
            </a:p>
          </p:txBody>
        </p:sp>
        <p:sp>
          <p:nvSpPr>
            <p:cNvPr id="96268" name="Rectangle 49"/>
            <p:cNvSpPr>
              <a:spLocks noChangeArrowheads="1"/>
            </p:cNvSpPr>
            <p:nvPr/>
          </p:nvSpPr>
          <p:spPr bwMode="auto">
            <a:xfrm>
              <a:off x="2976" y="1705"/>
              <a:ext cx="106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指令</a:t>
              </a:r>
            </a:p>
          </p:txBody>
        </p:sp>
        <p:sp>
          <p:nvSpPr>
            <p:cNvPr id="96269" name="Rectangle 50"/>
            <p:cNvSpPr>
              <a:spLocks noChangeArrowheads="1"/>
            </p:cNvSpPr>
            <p:nvPr/>
          </p:nvSpPr>
          <p:spPr bwMode="auto">
            <a:xfrm>
              <a:off x="4072" y="1695"/>
              <a:ext cx="168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操    作</a:t>
              </a:r>
            </a:p>
          </p:txBody>
        </p:sp>
        <p:sp>
          <p:nvSpPr>
            <p:cNvPr id="96270" name="Rectangle 51"/>
            <p:cNvSpPr>
              <a:spLocks noChangeArrowheads="1"/>
            </p:cNvSpPr>
            <p:nvPr/>
          </p:nvSpPr>
          <p:spPr bwMode="auto">
            <a:xfrm>
              <a:off x="3710" y="1992"/>
              <a:ext cx="34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96271" name="Rectangle 52"/>
            <p:cNvSpPr>
              <a:spLocks noChangeArrowheads="1"/>
            </p:cNvSpPr>
            <p:nvPr/>
          </p:nvSpPr>
          <p:spPr bwMode="auto">
            <a:xfrm>
              <a:off x="3643" y="1992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72" name="Rectangle 53"/>
            <p:cNvSpPr>
              <a:spLocks noChangeArrowheads="1"/>
            </p:cNvSpPr>
            <p:nvPr/>
          </p:nvSpPr>
          <p:spPr bwMode="auto">
            <a:xfrm>
              <a:off x="4151" y="1992"/>
              <a:ext cx="153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 ←(D)</a:t>
              </a:r>
            </a:p>
          </p:txBody>
        </p:sp>
        <p:sp>
          <p:nvSpPr>
            <p:cNvPr id="96273" name="Rectangle 54"/>
            <p:cNvSpPr>
              <a:spLocks noChangeArrowheads="1"/>
            </p:cNvSpPr>
            <p:nvPr/>
          </p:nvSpPr>
          <p:spPr bwMode="auto">
            <a:xfrm>
              <a:off x="4073" y="1992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74" name="Rectangle 55"/>
            <p:cNvSpPr>
              <a:spLocks noChangeArrowheads="1"/>
            </p:cNvSpPr>
            <p:nvPr/>
          </p:nvSpPr>
          <p:spPr bwMode="auto">
            <a:xfrm>
              <a:off x="3710" y="2313"/>
              <a:ext cx="34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96275" name="Rectangle 56"/>
            <p:cNvSpPr>
              <a:spLocks noChangeArrowheads="1"/>
            </p:cNvSpPr>
            <p:nvPr/>
          </p:nvSpPr>
          <p:spPr bwMode="auto">
            <a:xfrm>
              <a:off x="3643" y="2313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76" name="Rectangle 57"/>
            <p:cNvSpPr>
              <a:spLocks noChangeArrowheads="1"/>
            </p:cNvSpPr>
            <p:nvPr/>
          </p:nvSpPr>
          <p:spPr bwMode="auto">
            <a:xfrm>
              <a:off x="4151" y="2313"/>
              <a:ext cx="15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AC←(AC)×(E)</a:t>
              </a:r>
            </a:p>
          </p:txBody>
        </p:sp>
        <p:sp>
          <p:nvSpPr>
            <p:cNvPr id="96277" name="Rectangle 58"/>
            <p:cNvSpPr>
              <a:spLocks noChangeArrowheads="1"/>
            </p:cNvSpPr>
            <p:nvPr/>
          </p:nvSpPr>
          <p:spPr bwMode="auto">
            <a:xfrm>
              <a:off x="4073" y="2313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78" name="Rectangle 59"/>
            <p:cNvSpPr>
              <a:spLocks noChangeArrowheads="1"/>
            </p:cNvSpPr>
            <p:nvPr/>
          </p:nvSpPr>
          <p:spPr bwMode="auto">
            <a:xfrm>
              <a:off x="3710" y="2570"/>
              <a:ext cx="34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96279" name="Rectangle 60"/>
            <p:cNvSpPr>
              <a:spLocks noChangeArrowheads="1"/>
            </p:cNvSpPr>
            <p:nvPr/>
          </p:nvSpPr>
          <p:spPr bwMode="auto">
            <a:xfrm>
              <a:off x="3643" y="2570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80" name="Rectangle 61"/>
            <p:cNvSpPr>
              <a:spLocks noChangeArrowheads="1"/>
            </p:cNvSpPr>
            <p:nvPr/>
          </p:nvSpPr>
          <p:spPr bwMode="auto">
            <a:xfrm>
              <a:off x="4151" y="2570"/>
              <a:ext cx="153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AC←(AC) + (C)</a:t>
              </a:r>
            </a:p>
          </p:txBody>
        </p:sp>
        <p:sp>
          <p:nvSpPr>
            <p:cNvPr id="96281" name="Rectangle 62"/>
            <p:cNvSpPr>
              <a:spLocks noChangeArrowheads="1"/>
            </p:cNvSpPr>
            <p:nvPr/>
          </p:nvSpPr>
          <p:spPr bwMode="auto">
            <a:xfrm>
              <a:off x="4073" y="2570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82" name="Rectangle 63"/>
            <p:cNvSpPr>
              <a:spLocks noChangeArrowheads="1"/>
            </p:cNvSpPr>
            <p:nvPr/>
          </p:nvSpPr>
          <p:spPr bwMode="auto">
            <a:xfrm>
              <a:off x="3710" y="2891"/>
              <a:ext cx="34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96283" name="Rectangle 64"/>
            <p:cNvSpPr>
              <a:spLocks noChangeArrowheads="1"/>
            </p:cNvSpPr>
            <p:nvPr/>
          </p:nvSpPr>
          <p:spPr bwMode="auto">
            <a:xfrm>
              <a:off x="3643" y="2891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84" name="Rectangle 65"/>
            <p:cNvSpPr>
              <a:spLocks noChangeArrowheads="1"/>
            </p:cNvSpPr>
            <p:nvPr/>
          </p:nvSpPr>
          <p:spPr bwMode="auto">
            <a:xfrm>
              <a:off x="4151" y="2891"/>
              <a:ext cx="15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Y ←(AC)</a:t>
              </a:r>
            </a:p>
          </p:txBody>
        </p:sp>
        <p:sp>
          <p:nvSpPr>
            <p:cNvPr id="96285" name="Rectangle 66"/>
            <p:cNvSpPr>
              <a:spLocks noChangeArrowheads="1"/>
            </p:cNvSpPr>
            <p:nvPr/>
          </p:nvSpPr>
          <p:spPr bwMode="auto">
            <a:xfrm>
              <a:off x="4073" y="2891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86" name="Rectangle 67"/>
            <p:cNvSpPr>
              <a:spLocks noChangeArrowheads="1"/>
            </p:cNvSpPr>
            <p:nvPr/>
          </p:nvSpPr>
          <p:spPr bwMode="auto">
            <a:xfrm>
              <a:off x="3710" y="3148"/>
              <a:ext cx="34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96287" name="Rectangle 68"/>
            <p:cNvSpPr>
              <a:spLocks noChangeArrowheads="1"/>
            </p:cNvSpPr>
            <p:nvPr/>
          </p:nvSpPr>
          <p:spPr bwMode="auto">
            <a:xfrm>
              <a:off x="3643" y="3148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88" name="Rectangle 69"/>
            <p:cNvSpPr>
              <a:spLocks noChangeArrowheads="1"/>
            </p:cNvSpPr>
            <p:nvPr/>
          </p:nvSpPr>
          <p:spPr bwMode="auto">
            <a:xfrm>
              <a:off x="4151" y="3148"/>
              <a:ext cx="15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 ←(A)</a:t>
              </a:r>
            </a:p>
          </p:txBody>
        </p:sp>
        <p:sp>
          <p:nvSpPr>
            <p:cNvPr id="96289" name="Rectangle 70"/>
            <p:cNvSpPr>
              <a:spLocks noChangeArrowheads="1"/>
            </p:cNvSpPr>
            <p:nvPr/>
          </p:nvSpPr>
          <p:spPr bwMode="auto">
            <a:xfrm>
              <a:off x="4073" y="3148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90" name="Rectangle 71"/>
            <p:cNvSpPr>
              <a:spLocks noChangeArrowheads="1"/>
            </p:cNvSpPr>
            <p:nvPr/>
          </p:nvSpPr>
          <p:spPr bwMode="auto">
            <a:xfrm>
              <a:off x="3710" y="3405"/>
              <a:ext cx="34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96291" name="Rectangle 72"/>
            <p:cNvSpPr>
              <a:spLocks noChangeArrowheads="1"/>
            </p:cNvSpPr>
            <p:nvPr/>
          </p:nvSpPr>
          <p:spPr bwMode="auto">
            <a:xfrm>
              <a:off x="3643" y="3405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92" name="Rectangle 73"/>
            <p:cNvSpPr>
              <a:spLocks noChangeArrowheads="1"/>
            </p:cNvSpPr>
            <p:nvPr/>
          </p:nvSpPr>
          <p:spPr bwMode="auto">
            <a:xfrm>
              <a:off x="4151" y="3405"/>
              <a:ext cx="15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AC←(AC) – (B)</a:t>
              </a:r>
            </a:p>
          </p:txBody>
        </p:sp>
        <p:sp>
          <p:nvSpPr>
            <p:cNvPr id="96293" name="Rectangle 74"/>
            <p:cNvSpPr>
              <a:spLocks noChangeArrowheads="1"/>
            </p:cNvSpPr>
            <p:nvPr/>
          </p:nvSpPr>
          <p:spPr bwMode="auto">
            <a:xfrm>
              <a:off x="4073" y="3405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94" name="Rectangle 75"/>
            <p:cNvSpPr>
              <a:spLocks noChangeArrowheads="1"/>
            </p:cNvSpPr>
            <p:nvPr/>
          </p:nvSpPr>
          <p:spPr bwMode="auto">
            <a:xfrm>
              <a:off x="3707" y="3662"/>
              <a:ext cx="34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96295" name="Rectangle 76"/>
            <p:cNvSpPr>
              <a:spLocks noChangeArrowheads="1"/>
            </p:cNvSpPr>
            <p:nvPr/>
          </p:nvSpPr>
          <p:spPr bwMode="auto">
            <a:xfrm>
              <a:off x="3640" y="3662"/>
              <a:ext cx="431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96" name="Rectangle 77"/>
            <p:cNvSpPr>
              <a:spLocks noChangeArrowheads="1"/>
            </p:cNvSpPr>
            <p:nvPr/>
          </p:nvSpPr>
          <p:spPr bwMode="auto">
            <a:xfrm>
              <a:off x="4147" y="3662"/>
              <a:ext cx="15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AC←(AC)÷(Y)</a:t>
              </a:r>
            </a:p>
          </p:txBody>
        </p:sp>
        <p:sp>
          <p:nvSpPr>
            <p:cNvPr id="96297" name="Rectangle 78"/>
            <p:cNvSpPr>
              <a:spLocks noChangeArrowheads="1"/>
            </p:cNvSpPr>
            <p:nvPr/>
          </p:nvSpPr>
          <p:spPr bwMode="auto">
            <a:xfrm>
              <a:off x="4069" y="3662"/>
              <a:ext cx="1688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96298" name="Group 79"/>
            <p:cNvGrpSpPr>
              <a:grpSpLocks/>
            </p:cNvGrpSpPr>
            <p:nvPr/>
          </p:nvGrpSpPr>
          <p:grpSpPr bwMode="auto">
            <a:xfrm>
              <a:off x="2914" y="1992"/>
              <a:ext cx="729" cy="2237"/>
              <a:chOff x="2914" y="1992"/>
              <a:chExt cx="729" cy="2237"/>
            </a:xfrm>
          </p:grpSpPr>
          <p:sp>
            <p:nvSpPr>
              <p:cNvPr id="96303" name="Rectangle 80"/>
              <p:cNvSpPr>
                <a:spLocks noChangeArrowheads="1"/>
              </p:cNvSpPr>
              <p:nvPr/>
            </p:nvSpPr>
            <p:spPr bwMode="auto">
              <a:xfrm>
                <a:off x="2985" y="1992"/>
                <a:ext cx="59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LOAD</a:t>
                </a:r>
              </a:p>
            </p:txBody>
          </p:sp>
          <p:sp>
            <p:nvSpPr>
              <p:cNvPr id="96304" name="Rectangle 81"/>
              <p:cNvSpPr>
                <a:spLocks noChangeArrowheads="1"/>
              </p:cNvSpPr>
              <p:nvPr/>
            </p:nvSpPr>
            <p:spPr bwMode="auto">
              <a:xfrm>
                <a:off x="2918" y="1992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05" name="Rectangle 82"/>
              <p:cNvSpPr>
                <a:spLocks noChangeArrowheads="1"/>
              </p:cNvSpPr>
              <p:nvPr/>
            </p:nvSpPr>
            <p:spPr bwMode="auto">
              <a:xfrm>
                <a:off x="2985" y="2313"/>
                <a:ext cx="59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MUL</a:t>
                </a:r>
              </a:p>
            </p:txBody>
          </p:sp>
          <p:sp>
            <p:nvSpPr>
              <p:cNvPr id="96306" name="Rectangle 83"/>
              <p:cNvSpPr>
                <a:spLocks noChangeArrowheads="1"/>
              </p:cNvSpPr>
              <p:nvPr/>
            </p:nvSpPr>
            <p:spPr bwMode="auto">
              <a:xfrm>
                <a:off x="2918" y="2313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07" name="Rectangle 84"/>
              <p:cNvSpPr>
                <a:spLocks noChangeArrowheads="1"/>
              </p:cNvSpPr>
              <p:nvPr/>
            </p:nvSpPr>
            <p:spPr bwMode="auto">
              <a:xfrm>
                <a:off x="2985" y="2570"/>
                <a:ext cx="59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ADD</a:t>
                </a:r>
              </a:p>
            </p:txBody>
          </p:sp>
          <p:sp>
            <p:nvSpPr>
              <p:cNvPr id="96308" name="Rectangle 85"/>
              <p:cNvSpPr>
                <a:spLocks noChangeArrowheads="1"/>
              </p:cNvSpPr>
              <p:nvPr/>
            </p:nvSpPr>
            <p:spPr bwMode="auto">
              <a:xfrm>
                <a:off x="2918" y="2570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09" name="Rectangle 86"/>
              <p:cNvSpPr>
                <a:spLocks noChangeArrowheads="1"/>
              </p:cNvSpPr>
              <p:nvPr/>
            </p:nvSpPr>
            <p:spPr bwMode="auto">
              <a:xfrm>
                <a:off x="2985" y="2891"/>
                <a:ext cx="59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STOR</a:t>
                </a:r>
              </a:p>
            </p:txBody>
          </p:sp>
          <p:sp>
            <p:nvSpPr>
              <p:cNvPr id="96310" name="Rectangle 87"/>
              <p:cNvSpPr>
                <a:spLocks noChangeArrowheads="1"/>
              </p:cNvSpPr>
              <p:nvPr/>
            </p:nvSpPr>
            <p:spPr bwMode="auto">
              <a:xfrm>
                <a:off x="2918" y="2891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11" name="Rectangle 88"/>
              <p:cNvSpPr>
                <a:spLocks noChangeArrowheads="1"/>
              </p:cNvSpPr>
              <p:nvPr/>
            </p:nvSpPr>
            <p:spPr bwMode="auto">
              <a:xfrm>
                <a:off x="2985" y="3148"/>
                <a:ext cx="59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LOAD</a:t>
                </a:r>
              </a:p>
            </p:txBody>
          </p:sp>
          <p:sp>
            <p:nvSpPr>
              <p:cNvPr id="96312" name="Rectangle 89"/>
              <p:cNvSpPr>
                <a:spLocks noChangeArrowheads="1"/>
              </p:cNvSpPr>
              <p:nvPr/>
            </p:nvSpPr>
            <p:spPr bwMode="auto">
              <a:xfrm>
                <a:off x="2918" y="3148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13" name="Rectangle 90"/>
              <p:cNvSpPr>
                <a:spLocks noChangeArrowheads="1"/>
              </p:cNvSpPr>
              <p:nvPr/>
            </p:nvSpPr>
            <p:spPr bwMode="auto">
              <a:xfrm>
                <a:off x="2985" y="3405"/>
                <a:ext cx="59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SUB</a:t>
                </a:r>
              </a:p>
            </p:txBody>
          </p:sp>
          <p:sp>
            <p:nvSpPr>
              <p:cNvPr id="96314" name="Rectangle 91"/>
              <p:cNvSpPr>
                <a:spLocks noChangeArrowheads="1"/>
              </p:cNvSpPr>
              <p:nvPr/>
            </p:nvSpPr>
            <p:spPr bwMode="auto">
              <a:xfrm>
                <a:off x="2918" y="3405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15" name="Rectangle 92"/>
              <p:cNvSpPr>
                <a:spLocks noChangeArrowheads="1"/>
              </p:cNvSpPr>
              <p:nvPr/>
            </p:nvSpPr>
            <p:spPr bwMode="auto">
              <a:xfrm>
                <a:off x="2981" y="3662"/>
                <a:ext cx="59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DIV</a:t>
                </a:r>
              </a:p>
            </p:txBody>
          </p:sp>
          <p:sp>
            <p:nvSpPr>
              <p:cNvPr id="96316" name="Rectangle 93"/>
              <p:cNvSpPr>
                <a:spLocks noChangeArrowheads="1"/>
              </p:cNvSpPr>
              <p:nvPr/>
            </p:nvSpPr>
            <p:spPr bwMode="auto">
              <a:xfrm>
                <a:off x="2914" y="3662"/>
                <a:ext cx="726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17" name="Rectangle 94"/>
              <p:cNvSpPr>
                <a:spLocks noChangeArrowheads="1"/>
              </p:cNvSpPr>
              <p:nvPr/>
            </p:nvSpPr>
            <p:spPr bwMode="auto">
              <a:xfrm>
                <a:off x="2981" y="3919"/>
                <a:ext cx="59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STOR</a:t>
                </a:r>
              </a:p>
            </p:txBody>
          </p:sp>
          <p:sp>
            <p:nvSpPr>
              <p:cNvPr id="96318" name="Rectangle 95"/>
              <p:cNvSpPr>
                <a:spLocks noChangeArrowheads="1"/>
              </p:cNvSpPr>
              <p:nvPr/>
            </p:nvSpPr>
            <p:spPr bwMode="auto">
              <a:xfrm>
                <a:off x="2914" y="3919"/>
                <a:ext cx="726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6299" name="Rectangle 96"/>
            <p:cNvSpPr>
              <a:spLocks noChangeArrowheads="1"/>
            </p:cNvSpPr>
            <p:nvPr/>
          </p:nvSpPr>
          <p:spPr bwMode="auto">
            <a:xfrm>
              <a:off x="3707" y="3919"/>
              <a:ext cx="34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96300" name="Rectangle 97"/>
            <p:cNvSpPr>
              <a:spLocks noChangeArrowheads="1"/>
            </p:cNvSpPr>
            <p:nvPr/>
          </p:nvSpPr>
          <p:spPr bwMode="auto">
            <a:xfrm>
              <a:off x="3640" y="3919"/>
              <a:ext cx="431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01" name="Rectangle 98"/>
            <p:cNvSpPr>
              <a:spLocks noChangeArrowheads="1"/>
            </p:cNvSpPr>
            <p:nvPr/>
          </p:nvSpPr>
          <p:spPr bwMode="auto">
            <a:xfrm>
              <a:off x="4147" y="3919"/>
              <a:ext cx="15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Y ←(AC)</a:t>
              </a:r>
            </a:p>
          </p:txBody>
        </p:sp>
        <p:sp>
          <p:nvSpPr>
            <p:cNvPr id="96302" name="Rectangle 99"/>
            <p:cNvSpPr>
              <a:spLocks noChangeArrowheads="1"/>
            </p:cNvSpPr>
            <p:nvPr/>
          </p:nvSpPr>
          <p:spPr bwMode="auto">
            <a:xfrm>
              <a:off x="4069" y="3919"/>
              <a:ext cx="1688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C13B963-0378-4CED-9FE1-F3E429F8D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5246688"/>
            <a:ext cx="6686550" cy="954087"/>
          </a:xfrm>
          <a:prstGeom prst="rect">
            <a:avLst/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指令地址的结构，需要在</a:t>
            </a:r>
            <a:r>
              <a:rPr lang="zh-CN" altLang="en-US" sz="2800" dirty="0">
                <a:solidFill>
                  <a:srgbClr val="FFFF00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硬件实现的简单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和</a:t>
            </a:r>
            <a:r>
              <a:rPr lang="zh-CN" altLang="en-US" sz="2800" dirty="0">
                <a:solidFill>
                  <a:srgbClr val="FFFF00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程序的复杂性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之间做权衡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941888"/>
            <a:ext cx="741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BBD197C-CD0C-454F-B540-471F9631F615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307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如何找到我的操作数？</a:t>
            </a: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308" name="Rectangle 5"/>
          <p:cNvSpPr txBox="1">
            <a:spLocks noChangeArrowheads="1"/>
          </p:cNvSpPr>
          <p:nvPr/>
        </p:nvSpPr>
        <p:spPr bwMode="auto">
          <a:xfrm>
            <a:off x="1979613" y="3122613"/>
            <a:ext cx="61309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2800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968" y="0"/>
            <a:ext cx="5210175" cy="5735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 </a:t>
            </a:r>
            <a:r>
              <a:rPr lang="zh-CN" altLang="en-US" dirty="0">
                <a:solidFill>
                  <a:srgbClr val="A50021"/>
                </a:solidFill>
              </a:rPr>
              <a:t>寻址方式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4" name="AutoShape 14">
            <a:extLst>
              <a:ext uri="{FF2B5EF4-FFF2-40B4-BE49-F238E27FC236}">
                <a16:creationId xmlns:a16="http://schemas.microsoft.com/office/drawing/2014/main" id="{F840B6EE-502D-40B4-B60C-8064C116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920750"/>
            <a:ext cx="6373812" cy="1682750"/>
          </a:xfrm>
          <a:prstGeom prst="wedgeRoundRectCallout">
            <a:avLst>
              <a:gd name="adj1" fmla="val -54861"/>
              <a:gd name="adj2" fmla="val -959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990" tIns="33496" rIns="66990" bIns="33496"/>
          <a:lstStyle>
            <a:lvl1pPr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学习了操作码的编码之后，另一个问题就是</a:t>
            </a:r>
            <a:r>
              <a:rPr kumimoji="1" lang="zh-CN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地址码如何编码</a:t>
            </a:r>
            <a:r>
              <a:rPr kumimoji="1"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。</a:t>
            </a:r>
            <a:endParaRPr kumimoji="1" lang="en-US" altLang="zh-CN" sz="2400" dirty="0">
              <a:latin typeface="Verdana" panose="020B060403050404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800" dirty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地址码编码由操作数的</a:t>
            </a:r>
            <a:r>
              <a:rPr kumimoji="1" lang="zh-CN" altLang="en-US" sz="3200" dirty="0">
                <a:solidFill>
                  <a:srgbClr val="0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寻址方式</a:t>
            </a:r>
            <a:r>
              <a:rPr kumimoji="1" lang="zh-CN" altLang="en-US" sz="2800" dirty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决定</a:t>
            </a:r>
            <a:r>
              <a:rPr kumimoji="1"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。</a:t>
            </a:r>
            <a:endParaRPr kumimoji="1" lang="zh-CN" altLang="en-US" sz="2800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_s1031"/>
          <p:cNvSpPr>
            <a:spLocks noChangeArrowheads="1"/>
          </p:cNvSpPr>
          <p:nvPr/>
        </p:nvSpPr>
        <p:spPr bwMode="auto">
          <a:xfrm>
            <a:off x="3656013" y="2754313"/>
            <a:ext cx="1403350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</p:txBody>
      </p:sp>
      <p:graphicFrame>
        <p:nvGraphicFramePr>
          <p:cNvPr id="7" name="Group 20">
            <a:extLst>
              <a:ext uri="{FF2B5EF4-FFF2-40B4-BE49-F238E27FC236}">
                <a16:creationId xmlns:a16="http://schemas.microsoft.com/office/drawing/2014/main" id="{839514CB-9E22-460C-8CD9-A0625F05B3B6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4040188"/>
          <a:ext cx="3748087" cy="434975"/>
        </p:xfrm>
        <a:graphic>
          <a:graphicData uri="http://schemas.openxmlformats.org/drawingml/2006/table">
            <a:tbl>
              <a:tblPr/>
              <a:tblGrid>
                <a:gridCol w="1874837">
                  <a:extLst>
                    <a:ext uri="{9D8B030D-6E8A-4147-A177-3AD203B41FA5}">
                      <a16:colId xmlns:a16="http://schemas.microsoft.com/office/drawing/2014/main" val="2167454254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657908685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63" marR="68563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63" marR="68563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99864"/>
                  </a:ext>
                </a:extLst>
              </a:tr>
            </a:tbl>
          </a:graphicData>
        </a:graphic>
      </p:graphicFrame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3490913" y="4456113"/>
            <a:ext cx="3484562" cy="538162"/>
            <a:chOff x="3312" y="1824"/>
            <a:chExt cx="624" cy="1200"/>
          </a:xfrm>
        </p:grpSpPr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AF93DBD-10A4-4689-8838-998C12C1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66C0BD1E-D33F-4280-AA0A-2D6EDBF77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975475" y="4867275"/>
            <a:ext cx="1406525" cy="27940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</a:t>
            </a: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6988175" y="3355975"/>
            <a:ext cx="1609725" cy="2376488"/>
            <a:chOff x="5551" y="1003"/>
            <a:chExt cx="1351" cy="1996"/>
          </a:xfrm>
        </p:grpSpPr>
        <p:sp>
          <p:nvSpPr>
            <p:cNvPr id="100373" name="Rectangle 13"/>
            <p:cNvSpPr>
              <a:spLocks noChangeArrowheads="1"/>
            </p:cNvSpPr>
            <p:nvPr/>
          </p:nvSpPr>
          <p:spPr bwMode="auto">
            <a:xfrm>
              <a:off x="5551" y="1452"/>
              <a:ext cx="1180" cy="60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374" name="Rectangle 14"/>
            <p:cNvSpPr>
              <a:spLocks noChangeArrowheads="1"/>
            </p:cNvSpPr>
            <p:nvPr/>
          </p:nvSpPr>
          <p:spPr bwMode="auto">
            <a:xfrm>
              <a:off x="5551" y="2062"/>
              <a:ext cx="1180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375" name="Rectangle 15"/>
            <p:cNvSpPr>
              <a:spLocks noChangeArrowheads="1"/>
            </p:cNvSpPr>
            <p:nvPr/>
          </p:nvSpPr>
          <p:spPr bwMode="auto">
            <a:xfrm>
              <a:off x="5551" y="2296"/>
              <a:ext cx="1180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rgbClr val="BBE0E3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376" name="Rectangle 16"/>
            <p:cNvSpPr>
              <a:spLocks noChangeArrowheads="1"/>
            </p:cNvSpPr>
            <p:nvPr/>
          </p:nvSpPr>
          <p:spPr bwMode="auto">
            <a:xfrm>
              <a:off x="5551" y="2530"/>
              <a:ext cx="1180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377" name="Rectangle 17"/>
            <p:cNvSpPr>
              <a:spLocks noChangeArrowheads="1"/>
            </p:cNvSpPr>
            <p:nvPr/>
          </p:nvSpPr>
          <p:spPr bwMode="auto">
            <a:xfrm>
              <a:off x="5551" y="2766"/>
              <a:ext cx="1180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378" name="Text Box 18"/>
            <p:cNvSpPr txBox="1">
              <a:spLocks noChangeArrowheads="1"/>
            </p:cNvSpPr>
            <p:nvPr/>
          </p:nvSpPr>
          <p:spPr bwMode="auto">
            <a:xfrm>
              <a:off x="5766" y="1003"/>
              <a:ext cx="1136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存储器</a:t>
              </a:r>
            </a:p>
          </p:txBody>
        </p:sp>
      </p:grp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1682750" y="3152775"/>
            <a:ext cx="1487488" cy="474663"/>
          </a:xfrm>
          <a:prstGeom prst="wedgeRoundRectCallout">
            <a:avLst>
              <a:gd name="adj1" fmla="val 70968"/>
              <a:gd name="adj2" fmla="val 136019"/>
              <a:gd name="adj3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形式地址</a:t>
            </a: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5557838" y="3136900"/>
            <a:ext cx="1417637" cy="485775"/>
          </a:xfrm>
          <a:prstGeom prst="wedgeRoundRectCallout">
            <a:avLst>
              <a:gd name="adj1" fmla="val 51301"/>
              <a:gd name="adj2" fmla="val 324176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逻辑地址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01F0A57-1B83-425F-88C3-2E52F318188A}"/>
              </a:ext>
            </a:extLst>
          </p:cNvPr>
          <p:cNvCxnSpPr/>
          <p:nvPr/>
        </p:nvCxnSpPr>
        <p:spPr>
          <a:xfrm flipV="1">
            <a:off x="3351213" y="3389313"/>
            <a:ext cx="2025650" cy="14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4" name="文本框 39"/>
          <p:cNvSpPr txBox="1">
            <a:spLocks noChangeArrowheads="1"/>
          </p:cNvSpPr>
          <p:nvPr/>
        </p:nvSpPr>
        <p:spPr bwMode="auto">
          <a:xfrm>
            <a:off x="107950" y="5272088"/>
            <a:ext cx="6710363" cy="4603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寻址方式：就是如何找到操作数存放位置的方法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00372" name="Picture 2" descr="http://www.hbjy88.com/Article/UploadFiles/201202/20120220151414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4313"/>
            <a:ext cx="189865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21" grpId="0" animBg="1"/>
      <p:bldP spid="29" grpId="0" animBg="1"/>
      <p:bldP spid="30" grpId="0" animBg="1"/>
      <p:bldP spid="4200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57150"/>
            <a:ext cx="5210175" cy="53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2.3.1 </a:t>
            </a:r>
            <a:r>
              <a:rPr lang="zh-CN" altLang="en-US" dirty="0">
                <a:solidFill>
                  <a:srgbClr val="A50021"/>
                </a:solidFill>
              </a:rPr>
              <a:t>寻址方式的概念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4" name="AutoShape 14">
            <a:extLst>
              <a:ext uri="{FF2B5EF4-FFF2-40B4-BE49-F238E27FC236}">
                <a16:creationId xmlns:a16="http://schemas.microsoft.com/office/drawing/2014/main" id="{82DDC6CC-92BA-4A1B-B2FB-E67AFD19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349500"/>
            <a:ext cx="5321076" cy="1247775"/>
          </a:xfrm>
          <a:prstGeom prst="wedgeRoundRectCallout">
            <a:avLst>
              <a:gd name="adj1" fmla="val 62493"/>
              <a:gd name="adj2" fmla="val -479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你说的有道理</a:t>
            </a:r>
            <a:r>
              <a:rPr kumimoji="1"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非常合理！！！</a:t>
            </a:r>
            <a:endParaRPr kumimoji="1"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但是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地址码的位数有限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更大的操作数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如何处理？操作数写到地址码也影响通用性</a:t>
            </a:r>
            <a:endParaRPr kumimoji="1"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Group 20">
            <a:extLst>
              <a:ext uri="{FF2B5EF4-FFF2-40B4-BE49-F238E27FC236}">
                <a16:creationId xmlns:a16="http://schemas.microsoft.com/office/drawing/2014/main" id="{884899D5-EE74-47E4-BB6B-C336D759C3DD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4629150"/>
          <a:ext cx="3749675" cy="434975"/>
        </p:xfrm>
        <a:graphic>
          <a:graphicData uri="http://schemas.openxmlformats.org/drawingml/2006/table">
            <a:tbl>
              <a:tblPr/>
              <a:tblGrid>
                <a:gridCol w="1874838">
                  <a:extLst>
                    <a:ext uri="{9D8B030D-6E8A-4147-A177-3AD203B41FA5}">
                      <a16:colId xmlns:a16="http://schemas.microsoft.com/office/drawing/2014/main" val="4054019501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1515132938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09"/>
                  </a:ext>
                </a:extLst>
              </a:tr>
            </a:tbl>
          </a:graphicData>
        </a:graphic>
      </p:graphicFrame>
      <p:sp>
        <p:nvSpPr>
          <p:cNvPr id="29" name="AutoShape 14">
            <a:extLst>
              <a:ext uri="{FF2B5EF4-FFF2-40B4-BE49-F238E27FC236}">
                <a16:creationId xmlns:a16="http://schemas.microsoft.com/office/drawing/2014/main" id="{CC7E16DD-DFFA-4E7A-9636-01A24733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808413"/>
            <a:ext cx="1611313" cy="430212"/>
          </a:xfrm>
          <a:prstGeom prst="wedgeRoundRectCallout">
            <a:avLst>
              <a:gd name="adj1" fmla="val 69051"/>
              <a:gd name="adj2" fmla="val 137264"/>
              <a:gd name="adj3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>
            <a:lvl1pPr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</p:txBody>
      </p:sp>
      <p:pic>
        <p:nvPicPr>
          <p:cNvPr id="102413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19238"/>
            <a:ext cx="14986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14">
            <a:extLst>
              <a:ext uri="{FF2B5EF4-FFF2-40B4-BE49-F238E27FC236}">
                <a16:creationId xmlns:a16="http://schemas.microsoft.com/office/drawing/2014/main" id="{D841625C-14BC-46E7-9645-151A6F57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908050"/>
            <a:ext cx="4818062" cy="1247775"/>
          </a:xfrm>
          <a:prstGeom prst="wedgeRoundRectCallout">
            <a:avLst>
              <a:gd name="adj1" fmla="val -55681"/>
              <a:gd name="adj2" fmla="val 54426"/>
              <a:gd name="adj3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为什么不能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直接把</a:t>
            </a:r>
            <a:r>
              <a:rPr kumimoji="1"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放在地址码里面</a:t>
            </a:r>
            <a:r>
              <a:rPr kumimoji="1"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，这样就</a:t>
            </a:r>
            <a:r>
              <a:rPr kumimoji="1" lang="zh-CN" altLang="en-US" sz="26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不用寻址方式</a:t>
            </a:r>
            <a:r>
              <a:rPr kumimoji="1"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了？？？？？？？？</a:t>
            </a:r>
          </a:p>
        </p:txBody>
      </p:sp>
      <p:pic>
        <p:nvPicPr>
          <p:cNvPr id="102415" name="Picture 4" descr="http://a1.att.hudong.com/05/83/01300000167882121489835024182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1525588"/>
            <a:ext cx="1763712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云形标注 13">
            <a:extLst>
              <a:ext uri="{FF2B5EF4-FFF2-40B4-BE49-F238E27FC236}">
                <a16:creationId xmlns:a16="http://schemas.microsoft.com/office/drawing/2014/main" id="{68451209-F482-4A43-8983-0D03BE70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238625"/>
            <a:ext cx="5210175" cy="1125538"/>
          </a:xfrm>
          <a:prstGeom prst="cloudCallout">
            <a:avLst>
              <a:gd name="adj1" fmla="val -61449"/>
              <a:gd name="adj2" fmla="val 15218"/>
            </a:avLst>
          </a:prstGeom>
          <a:solidFill>
            <a:srgbClr val="00B0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操作数只能这么多位吗？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更大的数怎么办？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A6B10BE6-6B25-4958-A612-703A24460A8B}"/>
              </a:ext>
            </a:extLst>
          </p:cNvPr>
          <p:cNvSpPr>
            <a:spLocks/>
          </p:cNvSpPr>
          <p:nvPr/>
        </p:nvSpPr>
        <p:spPr bwMode="auto">
          <a:xfrm rot="5400000">
            <a:off x="2884488" y="4387850"/>
            <a:ext cx="404812" cy="1836738"/>
          </a:xfrm>
          <a:prstGeom prst="rightBrace">
            <a:avLst>
              <a:gd name="adj1" fmla="val 8339"/>
              <a:gd name="adj2" fmla="val 50000"/>
            </a:avLst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2" grpId="0" animBg="1"/>
      <p:bldP spid="14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325" y="50006"/>
            <a:ext cx="5210175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>
                <a:solidFill>
                  <a:srgbClr val="A50021"/>
                </a:solidFill>
              </a:rPr>
              <a:t>2.3.1 </a:t>
            </a:r>
            <a:r>
              <a:rPr lang="zh-CN" altLang="en-US">
                <a:solidFill>
                  <a:srgbClr val="A50021"/>
                </a:solidFill>
              </a:rPr>
              <a:t>寻址方式的概念 </a:t>
            </a:r>
            <a:endParaRPr lang="en-US" altLang="zh-CN">
              <a:solidFill>
                <a:srgbClr val="A50021"/>
              </a:solidFill>
            </a:endParaRPr>
          </a:p>
        </p:txBody>
      </p:sp>
      <p:sp>
        <p:nvSpPr>
          <p:cNvPr id="4" name="AutoShape 14">
            <a:extLst>
              <a:ext uri="{FF2B5EF4-FFF2-40B4-BE49-F238E27FC236}">
                <a16:creationId xmlns:a16="http://schemas.microsoft.com/office/drawing/2014/main" id="{3BFAF5D7-557E-433B-8A11-BE767296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538413"/>
            <a:ext cx="5159375" cy="818579"/>
          </a:xfrm>
          <a:prstGeom prst="wedgeRoundRectCallout">
            <a:avLst>
              <a:gd name="adj1" fmla="val 62491"/>
              <a:gd name="adj2" fmla="val -47963"/>
              <a:gd name="adj3" fmla="val 16667"/>
            </a:avLst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>
            <a:lvl1pPr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地址码的位数有限，能放下多少个操作数地址？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20">
            <a:extLst>
              <a:ext uri="{FF2B5EF4-FFF2-40B4-BE49-F238E27FC236}">
                <a16:creationId xmlns:a16="http://schemas.microsoft.com/office/drawing/2014/main" id="{86A764DC-80D4-4D36-A147-84B42483B70A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4770438"/>
          <a:ext cx="3749675" cy="434975"/>
        </p:xfrm>
        <a:graphic>
          <a:graphicData uri="http://schemas.openxmlformats.org/drawingml/2006/table">
            <a:tbl>
              <a:tblPr/>
              <a:tblGrid>
                <a:gridCol w="1874838">
                  <a:extLst>
                    <a:ext uri="{9D8B030D-6E8A-4147-A177-3AD203B41FA5}">
                      <a16:colId xmlns:a16="http://schemas.microsoft.com/office/drawing/2014/main" val="1921170622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392389494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06137"/>
                  </a:ext>
                </a:extLst>
              </a:tr>
            </a:tbl>
          </a:graphicData>
        </a:graphic>
      </p:graphicFrame>
      <p:sp>
        <p:nvSpPr>
          <p:cNvPr id="29" name="AutoShape 14">
            <a:extLst>
              <a:ext uri="{FF2B5EF4-FFF2-40B4-BE49-F238E27FC236}">
                <a16:creationId xmlns:a16="http://schemas.microsoft.com/office/drawing/2014/main" id="{F871EABA-69E2-471A-9220-296269A2F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49700"/>
            <a:ext cx="2665412" cy="493713"/>
          </a:xfrm>
          <a:prstGeom prst="wedgeRoundRectCallout">
            <a:avLst>
              <a:gd name="adj1" fmla="val 40674"/>
              <a:gd name="adj2" fmla="val 104316"/>
              <a:gd name="adj3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/>
          <a:p>
            <a:pPr algn="ctr" defTabSz="887134">
              <a:defRPr/>
            </a:pPr>
            <a:r>
              <a:rPr lang="zh-CN" altLang="en-US" sz="2400" dirty="0">
                <a:solidFill>
                  <a:srgbClr val="FFFFFF"/>
                </a:solidFill>
                <a:latin typeface="Verdana" charset="0"/>
                <a:ea typeface="微软雅黑" charset="0"/>
                <a:cs typeface="微软雅黑" charset="0"/>
              </a:rPr>
              <a:t>操作数物理地址</a:t>
            </a:r>
            <a:endParaRPr lang="en-US" altLang="zh-CN" sz="2400" dirty="0">
              <a:solidFill>
                <a:srgbClr val="FFFFFF"/>
              </a:solidFill>
              <a:latin typeface="Verdana" charset="0"/>
              <a:ea typeface="黑体" charset="0"/>
              <a:cs typeface="Times New Roman" charset="0"/>
            </a:endParaRPr>
          </a:p>
        </p:txBody>
      </p:sp>
      <p:pic>
        <p:nvPicPr>
          <p:cNvPr id="104461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19238"/>
            <a:ext cx="14986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14">
            <a:extLst>
              <a:ext uri="{FF2B5EF4-FFF2-40B4-BE49-F238E27FC236}">
                <a16:creationId xmlns:a16="http://schemas.microsoft.com/office/drawing/2014/main" id="{527FCEE1-8893-4938-A78E-D72F9186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1125538"/>
            <a:ext cx="4818062" cy="1179512"/>
          </a:xfrm>
          <a:prstGeom prst="wedgeRoundRectCallout">
            <a:avLst>
              <a:gd name="adj1" fmla="val -55681"/>
              <a:gd name="adj2" fmla="val 54426"/>
              <a:gd name="adj3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好吧，为什么不能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直接把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操作数地址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放在地址码里面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，这样也就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不用寻址方式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了？？？？？？？</a:t>
            </a:r>
          </a:p>
        </p:txBody>
      </p:sp>
      <p:pic>
        <p:nvPicPr>
          <p:cNvPr id="104463" name="Picture 4" descr="http://a1.att.hudong.com/05/83/01300000167882121489835024182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1525588"/>
            <a:ext cx="1763712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云形标注 11">
            <a:extLst>
              <a:ext uri="{FF2B5EF4-FFF2-40B4-BE49-F238E27FC236}">
                <a16:creationId xmlns:a16="http://schemas.microsoft.com/office/drawing/2014/main" id="{06737991-C114-4290-B6A2-68141F7D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132263"/>
            <a:ext cx="4572000" cy="1600200"/>
          </a:xfrm>
          <a:prstGeom prst="cloudCallout">
            <a:avLst>
              <a:gd name="adj1" fmla="val -62255"/>
              <a:gd name="adj2" fmla="val 3861"/>
            </a:avLst>
          </a:prstGeom>
          <a:solidFill>
            <a:srgbClr val="00B0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地址码太短，只能访问</a:t>
            </a: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baseline="30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个内存单元或寄存器中的操作数？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E438D46D-F9A8-4385-9238-E15ABA860FB5}"/>
              </a:ext>
            </a:extLst>
          </p:cNvPr>
          <p:cNvSpPr>
            <a:spLocks/>
          </p:cNvSpPr>
          <p:nvPr/>
        </p:nvSpPr>
        <p:spPr bwMode="auto">
          <a:xfrm rot="5400000">
            <a:off x="2883694" y="4501356"/>
            <a:ext cx="406400" cy="1836738"/>
          </a:xfrm>
          <a:prstGeom prst="rightBrace">
            <a:avLst>
              <a:gd name="adj1" fmla="val 8328"/>
              <a:gd name="adj2" fmla="val 50000"/>
            </a:avLst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 sz="2400">
              <a:latin typeface="+mn-lt"/>
              <a:ea typeface="+mn-ea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43213" y="5487988"/>
            <a:ext cx="46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endParaRPr lang="zh-CN" altLang="en-US" sz="2400" b="1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2" grpId="0" animBg="1"/>
      <p:bldP spid="12" grpId="0" animBg="1"/>
      <p:bldP spid="13" grpId="0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119" y="73025"/>
            <a:ext cx="521017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2.3.1 </a:t>
            </a:r>
            <a:r>
              <a:rPr lang="zh-CN" altLang="en-US" dirty="0">
                <a:solidFill>
                  <a:srgbClr val="A50021"/>
                </a:solidFill>
              </a:rPr>
              <a:t>寻址方式的概念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4" name="AutoShape 14">
            <a:extLst>
              <a:ext uri="{FF2B5EF4-FFF2-40B4-BE49-F238E27FC236}">
                <a16:creationId xmlns:a16="http://schemas.microsoft.com/office/drawing/2014/main" id="{3BFAF5D7-557E-433B-8A11-BE767296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538413"/>
            <a:ext cx="5159375" cy="896937"/>
          </a:xfrm>
          <a:prstGeom prst="wedgeRoundRectCallout">
            <a:avLst>
              <a:gd name="adj1" fmla="val 62491"/>
              <a:gd name="adj2" fmla="val -47963"/>
              <a:gd name="adj3" fmla="val 16667"/>
            </a:avLst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>
            <a:lvl1pPr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地址码的位数有限，能放下多少个操作数地址？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20">
            <a:extLst>
              <a:ext uri="{FF2B5EF4-FFF2-40B4-BE49-F238E27FC236}">
                <a16:creationId xmlns:a16="http://schemas.microsoft.com/office/drawing/2014/main" id="{86A764DC-80D4-4D36-A147-84B42483B70A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4770438"/>
          <a:ext cx="3749675" cy="434975"/>
        </p:xfrm>
        <a:graphic>
          <a:graphicData uri="http://schemas.openxmlformats.org/drawingml/2006/table">
            <a:tbl>
              <a:tblPr/>
              <a:tblGrid>
                <a:gridCol w="1874838">
                  <a:extLst>
                    <a:ext uri="{9D8B030D-6E8A-4147-A177-3AD203B41FA5}">
                      <a16:colId xmlns:a16="http://schemas.microsoft.com/office/drawing/2014/main" val="1921170622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392389494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06137"/>
                  </a:ext>
                </a:extLst>
              </a:tr>
            </a:tbl>
          </a:graphicData>
        </a:graphic>
      </p:graphicFrame>
      <p:sp>
        <p:nvSpPr>
          <p:cNvPr id="29" name="AutoShape 14">
            <a:extLst>
              <a:ext uri="{FF2B5EF4-FFF2-40B4-BE49-F238E27FC236}">
                <a16:creationId xmlns:a16="http://schemas.microsoft.com/office/drawing/2014/main" id="{F871EABA-69E2-471A-9220-296269A2F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49700"/>
            <a:ext cx="2665412" cy="493713"/>
          </a:xfrm>
          <a:prstGeom prst="wedgeRoundRectCallout">
            <a:avLst>
              <a:gd name="adj1" fmla="val 40674"/>
              <a:gd name="adj2" fmla="val 104316"/>
              <a:gd name="adj3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/>
          <a:p>
            <a:pPr algn="ctr" defTabSz="887134">
              <a:defRPr/>
            </a:pPr>
            <a:r>
              <a:rPr lang="zh-CN" altLang="en-US" sz="2400" dirty="0">
                <a:solidFill>
                  <a:srgbClr val="FFFFFF"/>
                </a:solidFill>
                <a:latin typeface="Verdana" charset="0"/>
                <a:ea typeface="微软雅黑" charset="0"/>
                <a:cs typeface="微软雅黑" charset="0"/>
              </a:rPr>
              <a:t>操作数物理地址</a:t>
            </a:r>
            <a:endParaRPr lang="en-US" altLang="zh-CN" sz="2400" dirty="0">
              <a:solidFill>
                <a:srgbClr val="FFFFFF"/>
              </a:solidFill>
              <a:latin typeface="Verdana" charset="0"/>
              <a:ea typeface="黑体" charset="0"/>
              <a:cs typeface="Times New Roman" charset="0"/>
            </a:endParaRPr>
          </a:p>
        </p:txBody>
      </p:sp>
      <p:pic>
        <p:nvPicPr>
          <p:cNvPr id="106509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19238"/>
            <a:ext cx="14986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14">
            <a:extLst>
              <a:ext uri="{FF2B5EF4-FFF2-40B4-BE49-F238E27FC236}">
                <a16:creationId xmlns:a16="http://schemas.microsoft.com/office/drawing/2014/main" id="{527FCEE1-8893-4938-A78E-D72F9186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1125538"/>
            <a:ext cx="4818062" cy="1179512"/>
          </a:xfrm>
          <a:prstGeom prst="wedgeRoundRectCallout">
            <a:avLst>
              <a:gd name="adj1" fmla="val -55681"/>
              <a:gd name="adj2" fmla="val 54426"/>
              <a:gd name="adj3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好吧，为什么不能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直接把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操作数地址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放在地址码里面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，这样也就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不用寻址方式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了？？？？？？？</a:t>
            </a:r>
          </a:p>
        </p:txBody>
      </p:sp>
      <p:pic>
        <p:nvPicPr>
          <p:cNvPr id="106511" name="Picture 4" descr="http://a1.att.hudong.com/05/83/01300000167882121489835024182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1525588"/>
            <a:ext cx="1763712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右大括号 12">
            <a:extLst>
              <a:ext uri="{FF2B5EF4-FFF2-40B4-BE49-F238E27FC236}">
                <a16:creationId xmlns:a16="http://schemas.microsoft.com/office/drawing/2014/main" id="{E438D46D-F9A8-4385-9238-E15ABA860FB5}"/>
              </a:ext>
            </a:extLst>
          </p:cNvPr>
          <p:cNvSpPr>
            <a:spLocks/>
          </p:cNvSpPr>
          <p:nvPr/>
        </p:nvSpPr>
        <p:spPr bwMode="auto">
          <a:xfrm rot="5400000">
            <a:off x="2883694" y="4501356"/>
            <a:ext cx="406400" cy="1836738"/>
          </a:xfrm>
          <a:prstGeom prst="rightBrace">
            <a:avLst>
              <a:gd name="adj1" fmla="val 8328"/>
              <a:gd name="adj2" fmla="val 50000"/>
            </a:avLst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 sz="2400">
              <a:latin typeface="+mn-lt"/>
              <a:ea typeface="+mn-ea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43213" y="5487988"/>
            <a:ext cx="46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endParaRPr lang="zh-CN" altLang="en-US" sz="2400" b="1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6514" name="_s1031"/>
          <p:cNvSpPr>
            <a:spLocks noChangeArrowheads="1"/>
          </p:cNvSpPr>
          <p:nvPr/>
        </p:nvSpPr>
        <p:spPr bwMode="auto">
          <a:xfrm>
            <a:off x="5046663" y="3846513"/>
            <a:ext cx="3270250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寻址方式出现的目的</a:t>
            </a: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BE4EC37C-C86E-455E-928C-9C321CA0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4427538"/>
            <a:ext cx="4492625" cy="1593850"/>
          </a:xfrm>
          <a:prstGeom prst="wedgeRoundRectCallout">
            <a:avLst>
              <a:gd name="adj1" fmla="val 1773"/>
              <a:gd name="adj2" fmla="val -54773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851275" y="4365625"/>
            <a:ext cx="5159375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扩大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访存范围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提高访问数据的</a:t>
            </a:r>
            <a:r>
              <a:rPr kumimoji="1" lang="zh-CN" altLang="en-US" sz="2400" b="1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灵活性和有效性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支持软件技术的发展：多道程序设计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2" grpId="0" animBg="1"/>
      <p:bldP spid="13" grpId="0" animBg="1"/>
      <p:bldP spid="2" grpId="0"/>
      <p:bldP spid="106514" grpId="0" animBg="1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048" y="39688"/>
            <a:ext cx="5210175" cy="5500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9219" name="Picture 15" descr="http://images.51cto.com/files/uploadimg/20121008/09252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324100"/>
            <a:ext cx="14620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_s1031"/>
          <p:cNvSpPr>
            <a:spLocks noChangeArrowheads="1"/>
          </p:cNvSpPr>
          <p:nvPr/>
        </p:nvSpPr>
        <p:spPr bwMode="auto">
          <a:xfrm>
            <a:off x="2241550" y="1577975"/>
            <a:ext cx="4240213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25482+426858=?????????????</a:t>
            </a:r>
            <a:endParaRPr lang="zh-CN" altLang="en-US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_s1031"/>
          <p:cNvSpPr>
            <a:spLocks noChangeArrowheads="1"/>
          </p:cNvSpPr>
          <p:nvPr/>
        </p:nvSpPr>
        <p:spPr bwMode="auto">
          <a:xfrm>
            <a:off x="2327275" y="2401888"/>
            <a:ext cx="3698875" cy="9048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a=25482;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b=426858;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c=a+b;</a:t>
            </a:r>
          </a:p>
        </p:txBody>
      </p:sp>
      <p:sp>
        <p:nvSpPr>
          <p:cNvPr id="1331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9223" name="Picture 12" descr="http://album.u17i.com/image/2011/11/77/ea/476683_31014_1116196_3ZzB.squa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73200"/>
            <a:ext cx="7397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4" descr="http://images.zxhsd.com/photo/book_b/C/01774/2848648-fm-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33750"/>
            <a:ext cx="8921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_s1031"/>
          <p:cNvSpPr>
            <a:spLocks noChangeArrowheads="1"/>
          </p:cNvSpPr>
          <p:nvPr/>
        </p:nvSpPr>
        <p:spPr bwMode="auto">
          <a:xfrm>
            <a:off x="2984500" y="3465513"/>
            <a:ext cx="2754313" cy="9048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a 25482;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b 25482;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c,a,b;</a:t>
            </a:r>
          </a:p>
        </p:txBody>
      </p:sp>
      <p:pic>
        <p:nvPicPr>
          <p:cNvPr id="9226" name="Picture 16" descr="http://static3.depositphotos.com/1000733/239/i/950/depositphotos_2397295-Computer-Circuit-Boar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4508500"/>
            <a:ext cx="169386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_s1031"/>
          <p:cNvSpPr>
            <a:spLocks noChangeArrowheads="1"/>
          </p:cNvSpPr>
          <p:nvPr/>
        </p:nvSpPr>
        <p:spPr bwMode="auto">
          <a:xfrm>
            <a:off x="2530475" y="4551363"/>
            <a:ext cx="3484563" cy="118110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010100101001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011100101010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100110000010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  <p:sp>
        <p:nvSpPr>
          <p:cNvPr id="33" name="云形标注 32">
            <a:extLst>
              <a:ext uri="{FF2B5EF4-FFF2-40B4-BE49-F238E27FC236}">
                <a16:creationId xmlns:a16="http://schemas.microsoft.com/office/drawing/2014/main" id="{0A1BC273-740C-447A-BB69-9D6E85196BD3}"/>
              </a:ext>
            </a:extLst>
          </p:cNvPr>
          <p:cNvSpPr/>
          <p:nvPr/>
        </p:nvSpPr>
        <p:spPr>
          <a:xfrm>
            <a:off x="6678613" y="1503363"/>
            <a:ext cx="2214562" cy="4889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</a:t>
            </a:r>
          </a:p>
        </p:txBody>
      </p:sp>
      <p:sp>
        <p:nvSpPr>
          <p:cNvPr id="34" name="云形标注 33">
            <a:extLst>
              <a:ext uri="{FF2B5EF4-FFF2-40B4-BE49-F238E27FC236}">
                <a16:creationId xmlns:a16="http://schemas.microsoft.com/office/drawing/2014/main" id="{718E5EFE-3E93-493A-A062-E3B3B741F010}"/>
              </a:ext>
            </a:extLst>
          </p:cNvPr>
          <p:cNvSpPr/>
          <p:nvPr/>
        </p:nvSpPr>
        <p:spPr>
          <a:xfrm>
            <a:off x="6681788" y="2552700"/>
            <a:ext cx="2212975" cy="490538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高级程序语言</a:t>
            </a:r>
          </a:p>
        </p:txBody>
      </p:sp>
      <p:sp>
        <p:nvSpPr>
          <p:cNvPr id="35" name="云形标注 34">
            <a:extLst>
              <a:ext uri="{FF2B5EF4-FFF2-40B4-BE49-F238E27FC236}">
                <a16:creationId xmlns:a16="http://schemas.microsoft.com/office/drawing/2014/main" id="{7302354D-DE59-4BDE-8EA8-894EFC47AD21}"/>
              </a:ext>
            </a:extLst>
          </p:cNvPr>
          <p:cNvSpPr/>
          <p:nvPr/>
        </p:nvSpPr>
        <p:spPr>
          <a:xfrm>
            <a:off x="6688138" y="3709988"/>
            <a:ext cx="2214562" cy="488950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36" name="云形标注 35">
            <a:extLst>
              <a:ext uri="{FF2B5EF4-FFF2-40B4-BE49-F238E27FC236}">
                <a16:creationId xmlns:a16="http://schemas.microsoft.com/office/drawing/2014/main" id="{C1CDEBC3-D2AC-468E-AB6F-C4BF0190E8E1}"/>
              </a:ext>
            </a:extLst>
          </p:cNvPr>
          <p:cNvSpPr/>
          <p:nvPr/>
        </p:nvSpPr>
        <p:spPr>
          <a:xfrm>
            <a:off x="6012160" y="4757738"/>
            <a:ext cx="3087687" cy="912812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3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2C8C6E5-7CE7-43FE-BA86-55612CF9506F}"/>
              </a:ext>
            </a:extLst>
          </p:cNvPr>
          <p:cNvCxnSpPr/>
          <p:nvPr/>
        </p:nvCxnSpPr>
        <p:spPr>
          <a:xfrm>
            <a:off x="7785100" y="2058988"/>
            <a:ext cx="3175" cy="423862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4382724-CC75-471A-B22C-1430B2C6F16D}"/>
              </a:ext>
            </a:extLst>
          </p:cNvPr>
          <p:cNvCxnSpPr/>
          <p:nvPr/>
        </p:nvCxnSpPr>
        <p:spPr>
          <a:xfrm>
            <a:off x="7781925" y="3178175"/>
            <a:ext cx="3175" cy="425450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5396F29-C9CE-42A8-9B68-F0AEBC6400C6}"/>
              </a:ext>
            </a:extLst>
          </p:cNvPr>
          <p:cNvCxnSpPr/>
          <p:nvPr/>
        </p:nvCxnSpPr>
        <p:spPr>
          <a:xfrm>
            <a:off x="7793038" y="4375150"/>
            <a:ext cx="3175" cy="423863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9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221" grpId="0" animBg="1"/>
      <p:bldP spid="9225" grpId="0" animBg="1"/>
      <p:bldP spid="9227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F9B32617-133D-463E-8A56-1B51FEEB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2446338"/>
            <a:ext cx="4130675" cy="328612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zh-CN" altLang="en-US" sz="2100" b="1">
                <a:latin typeface="Times New Roman" panose="02020603050405020304" pitchFamily="18" charset="0"/>
                <a:ea typeface="微软雅黑" panose="020B0503020204020204" pitchFamily="34" charset="-122"/>
              </a:rPr>
              <a:t>通常寻址方式特指</a:t>
            </a:r>
            <a:r>
              <a:rPr lang="zh-CN" altLang="en-US" sz="21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“操作数寻址”</a:t>
            </a:r>
          </a:p>
        </p:txBody>
      </p:sp>
      <p:sp>
        <p:nvSpPr>
          <p:cNvPr id="8" name="_s1031"/>
          <p:cNvSpPr>
            <a:spLocks noChangeArrowheads="1"/>
          </p:cNvSpPr>
          <p:nvPr/>
        </p:nvSpPr>
        <p:spPr bwMode="auto">
          <a:xfrm>
            <a:off x="655638" y="1525588"/>
            <a:ext cx="3294062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指令系统中的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D372F476-2C3A-4F1A-84A9-57114FEBAD09}"/>
              </a:ext>
            </a:extLst>
          </p:cNvPr>
          <p:cNvSpPr/>
          <p:nvPr/>
        </p:nvSpPr>
        <p:spPr>
          <a:xfrm>
            <a:off x="4125913" y="1089025"/>
            <a:ext cx="892175" cy="127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_s1031">
            <a:extLst>
              <a:ext uri="{FF2B5EF4-FFF2-40B4-BE49-F238E27FC236}">
                <a16:creationId xmlns:a16="http://schemas.microsoft.com/office/drawing/2014/main" id="{BF723CAC-6923-41FB-98B4-9173338CE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898650"/>
            <a:ext cx="3775075" cy="722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寻找：指令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下一条指令在哪？</a:t>
            </a:r>
          </a:p>
        </p:txBody>
      </p:sp>
      <p:sp>
        <p:nvSpPr>
          <p:cNvPr id="16" name="_s1031"/>
          <p:cNvSpPr>
            <a:spLocks noChangeArrowheads="1"/>
          </p:cNvSpPr>
          <p:nvPr/>
        </p:nvSpPr>
        <p:spPr bwMode="auto">
          <a:xfrm>
            <a:off x="5003800" y="908050"/>
            <a:ext cx="3811588" cy="72072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寻找：操作数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操作的对象放在哪了？</a:t>
            </a:r>
          </a:p>
        </p:txBody>
      </p:sp>
      <p:sp>
        <p:nvSpPr>
          <p:cNvPr id="17" name="_s1031">
            <a:extLst>
              <a:ext uri="{FF2B5EF4-FFF2-40B4-BE49-F238E27FC236}">
                <a16:creationId xmlns:a16="http://schemas.microsoft.com/office/drawing/2014/main" id="{C5A8509D-4943-4321-8950-C2337515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017838"/>
            <a:ext cx="2300288" cy="38576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指令寻址</a:t>
            </a:r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0F4C78B8-3586-4D99-AC8A-E3A5679B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3554413"/>
            <a:ext cx="4114800" cy="2538412"/>
          </a:xfrm>
          <a:prstGeom prst="wedgeRoundRectCallout">
            <a:avLst>
              <a:gd name="adj1" fmla="val 1773"/>
              <a:gd name="adj2" fmla="val -54773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44042" name="矩形 18"/>
          <p:cNvSpPr>
            <a:spLocks noChangeArrowheads="1"/>
          </p:cNvSpPr>
          <p:nvPr/>
        </p:nvSpPr>
        <p:spPr bwMode="auto">
          <a:xfrm>
            <a:off x="-92075" y="3611563"/>
            <a:ext cx="4378325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指令寻址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jump / branch / call / return )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：操作数就是目标语句块第一条指令的地址</a:t>
            </a:r>
          </a:p>
        </p:txBody>
      </p:sp>
      <p:sp>
        <p:nvSpPr>
          <p:cNvPr id="20" name="_s1031"/>
          <p:cNvSpPr>
            <a:spLocks noChangeArrowheads="1"/>
          </p:cNvSpPr>
          <p:nvPr/>
        </p:nvSpPr>
        <p:spPr bwMode="auto">
          <a:xfrm>
            <a:off x="5618163" y="2947988"/>
            <a:ext cx="2298700" cy="3857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操作数寻址</a:t>
            </a: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79C9EC63-6859-486F-B65F-072C5BF4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3479800"/>
            <a:ext cx="4591050" cy="2613025"/>
          </a:xfrm>
          <a:prstGeom prst="wedgeRoundRectCallout">
            <a:avLst>
              <a:gd name="adj1" fmla="val 1773"/>
              <a:gd name="adj2" fmla="val -54773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44045" name="矩形 21"/>
          <p:cNvSpPr>
            <a:spLocks noChangeArrowheads="1"/>
          </p:cNvSpPr>
          <p:nvPr/>
        </p:nvSpPr>
        <p:spPr bwMode="auto">
          <a:xfrm>
            <a:off x="4275138" y="3575050"/>
            <a:ext cx="486886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操作数寻址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操作数的来源：寄存器 / 外设端口 / 主(虚)存 / 堆栈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操作数的数据结构：位 / 字节 / 半字 / 字 / 双字 / 一维表 /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…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1085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97632"/>
            <a:ext cx="5210175" cy="500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2.3.1 </a:t>
            </a:r>
            <a:r>
              <a:rPr lang="zh-CN" altLang="en-US" dirty="0">
                <a:solidFill>
                  <a:srgbClr val="A50021"/>
                </a:solidFill>
              </a:rPr>
              <a:t>寻址方式的概念 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 autoUpdateAnimBg="0"/>
      <p:bldP spid="2" grpId="0" animBg="1"/>
      <p:bldP spid="15" grpId="0" animBg="1" autoUpdateAnimBg="0"/>
      <p:bldP spid="16" grpId="0" animBg="1" autoUpdateAnimBg="0"/>
      <p:bldP spid="17" grpId="0" animBg="1"/>
      <p:bldP spid="18" grpId="0" animBg="1"/>
      <p:bldP spid="44042" grpId="0"/>
      <p:bldP spid="20" grpId="0" animBg="1"/>
      <p:bldP spid="21" grpId="0" animBg="1"/>
      <p:bldP spid="4404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ChangeArrowheads="1"/>
          </p:cNvSpPr>
          <p:nvPr/>
        </p:nvSpPr>
        <p:spPr bwMode="auto">
          <a:xfrm>
            <a:off x="107504" y="117548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" name="_s1031">
            <a:extLst>
              <a:ext uri="{FF2B5EF4-FFF2-40B4-BE49-F238E27FC236}">
                <a16:creationId xmlns:a16="http://schemas.microsoft.com/office/drawing/2014/main" id="{25816069-EF5A-424A-9691-7D90105A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1052513"/>
            <a:ext cx="2552700" cy="44608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立即数寻址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4906963" y="1535113"/>
            <a:ext cx="3552825" cy="1312862"/>
          </a:xfrm>
          <a:prstGeom prst="wedgeRoundRectCallout">
            <a:avLst>
              <a:gd name="adj1" fmla="val -57236"/>
              <a:gd name="adj2" fmla="val 13324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061" name="矩形 18"/>
          <p:cNvSpPr>
            <a:spLocks noChangeArrowheads="1"/>
          </p:cNvSpPr>
          <p:nvPr/>
        </p:nvSpPr>
        <p:spPr bwMode="auto">
          <a:xfrm>
            <a:off x="4638675" y="1511300"/>
            <a:ext cx="382111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没错，就是之前讨论的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不要寻址方式的方法</a:t>
            </a:r>
          </a:p>
        </p:txBody>
      </p:sp>
      <p:sp>
        <p:nvSpPr>
          <p:cNvPr id="110598" name="_s1031"/>
          <p:cNvSpPr>
            <a:spLocks noChangeArrowheads="1"/>
          </p:cNvSpPr>
          <p:nvPr/>
        </p:nvSpPr>
        <p:spPr bwMode="auto">
          <a:xfrm>
            <a:off x="1589088" y="1060450"/>
            <a:ext cx="2552700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323850" y="3406775"/>
            <a:ext cx="4583113" cy="1743075"/>
          </a:xfrm>
          <a:prstGeom prst="wedgeRoundRectCallout">
            <a:avLst>
              <a:gd name="adj1" fmla="val -5903"/>
              <a:gd name="adj2" fmla="val -74625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5064" name="Group 3"/>
          <p:cNvGrpSpPr>
            <a:grpSpLocks/>
          </p:cNvGrpSpPr>
          <p:nvPr/>
        </p:nvGrpSpPr>
        <p:grpSpPr bwMode="auto">
          <a:xfrm>
            <a:off x="706438" y="2084388"/>
            <a:ext cx="4065587" cy="279400"/>
            <a:chOff x="624" y="1728"/>
            <a:chExt cx="3495" cy="240"/>
          </a:xfrm>
        </p:grpSpPr>
        <p:sp>
          <p:nvSpPr>
            <p:cNvPr id="110608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009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操作码</a:t>
              </a:r>
            </a:p>
          </p:txBody>
        </p:sp>
        <p:sp>
          <p:nvSpPr>
            <p:cNvPr id="110609" name="Rectangle 5"/>
            <p:cNvSpPr>
              <a:spLocks noChangeArrowheads="1"/>
            </p:cNvSpPr>
            <p:nvPr/>
          </p:nvSpPr>
          <p:spPr bwMode="auto">
            <a:xfrm>
              <a:off x="1633" y="1728"/>
              <a:ext cx="1007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目的操作数</a:t>
              </a:r>
            </a:p>
          </p:txBody>
        </p:sp>
        <p:sp>
          <p:nvSpPr>
            <p:cNvPr id="110610" name="Rectangle 6"/>
            <p:cNvSpPr>
              <a:spLocks noChangeArrowheads="1"/>
            </p:cNvSpPr>
            <p:nvPr/>
          </p:nvSpPr>
          <p:spPr bwMode="auto">
            <a:xfrm>
              <a:off x="2975" y="1728"/>
              <a:ext cx="1144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Imme. </a:t>
              </a: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0611" name="Rectangle 7"/>
            <p:cNvSpPr>
              <a:spLocks noChangeArrowheads="1"/>
            </p:cNvSpPr>
            <p:nvPr/>
          </p:nvSpPr>
          <p:spPr bwMode="auto">
            <a:xfrm>
              <a:off x="2640" y="1728"/>
              <a:ext cx="336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Mod</a:t>
              </a:r>
            </a:p>
          </p:txBody>
        </p:sp>
      </p:grpSp>
      <p:grpSp>
        <p:nvGrpSpPr>
          <p:cNvPr id="45065" name="Group 8"/>
          <p:cNvGrpSpPr>
            <a:grpSpLocks/>
          </p:cNvGrpSpPr>
          <p:nvPr/>
        </p:nvGrpSpPr>
        <p:grpSpPr bwMode="auto">
          <a:xfrm>
            <a:off x="3182938" y="2513013"/>
            <a:ext cx="1617662" cy="715962"/>
            <a:chOff x="2592" y="1824"/>
            <a:chExt cx="1392" cy="615"/>
          </a:xfrm>
        </p:grpSpPr>
        <p:sp>
          <p:nvSpPr>
            <p:cNvPr id="110606" name="Text Box 9"/>
            <p:cNvSpPr txBox="1">
              <a:spLocks noChangeArrowheads="1"/>
            </p:cNvSpPr>
            <p:nvPr/>
          </p:nvSpPr>
          <p:spPr bwMode="auto">
            <a:xfrm>
              <a:off x="2592" y="2064"/>
              <a:ext cx="13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源操作数</a:t>
              </a: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571E8298-0318-441E-873F-90D0A7B4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824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28" name="_s1031"/>
          <p:cNvSpPr>
            <a:spLocks noChangeArrowheads="1"/>
          </p:cNvSpPr>
          <p:nvPr/>
        </p:nvSpPr>
        <p:spPr bwMode="auto">
          <a:xfrm>
            <a:off x="5280025" y="2360613"/>
            <a:ext cx="2808288" cy="38576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源操作数直接在指令中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00063" y="3554413"/>
            <a:ext cx="43529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190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地址字段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直接给出操作数本身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AX，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1000H</a:t>
            </a:r>
            <a:endParaRPr kumimoji="1"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_s1031"/>
          <p:cNvSpPr>
            <a:spLocks noChangeArrowheads="1"/>
          </p:cNvSpPr>
          <p:nvPr/>
        </p:nvSpPr>
        <p:spPr bwMode="auto">
          <a:xfrm>
            <a:off x="5435600" y="3429000"/>
            <a:ext cx="3429000" cy="21209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指令执行时间很短，</a:t>
            </a:r>
            <a:r>
              <a:rPr kumimoji="1" lang="zh-CN" altLang="en-US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无需访存</a:t>
            </a: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</a:t>
            </a:r>
            <a:r>
              <a:rPr kumimoji="1" lang="zh-CN" altLang="en-US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大小受</a:t>
            </a:r>
            <a:r>
              <a:rPr kumimoji="1"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地址字段长度的</a:t>
            </a:r>
            <a:r>
              <a:rPr kumimoji="1" lang="zh-CN" altLang="en-US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广泛使用</a:t>
            </a:r>
          </a:p>
        </p:txBody>
      </p:sp>
      <p:sp>
        <p:nvSpPr>
          <p:cNvPr id="30" name="_s1031"/>
          <p:cNvSpPr>
            <a:spLocks noChangeArrowheads="1"/>
          </p:cNvSpPr>
          <p:nvPr/>
        </p:nvSpPr>
        <p:spPr bwMode="auto">
          <a:xfrm>
            <a:off x="6269038" y="3043238"/>
            <a:ext cx="1639887" cy="3857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5061" grpId="0"/>
      <p:bldP spid="21" grpId="0" animBg="1"/>
      <p:bldP spid="28" grpId="0" animBg="1" autoUpdateAnimBg="0"/>
      <p:bldP spid="29" grpId="0"/>
      <p:bldP spid="33" grpId="0" animBg="1"/>
      <p:bldP spid="3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3778250" y="981075"/>
            <a:ext cx="2847975" cy="44608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存储器直接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112643" name="_s1031"/>
          <p:cNvSpPr>
            <a:spLocks noChangeArrowheads="1"/>
          </p:cNvSpPr>
          <p:nvPr/>
        </p:nvSpPr>
        <p:spPr bwMode="auto">
          <a:xfrm>
            <a:off x="1116013" y="990600"/>
            <a:ext cx="2847975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441325" y="3068638"/>
            <a:ext cx="4344988" cy="2808287"/>
          </a:xfrm>
          <a:prstGeom prst="wedgeRoundRectCallout">
            <a:avLst>
              <a:gd name="adj1" fmla="val 51213"/>
              <a:gd name="adj2" fmla="val -91231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_s1031">
            <a:extLst>
              <a:ext uri="{FF2B5EF4-FFF2-40B4-BE49-F238E27FC236}">
                <a16:creationId xmlns:a16="http://schemas.microsoft.com/office/drawing/2014/main" id="{510AA3BD-B026-47AD-8414-99B0469F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756025"/>
            <a:ext cx="3862387" cy="256063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操作数在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中，指令地址字段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直接给出操作数在存储器中的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11188" y="3062288"/>
            <a:ext cx="4175125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190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 = A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 = (A)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AX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[1000H]</a:t>
            </a: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处理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简单、直接</a:t>
            </a: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寻址空间受到指令的地址字段长度限制</a:t>
            </a: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较少使用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位计算机和一些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位计算机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1952625" y="1624013"/>
            <a:ext cx="3908425" cy="384175"/>
            <a:chOff x="624" y="1724"/>
            <a:chExt cx="3360" cy="250"/>
          </a:xfrm>
        </p:grpSpPr>
        <p:sp>
          <p:nvSpPr>
            <p:cNvPr id="112660" name="Rectangle 4"/>
            <p:cNvSpPr>
              <a:spLocks noChangeArrowheads="1"/>
            </p:cNvSpPr>
            <p:nvPr/>
          </p:nvSpPr>
          <p:spPr bwMode="auto">
            <a:xfrm>
              <a:off x="624" y="1736"/>
              <a:ext cx="890" cy="2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操作码</a:t>
              </a:r>
            </a:p>
          </p:txBody>
        </p:sp>
        <p:sp>
          <p:nvSpPr>
            <p:cNvPr id="112661" name="Rectangle 5"/>
            <p:cNvSpPr>
              <a:spLocks noChangeArrowheads="1"/>
            </p:cNvSpPr>
            <p:nvPr/>
          </p:nvSpPr>
          <p:spPr bwMode="auto">
            <a:xfrm>
              <a:off x="1514" y="1730"/>
              <a:ext cx="1126" cy="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目的操作数</a:t>
              </a:r>
            </a:p>
          </p:txBody>
        </p:sp>
        <p:sp>
          <p:nvSpPr>
            <p:cNvPr id="112662" name="Rectangle 6"/>
            <p:cNvSpPr>
              <a:spLocks noChangeArrowheads="1"/>
            </p:cNvSpPr>
            <p:nvPr/>
          </p:nvSpPr>
          <p:spPr bwMode="auto">
            <a:xfrm>
              <a:off x="2976" y="1728"/>
              <a:ext cx="1008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12663" name="Rectangle 7"/>
            <p:cNvSpPr>
              <a:spLocks noChangeArrowheads="1"/>
            </p:cNvSpPr>
            <p:nvPr/>
          </p:nvSpPr>
          <p:spPr bwMode="auto">
            <a:xfrm>
              <a:off x="2640" y="1724"/>
              <a:ext cx="445" cy="25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0532C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Mod</a:t>
              </a:r>
            </a:p>
          </p:txBody>
        </p:sp>
      </p:grpSp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5260975" y="2017713"/>
            <a:ext cx="1336675" cy="663575"/>
            <a:chOff x="3312" y="1824"/>
            <a:chExt cx="624" cy="1200"/>
          </a:xfrm>
        </p:grpSpPr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C2E0754A-7EDC-492C-8CED-A97C0BFCE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3721B34F-C66E-4912-A0D7-A2B067B1D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6665913" y="2532063"/>
            <a:ext cx="1406525" cy="277812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</a:t>
            </a:r>
          </a:p>
        </p:txBody>
      </p:sp>
      <p:grpSp>
        <p:nvGrpSpPr>
          <p:cNvPr id="41" name="Group 23"/>
          <p:cNvGrpSpPr>
            <a:grpSpLocks/>
          </p:cNvGrpSpPr>
          <p:nvPr/>
        </p:nvGrpSpPr>
        <p:grpSpPr bwMode="auto">
          <a:xfrm>
            <a:off x="6678613" y="1125538"/>
            <a:ext cx="1406525" cy="2243137"/>
            <a:chOff x="5551" y="1114"/>
            <a:chExt cx="1181" cy="1885"/>
          </a:xfrm>
        </p:grpSpPr>
        <p:sp>
          <p:nvSpPr>
            <p:cNvPr id="112652" name="Rectangle 13"/>
            <p:cNvSpPr>
              <a:spLocks noChangeArrowheads="1"/>
            </p:cNvSpPr>
            <p:nvPr/>
          </p:nvSpPr>
          <p:spPr bwMode="auto">
            <a:xfrm>
              <a:off x="5551" y="1452"/>
              <a:ext cx="1181" cy="61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653" name="Rectangle 14"/>
            <p:cNvSpPr>
              <a:spLocks noChangeArrowheads="1"/>
            </p:cNvSpPr>
            <p:nvPr/>
          </p:nvSpPr>
          <p:spPr bwMode="auto">
            <a:xfrm>
              <a:off x="5551" y="2063"/>
              <a:ext cx="1181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654" name="Rectangle 15"/>
            <p:cNvSpPr>
              <a:spLocks noChangeArrowheads="1"/>
            </p:cNvSpPr>
            <p:nvPr/>
          </p:nvSpPr>
          <p:spPr bwMode="auto">
            <a:xfrm>
              <a:off x="5551" y="2296"/>
              <a:ext cx="1181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BBE0E3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655" name="Rectangle 16"/>
            <p:cNvSpPr>
              <a:spLocks noChangeArrowheads="1"/>
            </p:cNvSpPr>
            <p:nvPr/>
          </p:nvSpPr>
          <p:spPr bwMode="auto">
            <a:xfrm>
              <a:off x="5551" y="2529"/>
              <a:ext cx="1181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656" name="Rectangle 17"/>
            <p:cNvSpPr>
              <a:spLocks noChangeArrowheads="1"/>
            </p:cNvSpPr>
            <p:nvPr/>
          </p:nvSpPr>
          <p:spPr bwMode="auto">
            <a:xfrm>
              <a:off x="5551" y="2766"/>
              <a:ext cx="1181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657" name="Text Box 18"/>
            <p:cNvSpPr txBox="1">
              <a:spLocks noChangeArrowheads="1"/>
            </p:cNvSpPr>
            <p:nvPr/>
          </p:nvSpPr>
          <p:spPr bwMode="auto">
            <a:xfrm>
              <a:off x="5551" y="1114"/>
              <a:ext cx="113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存储器</a:t>
              </a:r>
            </a:p>
          </p:txBody>
        </p:sp>
      </p:grpSp>
      <p:sp>
        <p:nvSpPr>
          <p:cNvPr id="112651" name="Rectangle 7"/>
          <p:cNvSpPr>
            <a:spLocks noChangeArrowheads="1"/>
          </p:cNvSpPr>
          <p:nvPr/>
        </p:nvSpPr>
        <p:spPr bwMode="auto">
          <a:xfrm>
            <a:off x="182880" y="44450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8" grpId="0" animBg="1" autoUpdateAnimBg="0"/>
      <p:bldP spid="40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3417888" y="981075"/>
            <a:ext cx="2913062" cy="446088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寄存器直接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114691" name="_s1031"/>
          <p:cNvSpPr>
            <a:spLocks noChangeArrowheads="1"/>
          </p:cNvSpPr>
          <p:nvPr/>
        </p:nvSpPr>
        <p:spPr bwMode="auto">
          <a:xfrm>
            <a:off x="684213" y="989013"/>
            <a:ext cx="2913062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331788" y="2682875"/>
            <a:ext cx="4672012" cy="3554413"/>
          </a:xfrm>
          <a:prstGeom prst="wedgeRoundRectCallout">
            <a:avLst>
              <a:gd name="adj1" fmla="val 56282"/>
              <a:gd name="adj2" fmla="val -82306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_s1031">
            <a:extLst>
              <a:ext uri="{FF2B5EF4-FFF2-40B4-BE49-F238E27FC236}">
                <a16:creationId xmlns:a16="http://schemas.microsoft.com/office/drawing/2014/main" id="{C5C0D03A-18AB-403A-87D5-54E3C7B2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3756025"/>
            <a:ext cx="3578225" cy="2028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E3B37"/>
              </a:gs>
              <a:gs pos="20000">
                <a:srgbClr val="CB3D3A"/>
              </a:gs>
              <a:gs pos="100000">
                <a:srgbClr val="9B2D2A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操作数在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中，指令地址字段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直接给出存放操作数的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寄存器编号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12750" y="2709863"/>
            <a:ext cx="445611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190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 =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pt-BR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 = (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R)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pt-BR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BX，AX</a:t>
            </a:r>
          </a:p>
          <a:p>
            <a:pPr marL="0" lvl="1"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只需要很短的地址字段</a:t>
            </a:r>
            <a:endParaRPr kumimoji="1" lang="en-US" altLang="zh-CN" sz="21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无需访存</a:t>
            </a:r>
            <a:r>
              <a:rPr kumimoji="1" lang="zh-CN" altLang="en-US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，指令执行</a:t>
            </a:r>
            <a:r>
              <a:rPr kumimoji="1" lang="zh-CN" altLang="en-US" sz="2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速度快</a:t>
            </a:r>
            <a:endParaRPr kumimoji="1" lang="en-US" altLang="zh-CN" sz="21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地址范围有限</a:t>
            </a:r>
            <a:r>
              <a:rPr kumimoji="1" lang="zh-CN" altLang="en-US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，可以编程使用的通用寄存器不多</a:t>
            </a:r>
            <a:endParaRPr kumimoji="1" lang="en-US" altLang="zh-CN" sz="21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2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使用最多</a:t>
            </a:r>
            <a:r>
              <a:rPr kumimoji="1" lang="zh-CN" altLang="en-US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，是提高性能的常用手段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1952625" y="1592263"/>
            <a:ext cx="3908425" cy="396875"/>
            <a:chOff x="624" y="1721"/>
            <a:chExt cx="3360" cy="252"/>
          </a:xfrm>
        </p:grpSpPr>
        <p:sp>
          <p:nvSpPr>
            <p:cNvPr id="114708" name="Rectangle 4"/>
            <p:cNvSpPr>
              <a:spLocks noChangeArrowheads="1"/>
            </p:cNvSpPr>
            <p:nvPr/>
          </p:nvSpPr>
          <p:spPr bwMode="auto">
            <a:xfrm>
              <a:off x="624" y="1721"/>
              <a:ext cx="890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操作码</a:t>
              </a:r>
            </a:p>
          </p:txBody>
        </p:sp>
        <p:sp>
          <p:nvSpPr>
            <p:cNvPr id="114709" name="Rectangle 5"/>
            <p:cNvSpPr>
              <a:spLocks noChangeArrowheads="1"/>
            </p:cNvSpPr>
            <p:nvPr/>
          </p:nvSpPr>
          <p:spPr bwMode="auto">
            <a:xfrm>
              <a:off x="1514" y="1721"/>
              <a:ext cx="1126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目的操作数</a:t>
              </a:r>
            </a:p>
          </p:txBody>
        </p:sp>
        <p:sp>
          <p:nvSpPr>
            <p:cNvPr id="114710" name="Rectangle 6"/>
            <p:cNvSpPr>
              <a:spLocks noChangeArrowheads="1"/>
            </p:cNvSpPr>
            <p:nvPr/>
          </p:nvSpPr>
          <p:spPr bwMode="auto">
            <a:xfrm>
              <a:off x="2976" y="1728"/>
              <a:ext cx="1008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11" name="Rectangle 7"/>
            <p:cNvSpPr>
              <a:spLocks noChangeArrowheads="1"/>
            </p:cNvSpPr>
            <p:nvPr/>
          </p:nvSpPr>
          <p:spPr bwMode="auto">
            <a:xfrm>
              <a:off x="2640" y="1728"/>
              <a:ext cx="336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0532C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Mod</a:t>
              </a:r>
            </a:p>
          </p:txBody>
        </p:sp>
      </p:grpSp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5260975" y="2017713"/>
            <a:ext cx="1336675" cy="663575"/>
            <a:chOff x="3312" y="1824"/>
            <a:chExt cx="624" cy="1200"/>
          </a:xfrm>
        </p:grpSpPr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A0D632A0-6789-48CE-849F-092E272E3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0F20D76A-D3B9-4A95-B692-AE5D059D8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6665913" y="2570163"/>
            <a:ext cx="1811337" cy="239712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</a:t>
            </a:r>
          </a:p>
        </p:txBody>
      </p:sp>
      <p:grpSp>
        <p:nvGrpSpPr>
          <p:cNvPr id="41" name="Group 23"/>
          <p:cNvGrpSpPr>
            <a:grpSpLocks/>
          </p:cNvGrpSpPr>
          <p:nvPr/>
        </p:nvGrpSpPr>
        <p:grpSpPr bwMode="auto">
          <a:xfrm>
            <a:off x="6678613" y="1123950"/>
            <a:ext cx="1798637" cy="2244725"/>
            <a:chOff x="5551" y="1115"/>
            <a:chExt cx="1181" cy="1884"/>
          </a:xfrm>
        </p:grpSpPr>
        <p:sp>
          <p:nvSpPr>
            <p:cNvPr id="114700" name="Rectangle 13"/>
            <p:cNvSpPr>
              <a:spLocks noChangeArrowheads="1"/>
            </p:cNvSpPr>
            <p:nvPr/>
          </p:nvSpPr>
          <p:spPr bwMode="auto">
            <a:xfrm>
              <a:off x="5551" y="1452"/>
              <a:ext cx="1181" cy="61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01" name="Rectangle 14"/>
            <p:cNvSpPr>
              <a:spLocks noChangeArrowheads="1"/>
            </p:cNvSpPr>
            <p:nvPr/>
          </p:nvSpPr>
          <p:spPr bwMode="auto">
            <a:xfrm>
              <a:off x="5551" y="2062"/>
              <a:ext cx="1181" cy="2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02" name="Rectangle 15"/>
            <p:cNvSpPr>
              <a:spLocks noChangeArrowheads="1"/>
            </p:cNvSpPr>
            <p:nvPr/>
          </p:nvSpPr>
          <p:spPr bwMode="auto">
            <a:xfrm>
              <a:off x="5551" y="2297"/>
              <a:ext cx="1181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>
                <a:solidFill>
                  <a:srgbClr val="BBE0E3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03" name="Rectangle 16"/>
            <p:cNvSpPr>
              <a:spLocks noChangeArrowheads="1"/>
            </p:cNvSpPr>
            <p:nvPr/>
          </p:nvSpPr>
          <p:spPr bwMode="auto">
            <a:xfrm>
              <a:off x="5551" y="2530"/>
              <a:ext cx="1181" cy="2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04" name="Rectangle 17"/>
            <p:cNvSpPr>
              <a:spLocks noChangeArrowheads="1"/>
            </p:cNvSpPr>
            <p:nvPr/>
          </p:nvSpPr>
          <p:spPr bwMode="auto">
            <a:xfrm>
              <a:off x="5551" y="2764"/>
              <a:ext cx="1181" cy="2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05" name="Text Box 18"/>
            <p:cNvSpPr txBox="1">
              <a:spLocks noChangeArrowheads="1"/>
            </p:cNvSpPr>
            <p:nvPr/>
          </p:nvSpPr>
          <p:spPr bwMode="auto">
            <a:xfrm>
              <a:off x="5551" y="1115"/>
              <a:ext cx="113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通用寄存器组</a:t>
              </a:r>
            </a:p>
          </p:txBody>
        </p:sp>
      </p:grpSp>
      <p:sp>
        <p:nvSpPr>
          <p:cNvPr id="114699" name="Rectangle 7"/>
          <p:cNvSpPr>
            <a:spLocks noChangeArrowheads="1"/>
          </p:cNvSpPr>
          <p:nvPr/>
        </p:nvSpPr>
        <p:spPr bwMode="auto">
          <a:xfrm>
            <a:off x="35496" y="102395"/>
            <a:ext cx="8229600" cy="54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8" grpId="0" animBg="1" autoUpdateAnimBg="0"/>
      <p:bldP spid="40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s1031">
            <a:extLst>
              <a:ext uri="{FF2B5EF4-FFF2-40B4-BE49-F238E27FC236}">
                <a16:creationId xmlns:a16="http://schemas.microsoft.com/office/drawing/2014/main" id="{7F2E2CA3-D596-4617-979C-E5967297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1635125"/>
            <a:ext cx="2298700" cy="354013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1800" b="0" u="sng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存储器间接</a:t>
            </a:r>
            <a:r>
              <a:rPr lang="zh-CN" altLang="en-US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116739" name="_s1031"/>
          <p:cNvSpPr>
            <a:spLocks noChangeArrowheads="1"/>
          </p:cNvSpPr>
          <p:nvPr/>
        </p:nvSpPr>
        <p:spPr bwMode="auto">
          <a:xfrm>
            <a:off x="1730375" y="1643063"/>
            <a:ext cx="2298700" cy="35401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169C1CA5-45AF-4692-A1CE-20763074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3671888"/>
            <a:ext cx="3619500" cy="1743075"/>
          </a:xfrm>
          <a:prstGeom prst="wedgeRoundRectCallout">
            <a:avLst>
              <a:gd name="adj1" fmla="val 43773"/>
              <a:gd name="adj2" fmla="val -98060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endParaRPr kumimoji="1" lang="zh-CN" altLang="en-US" sz="1725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_s1031">
            <a:extLst>
              <a:ext uri="{FF2B5EF4-FFF2-40B4-BE49-F238E27FC236}">
                <a16:creationId xmlns:a16="http://schemas.microsoft.com/office/drawing/2014/main" id="{CD2229BA-5F5C-4381-82C1-CC602568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384675"/>
            <a:ext cx="4330700" cy="1066800"/>
          </a:xfrm>
          <a:prstGeom prst="roundRect">
            <a:avLst>
              <a:gd name="adj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操作数和操作数地址都在</a:t>
            </a: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指令地址字段直接给出</a:t>
            </a:r>
            <a:r>
              <a:rPr lang="zh-CN" altLang="en-US" sz="195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操作数地址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在存储器中</a:t>
            </a:r>
            <a:r>
              <a:rPr lang="zh-CN" altLang="en-US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817563" y="3717925"/>
            <a:ext cx="35814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 = (A)</a:t>
            </a:r>
            <a:r>
              <a:rPr lang="zh-CN" altLang="pt-BR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 = ((A))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R1, @(1000H) 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5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寻址空间大，灵活，便于编程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5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至少需要两次访存才能取到操作数</a:t>
            </a:r>
            <a:endParaRPr lang="en-US" altLang="zh-CN" sz="15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5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执行速度慢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116013" y="2349500"/>
            <a:ext cx="3908425" cy="438150"/>
            <a:chOff x="624" y="1728"/>
            <a:chExt cx="3360" cy="240"/>
          </a:xfrm>
        </p:grpSpPr>
        <p:sp>
          <p:nvSpPr>
            <p:cNvPr id="116763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116764" name="Rectangle 5"/>
            <p:cNvSpPr>
              <a:spLocks noChangeArrowheads="1"/>
            </p:cNvSpPr>
            <p:nvPr/>
          </p:nvSpPr>
          <p:spPr bwMode="auto">
            <a:xfrm>
              <a:off x="1632" y="1728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目的操作数</a:t>
              </a:r>
            </a:p>
          </p:txBody>
        </p:sp>
        <p:sp>
          <p:nvSpPr>
            <p:cNvPr id="116765" name="Rectangle 6"/>
            <p:cNvSpPr>
              <a:spLocks noChangeArrowheads="1"/>
            </p:cNvSpPr>
            <p:nvPr/>
          </p:nvSpPr>
          <p:spPr bwMode="auto">
            <a:xfrm>
              <a:off x="2976" y="1728"/>
              <a:ext cx="1008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116766" name="Rectangle 7"/>
            <p:cNvSpPr>
              <a:spLocks noChangeArrowheads="1"/>
            </p:cNvSpPr>
            <p:nvPr/>
          </p:nvSpPr>
          <p:spPr bwMode="auto">
            <a:xfrm>
              <a:off x="2640" y="1728"/>
              <a:ext cx="414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500" b="1">
                  <a:solidFill>
                    <a:srgbClr val="0532C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Mod</a:t>
              </a:r>
            </a:p>
          </p:txBody>
        </p:sp>
      </p:grpSp>
      <p:sp>
        <p:nvSpPr>
          <p:cNvPr id="33" name="Rectangle 8">
            <a:extLst>
              <a:ext uri="{FF2B5EF4-FFF2-40B4-BE49-F238E27FC236}">
                <a16:creationId xmlns:a16="http://schemas.microsoft.com/office/drawing/2014/main" id="{B7A6B382-B056-4BDB-AB9B-0103283C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492500"/>
            <a:ext cx="1506538" cy="277813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lang="zh-CN" altLang="en-US" sz="1575">
                <a:cs typeface="Times New Roman" panose="02020603050405020304" pitchFamily="18" charset="0"/>
              </a:rPr>
              <a:t>操作数</a:t>
            </a:r>
            <a:r>
              <a:rPr lang="en-US" altLang="zh-CN" sz="1725">
                <a:cs typeface="Times New Roman" panose="02020603050405020304" pitchFamily="18" charset="0"/>
              </a:rPr>
              <a:t>Data</a:t>
            </a:r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6043613" y="1916113"/>
            <a:ext cx="1870075" cy="2120900"/>
            <a:chOff x="648" y="2064"/>
            <a:chExt cx="1608" cy="1824"/>
          </a:xfrm>
        </p:grpSpPr>
        <p:sp>
          <p:nvSpPr>
            <p:cNvPr id="46097" name="Rectangle 10">
              <a:extLst>
                <a:ext uri="{FF2B5EF4-FFF2-40B4-BE49-F238E27FC236}">
                  <a16:creationId xmlns:a16="http://schemas.microsoft.com/office/drawing/2014/main" id="{B9D20867-34D8-4DEF-A027-746ABD4A4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2304"/>
              <a:ext cx="1295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725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098" name="Rectangle 11">
              <a:extLst>
                <a:ext uri="{FF2B5EF4-FFF2-40B4-BE49-F238E27FC236}">
                  <a16:creationId xmlns:a16="http://schemas.microsoft.com/office/drawing/2014/main" id="{C4EB58EA-98C9-42AC-AF4A-09ABA480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2928"/>
              <a:ext cx="1295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r>
                <a:rPr lang="zh-CN" altLang="en-US" sz="1575">
                  <a:solidFill>
                    <a:schemeClr val="tx1"/>
                  </a:solidFill>
                  <a:cs typeface="Times New Roman" panose="02020603050405020304" pitchFamily="18" charset="0"/>
                </a:rPr>
                <a:t>操作数地址</a:t>
              </a:r>
              <a:r>
                <a:rPr lang="en-US" altLang="zh-CN" sz="1725">
                  <a:solidFill>
                    <a:schemeClr val="tx1"/>
                  </a:solidFill>
                  <a:cs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46099" name="Rectangle 12">
              <a:extLst>
                <a:ext uri="{FF2B5EF4-FFF2-40B4-BE49-F238E27FC236}">
                  <a16:creationId xmlns:a16="http://schemas.microsoft.com/office/drawing/2014/main" id="{B4B8E072-179B-4D5C-842B-2E443D055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169"/>
              <a:ext cx="1295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zh-CN" altLang="en-US" sz="1725" b="0">
                <a:solidFill>
                  <a:schemeClr val="accent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100" name="Rectangle 13">
              <a:extLst>
                <a:ext uri="{FF2B5EF4-FFF2-40B4-BE49-F238E27FC236}">
                  <a16:creationId xmlns:a16="http://schemas.microsoft.com/office/drawing/2014/main" id="{4463047F-8066-4CC4-9446-2C619357B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407"/>
              <a:ext cx="1295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725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101" name="Rectangle 14">
              <a:extLst>
                <a:ext uri="{FF2B5EF4-FFF2-40B4-BE49-F238E27FC236}">
                  <a16:creationId xmlns:a16="http://schemas.microsoft.com/office/drawing/2014/main" id="{1D50A1FB-B0DB-463E-BC94-04EE66C1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648"/>
              <a:ext cx="1295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725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102" name="Text Box 15">
              <a:extLst>
                <a:ext uri="{FF2B5EF4-FFF2-40B4-BE49-F238E27FC236}">
                  <a16:creationId xmlns:a16="http://schemas.microsoft.com/office/drawing/2014/main" id="{A8117FEA-97E4-42A7-8F8E-F3C860AFA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" y="2064"/>
              <a:ext cx="124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zh-CN" altLang="en-US" sz="1575">
                  <a:solidFill>
                    <a:srgbClr val="0000CC"/>
                  </a:solidFill>
                  <a:cs typeface="Times New Roman" panose="02020603050405020304" pitchFamily="18" charset="0"/>
                </a:rPr>
                <a:t>存储器</a:t>
              </a:r>
            </a:p>
          </p:txBody>
        </p:sp>
        <p:sp>
          <p:nvSpPr>
            <p:cNvPr id="46103" name="Text Box 16">
              <a:extLst>
                <a:ext uri="{FF2B5EF4-FFF2-40B4-BE49-F238E27FC236}">
                  <a16:creationId xmlns:a16="http://schemas.microsoft.com/office/drawing/2014/main" id="{5B8B0672-FEAF-4DBD-96FA-7AE8E4956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38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725" b="0">
                  <a:cs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46104" name="Text Box 17">
              <a:extLst>
                <a:ext uri="{FF2B5EF4-FFF2-40B4-BE49-F238E27FC236}">
                  <a16:creationId xmlns:a16="http://schemas.microsoft.com/office/drawing/2014/main" id="{F4D1E9B8-53A1-45DF-933F-1553D581D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2895"/>
              <a:ext cx="38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725" b="0"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57" name="Group 18"/>
          <p:cNvGrpSpPr>
            <a:grpSpLocks/>
          </p:cNvGrpSpPr>
          <p:nvPr/>
        </p:nvGrpSpPr>
        <p:grpSpPr bwMode="auto">
          <a:xfrm flipH="1">
            <a:off x="4419600" y="2806700"/>
            <a:ext cx="1665288" cy="207963"/>
            <a:chOff x="2256" y="1920"/>
            <a:chExt cx="1152" cy="1104"/>
          </a:xfrm>
        </p:grpSpPr>
        <p:sp>
          <p:nvSpPr>
            <p:cNvPr id="116753" name="Line 19"/>
            <p:cNvSpPr>
              <a:spLocks noChangeShapeType="1"/>
            </p:cNvSpPr>
            <p:nvPr/>
          </p:nvSpPr>
          <p:spPr bwMode="auto">
            <a:xfrm>
              <a:off x="3408" y="1920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4" name="Line 20"/>
            <p:cNvSpPr>
              <a:spLocks noChangeShapeType="1"/>
            </p:cNvSpPr>
            <p:nvPr/>
          </p:nvSpPr>
          <p:spPr bwMode="auto">
            <a:xfrm flipH="1">
              <a:off x="2256" y="302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21"/>
          <p:cNvGrpSpPr>
            <a:grpSpLocks/>
          </p:cNvGrpSpPr>
          <p:nvPr/>
        </p:nvGrpSpPr>
        <p:grpSpPr bwMode="auto">
          <a:xfrm flipH="1">
            <a:off x="5665788" y="3106738"/>
            <a:ext cx="390525" cy="503237"/>
            <a:chOff x="2256" y="3120"/>
            <a:chExt cx="336" cy="432"/>
          </a:xfrm>
        </p:grpSpPr>
        <p:sp>
          <p:nvSpPr>
            <p:cNvPr id="116750" name="Line 22"/>
            <p:cNvSpPr>
              <a:spLocks noChangeShapeType="1"/>
            </p:cNvSpPr>
            <p:nvPr/>
          </p:nvSpPr>
          <p:spPr bwMode="auto">
            <a:xfrm>
              <a:off x="225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1" name="Line 23"/>
            <p:cNvSpPr>
              <a:spLocks noChangeShapeType="1"/>
            </p:cNvSpPr>
            <p:nvPr/>
          </p:nvSpPr>
          <p:spPr bwMode="auto">
            <a:xfrm>
              <a:off x="2592" y="31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2" name="Line 24"/>
            <p:cNvSpPr>
              <a:spLocks noChangeShapeType="1"/>
            </p:cNvSpPr>
            <p:nvPr/>
          </p:nvSpPr>
          <p:spPr bwMode="auto">
            <a:xfrm flipH="1">
              <a:off x="2256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48" name="Rectangle 7"/>
          <p:cNvSpPr>
            <a:spLocks noChangeArrowheads="1"/>
          </p:cNvSpPr>
          <p:nvPr/>
        </p:nvSpPr>
        <p:spPr bwMode="auto">
          <a:xfrm>
            <a:off x="457200" y="836613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74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8108" y="87216"/>
            <a:ext cx="5210175" cy="4873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2.3.2 </a:t>
            </a:r>
            <a:r>
              <a:rPr lang="zh-CN" altLang="en-US" dirty="0">
                <a:solidFill>
                  <a:srgbClr val="A50021"/>
                </a:solidFill>
              </a:rPr>
              <a:t>基本寻址方式 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8" grpId="0" animBg="1" autoUpdateAnimBg="0"/>
      <p:bldP spid="3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s1031">
            <a:extLst>
              <a:ext uri="{FF2B5EF4-FFF2-40B4-BE49-F238E27FC236}">
                <a16:creationId xmlns:a16="http://schemas.microsoft.com/office/drawing/2014/main" id="{B30CEF2B-C3F2-4484-A6F9-062C61E2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1484313"/>
            <a:ext cx="2817813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寄存器间接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118787" name="_s1031"/>
          <p:cNvSpPr>
            <a:spLocks noChangeArrowheads="1"/>
          </p:cNvSpPr>
          <p:nvPr/>
        </p:nvSpPr>
        <p:spPr bwMode="auto">
          <a:xfrm>
            <a:off x="1730375" y="1520825"/>
            <a:ext cx="2298700" cy="3841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3168EA0A-20E3-422E-90AC-E6539F0CF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05150"/>
            <a:ext cx="3268663" cy="2025650"/>
          </a:xfrm>
          <a:prstGeom prst="wedgeRoundRectCallout">
            <a:avLst>
              <a:gd name="adj1" fmla="val 72412"/>
              <a:gd name="adj2" fmla="val -73616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endParaRPr kumimoji="1" lang="zh-CN" altLang="en-US" sz="1725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_s1031">
            <a:extLst>
              <a:ext uri="{FF2B5EF4-FFF2-40B4-BE49-F238E27FC236}">
                <a16:creationId xmlns:a16="http://schemas.microsoft.com/office/drawing/2014/main" id="{17674EC6-9275-4041-9DF3-2F9F523C1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4514850"/>
            <a:ext cx="4697412" cy="1712913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操作数在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操作数地址在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指令地址字段给出的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寄存器的内容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是操作数在存储器中的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98450" y="3230563"/>
            <a:ext cx="316706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 = (R)</a:t>
            </a:r>
            <a:r>
              <a:rPr lang="zh-CN" altLang="pt-BR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 = ((R))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AX</a:t>
            </a:r>
            <a:r>
              <a:rPr lang="zh-CN" altLang="pt-BR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[BX]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比存储器间接寻址少访问存储器一次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寻址空间大，使用比较普遍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1439863" y="2106613"/>
            <a:ext cx="3908425" cy="423862"/>
            <a:chOff x="624" y="1728"/>
            <a:chExt cx="3360" cy="240"/>
          </a:xfrm>
        </p:grpSpPr>
        <p:sp>
          <p:nvSpPr>
            <p:cNvPr id="118816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008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118817" name="Rectangle 5"/>
            <p:cNvSpPr>
              <a:spLocks noChangeArrowheads="1"/>
            </p:cNvSpPr>
            <p:nvPr/>
          </p:nvSpPr>
          <p:spPr bwMode="auto">
            <a:xfrm>
              <a:off x="1632" y="1728"/>
              <a:ext cx="1008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目的操作数</a:t>
              </a:r>
            </a:p>
          </p:txBody>
        </p:sp>
        <p:sp>
          <p:nvSpPr>
            <p:cNvPr id="118818" name="Rectangle 6"/>
            <p:cNvSpPr>
              <a:spLocks noChangeArrowheads="1"/>
            </p:cNvSpPr>
            <p:nvPr/>
          </p:nvSpPr>
          <p:spPr bwMode="auto">
            <a:xfrm>
              <a:off x="2976" y="1728"/>
              <a:ext cx="1008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819" name="Rectangle 7"/>
            <p:cNvSpPr>
              <a:spLocks noChangeArrowheads="1"/>
            </p:cNvSpPr>
            <p:nvPr/>
          </p:nvSpPr>
          <p:spPr bwMode="auto">
            <a:xfrm>
              <a:off x="2640" y="1728"/>
              <a:ext cx="336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500" b="1">
                  <a:solidFill>
                    <a:srgbClr val="0532C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Mod</a:t>
              </a:r>
            </a:p>
          </p:txBody>
        </p:sp>
      </p:grpSp>
      <p:sp>
        <p:nvSpPr>
          <p:cNvPr id="37" name="Rectangle 8">
            <a:extLst>
              <a:ext uri="{FF2B5EF4-FFF2-40B4-BE49-F238E27FC236}">
                <a16:creationId xmlns:a16="http://schemas.microsoft.com/office/drawing/2014/main" id="{3F0F283E-6E27-4D70-8BB6-5773D0E7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3395663"/>
            <a:ext cx="1503363" cy="271462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893763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93763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93763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93763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93763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5000"/>
              </a:lnSpc>
              <a:defRPr/>
            </a:pPr>
            <a:r>
              <a:rPr lang="zh-CN" altLang="en-US" sz="1650" b="0">
                <a:cs typeface="Times New Roman" panose="02020603050405020304" pitchFamily="18" charset="0"/>
              </a:rPr>
              <a:t>操作数</a:t>
            </a:r>
            <a:r>
              <a:rPr lang="en-US" altLang="zh-CN" sz="1650" b="0"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8697C849-B2EE-48E5-9AE4-8CBA4DCB1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2725" y="3590925"/>
            <a:ext cx="287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grpSp>
        <p:nvGrpSpPr>
          <p:cNvPr id="118794" name="Group 15"/>
          <p:cNvGrpSpPr>
            <a:grpSpLocks/>
          </p:cNvGrpSpPr>
          <p:nvPr/>
        </p:nvGrpSpPr>
        <p:grpSpPr bwMode="auto">
          <a:xfrm>
            <a:off x="6867525" y="2100263"/>
            <a:ext cx="1647825" cy="2138362"/>
            <a:chOff x="3926" y="1904"/>
            <a:chExt cx="1423" cy="1840"/>
          </a:xfrm>
        </p:grpSpPr>
        <p:sp>
          <p:nvSpPr>
            <p:cNvPr id="53272" name="Rectangle 16">
              <a:extLst>
                <a:ext uri="{FF2B5EF4-FFF2-40B4-BE49-F238E27FC236}">
                  <a16:creationId xmlns:a16="http://schemas.microsoft.com/office/drawing/2014/main" id="{02ECB907-CDC2-4AD2-A1F7-044DB4D92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59"/>
              <a:ext cx="1297" cy="62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3273" name="Rectangle 17">
              <a:extLst>
                <a:ext uri="{FF2B5EF4-FFF2-40B4-BE49-F238E27FC236}">
                  <a16:creationId xmlns:a16="http://schemas.microsoft.com/office/drawing/2014/main" id="{9F54FED0-C282-41D7-A6B3-EC87566E1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84"/>
              <a:ext cx="1297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3274" name="Rectangle 18">
              <a:extLst>
                <a:ext uri="{FF2B5EF4-FFF2-40B4-BE49-F238E27FC236}">
                  <a16:creationId xmlns:a16="http://schemas.microsoft.com/office/drawing/2014/main" id="{F2CFE618-1AED-42B4-83CD-3F908DB3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024"/>
              <a:ext cx="1296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zh-CN" altLang="en-US" sz="1350">
                <a:solidFill>
                  <a:srgbClr val="BBE0E3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3275" name="Rectangle 19">
              <a:extLst>
                <a:ext uri="{FF2B5EF4-FFF2-40B4-BE49-F238E27FC236}">
                  <a16:creationId xmlns:a16="http://schemas.microsoft.com/office/drawing/2014/main" id="{041281F5-9B5F-4BCB-B6B2-05796E57F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265"/>
              <a:ext cx="1297" cy="23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3276" name="Rectangle 20">
              <a:extLst>
                <a:ext uri="{FF2B5EF4-FFF2-40B4-BE49-F238E27FC236}">
                  <a16:creationId xmlns:a16="http://schemas.microsoft.com/office/drawing/2014/main" id="{B824DB24-AF46-4CF2-8B94-68FD49CBA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1297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3277" name="Text Box 21">
              <a:extLst>
                <a:ext uri="{FF2B5EF4-FFF2-40B4-BE49-F238E27FC236}">
                  <a16:creationId xmlns:a16="http://schemas.microsoft.com/office/drawing/2014/main" id="{DBED074D-0EDD-455A-84EA-9D128A1DD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1904"/>
              <a:ext cx="14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zh-CN" altLang="en-US" sz="1725">
                  <a:solidFill>
                    <a:srgbClr val="0000CC"/>
                  </a:solidFill>
                  <a:cs typeface="Times New Roman" panose="02020603050405020304" pitchFamily="18" charset="0"/>
                </a:rPr>
                <a:t>存储器</a:t>
              </a:r>
            </a:p>
          </p:txBody>
        </p:sp>
      </p:grpSp>
      <p:sp>
        <p:nvSpPr>
          <p:cNvPr id="65" name="Rectangle 23">
            <a:extLst>
              <a:ext uri="{FF2B5EF4-FFF2-40B4-BE49-F238E27FC236}">
                <a16:creationId xmlns:a16="http://schemas.microsoft.com/office/drawing/2014/main" id="{E547DD75-4995-4EA3-963C-E1EFA14E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0" y="3779838"/>
            <a:ext cx="377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25">
                <a:solidFill>
                  <a:srgbClr val="0000CC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1725" baseline="-25000">
                <a:solidFill>
                  <a:srgbClr val="0000CC"/>
                </a:solidFill>
                <a:cs typeface="Times New Roman" panose="02020603050405020304" pitchFamily="18" charset="0"/>
              </a:rPr>
              <a:t>n</a:t>
            </a:r>
            <a:endParaRPr lang="en-US" altLang="zh-CN" sz="1725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118796" name="Rectangle 7"/>
          <p:cNvSpPr>
            <a:spLocks noChangeArrowheads="1"/>
          </p:cNvSpPr>
          <p:nvPr/>
        </p:nvSpPr>
        <p:spPr bwMode="auto">
          <a:xfrm>
            <a:off x="457200" y="836613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4786313" y="2835275"/>
            <a:ext cx="1408112" cy="1547813"/>
            <a:chOff x="6380608" y="2636912"/>
            <a:chExt cx="1877467" cy="2063750"/>
          </a:xfrm>
        </p:grpSpPr>
        <p:sp>
          <p:nvSpPr>
            <p:cNvPr id="53266" name="Rectangle 11">
              <a:extLst>
                <a:ext uri="{FF2B5EF4-FFF2-40B4-BE49-F238E27FC236}">
                  <a16:creationId xmlns:a16="http://schemas.microsoft.com/office/drawing/2014/main" id="{8C8B8DAA-F9AF-4365-AC16-35E3968A1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608" y="3968296"/>
              <a:ext cx="1875351" cy="37253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r>
                <a:rPr lang="zh-CN" altLang="en-US" sz="1650">
                  <a:cs typeface="Times New Roman" panose="02020603050405020304" pitchFamily="18" charset="0"/>
                </a:rPr>
                <a:t>操作数地址</a:t>
              </a:r>
              <a:r>
                <a:rPr lang="en-US" altLang="zh-CN" sz="1650"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18805" name="Group 23"/>
            <p:cNvGrpSpPr>
              <a:grpSpLocks/>
            </p:cNvGrpSpPr>
            <p:nvPr/>
          </p:nvGrpSpPr>
          <p:grpSpPr bwMode="auto">
            <a:xfrm>
              <a:off x="6383238" y="2636912"/>
              <a:ext cx="1874837" cy="2063750"/>
              <a:chOff x="5551" y="1185"/>
              <a:chExt cx="1181" cy="1300"/>
            </a:xfrm>
          </p:grpSpPr>
          <p:sp>
            <p:nvSpPr>
              <p:cNvPr id="53268" name="Rectangle 13">
                <a:extLst>
                  <a:ext uri="{FF2B5EF4-FFF2-40B4-BE49-F238E27FC236}">
                    <a16:creationId xmlns:a16="http://schemas.microsoft.com/office/drawing/2014/main" id="{E82749ED-4DDA-4BAB-A4D0-A078FB1A4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1452"/>
                <a:ext cx="1181" cy="35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9" name="Rectangle 14">
                <a:extLst>
                  <a:ext uri="{FF2B5EF4-FFF2-40B4-BE49-F238E27FC236}">
                    <a16:creationId xmlns:a16="http://schemas.microsoft.com/office/drawing/2014/main" id="{BEEC1BF5-2093-4DEF-A9F7-38EFF9A08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1797"/>
                <a:ext cx="1181" cy="23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0" name="Rectangle 15">
                <a:extLst>
                  <a:ext uri="{FF2B5EF4-FFF2-40B4-BE49-F238E27FC236}">
                    <a16:creationId xmlns:a16="http://schemas.microsoft.com/office/drawing/2014/main" id="{E5E9FF87-E8DE-477E-8720-F28AB4267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2252"/>
                <a:ext cx="1181" cy="23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defRPr/>
                </a:pPr>
                <a:endParaRPr lang="zh-CN" altLang="en-US" sz="1350" b="0">
                  <a:solidFill>
                    <a:srgbClr val="BBE0E3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1" name="Text Box 18">
                <a:extLst>
                  <a:ext uri="{FF2B5EF4-FFF2-40B4-BE49-F238E27FC236}">
                    <a16:creationId xmlns:a16="http://schemas.microsoft.com/office/drawing/2014/main" id="{0F9EF2CD-1792-4B0F-A5F9-DA8747984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1" y="1185"/>
                <a:ext cx="11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1575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通用寄存器组</a:t>
                </a:r>
              </a:p>
            </p:txBody>
          </p:sp>
        </p:grpSp>
      </p:grpSp>
      <p:sp>
        <p:nvSpPr>
          <p:cNvPr id="44" name="Line 24"/>
          <p:cNvSpPr>
            <a:spLocks noChangeShapeType="1"/>
          </p:cNvSpPr>
          <p:nvPr/>
        </p:nvSpPr>
        <p:spPr bwMode="auto">
          <a:xfrm>
            <a:off x="4491038" y="3914775"/>
            <a:ext cx="280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flipH="1">
            <a:off x="4491038" y="2538413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92838" y="3995738"/>
            <a:ext cx="390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6570663" y="35988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D765527A-61D1-46FD-8C8A-10D42127B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4388" y="3341688"/>
            <a:ext cx="446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725" b="0"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8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71115" y="56334"/>
            <a:ext cx="5210175" cy="5300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2.3.2 </a:t>
            </a:r>
            <a:r>
              <a:rPr lang="zh-CN" altLang="en-US" dirty="0">
                <a:solidFill>
                  <a:srgbClr val="A50021"/>
                </a:solidFill>
              </a:rPr>
              <a:t>基本寻址方式 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8" grpId="0" animBg="1" autoUpdateAnimBg="0"/>
      <p:bldP spid="37" grpId="0" animBg="1" autoUpdateAnimBg="0"/>
      <p:bldP spid="65" grpId="0" autoUpdateAnimBg="0"/>
      <p:bldP spid="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s1031">
            <a:extLst>
              <a:ext uri="{FF2B5EF4-FFF2-40B4-BE49-F238E27FC236}">
                <a16:creationId xmlns:a16="http://schemas.microsoft.com/office/drawing/2014/main" id="{D802F449-3D5A-4D36-9A1B-221062CA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981075"/>
            <a:ext cx="2298700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偏移寻址</a:t>
            </a:r>
          </a:p>
        </p:txBody>
      </p:sp>
      <p:sp>
        <p:nvSpPr>
          <p:cNvPr id="120835" name="_s1031"/>
          <p:cNvSpPr>
            <a:spLocks noChangeArrowheads="1"/>
          </p:cNvSpPr>
          <p:nvPr/>
        </p:nvSpPr>
        <p:spPr bwMode="auto">
          <a:xfrm>
            <a:off x="1258888" y="989013"/>
            <a:ext cx="2770187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36779DC0-28DB-4B7E-888A-0CFEDB9C5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952875"/>
            <a:ext cx="4532312" cy="2341563"/>
          </a:xfrm>
          <a:prstGeom prst="wedgeRoundRectCallout">
            <a:avLst>
              <a:gd name="adj1" fmla="val -866"/>
              <a:gd name="adj2" fmla="val -67769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650">
              <a:solidFill>
                <a:schemeClr val="tx1"/>
              </a:solidFill>
            </a:endParaRPr>
          </a:p>
        </p:txBody>
      </p:sp>
      <p:sp>
        <p:nvSpPr>
          <p:cNvPr id="28" name="_s1031">
            <a:extLst>
              <a:ext uri="{FF2B5EF4-FFF2-40B4-BE49-F238E27FC236}">
                <a16:creationId xmlns:a16="http://schemas.microsoft.com/office/drawing/2014/main" id="{30D30A68-3D75-4DCD-A586-BFD67BD8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083050"/>
            <a:ext cx="3430588" cy="384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直接寻址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寄存器间接寻址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03238" y="4022725"/>
            <a:ext cx="4500562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457200" indent="-4572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相对寻址：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 EA=(PC)+A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相对于当前指令处 位移量为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的单元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基址寻址：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EA=(B)+A     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相对于基址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处 位移量为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的单元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变址寻址：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EA=(I)+A        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相对于形式地址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处位移量为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(I)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的单元</a:t>
            </a:r>
          </a:p>
        </p:txBody>
      </p:sp>
      <p:grpSp>
        <p:nvGrpSpPr>
          <p:cNvPr id="120839" name="Group 4"/>
          <p:cNvGrpSpPr>
            <a:grpSpLocks/>
          </p:cNvGrpSpPr>
          <p:nvPr/>
        </p:nvGrpSpPr>
        <p:grpSpPr bwMode="auto">
          <a:xfrm>
            <a:off x="2011363" y="1574800"/>
            <a:ext cx="3797300" cy="407988"/>
            <a:chOff x="672" y="1872"/>
            <a:chExt cx="3456" cy="240"/>
          </a:xfrm>
        </p:grpSpPr>
        <p:sp>
          <p:nvSpPr>
            <p:cNvPr id="120868" name="Rectangle 5"/>
            <p:cNvSpPr>
              <a:spLocks noChangeArrowheads="1"/>
            </p:cNvSpPr>
            <p:nvPr/>
          </p:nvSpPr>
          <p:spPr bwMode="auto">
            <a:xfrm>
              <a:off x="672" y="1872"/>
              <a:ext cx="1008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操作码</a:t>
              </a:r>
            </a:p>
          </p:txBody>
        </p:sp>
        <p:sp>
          <p:nvSpPr>
            <p:cNvPr id="114724" name="Rectangle 6">
              <a:extLst>
                <a:ext uri="{FF2B5EF4-FFF2-40B4-BE49-F238E27FC236}">
                  <a16:creationId xmlns:a16="http://schemas.microsoft.com/office/drawing/2014/main" id="{0F2FBA83-7E6A-4F5E-AE1E-B06A0366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872"/>
              <a:ext cx="1007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1650" b="0">
                  <a:solidFill>
                    <a:schemeClr val="tx1"/>
                  </a:solidFill>
                </a:rPr>
                <a:t>目的操作数</a:t>
              </a:r>
            </a:p>
          </p:txBody>
        </p:sp>
        <p:sp>
          <p:nvSpPr>
            <p:cNvPr id="114725" name="Rectangle 7">
              <a:extLst>
                <a:ext uri="{FF2B5EF4-FFF2-40B4-BE49-F238E27FC236}">
                  <a16:creationId xmlns:a16="http://schemas.microsoft.com/office/drawing/2014/main" id="{F6136F31-71BE-4E77-9CEA-CAAD73F9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1872"/>
              <a:ext cx="769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50" b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4726" name="Rectangle 8">
              <a:extLst>
                <a:ext uri="{FF2B5EF4-FFF2-40B4-BE49-F238E27FC236}">
                  <a16:creationId xmlns:a16="http://schemas.microsoft.com/office/drawing/2014/main" id="{2D669169-7863-4301-8256-06B23BB4B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72"/>
              <a:ext cx="390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50" b="0">
                  <a:solidFill>
                    <a:schemeClr val="tx1"/>
                  </a:solidFill>
                </a:rPr>
                <a:t>Mod</a:t>
              </a:r>
            </a:p>
          </p:txBody>
        </p:sp>
        <p:sp>
          <p:nvSpPr>
            <p:cNvPr id="114727" name="Rectangle 9">
              <a:extLst>
                <a:ext uri="{FF2B5EF4-FFF2-40B4-BE49-F238E27FC236}">
                  <a16:creationId xmlns:a16="http://schemas.microsoft.com/office/drawing/2014/main" id="{94C9D884-8C9A-4ECD-A353-6DB33120F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1872"/>
              <a:ext cx="341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50" b="0">
                  <a:solidFill>
                    <a:schemeClr val="tx1"/>
                  </a:solidFill>
                </a:rPr>
                <a:t>R</a:t>
              </a:r>
              <a:r>
                <a:rPr lang="en-US" altLang="zh-CN" sz="1650" b="0" baseline="-25000">
                  <a:solidFill>
                    <a:schemeClr val="tx1"/>
                  </a:solidFill>
                </a:rPr>
                <a:t>b</a:t>
              </a:r>
              <a:endParaRPr lang="en-US" altLang="zh-CN" sz="1650" b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10"/>
          <p:cNvGrpSpPr>
            <a:grpSpLocks/>
          </p:cNvGrpSpPr>
          <p:nvPr/>
        </p:nvGrpSpPr>
        <p:grpSpPr bwMode="auto">
          <a:xfrm>
            <a:off x="2908300" y="2601913"/>
            <a:ext cx="1949450" cy="309562"/>
            <a:chOff x="1248" y="2928"/>
            <a:chExt cx="1584" cy="267"/>
          </a:xfrm>
        </p:grpSpPr>
        <p:sp>
          <p:nvSpPr>
            <p:cNvPr id="114721" name="Rectangle 11">
              <a:extLst>
                <a:ext uri="{FF2B5EF4-FFF2-40B4-BE49-F238E27FC236}">
                  <a16:creationId xmlns:a16="http://schemas.microsoft.com/office/drawing/2014/main" id="{36DB14C0-0C58-4005-B7F1-46D4C591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2928"/>
              <a:ext cx="817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1575" b="0">
                  <a:solidFill>
                    <a:schemeClr val="tx1"/>
                  </a:solidFill>
                </a:rPr>
                <a:t>地址</a:t>
              </a:r>
              <a:r>
                <a:rPr lang="en-US" altLang="zh-CN" sz="1575" b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20867" name="Text Box 12"/>
            <p:cNvSpPr txBox="1">
              <a:spLocks noChangeArrowheads="1"/>
            </p:cNvSpPr>
            <p:nvPr/>
          </p:nvSpPr>
          <p:spPr bwMode="auto">
            <a:xfrm>
              <a:off x="1248" y="2928"/>
              <a:ext cx="79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寄存器组</a:t>
              </a:r>
            </a:p>
          </p:txBody>
        </p:sp>
      </p:grpSp>
      <p:sp>
        <p:nvSpPr>
          <p:cNvPr id="53" name="Line 13">
            <a:extLst>
              <a:ext uri="{FF2B5EF4-FFF2-40B4-BE49-F238E27FC236}">
                <a16:creationId xmlns:a16="http://schemas.microsoft.com/office/drawing/2014/main" id="{D9B4F423-A342-41A3-888D-B36A4E563A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5" y="1968500"/>
            <a:ext cx="9525" cy="614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latin typeface="Times New Roman" panose="02020603050405020304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grpSp>
        <p:nvGrpSpPr>
          <p:cNvPr id="54" name="Group 14"/>
          <p:cNvGrpSpPr>
            <a:grpSpLocks/>
          </p:cNvGrpSpPr>
          <p:nvPr/>
        </p:nvGrpSpPr>
        <p:grpSpPr bwMode="auto">
          <a:xfrm>
            <a:off x="4857750" y="1968500"/>
            <a:ext cx="669925" cy="895350"/>
            <a:chOff x="2832" y="2256"/>
            <a:chExt cx="576" cy="912"/>
          </a:xfrm>
        </p:grpSpPr>
        <p:sp>
          <p:nvSpPr>
            <p:cNvPr id="114718" name="Oval 15">
              <a:extLst>
                <a:ext uri="{FF2B5EF4-FFF2-40B4-BE49-F238E27FC236}">
                  <a16:creationId xmlns:a16="http://schemas.microsoft.com/office/drawing/2014/main" id="{97CB31C0-D4D3-4059-9F8B-F6A36D05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882"/>
              <a:ext cx="288" cy="2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25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00A20A02-A11A-44B4-967B-1692DB68D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256"/>
              <a:ext cx="0" cy="6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B8CC49B5-3C4B-4580-8A24-508413881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8" name="Group 19"/>
          <p:cNvGrpSpPr>
            <a:grpSpLocks/>
          </p:cNvGrpSpPr>
          <p:nvPr/>
        </p:nvGrpSpPr>
        <p:grpSpPr bwMode="auto">
          <a:xfrm>
            <a:off x="5360988" y="2862263"/>
            <a:ext cx="668337" cy="669925"/>
            <a:chOff x="3264" y="3168"/>
            <a:chExt cx="576" cy="576"/>
          </a:xfrm>
        </p:grpSpPr>
        <p:sp>
          <p:nvSpPr>
            <p:cNvPr id="59" name="Line 20">
              <a:extLst>
                <a:ext uri="{FF2B5EF4-FFF2-40B4-BE49-F238E27FC236}">
                  <a16:creationId xmlns:a16="http://schemas.microsoft.com/office/drawing/2014/main" id="{E9D91032-E681-4330-A2F1-F2CE69170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168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60" name="Line 21">
              <a:extLst>
                <a:ext uri="{FF2B5EF4-FFF2-40B4-BE49-F238E27FC236}">
                  <a16:creationId xmlns:a16="http://schemas.microsoft.com/office/drawing/2014/main" id="{A556105A-10C2-413D-89F2-A1C7F8438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74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61" name="Group 22"/>
          <p:cNvGrpSpPr>
            <a:grpSpLocks/>
          </p:cNvGrpSpPr>
          <p:nvPr/>
        </p:nvGrpSpPr>
        <p:grpSpPr bwMode="auto">
          <a:xfrm>
            <a:off x="6029325" y="1520825"/>
            <a:ext cx="2235200" cy="2122488"/>
            <a:chOff x="3840" y="2016"/>
            <a:chExt cx="1920" cy="1824"/>
          </a:xfrm>
        </p:grpSpPr>
        <p:sp>
          <p:nvSpPr>
            <p:cNvPr id="114706" name="Text Box 23">
              <a:extLst>
                <a:ext uri="{FF2B5EF4-FFF2-40B4-BE49-F238E27FC236}">
                  <a16:creationId xmlns:a16="http://schemas.microsoft.com/office/drawing/2014/main" id="{A346EB0A-6551-4AEE-830C-1C40D4595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" y="3600"/>
              <a:ext cx="57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350" b="0">
                  <a:solidFill>
                    <a:schemeClr val="tx1"/>
                  </a:solidFill>
                </a:rPr>
                <a:t>N+A</a:t>
              </a:r>
            </a:p>
          </p:txBody>
        </p:sp>
        <p:grpSp>
          <p:nvGrpSpPr>
            <p:cNvPr id="120852" name="Group 24"/>
            <p:cNvGrpSpPr>
              <a:grpSpLocks/>
            </p:cNvGrpSpPr>
            <p:nvPr/>
          </p:nvGrpSpPr>
          <p:grpSpPr bwMode="auto">
            <a:xfrm>
              <a:off x="3840" y="2016"/>
              <a:ext cx="1728" cy="1824"/>
              <a:chOff x="3840" y="2016"/>
              <a:chExt cx="1728" cy="1824"/>
            </a:xfrm>
          </p:grpSpPr>
          <p:sp>
            <p:nvSpPr>
              <p:cNvPr id="114708" name="Rectangle 25">
                <a:extLst>
                  <a:ext uri="{FF2B5EF4-FFF2-40B4-BE49-F238E27FC236}">
                    <a16:creationId xmlns:a16="http://schemas.microsoft.com/office/drawing/2014/main" id="{97F3BC6C-08AB-4FC2-A02B-E40A9104A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256"/>
                <a:ext cx="1295" cy="6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709" name="Rectangle 26">
                <a:extLst>
                  <a:ext uri="{FF2B5EF4-FFF2-40B4-BE49-F238E27FC236}">
                    <a16:creationId xmlns:a16="http://schemas.microsoft.com/office/drawing/2014/main" id="{956D743A-40C6-4223-8BB6-029021E71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1295" cy="2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defRPr/>
                </a:pPr>
                <a:endParaRPr lang="zh-CN" altLang="en-US" sz="135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710" name="Rectangle 27">
                <a:extLst>
                  <a:ext uri="{FF2B5EF4-FFF2-40B4-BE49-F238E27FC236}">
                    <a16:creationId xmlns:a16="http://schemas.microsoft.com/office/drawing/2014/main" id="{3D832422-A586-4CB6-8800-78417D013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120"/>
                <a:ext cx="1295" cy="2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defRPr/>
                </a:pPr>
                <a:endParaRPr lang="zh-CN" altLang="en-US" sz="135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711" name="Rectangle 28">
                <a:extLst>
                  <a:ext uri="{FF2B5EF4-FFF2-40B4-BE49-F238E27FC236}">
                    <a16:creationId xmlns:a16="http://schemas.microsoft.com/office/drawing/2014/main" id="{716ACEF0-C3B2-495E-95ED-E852DDBA2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360"/>
                <a:ext cx="1295" cy="2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712" name="Rectangle 29">
                <a:extLst>
                  <a:ext uri="{FF2B5EF4-FFF2-40B4-BE49-F238E27FC236}">
                    <a16:creationId xmlns:a16="http://schemas.microsoft.com/office/drawing/2014/main" id="{7CBA584D-F96D-4399-94FD-1C9E64E76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600"/>
                <a:ext cx="1295" cy="2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858" name="Text Box 30"/>
              <p:cNvSpPr txBox="1">
                <a:spLocks noChangeArrowheads="1"/>
              </p:cNvSpPr>
              <p:nvPr/>
            </p:nvSpPr>
            <p:spPr bwMode="auto">
              <a:xfrm>
                <a:off x="3895" y="2016"/>
                <a:ext cx="124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17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存储器</a:t>
                </a:r>
              </a:p>
            </p:txBody>
          </p:sp>
          <p:sp>
            <p:nvSpPr>
              <p:cNvPr id="114714" name="Text Box 31">
                <a:extLst>
                  <a:ext uri="{FF2B5EF4-FFF2-40B4-BE49-F238E27FC236}">
                    <a16:creationId xmlns:a16="http://schemas.microsoft.com/office/drawing/2014/main" id="{0384A1ED-2B75-451F-85ED-4E8C5251F5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3" y="2880"/>
                <a:ext cx="385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350" b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14715" name="Text Box 32">
                <a:extLst>
                  <a:ext uri="{FF2B5EF4-FFF2-40B4-BE49-F238E27FC236}">
                    <a16:creationId xmlns:a16="http://schemas.microsoft.com/office/drawing/2014/main" id="{5FFC2103-7A59-4C01-BEFA-A575A08F2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3" y="3120"/>
                <a:ext cx="385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350" b="0">
                    <a:solidFill>
                      <a:schemeClr val="tx1"/>
                    </a:solidFill>
                  </a:rPr>
                  <a:t>N+1</a:t>
                </a:r>
              </a:p>
            </p:txBody>
          </p:sp>
        </p:grpSp>
      </p:grpSp>
      <p:sp>
        <p:nvSpPr>
          <p:cNvPr id="74" name="Rectangle 18">
            <a:extLst>
              <a:ext uri="{FF2B5EF4-FFF2-40B4-BE49-F238E27FC236}">
                <a16:creationId xmlns:a16="http://schemas.microsoft.com/office/drawing/2014/main" id="{4133DA57-94FD-407D-B2A8-3056CA4E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3360738"/>
            <a:ext cx="1506538" cy="280987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575" b="0">
                <a:solidFill>
                  <a:schemeClr val="tx1"/>
                </a:solidFill>
              </a:rPr>
              <a:t>操作数</a:t>
            </a:r>
            <a:r>
              <a:rPr lang="en-US" altLang="zh-CN" sz="1350" b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5" name="_s1031"/>
          <p:cNvSpPr>
            <a:spLocks noChangeArrowheads="1"/>
          </p:cNvSpPr>
          <p:nvPr/>
        </p:nvSpPr>
        <p:spPr bwMode="auto">
          <a:xfrm>
            <a:off x="1589088" y="3097213"/>
            <a:ext cx="2263775" cy="4460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EA = (R) + A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_s1031">
            <a:extLst>
              <a:ext uri="{FF2B5EF4-FFF2-40B4-BE49-F238E27FC236}">
                <a16:creationId xmlns:a16="http://schemas.microsoft.com/office/drawing/2014/main" id="{3AC2C076-18F6-4F45-9B25-E14B1A024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4044950"/>
            <a:ext cx="1162050" cy="35401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相对寻址</a:t>
            </a:r>
          </a:p>
        </p:txBody>
      </p:sp>
      <p:sp>
        <p:nvSpPr>
          <p:cNvPr id="77" name="_s1031"/>
          <p:cNvSpPr>
            <a:spLocks noChangeArrowheads="1"/>
          </p:cNvSpPr>
          <p:nvPr/>
        </p:nvSpPr>
        <p:spPr bwMode="auto">
          <a:xfrm>
            <a:off x="885825" y="4692650"/>
            <a:ext cx="1158875" cy="35401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基址寻址</a:t>
            </a:r>
          </a:p>
        </p:txBody>
      </p:sp>
      <p:sp>
        <p:nvSpPr>
          <p:cNvPr id="78" name="_s1031">
            <a:extLst>
              <a:ext uri="{FF2B5EF4-FFF2-40B4-BE49-F238E27FC236}">
                <a16:creationId xmlns:a16="http://schemas.microsoft.com/office/drawing/2014/main" id="{A8EE586A-5D5B-4FED-908B-9282A365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429250"/>
            <a:ext cx="1162050" cy="354013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变址寻址</a:t>
            </a:r>
          </a:p>
        </p:txBody>
      </p:sp>
      <p:sp>
        <p:nvSpPr>
          <p:cNvPr id="120850" name="Rectangle 7"/>
          <p:cNvSpPr>
            <a:spLocks noChangeArrowheads="1"/>
          </p:cNvSpPr>
          <p:nvPr/>
        </p:nvSpPr>
        <p:spPr bwMode="auto">
          <a:xfrm>
            <a:off x="110556" y="27547"/>
            <a:ext cx="8229600" cy="54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 autoUpdateAnimBg="0"/>
      <p:bldP spid="74" grpId="0" animBg="1" autoUpdateAnimBg="0"/>
      <p:bldP spid="75" grpId="0" animBg="1" autoUpdateAnimBg="0"/>
      <p:bldP spid="76" grpId="0" animBg="1"/>
      <p:bldP spid="77" grpId="0" animBg="1"/>
      <p:bldP spid="7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8"/>
          <p:cNvSpPr>
            <a:spLocks noChangeArrowheads="1"/>
          </p:cNvSpPr>
          <p:nvPr/>
        </p:nvSpPr>
        <p:spPr bwMode="auto">
          <a:xfrm>
            <a:off x="107504" y="71438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相对寻址实现子程序的浮动和相对转移 </a:t>
            </a:r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265113" y="4087813"/>
            <a:ext cx="5616575" cy="194627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问题：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采用相对寻址的转移指令中第一个字节是操作码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OP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，第二个字节是位移量，用</a:t>
            </a:r>
            <a:r>
              <a:rPr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补码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表示，则转移目标地址的范围为多少？</a:t>
            </a:r>
          </a:p>
          <a:p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例：若转移指令地址为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2000H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，转移目标地址为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1FF0H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，总是在取指令的同时对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PC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增量，则转移指令第二个字节位移量是多少？</a:t>
            </a:r>
          </a:p>
        </p:txBody>
      </p:sp>
      <p:sp>
        <p:nvSpPr>
          <p:cNvPr id="79" name="_s1031">
            <a:extLst>
              <a:ext uri="{FF2B5EF4-FFF2-40B4-BE49-F238E27FC236}">
                <a16:creationId xmlns:a16="http://schemas.microsoft.com/office/drawing/2014/main" id="{E0B8CDA2-FF72-40F9-ADF3-84037AE4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2852738"/>
            <a:ext cx="4592637" cy="1168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子程序内地址关系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相对独立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，与用户程序的地址无关，不管浮动到哪里，总能实现程序中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的内容相加。</a:t>
            </a:r>
          </a:p>
        </p:txBody>
      </p:sp>
      <p:sp>
        <p:nvSpPr>
          <p:cNvPr id="122885" name="_s1031"/>
          <p:cNvSpPr>
            <a:spLocks noChangeArrowheads="1"/>
          </p:cNvSpPr>
          <p:nvPr/>
        </p:nvSpPr>
        <p:spPr bwMode="auto">
          <a:xfrm>
            <a:off x="684213" y="1592263"/>
            <a:ext cx="2033587" cy="692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相对寻址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35" name="Text Box 4" descr="新闻纸">
            <a:extLst>
              <a:ext uri="{FF2B5EF4-FFF2-40B4-BE49-F238E27FC236}">
                <a16:creationId xmlns:a16="http://schemas.microsoft.com/office/drawing/2014/main" id="{D426D3B8-6DA7-4003-B015-9DB83A2A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1452563"/>
            <a:ext cx="1712913" cy="10810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43119" bIns="521168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60000"/>
              </a:lnSpc>
              <a:spcBef>
                <a:spcPts val="225"/>
              </a:spcBef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 JMP  </a:t>
            </a:r>
            <a:r>
              <a:rPr lang="zh-CN" altLang="en-US" sz="2800" baseline="-25000" dirty="0">
                <a:solidFill>
                  <a:srgbClr val="6600CC"/>
                </a:solidFill>
                <a:ea typeface="华文新魏" charset="-122"/>
              </a:rPr>
              <a:t>＊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+10</a:t>
            </a:r>
          </a:p>
        </p:txBody>
      </p:sp>
      <p:sp>
        <p:nvSpPr>
          <p:cNvPr id="122887" name="Rectangle 5" descr="纸莎草纸"/>
          <p:cNvSpPr>
            <a:spLocks noChangeArrowheads="1"/>
          </p:cNvSpPr>
          <p:nvPr/>
        </p:nvSpPr>
        <p:spPr bwMode="auto">
          <a:xfrm>
            <a:off x="6270625" y="1200150"/>
            <a:ext cx="1712913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888" name="Line 6"/>
          <p:cNvSpPr>
            <a:spLocks noChangeShapeType="1"/>
          </p:cNvSpPr>
          <p:nvPr/>
        </p:nvSpPr>
        <p:spPr bwMode="auto">
          <a:xfrm>
            <a:off x="7140575" y="4044950"/>
            <a:ext cx="0" cy="3286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9" name="Line 7"/>
          <p:cNvSpPr>
            <a:spLocks noChangeShapeType="1"/>
          </p:cNvSpPr>
          <p:nvPr/>
        </p:nvSpPr>
        <p:spPr bwMode="auto">
          <a:xfrm>
            <a:off x="7091363" y="2528888"/>
            <a:ext cx="0" cy="2428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6926263" y="1285875"/>
            <a:ext cx="3206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4867275" y="1681163"/>
            <a:ext cx="52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4867275" y="219710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72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>
            <a:off x="3175000" y="1720850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4" name="Line 12"/>
          <p:cNvSpPr>
            <a:spLocks noChangeShapeType="1"/>
          </p:cNvSpPr>
          <p:nvPr/>
        </p:nvSpPr>
        <p:spPr bwMode="auto">
          <a:xfrm>
            <a:off x="3181350" y="1974850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5" name="Line 13"/>
          <p:cNvSpPr>
            <a:spLocks noChangeShapeType="1"/>
          </p:cNvSpPr>
          <p:nvPr/>
        </p:nvSpPr>
        <p:spPr bwMode="auto">
          <a:xfrm>
            <a:off x="3178175" y="224313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14">
            <a:extLst>
              <a:ext uri="{FF2B5EF4-FFF2-40B4-BE49-F238E27FC236}">
                <a16:creationId xmlns:a16="http://schemas.microsoft.com/office/drawing/2014/main" id="{E4FD8F1B-47B3-44B0-B18D-AAC9F6831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165350"/>
            <a:ext cx="1765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C2228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ADD  AX,BX</a:t>
            </a:r>
            <a:endParaRPr lang="zh-CN" altLang="en-US" sz="2000" dirty="0">
              <a:solidFill>
                <a:srgbClr val="C2228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6270625" y="1625600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6278563" y="1882775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6273800" y="2152650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" name="Group 18"/>
          <p:cNvGrpSpPr>
            <a:grpSpLocks/>
          </p:cNvGrpSpPr>
          <p:nvPr/>
        </p:nvGrpSpPr>
        <p:grpSpPr bwMode="auto">
          <a:xfrm>
            <a:off x="4889500" y="1390650"/>
            <a:ext cx="4084638" cy="1141413"/>
            <a:chOff x="1985" y="917"/>
            <a:chExt cx="3430" cy="957"/>
          </a:xfrm>
        </p:grpSpPr>
        <p:sp>
          <p:nvSpPr>
            <p:cNvPr id="122924" name="Line 19"/>
            <p:cNvSpPr>
              <a:spLocks noChangeShapeType="1"/>
            </p:cNvSpPr>
            <p:nvPr/>
          </p:nvSpPr>
          <p:spPr bwMode="auto">
            <a:xfrm flipV="1">
              <a:off x="1991" y="917"/>
              <a:ext cx="1150" cy="6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5" name="Line 20"/>
            <p:cNvSpPr>
              <a:spLocks noChangeShapeType="1"/>
            </p:cNvSpPr>
            <p:nvPr/>
          </p:nvSpPr>
          <p:spPr bwMode="auto">
            <a:xfrm flipV="1">
              <a:off x="1985" y="1772"/>
              <a:ext cx="1156" cy="6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26" name="Group 21"/>
            <p:cNvGrpSpPr>
              <a:grpSpLocks/>
            </p:cNvGrpSpPr>
            <p:nvPr/>
          </p:nvGrpSpPr>
          <p:grpSpPr bwMode="auto">
            <a:xfrm>
              <a:off x="3146" y="917"/>
              <a:ext cx="2269" cy="957"/>
              <a:chOff x="3146" y="917"/>
              <a:chExt cx="2269" cy="957"/>
            </a:xfrm>
          </p:grpSpPr>
          <p:sp>
            <p:nvSpPr>
              <p:cNvPr id="122927" name="Text Box 22"/>
              <p:cNvSpPr txBox="1">
                <a:spLocks noChangeArrowheads="1"/>
              </p:cNvSpPr>
              <p:nvPr/>
            </p:nvSpPr>
            <p:spPr bwMode="auto">
              <a:xfrm>
                <a:off x="4591" y="1063"/>
                <a:ext cx="82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100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Text Box 23" descr="新闻纸">
                <a:extLst>
                  <a:ext uri="{FF2B5EF4-FFF2-40B4-BE49-F238E27FC236}">
                    <a16:creationId xmlns:a16="http://schemas.microsoft.com/office/drawing/2014/main" id="{6A17A636-FC5E-4053-A7BF-6344F6DEB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6" y="917"/>
                <a:ext cx="1438" cy="9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43119" bIns="521168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40000"/>
                  </a:lnSpc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    JMP   </a:t>
                </a:r>
                <a:r>
                  <a:rPr lang="zh-CN" altLang="en-US" sz="2800" baseline="-25000">
                    <a:solidFill>
                      <a:srgbClr val="6600CC"/>
                    </a:solidFill>
                    <a:ea typeface="华文新魏" charset="-122"/>
                  </a:rPr>
                  <a:t>＊</a:t>
                </a: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+10</a:t>
                </a:r>
              </a:p>
            </p:txBody>
          </p:sp>
          <p:sp>
            <p:nvSpPr>
              <p:cNvPr id="57" name="Text Box 24">
                <a:extLst>
                  <a:ext uri="{FF2B5EF4-FFF2-40B4-BE49-F238E27FC236}">
                    <a16:creationId xmlns:a16="http://schemas.microsoft.com/office/drawing/2014/main" id="{7F36B199-50AB-48E4-B1FE-0DF5FB084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" y="1539"/>
                <a:ext cx="127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600">
                    <a:solidFill>
                      <a:srgbClr val="C2228D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</a:rPr>
                  <a:t>ADD  AX,BX</a:t>
                </a:r>
                <a:endParaRPr lang="zh-CN" altLang="en-US" sz="1600">
                  <a:solidFill>
                    <a:srgbClr val="C2228D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122930" name="Text Box 25"/>
              <p:cNvSpPr txBox="1">
                <a:spLocks noChangeArrowheads="1"/>
              </p:cNvSpPr>
              <p:nvPr/>
            </p:nvSpPr>
            <p:spPr bwMode="auto">
              <a:xfrm>
                <a:off x="4591" y="1538"/>
                <a:ext cx="82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22</a:t>
                </a:r>
              </a:p>
            </p:txBody>
          </p:sp>
        </p:grpSp>
      </p:grpSp>
      <p:sp>
        <p:nvSpPr>
          <p:cNvPr id="59" name="Line 26"/>
          <p:cNvSpPr>
            <a:spLocks noChangeShapeType="1"/>
          </p:cNvSpPr>
          <p:nvPr/>
        </p:nvSpPr>
        <p:spPr bwMode="auto">
          <a:xfrm>
            <a:off x="6270625" y="3127375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6278563" y="3414713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6273800" y="3683000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4879975" y="1466850"/>
            <a:ext cx="4068763" cy="2608263"/>
            <a:chOff x="1992" y="1024"/>
            <a:chExt cx="3417" cy="2190"/>
          </a:xfrm>
        </p:grpSpPr>
        <p:sp>
          <p:nvSpPr>
            <p:cNvPr id="122916" name="Text Box 30"/>
            <p:cNvSpPr txBox="1">
              <a:spLocks noChangeArrowheads="1"/>
            </p:cNvSpPr>
            <p:nvPr/>
          </p:nvSpPr>
          <p:spPr bwMode="auto">
            <a:xfrm>
              <a:off x="4585" y="2408"/>
              <a:ext cx="8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25</a:t>
              </a: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122917" name="Group 31"/>
            <p:cNvGrpSpPr>
              <a:grpSpLocks/>
            </p:cNvGrpSpPr>
            <p:nvPr/>
          </p:nvGrpSpPr>
          <p:grpSpPr bwMode="auto">
            <a:xfrm>
              <a:off x="1992" y="1024"/>
              <a:ext cx="2615" cy="2129"/>
              <a:chOff x="1992" y="1024"/>
              <a:chExt cx="2615" cy="2129"/>
            </a:xfrm>
          </p:grpSpPr>
          <p:sp>
            <p:nvSpPr>
              <p:cNvPr id="122919" name="Line 32"/>
              <p:cNvSpPr>
                <a:spLocks noChangeShapeType="1"/>
              </p:cNvSpPr>
              <p:nvPr/>
            </p:nvSpPr>
            <p:spPr bwMode="auto">
              <a:xfrm>
                <a:off x="2003" y="1024"/>
                <a:ext cx="1153" cy="1197"/>
              </a:xfrm>
              <a:prstGeom prst="line">
                <a:avLst/>
              </a:prstGeom>
              <a:noFill/>
              <a:ln w="28575">
                <a:solidFill>
                  <a:srgbClr val="C2228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0" name="Line 33"/>
              <p:cNvSpPr>
                <a:spLocks noChangeShapeType="1"/>
              </p:cNvSpPr>
              <p:nvPr/>
            </p:nvSpPr>
            <p:spPr bwMode="auto">
              <a:xfrm>
                <a:off x="1992" y="1894"/>
                <a:ext cx="1164" cy="1227"/>
              </a:xfrm>
              <a:prstGeom prst="line">
                <a:avLst/>
              </a:prstGeom>
              <a:noFill/>
              <a:ln w="28575">
                <a:solidFill>
                  <a:srgbClr val="C2228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2921" name="Group 34"/>
              <p:cNvGrpSpPr>
                <a:grpSpLocks/>
              </p:cNvGrpSpPr>
              <p:nvPr/>
            </p:nvGrpSpPr>
            <p:grpSpPr bwMode="auto">
              <a:xfrm>
                <a:off x="3168" y="2221"/>
                <a:ext cx="1439" cy="932"/>
                <a:chOff x="3168" y="2221"/>
                <a:chExt cx="1439" cy="932"/>
              </a:xfrm>
            </p:grpSpPr>
            <p:sp>
              <p:nvSpPr>
                <p:cNvPr id="71" name="Text Box 35" descr="新闻纸">
                  <a:extLst>
                    <a:ext uri="{FF2B5EF4-FFF2-40B4-BE49-F238E27FC236}">
                      <a16:creationId xmlns:a16="http://schemas.microsoft.com/office/drawing/2014/main" id="{3EF46AB6-5881-470C-987D-1052CC993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" y="2221"/>
                  <a:ext cx="1439" cy="925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tIns="143119" bIns="521168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ts val="900"/>
                    </a:spcBef>
                    <a:defRPr/>
                  </a:pPr>
                  <a:r>
                    <a:rPr lang="en-US" altLang="zh-CN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    JMP  </a:t>
                  </a:r>
                  <a:r>
                    <a:rPr lang="zh-CN" altLang="en-US" sz="2800" baseline="-25000">
                      <a:solidFill>
                        <a:srgbClr val="6600CC"/>
                      </a:solidFill>
                      <a:ea typeface="华文新魏" charset="-122"/>
                    </a:rPr>
                    <a:t>＊</a:t>
                  </a:r>
                  <a:r>
                    <a:rPr lang="en-US" altLang="zh-CN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+</a:t>
                  </a:r>
                  <a:r>
                    <a:rPr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10</a:t>
                  </a:r>
                </a:p>
              </p:txBody>
            </p:sp>
            <p:sp>
              <p:nvSpPr>
                <p:cNvPr id="72" name="Text Box 36">
                  <a:extLst>
                    <a:ext uri="{FF2B5EF4-FFF2-40B4-BE49-F238E27FC236}">
                      <a16:creationId xmlns:a16="http://schemas.microsoft.com/office/drawing/2014/main" id="{1D3EC3A6-FCDB-463A-AC3A-A2F973FEEF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0" y="2869"/>
                  <a:ext cx="1260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solidFill>
                        <a:srgbClr val="C2228D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charset="0"/>
                    </a:rPr>
                    <a:t>ADD  AX,BX</a:t>
                  </a:r>
                  <a:endParaRPr lang="zh-CN" altLang="en-US" sz="1600">
                    <a:solidFill>
                      <a:srgbClr val="C2228D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</a:endParaRPr>
                </a:p>
              </p:txBody>
            </p:sp>
          </p:grpSp>
        </p:grpSp>
        <p:sp>
          <p:nvSpPr>
            <p:cNvPr id="122918" name="Text Box 37"/>
            <p:cNvSpPr txBox="1">
              <a:spLocks noChangeArrowheads="1"/>
            </p:cNvSpPr>
            <p:nvPr/>
          </p:nvSpPr>
          <p:spPr bwMode="auto">
            <a:xfrm>
              <a:off x="4578" y="2878"/>
              <a:ext cx="8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</a:rPr>
                <a:t>72</a:t>
              </a:r>
            </a:p>
          </p:txBody>
        </p:sp>
      </p:grp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3032125" y="1042988"/>
            <a:ext cx="1809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公共子程序</a:t>
            </a:r>
          </a:p>
        </p:txBody>
      </p:sp>
      <p:sp>
        <p:nvSpPr>
          <p:cNvPr id="76" name="Text Box 39"/>
          <p:cNvSpPr txBox="1">
            <a:spLocks noChangeArrowheads="1"/>
          </p:cNvSpPr>
          <p:nvPr/>
        </p:nvSpPr>
        <p:spPr bwMode="auto">
          <a:xfrm>
            <a:off x="6624638" y="765175"/>
            <a:ext cx="10445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31" tIns="19052" rIns="47631" bIns="1905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存储器</a:t>
            </a: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6267450" y="1628775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>
            <a:off x="6265863" y="1885950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>
            <a:off x="6267450" y="2152650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>
            <a:off x="6265863" y="3128963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>
            <a:off x="6265863" y="3414713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6267450" y="36845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圆角矩形标注 86">
            <a:extLst>
              <a:ext uri="{FF2B5EF4-FFF2-40B4-BE49-F238E27FC236}">
                <a16:creationId xmlns:a16="http://schemas.microsoft.com/office/drawing/2014/main" id="{08EE9009-088F-41F6-B02B-331FF32902F6}"/>
              </a:ext>
            </a:extLst>
          </p:cNvPr>
          <p:cNvSpPr/>
          <p:nvPr/>
        </p:nvSpPr>
        <p:spPr>
          <a:xfrm>
            <a:off x="6132513" y="5840413"/>
            <a:ext cx="2471737" cy="828675"/>
          </a:xfrm>
          <a:prstGeom prst="wedgeRoundRectCallout">
            <a:avLst>
              <a:gd name="adj1" fmla="val -63001"/>
              <a:gd name="adj2" fmla="val -46431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ea typeface="华文新魏" charset="-122"/>
              </a:rPr>
              <a:t>位移量是</a:t>
            </a:r>
            <a:r>
              <a:rPr lang="en-US" altLang="zh-CN" dirty="0">
                <a:solidFill>
                  <a:schemeClr val="tx1"/>
                </a:solidFill>
                <a:ea typeface="华文新魏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华文新魏" charset="-122"/>
              </a:rPr>
              <a:t>位</a:t>
            </a:r>
            <a:endParaRPr lang="en-US" altLang="zh-CN" dirty="0">
              <a:solidFill>
                <a:schemeClr val="tx1"/>
              </a:solidFill>
              <a:ea typeface="华文新魏" charset="-122"/>
            </a:endParaRPr>
          </a:p>
          <a:p>
            <a:pPr algn="ctr">
              <a:defRPr/>
            </a:pPr>
            <a:r>
              <a:rPr lang="en-US" altLang="zh-CN" dirty="0">
                <a:ea typeface="微软雅黑" charset="-122"/>
              </a:rPr>
              <a:t>-128 ~ +127 </a:t>
            </a:r>
            <a:endParaRPr lang="zh-CN" altLang="en-US" dirty="0">
              <a:ea typeface="微软雅黑" charset="-122"/>
            </a:endParaRPr>
          </a:p>
        </p:txBody>
      </p:sp>
      <p:sp>
        <p:nvSpPr>
          <p:cNvPr id="88" name="Text Box 45">
            <a:extLst>
              <a:ext uri="{FF2B5EF4-FFF2-40B4-BE49-F238E27FC236}">
                <a16:creationId xmlns:a16="http://schemas.microsoft.com/office/drawing/2014/main" id="{7CBE0632-BB17-482A-9B0D-DFE4E982C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178550"/>
            <a:ext cx="3482975" cy="3460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7631" tIns="19052" rIns="47631" bIns="19052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charset="-122"/>
              </a:rPr>
              <a:t>1FF0H – 2002H = EEH</a:t>
            </a:r>
            <a:r>
              <a:rPr lang="zh-CN" altLang="en-US" sz="2000" dirty="0">
                <a:solidFill>
                  <a:srgbClr val="0000FF"/>
                </a:solidFill>
                <a:ea typeface="宋体" charset="-12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ea typeface="宋体" charset="-122"/>
              </a:rPr>
              <a:t>-18</a:t>
            </a:r>
            <a:r>
              <a:rPr lang="zh-CN" altLang="en-US" sz="2000" dirty="0">
                <a:solidFill>
                  <a:srgbClr val="0000FF"/>
                </a:solidFill>
                <a:ea typeface="宋体" charset="-122"/>
              </a:rPr>
              <a:t>）</a:t>
            </a:r>
          </a:p>
        </p:txBody>
      </p:sp>
      <p:sp>
        <p:nvSpPr>
          <p:cNvPr id="53" name="Text Box 44">
            <a:extLst>
              <a:ext uri="{FF2B5EF4-FFF2-40B4-BE49-F238E27FC236}">
                <a16:creationId xmlns:a16="http://schemas.microsoft.com/office/drawing/2014/main" id="{9FE0C466-5FBB-48C3-8DF0-B1F9F231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497388"/>
            <a:ext cx="2800350" cy="1158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主存按字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字节编址？目的地址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=(PC+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△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)+2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Disp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 autoUpdateAnimBg="0"/>
      <p:bldP spid="73" grpId="0"/>
      <p:bldP spid="76" grpId="0"/>
      <p:bldP spid="87" grpId="0" animBg="1"/>
      <p:bldP spid="88" grpId="0" animBg="1"/>
      <p:bldP spid="5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3"/>
          <p:cNvSpPr txBox="1">
            <a:spLocks noChangeArrowheads="1"/>
          </p:cNvSpPr>
          <p:nvPr/>
        </p:nvSpPr>
        <p:spPr bwMode="auto">
          <a:xfrm>
            <a:off x="201613" y="1514475"/>
            <a:ext cx="4641850" cy="17907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例：假定程序的某一条指令是要调用绝对地址为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的一个过程。若这个程序被调入分区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1(</a:t>
            </a:r>
            <a:r>
              <a:rPr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r>
              <a:rPr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，则指令跳转的目标地址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，真正需要调用的地址是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1050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。若这个程序被调入分区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2(</a:t>
            </a:r>
            <a:r>
              <a:rPr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r>
              <a:rPr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2000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，那么该程序就会去调用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2050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。这就是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“重定位”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8786" name="Rectangle 5" descr="纸莎草纸">
            <a:extLst>
              <a:ext uri="{FF2B5EF4-FFF2-40B4-BE49-F238E27FC236}">
                <a16:creationId xmlns:a16="http://schemas.microsoft.com/office/drawing/2014/main" id="{8A9ADB11-7A41-429C-BA8C-75924750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2087563"/>
            <a:ext cx="1673225" cy="3205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6990" tIns="33496" rIns="66990" bIns="33496" anchor="ctr"/>
          <a:lstStyle>
            <a:lvl1pPr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defRPr/>
            </a:pPr>
            <a:endParaRPr lang="zh-CN" altLang="en-US" sz="1350" b="0">
              <a:solidFill>
                <a:srgbClr val="000000"/>
              </a:solidFill>
            </a:endParaRP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B3AA5F57-27A6-4EB4-A2C8-A6DD849F0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4873625"/>
            <a:ext cx="0" cy="32067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id="{FCC657E3-2DCB-44B5-B691-E13AA5EA9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3432175"/>
            <a:ext cx="0" cy="23812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0E721D99-219B-4435-8570-4F07991D3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2078038"/>
            <a:ext cx="0" cy="28257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6" name="Text Box 20" descr="羊皮纸">
            <a:extLst>
              <a:ext uri="{FF2B5EF4-FFF2-40B4-BE49-F238E27FC236}">
                <a16:creationId xmlns:a16="http://schemas.microsoft.com/office/drawing/2014/main" id="{B13E715E-16FC-4C7E-95B2-B6A7669F1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2390775"/>
            <a:ext cx="1673225" cy="920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990" tIns="139784" rIns="66990" bIns="509025">
            <a:spAutoFit/>
          </a:bodyPr>
          <a:lstStyle>
            <a:lvl1pPr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1pPr>
            <a:lvl2pPr marL="725488" indent="-279400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2pPr>
            <a:lvl3pPr marL="1116013" indent="-222250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3pPr>
            <a:lvl4pPr marL="1563688" indent="-223838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4pPr>
            <a:lvl5pPr marL="2009775" indent="-223838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5pPr>
            <a:lvl6pPr marL="24669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6pPr>
            <a:lvl7pPr marL="29241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7pPr>
            <a:lvl8pPr marL="33813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8pPr>
            <a:lvl9pPr marL="38385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US" altLang="zh-CN" sz="1725" b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63023B77-A9F6-4302-B752-9B2E09095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038" y="2644775"/>
            <a:ext cx="1673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0BD10C01-21A4-44C3-8B21-6636B3AE2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1388" y="2873375"/>
            <a:ext cx="1674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3E07B1A8-2DE1-4FD5-90EF-B9FB00765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3101975"/>
            <a:ext cx="1674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4939" name="Text Box 25"/>
          <p:cNvSpPr txBox="1">
            <a:spLocks noChangeArrowheads="1"/>
          </p:cNvSpPr>
          <p:nvPr/>
        </p:nvSpPr>
        <p:spPr bwMode="auto">
          <a:xfrm>
            <a:off x="7664450" y="2832100"/>
            <a:ext cx="957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 Box 35" descr="新闻纸">
            <a:extLst>
              <a:ext uri="{FF2B5EF4-FFF2-40B4-BE49-F238E27FC236}">
                <a16:creationId xmlns:a16="http://schemas.microsoft.com/office/drawing/2014/main" id="{7C004BF9-B0A5-4309-A989-019C8AC19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3863975"/>
            <a:ext cx="1673225" cy="9207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990" tIns="139784" rIns="66990" bIns="509025">
            <a:spAutoFit/>
          </a:bodyPr>
          <a:lstStyle>
            <a:lvl1pPr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1pPr>
            <a:lvl2pPr marL="725488" indent="-279400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2pPr>
            <a:lvl3pPr marL="1116013" indent="-222250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3pPr>
            <a:lvl4pPr marL="1563688" indent="-223838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4pPr>
            <a:lvl5pPr marL="2009775" indent="-223838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5pPr>
            <a:lvl6pPr marL="24669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6pPr>
            <a:lvl7pPr marL="29241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7pPr>
            <a:lvl8pPr marL="33813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8pPr>
            <a:lvl9pPr marL="38385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zh-CN" altLang="en-US" sz="1725" b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124941" name="Text Box 37"/>
          <p:cNvSpPr txBox="1">
            <a:spLocks noChangeArrowheads="1"/>
          </p:cNvSpPr>
          <p:nvPr/>
        </p:nvSpPr>
        <p:spPr bwMode="auto">
          <a:xfrm>
            <a:off x="7673975" y="4227513"/>
            <a:ext cx="685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38">
            <a:extLst>
              <a:ext uri="{FF2B5EF4-FFF2-40B4-BE49-F238E27FC236}">
                <a16:creationId xmlns:a16="http://schemas.microsoft.com/office/drawing/2014/main" id="{097868A5-B4BA-4379-AE62-5925029E0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038" y="3859213"/>
            <a:ext cx="1673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4" name="Line 39">
            <a:extLst>
              <a:ext uri="{FF2B5EF4-FFF2-40B4-BE49-F238E27FC236}">
                <a16:creationId xmlns:a16="http://schemas.microsoft.com/office/drawing/2014/main" id="{5FCEEBA5-1A83-466C-8DBA-372B9EAF8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1388" y="4084638"/>
            <a:ext cx="1674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5" name="Line 40">
            <a:extLst>
              <a:ext uri="{FF2B5EF4-FFF2-40B4-BE49-F238E27FC236}">
                <a16:creationId xmlns:a16="http://schemas.microsoft.com/office/drawing/2014/main" id="{48EC24C7-834E-4C18-BE86-CB90439E8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516438"/>
            <a:ext cx="1674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6" name="Line 42">
            <a:extLst>
              <a:ext uri="{FF2B5EF4-FFF2-40B4-BE49-F238E27FC236}">
                <a16:creationId xmlns:a16="http://schemas.microsoft.com/office/drawing/2014/main" id="{85A15FDA-7FFA-49B6-B526-3BD8304D6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279900"/>
            <a:ext cx="1674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7" name="Line 43">
            <a:extLst>
              <a:ext uri="{FF2B5EF4-FFF2-40B4-BE49-F238E27FC236}">
                <a16:creationId xmlns:a16="http://schemas.microsoft.com/office/drawing/2014/main" id="{B228BEFB-2158-4CF7-B19D-99BBC91A7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900" y="4194175"/>
            <a:ext cx="46355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8" name="Text Box 46">
            <a:extLst>
              <a:ext uri="{FF2B5EF4-FFF2-40B4-BE49-F238E27FC236}">
                <a16:creationId xmlns:a16="http://schemas.microsoft.com/office/drawing/2014/main" id="{D6685B8A-EA0D-4F9B-A831-FF7B18B7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339975"/>
            <a:ext cx="933450" cy="333375"/>
          </a:xfrm>
          <a:prstGeom prst="rect">
            <a:avLst/>
          </a:prstGeom>
          <a:noFill/>
          <a:ln>
            <a:noFill/>
          </a:ln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7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17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7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Box 47">
            <a:extLst>
              <a:ext uri="{FF2B5EF4-FFF2-40B4-BE49-F238E27FC236}">
                <a16:creationId xmlns:a16="http://schemas.microsoft.com/office/drawing/2014/main" id="{34118B78-194E-4EEA-81CB-9A4F8182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806825"/>
            <a:ext cx="933450" cy="333375"/>
          </a:xfrm>
          <a:prstGeom prst="rect">
            <a:avLst/>
          </a:prstGeom>
          <a:noFill/>
          <a:ln>
            <a:noFill/>
          </a:ln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7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</a:p>
        </p:txBody>
      </p:sp>
      <p:grpSp>
        <p:nvGrpSpPr>
          <p:cNvPr id="65557" name="组合 60"/>
          <p:cNvGrpSpPr>
            <a:grpSpLocks/>
          </p:cNvGrpSpPr>
          <p:nvPr/>
        </p:nvGrpSpPr>
        <p:grpSpPr bwMode="auto">
          <a:xfrm>
            <a:off x="3375025" y="2087563"/>
            <a:ext cx="5545138" cy="2701925"/>
            <a:chOff x="1856792" y="-2303542"/>
            <a:chExt cx="7570286" cy="3684764"/>
          </a:xfrm>
        </p:grpSpPr>
        <p:sp>
          <p:nvSpPr>
            <p:cNvPr id="72" name="Line 6">
              <a:extLst>
                <a:ext uri="{FF2B5EF4-FFF2-40B4-BE49-F238E27FC236}">
                  <a16:creationId xmlns:a16="http://schemas.microsoft.com/office/drawing/2014/main" id="{71DBD203-00EC-4801-8E8B-D763385A8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4130" y="-1682199"/>
              <a:ext cx="3697368" cy="20264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3" name="Line 7">
              <a:extLst>
                <a:ext uri="{FF2B5EF4-FFF2-40B4-BE49-F238E27FC236}">
                  <a16:creationId xmlns:a16="http://schemas.microsoft.com/office/drawing/2014/main" id="{B67B02D6-2B44-4B9C-8EE5-CE7F307BB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6792" y="-920132"/>
              <a:ext cx="3545659" cy="23013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4977" name="Text Box 49"/>
            <p:cNvSpPr txBox="1">
              <a:spLocks noChangeArrowheads="1"/>
            </p:cNvSpPr>
            <p:nvPr/>
          </p:nvSpPr>
          <p:spPr bwMode="auto">
            <a:xfrm>
              <a:off x="7803790" y="-2303542"/>
              <a:ext cx="1623288" cy="38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521" tIns="18608" rIns="46521" bIns="18608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5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基址为</a:t>
              </a:r>
              <a:r>
                <a:rPr lang="en-US" altLang="zh-CN" sz="15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</a:p>
          </p:txBody>
        </p:sp>
      </p:grpSp>
      <p:sp>
        <p:nvSpPr>
          <p:cNvPr id="75" name="Line 8">
            <a:extLst>
              <a:ext uri="{FF2B5EF4-FFF2-40B4-BE49-F238E27FC236}">
                <a16:creationId xmlns:a16="http://schemas.microsoft.com/office/drawing/2014/main" id="{74B2DC77-7601-465A-8C9D-21F01E0143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4346575"/>
            <a:ext cx="2719387" cy="471488"/>
          </a:xfrm>
          <a:prstGeom prst="line">
            <a:avLst/>
          </a:prstGeom>
          <a:noFill/>
          <a:ln w="28575">
            <a:solidFill>
              <a:srgbClr val="C2228D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6" name="Line 9">
            <a:extLst>
              <a:ext uri="{FF2B5EF4-FFF2-40B4-BE49-F238E27FC236}">
                <a16:creationId xmlns:a16="http://schemas.microsoft.com/office/drawing/2014/main" id="{6939A9EA-41EC-4C01-AA66-9323F6F5E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0900" y="3863975"/>
            <a:ext cx="2557463" cy="144463"/>
          </a:xfrm>
          <a:prstGeom prst="line">
            <a:avLst/>
          </a:prstGeom>
          <a:noFill/>
          <a:ln w="28575">
            <a:solidFill>
              <a:srgbClr val="C2228D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4952" name="Text Box 50"/>
          <p:cNvSpPr txBox="1">
            <a:spLocks noChangeArrowheads="1"/>
          </p:cNvSpPr>
          <p:nvPr/>
        </p:nvSpPr>
        <p:spPr bwMode="auto">
          <a:xfrm rot="10800000" flipV="1">
            <a:off x="7685088" y="3425825"/>
            <a:ext cx="12049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基址为</a:t>
            </a:r>
            <a:r>
              <a:rPr lang="en-US" altLang="zh-CN" sz="1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</a:p>
        </p:txBody>
      </p:sp>
      <p:sp>
        <p:nvSpPr>
          <p:cNvPr id="124953" name="Text Box 51"/>
          <p:cNvSpPr txBox="1">
            <a:spLocks noChangeArrowheads="1"/>
          </p:cNvSpPr>
          <p:nvPr/>
        </p:nvSpPr>
        <p:spPr bwMode="auto">
          <a:xfrm>
            <a:off x="6332538" y="1768475"/>
            <a:ext cx="10207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00CC"/>
                </a:solidFill>
                <a:ea typeface="华文新魏" panose="02010800040101010101" pitchFamily="2" charset="-122"/>
              </a:rPr>
              <a:t>存储器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CFB4066-22B7-4E34-9CA0-5D4F437B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2349500"/>
            <a:ext cx="1201738" cy="306388"/>
          </a:xfrm>
          <a:prstGeom prst="rect">
            <a:avLst/>
          </a:prstGeom>
          <a:noFill/>
          <a:ln>
            <a:noFill/>
          </a:ln>
        </p:spPr>
        <p:txBody>
          <a:bodyPr wrap="none" lIns="66990" tIns="33496" rIns="66990" bIns="33496">
            <a:spAutoFit/>
          </a:bodyPr>
          <a:lstStyle/>
          <a:p>
            <a:pPr defTabSz="887134" eaLnBrk="1" hangingPunct="1">
              <a:defRPr/>
            </a:pPr>
            <a:r>
              <a:rPr lang="en-US" altLang="zh-CN" sz="15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CALL   </a:t>
            </a:r>
            <a:r>
              <a:rPr lang="en-US" altLang="zh-CN" sz="2325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#</a:t>
            </a:r>
            <a:r>
              <a:rPr lang="en-US" altLang="zh-CN" sz="2325" baseline="16000" dirty="0">
                <a:solidFill>
                  <a:srgbClr val="C2228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50</a:t>
            </a:r>
            <a:endParaRPr lang="zh-CN" altLang="en-US" sz="1500" dirty="0"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81" name="Line 43">
            <a:extLst>
              <a:ext uri="{FF2B5EF4-FFF2-40B4-BE49-F238E27FC236}">
                <a16:creationId xmlns:a16="http://schemas.microsoft.com/office/drawing/2014/main" id="{79675B24-B429-4B37-8819-DBF604B62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075" y="2779713"/>
            <a:ext cx="46355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24956" name="组合 59"/>
          <p:cNvGrpSpPr>
            <a:grpSpLocks/>
          </p:cNvGrpSpPr>
          <p:nvPr/>
        </p:nvGrpSpPr>
        <p:grpSpPr bwMode="auto">
          <a:xfrm>
            <a:off x="1654175" y="3671888"/>
            <a:ext cx="2189163" cy="1249362"/>
            <a:chOff x="585788" y="428604"/>
            <a:chExt cx="2986080" cy="1589118"/>
          </a:xfrm>
        </p:grpSpPr>
        <p:sp>
          <p:nvSpPr>
            <p:cNvPr id="83" name="Text Box 4" descr="羊皮纸">
              <a:extLst>
                <a:ext uri="{FF2B5EF4-FFF2-40B4-BE49-F238E27FC236}">
                  <a16:creationId xmlns:a16="http://schemas.microsoft.com/office/drawing/2014/main" id="{8FD0D303-B6DA-44FC-90AC-3A60C2CC9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88" y="846580"/>
              <a:ext cx="2284492" cy="117114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990" tIns="139784" rIns="66990" bIns="509025">
              <a:spAutoFit/>
            </a:bodyPr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725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124967" name="Text Box 14"/>
            <p:cNvSpPr txBox="1">
              <a:spLocks noChangeArrowheads="1"/>
            </p:cNvSpPr>
            <p:nvPr/>
          </p:nvSpPr>
          <p:spPr bwMode="auto">
            <a:xfrm>
              <a:off x="2870280" y="788023"/>
              <a:ext cx="701588" cy="424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24968" name="Text Box 15"/>
            <p:cNvSpPr txBox="1">
              <a:spLocks noChangeArrowheads="1"/>
            </p:cNvSpPr>
            <p:nvPr/>
          </p:nvSpPr>
          <p:spPr bwMode="auto">
            <a:xfrm>
              <a:off x="2865949" y="1428113"/>
              <a:ext cx="703753" cy="42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zh-CN" altLang="en-US" sz="17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CFF090FA-EADF-447F-A06E-E091A3BD5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788" y="1220135"/>
              <a:ext cx="2284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7" name="Line 17">
              <a:extLst>
                <a:ext uri="{FF2B5EF4-FFF2-40B4-BE49-F238E27FC236}">
                  <a16:creationId xmlns:a16="http://schemas.microsoft.com/office/drawing/2014/main" id="{DEFFFB97-EC5B-478E-9E47-962FDC37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616" y="1529073"/>
              <a:ext cx="22823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8" name="Line 18">
              <a:extLst>
                <a:ext uri="{FF2B5EF4-FFF2-40B4-BE49-F238E27FC236}">
                  <a16:creationId xmlns:a16="http://schemas.microsoft.com/office/drawing/2014/main" id="{83CA03FA-F5B4-4F67-9BC1-8EA9A2C65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119" y="1844070"/>
              <a:ext cx="2284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24972" name="Text Box 44"/>
            <p:cNvSpPr txBox="1">
              <a:spLocks noChangeArrowheads="1"/>
            </p:cNvSpPr>
            <p:nvPr/>
          </p:nvSpPr>
          <p:spPr bwMode="auto">
            <a:xfrm>
              <a:off x="856463" y="428604"/>
              <a:ext cx="1892555" cy="424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用户程序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5AA4F08-98ED-4DD5-9921-FF05CC571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63" y="828408"/>
              <a:ext cx="1714993" cy="389707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/>
            <a:p>
              <a:pPr defTabSz="670412" eaLnBrk="1" hangingPunct="1">
                <a:defRPr/>
              </a:pPr>
              <a:r>
                <a:rPr lang="en-US" altLang="zh-CN" sz="15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  CALL </a:t>
              </a:r>
              <a:r>
                <a:rPr lang="zh-CN" altLang="en-US" sz="15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 </a:t>
              </a:r>
              <a:r>
                <a:rPr lang="en-US" altLang="zh-CN" sz="15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 </a:t>
              </a:r>
              <a:r>
                <a:rPr lang="en-US" altLang="zh-CN" sz="2325" baseline="-25000" dirty="0">
                  <a:solidFill>
                    <a:srgbClr val="6600CC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#</a:t>
              </a:r>
              <a:r>
                <a:rPr lang="en-US" altLang="zh-CN" sz="2325" baseline="16000" dirty="0">
                  <a:solidFill>
                    <a:srgbClr val="C2228D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 </a:t>
              </a:r>
              <a:r>
                <a:rPr lang="en-US" altLang="zh-CN" sz="15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50</a:t>
              </a:r>
              <a:endParaRPr lang="zh-CN" altLang="en-US" sz="1500" dirty="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endParaRPr>
            </a:p>
          </p:txBody>
        </p:sp>
        <p:sp>
          <p:nvSpPr>
            <p:cNvPr id="91" name="Line 43">
              <a:extLst>
                <a:ext uri="{FF2B5EF4-FFF2-40B4-BE49-F238E27FC236}">
                  <a16:creationId xmlns:a16="http://schemas.microsoft.com/office/drawing/2014/main" id="{97AB7B9C-16E3-4D7C-A37A-88D2FAC7E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211" y="1387728"/>
              <a:ext cx="6344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32C9473C-4E9B-439A-9A69-39B0DCF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3822700"/>
            <a:ext cx="1308100" cy="304800"/>
          </a:xfrm>
          <a:prstGeom prst="rect">
            <a:avLst/>
          </a:prstGeom>
          <a:noFill/>
          <a:ln>
            <a:noFill/>
          </a:ln>
        </p:spPr>
        <p:txBody>
          <a:bodyPr wrap="none" lIns="66990" tIns="33496" rIns="66990" bIns="33496">
            <a:spAutoFit/>
          </a:bodyPr>
          <a:lstStyle/>
          <a:p>
            <a:pPr defTabSz="887134" eaLnBrk="1" hangingPunct="1">
              <a:defRPr/>
            </a:pPr>
            <a:r>
              <a:rPr lang="en-US" altLang="zh-CN" sz="15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  CALL</a:t>
            </a:r>
            <a:r>
              <a:rPr lang="zh-CN" altLang="en-US" sz="15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r>
              <a:rPr lang="en-US" altLang="zh-CN" sz="15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 </a:t>
            </a:r>
            <a:r>
              <a:rPr lang="en-US" altLang="zh-CN" sz="2325" baseline="-25000">
                <a:solidFill>
                  <a:srgbClr val="66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#</a:t>
            </a:r>
            <a:r>
              <a:rPr lang="en-US" altLang="zh-CN" sz="2325" baseline="16000">
                <a:solidFill>
                  <a:srgbClr val="C2228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r>
              <a:rPr lang="en-US" altLang="zh-CN" sz="15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50</a:t>
            </a:r>
            <a:endParaRPr lang="zh-CN" altLang="en-US" sz="1500"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D3270A2-4DC2-4F22-9FD1-BD44E463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4702175"/>
            <a:ext cx="1457325" cy="298450"/>
          </a:xfrm>
          <a:prstGeom prst="rect">
            <a:avLst/>
          </a:prstGeom>
          <a:noFill/>
          <a:ln>
            <a:noFill/>
          </a:ln>
        </p:spPr>
        <p:txBody>
          <a:bodyPr lIns="66990" tIns="33496" rIns="66990" bIns="33496">
            <a:spAutoFit/>
          </a:bodyPr>
          <a:lstStyle/>
          <a:p>
            <a:pPr defTabSz="887134" eaLnBrk="1" hangingPunct="1">
              <a:defRPr/>
            </a:pPr>
            <a:r>
              <a:rPr lang="en-US" altLang="zh-CN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 LW  R</a:t>
            </a:r>
            <a:r>
              <a:rPr lang="en-US" altLang="zh-CN" sz="1725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0</a:t>
            </a:r>
            <a:r>
              <a:rPr lang="en-US" altLang="zh-CN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, </a:t>
            </a:r>
            <a:r>
              <a:rPr lang="en-US" altLang="zh-CN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Mem</a:t>
            </a:r>
            <a:r>
              <a:rPr lang="zh-CN" altLang="en-US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endParaRPr lang="zh-CN" altLang="en-US" sz="1500" dirty="0">
              <a:solidFill>
                <a:srgbClr val="0000CC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11FB1CF-EBD3-4144-A64E-9B5EDF31A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2806700"/>
            <a:ext cx="1511300" cy="298450"/>
          </a:xfrm>
          <a:prstGeom prst="rect">
            <a:avLst/>
          </a:prstGeom>
          <a:noFill/>
          <a:ln>
            <a:noFill/>
          </a:ln>
        </p:spPr>
        <p:txBody>
          <a:bodyPr lIns="66990" tIns="33496" rIns="66990" bIns="33496">
            <a:spAutoFit/>
          </a:bodyPr>
          <a:lstStyle/>
          <a:p>
            <a:pPr defTabSz="887134" eaLnBrk="1" hangingPunct="1">
              <a:defRPr/>
            </a:pPr>
            <a:r>
              <a:rPr lang="en-US" altLang="zh-CN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 LW  R</a:t>
            </a:r>
            <a:r>
              <a:rPr lang="en-US" altLang="zh-CN" sz="1725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0</a:t>
            </a:r>
            <a:r>
              <a:rPr lang="en-US" altLang="zh-CN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, </a:t>
            </a:r>
            <a:r>
              <a:rPr lang="en-US" altLang="zh-CN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Mem</a:t>
            </a:r>
            <a:r>
              <a:rPr lang="zh-CN" altLang="en-US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endParaRPr lang="zh-CN" altLang="en-US" sz="1500" dirty="0">
              <a:solidFill>
                <a:srgbClr val="0000CC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0A6D5E3-BBAB-41E8-9C80-F3243959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4256088"/>
            <a:ext cx="1466850" cy="298450"/>
          </a:xfrm>
          <a:prstGeom prst="rect">
            <a:avLst/>
          </a:prstGeom>
          <a:noFill/>
          <a:ln>
            <a:noFill/>
          </a:ln>
        </p:spPr>
        <p:txBody>
          <a:bodyPr lIns="66990" tIns="33496" rIns="66990" bIns="33496">
            <a:spAutoFit/>
          </a:bodyPr>
          <a:lstStyle/>
          <a:p>
            <a:pPr defTabSz="887134" eaLnBrk="1" hangingPunct="1">
              <a:defRPr/>
            </a:pPr>
            <a:r>
              <a:rPr lang="en-US" altLang="zh-CN" sz="150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 LW  R</a:t>
            </a:r>
            <a:r>
              <a:rPr lang="en-US" altLang="zh-CN" sz="1725" baseline="-2500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0</a:t>
            </a:r>
            <a:r>
              <a:rPr lang="en-US" altLang="zh-CN" sz="150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, Mem</a:t>
            </a:r>
            <a:r>
              <a:rPr lang="zh-CN" altLang="en-US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endParaRPr lang="zh-CN" altLang="en-US" sz="1500" dirty="0">
              <a:solidFill>
                <a:srgbClr val="0000CC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124961" name="_s1031"/>
          <p:cNvSpPr>
            <a:spLocks noChangeArrowheads="1"/>
          </p:cNvSpPr>
          <p:nvPr/>
        </p:nvSpPr>
        <p:spPr bwMode="auto">
          <a:xfrm>
            <a:off x="201613" y="965200"/>
            <a:ext cx="3168650" cy="40005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基址寻址实现程序重定位</a:t>
            </a:r>
          </a:p>
        </p:txBody>
      </p:sp>
      <p:sp>
        <p:nvSpPr>
          <p:cNvPr id="124962" name="_s1031"/>
          <p:cNvSpPr>
            <a:spLocks noChangeArrowheads="1"/>
          </p:cNvSpPr>
          <p:nvPr/>
        </p:nvSpPr>
        <p:spPr bwMode="auto">
          <a:xfrm>
            <a:off x="34925" y="4156075"/>
            <a:ext cx="1511300" cy="63023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基址寻址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52" name="_s1031">
            <a:extLst>
              <a:ext uri="{FF2B5EF4-FFF2-40B4-BE49-F238E27FC236}">
                <a16:creationId xmlns:a16="http://schemas.microsoft.com/office/drawing/2014/main" id="{E9E4F17F-D823-4460-AD15-A20D95CF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1" y="5111750"/>
            <a:ext cx="5370512" cy="118171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用户程序由操作系统装入内存后会分配一个基地址，存放在基址寄存器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EA=( B )+A</a:t>
            </a:r>
          </a:p>
        </p:txBody>
      </p:sp>
      <p:sp>
        <p:nvSpPr>
          <p:cNvPr id="124964" name="Rectangle 18"/>
          <p:cNvSpPr>
            <a:spLocks noChangeArrowheads="1"/>
          </p:cNvSpPr>
          <p:nvPr/>
        </p:nvSpPr>
        <p:spPr bwMode="auto">
          <a:xfrm>
            <a:off x="382588" y="84138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基址寻址实现程序的重定位 </a:t>
            </a:r>
          </a:p>
        </p:txBody>
      </p:sp>
      <p:sp>
        <p:nvSpPr>
          <p:cNvPr id="49" name="圆角矩形标注 48">
            <a:extLst>
              <a:ext uri="{FF2B5EF4-FFF2-40B4-BE49-F238E27FC236}">
                <a16:creationId xmlns:a16="http://schemas.microsoft.com/office/drawing/2014/main" id="{AE4B3315-35C1-4CED-8BD1-4975BCE7A1A5}"/>
              </a:ext>
            </a:extLst>
          </p:cNvPr>
          <p:cNvSpPr/>
          <p:nvPr/>
        </p:nvSpPr>
        <p:spPr>
          <a:xfrm>
            <a:off x="5572125" y="5387975"/>
            <a:ext cx="3348038" cy="1104900"/>
          </a:xfrm>
          <a:prstGeom prst="wedgeRoundRectCallout">
            <a:avLst>
              <a:gd name="adj1" fmla="val -62822"/>
              <a:gd name="adj2" fmla="val -43285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基址寄存器的内存由操作系统确定，在程序执行过程中不能由用户随意改变！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  <p:bldP spid="4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215900" y="1714500"/>
            <a:ext cx="4927600" cy="35861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34963" indent="-334963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445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ts val="600"/>
              </a:spcBef>
              <a:buClr>
                <a:srgbClr val="C00000"/>
              </a:buClr>
            </a:pPr>
            <a:endParaRPr lang="en-US" altLang="zh-CN">
              <a:solidFill>
                <a:srgbClr val="005BE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指令地址字段</a:t>
            </a:r>
            <a:r>
              <a:rPr lang="en-US" altLang="zh-CN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给出</a:t>
            </a:r>
            <a:r>
              <a:rPr lang="zh-CN" altLang="en-US" sz="20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数组基址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，变址寄存器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每次</a:t>
            </a:r>
            <a:r>
              <a:rPr lang="zh-CN" altLang="en-US" sz="2000" b="1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自动加</a:t>
            </a: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000" b="1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减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数组元素的长度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EA=( I )+A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I=( I )±X</a:t>
            </a:r>
          </a:p>
          <a:p>
            <a:pPr lvl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在元素地址从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→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地址增长时，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lvl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在元素地址从</a:t>
            </a:r>
            <a:r>
              <a:rPr lang="zh-CN" altLang="en-US" sz="2000">
                <a:solidFill>
                  <a:srgbClr val="00843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</a:t>
            </a:r>
            <a:r>
              <a:rPr lang="en-US" altLang="zh-CN" sz="2000">
                <a:solidFill>
                  <a:srgbClr val="00843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→</a:t>
            </a:r>
            <a:r>
              <a:rPr lang="zh-CN" altLang="en-US" sz="2000">
                <a:solidFill>
                  <a:srgbClr val="00843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地址增长时，</a:t>
            </a:r>
            <a:r>
              <a:rPr lang="zh-CN" altLang="en-US" sz="2000">
                <a:solidFill>
                  <a:srgbClr val="00843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“－</a:t>
            </a:r>
            <a:r>
              <a:rPr lang="en-US" altLang="zh-CN" sz="2000">
                <a:solidFill>
                  <a:srgbClr val="00843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</a:p>
          <a:p>
            <a:pPr lvl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在没有硬堆栈的情况下，用来建立软堆栈提供对线性表的访问。</a:t>
            </a:r>
          </a:p>
        </p:txBody>
      </p:sp>
      <p:grpSp>
        <p:nvGrpSpPr>
          <p:cNvPr id="98" name="Group 5"/>
          <p:cNvGrpSpPr>
            <a:grpSpLocks/>
          </p:cNvGrpSpPr>
          <p:nvPr/>
        </p:nvGrpSpPr>
        <p:grpSpPr bwMode="auto">
          <a:xfrm>
            <a:off x="5216525" y="1539875"/>
            <a:ext cx="3325813" cy="2249488"/>
            <a:chOff x="2725" y="804"/>
            <a:chExt cx="2859" cy="1935"/>
          </a:xfrm>
        </p:grpSpPr>
        <p:sp>
          <p:nvSpPr>
            <p:cNvPr id="99" name="Text Box 6">
              <a:extLst>
                <a:ext uri="{FF2B5EF4-FFF2-40B4-BE49-F238E27FC236}">
                  <a16:creationId xmlns:a16="http://schemas.microsoft.com/office/drawing/2014/main" id="{85DDBCAB-E037-4B02-91C0-3D44BF91B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" y="1059"/>
              <a:ext cx="651" cy="266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575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A=100</a:t>
              </a:r>
            </a:p>
          </p:txBody>
        </p:sp>
        <p:sp>
          <p:nvSpPr>
            <p:cNvPr id="100" name="Text Box 7">
              <a:extLst>
                <a:ext uri="{FF2B5EF4-FFF2-40B4-BE49-F238E27FC236}">
                  <a16:creationId xmlns:a16="http://schemas.microsoft.com/office/drawing/2014/main" id="{AD6D2168-E927-4234-8169-9FB6E5525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1308"/>
              <a:ext cx="768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7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变址器</a:t>
              </a:r>
              <a:r>
                <a:rPr lang="en-US" altLang="zh-CN" sz="17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CAD6ED4F-6FCA-4FB4-AAC0-0CD7D7409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3" y="1524"/>
              <a:ext cx="970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C2658F09-D185-4DC2-9A65-12DCB5F76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3" y="1227"/>
              <a:ext cx="970" cy="5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D7DD15CB-8040-4446-8FB5-7A5D367EF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3" y="1759"/>
              <a:ext cx="9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C25FB744-0079-4D78-B567-5AA84C98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022"/>
              <a:ext cx="0" cy="3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126993" name="Text Box 12"/>
            <p:cNvSpPr txBox="1">
              <a:spLocks noChangeArrowheads="1"/>
            </p:cNvSpPr>
            <p:nvPr/>
          </p:nvSpPr>
          <p:spPr bwMode="auto">
            <a:xfrm>
              <a:off x="2842" y="1619"/>
              <a:ext cx="650" cy="2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grpSp>
          <p:nvGrpSpPr>
            <p:cNvPr id="126994" name="Group 13"/>
            <p:cNvGrpSpPr>
              <a:grpSpLocks/>
            </p:cNvGrpSpPr>
            <p:nvPr/>
          </p:nvGrpSpPr>
          <p:grpSpPr bwMode="auto">
            <a:xfrm>
              <a:off x="4464" y="804"/>
              <a:ext cx="1120" cy="1935"/>
              <a:chOff x="4464" y="804"/>
              <a:chExt cx="1120" cy="1935"/>
            </a:xfrm>
          </p:grpSpPr>
          <p:sp>
            <p:nvSpPr>
              <p:cNvPr id="120849" name="Rectangle 14">
                <a:extLst>
                  <a:ext uri="{FF2B5EF4-FFF2-40B4-BE49-F238E27FC236}">
                    <a16:creationId xmlns:a16="http://schemas.microsoft.com/office/drawing/2014/main" id="{C13B2C36-D81A-4519-828B-E511363AA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059"/>
                <a:ext cx="1104" cy="16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Line 15">
                <a:extLst>
                  <a:ext uri="{FF2B5EF4-FFF2-40B4-BE49-F238E27FC236}">
                    <a16:creationId xmlns:a16="http://schemas.microsoft.com/office/drawing/2014/main" id="{00E461AE-5774-4F3A-BBA3-E3413CF81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347"/>
                <a:ext cx="1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9" name="Line 16">
                <a:extLst>
                  <a:ext uri="{FF2B5EF4-FFF2-40B4-BE49-F238E27FC236}">
                    <a16:creationId xmlns:a16="http://schemas.microsoft.com/office/drawing/2014/main" id="{FFC7E571-3CCE-491D-99C3-29D1AC828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636"/>
                <a:ext cx="1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10" name="Line 17">
                <a:extLst>
                  <a:ext uri="{FF2B5EF4-FFF2-40B4-BE49-F238E27FC236}">
                    <a16:creationId xmlns:a16="http://schemas.microsoft.com/office/drawing/2014/main" id="{A1B5521F-F972-43C7-941F-9777DED53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875"/>
                <a:ext cx="1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11" name="Line 18">
                <a:extLst>
                  <a:ext uri="{FF2B5EF4-FFF2-40B4-BE49-F238E27FC236}">
                    <a16:creationId xmlns:a16="http://schemas.microsoft.com/office/drawing/2014/main" id="{5C8FA823-CDA0-4899-833B-6FAE1AF12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175"/>
                <a:ext cx="1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0854" name="Text Box 19">
                <a:extLst>
                  <a:ext uri="{FF2B5EF4-FFF2-40B4-BE49-F238E27FC236}">
                    <a16:creationId xmlns:a16="http://schemas.microsoft.com/office/drawing/2014/main" id="{BC6A1FB8-F82B-4B61-884B-3099BCDAD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57"/>
                <a:ext cx="665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725" b="0">
                    <a:solidFill>
                      <a:srgbClr val="000000"/>
                    </a:solidFill>
                  </a:rPr>
                  <a:t>A[0]</a:t>
                </a:r>
              </a:p>
            </p:txBody>
          </p:sp>
          <p:sp>
            <p:nvSpPr>
              <p:cNvPr id="120855" name="Text Box 20">
                <a:extLst>
                  <a:ext uri="{FF2B5EF4-FFF2-40B4-BE49-F238E27FC236}">
                    <a16:creationId xmlns:a16="http://schemas.microsoft.com/office/drawing/2014/main" id="{BBDB9848-6E04-4290-8EE4-67A09F9E8D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2" y="1343"/>
                <a:ext cx="6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725" b="0">
                    <a:solidFill>
                      <a:srgbClr val="000000"/>
                    </a:solidFill>
                  </a:rPr>
                  <a:t>A[1]</a:t>
                </a:r>
              </a:p>
            </p:txBody>
          </p:sp>
          <p:sp>
            <p:nvSpPr>
              <p:cNvPr id="120856" name="Text Box 21">
                <a:extLst>
                  <a:ext uri="{FF2B5EF4-FFF2-40B4-BE49-F238E27FC236}">
                    <a16:creationId xmlns:a16="http://schemas.microsoft.com/office/drawing/2014/main" id="{1418D065-A9E1-4205-BF8D-0C22B63DA6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596"/>
                <a:ext cx="665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725" b="0">
                    <a:solidFill>
                      <a:srgbClr val="000000"/>
                    </a:solidFill>
                  </a:rPr>
                  <a:t>A[2]</a:t>
                </a:r>
              </a:p>
            </p:txBody>
          </p:sp>
          <p:sp>
            <p:nvSpPr>
              <p:cNvPr id="120857" name="Text Box 22">
                <a:extLst>
                  <a:ext uri="{FF2B5EF4-FFF2-40B4-BE49-F238E27FC236}">
                    <a16:creationId xmlns:a16="http://schemas.microsoft.com/office/drawing/2014/main" id="{9EFAE4E3-6E08-44BB-8F91-B06B6D842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2" y="1884"/>
                <a:ext cx="633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725" b="0">
                    <a:solidFill>
                      <a:srgbClr val="000000"/>
                    </a:solidFill>
                  </a:rPr>
                  <a:t>A[3]</a:t>
                </a:r>
              </a:p>
            </p:txBody>
          </p:sp>
          <p:sp>
            <p:nvSpPr>
              <p:cNvPr id="116" name="Line 23">
                <a:extLst>
                  <a:ext uri="{FF2B5EF4-FFF2-40B4-BE49-F238E27FC236}">
                    <a16:creationId xmlns:a16="http://schemas.microsoft.com/office/drawing/2014/main" id="{7CE612C9-8160-44BF-BBDF-337E0742D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" y="2256"/>
                <a:ext cx="0" cy="3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7005" name="Text Box 24"/>
              <p:cNvSpPr txBox="1">
                <a:spLocks noChangeArrowheads="1"/>
              </p:cNvSpPr>
              <p:nvPr/>
            </p:nvSpPr>
            <p:spPr bwMode="auto">
              <a:xfrm>
                <a:off x="4707" y="804"/>
                <a:ext cx="87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6521" tIns="18608" rIns="46521" bIns="18608">
                <a:spAutoFit/>
              </a:bodyPr>
              <a:lstStyle>
                <a:lvl1pPr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存储器</a:t>
                </a:r>
              </a:p>
            </p:txBody>
          </p:sp>
        </p:grpSp>
      </p:grp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5219700" y="852488"/>
            <a:ext cx="36734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若一维数组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从内存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号单元开始</a:t>
            </a:r>
          </a:p>
        </p:txBody>
      </p:sp>
      <p:sp>
        <p:nvSpPr>
          <p:cNvPr id="27652" name="_s1031">
            <a:extLst>
              <a:ext uri="{FF2B5EF4-FFF2-40B4-BE49-F238E27FC236}">
                <a16:creationId xmlns:a16="http://schemas.microsoft.com/office/drawing/2014/main" id="{83D4D4A1-4CBA-49B5-8714-F0BE065A4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052513"/>
            <a:ext cx="4738687" cy="4460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变址寻址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实现线性表元素的存取</a:t>
            </a:r>
          </a:p>
        </p:txBody>
      </p:sp>
      <p:sp>
        <p:nvSpPr>
          <p:cNvPr id="126982" name="_s1031"/>
          <p:cNvSpPr>
            <a:spLocks noChangeArrowheads="1"/>
          </p:cNvSpPr>
          <p:nvPr/>
        </p:nvSpPr>
        <p:spPr bwMode="auto">
          <a:xfrm>
            <a:off x="225425" y="1749425"/>
            <a:ext cx="1309688" cy="400050"/>
          </a:xfrm>
          <a:prstGeom prst="roundRect">
            <a:avLst>
              <a:gd name="adj" fmla="val 16667"/>
            </a:avLst>
          </a:prstGeom>
          <a:solidFill>
            <a:srgbClr val="005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变址</a:t>
            </a:r>
          </a:p>
        </p:txBody>
      </p:sp>
      <p:sp>
        <p:nvSpPr>
          <p:cNvPr id="30" name="AutoShape 14">
            <a:extLst>
              <a:ext uri="{FF2B5EF4-FFF2-40B4-BE49-F238E27FC236}">
                <a16:creationId xmlns:a16="http://schemas.microsoft.com/office/drawing/2014/main" id="{119634BD-85F3-4253-8E1D-9044A40E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867150"/>
            <a:ext cx="3313112" cy="1576388"/>
          </a:xfrm>
          <a:prstGeom prst="wedgeRoundRectCallout">
            <a:avLst>
              <a:gd name="adj1" fmla="val -75431"/>
              <a:gd name="adj2" fmla="val -137412"/>
              <a:gd name="adj3" fmla="val 16667"/>
            </a:avLst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33496" rIns="0" bIns="33496"/>
          <a:lstStyle>
            <a:lvl1pPr marL="342900" indent="-3429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若每个元素为</a:t>
            </a:r>
            <a:r>
              <a:rPr kumimoji="1" lang="en-US" altLang="zh-CN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个字节</a:t>
            </a:r>
            <a:r>
              <a:rPr kumimoji="1" lang="en-US" altLang="zh-CN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则</a:t>
            </a:r>
            <a:endParaRPr kumimoji="1" lang="en-US" altLang="zh-CN" sz="20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I=(I) ± 1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若每个元素为</a:t>
            </a:r>
            <a:r>
              <a:rPr kumimoji="1" lang="en-US" altLang="zh-CN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个字节</a:t>
            </a:r>
            <a:r>
              <a:rPr kumimoji="1" lang="en-US" altLang="zh-CN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则</a:t>
            </a:r>
            <a:endParaRPr kumimoji="1" lang="en-US" altLang="zh-CN" sz="2000" dirty="0">
              <a:solidFill>
                <a:srgbClr val="0000FF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I=(I) ± 4</a:t>
            </a:r>
          </a:p>
        </p:txBody>
      </p:sp>
      <p:sp>
        <p:nvSpPr>
          <p:cNvPr id="126984" name="文本框 1"/>
          <p:cNvSpPr txBox="1">
            <a:spLocks noChangeArrowheads="1"/>
          </p:cNvSpPr>
          <p:nvPr/>
        </p:nvSpPr>
        <p:spPr bwMode="auto">
          <a:xfrm>
            <a:off x="-661988" y="33115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圆角矩形标注 30">
            <a:extLst>
              <a:ext uri="{FF2B5EF4-FFF2-40B4-BE49-F238E27FC236}">
                <a16:creationId xmlns:a16="http://schemas.microsoft.com/office/drawing/2014/main" id="{B7656ED7-4D3A-43F5-8235-1301060D2ED6}"/>
              </a:ext>
            </a:extLst>
          </p:cNvPr>
          <p:cNvSpPr/>
          <p:nvPr/>
        </p:nvSpPr>
        <p:spPr>
          <a:xfrm>
            <a:off x="673100" y="5753100"/>
            <a:ext cx="7223125" cy="844550"/>
          </a:xfrm>
          <a:prstGeom prst="wedgeRoundRectCallout">
            <a:avLst>
              <a:gd name="adj1" fmla="val -10254"/>
              <a:gd name="adj2" fmla="val -9789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变址寄存器的内存由用户设定，在程序执行过程中其值可变，而指令字中的形式地址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是不可变的！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6986" name="Rectangle 7"/>
          <p:cNvSpPr>
            <a:spLocks noChangeArrowheads="1"/>
          </p:cNvSpPr>
          <p:nvPr/>
        </p:nvSpPr>
        <p:spPr bwMode="auto">
          <a:xfrm>
            <a:off x="215900" y="42068"/>
            <a:ext cx="8229600" cy="5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0"/>
            <a:ext cx="5210175" cy="548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>
                <a:solidFill>
                  <a:srgbClr val="A50021"/>
                </a:solidFill>
              </a:rPr>
              <a:t>2.1.1 </a:t>
            </a:r>
            <a:r>
              <a:rPr lang="zh-CN" altLang="en-US">
                <a:solidFill>
                  <a:srgbClr val="A50021"/>
                </a:solidFill>
              </a:rPr>
              <a:t>指令系统概述 </a:t>
            </a:r>
            <a:endParaRPr lang="en-US" altLang="zh-CN">
              <a:solidFill>
                <a:srgbClr val="A5002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F16F928-0F44-4FF7-AA71-4108CB364555}"/>
              </a:ext>
            </a:extLst>
          </p:cNvPr>
          <p:cNvCxnSpPr/>
          <p:nvPr/>
        </p:nvCxnSpPr>
        <p:spPr>
          <a:xfrm>
            <a:off x="4275138" y="2251075"/>
            <a:ext cx="593725" cy="0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_s1031"/>
          <p:cNvSpPr>
            <a:spLocks noChangeArrowheads="1"/>
          </p:cNvSpPr>
          <p:nvPr/>
        </p:nvSpPr>
        <p:spPr bwMode="auto">
          <a:xfrm>
            <a:off x="612775" y="1624013"/>
            <a:ext cx="3484563" cy="118110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010100101001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011100101010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100110000010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  <p:sp>
        <p:nvSpPr>
          <p:cNvPr id="15365" name="_s1031"/>
          <p:cNvSpPr>
            <a:spLocks noChangeArrowheads="1"/>
          </p:cNvSpPr>
          <p:nvPr/>
        </p:nvSpPr>
        <p:spPr bwMode="auto">
          <a:xfrm>
            <a:off x="6840538" y="1797050"/>
            <a:ext cx="2217737" cy="90646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机器“语言”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二进制：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硬件：逻辑电路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6" name="Picture 2" descr="http://cdn.wall88.com/51b0409ce2452106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655763"/>
            <a:ext cx="16271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C67BDF-AE6D-4C81-BCFE-730D5E325C5C}"/>
              </a:ext>
            </a:extLst>
          </p:cNvPr>
          <p:cNvCxnSpPr/>
          <p:nvPr/>
        </p:nvCxnSpPr>
        <p:spPr>
          <a:xfrm>
            <a:off x="2274888" y="2916238"/>
            <a:ext cx="0" cy="566737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_s1031"/>
          <p:cNvSpPr>
            <a:spLocks noChangeArrowheads="1"/>
          </p:cNvSpPr>
          <p:nvPr/>
        </p:nvSpPr>
        <p:spPr bwMode="auto">
          <a:xfrm>
            <a:off x="468313" y="3536950"/>
            <a:ext cx="4010025" cy="104457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“机器指令”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sz="21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计算机设计者赋予计算机</a:t>
            </a:r>
            <a:r>
              <a:rPr kumimoji="1" lang="zh-CN" altLang="en-US" sz="21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实现某种</a:t>
            </a:r>
            <a:r>
              <a:rPr kumimoji="1" lang="zh-CN" altLang="en-US" sz="2100" b="1">
                <a:solidFill>
                  <a:srgbClr val="FF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基本操作</a:t>
            </a:r>
            <a:r>
              <a:rPr kumimoji="1" lang="zh-CN" altLang="en-US" sz="21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的命令</a:t>
            </a:r>
            <a:endParaRPr lang="en-US" altLang="zh-CN" sz="21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_s1031">
            <a:extLst>
              <a:ext uri="{FF2B5EF4-FFF2-40B4-BE49-F238E27FC236}">
                <a16:creationId xmlns:a16="http://schemas.microsoft.com/office/drawing/2014/main" id="{72CF0791-7888-409B-A885-E99A3E45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3802063"/>
            <a:ext cx="2187575" cy="1427162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“指令系统”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一台计算机的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所有指令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5E6807-836A-406A-B204-13C084525405}"/>
              </a:ext>
            </a:extLst>
          </p:cNvPr>
          <p:cNvSpPr/>
          <p:nvPr/>
        </p:nvSpPr>
        <p:spPr>
          <a:xfrm>
            <a:off x="854075" y="4598988"/>
            <a:ext cx="3240088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endParaRPr lang="en-US" altLang="zh-CN" sz="2700">
              <a:latin typeface="Calibri" charset="0"/>
              <a:ea typeface="Angsana New" charset="0"/>
              <a:cs typeface="Angsana New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96963" y="4776788"/>
            <a:ext cx="2781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指令：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0101110010101010</a:t>
            </a:r>
          </a:p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基本操作：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load r1 1382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3F66780-DB7C-4687-98FA-89DC6A56F6A3}"/>
              </a:ext>
            </a:extLst>
          </p:cNvPr>
          <p:cNvSpPr/>
          <p:nvPr/>
        </p:nvSpPr>
        <p:spPr>
          <a:xfrm>
            <a:off x="4997450" y="4103688"/>
            <a:ext cx="1014413" cy="661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5" grpId="0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_s1031"/>
          <p:cNvSpPr>
            <a:spLocks noChangeArrowheads="1"/>
          </p:cNvSpPr>
          <p:nvPr/>
        </p:nvSpPr>
        <p:spPr bwMode="auto">
          <a:xfrm>
            <a:off x="1258888" y="1052513"/>
            <a:ext cx="1800225" cy="4460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基址寻址</a:t>
            </a:r>
          </a:p>
        </p:txBody>
      </p:sp>
      <p:sp>
        <p:nvSpPr>
          <p:cNvPr id="129027" name="_s1031"/>
          <p:cNvSpPr>
            <a:spLocks noChangeArrowheads="1"/>
          </p:cNvSpPr>
          <p:nvPr/>
        </p:nvSpPr>
        <p:spPr bwMode="auto">
          <a:xfrm>
            <a:off x="5976938" y="1052513"/>
            <a:ext cx="1835150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变址寻址</a:t>
            </a:r>
          </a:p>
        </p:txBody>
      </p:sp>
      <p:sp>
        <p:nvSpPr>
          <p:cNvPr id="67589" name="Rectangle 3"/>
          <p:cNvSpPr txBox="1">
            <a:spLocks noChangeArrowheads="1"/>
          </p:cNvSpPr>
          <p:nvPr/>
        </p:nvSpPr>
        <p:spPr bwMode="auto">
          <a:xfrm>
            <a:off x="295275" y="1755775"/>
            <a:ext cx="3916363" cy="12366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对于一道程序，基址是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不变的</a:t>
            </a:r>
            <a:r>
              <a:rPr kumimoji="1" lang="zh-CN" altLang="en-US" sz="2000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，程序中的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所有地址</a:t>
            </a:r>
            <a:r>
              <a:rPr kumimoji="1" lang="zh-CN" altLang="en-US" sz="2000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都是相对于基址变化的</a:t>
            </a:r>
            <a:endParaRPr lang="en-US" altLang="zh-CN" sz="2000" dirty="0">
              <a:solidFill>
                <a:srgbClr val="005BE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7590" name="Rectangle 3"/>
          <p:cNvSpPr txBox="1">
            <a:spLocks noChangeArrowheads="1"/>
          </p:cNvSpPr>
          <p:nvPr/>
        </p:nvSpPr>
        <p:spPr bwMode="auto">
          <a:xfrm>
            <a:off x="4427538" y="1754188"/>
            <a:ext cx="4491037" cy="1238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对于变址寻址，形式地址给出的是一个存储器地址基准，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变址寄存器</a:t>
            </a: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存放的是相对于该基准地址的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偏移量</a:t>
            </a:r>
          </a:p>
        </p:txBody>
      </p:sp>
      <p:sp>
        <p:nvSpPr>
          <p:cNvPr id="67591" name="Rectangle 3"/>
          <p:cNvSpPr txBox="1">
            <a:spLocks noChangeArrowheads="1"/>
          </p:cNvSpPr>
          <p:nvPr/>
        </p:nvSpPr>
        <p:spPr bwMode="auto">
          <a:xfrm>
            <a:off x="295275" y="3127375"/>
            <a:ext cx="3903663" cy="865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在基址寻址中，</a:t>
            </a: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偏移量位数较短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7592" name="Rectangle 3"/>
          <p:cNvSpPr txBox="1">
            <a:spLocks noChangeArrowheads="1"/>
          </p:cNvSpPr>
          <p:nvPr/>
        </p:nvSpPr>
        <p:spPr bwMode="auto">
          <a:xfrm>
            <a:off x="4435475" y="3135313"/>
            <a:ext cx="4483100" cy="865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而在变址寻址中，</a:t>
            </a:r>
            <a:r>
              <a:rPr kumimoji="1"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偏移量位数足以表示整个存储空间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7593" name="Rectangle 3"/>
          <p:cNvSpPr txBox="1">
            <a:spLocks noChangeArrowheads="1"/>
          </p:cNvSpPr>
          <p:nvPr/>
        </p:nvSpPr>
        <p:spPr bwMode="auto">
          <a:xfrm>
            <a:off x="250825" y="4149725"/>
            <a:ext cx="3903663" cy="11477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基址寻址立足于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面向系统</a:t>
            </a: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，主要是解决程序逻辑空间与存储器物理空间的无关性</a:t>
            </a:r>
            <a:endParaRPr lang="en-US" altLang="zh-CN" sz="2000">
              <a:solidFill>
                <a:srgbClr val="005BE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7594" name="Rectangle 3"/>
          <p:cNvSpPr txBox="1">
            <a:spLocks noChangeArrowheads="1"/>
          </p:cNvSpPr>
          <p:nvPr/>
        </p:nvSpPr>
        <p:spPr bwMode="auto">
          <a:xfrm>
            <a:off x="4435475" y="4148137"/>
            <a:ext cx="4483100" cy="114300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而变址寻址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立足于用户</a:t>
            </a: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，主要是为编写高效访问一片存储空间的程序</a:t>
            </a:r>
            <a:endParaRPr lang="en-US" altLang="zh-CN" sz="2000">
              <a:solidFill>
                <a:srgbClr val="005BE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34" name="Rectangle 7"/>
          <p:cNvSpPr>
            <a:spLocks noChangeArrowheads="1"/>
          </p:cNvSpPr>
          <p:nvPr/>
        </p:nvSpPr>
        <p:spPr bwMode="auto">
          <a:xfrm>
            <a:off x="320675" y="21557"/>
            <a:ext cx="8229600" cy="5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9035" name="矩形 1"/>
          <p:cNvSpPr>
            <a:spLocks noChangeArrowheads="1"/>
          </p:cNvSpPr>
          <p:nvPr/>
        </p:nvSpPr>
        <p:spPr bwMode="auto">
          <a:xfrm>
            <a:off x="2238375" y="5641975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58775" indent="-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450"/>
              </a:spcBef>
              <a:buClr>
                <a:schemeClr val="tx1"/>
              </a:buClr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软件设计的重要支持基础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90" grpId="0" animBg="1"/>
      <p:bldP spid="67591" grpId="0" animBg="1"/>
      <p:bldP spid="67592" grpId="0" animBg="1"/>
      <p:bldP spid="67593" grpId="0" animBg="1"/>
      <p:bldP spid="6759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 bwMode="auto">
          <a:xfrm>
            <a:off x="179512" y="0"/>
            <a:ext cx="5210175" cy="5588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寻址方式举例</a:t>
            </a:r>
          </a:p>
        </p:txBody>
      </p:sp>
      <p:pic>
        <p:nvPicPr>
          <p:cNvPr id="35843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841750"/>
            <a:ext cx="6310313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7686CD-B601-401E-B126-75E2D642E0C5}"/>
              </a:ext>
            </a:extLst>
          </p:cNvPr>
          <p:cNvSpPr txBox="1">
            <a:spLocks/>
          </p:cNvSpPr>
          <p:nvPr/>
        </p:nvSpPr>
        <p:spPr>
          <a:xfrm>
            <a:off x="323850" y="1042988"/>
            <a:ext cx="8191500" cy="2314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2013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年全国统考：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假设变址寄存器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的内容为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，指令中的形式地址为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2000 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；地址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中的内容为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，地址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中的内容为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，地址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3000 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中的内容为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，则变址寻址方式下访问到的操作数是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        )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A. 1000H         B. 2000H          C. 3000H            D. 4000 H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 bwMode="auto">
          <a:xfrm>
            <a:off x="287337" y="0"/>
            <a:ext cx="5210175" cy="642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寻址方式举例</a:t>
            </a:r>
          </a:p>
        </p:txBody>
      </p:sp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5677E0CE-83B5-4C9C-8313-84DCEF54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2009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年全国统考：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某机器字长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位，主存按字节编址，转移指令采用相对寻址，由两个字节组成，第一字节为操作码字段，第二字节为相对位移量字段。假定取指令时，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每取一个字节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自动加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。若某转移指令所在主存地址为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2000H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，相对位移量字段的内容为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06H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，则该转移指令成功转移后的目标地址是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        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A.2006H   	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B.2007H              C.2008H         	D.2009H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5011E9-2F4E-4BED-9CA9-117106F294D4}"/>
              </a:ext>
            </a:extLst>
          </p:cNvPr>
          <p:cNvSpPr/>
          <p:nvPr/>
        </p:nvSpPr>
        <p:spPr>
          <a:xfrm>
            <a:off x="1168400" y="4513263"/>
            <a:ext cx="5780088" cy="83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偏移寻址的三种方式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形式地址到物理地址的变换</a:t>
            </a: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2FC457-0066-41F7-93A1-53AB9FCA9012}"/>
              </a:ext>
            </a:extLst>
          </p:cNvPr>
          <p:cNvSpPr/>
          <p:nvPr/>
        </p:nvSpPr>
        <p:spPr>
          <a:xfrm>
            <a:off x="1168400" y="4135438"/>
            <a:ext cx="1724025" cy="460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考查知识点</a:t>
            </a:r>
            <a:endParaRPr lang="en-US" altLang="zh-CN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3933825"/>
            <a:ext cx="4397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_s1031"/>
          <p:cNvSpPr>
            <a:spLocks noChangeArrowheads="1"/>
          </p:cNvSpPr>
          <p:nvPr/>
        </p:nvSpPr>
        <p:spPr bwMode="auto">
          <a:xfrm>
            <a:off x="4032250" y="908050"/>
            <a:ext cx="2298700" cy="4460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堆栈寻址</a:t>
            </a:r>
          </a:p>
        </p:txBody>
      </p:sp>
      <p:sp>
        <p:nvSpPr>
          <p:cNvPr id="135171" name="_s1031"/>
          <p:cNvSpPr>
            <a:spLocks noChangeArrowheads="1"/>
          </p:cNvSpPr>
          <p:nvPr/>
        </p:nvSpPr>
        <p:spPr bwMode="auto">
          <a:xfrm>
            <a:off x="1258888" y="915988"/>
            <a:ext cx="2770187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512763" y="2878138"/>
            <a:ext cx="4346575" cy="3503612"/>
          </a:xfrm>
          <a:prstGeom prst="wedgeRoundRectCallout">
            <a:avLst>
              <a:gd name="adj1" fmla="val 27444"/>
              <a:gd name="adj2" fmla="val -66417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_s1031"/>
          <p:cNvSpPr>
            <a:spLocks noChangeArrowheads="1"/>
          </p:cNvSpPr>
          <p:nvPr/>
        </p:nvSpPr>
        <p:spPr bwMode="auto">
          <a:xfrm>
            <a:off x="5462588" y="3841750"/>
            <a:ext cx="2227262" cy="508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零地址数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73100" y="3114675"/>
            <a:ext cx="4114800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457200" indent="-4572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堆栈的结构：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一段内存区域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栈底、栈顶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堆栈指针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(SP)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：一个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特殊寄存器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，指向栈顶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( </a:t>
            </a:r>
            <a:r>
              <a:rPr lang="zh-CN" altLang="en-US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从寄存器到堆栈</a:t>
            </a:r>
            <a:r>
              <a:rPr lang="en-US" altLang="zh-CN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</a:pPr>
            <a:r>
              <a:rPr lang="en-US" altLang="zh-CN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POP (</a:t>
            </a:r>
            <a:r>
              <a:rPr lang="zh-CN" altLang="en-US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从堆栈到寄存器</a:t>
            </a:r>
            <a:r>
              <a:rPr lang="en-US" altLang="zh-CN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6796088" y="3084513"/>
            <a:ext cx="893762" cy="622300"/>
            <a:chOff x="4224" y="3408"/>
            <a:chExt cx="768" cy="535"/>
          </a:xfrm>
        </p:grpSpPr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4512" y="3408"/>
              <a:ext cx="48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栈底</a:t>
              </a:r>
            </a:p>
          </p:txBody>
        </p:sp>
        <p:sp>
          <p:nvSpPr>
            <p:cNvPr id="135196" name="Line 5"/>
            <p:cNvSpPr>
              <a:spLocks noChangeShapeType="1"/>
            </p:cNvSpPr>
            <p:nvPr/>
          </p:nvSpPr>
          <p:spPr bwMode="auto">
            <a:xfrm flipH="1">
              <a:off x="4224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6811963" y="2090738"/>
            <a:ext cx="892175" cy="622300"/>
            <a:chOff x="4224" y="3408"/>
            <a:chExt cx="768" cy="535"/>
          </a:xfrm>
        </p:grpSpPr>
        <p:sp>
          <p:nvSpPr>
            <p:cNvPr id="135193" name="Text Box 7"/>
            <p:cNvSpPr txBox="1">
              <a:spLocks noChangeArrowheads="1"/>
            </p:cNvSpPr>
            <p:nvPr/>
          </p:nvSpPr>
          <p:spPr bwMode="auto">
            <a:xfrm>
              <a:off x="4512" y="3408"/>
              <a:ext cx="48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栈顶</a:t>
              </a:r>
            </a:p>
          </p:txBody>
        </p:sp>
        <p:sp>
          <p:nvSpPr>
            <p:cNvPr id="135194" name="Line 8"/>
            <p:cNvSpPr>
              <a:spLocks noChangeShapeType="1"/>
            </p:cNvSpPr>
            <p:nvPr/>
          </p:nvSpPr>
          <p:spPr bwMode="auto">
            <a:xfrm flipH="1">
              <a:off x="4224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9"/>
          <p:cNvGrpSpPr>
            <a:grpSpLocks/>
          </p:cNvGrpSpPr>
          <p:nvPr/>
        </p:nvGrpSpPr>
        <p:grpSpPr bwMode="auto">
          <a:xfrm>
            <a:off x="2798763" y="1995488"/>
            <a:ext cx="2457450" cy="344487"/>
            <a:chOff x="576" y="2352"/>
            <a:chExt cx="2112" cy="296"/>
          </a:xfrm>
        </p:grpSpPr>
        <p:grpSp>
          <p:nvGrpSpPr>
            <p:cNvPr id="135189" name="Group 10"/>
            <p:cNvGrpSpPr>
              <a:grpSpLocks/>
            </p:cNvGrpSpPr>
            <p:nvPr/>
          </p:nvGrpSpPr>
          <p:grpSpPr bwMode="auto">
            <a:xfrm>
              <a:off x="576" y="2352"/>
              <a:ext cx="1438" cy="296"/>
              <a:chOff x="576" y="2352"/>
              <a:chExt cx="1438" cy="296"/>
            </a:xfrm>
          </p:grpSpPr>
          <p:sp>
            <p:nvSpPr>
              <p:cNvPr id="135191" name="Rectangle 11"/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95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135192" name="Text Box 12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48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SP</a:t>
                </a:r>
              </a:p>
            </p:txBody>
          </p:sp>
        </p:grpSp>
        <p:sp>
          <p:nvSpPr>
            <p:cNvPr id="135190" name="Line 13"/>
            <p:cNvSpPr>
              <a:spLocks noChangeShapeType="1"/>
            </p:cNvSpPr>
            <p:nvPr/>
          </p:nvSpPr>
          <p:spPr bwMode="auto">
            <a:xfrm>
              <a:off x="2016" y="254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178" name="Group 14"/>
          <p:cNvGrpSpPr>
            <a:grpSpLocks/>
          </p:cNvGrpSpPr>
          <p:nvPr/>
        </p:nvGrpSpPr>
        <p:grpSpPr bwMode="auto">
          <a:xfrm>
            <a:off x="5280025" y="1436688"/>
            <a:ext cx="1508125" cy="2257425"/>
            <a:chOff x="2688" y="1776"/>
            <a:chExt cx="1296" cy="2265"/>
          </a:xfrm>
        </p:grpSpPr>
        <p:grpSp>
          <p:nvGrpSpPr>
            <p:cNvPr id="135180" name="Group 15"/>
            <p:cNvGrpSpPr>
              <a:grpSpLocks/>
            </p:cNvGrpSpPr>
            <p:nvPr/>
          </p:nvGrpSpPr>
          <p:grpSpPr bwMode="auto">
            <a:xfrm>
              <a:off x="2688" y="1776"/>
              <a:ext cx="1296" cy="1872"/>
              <a:chOff x="2688" y="1776"/>
              <a:chExt cx="1296" cy="1872"/>
            </a:xfrm>
          </p:grpSpPr>
          <p:sp>
            <p:nvSpPr>
              <p:cNvPr id="135182" name="Rectangle 16" descr="浅色上对角线"/>
              <p:cNvSpPr>
                <a:spLocks noChangeArrowheads="1"/>
              </p:cNvSpPr>
              <p:nvPr/>
            </p:nvSpPr>
            <p:spPr bwMode="auto">
              <a:xfrm>
                <a:off x="2688" y="3407"/>
                <a:ext cx="1296" cy="24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5183" name="Rectangle 17" descr="浅色上对角线"/>
              <p:cNvSpPr>
                <a:spLocks noChangeArrowheads="1"/>
              </p:cNvSpPr>
              <p:nvPr/>
            </p:nvSpPr>
            <p:spPr bwMode="auto">
              <a:xfrm>
                <a:off x="2688" y="3168"/>
                <a:ext cx="1296" cy="23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5184" name="Rectangle 18" descr="浅色上对角线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1296" cy="24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5185" name="Rectangle 19" descr="浅色上对角线"/>
              <p:cNvSpPr>
                <a:spLocks noChangeArrowheads="1"/>
              </p:cNvSpPr>
              <p:nvPr/>
            </p:nvSpPr>
            <p:spPr bwMode="auto">
              <a:xfrm>
                <a:off x="2688" y="2687"/>
                <a:ext cx="1296" cy="24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5186" name="Rectangle 20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1296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5187" name="Line 21"/>
              <p:cNvSpPr>
                <a:spLocks noChangeShapeType="1"/>
              </p:cNvSpPr>
              <p:nvPr/>
            </p:nvSpPr>
            <p:spPr bwMode="auto">
              <a:xfrm flipV="1">
                <a:off x="2688" y="1824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88" name="Line 22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5181" name="Text Box 23"/>
            <p:cNvSpPr txBox="1">
              <a:spLocks noChangeArrowheads="1"/>
            </p:cNvSpPr>
            <p:nvPr/>
          </p:nvSpPr>
          <p:spPr bwMode="auto">
            <a:xfrm>
              <a:off x="2688" y="3695"/>
              <a:ext cx="12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堆栈</a:t>
              </a:r>
            </a:p>
          </p:txBody>
        </p:sp>
      </p:grpSp>
      <p:sp>
        <p:nvSpPr>
          <p:cNvPr id="135179" name="Rectangle 7"/>
          <p:cNvSpPr>
            <a:spLocks noChangeArrowheads="1"/>
          </p:cNvSpPr>
          <p:nvPr/>
        </p:nvSpPr>
        <p:spPr bwMode="auto">
          <a:xfrm>
            <a:off x="107504" y="43249"/>
            <a:ext cx="8229600" cy="6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 autoUpdateAnimBg="0"/>
      <p:bldP spid="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_s1031"/>
          <p:cNvSpPr>
            <a:spLocks noChangeArrowheads="1"/>
          </p:cNvSpPr>
          <p:nvPr/>
        </p:nvSpPr>
        <p:spPr bwMode="auto">
          <a:xfrm>
            <a:off x="3995738" y="1635125"/>
            <a:ext cx="2298700" cy="4460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堆栈寻址</a:t>
            </a:r>
          </a:p>
        </p:txBody>
      </p:sp>
      <p:sp>
        <p:nvSpPr>
          <p:cNvPr id="137219" name="_s1031"/>
          <p:cNvSpPr>
            <a:spLocks noChangeArrowheads="1"/>
          </p:cNvSpPr>
          <p:nvPr/>
        </p:nvSpPr>
        <p:spPr bwMode="auto">
          <a:xfrm>
            <a:off x="1331913" y="1643063"/>
            <a:ext cx="2697162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482600" y="3817938"/>
            <a:ext cx="4017963" cy="1528762"/>
          </a:xfrm>
          <a:prstGeom prst="wedgeRoundRectCallout">
            <a:avLst>
              <a:gd name="adj1" fmla="val -14333"/>
              <a:gd name="adj2" fmla="val -111412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_s1031"/>
          <p:cNvSpPr>
            <a:spLocks noChangeArrowheads="1"/>
          </p:cNvSpPr>
          <p:nvPr/>
        </p:nvSpPr>
        <p:spPr bwMode="auto">
          <a:xfrm>
            <a:off x="727075" y="2382838"/>
            <a:ext cx="2571750" cy="508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堆栈操作示例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66738" y="3933825"/>
            <a:ext cx="42211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174625" indent="-174625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堆栈操作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SzPct val="8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出栈操作：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POP   Rn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FF"/>
              </a:buClr>
              <a:buSzPct val="10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Rn ← ((SP)), SP ← (SP) + 2</a:t>
            </a:r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4221163" y="3090863"/>
            <a:ext cx="2516187" cy="400050"/>
            <a:chOff x="576" y="2352"/>
            <a:chExt cx="2112" cy="335"/>
          </a:xfrm>
        </p:grpSpPr>
        <p:grpSp>
          <p:nvGrpSpPr>
            <p:cNvPr id="137254" name="Group 4"/>
            <p:cNvGrpSpPr>
              <a:grpSpLocks/>
            </p:cNvGrpSpPr>
            <p:nvPr/>
          </p:nvGrpSpPr>
          <p:grpSpPr bwMode="auto">
            <a:xfrm>
              <a:off x="576" y="2352"/>
              <a:ext cx="1440" cy="335"/>
              <a:chOff x="576" y="2352"/>
              <a:chExt cx="1440" cy="335"/>
            </a:xfrm>
          </p:grpSpPr>
          <p:sp>
            <p:nvSpPr>
              <p:cNvPr id="137256" name="Rectangle 5"/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96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7257" name="Text Box 6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480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SP</a:t>
                </a:r>
              </a:p>
            </p:txBody>
          </p:sp>
        </p:grpSp>
        <p:sp>
          <p:nvSpPr>
            <p:cNvPr id="137255" name="Line 7"/>
            <p:cNvSpPr>
              <a:spLocks noChangeShapeType="1"/>
            </p:cNvSpPr>
            <p:nvPr/>
          </p:nvSpPr>
          <p:spPr bwMode="auto">
            <a:xfrm>
              <a:off x="2016" y="254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224" name="Group 8"/>
          <p:cNvGrpSpPr>
            <a:grpSpLocks/>
          </p:cNvGrpSpPr>
          <p:nvPr/>
        </p:nvGrpSpPr>
        <p:grpSpPr bwMode="auto">
          <a:xfrm>
            <a:off x="4167188" y="2576513"/>
            <a:ext cx="1771650" cy="400050"/>
            <a:chOff x="720" y="1872"/>
            <a:chExt cx="1488" cy="337"/>
          </a:xfrm>
        </p:grpSpPr>
        <p:sp>
          <p:nvSpPr>
            <p:cNvPr id="137252" name="Rectangle 9"/>
            <p:cNvSpPr>
              <a:spLocks noChangeArrowheads="1"/>
            </p:cNvSpPr>
            <p:nvPr/>
          </p:nvSpPr>
          <p:spPr bwMode="auto">
            <a:xfrm>
              <a:off x="1248" y="1872"/>
              <a:ext cx="960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37253" name="Text Box 10"/>
            <p:cNvSpPr txBox="1">
              <a:spLocks noChangeArrowheads="1"/>
            </p:cNvSpPr>
            <p:nvPr/>
          </p:nvSpPr>
          <p:spPr bwMode="auto">
            <a:xfrm>
              <a:off x="720" y="1872"/>
              <a:ext cx="52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Rn</a:t>
              </a:r>
            </a:p>
          </p:txBody>
        </p:sp>
      </p:grpSp>
      <p:grpSp>
        <p:nvGrpSpPr>
          <p:cNvPr id="137225" name="Group 11"/>
          <p:cNvGrpSpPr>
            <a:grpSpLocks/>
          </p:cNvGrpSpPr>
          <p:nvPr/>
        </p:nvGrpSpPr>
        <p:grpSpPr bwMode="auto">
          <a:xfrm>
            <a:off x="6737350" y="2633663"/>
            <a:ext cx="2155825" cy="2806700"/>
            <a:chOff x="2688" y="1920"/>
            <a:chExt cx="1811" cy="2356"/>
          </a:xfrm>
        </p:grpSpPr>
        <p:grpSp>
          <p:nvGrpSpPr>
            <p:cNvPr id="137239" name="Group 12"/>
            <p:cNvGrpSpPr>
              <a:grpSpLocks/>
            </p:cNvGrpSpPr>
            <p:nvPr/>
          </p:nvGrpSpPr>
          <p:grpSpPr bwMode="auto">
            <a:xfrm>
              <a:off x="2688" y="1920"/>
              <a:ext cx="1811" cy="2356"/>
              <a:chOff x="2688" y="1728"/>
              <a:chExt cx="1811" cy="2356"/>
            </a:xfrm>
          </p:grpSpPr>
          <p:sp>
            <p:nvSpPr>
              <p:cNvPr id="137241" name="Text Box 13"/>
              <p:cNvSpPr txBox="1">
                <a:spLocks noChangeArrowheads="1"/>
              </p:cNvSpPr>
              <p:nvPr/>
            </p:nvSpPr>
            <p:spPr bwMode="auto">
              <a:xfrm>
                <a:off x="3984" y="2400"/>
                <a:ext cx="51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A+2</a:t>
                </a:r>
              </a:p>
            </p:txBody>
          </p:sp>
          <p:sp>
            <p:nvSpPr>
              <p:cNvPr id="137242" name="Rectangle 14" descr="浅色上对角线"/>
              <p:cNvSpPr>
                <a:spLocks noChangeArrowheads="1"/>
              </p:cNvSpPr>
              <p:nvPr/>
            </p:nvSpPr>
            <p:spPr bwMode="auto">
              <a:xfrm>
                <a:off x="2688" y="3360"/>
                <a:ext cx="1296" cy="24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43" name="Rectangle 15" descr="浅色上对角线"/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1296" cy="24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44" name="Rectangle 16" descr="浅色上对角线"/>
              <p:cNvSpPr>
                <a:spLocks noChangeArrowheads="1"/>
              </p:cNvSpPr>
              <p:nvPr/>
            </p:nvSpPr>
            <p:spPr bwMode="auto">
              <a:xfrm>
                <a:off x="2688" y="2880"/>
                <a:ext cx="1296" cy="24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45" name="Rectangle 17" descr="浅色上对角线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1296" cy="24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46" name="Rectangle 18"/>
              <p:cNvSpPr>
                <a:spLocks noChangeArrowheads="1"/>
              </p:cNvSpPr>
              <p:nvPr/>
            </p:nvSpPr>
            <p:spPr bwMode="auto">
              <a:xfrm>
                <a:off x="2688" y="2400"/>
                <a:ext cx="1296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47" name="Line 19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48" name="Line 20"/>
              <p:cNvSpPr>
                <a:spLocks noChangeShapeType="1"/>
              </p:cNvSpPr>
              <p:nvPr/>
            </p:nvSpPr>
            <p:spPr bwMode="auto">
              <a:xfrm flipV="1">
                <a:off x="3984" y="172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49" name="Text Box 21"/>
              <p:cNvSpPr txBox="1">
                <a:spLocks noChangeArrowheads="1"/>
              </p:cNvSpPr>
              <p:nvPr/>
            </p:nvSpPr>
            <p:spPr bwMode="auto">
              <a:xfrm>
                <a:off x="2688" y="3696"/>
                <a:ext cx="129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0000FF"/>
                    </a:solidFill>
                    <a:ea typeface="华文新魏" panose="02010800040101010101" pitchFamily="2" charset="-122"/>
                  </a:rPr>
                  <a:t>堆栈</a:t>
                </a:r>
              </a:p>
            </p:txBody>
          </p:sp>
          <p:sp>
            <p:nvSpPr>
              <p:cNvPr id="137250" name="Rectangle 22"/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1296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51" name="Text Box 23"/>
              <p:cNvSpPr txBox="1">
                <a:spLocks noChangeArrowheads="1"/>
              </p:cNvSpPr>
              <p:nvPr/>
            </p:nvSpPr>
            <p:spPr bwMode="auto">
              <a:xfrm>
                <a:off x="3984" y="2160"/>
                <a:ext cx="4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</a:t>
                </a:r>
              </a:p>
            </p:txBody>
          </p:sp>
        </p:grpSp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3053" y="2316"/>
              <a:ext cx="59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4845050" y="2563813"/>
            <a:ext cx="1042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60" name="AutoShape 26"/>
          <p:cNvSpPr>
            <a:spLocks noChangeArrowheads="1"/>
          </p:cNvSpPr>
          <p:nvPr/>
        </p:nvSpPr>
        <p:spPr bwMode="auto">
          <a:xfrm rot="833857" flipH="1">
            <a:off x="5773738" y="2235200"/>
            <a:ext cx="1687512" cy="1128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16" y="6594"/>
                </a:moveTo>
                <a:cubicBezTo>
                  <a:pt x="17808" y="3300"/>
                  <a:pt x="14464" y="1212"/>
                  <a:pt x="10800" y="1212"/>
                </a:cubicBezTo>
                <a:cubicBezTo>
                  <a:pt x="5504" y="1212"/>
                  <a:pt x="1212" y="5504"/>
                  <a:pt x="1212" y="10800"/>
                </a:cubicBezTo>
                <a:cubicBezTo>
                  <a:pt x="1211" y="11263"/>
                  <a:pt x="1245" y="11725"/>
                  <a:pt x="1312" y="12183"/>
                </a:cubicBezTo>
                <a:lnTo>
                  <a:pt x="113" y="12358"/>
                </a:lnTo>
                <a:cubicBezTo>
                  <a:pt x="37" y="11842"/>
                  <a:pt x="0" y="11321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4927" y="-1"/>
                  <a:pt x="18694" y="2353"/>
                  <a:pt x="20505" y="6062"/>
                </a:cubicBezTo>
                <a:lnTo>
                  <a:pt x="22931" y="4878"/>
                </a:lnTo>
                <a:lnTo>
                  <a:pt x="21410" y="9299"/>
                </a:lnTo>
                <a:lnTo>
                  <a:pt x="16989" y="7778"/>
                </a:lnTo>
                <a:lnTo>
                  <a:pt x="19416" y="6594"/>
                </a:lnTo>
                <a:close/>
              </a:path>
            </a:pathLst>
          </a:custGeom>
          <a:solidFill>
            <a:srgbClr val="FFFF4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4370388" y="3109913"/>
            <a:ext cx="2362200" cy="333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4219575" y="3376613"/>
            <a:ext cx="2514600" cy="400050"/>
            <a:chOff x="576" y="2352"/>
            <a:chExt cx="2112" cy="335"/>
          </a:xfrm>
        </p:grpSpPr>
        <p:grpSp>
          <p:nvGrpSpPr>
            <p:cNvPr id="137235" name="Group 30"/>
            <p:cNvGrpSpPr>
              <a:grpSpLocks/>
            </p:cNvGrpSpPr>
            <p:nvPr/>
          </p:nvGrpSpPr>
          <p:grpSpPr bwMode="auto">
            <a:xfrm>
              <a:off x="576" y="2352"/>
              <a:ext cx="1440" cy="335"/>
              <a:chOff x="576" y="2352"/>
              <a:chExt cx="1440" cy="335"/>
            </a:xfrm>
          </p:grpSpPr>
          <p:sp>
            <p:nvSpPr>
              <p:cNvPr id="137237" name="Rectangle 31"/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96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A+2</a:t>
                </a:r>
              </a:p>
            </p:txBody>
          </p:sp>
          <p:sp>
            <p:nvSpPr>
              <p:cNvPr id="137238" name="Text Box 32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480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SP</a:t>
                </a:r>
              </a:p>
            </p:txBody>
          </p:sp>
        </p:grpSp>
        <p:sp>
          <p:nvSpPr>
            <p:cNvPr id="137236" name="Line 33"/>
            <p:cNvSpPr>
              <a:spLocks noChangeShapeType="1"/>
            </p:cNvSpPr>
            <p:nvPr/>
          </p:nvSpPr>
          <p:spPr bwMode="auto">
            <a:xfrm>
              <a:off x="2016" y="254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Group 3"/>
          <p:cNvGrpSpPr>
            <a:grpSpLocks/>
          </p:cNvGrpSpPr>
          <p:nvPr/>
        </p:nvGrpSpPr>
        <p:grpSpPr bwMode="auto">
          <a:xfrm flipH="1">
            <a:off x="5176838" y="4359275"/>
            <a:ext cx="1511300" cy="400050"/>
            <a:chOff x="4224" y="3364"/>
            <a:chExt cx="480" cy="149"/>
          </a:xfrm>
        </p:grpSpPr>
        <p:sp>
          <p:nvSpPr>
            <p:cNvPr id="137233" name="Text Box 4"/>
            <p:cNvSpPr txBox="1">
              <a:spLocks noChangeArrowheads="1"/>
            </p:cNvSpPr>
            <p:nvPr/>
          </p:nvSpPr>
          <p:spPr bwMode="auto">
            <a:xfrm>
              <a:off x="4224" y="3364"/>
              <a:ext cx="4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a typeface="华文新魏" panose="02010800040101010101" pitchFamily="2" charset="-122"/>
                </a:rPr>
                <a:t>栈底</a:t>
              </a:r>
            </a:p>
          </p:txBody>
        </p:sp>
        <p:sp>
          <p:nvSpPr>
            <p:cNvPr id="137234" name="Line 5"/>
            <p:cNvSpPr>
              <a:spLocks noChangeShapeType="1"/>
            </p:cNvSpPr>
            <p:nvPr/>
          </p:nvSpPr>
          <p:spPr bwMode="auto">
            <a:xfrm flipH="1">
              <a:off x="4224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231" name="Rectangle 7"/>
          <p:cNvSpPr>
            <a:spLocks noChangeArrowheads="1"/>
          </p:cNvSpPr>
          <p:nvPr/>
        </p:nvSpPr>
        <p:spPr bwMode="auto">
          <a:xfrm>
            <a:off x="179512" y="34787"/>
            <a:ext cx="8229600" cy="5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7002463" y="3213100"/>
            <a:ext cx="1227137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 autoUpdateAnimBg="0"/>
      <p:bldP spid="29" grpId="0"/>
      <p:bldP spid="59" grpId="0" autoUpdateAnimBg="0"/>
      <p:bldP spid="61" grpId="0" animBg="1"/>
      <p:bldP spid="4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26" name="Group 42">
            <a:extLst>
              <a:ext uri="{FF2B5EF4-FFF2-40B4-BE49-F238E27FC236}">
                <a16:creationId xmlns:a16="http://schemas.microsoft.com/office/drawing/2014/main" id="{4A223672-3BEF-4A69-A2B8-C2EDD60B83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0" y="1196975"/>
          <a:ext cx="2084388" cy="5184779"/>
        </p:xfrm>
        <a:graphic>
          <a:graphicData uri="http://schemas.openxmlformats.org/drawingml/2006/table">
            <a:tbl>
              <a:tblPr/>
              <a:tblGrid>
                <a:gridCol w="208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MOV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500H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Next Instruction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700H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800H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600H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300H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200H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450" name="TextBox 9"/>
          <p:cNvSpPr txBox="1">
            <a:spLocks noChangeArrowheads="1"/>
          </p:cNvSpPr>
          <p:nvPr/>
        </p:nvSpPr>
        <p:spPr bwMode="auto">
          <a:xfrm>
            <a:off x="5830888" y="1125538"/>
            <a:ext cx="93662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250H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251H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252H</a:t>
            </a:r>
          </a:p>
          <a:p>
            <a:pPr eaLnBrk="1" hangingPunct="1">
              <a:lnSpc>
                <a:spcPct val="130000"/>
              </a:lnSpc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1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400H</a:t>
            </a:r>
          </a:p>
          <a:p>
            <a:pPr eaLnBrk="1" hangingPunct="1">
              <a:lnSpc>
                <a:spcPct val="130000"/>
              </a:lnSpc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500H</a:t>
            </a:r>
          </a:p>
          <a:p>
            <a:pPr eaLnBrk="1" hangingPunct="1">
              <a:lnSpc>
                <a:spcPct val="130000"/>
              </a:lnSpc>
            </a:pPr>
            <a:endParaRPr lang="en-US" altLang="zh-CN" sz="1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700H</a:t>
            </a:r>
          </a:p>
          <a:p>
            <a:pPr eaLnBrk="1" hangingPunct="1">
              <a:lnSpc>
                <a:spcPct val="130000"/>
              </a:lnSpc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800H</a:t>
            </a:r>
          </a:p>
          <a:p>
            <a:pPr eaLnBrk="1" hangingPunct="1">
              <a:lnSpc>
                <a:spcPct val="130000"/>
              </a:lnSpc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900H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6117" name="TextBox 10"/>
          <p:cNvSpPr txBox="1">
            <a:spLocks noChangeArrowheads="1"/>
          </p:cNvSpPr>
          <p:nvPr/>
        </p:nvSpPr>
        <p:spPr bwMode="auto">
          <a:xfrm>
            <a:off x="393700" y="1817688"/>
            <a:ext cx="3962400" cy="28178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Heiti TC Light"/>
                <a:ea typeface="Heiti TC Light"/>
                <a:cs typeface="Heiti TC Light"/>
              </a:rPr>
              <a:t>例：累加器型指令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Heiti TC Light"/>
                <a:ea typeface="Heiti TC Light"/>
                <a:cs typeface="Heiti TC Light"/>
              </a:rPr>
              <a:t>立即数寻址 </a:t>
            </a:r>
            <a:r>
              <a:rPr lang="en-US" altLang="zh-CN" sz="2000" b="1">
                <a:latin typeface="Heiti TC Light"/>
                <a:ea typeface="Heiti TC Light"/>
                <a:cs typeface="Heiti TC Light"/>
              </a:rPr>
              <a:t>MOV  AX , 500H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Heiti TC Light"/>
                <a:ea typeface="Heiti TC Light"/>
                <a:cs typeface="Heiti TC Light"/>
              </a:rPr>
              <a:t>直接寻址 </a:t>
            </a:r>
            <a:r>
              <a:rPr lang="en-US" altLang="zh-CN" sz="2000" b="1">
                <a:latin typeface="Heiti TC Light"/>
                <a:ea typeface="Heiti TC Light"/>
                <a:cs typeface="Heiti TC Light"/>
              </a:rPr>
              <a:t>MOV  AX, [500H]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Heiti TC Light"/>
                <a:ea typeface="Heiti TC Light"/>
                <a:cs typeface="Heiti TC Light"/>
              </a:rPr>
              <a:t>寄存器寻址 </a:t>
            </a:r>
            <a:r>
              <a:rPr lang="en-US" altLang="zh-CN" sz="2000" b="1">
                <a:latin typeface="Heiti TC Light"/>
                <a:ea typeface="Heiti TC Light"/>
                <a:cs typeface="Heiti TC Light"/>
              </a:rPr>
              <a:t>MOV  AX,  BX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Heiti TC Light"/>
                <a:ea typeface="Heiti TC Light"/>
                <a:cs typeface="Heiti TC Light"/>
              </a:rPr>
              <a:t>寄存器间接寻址 </a:t>
            </a:r>
            <a:r>
              <a:rPr lang="en-US" altLang="zh-CN" sz="2000" b="1">
                <a:latin typeface="Heiti TC Light"/>
                <a:ea typeface="Heiti TC Light"/>
                <a:cs typeface="Heiti TC Light"/>
              </a:rPr>
              <a:t>MOV AX,  [BX]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Heiti TC Light"/>
                <a:ea typeface="Heiti TC Light"/>
                <a:cs typeface="Heiti TC Light"/>
              </a:rPr>
              <a:t>基址寻址 </a:t>
            </a:r>
            <a:r>
              <a:rPr lang="en-US" altLang="zh-CN" sz="2000" b="1">
                <a:latin typeface="Heiti TC Light"/>
                <a:ea typeface="Heiti TC Light"/>
                <a:cs typeface="Heiti TC Light"/>
              </a:rPr>
              <a:t>MOV AX, 500H[BX]</a:t>
            </a:r>
          </a:p>
        </p:txBody>
      </p:sp>
      <p:sp>
        <p:nvSpPr>
          <p:cNvPr id="139300" name="_s1031"/>
          <p:cNvSpPr>
            <a:spLocks noChangeArrowheads="1"/>
          </p:cNvSpPr>
          <p:nvPr/>
        </p:nvSpPr>
        <p:spPr bwMode="auto">
          <a:xfrm>
            <a:off x="488950" y="979488"/>
            <a:ext cx="3578225" cy="4460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：基本寻址方式</a:t>
            </a:r>
          </a:p>
        </p:txBody>
      </p:sp>
      <p:sp>
        <p:nvSpPr>
          <p:cNvPr id="11" name="_s1031"/>
          <p:cNvSpPr>
            <a:spLocks noChangeArrowheads="1"/>
          </p:cNvSpPr>
          <p:nvPr/>
        </p:nvSpPr>
        <p:spPr bwMode="auto">
          <a:xfrm>
            <a:off x="1619250" y="5018088"/>
            <a:ext cx="1595438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PC=250</a:t>
            </a:r>
          </a:p>
        </p:txBody>
      </p:sp>
      <p:sp>
        <p:nvSpPr>
          <p:cNvPr id="12" name="_s1031"/>
          <p:cNvSpPr>
            <a:spLocks noChangeArrowheads="1"/>
          </p:cNvSpPr>
          <p:nvPr/>
        </p:nvSpPr>
        <p:spPr bwMode="auto">
          <a:xfrm>
            <a:off x="1619250" y="5557838"/>
            <a:ext cx="1693863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BX=400</a:t>
            </a:r>
          </a:p>
        </p:txBody>
      </p:sp>
      <p:sp>
        <p:nvSpPr>
          <p:cNvPr id="13" name="_s1031"/>
          <p:cNvSpPr>
            <a:spLocks noChangeArrowheads="1"/>
          </p:cNvSpPr>
          <p:nvPr/>
        </p:nvSpPr>
        <p:spPr bwMode="auto">
          <a:xfrm>
            <a:off x="1622425" y="6099175"/>
            <a:ext cx="1597025" cy="4460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AX=?</a:t>
            </a:r>
          </a:p>
        </p:txBody>
      </p:sp>
      <p:sp>
        <p:nvSpPr>
          <p:cNvPr id="139304" name="Rectangle 7"/>
          <p:cNvSpPr>
            <a:spLocks noChangeArrowheads="1"/>
          </p:cNvSpPr>
          <p:nvPr/>
        </p:nvSpPr>
        <p:spPr bwMode="auto">
          <a:xfrm>
            <a:off x="179512" y="63050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9AFB71EF-55E9-4A2A-8A97-35A213CD78B5}"/>
              </a:ext>
            </a:extLst>
          </p:cNvPr>
          <p:cNvSpPr/>
          <p:nvPr/>
        </p:nvSpPr>
        <p:spPr>
          <a:xfrm>
            <a:off x="6723063" y="3582988"/>
            <a:ext cx="2025650" cy="35083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EC500963-9E6E-4B62-A252-61DE74F6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617913"/>
            <a:ext cx="946150" cy="242887"/>
          </a:xfrm>
          <a:prstGeom prst="rightArrow">
            <a:avLst>
              <a:gd name="adj1" fmla="val 50000"/>
              <a:gd name="adj2" fmla="val 50045"/>
            </a:avLst>
          </a:prstGeom>
          <a:solidFill>
            <a:srgbClr val="FF0000"/>
          </a:solidFill>
          <a:ln w="9525">
            <a:solidFill>
              <a:srgbClr val="0000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15414BE-46D6-4E22-A112-4DE57665A283}"/>
              </a:ext>
            </a:extLst>
          </p:cNvPr>
          <p:cNvSpPr/>
          <p:nvPr/>
        </p:nvSpPr>
        <p:spPr>
          <a:xfrm>
            <a:off x="6705600" y="2863850"/>
            <a:ext cx="2025650" cy="34925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907A2BF3-9D7A-4BDE-857B-08DE6A9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2997200"/>
            <a:ext cx="946150" cy="242888"/>
          </a:xfrm>
          <a:prstGeom prst="rightArrow">
            <a:avLst>
              <a:gd name="adj1" fmla="val 50000"/>
              <a:gd name="adj2" fmla="val 50045"/>
            </a:avLst>
          </a:prstGeom>
          <a:solidFill>
            <a:srgbClr val="FF0000"/>
          </a:solidFill>
          <a:ln w="9525">
            <a:solidFill>
              <a:srgbClr val="0000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1012AA2-F336-4A8C-8FB8-EF8CF299DE0C}"/>
              </a:ext>
            </a:extLst>
          </p:cNvPr>
          <p:cNvSpPr/>
          <p:nvPr/>
        </p:nvSpPr>
        <p:spPr>
          <a:xfrm>
            <a:off x="6705600" y="5661025"/>
            <a:ext cx="2025650" cy="350838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0DE53F1A-D158-407E-9153-5C5291917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5710238"/>
            <a:ext cx="946150" cy="242887"/>
          </a:xfrm>
          <a:prstGeom prst="rightArrow">
            <a:avLst>
              <a:gd name="adj1" fmla="val 50000"/>
              <a:gd name="adj2" fmla="val 50045"/>
            </a:avLst>
          </a:prstGeom>
          <a:solidFill>
            <a:srgbClr val="FF0000"/>
          </a:solidFill>
          <a:ln w="9525">
            <a:solidFill>
              <a:srgbClr val="0000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0" grpId="0"/>
      <p:bldP spid="46117" grpId="0" animBg="1"/>
      <p:bldP spid="11" grpId="0" animBg="1" autoUpdateAnimBg="0"/>
      <p:bldP spid="12" grpId="0" animBg="1" autoUpdateAnimBg="0"/>
      <p:bldP spid="13" grpId="0" animBg="1" autoUpdateAnimBg="0"/>
      <p:bldP spid="2" grpId="0" animBg="1"/>
      <p:bldP spid="2" grpId="1" animBg="1"/>
      <p:bldP spid="3" grpId="0" animBg="1"/>
      <p:bldP spid="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473"/>
            <a:ext cx="702945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基本寻址方式的小结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785813"/>
            <a:ext cx="8158163" cy="4700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方式	           地址计算	    主要优点	          主要缺点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  立即数         操作数=</a:t>
            </a:r>
            <a:r>
              <a:rPr lang="en-US" altLang="en-US" sz="2000"/>
              <a:t>A      </a:t>
            </a:r>
            <a:r>
              <a:rPr lang="zh-CN" altLang="en-US" sz="2000"/>
              <a:t>    指令执行速度快         操作数幅值有限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存储器直接     </a:t>
            </a:r>
            <a:r>
              <a:rPr lang="en-US" altLang="en-US" sz="2000"/>
              <a:t>EA=A         </a:t>
            </a:r>
            <a:r>
              <a:rPr lang="zh-CN" altLang="en-US" sz="2000"/>
              <a:t>      </a:t>
            </a:r>
            <a:r>
              <a:rPr lang="en-US" altLang="zh-CN" sz="2000"/>
              <a:t>有效</a:t>
            </a:r>
            <a:r>
              <a:rPr lang="zh-CN" altLang="en-US" sz="2000"/>
              <a:t>地址计算简单      地址范围有限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存储器间接     </a:t>
            </a:r>
            <a:r>
              <a:rPr lang="en-US" altLang="en-US" sz="2000"/>
              <a:t>EA=</a:t>
            </a:r>
            <a:r>
              <a:rPr lang="en-US" altLang="zh-CN" sz="2000"/>
              <a:t>(A)        </a:t>
            </a:r>
            <a:r>
              <a:rPr lang="zh-CN" altLang="en-US" sz="2000"/>
              <a:t>    有效地址范围大          多次存储器访问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   寄存器       操作数</a:t>
            </a:r>
            <a:r>
              <a:rPr lang="en-US" altLang="en-US" sz="2000"/>
              <a:t>=</a:t>
            </a:r>
            <a:r>
              <a:rPr lang="en-US" altLang="zh-CN" sz="2000"/>
              <a:t>(</a:t>
            </a:r>
            <a:r>
              <a:rPr lang="en-US" altLang="en-US" sz="2000"/>
              <a:t>R</a:t>
            </a:r>
            <a:r>
              <a:rPr lang="en-US" altLang="zh-CN" sz="2000"/>
              <a:t>)     </a:t>
            </a:r>
            <a:r>
              <a:rPr lang="zh-CN" altLang="en-US" sz="2000"/>
              <a:t>   指令短、执行快          地址范围有限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寄存器间接     </a:t>
            </a:r>
            <a:r>
              <a:rPr lang="en-US" altLang="en-US" sz="2000"/>
              <a:t>EA</a:t>
            </a:r>
            <a:r>
              <a:rPr lang="en-US" altLang="zh-CN" sz="2000"/>
              <a:t>=(R)            </a:t>
            </a:r>
            <a:r>
              <a:rPr lang="zh-CN" altLang="zh-CN" sz="2000"/>
              <a:t>地址范围大        </a:t>
            </a:r>
            <a:r>
              <a:rPr lang="zh-CN" altLang="en-US" sz="2000"/>
              <a:t>         </a:t>
            </a:r>
            <a:r>
              <a:rPr lang="zh-CN" altLang="zh-CN" sz="2000"/>
              <a:t>额外存储器访问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zh-CN" sz="2000"/>
              <a:t>     </a:t>
            </a:r>
            <a:r>
              <a:rPr lang="zh-CN" altLang="zh-CN" sz="2000"/>
              <a:t>偏移         </a:t>
            </a:r>
            <a:r>
              <a:rPr lang="en-US" altLang="zh-CN" sz="2000"/>
              <a:t> EA=A+(R)              </a:t>
            </a:r>
            <a:r>
              <a:rPr lang="zh-CN" altLang="en-US" sz="2000"/>
              <a:t>灵活                        复杂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     堆栈           </a:t>
            </a:r>
            <a:r>
              <a:rPr lang="en-US" altLang="en-US" sz="2000"/>
              <a:t>EA=</a:t>
            </a:r>
            <a:r>
              <a:rPr lang="zh-CN" altLang="en-US" sz="2000"/>
              <a:t>栈顶              指令短                  应用有限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	       	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619125" y="1412875"/>
            <a:ext cx="8056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585788" y="5157788"/>
            <a:ext cx="7983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2A24BE-71A6-4018-9534-B84CEFE40CD8}"/>
              </a:ext>
            </a:extLst>
          </p:cNvPr>
          <p:cNvCxnSpPr/>
          <p:nvPr/>
        </p:nvCxnSpPr>
        <p:spPr>
          <a:xfrm>
            <a:off x="2173288" y="765175"/>
            <a:ext cx="0" cy="4392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1FC3ABB-8B7D-43E6-AFB5-56B53325F739}"/>
              </a:ext>
            </a:extLst>
          </p:cNvPr>
          <p:cNvCxnSpPr/>
          <p:nvPr/>
        </p:nvCxnSpPr>
        <p:spPr>
          <a:xfrm>
            <a:off x="3960813" y="765175"/>
            <a:ext cx="0" cy="4392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E0164E-EF9C-44BA-B0ED-AD6264C83BD6}"/>
              </a:ext>
            </a:extLst>
          </p:cNvPr>
          <p:cNvCxnSpPr/>
          <p:nvPr/>
        </p:nvCxnSpPr>
        <p:spPr>
          <a:xfrm>
            <a:off x="6459538" y="765175"/>
            <a:ext cx="0" cy="4392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5438" y="5243513"/>
            <a:ext cx="8343900" cy="15605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875"/>
              </a:spcBef>
            </a:pP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思考题：</a:t>
            </a:r>
            <a:endParaRPr lang="en-US" altLang="zh-CN" sz="28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spcBef>
                <a:spcPts val="875"/>
              </a:spcBef>
            </a:pP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七种寻址方式中，哪些操作数在寄存器中？</a:t>
            </a:r>
            <a:endParaRPr lang="en-US" altLang="zh-CN" sz="28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spcBef>
                <a:spcPts val="875"/>
              </a:spcBef>
            </a:pP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哪些操作数在在存储器中？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2438" y="3502244"/>
            <a:ext cx="8372475" cy="302238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3775" indent="-2794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0000"/>
              </a:spcBef>
              <a:buClr>
                <a:srgbClr val="C00000"/>
              </a:buClr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（1）在操作码中隐含寻址方式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MIPS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指令中仅有一个主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存地址，且指令中仅有一、二种寻址方式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（2）专门的寻址方式位显式给出：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22288" y="5516563"/>
            <a:ext cx="7058025" cy="1374775"/>
            <a:chOff x="0" y="2160"/>
            <a:chExt cx="5760" cy="1452"/>
          </a:xfrm>
        </p:grpSpPr>
        <p:sp>
          <p:nvSpPr>
            <p:cNvPr id="143370" name="AutoShape 5"/>
            <p:cNvSpPr>
              <a:spLocks noChangeAspect="1" noChangeArrowheads="1"/>
            </p:cNvSpPr>
            <p:nvPr/>
          </p:nvSpPr>
          <p:spPr bwMode="auto">
            <a:xfrm>
              <a:off x="0" y="2160"/>
              <a:ext cx="5760" cy="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371" name="Text Box 6"/>
            <p:cNvSpPr txBox="1">
              <a:spLocks noChangeArrowheads="1"/>
            </p:cNvSpPr>
            <p:nvPr/>
          </p:nvSpPr>
          <p:spPr bwMode="auto">
            <a:xfrm>
              <a:off x="431" y="2703"/>
              <a:ext cx="5252" cy="3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990" tIns="33496" rIns="66990" bIns="33496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指令前缀    段超越   操作码  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寻址方式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位移量   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立即数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5EB33824-22EA-4D5F-B4EC-79F64CD18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703"/>
              <a:ext cx="1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34EA4424-8775-4A54-9C30-F7FD5C246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03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7DF372D2-A72C-4FC0-80A0-396844A79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703"/>
              <a:ext cx="12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E2B9B7B-BF3D-438D-AC16-7183114E1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703"/>
              <a:ext cx="1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1B7E981-8431-4324-A9EA-5FDFF82D1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703"/>
              <a:ext cx="0" cy="3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43377" name="Text Box 12"/>
            <p:cNvSpPr txBox="1">
              <a:spLocks noChangeArrowheads="1"/>
            </p:cNvSpPr>
            <p:nvPr/>
          </p:nvSpPr>
          <p:spPr bwMode="auto">
            <a:xfrm>
              <a:off x="2064" y="2438"/>
              <a:ext cx="71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1/2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143378" name="Text Box 13"/>
            <p:cNvSpPr txBox="1">
              <a:spLocks noChangeArrowheads="1"/>
            </p:cNvSpPr>
            <p:nvPr/>
          </p:nvSpPr>
          <p:spPr bwMode="auto">
            <a:xfrm>
              <a:off x="527" y="2438"/>
              <a:ext cx="72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0/1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143379" name="Text Box 14"/>
            <p:cNvSpPr txBox="1">
              <a:spLocks noChangeArrowheads="1"/>
            </p:cNvSpPr>
            <p:nvPr/>
          </p:nvSpPr>
          <p:spPr bwMode="auto">
            <a:xfrm>
              <a:off x="2835" y="2432"/>
              <a:ext cx="72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0/1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143380" name="Text Box 15"/>
            <p:cNvSpPr txBox="1">
              <a:spLocks noChangeArrowheads="1"/>
            </p:cNvSpPr>
            <p:nvPr/>
          </p:nvSpPr>
          <p:spPr bwMode="auto">
            <a:xfrm>
              <a:off x="4654" y="2438"/>
              <a:ext cx="8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0/1/2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143381" name="Text Box 16"/>
            <p:cNvSpPr txBox="1">
              <a:spLocks noChangeArrowheads="1"/>
            </p:cNvSpPr>
            <p:nvPr/>
          </p:nvSpPr>
          <p:spPr bwMode="auto">
            <a:xfrm>
              <a:off x="3716" y="2438"/>
              <a:ext cx="84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0/1/2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143382" name="Text Box 17"/>
            <p:cNvSpPr txBox="1">
              <a:spLocks noChangeArrowheads="1"/>
            </p:cNvSpPr>
            <p:nvPr/>
          </p:nvSpPr>
          <p:spPr bwMode="auto">
            <a:xfrm>
              <a:off x="1338" y="2432"/>
              <a:ext cx="69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0/1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</p:grpSp>
      <p:sp>
        <p:nvSpPr>
          <p:cNvPr id="18" name="AutoShape 14">
            <a:extLst>
              <a:ext uri="{FF2B5EF4-FFF2-40B4-BE49-F238E27FC236}">
                <a16:creationId xmlns:a16="http://schemas.microsoft.com/office/drawing/2014/main" id="{CD2E1C24-4909-48DC-83EA-810637981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2374900"/>
            <a:ext cx="5172075" cy="400050"/>
          </a:xfrm>
          <a:prstGeom prst="wedgeRoundRectCallout">
            <a:avLst>
              <a:gd name="adj1" fmla="val 62493"/>
              <a:gd name="adj2" fmla="val -479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66990" tIns="33496" rIns="66990" bIns="33496"/>
          <a:lstStyle>
            <a:lvl1pPr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400">
                <a:ea typeface="黑体" panose="02010609060101010101" pitchFamily="49" charset="-122"/>
                <a:cs typeface="Times New Roman" panose="02020603050405020304" pitchFamily="18" charset="0"/>
              </a:rPr>
              <a:t>嗯嗯！！问得非常好，让我来告诉你</a:t>
            </a:r>
          </a:p>
        </p:txBody>
      </p:sp>
      <p:pic>
        <p:nvPicPr>
          <p:cNvPr id="143365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19238"/>
            <a:ext cx="14986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14">
            <a:extLst>
              <a:ext uri="{FF2B5EF4-FFF2-40B4-BE49-F238E27FC236}">
                <a16:creationId xmlns:a16="http://schemas.microsoft.com/office/drawing/2014/main" id="{3B274970-01AA-4F7E-A37D-2D30EA9C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981075"/>
            <a:ext cx="4818062" cy="738188"/>
          </a:xfrm>
          <a:prstGeom prst="wedgeRoundRectCallout">
            <a:avLst>
              <a:gd name="adj1" fmla="val -55681"/>
              <a:gd name="adj2" fmla="val 54426"/>
              <a:gd name="adj3" fmla="val 16667"/>
            </a:avLst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那么多寻址方式，我怎么知道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具体的寻址方式是怎么确定的啊？</a:t>
            </a:r>
          </a:p>
        </p:txBody>
      </p:sp>
      <p:pic>
        <p:nvPicPr>
          <p:cNvPr id="143367" name="Picture 4" descr="http://a1.att.hudong.com/05/83/01300000167882121489835024182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1525588"/>
            <a:ext cx="1763712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_s1031"/>
          <p:cNvSpPr>
            <a:spLocks noChangeArrowheads="1"/>
          </p:cNvSpPr>
          <p:nvPr/>
        </p:nvSpPr>
        <p:spPr bwMode="auto">
          <a:xfrm>
            <a:off x="3053605" y="2909671"/>
            <a:ext cx="2473325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寻址方式的确定</a:t>
            </a:r>
          </a:p>
        </p:txBody>
      </p:sp>
      <p:sp>
        <p:nvSpPr>
          <p:cNvPr id="143369" name="Rectangle 7"/>
          <p:cNvSpPr>
            <a:spLocks noChangeArrowheads="1"/>
          </p:cNvSpPr>
          <p:nvPr/>
        </p:nvSpPr>
        <p:spPr bwMode="auto">
          <a:xfrm>
            <a:off x="61913" y="76994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BA250566-452D-6D33-3591-E4C522AD96EE}"/>
              </a:ext>
            </a:extLst>
          </p:cNvPr>
          <p:cNvGrpSpPr>
            <a:grpSpLocks/>
          </p:cNvGrpSpPr>
          <p:nvPr/>
        </p:nvGrpSpPr>
        <p:grpSpPr bwMode="auto">
          <a:xfrm>
            <a:off x="2859758" y="4493117"/>
            <a:ext cx="5824502" cy="705618"/>
            <a:chOff x="1918" y="672"/>
            <a:chExt cx="3669" cy="691"/>
          </a:xfrm>
        </p:grpSpPr>
        <p:grpSp>
          <p:nvGrpSpPr>
            <p:cNvPr id="26" name="Group 6">
              <a:extLst>
                <a:ext uri="{FF2B5EF4-FFF2-40B4-BE49-F238E27FC236}">
                  <a16:creationId xmlns:a16="http://schemas.microsoft.com/office/drawing/2014/main" id="{86435E4B-CB83-A3B9-672D-0582543A0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8" y="672"/>
              <a:ext cx="3669" cy="461"/>
              <a:chOff x="1918" y="672"/>
              <a:chExt cx="3669" cy="461"/>
            </a:xfrm>
          </p:grpSpPr>
          <p:grpSp>
            <p:nvGrpSpPr>
              <p:cNvPr id="33" name="Group 7">
                <a:extLst>
                  <a:ext uri="{FF2B5EF4-FFF2-40B4-BE49-F238E27FC236}">
                    <a16:creationId xmlns:a16="http://schemas.microsoft.com/office/drawing/2014/main" id="{FB191BD9-B6E1-104F-4A3C-55B073511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9" y="801"/>
                <a:ext cx="3607" cy="332"/>
                <a:chOff x="1979" y="801"/>
                <a:chExt cx="3607" cy="332"/>
              </a:xfrm>
            </p:grpSpPr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1CD3731F-D4DE-9944-51C3-7E7DC25A51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endParaRPr lang="zh-CN" altLang="en-US" sz="1600"/>
                </a:p>
              </p:txBody>
            </p:sp>
            <p:grpSp>
              <p:nvGrpSpPr>
                <p:cNvPr id="42" name="Group 9">
                  <a:extLst>
                    <a:ext uri="{FF2B5EF4-FFF2-40B4-BE49-F238E27FC236}">
                      <a16:creationId xmlns:a16="http://schemas.microsoft.com/office/drawing/2014/main" id="{82CF91F1-B90F-874A-6E06-295170CA89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9" y="801"/>
                  <a:ext cx="3607" cy="332"/>
                  <a:chOff x="1979" y="801"/>
                  <a:chExt cx="3607" cy="332"/>
                </a:xfrm>
              </p:grpSpPr>
              <p:grpSp>
                <p:nvGrpSpPr>
                  <p:cNvPr id="43" name="Group 10">
                    <a:extLst>
                      <a:ext uri="{FF2B5EF4-FFF2-40B4-BE49-F238E27FC236}">
                        <a16:creationId xmlns:a16="http://schemas.microsoft.com/office/drawing/2014/main" id="{4D94169A-723C-4C41-3B4B-2BF1745841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79" y="801"/>
                    <a:ext cx="624" cy="307"/>
                    <a:chOff x="1979" y="801"/>
                    <a:chExt cx="624" cy="307"/>
                  </a:xfrm>
                </p:grpSpPr>
                <p:sp>
                  <p:nvSpPr>
                    <p:cNvPr id="59" name="Rectangle 11">
                      <a:extLst>
                        <a:ext uri="{FF2B5EF4-FFF2-40B4-BE49-F238E27FC236}">
                          <a16:creationId xmlns:a16="http://schemas.microsoft.com/office/drawing/2014/main" id="{2DFE2D4E-B8F1-4FEC-2AF4-35CB188293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60" name="Rectangle 12">
                      <a:extLst>
                        <a:ext uri="{FF2B5EF4-FFF2-40B4-BE49-F238E27FC236}">
                          <a16:creationId xmlns:a16="http://schemas.microsoft.com/office/drawing/2014/main" id="{7DFDD3E3-04BD-2138-CD73-1633084541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01"/>
                      <a:ext cx="223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44" name="Group 13">
                    <a:extLst>
                      <a:ext uri="{FF2B5EF4-FFF2-40B4-BE49-F238E27FC236}">
                        <a16:creationId xmlns:a16="http://schemas.microsoft.com/office/drawing/2014/main" id="{43A6E8ED-4FD0-9C30-3377-E2905810EF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11" y="816"/>
                    <a:ext cx="580" cy="307"/>
                    <a:chOff x="2611" y="816"/>
                    <a:chExt cx="580" cy="307"/>
                  </a:xfrm>
                </p:grpSpPr>
                <p:sp>
                  <p:nvSpPr>
                    <p:cNvPr id="57" name="Rectangle 14">
                      <a:extLst>
                        <a:ext uri="{FF2B5EF4-FFF2-40B4-BE49-F238E27FC236}">
                          <a16:creationId xmlns:a16="http://schemas.microsoft.com/office/drawing/2014/main" id="{7C763DEA-7ED7-51A6-6393-766F575092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58" name="Rectangle 15">
                      <a:extLst>
                        <a:ext uri="{FF2B5EF4-FFF2-40B4-BE49-F238E27FC236}">
                          <a16:creationId xmlns:a16="http://schemas.microsoft.com/office/drawing/2014/main" id="{66FBC67C-DC3E-7F5F-8129-4FD8AEC0BE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16"/>
                      <a:ext cx="194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45" name="Group 16">
                    <a:extLst>
                      <a:ext uri="{FF2B5EF4-FFF2-40B4-BE49-F238E27FC236}">
                        <a16:creationId xmlns:a16="http://schemas.microsoft.com/office/drawing/2014/main" id="{FECBE86E-E332-6759-C8A5-B3B8AC244E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99" y="826"/>
                    <a:ext cx="579" cy="307"/>
                    <a:chOff x="3199" y="826"/>
                    <a:chExt cx="579" cy="307"/>
                  </a:xfrm>
                </p:grpSpPr>
                <p:sp>
                  <p:nvSpPr>
                    <p:cNvPr id="55" name="Rectangle 17">
                      <a:extLst>
                        <a:ext uri="{FF2B5EF4-FFF2-40B4-BE49-F238E27FC236}">
                          <a16:creationId xmlns:a16="http://schemas.microsoft.com/office/drawing/2014/main" id="{9F12C131-1C46-D15F-8EF3-7F3BA22B82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56" name="Rectangle 18">
                      <a:extLst>
                        <a:ext uri="{FF2B5EF4-FFF2-40B4-BE49-F238E27FC236}">
                          <a16:creationId xmlns:a16="http://schemas.microsoft.com/office/drawing/2014/main" id="{83D6139B-66F1-BB9C-103E-D3EA2986D9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26"/>
                      <a:ext cx="187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46" name="Group 19">
                    <a:extLst>
                      <a:ext uri="{FF2B5EF4-FFF2-40B4-BE49-F238E27FC236}">
                        <a16:creationId xmlns:a16="http://schemas.microsoft.com/office/drawing/2014/main" id="{1078D619-B779-DDEB-83B6-4A2901D03A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86" y="826"/>
                    <a:ext cx="579" cy="307"/>
                    <a:chOff x="3786" y="826"/>
                    <a:chExt cx="579" cy="307"/>
                  </a:xfrm>
                </p:grpSpPr>
                <p:sp>
                  <p:nvSpPr>
                    <p:cNvPr id="53" name="Rectangle 20">
                      <a:extLst>
                        <a:ext uri="{FF2B5EF4-FFF2-40B4-BE49-F238E27FC236}">
                          <a16:creationId xmlns:a16="http://schemas.microsoft.com/office/drawing/2014/main" id="{A25F72CD-C343-4FA4-17B7-CE1E804975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54" name="Rectangle 21">
                      <a:extLst>
                        <a:ext uri="{FF2B5EF4-FFF2-40B4-BE49-F238E27FC236}">
                          <a16:creationId xmlns:a16="http://schemas.microsoft.com/office/drawing/2014/main" id="{7EAB0A2D-9921-74B4-4457-A794A1A0F6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26"/>
                      <a:ext cx="216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47" name="Group 22">
                    <a:extLst>
                      <a:ext uri="{FF2B5EF4-FFF2-40B4-BE49-F238E27FC236}">
                        <a16:creationId xmlns:a16="http://schemas.microsoft.com/office/drawing/2014/main" id="{F41F555D-BE4A-A617-D104-8110E93511B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73" y="817"/>
                    <a:ext cx="580" cy="307"/>
                    <a:chOff x="4373" y="817"/>
                    <a:chExt cx="580" cy="307"/>
                  </a:xfrm>
                </p:grpSpPr>
                <p:sp>
                  <p:nvSpPr>
                    <p:cNvPr id="51" name="Rectangle 23">
                      <a:extLst>
                        <a:ext uri="{FF2B5EF4-FFF2-40B4-BE49-F238E27FC236}">
                          <a16:creationId xmlns:a16="http://schemas.microsoft.com/office/drawing/2014/main" id="{563A6215-CB67-4D89-1769-931F314A2C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52" name="Rectangle 24">
                      <a:extLst>
                        <a:ext uri="{FF2B5EF4-FFF2-40B4-BE49-F238E27FC236}">
                          <a16:creationId xmlns:a16="http://schemas.microsoft.com/office/drawing/2014/main" id="{79715ED5-C03C-28F2-CC4B-2F15C79E84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0" y="817"/>
                      <a:ext cx="425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48" name="Group 25">
                    <a:extLst>
                      <a:ext uri="{FF2B5EF4-FFF2-40B4-BE49-F238E27FC236}">
                        <a16:creationId xmlns:a16="http://schemas.microsoft.com/office/drawing/2014/main" id="{CEE935DD-64F2-0625-854C-8712DEDE2F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61" y="826"/>
                    <a:ext cx="625" cy="307"/>
                    <a:chOff x="4961" y="826"/>
                    <a:chExt cx="625" cy="307"/>
                  </a:xfrm>
                </p:grpSpPr>
                <p:sp>
                  <p:nvSpPr>
                    <p:cNvPr id="49" name="Rectangle 26">
                      <a:extLst>
                        <a:ext uri="{FF2B5EF4-FFF2-40B4-BE49-F238E27FC236}">
                          <a16:creationId xmlns:a16="http://schemas.microsoft.com/office/drawing/2014/main" id="{DB751C19-1073-6040-613B-8D056E393D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50" name="Rectangle 27">
                      <a:extLst>
                        <a:ext uri="{FF2B5EF4-FFF2-40B4-BE49-F238E27FC236}">
                          <a16:creationId xmlns:a16="http://schemas.microsoft.com/office/drawing/2014/main" id="{CAFBD850-EA39-9978-EDFC-3DC4FE257E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37" y="826"/>
                      <a:ext cx="374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 dirty="0" err="1">
                          <a:solidFill>
                            <a:srgbClr val="0000FF"/>
                          </a:solidFill>
                        </a:rPr>
                        <a:t>funct</a:t>
                      </a:r>
                      <a:endParaRPr lang="en-US" altLang="zh-CN" sz="1600" dirty="0">
                        <a:solidFill>
                          <a:srgbClr val="0000FF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4" name="Rectangle 28">
                <a:extLst>
                  <a:ext uri="{FF2B5EF4-FFF2-40B4-BE49-F238E27FC236}">
                    <a16:creationId xmlns:a16="http://schemas.microsoft.com/office/drawing/2014/main" id="{0C2CFA54-ACB6-4B59-F92A-D1D6FAFBC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" y="672"/>
                <a:ext cx="15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0</a:t>
                </a:r>
              </a:p>
            </p:txBody>
          </p:sp>
          <p:sp>
            <p:nvSpPr>
              <p:cNvPr id="35" name="Rectangle 29">
                <a:extLst>
                  <a:ext uri="{FF2B5EF4-FFF2-40B4-BE49-F238E27FC236}">
                    <a16:creationId xmlns:a16="http://schemas.microsoft.com/office/drawing/2014/main" id="{964B9D5E-E644-9C21-1D93-1027265EE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5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6</a:t>
                </a:r>
              </a:p>
            </p:txBody>
          </p:sp>
          <p:sp>
            <p:nvSpPr>
              <p:cNvPr id="36" name="Rectangle 30">
                <a:extLst>
                  <a:ext uri="{FF2B5EF4-FFF2-40B4-BE49-F238E27FC236}">
                    <a16:creationId xmlns:a16="http://schemas.microsoft.com/office/drawing/2014/main" id="{4CE8A74C-C65A-5070-E0F6-11975883B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0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11</a:t>
                </a:r>
              </a:p>
            </p:txBody>
          </p:sp>
          <p:sp>
            <p:nvSpPr>
              <p:cNvPr id="37" name="Rectangle 31">
                <a:extLst>
                  <a:ext uri="{FF2B5EF4-FFF2-40B4-BE49-F238E27FC236}">
                    <a16:creationId xmlns:a16="http://schemas.microsoft.com/office/drawing/2014/main" id="{C5DC079C-B3A2-7026-5CCC-21A1AFAE0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1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16</a:t>
                </a:r>
              </a:p>
            </p:txBody>
          </p:sp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449F7DD3-9701-2E14-61C5-6E93E1953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1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 dirty="0"/>
                  <a:t>21</a:t>
                </a:r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:a16="http://schemas.microsoft.com/office/drawing/2014/main" id="{98C6048C-48BB-6E20-424D-02E8F399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1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26</a:t>
                </a:r>
              </a:p>
            </p:txBody>
          </p:sp>
          <p:sp>
            <p:nvSpPr>
              <p:cNvPr id="40" name="Rectangle 34">
                <a:extLst>
                  <a:ext uri="{FF2B5EF4-FFF2-40B4-BE49-F238E27FC236}">
                    <a16:creationId xmlns:a16="http://schemas.microsoft.com/office/drawing/2014/main" id="{6A6C763A-462D-24F4-E204-49AB2A9C1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1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31</a:t>
                </a:r>
              </a:p>
            </p:txBody>
          </p:sp>
        </p:grpSp>
        <p:sp>
          <p:nvSpPr>
            <p:cNvPr id="27" name="Rectangle 35">
              <a:extLst>
                <a:ext uri="{FF2B5EF4-FFF2-40B4-BE49-F238E27FC236}">
                  <a16:creationId xmlns:a16="http://schemas.microsoft.com/office/drawing/2014/main" id="{5DD4D952-E523-3D21-CE77-E1058F0EE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/>
                <a:t>6 </a:t>
              </a:r>
              <a:r>
                <a:rPr lang="en-US" altLang="zh-CN" sz="1600"/>
                <a:t>bits</a:t>
              </a:r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DF98E3F6-951C-C672-04B0-D159303FD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 dirty="0"/>
                <a:t>6 </a:t>
              </a:r>
              <a:r>
                <a:rPr lang="en-US" altLang="zh-CN" sz="1600" dirty="0"/>
                <a:t>bits</a:t>
              </a: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258E5F5C-8CB6-940D-508F-BD474EF4A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/>
                <a:t>5 </a:t>
              </a:r>
              <a:r>
                <a:rPr lang="en-US" altLang="zh-CN" sz="1600"/>
                <a:t>bits</a:t>
              </a:r>
            </a:p>
          </p:txBody>
        </p:sp>
        <p:sp>
          <p:nvSpPr>
            <p:cNvPr id="30" name="Rectangle 38">
              <a:extLst>
                <a:ext uri="{FF2B5EF4-FFF2-40B4-BE49-F238E27FC236}">
                  <a16:creationId xmlns:a16="http://schemas.microsoft.com/office/drawing/2014/main" id="{79E78F5F-33F5-EBC0-5759-830145A43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/>
                <a:t>5 </a:t>
              </a:r>
              <a:r>
                <a:rPr lang="en-US" altLang="zh-CN" sz="1600"/>
                <a:t>bits</a:t>
              </a:r>
            </a:p>
          </p:txBody>
        </p:sp>
        <p:sp>
          <p:nvSpPr>
            <p:cNvPr id="31" name="Rectangle 39">
              <a:extLst>
                <a:ext uri="{FF2B5EF4-FFF2-40B4-BE49-F238E27FC236}">
                  <a16:creationId xmlns:a16="http://schemas.microsoft.com/office/drawing/2014/main" id="{5CE505D3-8D15-493F-342C-37AB8A7B1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/>
                <a:t>5 </a:t>
              </a:r>
              <a:r>
                <a:rPr lang="en-US" altLang="zh-CN" sz="1600"/>
                <a:t>bits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0583201B-E609-3395-211D-B8BB91BE7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/>
                <a:t>5 </a:t>
              </a:r>
              <a:r>
                <a:rPr lang="en-US" altLang="zh-CN" sz="1600"/>
                <a:t>bits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22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621213" y="2603500"/>
            <a:ext cx="2901950" cy="725488"/>
          </a:xfrm>
          <a:prstGeom prst="wedgeRoundRectCallout">
            <a:avLst>
              <a:gd name="adj1" fmla="val -22468"/>
              <a:gd name="adj2" fmla="val -44389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在寻址的灵活性和硬件的复杂性之间权衡</a:t>
            </a: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73026"/>
            <a:ext cx="6625034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2.3.3 </a:t>
            </a:r>
            <a:r>
              <a:rPr lang="zh-CN" altLang="en-US" dirty="0">
                <a:solidFill>
                  <a:srgbClr val="A50021"/>
                </a:solidFill>
              </a:rPr>
              <a:t>复合寻址方式和寻址方式实例 </a:t>
            </a:r>
          </a:p>
        </p:txBody>
      </p:sp>
      <p:sp>
        <p:nvSpPr>
          <p:cNvPr id="65540" name="_s1031"/>
          <p:cNvSpPr>
            <a:spLocks noChangeArrowheads="1"/>
          </p:cNvSpPr>
          <p:nvPr/>
        </p:nvSpPr>
        <p:spPr bwMode="auto">
          <a:xfrm>
            <a:off x="3843338" y="1277938"/>
            <a:ext cx="1268412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间接寻址</a:t>
            </a:r>
          </a:p>
        </p:txBody>
      </p:sp>
      <p:sp>
        <p:nvSpPr>
          <p:cNvPr id="145413" name="_s1031"/>
          <p:cNvSpPr>
            <a:spLocks noChangeArrowheads="1"/>
          </p:cNvSpPr>
          <p:nvPr/>
        </p:nvSpPr>
        <p:spPr bwMode="auto">
          <a:xfrm>
            <a:off x="944563" y="836613"/>
            <a:ext cx="1349375" cy="40005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复合寻址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86165EFF-87FE-4589-9DF3-7E9FA9CA1599}"/>
              </a:ext>
            </a:extLst>
          </p:cNvPr>
          <p:cNvSpPr/>
          <p:nvPr/>
        </p:nvSpPr>
        <p:spPr>
          <a:xfrm>
            <a:off x="2641600" y="1268413"/>
            <a:ext cx="796925" cy="111918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_s1031"/>
          <p:cNvSpPr>
            <a:spLocks noChangeArrowheads="1"/>
          </p:cNvSpPr>
          <p:nvPr/>
        </p:nvSpPr>
        <p:spPr bwMode="auto">
          <a:xfrm>
            <a:off x="5989638" y="1273175"/>
            <a:ext cx="1309687" cy="400050"/>
          </a:xfrm>
          <a:prstGeom prst="roundRect">
            <a:avLst>
              <a:gd name="adj" fmla="val 16667"/>
            </a:avLst>
          </a:prstGeom>
          <a:solidFill>
            <a:srgbClr val="005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相对寻址</a:t>
            </a:r>
          </a:p>
        </p:txBody>
      </p:sp>
      <p:sp>
        <p:nvSpPr>
          <p:cNvPr id="3" name="加号 2">
            <a:extLst>
              <a:ext uri="{FF2B5EF4-FFF2-40B4-BE49-F238E27FC236}">
                <a16:creationId xmlns:a16="http://schemas.microsoft.com/office/drawing/2014/main" id="{AA9B82F2-6122-4A4C-B425-1BB53CE7B249}"/>
              </a:ext>
            </a:extLst>
          </p:cNvPr>
          <p:cNvSpPr/>
          <p:nvPr/>
        </p:nvSpPr>
        <p:spPr>
          <a:xfrm>
            <a:off x="5303838" y="1285875"/>
            <a:ext cx="430212" cy="376238"/>
          </a:xfrm>
          <a:prstGeom prst="mathPlus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5545" name="_s1031"/>
          <p:cNvSpPr>
            <a:spLocks noChangeArrowheads="1"/>
          </p:cNvSpPr>
          <p:nvPr/>
        </p:nvSpPr>
        <p:spPr bwMode="auto">
          <a:xfrm>
            <a:off x="3868738" y="1987550"/>
            <a:ext cx="1270000" cy="40163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间接寻址</a:t>
            </a:r>
          </a:p>
        </p:txBody>
      </p:sp>
      <p:sp>
        <p:nvSpPr>
          <p:cNvPr id="12" name="加号 11">
            <a:extLst>
              <a:ext uri="{FF2B5EF4-FFF2-40B4-BE49-F238E27FC236}">
                <a16:creationId xmlns:a16="http://schemas.microsoft.com/office/drawing/2014/main" id="{268DE31B-66DB-4B46-8F69-78A0F793A21C}"/>
              </a:ext>
            </a:extLst>
          </p:cNvPr>
          <p:cNvSpPr/>
          <p:nvPr/>
        </p:nvSpPr>
        <p:spPr>
          <a:xfrm>
            <a:off x="5314950" y="2000250"/>
            <a:ext cx="428625" cy="376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_s1031">
            <a:extLst>
              <a:ext uri="{FF2B5EF4-FFF2-40B4-BE49-F238E27FC236}">
                <a16:creationId xmlns:a16="http://schemas.microsoft.com/office/drawing/2014/main" id="{229F00EB-E86C-40E4-B153-4C3FBCDA4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2028825"/>
            <a:ext cx="1309687" cy="4000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0000B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变址寻址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6B3FDB70-8652-4781-9609-7EAD5BE95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3578225"/>
            <a:ext cx="3408362" cy="2587625"/>
          </a:xfrm>
          <a:prstGeom prst="wedgeRoundRectCallout">
            <a:avLst>
              <a:gd name="adj1" fmla="val -29023"/>
              <a:gd name="adj2" fmla="val -139722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D23E259-8B7F-4395-95DB-7C35F1DE6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4156075"/>
            <a:ext cx="312578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174625" indent="-174625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4625" indent="-174625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间接相对式	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EA=(PC)+ (A)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间接变址式	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EA=(X)+ (A)</a:t>
            </a:r>
          </a:p>
        </p:txBody>
      </p:sp>
      <p:sp>
        <p:nvSpPr>
          <p:cNvPr id="16" name="_s1031"/>
          <p:cNvSpPr>
            <a:spLocks noChangeArrowheads="1"/>
          </p:cNvSpPr>
          <p:nvPr/>
        </p:nvSpPr>
        <p:spPr bwMode="auto">
          <a:xfrm>
            <a:off x="1403350" y="3644900"/>
            <a:ext cx="1193800" cy="4460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先间接</a:t>
            </a: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9E5B43D4-87C4-42E2-90B2-FB75EB45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3578225"/>
            <a:ext cx="3440113" cy="2587625"/>
          </a:xfrm>
          <a:prstGeom prst="wedgeRoundRectCallout">
            <a:avLst>
              <a:gd name="adj1" fmla="val -135745"/>
              <a:gd name="adj2" fmla="val -133222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30B9575-A3D0-4C95-8098-8D506B36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750" y="4248148"/>
            <a:ext cx="3362325" cy="191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4625" indent="-174625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相对间接式	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EA =((PC)+ A)</a:t>
            </a:r>
          </a:p>
          <a:p>
            <a:pPr lvl="1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变址间接式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 =((X)+ A)</a:t>
            </a:r>
          </a:p>
        </p:txBody>
      </p:sp>
      <p:sp>
        <p:nvSpPr>
          <p:cNvPr id="19" name="_s1031"/>
          <p:cNvSpPr>
            <a:spLocks noChangeArrowheads="1"/>
          </p:cNvSpPr>
          <p:nvPr/>
        </p:nvSpPr>
        <p:spPr bwMode="auto">
          <a:xfrm>
            <a:off x="5891213" y="3644900"/>
            <a:ext cx="1192212" cy="4460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后间接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5540" grpId="0" animBg="1"/>
      <p:bldP spid="2" grpId="0" animBg="1"/>
      <p:bldP spid="8" grpId="0" animBg="1"/>
      <p:bldP spid="65545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6"/>
          <p:cNvSpPr txBox="1">
            <a:spLocks noChangeArrowheads="1"/>
          </p:cNvSpPr>
          <p:nvPr/>
        </p:nvSpPr>
        <p:spPr bwMode="auto">
          <a:xfrm>
            <a:off x="1341438" y="1743075"/>
            <a:ext cx="46355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>
            <a:spAutoFit/>
          </a:bodyPr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立即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(地址码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本身为操作数)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寄存器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(通用寄存器的内容为操作数)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偏移量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(地址码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给出8/16/32位偏移量)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基址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(地址码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给出基址器编号)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基址带偏移量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(一维表访问)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比例变址带偏移量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(一维表访问)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基址带变址和偏移量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(二维表访问)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基址带比例变址和偏移量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(二维表访问)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</a:t>
            </a:r>
            <a:r>
              <a:rPr lang="zh-CN" altLang="en-US" sz="2000">
                <a:solidFill>
                  <a:srgbClr val="C2228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给出下一指令的地址，转移控制)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976938" y="1736725"/>
            <a:ext cx="24828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操作数=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操作数= (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R)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LA=(SR)+(B)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LA=(SR)+(B)+A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 (I)xS+A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LA=(SR)+(B)+(I) +A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LA=(SR)+(B)+(I)xS+A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转移地址=(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PC)+A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7AB3F022-ECDF-4C9A-B9AB-1F890DF42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1676400"/>
            <a:ext cx="58039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0"/>
            <a:ext cx="7705601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2.3.3 </a:t>
            </a:r>
            <a:r>
              <a:rPr lang="zh-CN" altLang="en-US" dirty="0">
                <a:solidFill>
                  <a:srgbClr val="A50021"/>
                </a:solidFill>
              </a:rPr>
              <a:t>复合寻址方式和寻址方式实例 </a:t>
            </a:r>
          </a:p>
        </p:txBody>
      </p:sp>
      <p:sp>
        <p:nvSpPr>
          <p:cNvPr id="151558" name="_s1031"/>
          <p:cNvSpPr>
            <a:spLocks noChangeArrowheads="1"/>
          </p:cNvSpPr>
          <p:nvPr/>
        </p:nvSpPr>
        <p:spPr bwMode="auto">
          <a:xfrm>
            <a:off x="2484438" y="1219200"/>
            <a:ext cx="1350962" cy="40005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</p:txBody>
      </p:sp>
      <p:sp>
        <p:nvSpPr>
          <p:cNvPr id="151559" name="_s1031"/>
          <p:cNvSpPr>
            <a:spLocks noChangeArrowheads="1"/>
          </p:cNvSpPr>
          <p:nvPr/>
        </p:nvSpPr>
        <p:spPr bwMode="auto">
          <a:xfrm>
            <a:off x="5957888" y="1196975"/>
            <a:ext cx="1350962" cy="4000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计算方法</a:t>
            </a:r>
          </a:p>
        </p:txBody>
      </p:sp>
      <p:sp>
        <p:nvSpPr>
          <p:cNvPr id="151560" name="文本框 7"/>
          <p:cNvSpPr txBox="1">
            <a:spLocks noChangeArrowheads="1"/>
          </p:cNvSpPr>
          <p:nvPr/>
        </p:nvSpPr>
        <p:spPr bwMode="auto">
          <a:xfrm>
            <a:off x="0" y="5334000"/>
            <a:ext cx="88042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LA=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线性地址；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(X)=X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中的内容；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SR=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段寄存器；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 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PC=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程序计数器；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B=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基址寄存器；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I=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变址寄存器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</a:p>
        </p:txBody>
      </p:sp>
      <p:sp>
        <p:nvSpPr>
          <p:cNvPr id="18" name="_s1031">
            <a:extLst>
              <a:ext uri="{FF2B5EF4-FFF2-40B4-BE49-F238E27FC236}">
                <a16:creationId xmlns:a16="http://schemas.microsoft.com/office/drawing/2014/main" id="{8570B199-C776-44A7-9895-14D769D1204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9750" y="1420813"/>
            <a:ext cx="471488" cy="3509962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eaVert"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Pentium</a:t>
            </a: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处理器寻址方式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55" y="1"/>
            <a:ext cx="5210175" cy="5763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3317" name="_s1031"/>
          <p:cNvSpPr>
            <a:spLocks noChangeArrowheads="1"/>
          </p:cNvSpPr>
          <p:nvPr/>
        </p:nvSpPr>
        <p:spPr bwMode="auto">
          <a:xfrm>
            <a:off x="712788" y="3016250"/>
            <a:ext cx="8134350" cy="53816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6C27360-1F8D-421E-80CF-3ED7EA25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1665288"/>
            <a:ext cx="2346325" cy="12192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2025" b="0" dirty="0">
                <a:solidFill>
                  <a:schemeClr val="tx1"/>
                </a:solidFill>
              </a:rPr>
              <a:t>应用程序</a:t>
            </a:r>
            <a:endParaRPr lang="en-US" altLang="zh-CN" sz="2025" b="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2025" b="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zh-CN" sz="1725" b="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1725" b="0" dirty="0">
              <a:solidFill>
                <a:schemeClr val="tx1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0CA6D850-8BD2-4B46-978E-274C5171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2216150"/>
            <a:ext cx="1284287" cy="66833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725" b="0" dirty="0">
                <a:solidFill>
                  <a:schemeClr val="tx1"/>
                </a:solidFill>
              </a:rPr>
              <a:t>操作系统</a:t>
            </a:r>
            <a:endParaRPr lang="en-US" altLang="zh-CN" sz="1725" b="0" dirty="0">
              <a:solidFill>
                <a:schemeClr val="tx1"/>
              </a:solidFill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6FA1D563-AA8C-4AA6-9B68-39DB0DF91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430463"/>
            <a:ext cx="1131887" cy="4619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725" b="0" dirty="0">
                <a:solidFill>
                  <a:srgbClr val="6600CC"/>
                </a:solidFill>
              </a:rPr>
              <a:t>编译器</a:t>
            </a:r>
            <a:endParaRPr lang="en-US" altLang="zh-CN" sz="1725" b="0" dirty="0">
              <a:solidFill>
                <a:srgbClr val="6600CC"/>
              </a:solidFill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9F85322E-4CFD-4077-A31B-AE6CF22E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763963"/>
            <a:ext cx="1173162" cy="49688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1725" b="0" dirty="0">
                <a:solidFill>
                  <a:srgbClr val="0000FF"/>
                </a:solidFill>
              </a:rPr>
              <a:t>指令执行</a:t>
            </a:r>
            <a:endParaRPr lang="en-US" altLang="zh-CN" sz="1725" b="0" dirty="0">
              <a:solidFill>
                <a:srgbClr val="0000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0B5F2EE5-D9CC-42B8-A87C-6A4C0196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3763963"/>
            <a:ext cx="1201738" cy="49688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725" b="0" dirty="0">
                <a:solidFill>
                  <a:srgbClr val="F7F727"/>
                </a:solidFill>
              </a:rPr>
              <a:t>Input/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1725" b="0" dirty="0">
                <a:solidFill>
                  <a:srgbClr val="F7F727"/>
                </a:solidFill>
              </a:rPr>
              <a:t>Output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9D278821-15AD-483D-9763-CCAF1173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265613"/>
            <a:ext cx="2374900" cy="496887"/>
          </a:xfrm>
          <a:prstGeom prst="rect">
            <a:avLst/>
          </a:prstGeom>
          <a:solidFill>
            <a:srgbClr val="F7F72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725" b="0" dirty="0">
                <a:solidFill>
                  <a:schemeClr val="tx1"/>
                </a:solidFill>
              </a:rPr>
              <a:t>数据通路</a:t>
            </a:r>
            <a:r>
              <a:rPr lang="en-US" altLang="zh-CN" sz="1725" b="0" dirty="0">
                <a:solidFill>
                  <a:schemeClr val="tx1"/>
                </a:solidFill>
              </a:rPr>
              <a:t> &amp; </a:t>
            </a:r>
            <a:r>
              <a:rPr lang="zh-CN" altLang="en-US" sz="1725" b="0" dirty="0">
                <a:solidFill>
                  <a:schemeClr val="tx1"/>
                </a:solidFill>
              </a:rPr>
              <a:t>控制</a:t>
            </a:r>
            <a:endParaRPr lang="en-US" altLang="zh-CN" sz="1725" b="0" dirty="0">
              <a:solidFill>
                <a:schemeClr val="tx1"/>
              </a:solidFill>
            </a:endParaRP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6963FF5-99D4-42CE-8252-12D8F46B2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768850"/>
            <a:ext cx="2374900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725" b="0" dirty="0">
                <a:solidFill>
                  <a:srgbClr val="C00000"/>
                </a:solidFill>
              </a:rPr>
              <a:t>数字逻辑设计</a:t>
            </a:r>
            <a:endParaRPr lang="en-US" altLang="zh-CN" sz="1725" b="0" dirty="0">
              <a:solidFill>
                <a:srgbClr val="C00000"/>
              </a:solidFill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D9E4E5EB-532F-48BF-817C-56FA3EBD7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5265738"/>
            <a:ext cx="2374900" cy="4953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725" b="0" dirty="0">
                <a:solidFill>
                  <a:schemeClr val="bg1"/>
                </a:solidFill>
              </a:rPr>
              <a:t>电路设计</a:t>
            </a:r>
            <a:endParaRPr lang="en-US" altLang="zh-CN" sz="1725" b="0" dirty="0">
              <a:solidFill>
                <a:schemeClr val="bg1"/>
              </a:solidFill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736600" y="3444875"/>
            <a:ext cx="2430463" cy="568325"/>
          </a:xfrm>
          <a:prstGeom prst="wedgeRoundRectCallout">
            <a:avLst>
              <a:gd name="adj1" fmla="val 84032"/>
              <a:gd name="adj2" fmla="val -75574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100">
                <a:latin typeface="Times New Roman" panose="02020603050405020304" pitchFamily="18" charset="0"/>
                <a:ea typeface="黑体" panose="02010609060101010101" pitchFamily="49" charset="-122"/>
              </a:rPr>
              <a:t>计算机硬件和软件的接口及界面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693738" y="1482725"/>
            <a:ext cx="4210050" cy="1470025"/>
            <a:chOff x="925513" y="835025"/>
            <a:chExt cx="5611812" cy="1958975"/>
          </a:xfrm>
        </p:grpSpPr>
        <p:pic>
          <p:nvPicPr>
            <p:cNvPr id="17429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513" y="835025"/>
              <a:ext cx="2616200" cy="195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0" name="_s1031"/>
            <p:cNvSpPr>
              <a:spLocks noChangeArrowheads="1"/>
            </p:cNvSpPr>
            <p:nvPr/>
          </p:nvSpPr>
          <p:spPr bwMode="auto">
            <a:xfrm>
              <a:off x="4210049" y="1325564"/>
              <a:ext cx="2327276" cy="1085136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9" tIns="35105" rIns="67509" bIns="35105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软件层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 2"/>
          <p:cNvGrpSpPr>
            <a:grpSpLocks/>
          </p:cNvGrpSpPr>
          <p:nvPr/>
        </p:nvGrpSpPr>
        <p:grpSpPr bwMode="auto">
          <a:xfrm>
            <a:off x="736600" y="4141788"/>
            <a:ext cx="4397375" cy="1331912"/>
            <a:chOff x="982663" y="4378325"/>
            <a:chExt cx="5861050" cy="1776413"/>
          </a:xfrm>
        </p:grpSpPr>
        <p:pic>
          <p:nvPicPr>
            <p:cNvPr id="17427" name="Picture 2" descr="http://cdn.wall88.com/51b0409ce24521062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63" y="4378325"/>
              <a:ext cx="2501900" cy="177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8" name="_s1031"/>
            <p:cNvSpPr>
              <a:spLocks noChangeArrowheads="1"/>
            </p:cNvSpPr>
            <p:nvPr/>
          </p:nvSpPr>
          <p:spPr bwMode="auto">
            <a:xfrm>
              <a:off x="4438650" y="4803775"/>
              <a:ext cx="2405063" cy="1085136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9" tIns="35105" rIns="67509" bIns="35105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硬件层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CB23E9-068A-4E90-B69F-B6F0A9999371}"/>
              </a:ext>
            </a:extLst>
          </p:cNvPr>
          <p:cNvCxnSpPr/>
          <p:nvPr/>
        </p:nvCxnSpPr>
        <p:spPr>
          <a:xfrm flipV="1">
            <a:off x="4903788" y="1571625"/>
            <a:ext cx="2017712" cy="28733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07887F1-AFCC-4288-BEBC-41D6D21B7BF7}"/>
              </a:ext>
            </a:extLst>
          </p:cNvPr>
          <p:cNvCxnSpPr/>
          <p:nvPr/>
        </p:nvCxnSpPr>
        <p:spPr>
          <a:xfrm>
            <a:off x="4903788" y="2662238"/>
            <a:ext cx="1909762" cy="3063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14510BC-10B7-4284-A639-B31E77ECA8BF}"/>
              </a:ext>
            </a:extLst>
          </p:cNvPr>
          <p:cNvCxnSpPr/>
          <p:nvPr/>
        </p:nvCxnSpPr>
        <p:spPr>
          <a:xfrm flipV="1">
            <a:off x="5133975" y="3657600"/>
            <a:ext cx="1463675" cy="82073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35DEB75-8AC9-4271-B546-9D204F90B34D}"/>
              </a:ext>
            </a:extLst>
          </p:cNvPr>
          <p:cNvCxnSpPr/>
          <p:nvPr/>
        </p:nvCxnSpPr>
        <p:spPr>
          <a:xfrm>
            <a:off x="5111750" y="5291138"/>
            <a:ext cx="1573213" cy="568325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9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5796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：指令系统设计举例</a:t>
            </a:r>
          </a:p>
        </p:txBody>
      </p:sp>
      <p:sp>
        <p:nvSpPr>
          <p:cNvPr id="18433" name="Rectangle 2">
            <a:extLst>
              <a:ext uri="{FF2B5EF4-FFF2-40B4-BE49-F238E27FC236}">
                <a16:creationId xmlns:a16="http://schemas.microsoft.com/office/drawing/2014/main" id="{F0B68882-5BAC-4262-8235-DD4B723131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9913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FF9999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例：某机器字长为16位，数据总线16位，内存容量64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KB，8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个16位通用寄存器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R0~R7。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该指令系统的基本要求：</a:t>
            </a:r>
          </a:p>
          <a:p>
            <a:pPr marL="614363" lvl="1" indent="-342900">
              <a:buClr>
                <a:srgbClr val="F79646"/>
              </a:buClr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四种寻址方式：立即寻址，寄存器直接寻址，寄存器间接寻址，变址寻址；立即数和变址寻址时位移量均可达16位</a:t>
            </a:r>
          </a:p>
          <a:p>
            <a:pPr marL="614363" lvl="1" indent="-342900">
              <a:buClr>
                <a:srgbClr val="F79646"/>
              </a:buClr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32条双操作数指令（其中必有一操作数是寄存器直接寻址）</a:t>
            </a:r>
          </a:p>
          <a:p>
            <a:pPr marL="614363" lvl="1" indent="-342900">
              <a:buClr>
                <a:srgbClr val="F79646"/>
              </a:buClr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128条单操作数指令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48965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：指令系统设计举例</a:t>
            </a:r>
          </a:p>
        </p:txBody>
      </p:sp>
      <p:sp>
        <p:nvSpPr>
          <p:cNvPr id="15565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9913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双操作数指令格式</a:t>
            </a:r>
          </a:p>
        </p:txBody>
      </p:sp>
      <p:grpSp>
        <p:nvGrpSpPr>
          <p:cNvPr id="155652" name="Group 3"/>
          <p:cNvGrpSpPr>
            <a:grpSpLocks/>
          </p:cNvGrpSpPr>
          <p:nvPr/>
        </p:nvGrpSpPr>
        <p:grpSpPr bwMode="auto">
          <a:xfrm>
            <a:off x="250825" y="3470275"/>
            <a:ext cx="7321550" cy="1871663"/>
            <a:chOff x="-59" y="1248"/>
            <a:chExt cx="4482" cy="1573"/>
          </a:xfrm>
        </p:grpSpPr>
        <p:sp>
          <p:nvSpPr>
            <p:cNvPr id="155673" name="Rectangle 4"/>
            <p:cNvSpPr>
              <a:spLocks noChangeArrowheads="1"/>
            </p:cNvSpPr>
            <p:nvPr/>
          </p:nvSpPr>
          <p:spPr bwMode="auto">
            <a:xfrm>
              <a:off x="720" y="1248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5674" name="Rectangle 5"/>
            <p:cNvSpPr>
              <a:spLocks noChangeArrowheads="1"/>
            </p:cNvSpPr>
            <p:nvPr/>
          </p:nvSpPr>
          <p:spPr bwMode="auto">
            <a:xfrm>
              <a:off x="1488" y="124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675" name="Rectangle 6"/>
            <p:cNvSpPr>
              <a:spLocks noChangeArrowheads="1"/>
            </p:cNvSpPr>
            <p:nvPr/>
          </p:nvSpPr>
          <p:spPr bwMode="auto">
            <a:xfrm>
              <a:off x="1872" y="124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5676" name="Rectangle 7"/>
            <p:cNvSpPr>
              <a:spLocks noChangeArrowheads="1"/>
            </p:cNvSpPr>
            <p:nvPr/>
          </p:nvSpPr>
          <p:spPr bwMode="auto">
            <a:xfrm>
              <a:off x="2352" y="124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677" name="Rectangle 8"/>
            <p:cNvSpPr>
              <a:spLocks noChangeArrowheads="1"/>
            </p:cNvSpPr>
            <p:nvPr/>
          </p:nvSpPr>
          <p:spPr bwMode="auto">
            <a:xfrm>
              <a:off x="2736" y="124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5678" name="Rectangle 9"/>
            <p:cNvSpPr>
              <a:spLocks noChangeArrowheads="1"/>
            </p:cNvSpPr>
            <p:nvPr/>
          </p:nvSpPr>
          <p:spPr bwMode="auto">
            <a:xfrm>
              <a:off x="3216" y="1248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55679" name="Rectangle 11"/>
            <p:cNvSpPr>
              <a:spLocks noChangeArrowheads="1"/>
            </p:cNvSpPr>
            <p:nvPr/>
          </p:nvSpPr>
          <p:spPr bwMode="auto">
            <a:xfrm>
              <a:off x="720" y="1488"/>
              <a:ext cx="76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Opcode</a:t>
              </a:r>
            </a:p>
          </p:txBody>
        </p:sp>
        <p:sp>
          <p:nvSpPr>
            <p:cNvPr id="155680" name="Rectangle 12"/>
            <p:cNvSpPr>
              <a:spLocks noChangeArrowheads="1"/>
            </p:cNvSpPr>
            <p:nvPr/>
          </p:nvSpPr>
          <p:spPr bwMode="auto">
            <a:xfrm>
              <a:off x="1488" y="1488"/>
              <a:ext cx="384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5681" name="Rectangle 13"/>
            <p:cNvSpPr>
              <a:spLocks noChangeArrowheads="1"/>
            </p:cNvSpPr>
            <p:nvPr/>
          </p:nvSpPr>
          <p:spPr bwMode="auto">
            <a:xfrm>
              <a:off x="1872" y="1488"/>
              <a:ext cx="480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5682" name="Rectangle 14"/>
            <p:cNvSpPr>
              <a:spLocks noChangeArrowheads="1"/>
            </p:cNvSpPr>
            <p:nvPr/>
          </p:nvSpPr>
          <p:spPr bwMode="auto">
            <a:xfrm>
              <a:off x="2352" y="1488"/>
              <a:ext cx="38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5683" name="Rectangle 15"/>
            <p:cNvSpPr>
              <a:spLocks noChangeArrowheads="1"/>
            </p:cNvSpPr>
            <p:nvPr/>
          </p:nvSpPr>
          <p:spPr bwMode="auto">
            <a:xfrm>
              <a:off x="2736" y="1488"/>
              <a:ext cx="48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5684" name="Rectangle 17"/>
            <p:cNvSpPr>
              <a:spLocks noChangeArrowheads="1"/>
            </p:cNvSpPr>
            <p:nvPr/>
          </p:nvSpPr>
          <p:spPr bwMode="auto">
            <a:xfrm>
              <a:off x="3223" y="1488"/>
              <a:ext cx="1200" cy="24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Imme.Data</a:t>
              </a:r>
            </a:p>
          </p:txBody>
        </p:sp>
        <p:sp>
          <p:nvSpPr>
            <p:cNvPr id="155685" name="AutoShape 18"/>
            <p:cNvSpPr>
              <a:spLocks/>
            </p:cNvSpPr>
            <p:nvPr/>
          </p:nvSpPr>
          <p:spPr bwMode="auto">
            <a:xfrm rot="-5409252">
              <a:off x="1799" y="1471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686" name="AutoShape 19"/>
            <p:cNvSpPr>
              <a:spLocks/>
            </p:cNvSpPr>
            <p:nvPr/>
          </p:nvSpPr>
          <p:spPr bwMode="auto">
            <a:xfrm rot="-5409252">
              <a:off x="2664" y="1464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687" name="Text Box 20"/>
            <p:cNvSpPr txBox="1">
              <a:spLocks noChangeArrowheads="1"/>
            </p:cNvSpPr>
            <p:nvPr/>
          </p:nvSpPr>
          <p:spPr bwMode="auto">
            <a:xfrm>
              <a:off x="1200" y="2064"/>
              <a:ext cx="139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ea typeface="华文新魏" panose="02010800040101010101" pitchFamily="2" charset="-122"/>
                </a:rPr>
                <a:t>源操作数</a:t>
              </a:r>
            </a:p>
          </p:txBody>
        </p:sp>
        <p:sp>
          <p:nvSpPr>
            <p:cNvPr id="155688" name="Text Box 21"/>
            <p:cNvSpPr txBox="1">
              <a:spLocks noChangeArrowheads="1"/>
            </p:cNvSpPr>
            <p:nvPr/>
          </p:nvSpPr>
          <p:spPr bwMode="auto">
            <a:xfrm>
              <a:off x="2042" y="2069"/>
              <a:ext cx="155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ea typeface="华文新魏" panose="02010800040101010101" pitchFamily="2" charset="-122"/>
                </a:rPr>
                <a:t>目的操作数</a:t>
              </a:r>
            </a:p>
          </p:txBody>
        </p:sp>
        <p:sp>
          <p:nvSpPr>
            <p:cNvPr id="155689" name="Rectangle 22"/>
            <p:cNvSpPr>
              <a:spLocks noChangeArrowheads="1"/>
            </p:cNvSpPr>
            <p:nvPr/>
          </p:nvSpPr>
          <p:spPr bwMode="auto">
            <a:xfrm>
              <a:off x="576" y="1488"/>
              <a:ext cx="14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155690" name="Rectangle 23"/>
            <p:cNvSpPr>
              <a:spLocks noChangeArrowheads="1"/>
            </p:cNvSpPr>
            <p:nvPr/>
          </p:nvSpPr>
          <p:spPr bwMode="auto">
            <a:xfrm>
              <a:off x="576" y="1248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5691" name="Text Box 24"/>
            <p:cNvSpPr txBox="1">
              <a:spLocks noChangeArrowheads="1"/>
            </p:cNvSpPr>
            <p:nvPr/>
          </p:nvSpPr>
          <p:spPr bwMode="auto">
            <a:xfrm>
              <a:off x="-59" y="2511"/>
              <a:ext cx="144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华文新魏" panose="02010800040101010101" pitchFamily="2" charset="-122"/>
                </a:rPr>
                <a:t>双操作数指令标志</a:t>
              </a:r>
            </a:p>
          </p:txBody>
        </p:sp>
        <p:sp>
          <p:nvSpPr>
            <p:cNvPr id="155692" name="Line 25"/>
            <p:cNvSpPr>
              <a:spLocks noChangeShapeType="1"/>
            </p:cNvSpPr>
            <p:nvPr/>
          </p:nvSpPr>
          <p:spPr bwMode="auto">
            <a:xfrm flipV="1">
              <a:off x="624" y="177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653" name="Group 3"/>
          <p:cNvGrpSpPr>
            <a:grpSpLocks/>
          </p:cNvGrpSpPr>
          <p:nvPr/>
        </p:nvGrpSpPr>
        <p:grpSpPr bwMode="auto">
          <a:xfrm>
            <a:off x="1295400" y="2298700"/>
            <a:ext cx="6272213" cy="571500"/>
            <a:chOff x="576" y="1248"/>
            <a:chExt cx="3840" cy="480"/>
          </a:xfrm>
        </p:grpSpPr>
        <p:sp>
          <p:nvSpPr>
            <p:cNvPr id="155659" name="Rectangle 4"/>
            <p:cNvSpPr>
              <a:spLocks noChangeArrowheads="1"/>
            </p:cNvSpPr>
            <p:nvPr/>
          </p:nvSpPr>
          <p:spPr bwMode="auto">
            <a:xfrm>
              <a:off x="720" y="1248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5660" name="Rectangle 5"/>
            <p:cNvSpPr>
              <a:spLocks noChangeArrowheads="1"/>
            </p:cNvSpPr>
            <p:nvPr/>
          </p:nvSpPr>
          <p:spPr bwMode="auto">
            <a:xfrm>
              <a:off x="1488" y="124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661" name="Rectangle 6"/>
            <p:cNvSpPr>
              <a:spLocks noChangeArrowheads="1"/>
            </p:cNvSpPr>
            <p:nvPr/>
          </p:nvSpPr>
          <p:spPr bwMode="auto">
            <a:xfrm>
              <a:off x="1872" y="124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5662" name="Rectangle 7"/>
            <p:cNvSpPr>
              <a:spLocks noChangeArrowheads="1"/>
            </p:cNvSpPr>
            <p:nvPr/>
          </p:nvSpPr>
          <p:spPr bwMode="auto">
            <a:xfrm>
              <a:off x="2352" y="124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663" name="Rectangle 8"/>
            <p:cNvSpPr>
              <a:spLocks noChangeArrowheads="1"/>
            </p:cNvSpPr>
            <p:nvPr/>
          </p:nvSpPr>
          <p:spPr bwMode="auto">
            <a:xfrm>
              <a:off x="2736" y="124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5664" name="Rectangle 9"/>
            <p:cNvSpPr>
              <a:spLocks noChangeArrowheads="1"/>
            </p:cNvSpPr>
            <p:nvPr/>
          </p:nvSpPr>
          <p:spPr bwMode="auto">
            <a:xfrm>
              <a:off x="3216" y="1248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55665" name="Rectangle 11"/>
            <p:cNvSpPr>
              <a:spLocks noChangeArrowheads="1"/>
            </p:cNvSpPr>
            <p:nvPr/>
          </p:nvSpPr>
          <p:spPr bwMode="auto">
            <a:xfrm>
              <a:off x="720" y="1488"/>
              <a:ext cx="76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Opcode</a:t>
              </a:r>
            </a:p>
          </p:txBody>
        </p:sp>
        <p:sp>
          <p:nvSpPr>
            <p:cNvPr id="155666" name="Rectangle 12"/>
            <p:cNvSpPr>
              <a:spLocks noChangeArrowheads="1"/>
            </p:cNvSpPr>
            <p:nvPr/>
          </p:nvSpPr>
          <p:spPr bwMode="auto">
            <a:xfrm>
              <a:off x="1488" y="1488"/>
              <a:ext cx="384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5667" name="Rectangle 13"/>
            <p:cNvSpPr>
              <a:spLocks noChangeArrowheads="1"/>
            </p:cNvSpPr>
            <p:nvPr/>
          </p:nvSpPr>
          <p:spPr bwMode="auto">
            <a:xfrm>
              <a:off x="1872" y="1488"/>
              <a:ext cx="480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5668" name="Rectangle 14"/>
            <p:cNvSpPr>
              <a:spLocks noChangeArrowheads="1"/>
            </p:cNvSpPr>
            <p:nvPr/>
          </p:nvSpPr>
          <p:spPr bwMode="auto">
            <a:xfrm>
              <a:off x="2352" y="1488"/>
              <a:ext cx="38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5669" name="Rectangle 15"/>
            <p:cNvSpPr>
              <a:spLocks noChangeArrowheads="1"/>
            </p:cNvSpPr>
            <p:nvPr/>
          </p:nvSpPr>
          <p:spPr bwMode="auto">
            <a:xfrm>
              <a:off x="2736" y="1488"/>
              <a:ext cx="48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5670" name="Rectangle 16"/>
            <p:cNvSpPr>
              <a:spLocks noChangeArrowheads="1"/>
            </p:cNvSpPr>
            <p:nvPr/>
          </p:nvSpPr>
          <p:spPr bwMode="auto">
            <a:xfrm>
              <a:off x="3216" y="1488"/>
              <a:ext cx="1200" cy="24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Displacement</a:t>
              </a:r>
            </a:p>
          </p:txBody>
        </p:sp>
        <p:sp>
          <p:nvSpPr>
            <p:cNvPr id="155671" name="Rectangle 22"/>
            <p:cNvSpPr>
              <a:spLocks noChangeArrowheads="1"/>
            </p:cNvSpPr>
            <p:nvPr/>
          </p:nvSpPr>
          <p:spPr bwMode="auto">
            <a:xfrm>
              <a:off x="576" y="1488"/>
              <a:ext cx="14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155672" name="Rectangle 23"/>
            <p:cNvSpPr>
              <a:spLocks noChangeArrowheads="1"/>
            </p:cNvSpPr>
            <p:nvPr/>
          </p:nvSpPr>
          <p:spPr bwMode="auto">
            <a:xfrm>
              <a:off x="576" y="1248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55654" name="Text Box 21"/>
          <p:cNvSpPr txBox="1">
            <a:spLocks noChangeArrowheads="1"/>
          </p:cNvSpPr>
          <p:nvPr/>
        </p:nvSpPr>
        <p:spPr bwMode="auto">
          <a:xfrm>
            <a:off x="3302000" y="2970213"/>
            <a:ext cx="156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或</a:t>
            </a:r>
          </a:p>
        </p:txBody>
      </p:sp>
      <p:sp>
        <p:nvSpPr>
          <p:cNvPr id="155655" name="AutoShape 19"/>
          <p:cNvSpPr>
            <a:spLocks/>
          </p:cNvSpPr>
          <p:nvPr/>
        </p:nvSpPr>
        <p:spPr bwMode="auto">
          <a:xfrm rot="-5409252">
            <a:off x="6465094" y="3272632"/>
            <a:ext cx="285750" cy="1928812"/>
          </a:xfrm>
          <a:prstGeom prst="leftBrace">
            <a:avLst>
              <a:gd name="adj1" fmla="val 300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5656" name="Text Box 21"/>
          <p:cNvSpPr txBox="1">
            <a:spLocks noChangeArrowheads="1"/>
          </p:cNvSpPr>
          <p:nvPr/>
        </p:nvSpPr>
        <p:spPr bwMode="auto">
          <a:xfrm>
            <a:off x="5829300" y="4294188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C00000"/>
                </a:solidFill>
                <a:ea typeface="华文新魏" panose="02010800040101010101" pitchFamily="2" charset="-122"/>
              </a:rPr>
              <a:t>立即数</a:t>
            </a:r>
          </a:p>
        </p:txBody>
      </p:sp>
      <p:sp>
        <p:nvSpPr>
          <p:cNvPr id="155657" name="AutoShape 19"/>
          <p:cNvSpPr>
            <a:spLocks/>
          </p:cNvSpPr>
          <p:nvPr/>
        </p:nvSpPr>
        <p:spPr bwMode="auto">
          <a:xfrm rot="-5409252">
            <a:off x="6450807" y="2089943"/>
            <a:ext cx="285750" cy="1928813"/>
          </a:xfrm>
          <a:prstGeom prst="leftBrace">
            <a:avLst>
              <a:gd name="adj1" fmla="val 300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500"/>
          </a:p>
        </p:txBody>
      </p:sp>
      <p:sp>
        <p:nvSpPr>
          <p:cNvPr id="155658" name="Text Box 21"/>
          <p:cNvSpPr txBox="1">
            <a:spLocks noChangeArrowheads="1"/>
          </p:cNvSpPr>
          <p:nvPr/>
        </p:nvSpPr>
        <p:spPr bwMode="auto">
          <a:xfrm>
            <a:off x="5846763" y="2998788"/>
            <a:ext cx="156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CC0066"/>
                </a:solidFill>
                <a:ea typeface="华文新魏" panose="02010800040101010101" pitchFamily="2" charset="-122"/>
              </a:rPr>
              <a:t>偏移量</a:t>
            </a: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58163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：指令系统设计举例</a:t>
            </a:r>
          </a:p>
        </p:txBody>
      </p:sp>
      <p:sp>
        <p:nvSpPr>
          <p:cNvPr id="15769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9913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单操作数指令格式</a:t>
            </a:r>
          </a:p>
        </p:txBody>
      </p:sp>
      <p:grpSp>
        <p:nvGrpSpPr>
          <p:cNvPr id="157700" name="Group 3"/>
          <p:cNvGrpSpPr>
            <a:grpSpLocks/>
          </p:cNvGrpSpPr>
          <p:nvPr/>
        </p:nvGrpSpPr>
        <p:grpSpPr bwMode="auto">
          <a:xfrm>
            <a:off x="682625" y="3308350"/>
            <a:ext cx="7366000" cy="1855788"/>
            <a:chOff x="-80" y="1752"/>
            <a:chExt cx="4510" cy="1558"/>
          </a:xfrm>
        </p:grpSpPr>
        <p:sp>
          <p:nvSpPr>
            <p:cNvPr id="157717" name="Rectangle 4"/>
            <p:cNvSpPr>
              <a:spLocks noChangeArrowheads="1"/>
            </p:cNvSpPr>
            <p:nvPr/>
          </p:nvSpPr>
          <p:spPr bwMode="auto">
            <a:xfrm>
              <a:off x="734" y="1752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18" name="Rectangle 5"/>
            <p:cNvSpPr>
              <a:spLocks noChangeArrowheads="1"/>
            </p:cNvSpPr>
            <p:nvPr/>
          </p:nvSpPr>
          <p:spPr bwMode="auto">
            <a:xfrm>
              <a:off x="1502" y="175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19" name="Rectangle 6"/>
            <p:cNvSpPr>
              <a:spLocks noChangeArrowheads="1"/>
            </p:cNvSpPr>
            <p:nvPr/>
          </p:nvSpPr>
          <p:spPr bwMode="auto">
            <a:xfrm>
              <a:off x="1886" y="175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20" name="Rectangle 7"/>
            <p:cNvSpPr>
              <a:spLocks noChangeArrowheads="1"/>
            </p:cNvSpPr>
            <p:nvPr/>
          </p:nvSpPr>
          <p:spPr bwMode="auto">
            <a:xfrm>
              <a:off x="2366" y="175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21" name="Rectangle 8"/>
            <p:cNvSpPr>
              <a:spLocks noChangeArrowheads="1"/>
            </p:cNvSpPr>
            <p:nvPr/>
          </p:nvSpPr>
          <p:spPr bwMode="auto">
            <a:xfrm>
              <a:off x="2750" y="175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22" name="Rectangle 9"/>
            <p:cNvSpPr>
              <a:spLocks noChangeArrowheads="1"/>
            </p:cNvSpPr>
            <p:nvPr/>
          </p:nvSpPr>
          <p:spPr bwMode="auto">
            <a:xfrm>
              <a:off x="3230" y="1752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57723" name="Rectangle 11"/>
            <p:cNvSpPr>
              <a:spLocks noChangeArrowheads="1"/>
            </p:cNvSpPr>
            <p:nvPr/>
          </p:nvSpPr>
          <p:spPr bwMode="auto">
            <a:xfrm>
              <a:off x="734" y="1992"/>
              <a:ext cx="76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Opcode</a:t>
              </a:r>
            </a:p>
          </p:txBody>
        </p:sp>
        <p:sp>
          <p:nvSpPr>
            <p:cNvPr id="157724" name="Rectangle 12"/>
            <p:cNvSpPr>
              <a:spLocks noChangeArrowheads="1"/>
            </p:cNvSpPr>
            <p:nvPr/>
          </p:nvSpPr>
          <p:spPr bwMode="auto">
            <a:xfrm>
              <a:off x="1502" y="1992"/>
              <a:ext cx="384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57725" name="Rectangle 13"/>
            <p:cNvSpPr>
              <a:spLocks noChangeArrowheads="1"/>
            </p:cNvSpPr>
            <p:nvPr/>
          </p:nvSpPr>
          <p:spPr bwMode="auto">
            <a:xfrm>
              <a:off x="1886" y="1992"/>
              <a:ext cx="480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XX</a:t>
              </a:r>
            </a:p>
          </p:txBody>
        </p:sp>
        <p:sp>
          <p:nvSpPr>
            <p:cNvPr id="157726" name="Rectangle 14"/>
            <p:cNvSpPr>
              <a:spLocks noChangeArrowheads="1"/>
            </p:cNvSpPr>
            <p:nvPr/>
          </p:nvSpPr>
          <p:spPr bwMode="auto">
            <a:xfrm>
              <a:off x="2366" y="1992"/>
              <a:ext cx="38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7727" name="Rectangle 15"/>
            <p:cNvSpPr>
              <a:spLocks noChangeArrowheads="1"/>
            </p:cNvSpPr>
            <p:nvPr/>
          </p:nvSpPr>
          <p:spPr bwMode="auto">
            <a:xfrm>
              <a:off x="2750" y="1992"/>
              <a:ext cx="48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7728" name="Rectangle 17"/>
            <p:cNvSpPr>
              <a:spLocks noChangeArrowheads="1"/>
            </p:cNvSpPr>
            <p:nvPr/>
          </p:nvSpPr>
          <p:spPr bwMode="auto">
            <a:xfrm>
              <a:off x="3228" y="1988"/>
              <a:ext cx="1200" cy="24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Imme.Data</a:t>
              </a:r>
            </a:p>
          </p:txBody>
        </p:sp>
        <p:sp>
          <p:nvSpPr>
            <p:cNvPr id="157729" name="AutoShape 18"/>
            <p:cNvSpPr>
              <a:spLocks/>
            </p:cNvSpPr>
            <p:nvPr/>
          </p:nvSpPr>
          <p:spPr bwMode="auto">
            <a:xfrm rot="-5409252">
              <a:off x="2678" y="1968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7730" name="Text Box 19"/>
            <p:cNvSpPr txBox="1">
              <a:spLocks noChangeArrowheads="1"/>
            </p:cNvSpPr>
            <p:nvPr/>
          </p:nvSpPr>
          <p:spPr bwMode="auto">
            <a:xfrm>
              <a:off x="2241" y="2595"/>
              <a:ext cx="112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ea typeface="华文新魏" panose="02010800040101010101" pitchFamily="2" charset="-122"/>
                </a:rPr>
                <a:t>源</a:t>
              </a:r>
              <a:r>
                <a:rPr lang="en-US" altLang="zh-CN" b="1">
                  <a:solidFill>
                    <a:srgbClr val="FF0000"/>
                  </a:solidFill>
                  <a:ea typeface="华文新魏" panose="02010800040101010101" pitchFamily="2" charset="-122"/>
                </a:rPr>
                <a:t>/</a:t>
              </a:r>
              <a:r>
                <a:rPr lang="zh-CN" altLang="en-US" b="1">
                  <a:solidFill>
                    <a:srgbClr val="FF0000"/>
                  </a:solidFill>
                  <a:ea typeface="华文新魏" panose="02010800040101010101" pitchFamily="2" charset="-122"/>
                </a:rPr>
                <a:t>目的</a:t>
              </a:r>
            </a:p>
            <a:p>
              <a:pPr algn="ctr"/>
              <a:r>
                <a:rPr lang="zh-CN" altLang="en-US" b="1">
                  <a:solidFill>
                    <a:srgbClr val="FF0000"/>
                  </a:solidFill>
                  <a:ea typeface="华文新魏" panose="02010800040101010101" pitchFamily="2" charset="-122"/>
                </a:rPr>
                <a:t>操作数</a:t>
              </a:r>
            </a:p>
          </p:txBody>
        </p:sp>
        <p:sp>
          <p:nvSpPr>
            <p:cNvPr id="157731" name="Rectangle 20"/>
            <p:cNvSpPr>
              <a:spLocks noChangeArrowheads="1"/>
            </p:cNvSpPr>
            <p:nvPr/>
          </p:nvSpPr>
          <p:spPr bwMode="auto">
            <a:xfrm>
              <a:off x="590" y="1992"/>
              <a:ext cx="14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57732" name="Rectangle 21"/>
            <p:cNvSpPr>
              <a:spLocks noChangeArrowheads="1"/>
            </p:cNvSpPr>
            <p:nvPr/>
          </p:nvSpPr>
          <p:spPr bwMode="auto">
            <a:xfrm>
              <a:off x="590" y="1752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33" name="Text Box 22"/>
            <p:cNvSpPr txBox="1">
              <a:spLocks noChangeArrowheads="1"/>
            </p:cNvSpPr>
            <p:nvPr/>
          </p:nvSpPr>
          <p:spPr bwMode="auto">
            <a:xfrm>
              <a:off x="-80" y="3000"/>
              <a:ext cx="144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华文新魏" panose="02010800040101010101" pitchFamily="2" charset="-122"/>
                </a:rPr>
                <a:t>单操作数指令标志</a:t>
              </a:r>
            </a:p>
          </p:txBody>
        </p:sp>
        <p:sp>
          <p:nvSpPr>
            <p:cNvPr id="157734" name="Line 23"/>
            <p:cNvSpPr>
              <a:spLocks noChangeShapeType="1"/>
            </p:cNvSpPr>
            <p:nvPr/>
          </p:nvSpPr>
          <p:spPr bwMode="auto">
            <a:xfrm flipV="1">
              <a:off x="638" y="22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701" name="Group 3"/>
          <p:cNvGrpSpPr>
            <a:grpSpLocks/>
          </p:cNvGrpSpPr>
          <p:nvPr/>
        </p:nvGrpSpPr>
        <p:grpSpPr bwMode="auto">
          <a:xfrm>
            <a:off x="1776413" y="2349500"/>
            <a:ext cx="6272212" cy="571500"/>
            <a:chOff x="590" y="1752"/>
            <a:chExt cx="3840" cy="480"/>
          </a:xfrm>
        </p:grpSpPr>
        <p:sp>
          <p:nvSpPr>
            <p:cNvPr id="157703" name="Rectangle 4"/>
            <p:cNvSpPr>
              <a:spLocks noChangeArrowheads="1"/>
            </p:cNvSpPr>
            <p:nvPr/>
          </p:nvSpPr>
          <p:spPr bwMode="auto">
            <a:xfrm>
              <a:off x="734" y="1752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04" name="Rectangle 5"/>
            <p:cNvSpPr>
              <a:spLocks noChangeArrowheads="1"/>
            </p:cNvSpPr>
            <p:nvPr/>
          </p:nvSpPr>
          <p:spPr bwMode="auto">
            <a:xfrm>
              <a:off x="1502" y="175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05" name="Rectangle 6"/>
            <p:cNvSpPr>
              <a:spLocks noChangeArrowheads="1"/>
            </p:cNvSpPr>
            <p:nvPr/>
          </p:nvSpPr>
          <p:spPr bwMode="auto">
            <a:xfrm>
              <a:off x="1886" y="175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06" name="Rectangle 7"/>
            <p:cNvSpPr>
              <a:spLocks noChangeArrowheads="1"/>
            </p:cNvSpPr>
            <p:nvPr/>
          </p:nvSpPr>
          <p:spPr bwMode="auto">
            <a:xfrm>
              <a:off x="2366" y="175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07" name="Rectangle 8"/>
            <p:cNvSpPr>
              <a:spLocks noChangeArrowheads="1"/>
            </p:cNvSpPr>
            <p:nvPr/>
          </p:nvSpPr>
          <p:spPr bwMode="auto">
            <a:xfrm>
              <a:off x="2750" y="175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08" name="Rectangle 9"/>
            <p:cNvSpPr>
              <a:spLocks noChangeArrowheads="1"/>
            </p:cNvSpPr>
            <p:nvPr/>
          </p:nvSpPr>
          <p:spPr bwMode="auto">
            <a:xfrm>
              <a:off x="3230" y="1752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57709" name="Rectangle 11"/>
            <p:cNvSpPr>
              <a:spLocks noChangeArrowheads="1"/>
            </p:cNvSpPr>
            <p:nvPr/>
          </p:nvSpPr>
          <p:spPr bwMode="auto">
            <a:xfrm>
              <a:off x="734" y="1992"/>
              <a:ext cx="76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Opcode</a:t>
              </a:r>
            </a:p>
          </p:txBody>
        </p:sp>
        <p:sp>
          <p:nvSpPr>
            <p:cNvPr id="157710" name="Rectangle 12"/>
            <p:cNvSpPr>
              <a:spLocks noChangeArrowheads="1"/>
            </p:cNvSpPr>
            <p:nvPr/>
          </p:nvSpPr>
          <p:spPr bwMode="auto">
            <a:xfrm>
              <a:off x="1502" y="1992"/>
              <a:ext cx="384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7711" name="Rectangle 13"/>
            <p:cNvSpPr>
              <a:spLocks noChangeArrowheads="1"/>
            </p:cNvSpPr>
            <p:nvPr/>
          </p:nvSpPr>
          <p:spPr bwMode="auto">
            <a:xfrm>
              <a:off x="1886" y="1992"/>
              <a:ext cx="480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XX</a:t>
              </a:r>
            </a:p>
          </p:txBody>
        </p:sp>
        <p:sp>
          <p:nvSpPr>
            <p:cNvPr id="157712" name="Rectangle 14"/>
            <p:cNvSpPr>
              <a:spLocks noChangeArrowheads="1"/>
            </p:cNvSpPr>
            <p:nvPr/>
          </p:nvSpPr>
          <p:spPr bwMode="auto">
            <a:xfrm>
              <a:off x="2366" y="1992"/>
              <a:ext cx="38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7713" name="Rectangle 15"/>
            <p:cNvSpPr>
              <a:spLocks noChangeArrowheads="1"/>
            </p:cNvSpPr>
            <p:nvPr/>
          </p:nvSpPr>
          <p:spPr bwMode="auto">
            <a:xfrm>
              <a:off x="2750" y="1992"/>
              <a:ext cx="48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7714" name="Rectangle 16"/>
            <p:cNvSpPr>
              <a:spLocks noChangeArrowheads="1"/>
            </p:cNvSpPr>
            <p:nvPr/>
          </p:nvSpPr>
          <p:spPr bwMode="auto">
            <a:xfrm>
              <a:off x="3230" y="1992"/>
              <a:ext cx="1200" cy="24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Displacement</a:t>
              </a:r>
            </a:p>
          </p:txBody>
        </p:sp>
        <p:sp>
          <p:nvSpPr>
            <p:cNvPr id="157715" name="Rectangle 20"/>
            <p:cNvSpPr>
              <a:spLocks noChangeArrowheads="1"/>
            </p:cNvSpPr>
            <p:nvPr/>
          </p:nvSpPr>
          <p:spPr bwMode="auto">
            <a:xfrm>
              <a:off x="590" y="1992"/>
              <a:ext cx="14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57716" name="Rectangle 21"/>
            <p:cNvSpPr>
              <a:spLocks noChangeArrowheads="1"/>
            </p:cNvSpPr>
            <p:nvPr/>
          </p:nvSpPr>
          <p:spPr bwMode="auto">
            <a:xfrm>
              <a:off x="590" y="1752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57702" name="Text Box 21"/>
          <p:cNvSpPr txBox="1">
            <a:spLocks noChangeArrowheads="1"/>
          </p:cNvSpPr>
          <p:nvPr/>
        </p:nvSpPr>
        <p:spPr bwMode="auto">
          <a:xfrm>
            <a:off x="3759200" y="2943225"/>
            <a:ext cx="15684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100" b="1">
                <a:solidFill>
                  <a:srgbClr val="FF0000"/>
                </a:solidFill>
                <a:ea typeface="华文新魏" panose="02010800040101010101" pitchFamily="2" charset="-122"/>
              </a:rPr>
              <a:t>或</a:t>
            </a: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>
            <a:extLst>
              <a:ext uri="{FF2B5EF4-FFF2-40B4-BE49-F238E27FC236}">
                <a16:creationId xmlns:a16="http://schemas.microsoft.com/office/drawing/2014/main" id="{905B388B-117C-4BB2-BFF5-4FB349007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92150"/>
            <a:ext cx="9144000" cy="46640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年全国统考题：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某计算机字长为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位，主存地址空间大小为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128KB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，按字编址。采用单字长指令格式，指令各字段定义如下：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sz="23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转移指令采用相对寻址，相对偏移量用补码表示，寻址方式定义如下</a:t>
            </a:r>
            <a:endParaRPr lang="en-US" altLang="zh-CN" sz="23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zh-CN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44624"/>
            <a:ext cx="5210175" cy="4911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3:</a:t>
            </a:r>
            <a:r>
              <a:rPr lang="zh-CN" altLang="en-US" dirty="0">
                <a:solidFill>
                  <a:srgbClr val="A50021"/>
                </a:solidFill>
              </a:rPr>
              <a:t> 指令设计系统举例</a:t>
            </a:r>
          </a:p>
        </p:txBody>
      </p:sp>
      <p:pic>
        <p:nvPicPr>
          <p:cNvPr id="159748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700213"/>
            <a:ext cx="8388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9" name="Rectangle 7"/>
          <p:cNvSpPr>
            <a:spLocks noChangeArrowheads="1"/>
          </p:cNvSpPr>
          <p:nvPr/>
        </p:nvSpPr>
        <p:spPr bwMode="auto">
          <a:xfrm>
            <a:off x="2741613" y="2370138"/>
            <a:ext cx="6367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源操作数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目的操作数</a:t>
            </a:r>
            <a:endParaRPr lang="en-US" altLang="zh-CN" sz="2400" b="1">
              <a:latin typeface="华文新魏" panose="02010800040101010101" pitchFamily="2" charset="-122"/>
            </a:endParaRPr>
          </a:p>
        </p:txBody>
      </p:sp>
      <p:pic>
        <p:nvPicPr>
          <p:cNvPr id="15975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00400"/>
            <a:ext cx="8823325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F28DCF5-EDAB-49CF-9A76-96A04CB27C6F}"/>
              </a:ext>
            </a:extLst>
          </p:cNvPr>
          <p:cNvSpPr/>
          <p:nvPr/>
        </p:nvSpPr>
        <p:spPr>
          <a:xfrm>
            <a:off x="5399088" y="5837238"/>
            <a:ext cx="3565525" cy="83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对指令格式的理解</a:t>
            </a: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对寻址方式的理解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9DE1BE-0923-4B3F-ADAE-98EA74A575C5}"/>
              </a:ext>
            </a:extLst>
          </p:cNvPr>
          <p:cNvSpPr/>
          <p:nvPr/>
        </p:nvSpPr>
        <p:spPr>
          <a:xfrm>
            <a:off x="5399088" y="5441950"/>
            <a:ext cx="1724025" cy="460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考查知识点</a:t>
            </a:r>
            <a:endParaRPr lang="en-US" altLang="zh-CN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" name="图片 135" descr="u=207606497,4036238559&amp;fm=21&amp;gp=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459413"/>
            <a:ext cx="4397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>
            <a:extLst>
              <a:ext uri="{FF2B5EF4-FFF2-40B4-BE49-F238E27FC236}">
                <a16:creationId xmlns:a16="http://schemas.microsoft.com/office/drawing/2014/main" id="{5B0F079D-6E95-4CD8-B0A7-770466DB4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8702675" cy="3340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年全国统考题：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某计算机字长为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位，主存地址空间大小为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128KB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，按字编址。采用单字长指令格式，指令各字段定义如下：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1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sz="2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转移指令采用相对寻址，相对偏移量用补码表示，寻址方式定义如下</a:t>
            </a:r>
            <a:endParaRPr lang="en-US" altLang="zh-CN" sz="22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289" y="29976"/>
            <a:ext cx="5210175" cy="503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>
                <a:solidFill>
                  <a:srgbClr val="A50021"/>
                </a:solidFill>
              </a:rPr>
              <a:t>例题</a:t>
            </a:r>
            <a:r>
              <a:rPr lang="en-US" altLang="zh-CN">
                <a:solidFill>
                  <a:srgbClr val="A50021"/>
                </a:solidFill>
              </a:rPr>
              <a:t>3:</a:t>
            </a:r>
            <a:r>
              <a:rPr lang="zh-CN" altLang="en-US">
                <a:solidFill>
                  <a:srgbClr val="A50021"/>
                </a:solidFill>
              </a:rPr>
              <a:t> 指令设计系统举例</a:t>
            </a:r>
          </a:p>
        </p:txBody>
      </p:sp>
      <p:pic>
        <p:nvPicPr>
          <p:cNvPr id="16179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28738"/>
            <a:ext cx="6248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7" name="Rectangle 7"/>
          <p:cNvSpPr>
            <a:spLocks noChangeArrowheads="1"/>
          </p:cNvSpPr>
          <p:nvPr/>
        </p:nvSpPr>
        <p:spPr bwMode="auto">
          <a:xfrm>
            <a:off x="595313" y="1844675"/>
            <a:ext cx="835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源操作数                           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目的操作数</a:t>
            </a:r>
            <a:endParaRPr lang="en-US" altLang="zh-CN" b="1">
              <a:latin typeface="华文新魏" panose="02010800040101010101" pitchFamily="2" charset="-122"/>
            </a:endParaRPr>
          </a:p>
        </p:txBody>
      </p:sp>
      <p:pic>
        <p:nvPicPr>
          <p:cNvPr id="16179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20938"/>
            <a:ext cx="8823325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5438" y="3960813"/>
            <a:ext cx="86090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请回答下列问题：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该指令系统最多可有多少条指令？该计算机最多有多少个通用寄存器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?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存储器地址寄存器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(MAR)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和存储器数据寄存器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(MDR)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至少各需要多少位？</a:t>
            </a:r>
            <a:endParaRPr lang="zh-CN" altLang="en-US" sz="2000" b="1">
              <a:latin typeface="Times New Roman" panose="02020603050405020304" pitchFamily="18" charset="0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转移指令的目标地址范围是多少？</a:t>
            </a:r>
            <a:endParaRPr lang="zh-CN" altLang="en-US" sz="2000" b="1">
              <a:latin typeface="Times New Roman" panose="02020603050405020304" pitchFamily="18" charset="0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若操作码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0010B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表示加法操作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助记符为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add)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，寄存器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R4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R5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的编号分别为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100B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101B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R4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的内容为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1234H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R5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的内容为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5678H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，地址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1234H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中的内容为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5678H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，地址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5678H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中的内容为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1234H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，则汇编语句“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add (R4)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(R5)+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逗号前为源操作数，逗号后为目的操作数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对应的机器码是什么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用十六进制表示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)?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该指令执行后，哪些寄存器和存储单元的内容会改变？改变后的内容是什么？</a:t>
            </a:r>
            <a:r>
              <a:rPr lang="zh-CN" altLang="en-US" sz="2000">
                <a:solidFill>
                  <a:srgbClr val="A50021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A50021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endParaRPr lang="zh-CN" altLang="en-US" sz="2000" b="1">
              <a:latin typeface="Times New Roman" panose="02020603050405020304" pitchFamily="18" charset="0"/>
              <a:ea typeface="华文新魏" panose="0201080004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0"/>
            <a:ext cx="5210175" cy="569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>
                <a:solidFill>
                  <a:srgbClr val="A50021"/>
                </a:solidFill>
              </a:rPr>
              <a:t>例题</a:t>
            </a:r>
            <a:r>
              <a:rPr lang="en-US" altLang="zh-CN">
                <a:solidFill>
                  <a:srgbClr val="A50021"/>
                </a:solidFill>
              </a:rPr>
              <a:t>3:</a:t>
            </a:r>
            <a:r>
              <a:rPr lang="zh-CN" altLang="en-US">
                <a:solidFill>
                  <a:srgbClr val="A50021"/>
                </a:solidFill>
              </a:rPr>
              <a:t>指令设计系统举例</a:t>
            </a:r>
          </a:p>
        </p:txBody>
      </p:sp>
      <p:sp>
        <p:nvSpPr>
          <p:cNvPr id="22530" name="Rectangle 8">
            <a:extLst>
              <a:ext uri="{FF2B5EF4-FFF2-40B4-BE49-F238E27FC236}">
                <a16:creationId xmlns:a16="http://schemas.microsoft.com/office/drawing/2014/main" id="{80B6B190-E7BE-4382-A570-40D6BFCA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674688"/>
            <a:ext cx="8499475" cy="318928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5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请回答下列问题：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45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该指令系统最多可有多少条指令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该计算机最多有多少个通用寄存器？存储器地址寄存器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(MAR)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和存储器数据寄存器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(MDR)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至少各需要多少位？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解：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最多可有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8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条指令；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2</a:t>
            </a:r>
            <a:r>
              <a:rPr lang="en-US" altLang="zh-CN" sz="28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个通用寄存器；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MAR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MDR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至少需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</a:p>
          <a:p>
            <a:pPr>
              <a:spcBef>
                <a:spcPts val="450"/>
              </a:spcBef>
              <a:defRPr/>
            </a:pPr>
            <a:endParaRPr lang="zh-CN" altLang="en-US" sz="9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F0449B-1202-48D7-A027-BE9BADB48EE3}"/>
              </a:ext>
            </a:extLst>
          </p:cNvPr>
          <p:cNvSpPr/>
          <p:nvPr/>
        </p:nvSpPr>
        <p:spPr>
          <a:xfrm>
            <a:off x="844550" y="4365625"/>
            <a:ext cx="7832725" cy="15700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指令系统的指令总数取决于操作码的位数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寄存器数决定了它的编码位数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存储地址寄存器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(MAR)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的位数取决于主存地址空间大小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存储数据寄存器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(MDR)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取决于机器字长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2A9720-24F2-429B-A1F9-EDC153C9CC3C}"/>
              </a:ext>
            </a:extLst>
          </p:cNvPr>
          <p:cNvSpPr/>
          <p:nvPr/>
        </p:nvSpPr>
        <p:spPr>
          <a:xfrm>
            <a:off x="844550" y="3968750"/>
            <a:ext cx="1724025" cy="4619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考查知识点</a:t>
            </a:r>
            <a:endParaRPr lang="en-US" altLang="zh-CN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86213"/>
            <a:ext cx="43973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nimBg="1"/>
      <p:bldP spid="8" grpId="0" animBg="1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8198" y="0"/>
            <a:ext cx="5210175" cy="5715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3:</a:t>
            </a:r>
            <a:r>
              <a:rPr lang="zh-CN" altLang="en-US" dirty="0">
                <a:solidFill>
                  <a:srgbClr val="A50021"/>
                </a:solidFill>
              </a:rPr>
              <a:t>指令设计系统举例</a:t>
            </a:r>
          </a:p>
        </p:txBody>
      </p:sp>
      <p:sp>
        <p:nvSpPr>
          <p:cNvPr id="22530" name="Rectangle 8">
            <a:extLst>
              <a:ext uri="{FF2B5EF4-FFF2-40B4-BE49-F238E27FC236}">
                <a16:creationId xmlns:a16="http://schemas.microsoft.com/office/drawing/2014/main" id="{F468AA17-1436-4D36-92BF-3653C70A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14388"/>
            <a:ext cx="8499475" cy="16668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ts val="135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转移指令的目标地址范围是多少？</a:t>
            </a:r>
          </a:p>
          <a:p>
            <a:pPr>
              <a:lnSpc>
                <a:spcPct val="110000"/>
              </a:lnSpc>
              <a:spcBef>
                <a:spcPts val="450"/>
              </a:spcBef>
              <a:defRPr/>
            </a:pPr>
            <a:r>
              <a:rPr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解：转移指令的目标地址范围：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－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2</a:t>
            </a:r>
            <a:r>
              <a:rPr lang="en-US" altLang="zh-CN" sz="3200" baseline="300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15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～＋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(2</a:t>
            </a:r>
            <a:r>
              <a:rPr lang="en-US" altLang="zh-CN" sz="3200" baseline="300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15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－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1)</a:t>
            </a:r>
            <a:endParaRPr lang="zh-CN" altLang="en-US" sz="3200" dirty="0">
              <a:solidFill>
                <a:srgbClr val="0000CC"/>
              </a:solidFill>
              <a:latin typeface="Times New Roman" charset="0"/>
              <a:ea typeface="华文新魏" charset="-122"/>
            </a:endParaRPr>
          </a:p>
          <a:p>
            <a:pPr>
              <a:spcBef>
                <a:spcPts val="450"/>
              </a:spcBef>
              <a:defRPr/>
            </a:pPr>
            <a:endParaRPr lang="zh-CN" altLang="en-US" sz="2800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9D2370-BA5C-4C20-9A36-60766A079439}"/>
              </a:ext>
            </a:extLst>
          </p:cNvPr>
          <p:cNvSpPr/>
          <p:nvPr/>
        </p:nvSpPr>
        <p:spPr>
          <a:xfrm>
            <a:off x="898525" y="3051175"/>
            <a:ext cx="6643688" cy="9540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46" indent="-342946" eaLnBrk="1" hangingPunct="1">
              <a:buFont typeface="Wingdings" charset="2"/>
              <a:buChar char="l"/>
              <a:defRPr/>
            </a:pP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对寻址方式的理解和应用</a:t>
            </a:r>
            <a:endParaRPr lang="en-US" altLang="zh-CN" sz="2800" dirty="0">
              <a:latin typeface="华文新魏"/>
              <a:ea typeface="华文新魏"/>
              <a:cs typeface="华文新魏"/>
            </a:endParaRPr>
          </a:p>
          <a:p>
            <a:pPr marL="342946" indent="-342946" eaLnBrk="1" hangingPunct="1">
              <a:buFont typeface="Wingdings" charset="2"/>
              <a:buChar char="l"/>
              <a:defRPr/>
            </a:pP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对补码表示范围的掌握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A0EA39-6A45-4368-BBA0-0F31D42FA3F2}"/>
              </a:ext>
            </a:extLst>
          </p:cNvPr>
          <p:cNvSpPr/>
          <p:nvPr/>
        </p:nvSpPr>
        <p:spPr>
          <a:xfrm>
            <a:off x="898525" y="2565400"/>
            <a:ext cx="1979613" cy="522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文新魏"/>
                <a:ea typeface="华文新魏"/>
                <a:cs typeface="华文新魏"/>
              </a:rPr>
              <a:t>考查知识点</a:t>
            </a:r>
            <a:endParaRPr lang="en-US" altLang="zh-CN" sz="2800" dirty="0">
              <a:solidFill>
                <a:schemeClr val="bg1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6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584450"/>
            <a:ext cx="4397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5013325"/>
            <a:ext cx="8823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6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4248150"/>
            <a:ext cx="79756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nimBg="1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44624"/>
            <a:ext cx="5210175" cy="4498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3</a:t>
            </a:r>
            <a:r>
              <a:rPr lang="zh-CN" altLang="en-US" dirty="0">
                <a:solidFill>
                  <a:srgbClr val="A50021"/>
                </a:solidFill>
              </a:rPr>
              <a:t>：指令设计系统举例</a:t>
            </a:r>
          </a:p>
        </p:txBody>
      </p:sp>
      <p:sp>
        <p:nvSpPr>
          <p:cNvPr id="22530" name="Rectangle 8">
            <a:extLst>
              <a:ext uri="{FF2B5EF4-FFF2-40B4-BE49-F238E27FC236}">
                <a16:creationId xmlns:a16="http://schemas.microsoft.com/office/drawing/2014/main" id="{5B2FB248-ECDF-4740-BC55-9A921681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573088"/>
            <a:ext cx="8778875" cy="342106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450"/>
              </a:spcBef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(3)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若操作码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0010B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表示加法操作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助记符为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add)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，寄存器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R4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R5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的编号分别为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100B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101B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R4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R5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，存储地址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endParaRPr lang="en-US" altLang="zh-CN" sz="2600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  <a:p>
            <a:pPr>
              <a:spcBef>
                <a:spcPts val="450"/>
              </a:spcBef>
              <a:defRPr/>
            </a:pPr>
            <a:r>
              <a:rPr lang="zh-CN" altLang="en-US" sz="2600" b="1" dirty="0">
                <a:latin typeface="Times New Roman" charset="0"/>
                <a:ea typeface="华文新魏" charset="-122"/>
              </a:rPr>
              <a:t>则</a:t>
            </a:r>
            <a:r>
              <a:rPr lang="zh-CN" altLang="en-US" sz="26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汇编语言为</a:t>
            </a:r>
            <a:r>
              <a:rPr lang="en-US" altLang="zh-CN" sz="2600" b="1" dirty="0">
                <a:solidFill>
                  <a:srgbClr val="0000FF"/>
                </a:solidFill>
                <a:latin typeface="Times New Roman" charset="0"/>
              </a:rPr>
              <a:t>add  (R4)</a:t>
            </a:r>
            <a:r>
              <a:rPr lang="zh-CN" altLang="en-US" sz="26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600" b="1" dirty="0">
                <a:solidFill>
                  <a:srgbClr val="0000FF"/>
                </a:solidFill>
                <a:latin typeface="Times New Roman" charset="0"/>
              </a:rPr>
              <a:t>(R5)</a:t>
            </a:r>
            <a:r>
              <a:rPr lang="en-US" altLang="zh-CN" sz="3600" b="1" baseline="30000" dirty="0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2600" b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逗号前为源操作符，逗号后为目的操作数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对应的机器码是什么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用十六进制表示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)?</a:t>
            </a:r>
          </a:p>
          <a:p>
            <a:pPr>
              <a:spcBef>
                <a:spcPts val="450"/>
              </a:spcBef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该指令执行后，哪些寄存器和存储单元的内容会改变？改变后的内容是什么？</a:t>
            </a:r>
            <a:endParaRPr lang="en-US" altLang="zh-CN" sz="2600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</p:txBody>
      </p:sp>
      <p:pic>
        <p:nvPicPr>
          <p:cNvPr id="1679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000625"/>
            <a:ext cx="88677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1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262438"/>
            <a:ext cx="7031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5344" y="-40843"/>
            <a:ext cx="5210175" cy="433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3</a:t>
            </a:r>
            <a:r>
              <a:rPr lang="zh-CN" altLang="en-US" dirty="0">
                <a:solidFill>
                  <a:srgbClr val="A50021"/>
                </a:solidFill>
              </a:rPr>
              <a:t>：指令设计系统举例</a:t>
            </a:r>
          </a:p>
        </p:txBody>
      </p:sp>
      <p:sp>
        <p:nvSpPr>
          <p:cNvPr id="22530" name="Rectangle 8">
            <a:extLst>
              <a:ext uri="{FF2B5EF4-FFF2-40B4-BE49-F238E27FC236}">
                <a16:creationId xmlns:a16="http://schemas.microsoft.com/office/drawing/2014/main" id="{CC8381A1-24E9-4145-A890-CD602F04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54025"/>
            <a:ext cx="8778875" cy="39036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450"/>
              </a:spcBef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(3)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若操作码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0010B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表示加法操作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助记符为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add)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，寄存器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R4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R5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的编号分别为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100B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101B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R4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R5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，存储地址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zh-CN" altLang="en-US" sz="2000" b="1" dirty="0">
                <a:latin typeface="Times New Roman" charset="0"/>
                <a:ea typeface="华文新魏" charset="-122"/>
              </a:rPr>
              <a:t>则</a:t>
            </a:r>
            <a:r>
              <a:rPr lang="zh-CN" altLang="en-US" sz="20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汇编语言为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charset="0"/>
              </a:rPr>
              <a:t>add  (R4)</a:t>
            </a:r>
            <a:r>
              <a:rPr lang="zh-CN" altLang="en-US" sz="20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charset="0"/>
              </a:rPr>
              <a:t>(R5)</a:t>
            </a:r>
            <a:r>
              <a:rPr lang="en-US" altLang="zh-CN" sz="2000" b="1" baseline="30000" dirty="0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2000" b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逗号前为源操作符，逗号后为目的操作数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对应的机器码是什么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用十六进制表示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)?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该指令执行后，哪些寄存器和存储单元的内容会改变？改变后的内容是什么？</a:t>
            </a:r>
            <a:endParaRPr lang="en-US" altLang="zh-CN" sz="2000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000" dirty="0">
                <a:solidFill>
                  <a:srgbClr val="005BE2"/>
                </a:solidFill>
                <a:latin typeface="Times New Roman" charset="0"/>
                <a:ea typeface="华文新魏" charset="-122"/>
              </a:rPr>
              <a:t>解：</a:t>
            </a:r>
            <a:endParaRPr lang="en-US" altLang="zh-CN" sz="2000" dirty="0">
              <a:solidFill>
                <a:srgbClr val="005BE2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汇编语言：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 add (R4)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(R5)+	</a:t>
            </a: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所对应的机器码是： 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0010  001100  010101B  = 2315H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；</a:t>
            </a:r>
            <a:endParaRPr lang="en-US" altLang="zh-CN" sz="2400" b="1" dirty="0">
              <a:solidFill>
                <a:srgbClr val="0000CC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该指令执行后，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R5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的内容改变，其值变为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5679H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；</a:t>
            </a:r>
            <a:endParaRPr lang="en-US" altLang="zh-CN" sz="2400" b="1" dirty="0">
              <a:solidFill>
                <a:srgbClr val="0000CC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        存储地址为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5678H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的存储单元内容亦改变，其值变为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68ACH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43213" y="3144838"/>
            <a:ext cx="963612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</a:pP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1699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157788"/>
            <a:ext cx="88677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0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478338"/>
            <a:ext cx="7031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897313" y="3068638"/>
            <a:ext cx="96202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</a:pP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32363" y="3022600"/>
            <a:ext cx="2735262" cy="477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</a:pP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"/>
            <a:ext cx="5210175" cy="5611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3:</a:t>
            </a:r>
            <a:r>
              <a:rPr lang="zh-CN" altLang="en-US" dirty="0">
                <a:solidFill>
                  <a:srgbClr val="A50021"/>
                </a:solidFill>
              </a:rPr>
              <a:t> 指令设计系统举例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621870-5292-40FB-873A-66328C09963C}"/>
              </a:ext>
            </a:extLst>
          </p:cNvPr>
          <p:cNvSpPr/>
          <p:nvPr/>
        </p:nvSpPr>
        <p:spPr>
          <a:xfrm>
            <a:off x="952500" y="4949825"/>
            <a:ext cx="7508875" cy="12271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charset="0"/>
                <a:ea typeface="华文新魏" charset="0"/>
                <a:cs typeface="华文新魏" charset="0"/>
              </a:rPr>
              <a:t>指令格式和寻址方式的理解</a:t>
            </a:r>
            <a:endParaRPr lang="en-US" altLang="zh-CN" sz="28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charset="0"/>
                <a:ea typeface="华文新魏" charset="0"/>
                <a:cs typeface="华文新魏" charset="0"/>
              </a:rPr>
              <a:t>如何将汇编语句翻译为二进制机器指令</a:t>
            </a:r>
            <a:endParaRPr lang="en-US" altLang="zh-CN" sz="28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endParaRPr lang="en-US" altLang="zh-CN" sz="6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C3F986-AE8A-45CB-97F4-48E4CD413338}"/>
              </a:ext>
            </a:extLst>
          </p:cNvPr>
          <p:cNvSpPr/>
          <p:nvPr/>
        </p:nvSpPr>
        <p:spPr>
          <a:xfrm>
            <a:off x="952500" y="4508500"/>
            <a:ext cx="1979613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latin typeface="华文新魏"/>
                <a:ea typeface="华文新魏"/>
                <a:cs typeface="华文新魏"/>
              </a:rPr>
              <a:t>考查知识点</a:t>
            </a:r>
            <a:endParaRPr lang="en-US" altLang="zh-CN" sz="2800" dirty="0">
              <a:solidFill>
                <a:srgbClr val="FFFF00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16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4583113"/>
            <a:ext cx="4397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8">
            <a:extLst>
              <a:ext uri="{FF2B5EF4-FFF2-40B4-BE49-F238E27FC236}">
                <a16:creationId xmlns:a16="http://schemas.microsoft.com/office/drawing/2014/main" id="{20F7EA61-C010-4931-A9C4-B49A59CE3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3588"/>
            <a:ext cx="8499475" cy="36020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450"/>
              </a:spcBef>
              <a:defRPr/>
            </a:pP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(3)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若操作码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0010B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表示加法操作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(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助记符为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add)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，寄存器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R4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R5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的编号分别为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100B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101B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R4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1234H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R5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5678H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，存储地址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1234H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5678H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5678H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1234H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，则汇编语言为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add  (R4)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(R5)</a:t>
            </a:r>
            <a:r>
              <a:rPr lang="en-US" altLang="zh-CN" sz="2000" b="1" baseline="30000">
                <a:solidFill>
                  <a:srgbClr val="7F7F7F"/>
                </a:solidFill>
                <a:latin typeface="Times New Roman" charset="0"/>
              </a:rPr>
              <a:t>+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 (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逗号前为源操作符，逗号后为目的操作数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) 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对应的机器码是什么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(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用十六进制表示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)?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该指令执行后，哪些寄存器和存储单元的内容会改变？改变后的内容是什么？</a:t>
            </a:r>
            <a:endParaRPr lang="en-US" altLang="zh-CN" sz="2000" b="1">
              <a:solidFill>
                <a:srgbClr val="7F7F7F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解：</a:t>
            </a:r>
            <a:endParaRPr lang="en-US" altLang="zh-CN" sz="2000">
              <a:solidFill>
                <a:srgbClr val="7F7F7F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汇编语言：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 add (R4)</a:t>
            </a: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(R5)+	</a:t>
            </a: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所对应的机器码是： 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0010  001100  010101B  = 2315H</a:t>
            </a: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；</a:t>
            </a:r>
            <a:endParaRPr lang="en-US" altLang="zh-CN" sz="2000">
              <a:solidFill>
                <a:srgbClr val="7F7F7F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该指令执行后，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R5</a:t>
            </a: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的内容改变，其值变为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5679H</a:t>
            </a: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；存储地址为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5678H</a:t>
            </a: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的存储单元内容亦改变，其值变为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68ACH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0"/>
            <a:ext cx="5210175" cy="550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23" name="Rectangle 53"/>
          <p:cNvSpPr txBox="1">
            <a:spLocks noChangeArrowheads="1"/>
          </p:cNvSpPr>
          <p:nvPr/>
        </p:nvSpPr>
        <p:spPr bwMode="auto">
          <a:xfrm>
            <a:off x="539750" y="836613"/>
            <a:ext cx="81708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1277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75"/>
              </a:spcBef>
              <a:buFont typeface="Wingdings" panose="05000000000000000000" pitchFamily="2" charset="2"/>
              <a:buChar char="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指令系统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(IS)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处在软件和硬件的交界面上</a:t>
            </a:r>
            <a:endParaRPr kumimoji="1"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1275"/>
              </a:spcBef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能同时被硬件设计者和系统程序员看到</a:t>
            </a:r>
          </a:p>
          <a:p>
            <a:pPr>
              <a:spcBef>
                <a:spcPts val="1275"/>
              </a:spcBef>
              <a:buFont typeface="Wingdings" panose="05000000000000000000" pitchFamily="2" charset="2"/>
              <a:buChar char="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硬件设计者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角度来看</a:t>
            </a:r>
            <a:endParaRPr kumimoji="1"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1275"/>
              </a:spcBef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 IS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CPU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设计</a:t>
            </a:r>
            <a:r>
              <a:rPr kumimoji="1" lang="zh-CN" altLang="en-US" sz="2400" b="1" u="sng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提供功能需求</a:t>
            </a:r>
          </a:p>
          <a:p>
            <a:pPr lvl="1" eaLnBrk="1" hangingPunct="1">
              <a:spcBef>
                <a:spcPts val="1275"/>
              </a:spcBef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IS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设计目标：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易于硬件逻辑设计</a:t>
            </a:r>
          </a:p>
          <a:p>
            <a:pPr>
              <a:spcBef>
                <a:spcPts val="1275"/>
              </a:spcBef>
              <a:buFont typeface="Wingdings" panose="05000000000000000000" pitchFamily="2" charset="2"/>
              <a:buChar char="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从</a:t>
            </a:r>
            <a:r>
              <a:rPr kumimoji="1" lang="zh-CN" altLang="en-US" sz="2800" b="1" dirty="0">
                <a:solidFill>
                  <a:srgbClr val="00843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系统程序员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角度来看</a:t>
            </a:r>
            <a:endParaRPr kumimoji="1"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1275"/>
              </a:spcBef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 通过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IS</a:t>
            </a:r>
            <a:r>
              <a:rPr kumimoji="1" lang="zh-CN" altLang="en-US" sz="2400" b="1" u="sng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使用硬件资源</a:t>
            </a:r>
          </a:p>
          <a:p>
            <a:pPr lvl="1" eaLnBrk="1" hangingPunct="1">
              <a:spcBef>
                <a:spcPts val="1275"/>
              </a:spcBef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 IS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设计目标：</a:t>
            </a:r>
            <a:r>
              <a:rPr kumimoji="1"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易于编写编译器</a:t>
            </a:r>
          </a:p>
          <a:p>
            <a:pPr>
              <a:spcBef>
                <a:spcPts val="1275"/>
              </a:spcBef>
              <a:buFont typeface="Wingdings" panose="05000000000000000000" pitchFamily="2" charset="2"/>
              <a:buChar char=""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IS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设计的好坏</a:t>
            </a:r>
            <a:r>
              <a:rPr kumimoji="1" lang="zh-CN" altLang="en-US" sz="2800" b="1" dirty="0">
                <a:solidFill>
                  <a:srgbClr val="FF0000"/>
                </a:solidFill>
                <a:ea typeface="华文新魏" panose="02010800040101010101" pitchFamily="2" charset="-122"/>
                <a:cs typeface="微软雅黑" panose="020B0503020204020204" pitchFamily="34" charset="-122"/>
              </a:rPr>
              <a:t>决定了计算机的性能和成本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91739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4577" name="内容占位符 2">
            <a:extLst>
              <a:ext uri="{FF2B5EF4-FFF2-40B4-BE49-F238E27FC236}">
                <a16:creationId xmlns:a16="http://schemas.microsoft.com/office/drawing/2014/main" id="{F866AB51-253E-4458-BD3A-FF78AF88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27368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华文新魏" charset="0"/>
                <a:cs typeface="Times New Roman" charset="0"/>
              </a:rPr>
              <a:t>2014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  <a:cs typeface="Times New Roman" charset="0"/>
              </a:rPr>
              <a:t>年考研题：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某程序中有如下循环代码段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P: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“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for(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=0;i&lt;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N;i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++)sum+=A[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];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”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,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假设编译时变量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sum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分别分配在寄存器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R1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R2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中，常量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N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R6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中，数组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A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的首地址在寄存器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R3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中。程序段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P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起始地址为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0804 8100H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，对应的汇编代码和机器代码如表所示：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9C60E2-9071-4F67-B97D-BA302EDE6D5F}"/>
              </a:ext>
            </a:extLst>
          </p:cNvPr>
          <p:cNvSpPr/>
          <p:nvPr/>
        </p:nvSpPr>
        <p:spPr>
          <a:xfrm>
            <a:off x="952500" y="5013325"/>
            <a:ext cx="7508875" cy="711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charset="0"/>
                <a:ea typeface="华文新魏" charset="0"/>
                <a:cs typeface="华文新魏" charset="0"/>
              </a:rPr>
              <a:t>高级语言和机器级代码表示之间的关系</a:t>
            </a:r>
            <a:endParaRPr lang="en-US" altLang="zh-CN" sz="28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endParaRPr lang="en-US" altLang="zh-CN" sz="6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CD255-B3C6-41D5-864B-4058BACB8DED}"/>
              </a:ext>
            </a:extLst>
          </p:cNvPr>
          <p:cNvSpPr/>
          <p:nvPr/>
        </p:nvSpPr>
        <p:spPr>
          <a:xfrm>
            <a:off x="952500" y="4508500"/>
            <a:ext cx="1979613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latin typeface="华文新魏"/>
                <a:ea typeface="华文新魏"/>
                <a:cs typeface="华文新魏"/>
              </a:rPr>
              <a:t>考查知识点</a:t>
            </a:r>
            <a:endParaRPr lang="en-US" altLang="zh-CN" sz="2800" dirty="0">
              <a:solidFill>
                <a:srgbClr val="FFFF00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7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4583113"/>
            <a:ext cx="4397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210175" cy="701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4577" name="内容占位符 2">
            <a:extLst>
              <a:ext uri="{FF2B5EF4-FFF2-40B4-BE49-F238E27FC236}">
                <a16:creationId xmlns:a16="http://schemas.microsoft.com/office/drawing/2014/main" id="{F866AB51-253E-4458-BD3A-FF78AF88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华文新魏" charset="0"/>
                <a:cs typeface="Times New Roman" charset="0"/>
              </a:rPr>
              <a:t>2014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  <a:cs typeface="Times New Roman" charset="0"/>
              </a:rPr>
              <a:t>年考研题：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某程序中有如下循环代码段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P: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“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for(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=0;i&lt;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N;i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++)sum+=A[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];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”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,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假设编译时变量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sum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分别分配在寄存器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R1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R2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中，常量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N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R6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中，数组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A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的首地址在寄存器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R3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中。程序段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P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起始地址为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0804 8100H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，对应的汇编代码和机器代码如表所示：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500438"/>
            <a:ext cx="86979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"/>
            <a:ext cx="5210175" cy="6694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5601" name="内容占位符 2">
            <a:extLst>
              <a:ext uri="{FF2B5EF4-FFF2-40B4-BE49-F238E27FC236}">
                <a16:creationId xmlns:a16="http://schemas.microsoft.com/office/drawing/2014/main" id="{A500C53D-996F-46E1-A1EF-2CF8F3D9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56737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执行上述代码的计算机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M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32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位定长指令字，其中分支指令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采用如下格式：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其中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OP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为操作码；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Rs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Rd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为寄存器编号；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为偏移量，用补码表示。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请回答下列问题，并说明理由。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隶书" charset="0"/>
              <a:buAutoNum type="circleNumDbPlain"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的存储器编址单位是什么？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华文新魏"/>
                <a:cs typeface="华文新魏"/>
              </a:rPr>
              <a:t>解：</a:t>
            </a:r>
            <a:endParaRPr lang="en-US" altLang="zh-CN" dirty="0">
              <a:ea typeface="华文新魏"/>
              <a:cs typeface="华文新魏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隶书" charset="0"/>
              <a:buAutoNum type="circleNumDbPlain"/>
              <a:defRPr/>
            </a:pP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字节</a:t>
            </a:r>
            <a:r>
              <a:rPr lang="zh-CN" altLang="en-US" dirty="0">
                <a:ea typeface="华文新魏"/>
                <a:cs typeface="华文新魏"/>
              </a:rPr>
              <a:t>。由题可知每条指令的长度为</a:t>
            </a:r>
            <a:r>
              <a:rPr lang="en-US" altLang="zh-CN" dirty="0">
                <a:ea typeface="华文新魏"/>
                <a:cs typeface="华文新魏"/>
              </a:rPr>
              <a:t>32</a:t>
            </a:r>
            <a:r>
              <a:rPr lang="zh-CN" altLang="en-US" dirty="0">
                <a:ea typeface="华文新魏"/>
                <a:cs typeface="华文新魏"/>
              </a:rPr>
              <a:t>位，占</a:t>
            </a:r>
            <a:r>
              <a:rPr lang="en-US" altLang="zh-CN" dirty="0">
                <a:ea typeface="华文新魏"/>
                <a:cs typeface="华文新魏"/>
              </a:rPr>
              <a:t>4</a:t>
            </a:r>
            <a:r>
              <a:rPr lang="zh-CN" altLang="en-US" dirty="0">
                <a:ea typeface="华文新魏"/>
                <a:cs typeface="华文新魏"/>
              </a:rPr>
              <a:t>个字节，而从表中得知相邻的两条指令的地址相差</a:t>
            </a:r>
            <a:r>
              <a:rPr lang="en-US" altLang="zh-CN" dirty="0">
                <a:ea typeface="华文新魏"/>
                <a:cs typeface="华文新魏"/>
              </a:rPr>
              <a:t>4</a:t>
            </a:r>
            <a:r>
              <a:rPr lang="zh-CN" altLang="en-US" dirty="0">
                <a:ea typeface="华文新魏"/>
                <a:cs typeface="华文新魏"/>
              </a:rPr>
              <a:t>个单位，所以存储器编址单位是字节。</a:t>
            </a:r>
            <a:endParaRPr lang="en-US" altLang="zh-CN" dirty="0">
              <a:ea typeface="华文新魏"/>
              <a:cs typeface="华文新魏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pic>
        <p:nvPicPr>
          <p:cNvPr id="178180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1755775"/>
            <a:ext cx="850741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284663"/>
            <a:ext cx="88185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76171D9F-05F8-4B5F-8AEA-D39D0E5100C6}"/>
              </a:ext>
            </a:extLst>
          </p:cNvPr>
          <p:cNvSpPr/>
          <p:nvPr/>
        </p:nvSpPr>
        <p:spPr>
          <a:xfrm>
            <a:off x="2195513" y="4508500"/>
            <a:ext cx="523875" cy="1925638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1707" y="75913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5601" name="内容占位符 2">
            <a:extLst>
              <a:ext uri="{FF2B5EF4-FFF2-40B4-BE49-F238E27FC236}">
                <a16:creationId xmlns:a16="http://schemas.microsoft.com/office/drawing/2014/main" id="{1A4B8AE0-9A92-47EB-9B2D-45C95CDC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54006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执行上述代码的计算机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M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32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位定长指令字，其中分支指令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采用如下格式：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其中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OP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为操作码；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Rs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Rd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为寄存器编号；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为偏移量，用补码表示。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请回答下列问题，并说明理由。</a:t>
            </a:r>
          </a:p>
          <a:p>
            <a:pPr marL="342946" indent="-342946">
              <a:lnSpc>
                <a:spcPct val="100000"/>
              </a:lnSpc>
              <a:buFont typeface="+mj-ea"/>
              <a:buAutoNum type="circleNumDbPlain" startAt="2"/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已知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sll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指令实现左移功能，数组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中每个元素占多少位？</a:t>
            </a:r>
            <a:endParaRPr lang="en-US" altLang="zh-CN" dirty="0">
              <a:solidFill>
                <a:srgbClr val="0000FF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解：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32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位</a:t>
            </a:r>
            <a:r>
              <a:rPr lang="zh-CN" altLang="en-US" dirty="0">
                <a:ea typeface="华文新魏"/>
                <a:cs typeface="华文新魏"/>
              </a:rPr>
              <a:t>。因为</a:t>
            </a:r>
            <a:r>
              <a:rPr lang="en-US" altLang="zh-CN" dirty="0">
                <a:ea typeface="华文新魏"/>
                <a:cs typeface="华文新魏"/>
              </a:rPr>
              <a:t>R2</a:t>
            </a:r>
            <a:r>
              <a:rPr lang="zh-CN" altLang="en-US" dirty="0">
                <a:ea typeface="华文新魏"/>
                <a:cs typeface="华文新魏"/>
              </a:rPr>
              <a:t>里面存放的是数组元素的下标</a:t>
            </a:r>
            <a:r>
              <a:rPr lang="en-US" altLang="zh-CN" dirty="0" err="1">
                <a:ea typeface="华文新魏"/>
                <a:cs typeface="华文新魏"/>
              </a:rPr>
              <a:t>i</a:t>
            </a:r>
            <a:r>
              <a:rPr lang="zh-CN" altLang="en-US" dirty="0">
                <a:ea typeface="华文新魏"/>
                <a:cs typeface="华文新魏"/>
              </a:rPr>
              <a:t>，将</a:t>
            </a:r>
            <a:r>
              <a:rPr lang="en-US" altLang="zh-CN" dirty="0">
                <a:ea typeface="华文新魏"/>
                <a:cs typeface="华文新魏"/>
              </a:rPr>
              <a:t>R2</a:t>
            </a:r>
            <a:r>
              <a:rPr lang="zh-CN" altLang="en-US" dirty="0">
                <a:ea typeface="华文新魏"/>
                <a:cs typeface="华文新魏"/>
              </a:rPr>
              <a:t>中的内容左移两位，相当于乘以</a:t>
            </a:r>
            <a:r>
              <a:rPr lang="en-US" altLang="zh-CN" dirty="0">
                <a:ea typeface="华文新魏"/>
                <a:cs typeface="华文新魏"/>
              </a:rPr>
              <a:t>4</a:t>
            </a:r>
            <a:r>
              <a:rPr lang="zh-CN" altLang="en-US" dirty="0">
                <a:ea typeface="华文新魏"/>
                <a:cs typeface="华文新魏"/>
              </a:rPr>
              <a:t>，然后加上</a:t>
            </a:r>
            <a:r>
              <a:rPr lang="en-US" altLang="zh-CN" dirty="0">
                <a:ea typeface="华文新魏"/>
                <a:cs typeface="华文新魏"/>
              </a:rPr>
              <a:t>R3</a:t>
            </a:r>
            <a:r>
              <a:rPr lang="zh-CN" altLang="en-US" dirty="0">
                <a:ea typeface="华文新魏"/>
                <a:cs typeface="华文新魏"/>
              </a:rPr>
              <a:t>中存放的数组的首地址，得到元素所在内存的地址，然后每循环一次，</a:t>
            </a:r>
            <a:r>
              <a:rPr lang="en-US" altLang="zh-CN" dirty="0">
                <a:ea typeface="华文新魏"/>
                <a:cs typeface="华文新魏"/>
              </a:rPr>
              <a:t>R2</a:t>
            </a:r>
            <a:r>
              <a:rPr lang="zh-CN" altLang="en-US" dirty="0">
                <a:ea typeface="华文新魏"/>
                <a:cs typeface="华文新魏"/>
              </a:rPr>
              <a:t>中内容自增</a:t>
            </a:r>
            <a:r>
              <a:rPr lang="en-US" altLang="zh-CN" dirty="0">
                <a:ea typeface="华文新魏"/>
                <a:cs typeface="华文新魏"/>
              </a:rPr>
              <a:t>1</a:t>
            </a:r>
            <a:r>
              <a:rPr lang="zh-CN" altLang="en-US" dirty="0">
                <a:ea typeface="华文新魏"/>
                <a:cs typeface="华文新魏"/>
              </a:rPr>
              <a:t>。因为存储器按字节编址，每计算一次移动</a:t>
            </a:r>
            <a:r>
              <a:rPr lang="en-US" altLang="zh-CN" dirty="0">
                <a:ea typeface="华文新魏"/>
                <a:cs typeface="华文新魏"/>
              </a:rPr>
              <a:t>4</a:t>
            </a:r>
            <a:r>
              <a:rPr lang="zh-CN" altLang="en-US" dirty="0">
                <a:ea typeface="华文新魏"/>
                <a:cs typeface="华文新魏"/>
              </a:rPr>
              <a:t>个位置，故每个数组元素占</a:t>
            </a:r>
            <a:r>
              <a:rPr lang="en-US" altLang="zh-CN" dirty="0">
                <a:ea typeface="华文新魏"/>
                <a:cs typeface="华文新魏"/>
              </a:rPr>
              <a:t>4</a:t>
            </a:r>
            <a:r>
              <a:rPr lang="zh-CN" altLang="en-US" dirty="0">
                <a:ea typeface="华文新魏"/>
                <a:cs typeface="华文新魏"/>
              </a:rPr>
              <a:t>个字节，即</a:t>
            </a:r>
            <a:r>
              <a:rPr lang="en-US" altLang="zh-CN" dirty="0">
                <a:ea typeface="华文新魏"/>
                <a:cs typeface="华文新魏"/>
              </a:rPr>
              <a:t>32</a:t>
            </a:r>
            <a:r>
              <a:rPr lang="zh-CN" altLang="en-US" dirty="0">
                <a:ea typeface="华文新魏"/>
                <a:cs typeface="华文新魏"/>
              </a:rPr>
              <a:t>位。</a:t>
            </a:r>
            <a:endParaRPr lang="en-US" altLang="zh-CN" dirty="0">
              <a:ea typeface="华文新魏"/>
              <a:cs typeface="华文新魏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0000FF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pic>
        <p:nvPicPr>
          <p:cNvPr id="1802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773238"/>
            <a:ext cx="86264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63236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5601" name="内容占位符 2">
            <a:extLst>
              <a:ext uri="{FF2B5EF4-FFF2-40B4-BE49-F238E27FC236}">
                <a16:creationId xmlns:a16="http://schemas.microsoft.com/office/drawing/2014/main" id="{E2B26773-1FC0-451A-A97D-FA5057B2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48958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执行上述代码的计算机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M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32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位定长指令字，其中分支指令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采用如下格式：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其中：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OP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为操作码；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Rs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Rd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为寄存器编号；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为偏移量，用补码表示。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请回答下列问题，并说明理由。</a:t>
            </a:r>
          </a:p>
          <a:p>
            <a:pPr marL="342946" indent="-342946">
              <a:lnSpc>
                <a:spcPct val="110000"/>
              </a:lnSpc>
              <a:buFont typeface="+mj-ea"/>
              <a:buAutoNum type="circleNumDbPlain" startAt="3"/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表中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指令的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字段的值是多少？已知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指令采用相对寻址方式，当前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PC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内容为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指令地址，通过分析表中指令地址和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指令内容，推断出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指令的转移目标地址计算公式。</a:t>
            </a:r>
            <a:endParaRPr lang="en-US" altLang="zh-CN" dirty="0">
              <a:solidFill>
                <a:srgbClr val="0000FF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解：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OFFSET=FFFAH(-6)</a:t>
            </a:r>
            <a:endParaRPr lang="zh-CN" altLang="en-US" dirty="0">
              <a:solidFill>
                <a:srgbClr val="0000FF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pic>
        <p:nvPicPr>
          <p:cNvPr id="18227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82800"/>
            <a:ext cx="70723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4DB4E0F8-E10D-4427-AA73-448F48CB321D}"/>
              </a:ext>
            </a:extLst>
          </p:cNvPr>
          <p:cNvSpPr/>
          <p:nvPr/>
        </p:nvSpPr>
        <p:spPr>
          <a:xfrm>
            <a:off x="5003800" y="2293938"/>
            <a:ext cx="2971800" cy="3794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773238"/>
            <a:ext cx="8688388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6687" y="59750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5601" name="内容占位符 2">
            <a:extLst>
              <a:ext uri="{FF2B5EF4-FFF2-40B4-BE49-F238E27FC236}">
                <a16:creationId xmlns:a16="http://schemas.microsoft.com/office/drawing/2014/main" id="{CCF514C3-AAC4-46EB-A749-D7CCE60A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568801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执行上述代码的计算机</a:t>
            </a:r>
            <a:r>
              <a:rPr lang="en-US" altLang="zh-CN" sz="2200" dirty="0">
                <a:latin typeface="Times New Roman" charset="0"/>
                <a:ea typeface="华文新魏" charset="0"/>
                <a:cs typeface="Times New Roman" charset="0"/>
              </a:rPr>
              <a:t>M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采用</a:t>
            </a:r>
            <a:r>
              <a:rPr lang="en-US" altLang="zh-CN" sz="2200" dirty="0">
                <a:latin typeface="Times New Roman" charset="0"/>
                <a:ea typeface="华文新魏" charset="0"/>
                <a:cs typeface="Times New Roman" charset="0"/>
              </a:rPr>
              <a:t>32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位定长指令字，其中分支指令</a:t>
            </a:r>
            <a:r>
              <a:rPr lang="en-US" altLang="zh-CN" sz="2200" dirty="0" err="1"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采用如下格式：</a:t>
            </a:r>
            <a:endParaRPr lang="en-US" altLang="zh-CN" sz="2200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sz="2200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2200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其中：</a:t>
            </a:r>
            <a:r>
              <a:rPr lang="en-US" altLang="zh-CN" sz="2200" dirty="0">
                <a:latin typeface="Times New Roman" charset="0"/>
                <a:ea typeface="华文新魏" charset="0"/>
                <a:cs typeface="Times New Roman" charset="0"/>
              </a:rPr>
              <a:t>OP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为操作码；</a:t>
            </a:r>
            <a:r>
              <a:rPr lang="en-US" altLang="zh-CN" sz="2200" dirty="0" err="1">
                <a:latin typeface="Times New Roman" charset="0"/>
                <a:ea typeface="华文新魏" charset="0"/>
                <a:cs typeface="Times New Roman" charset="0"/>
              </a:rPr>
              <a:t>Rs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sz="2200" dirty="0">
                <a:latin typeface="Times New Roman" charset="0"/>
                <a:ea typeface="华文新魏" charset="0"/>
                <a:cs typeface="Times New Roman" charset="0"/>
              </a:rPr>
              <a:t>Rd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为寄存器编号；</a:t>
            </a:r>
            <a:r>
              <a:rPr lang="en-US" altLang="zh-CN" sz="2200" dirty="0"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为偏移量，用补码表示。</a:t>
            </a:r>
            <a:endParaRPr lang="en-US" altLang="zh-CN" sz="2200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请回答下列问题，并说明理由。</a:t>
            </a:r>
          </a:p>
          <a:p>
            <a:pPr marL="342946" indent="-342946">
              <a:lnSpc>
                <a:spcPct val="100000"/>
              </a:lnSpc>
              <a:buFont typeface="+mj-ea"/>
              <a:buAutoNum type="circleNumDbPlain" startAt="3"/>
              <a:defRPr/>
            </a:pP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表中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指令的</a:t>
            </a:r>
            <a:r>
              <a:rPr lang="en-US" altLang="zh-CN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字段的值是多少？已知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指令采用相对寻址方式，当前</a:t>
            </a:r>
            <a:r>
              <a:rPr lang="en-US" altLang="zh-CN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PC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内容为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指令地址，通过分析表中指令地址和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指令内容，推断出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指令的转移目标地址计算公式。</a:t>
            </a:r>
            <a:endParaRPr lang="en-US" altLang="zh-CN" sz="2200" dirty="0">
              <a:solidFill>
                <a:srgbClr val="0000FF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ea typeface="华文新魏"/>
                <a:cs typeface="华文新魏"/>
              </a:rPr>
              <a:t>解：</a:t>
            </a:r>
            <a:r>
              <a:rPr lang="en-US" altLang="zh-CN" dirty="0">
                <a:solidFill>
                  <a:schemeClr val="tx1"/>
                </a:solidFill>
                <a:ea typeface="华文新魏"/>
                <a:cs typeface="华文新魏"/>
              </a:rPr>
              <a:t>OFFSET=FFFAH(-6) 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指令</a:t>
            </a:r>
            <a:r>
              <a:rPr lang="en-US" altLang="zh-CN" dirty="0" err="1">
                <a:solidFill>
                  <a:srgbClr val="FF0000"/>
                </a:solidFill>
                <a:ea typeface="华文新魏"/>
                <a:cs typeface="华文新魏"/>
              </a:rPr>
              <a:t>bne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所在地址为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 0804 8114H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，转移目标地址为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 0804 8100H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，因为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08048100H=08048114H+4+(-6)×4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，所以指令</a:t>
            </a:r>
            <a:r>
              <a:rPr lang="en-US" altLang="zh-CN" dirty="0" err="1">
                <a:solidFill>
                  <a:srgbClr val="FF0000"/>
                </a:solidFill>
                <a:ea typeface="华文新魏"/>
                <a:cs typeface="华文新魏"/>
              </a:rPr>
              <a:t>bne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的转移目标地址计算公式为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  <a:sym typeface="Wingdings" charset="0"/>
              </a:rPr>
              <a:t>:  (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PC)+4+OFFSET×4</a:t>
            </a:r>
            <a:endParaRPr lang="zh-CN" altLang="en-US" dirty="0">
              <a:solidFill>
                <a:srgbClr val="FF0000"/>
              </a:solidFill>
              <a:ea typeface="华文新魏"/>
              <a:cs typeface="华文新魏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2200" dirty="0">
              <a:solidFill>
                <a:srgbClr val="FF0000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2200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pic>
        <p:nvPicPr>
          <p:cNvPr id="184324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82800"/>
            <a:ext cx="70723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14438"/>
            <a:ext cx="8501063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23914932-BB2A-4227-B407-1EE838F623C5}"/>
              </a:ext>
            </a:extLst>
          </p:cNvPr>
          <p:cNvSpPr/>
          <p:nvPr/>
        </p:nvSpPr>
        <p:spPr>
          <a:xfrm>
            <a:off x="1258888" y="2997200"/>
            <a:ext cx="1512887" cy="25241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06747C7-9425-4678-8370-949E3E471B36}"/>
              </a:ext>
            </a:extLst>
          </p:cNvPr>
          <p:cNvSpPr/>
          <p:nvPr/>
        </p:nvSpPr>
        <p:spPr>
          <a:xfrm>
            <a:off x="1277938" y="1592263"/>
            <a:ext cx="1511300" cy="2159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BD883C-2C21-4431-93B8-D1B130541F89}"/>
              </a:ext>
            </a:extLst>
          </p:cNvPr>
          <p:cNvSpPr/>
          <p:nvPr/>
        </p:nvSpPr>
        <p:spPr>
          <a:xfrm>
            <a:off x="455613" y="1941513"/>
            <a:ext cx="8148637" cy="14890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rPr>
              <a:t>通过指令地址分析存储器编址最小单位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rPr>
              <a:t>通过指令分析出数组元素占多少位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rPr>
              <a:t>推断跳转指令的转移目标地址计算公式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endParaRPr lang="en-US" altLang="zh-CN" sz="4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10FC5E-D9E2-46B4-A5DB-9E2A53D4E182}"/>
              </a:ext>
            </a:extLst>
          </p:cNvPr>
          <p:cNvSpPr/>
          <p:nvPr/>
        </p:nvSpPr>
        <p:spPr>
          <a:xfrm>
            <a:off x="455613" y="1557338"/>
            <a:ext cx="1724025" cy="4619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zh-CN" altLang="en-US" sz="2400" dirty="0">
                <a:solidFill>
                  <a:srgbClr val="FFFF00"/>
                </a:solidFill>
                <a:latin typeface="华文新魏"/>
                <a:ea typeface="华文新魏"/>
                <a:cs typeface="华文新魏"/>
              </a:rPr>
              <a:t>考查知识点</a:t>
            </a:r>
            <a:endParaRPr lang="en-US" altLang="zh-CN" sz="2400" dirty="0">
              <a:solidFill>
                <a:srgbClr val="FFFF00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10" name="图片 135" descr="u=207606497,4036238559&amp;fm=21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484313"/>
            <a:ext cx="4397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3"/>
          <p:cNvSpPr>
            <a:spLocks noGrp="1"/>
          </p:cNvSpPr>
          <p:nvPr>
            <p:ph type="title"/>
          </p:nvPr>
        </p:nvSpPr>
        <p:spPr bwMode="auto">
          <a:xfrm>
            <a:off x="241300" y="116632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补充题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186371" name="内容占位符 4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kumimoji="1" lang="zh-CN" altLang="en-US"/>
              <a:t>在一个</a:t>
            </a:r>
            <a:r>
              <a:rPr kumimoji="1" lang="en-US" altLang="zh-CN"/>
              <a:t>36</a:t>
            </a:r>
            <a:r>
              <a:rPr kumimoji="1" lang="zh-CN" altLang="en-US"/>
              <a:t>位长的指令系统中，设计一个扩展操作码，使之能表示下列指令：</a:t>
            </a:r>
            <a:endParaRPr kumimoji="1" lang="en-US" altLang="zh-CN"/>
          </a:p>
          <a:p>
            <a:pPr lvl="1">
              <a:buClr>
                <a:srgbClr val="F79646"/>
              </a:buClr>
            </a:pPr>
            <a:r>
              <a:rPr kumimoji="1" lang="en-US" altLang="zh-CN" sz="2400"/>
              <a:t>7</a:t>
            </a:r>
            <a:r>
              <a:rPr kumimoji="1" lang="zh-CN" altLang="en-US" sz="2400"/>
              <a:t>条具有两个</a:t>
            </a:r>
            <a:r>
              <a:rPr kumimoji="1" lang="en-US" altLang="zh-CN" sz="2400"/>
              <a:t>14</a:t>
            </a:r>
            <a:r>
              <a:rPr kumimoji="1" lang="zh-CN" altLang="en-US" sz="2400"/>
              <a:t>位地址和一个</a:t>
            </a:r>
            <a:r>
              <a:rPr kumimoji="1" lang="en-US" altLang="zh-CN" sz="2400"/>
              <a:t>5</a:t>
            </a:r>
            <a:r>
              <a:rPr kumimoji="1" lang="zh-CN" altLang="en-US" sz="2400"/>
              <a:t>位地址的指令；</a:t>
            </a:r>
            <a:endParaRPr kumimoji="1" lang="en-US" altLang="zh-CN" sz="2400"/>
          </a:p>
          <a:p>
            <a:pPr lvl="1">
              <a:buClr>
                <a:srgbClr val="F79646"/>
              </a:buClr>
            </a:pPr>
            <a:r>
              <a:rPr kumimoji="1" lang="en-US" altLang="zh-CN" sz="2400"/>
              <a:t>600</a:t>
            </a:r>
            <a:r>
              <a:rPr kumimoji="1" lang="zh-CN" altLang="en-US" sz="2400"/>
              <a:t>条具有一个</a:t>
            </a:r>
            <a:r>
              <a:rPr kumimoji="1" lang="en-US" altLang="zh-CN" sz="2400"/>
              <a:t>14</a:t>
            </a:r>
            <a:r>
              <a:rPr kumimoji="1" lang="zh-CN" altLang="en-US" sz="2400"/>
              <a:t>位地址和一个</a:t>
            </a:r>
            <a:r>
              <a:rPr kumimoji="1" lang="en-US" altLang="zh-CN" sz="2400"/>
              <a:t>5</a:t>
            </a:r>
            <a:r>
              <a:rPr kumimoji="1" lang="zh-CN" altLang="en-US" sz="2400"/>
              <a:t>位地址的指令；</a:t>
            </a:r>
            <a:endParaRPr kumimoji="1" lang="en-US" altLang="zh-CN" sz="2400"/>
          </a:p>
          <a:p>
            <a:pPr lvl="1">
              <a:buClr>
                <a:srgbClr val="F79646"/>
              </a:buClr>
            </a:pPr>
            <a:r>
              <a:rPr kumimoji="1" lang="en-US" altLang="zh-CN" sz="2400"/>
              <a:t>100</a:t>
            </a:r>
            <a:r>
              <a:rPr kumimoji="1" lang="zh-CN" altLang="en-US" sz="2400"/>
              <a:t>条无地址指令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Placeholder 5"/>
          <p:cNvSpPr>
            <a:spLocks noGrp="1" noChangeArrowheads="1"/>
          </p:cNvSpPr>
          <p:nvPr/>
        </p:nvSpPr>
        <p:spPr bwMode="auto">
          <a:xfrm>
            <a:off x="2305050" y="1844675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</a:p>
        </p:txBody>
      </p:sp>
      <p:pic>
        <p:nvPicPr>
          <p:cNvPr id="18841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513138"/>
            <a:ext cx="322738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0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513138"/>
            <a:ext cx="31400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1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513138"/>
            <a:ext cx="28543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52892"/>
            <a:ext cx="5210175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21507" name="Picture 2" descr="http://www.hbjy88.com/Article/UploadFiles/201202/20120220151414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539875"/>
            <a:ext cx="189706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3240088" y="1657350"/>
            <a:ext cx="4522787" cy="917575"/>
          </a:xfrm>
          <a:prstGeom prst="wedgeRoundRectCallout">
            <a:avLst>
              <a:gd name="adj1" fmla="val -59741"/>
              <a:gd name="adj2" fmla="val 48023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指令系统放在哪儿很简单，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复杂的是</a:t>
            </a:r>
            <a:r>
              <a:rPr lang="zh-CN" altLang="en-US" sz="3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如何设计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_s1031"/>
          <p:cNvSpPr>
            <a:spLocks noChangeArrowheads="1"/>
          </p:cNvSpPr>
          <p:nvPr/>
        </p:nvSpPr>
        <p:spPr bwMode="auto">
          <a:xfrm>
            <a:off x="457200" y="3073400"/>
            <a:ext cx="3224213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_s1031"/>
          <p:cNvSpPr>
            <a:spLocks noChangeArrowheads="1"/>
          </p:cNvSpPr>
          <p:nvPr/>
        </p:nvSpPr>
        <p:spPr bwMode="auto">
          <a:xfrm>
            <a:off x="314325" y="3779838"/>
            <a:ext cx="1458913" cy="17637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规整性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6" name="文本框 10"/>
          <p:cNvSpPr txBox="1">
            <a:spLocks noChangeArrowheads="1"/>
          </p:cNvSpPr>
          <p:nvPr/>
        </p:nvSpPr>
        <p:spPr bwMode="auto">
          <a:xfrm>
            <a:off x="1817687" y="3687763"/>
            <a:ext cx="6562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50"/>
              </a:spcBef>
              <a:buSzPct val="80000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提供的指令足够解决任何可解的问题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add,sub,mov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（完备但不有效）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7" name="文本框 11"/>
          <p:cNvSpPr txBox="1">
            <a:spLocks noChangeArrowheads="1"/>
          </p:cNvSpPr>
          <p:nvPr/>
        </p:nvSpPr>
        <p:spPr bwMode="auto">
          <a:xfrm>
            <a:off x="1817688" y="4324350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简洁、加速常用操作、没有歧义</a:t>
            </a:r>
          </a:p>
        </p:txBody>
      </p:sp>
      <p:sp>
        <p:nvSpPr>
          <p:cNvPr id="17418" name="文本框 12"/>
          <p:cNvSpPr txBox="1">
            <a:spLocks noChangeArrowheads="1"/>
          </p:cNvSpPr>
          <p:nvPr/>
        </p:nvSpPr>
        <p:spPr bwMode="auto">
          <a:xfrm>
            <a:off x="1817687" y="4699000"/>
            <a:ext cx="72188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对称、匀齐、一致（简单源于规整）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方便机器执行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9" name="文本框 13"/>
          <p:cNvSpPr txBox="1">
            <a:spLocks noChangeArrowheads="1"/>
          </p:cNvSpPr>
          <p:nvPr/>
        </p:nvSpPr>
        <p:spPr bwMode="auto">
          <a:xfrm>
            <a:off x="1825625" y="5108575"/>
            <a:ext cx="322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之前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之后的都要能用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7416" grpId="0"/>
      <p:bldP spid="17417" grpId="0"/>
      <p:bldP spid="17418" grpId="0"/>
      <p:bldP spid="17419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[模板]中山大学学术报告-v2</Template>
  <TotalTime>23162</TotalTime>
  <Words>7928</Words>
  <Application>Microsoft Office PowerPoint</Application>
  <PresentationFormat>全屏显示(4:3)</PresentationFormat>
  <Paragraphs>1562</Paragraphs>
  <Slides>87</Slides>
  <Notes>82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4" baseType="lpstr">
      <vt:lpstr>Heiti TC Light</vt:lpstr>
      <vt:lpstr>Microsoft YaHei UI</vt:lpstr>
      <vt:lpstr>Monotype Sorts</vt:lpstr>
      <vt:lpstr>黑体</vt:lpstr>
      <vt:lpstr>华文新魏</vt:lpstr>
      <vt:lpstr>隶书</vt:lpstr>
      <vt:lpstr>宋体</vt:lpstr>
      <vt:lpstr>Microsoft YaHei</vt:lpstr>
      <vt:lpstr>Microsoft YaHei</vt:lpstr>
      <vt:lpstr>微软雅黑 Light</vt:lpstr>
      <vt:lpstr>Arial</vt:lpstr>
      <vt:lpstr>Calibri</vt:lpstr>
      <vt:lpstr>Times</vt:lpstr>
      <vt:lpstr>Times New Roman</vt:lpstr>
      <vt:lpstr>Verdana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2.1.1 指令系统概述 </vt:lpstr>
      <vt:lpstr>2.1.1 指令系统概述 </vt:lpstr>
      <vt:lpstr>2.1.1 指令系统概述 </vt:lpstr>
      <vt:lpstr>2.1.1 指令系统概述 </vt:lpstr>
      <vt:lpstr>2.1.1 指令系统概述 </vt:lpstr>
      <vt:lpstr>2.1.1 指令系统概述 </vt:lpstr>
      <vt:lpstr>2.1.1 指令系统概述 </vt:lpstr>
      <vt:lpstr>2.1.2 两种类型指令系统计算机CISC与RISC </vt:lpstr>
      <vt:lpstr>2.1.2 两种类型指令系统计算机CISC与RISC </vt:lpstr>
      <vt:lpstr>2.1.2 两种类型指令系统计算机CISC与RISC </vt:lpstr>
      <vt:lpstr>80x86指令集的Top 10指令</vt:lpstr>
      <vt:lpstr>2.1.2 两种类型指令系统计算机CISC与RISC </vt:lpstr>
      <vt:lpstr>2.1.2 两种类型指令系统计算机CISC与RISC </vt:lpstr>
      <vt:lpstr>典型体系结构的通用计算器的数目</vt:lpstr>
      <vt:lpstr>2.1.2 两种类型指令系统计算机CISC与RISC </vt:lpstr>
      <vt:lpstr>练习1</vt:lpstr>
      <vt:lpstr>2.1.2 两种类型指令系统计算机CISC与RISC </vt:lpstr>
      <vt:lpstr>2.1.2 两种类型指令系统计算机CISC与RISC </vt:lpstr>
      <vt:lpstr>PowerPoint 演示文稿</vt:lpstr>
      <vt:lpstr>PowerPoint 演示文稿</vt:lpstr>
      <vt:lpstr>从指令执行过程看指令设计涉及的问题</vt:lpstr>
      <vt:lpstr>2.2.1 指令格式</vt:lpstr>
      <vt:lpstr>2.2.1 指令格式</vt:lpstr>
      <vt:lpstr>PowerPoint 演示文稿</vt:lpstr>
      <vt:lpstr>PowerPoint 演示文稿</vt:lpstr>
      <vt:lpstr>2.2.2 操作码设计</vt:lpstr>
      <vt:lpstr>2.2.2 操作码设计</vt:lpstr>
      <vt:lpstr>IBM370指令格式</vt:lpstr>
      <vt:lpstr>2.2.2 操作码设计</vt:lpstr>
      <vt:lpstr>2.2.2 操作码设计</vt:lpstr>
      <vt:lpstr>2.2.2 操作码设计</vt:lpstr>
      <vt:lpstr>2.2.2 操作码设计</vt:lpstr>
      <vt:lpstr>2.2.2 操作码设计</vt:lpstr>
      <vt:lpstr>2.2.2 操作码设计</vt:lpstr>
      <vt:lpstr>2.2.2 操作码设计</vt:lpstr>
      <vt:lpstr>2.2.2 操作码设计</vt:lpstr>
      <vt:lpstr>2.2.3 地址码结构</vt:lpstr>
      <vt:lpstr>2.2.3 地址码结构</vt:lpstr>
      <vt:lpstr>2.2.3 地址码结构</vt:lpstr>
      <vt:lpstr>2.2.3 地址码结构</vt:lpstr>
      <vt:lpstr>PowerPoint 演示文稿</vt:lpstr>
      <vt:lpstr>2.3 寻址方式 </vt:lpstr>
      <vt:lpstr>2.3.1 寻址方式的概念 </vt:lpstr>
      <vt:lpstr>2.3.1 寻址方式的概念 </vt:lpstr>
      <vt:lpstr>2.3.1 寻址方式的概念 </vt:lpstr>
      <vt:lpstr>2.3.1 寻址方式的概念 </vt:lpstr>
      <vt:lpstr>PowerPoint 演示文稿</vt:lpstr>
      <vt:lpstr>PowerPoint 演示文稿</vt:lpstr>
      <vt:lpstr>PowerPoint 演示文稿</vt:lpstr>
      <vt:lpstr>2.3.2 基本寻址方式 </vt:lpstr>
      <vt:lpstr>2.3.2 基本寻址方式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寻址方式举例</vt:lpstr>
      <vt:lpstr>寻址方式举例</vt:lpstr>
      <vt:lpstr>PowerPoint 演示文稿</vt:lpstr>
      <vt:lpstr>PowerPoint 演示文稿</vt:lpstr>
      <vt:lpstr>PowerPoint 演示文稿</vt:lpstr>
      <vt:lpstr>基本寻址方式的小结</vt:lpstr>
      <vt:lpstr>PowerPoint 演示文稿</vt:lpstr>
      <vt:lpstr>2.3.3 复合寻址方式和寻址方式实例 </vt:lpstr>
      <vt:lpstr>2.3.3 复合寻址方式和寻址方式实例 </vt:lpstr>
      <vt:lpstr>例题2：指令系统设计举例</vt:lpstr>
      <vt:lpstr>例题2：指令系统设计举例</vt:lpstr>
      <vt:lpstr>例题2：指令系统设计举例</vt:lpstr>
      <vt:lpstr>例题3: 指令设计系统举例</vt:lpstr>
      <vt:lpstr>例题3: 指令设计系统举例</vt:lpstr>
      <vt:lpstr>例题3:指令设计系统举例</vt:lpstr>
      <vt:lpstr>例题3:指令设计系统举例</vt:lpstr>
      <vt:lpstr>例题3：指令设计系统举例</vt:lpstr>
      <vt:lpstr>例题3：指令设计系统举例</vt:lpstr>
      <vt:lpstr>例题3: 指令设计系统举例</vt:lpstr>
      <vt:lpstr>例题4:指令系统设计举例</vt:lpstr>
      <vt:lpstr>例题4:指令系统设计举例</vt:lpstr>
      <vt:lpstr>例题4:指令系统设计举例</vt:lpstr>
      <vt:lpstr>例题4:指令系统设计举例</vt:lpstr>
      <vt:lpstr>例题4:指令系统设计举例</vt:lpstr>
      <vt:lpstr>例题4:指令系统设计举例</vt:lpstr>
      <vt:lpstr>补充题1</vt:lpstr>
      <vt:lpstr>PowerPoint 演示文稿</vt:lpstr>
    </vt:vector>
  </TitlesOfParts>
  <Company>myz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zhz</dc:creator>
  <cp:lastModifiedBy>陈 镜霖</cp:lastModifiedBy>
  <cp:revision>1642</cp:revision>
  <cp:lastPrinted>2019-09-05T04:01:11Z</cp:lastPrinted>
  <dcterms:created xsi:type="dcterms:W3CDTF">2005-07-31T10:12:35Z</dcterms:created>
  <dcterms:modified xsi:type="dcterms:W3CDTF">2023-09-04T10:58:13Z</dcterms:modified>
</cp:coreProperties>
</file>