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18" r:id="rId1"/>
  </p:sldMasterIdLst>
  <p:notesMasterIdLst>
    <p:notesMasterId r:id="rId92"/>
  </p:notesMasterIdLst>
  <p:handoutMasterIdLst>
    <p:handoutMasterId r:id="rId93"/>
  </p:handoutMasterIdLst>
  <p:sldIdLst>
    <p:sldId id="947" r:id="rId2"/>
    <p:sldId id="948" r:id="rId3"/>
    <p:sldId id="949" r:id="rId4"/>
    <p:sldId id="950" r:id="rId5"/>
    <p:sldId id="951" r:id="rId6"/>
    <p:sldId id="952" r:id="rId7"/>
    <p:sldId id="953" r:id="rId8"/>
    <p:sldId id="954" r:id="rId9"/>
    <p:sldId id="955" r:id="rId10"/>
    <p:sldId id="956" r:id="rId11"/>
    <p:sldId id="957" r:id="rId12"/>
    <p:sldId id="958" r:id="rId13"/>
    <p:sldId id="959" r:id="rId14"/>
    <p:sldId id="960" r:id="rId15"/>
    <p:sldId id="961" r:id="rId16"/>
    <p:sldId id="962" r:id="rId17"/>
    <p:sldId id="963" r:id="rId18"/>
    <p:sldId id="964" r:id="rId19"/>
    <p:sldId id="965" r:id="rId20"/>
    <p:sldId id="966" r:id="rId21"/>
    <p:sldId id="967" r:id="rId22"/>
    <p:sldId id="968" r:id="rId23"/>
    <p:sldId id="969" r:id="rId24"/>
    <p:sldId id="970" r:id="rId25"/>
    <p:sldId id="971" r:id="rId26"/>
    <p:sldId id="972" r:id="rId27"/>
    <p:sldId id="813" r:id="rId28"/>
    <p:sldId id="814" r:id="rId29"/>
    <p:sldId id="815" r:id="rId30"/>
    <p:sldId id="816" r:id="rId31"/>
    <p:sldId id="817" r:id="rId32"/>
    <p:sldId id="818" r:id="rId33"/>
    <p:sldId id="819" r:id="rId34"/>
    <p:sldId id="823" r:id="rId35"/>
    <p:sldId id="844" r:id="rId36"/>
    <p:sldId id="845" r:id="rId37"/>
    <p:sldId id="826" r:id="rId38"/>
    <p:sldId id="846" r:id="rId39"/>
    <p:sldId id="847" r:id="rId40"/>
    <p:sldId id="829" r:id="rId41"/>
    <p:sldId id="973" r:id="rId42"/>
    <p:sldId id="830" r:id="rId43"/>
    <p:sldId id="848" r:id="rId44"/>
    <p:sldId id="832" r:id="rId45"/>
    <p:sldId id="833" r:id="rId46"/>
    <p:sldId id="834" r:id="rId47"/>
    <p:sldId id="835" r:id="rId48"/>
    <p:sldId id="836" r:id="rId49"/>
    <p:sldId id="837" r:id="rId50"/>
    <p:sldId id="974" r:id="rId51"/>
    <p:sldId id="842" r:id="rId52"/>
    <p:sldId id="838" r:id="rId53"/>
    <p:sldId id="843" r:id="rId54"/>
    <p:sldId id="849" r:id="rId55"/>
    <p:sldId id="850" r:id="rId56"/>
    <p:sldId id="851" r:id="rId57"/>
    <p:sldId id="852" r:id="rId58"/>
    <p:sldId id="853" r:id="rId59"/>
    <p:sldId id="873" r:id="rId60"/>
    <p:sldId id="944" r:id="rId61"/>
    <p:sldId id="875" r:id="rId62"/>
    <p:sldId id="942" r:id="rId63"/>
    <p:sldId id="943" r:id="rId64"/>
    <p:sldId id="945" r:id="rId65"/>
    <p:sldId id="855" r:id="rId66"/>
    <p:sldId id="856" r:id="rId67"/>
    <p:sldId id="857" r:id="rId68"/>
    <p:sldId id="937" r:id="rId69"/>
    <p:sldId id="876" r:id="rId70"/>
    <p:sldId id="859" r:id="rId71"/>
    <p:sldId id="860" r:id="rId72"/>
    <p:sldId id="861" r:id="rId73"/>
    <p:sldId id="946" r:id="rId74"/>
    <p:sldId id="862" r:id="rId75"/>
    <p:sldId id="863" r:id="rId76"/>
    <p:sldId id="864" r:id="rId77"/>
    <p:sldId id="865" r:id="rId78"/>
    <p:sldId id="936" r:id="rId79"/>
    <p:sldId id="879" r:id="rId80"/>
    <p:sldId id="880" r:id="rId81"/>
    <p:sldId id="881" r:id="rId82"/>
    <p:sldId id="882" r:id="rId83"/>
    <p:sldId id="883" r:id="rId84"/>
    <p:sldId id="884" r:id="rId85"/>
    <p:sldId id="885" r:id="rId86"/>
    <p:sldId id="886" r:id="rId87"/>
    <p:sldId id="938" r:id="rId88"/>
    <p:sldId id="939" r:id="rId89"/>
    <p:sldId id="806" r:id="rId90"/>
    <p:sldId id="538" r:id="rId9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99"/>
    <a:srgbClr val="EAEAEA"/>
    <a:srgbClr val="DDDDDD"/>
    <a:srgbClr val="FFCC99"/>
    <a:srgbClr val="D5EDEF"/>
    <a:srgbClr val="0000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7164" autoAdjust="0"/>
  </p:normalViewPr>
  <p:slideViewPr>
    <p:cSldViewPr>
      <p:cViewPr varScale="1">
        <p:scale>
          <a:sx n="99" d="100"/>
          <a:sy n="99" d="100"/>
        </p:scale>
        <p:origin x="1564" y="64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>
      <p:scale>
        <a:sx n="66" d="100"/>
        <a:sy n="66" d="100"/>
      </p:scale>
      <p:origin x="0" y="-47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AD8AB134-8C36-5D4A-A32E-FBBB6F790A5B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AA32330F-2CE8-FD45-9AD0-B6E4FCDF8E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A43886-0D76-394D-9FC3-FBA574AFA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49363" y="1279525"/>
            <a:ext cx="4605337" cy="3454400"/>
          </a:xfrm>
          <a:ln/>
        </p:spPr>
      </p:sp>
      <p:sp>
        <p:nvSpPr>
          <p:cNvPr id="819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533C870-CA4C-4C32-B622-1A3C4248EA84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72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12DAA-0132-4BFD-B260-DC63ACA90CCF}" type="slidenum">
              <a:rPr lang="zh-CN" altLang="en-US" sz="1400" smtClean="0">
                <a:latin typeface="Times New Roman" panose="02020603050405020304" pitchFamily="18" charset="0"/>
              </a:rPr>
              <a:pPr/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91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93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53612E-34A2-4479-B954-231C76CF8AC1}" type="slidenum">
              <a:rPr lang="zh-CN" altLang="en-US" sz="140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78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13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E1FE0A-5A8A-4B8C-BBE6-2CC613E486BD}" type="slidenum">
              <a:rPr lang="zh-CN" altLang="en-US" sz="140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0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D9EB78-834B-4CC7-8749-E7570FEDB635}" type="slidenum">
              <a:rPr lang="zh-CN" altLang="en-US" sz="140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7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6EFD19-7E64-4364-B350-4D71D0943458}" type="slidenum">
              <a:rPr lang="zh-CN" altLang="en-US" sz="140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9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B901F9-CE8C-4C84-BA69-778D05368EAF}" type="slidenum">
              <a:rPr lang="zh-CN" altLang="en-US" sz="1400" smtClean="0">
                <a:latin typeface="Times New Roman" panose="02020603050405020304" pitchFamily="18" charset="0"/>
              </a:rPr>
              <a:pPr/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C14E34-3943-41D4-99FC-C7418556933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575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2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F654C5-11C2-4381-B843-20B6D5433AD1}" type="slidenum">
              <a:rPr lang="zh-CN" altLang="en-US" sz="1400" smtClean="0">
                <a:latin typeface="Times New Roman" panose="02020603050405020304" pitchFamily="18" charset="0"/>
              </a:rPr>
              <a:pPr/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52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649CAB-EB7E-4ED9-96D6-E3CBB04DDFF4}" type="slidenum">
              <a:rPr lang="zh-CN" altLang="en-US" sz="1400" smtClean="0">
                <a:latin typeface="Times New Roman" panose="02020603050405020304" pitchFamily="18" charset="0"/>
              </a:rPr>
              <a:pPr/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92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57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D499AA-3B3E-4680-993A-561E02819D24}" type="slidenum">
              <a:rPr lang="zh-CN" altLang="en-US" sz="140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5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26FDD0-BB4B-45D9-B607-5D3780BCB95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511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7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6856D5-6431-4ECA-84AB-E3816D2E11ED}" type="slidenum">
              <a:rPr lang="zh-CN" altLang="en-US" sz="140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93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98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7E76C8-7991-4412-8327-D1DD764DAA1F}" type="slidenum">
              <a:rPr lang="zh-CN" altLang="en-US" sz="1400" smtClean="0">
                <a:latin typeface="Times New Roman" panose="02020603050405020304" pitchFamily="18" charset="0"/>
              </a:rPr>
              <a:pPr/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03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18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8A9431-C3AE-4121-9FC9-103FC4B40F53}" type="slidenum">
              <a:rPr lang="zh-CN" altLang="en-US" sz="1400" smtClean="0">
                <a:latin typeface="Times New Roman" panose="02020603050405020304" pitchFamily="18" charset="0"/>
              </a:rPr>
              <a:pPr/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65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9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40F279-250D-494A-8142-9BE48B53540E}" type="slidenum">
              <a:rPr lang="zh-CN" altLang="en-US" sz="1400" smtClean="0">
                <a:latin typeface="Times New Roman" panose="02020603050405020304" pitchFamily="18" charset="0"/>
              </a:rPr>
              <a:pPr/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7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59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2BD8CC-F4C2-4F7E-BDAA-F17DD11F3FA7}" type="slidenum">
              <a:rPr lang="zh-CN" altLang="en-US" sz="1400" smtClean="0">
                <a:latin typeface="Times New Roman" panose="02020603050405020304" pitchFamily="18" charset="0"/>
              </a:rPr>
              <a:pPr/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32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800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CD2EF6-F991-4D4A-A656-A875D66F298F}" type="slidenum">
              <a:rPr lang="zh-CN" altLang="en-US" sz="1400" smtClean="0">
                <a:latin typeface="Times New Roman" panose="02020603050405020304" pitchFamily="18" charset="0"/>
              </a:rPr>
              <a:pPr/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52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46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E2AC8AA-0209-6843-87DC-B3332C65DD89}" type="slidenum">
              <a:rPr lang="zh-CN" altLang="en-US" sz="1300">
                <a:latin typeface="Times New Roman" charset="0"/>
              </a:rPr>
              <a:pPr/>
              <a:t>27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F699B68-882B-9A47-A3DF-0E053ED7A3E8}" type="slidenum">
              <a:rPr lang="zh-CN" altLang="en-US" sz="1300">
                <a:latin typeface="Times New Roman" charset="0"/>
              </a:rPr>
              <a:pPr/>
              <a:t>28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1878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5B5A7C0-B372-0146-88FF-0715C78E4603}" type="slidenum">
              <a:rPr lang="zh-CN" altLang="en-US" sz="1300">
                <a:latin typeface="Times New Roman" charset="0"/>
              </a:rPr>
              <a:pPr/>
              <a:t>29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083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182EEB-5390-6F47-B3BC-C7A0481DF0F9}" type="slidenum">
              <a:rPr lang="zh-CN" altLang="en-US" sz="1300">
                <a:latin typeface="Times New Roman" charset="0"/>
              </a:rPr>
              <a:pPr/>
              <a:t>30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884DB2-CBC2-4A3B-9A88-1D046B829C4F}" type="slidenum">
              <a:rPr lang="zh-CN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97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228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53EE72D-066F-D340-A396-D43D24FC1543}" type="slidenum">
              <a:rPr lang="zh-CN" altLang="en-US" sz="1300">
                <a:latin typeface="Times New Roman" charset="0"/>
              </a:rPr>
              <a:pPr/>
              <a:t>31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6446160-23FB-9A40-8B09-10CDC03FA709}" type="slidenum">
              <a:rPr lang="zh-CN" altLang="en-US" sz="1300">
                <a:latin typeface="Times New Roman" charset="0"/>
              </a:rPr>
              <a:pPr/>
              <a:t>32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7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7BB9B59-B9D5-AE47-A92B-6EE0E2F6CE3A}" type="slidenum">
              <a:rPr lang="zh-CN" altLang="en-US" sz="1300">
                <a:latin typeface="Times New Roman" charset="0"/>
              </a:rPr>
              <a:pPr/>
              <a:t>33</a:t>
            </a:fld>
            <a:endParaRPr lang="en-US" altLang="zh-CN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6B62FBE-B910-F24F-964F-159AAE22646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54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6B62FBE-B910-F24F-964F-159AAE22646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90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99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06B62FBE-B910-F24F-964F-159AAE22646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36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670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14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513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15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1C5F905-3886-084B-8862-B0E7EA1C1DA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42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0322B1-9609-45BA-A868-F8DFF829EE5A}" type="slidenum">
              <a:rPr lang="zh-CN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1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65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1C5F905-3886-084B-8862-B0E7EA1C1DA3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0393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62E33A6-A4A5-3847-ABCD-A15154319CE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87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06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62E33A6-A4A5-3847-ABCD-A15154319CE7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965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AC12.17</a:t>
            </a:r>
            <a:endParaRPr lang="zh-CN" altLang="en-US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5FF3663-5E60-454E-870B-55D631C3752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678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AC12.17</a:t>
            </a:r>
            <a:endParaRPr lang="zh-CN" altLang="en-US" dirty="0"/>
          </a:p>
        </p:txBody>
      </p:sp>
      <p:sp>
        <p:nvSpPr>
          <p:cNvPr id="839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BB77289-73FE-9943-82D9-32335CAD818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8587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67" tIns="46933" rIns="93867" bIns="46933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1233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942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1A2CABF-2DE9-8D46-A66F-00432014E40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21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72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2B1D033-9D15-9646-BE9E-1C11B62C09B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48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1347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67" tIns="46933" rIns="93867" bIns="46933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2534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67" tIns="46933" rIns="93867" bIns="46933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083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67171A-6EB2-49DF-8375-C9403100E3DC}" type="slidenum">
              <a:rPr lang="zh-CN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45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43886-0D76-394D-9FC3-FBA574AFA3F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026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64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0485867-1AAD-B545-ADB4-3C9972C9BF1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56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pPr marL="228600" indent="-2286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0300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8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8089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5F14F6-E696-A54C-A4B5-7F21A989A903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54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64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901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B1FAA2-4E05-EC42-847E-456228669E5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0379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11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7C81D53-F963-0E47-B84E-B5C7B566120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4708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1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0E3E162-54FD-FE45-98A2-30B4EED19CF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2039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318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CF9BC4E-5EE1-7C48-86F2-8617870EFBC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58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9843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B1FAA2-4E05-EC42-847E-456228669E5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59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2648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011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3FB1FAA2-4E05-EC42-847E-456228669E5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33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DDB36E-26F0-40DE-A287-351147FD121D}" type="slidenum">
              <a:rPr lang="zh-CN" altLang="en-US" sz="1400" smtClean="0">
                <a:latin typeface="Times New Roman" panose="02020603050405020304" pitchFamily="18" charset="0"/>
              </a:rPr>
              <a:pPr/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907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626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4F7B614-4A84-1946-BEA5-CC04EC11170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2932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43886-0D76-394D-9FC3-FBA574AFA3F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476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728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43BE689-1331-5F42-8DD6-7E34520C294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9873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8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charset="0"/>
              <a:ea typeface="宋体" charset="-122"/>
            </a:endParaRPr>
          </a:p>
        </p:txBody>
      </p:sp>
      <p:sp>
        <p:nvSpPr>
          <p:cNvPr id="8089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5F14F6-E696-A54C-A4B5-7F21A989A903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64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220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8285036F-2056-CA46-A91F-959203C3CA8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7442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8933A01-7CD6-7942-A095-2BC788EBA6B8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9695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138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D759724-87E5-3949-BCEE-A7B2AAD48BBF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67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8447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8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Times New Roman" charset="0"/>
              <a:ea typeface="宋体" charset="-122"/>
            </a:endParaRPr>
          </a:p>
        </p:txBody>
      </p:sp>
      <p:sp>
        <p:nvSpPr>
          <p:cNvPr id="8089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5F14F6-E696-A54C-A4B5-7F21A989A903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69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95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342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40A55CB6-79DE-9848-9281-1EC2B35C053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2561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445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03C0128-0DA8-914B-B8E2-2A1DF46201D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9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 defTabSz="1073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defTabSz="1073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CAF4C8-DB19-4563-A3F3-E87C2176EBDA}" type="slidenum">
              <a:rPr lang="zh-CN" altLang="en-US" sz="140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27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54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65B1089-F85E-F741-9F0A-455F9F051EE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408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05476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65B1089-F85E-F741-9F0A-455F9F051EEA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190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650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5B156A1-DF0A-6E49-BE7E-FD797820075B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6385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752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C6A29605-2B3F-3543-9473-35F7671C656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7264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7B6EE930-B4C2-364F-82A3-26591A48FAE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1074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957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A614A8B9-5CD1-9346-A77E-946519505011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77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6964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0898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80899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D85F14F6-E696-A54C-A4B5-7F21A989A903}" type="slidenum">
              <a:rPr lang="zh-CN" altLang="zh-CN">
                <a:latin typeface="Calibri" charset="0"/>
              </a:rPr>
              <a:pPr>
                <a:buFont typeface="Arial" charset="0"/>
                <a:buNone/>
              </a:pPr>
              <a:t>78</a:t>
            </a:fld>
            <a:endParaRPr lang="zh-CN" altLang="zh-CN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289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D9DA01DE-87BB-504A-BA94-75435DD22955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79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7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1C11822C-DD5A-5346-B2AB-4F4D992BE496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80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313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3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92C1CCD5-4B6B-074A-8C5F-A4FED93CBC3E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81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8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48132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C07A8A-9838-4124-860A-0C7C5C30E6B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1705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5847A776-C627-5847-887E-74E261F3F722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82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7065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2DF714A4-C537-124B-A827-55F7AF42B65C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83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7100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6F6A58F7-92EB-E54D-B83F-BE1F7C9A9E19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84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9046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FD436A25-7F22-BF4A-8746-06BA9C606F70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85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7947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990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fld id="{B5BB4FDE-1208-1947-9D4C-3AD3CB7D7824}" type="slidenum">
              <a:rPr lang="zh-CN" altLang="en-US" sz="1300" b="0">
                <a:solidFill>
                  <a:schemeClr val="tx1"/>
                </a:solidFill>
                <a:ea typeface="宋体" charset="-122"/>
              </a:rPr>
              <a:pPr/>
              <a:t>86</a:t>
            </a:fld>
            <a:endParaRPr lang="en-US" altLang="zh-CN" sz="13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7488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43886-0D76-394D-9FC3-FBA574AFA3F0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41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49363" y="1279525"/>
            <a:ext cx="4605337" cy="3454400"/>
          </a:xfrm>
          <a:ln/>
        </p:spPr>
      </p:sp>
      <p:sp>
        <p:nvSpPr>
          <p:cNvPr id="95235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4863" indent="-309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ED7C343-FE0A-4551-8886-19EE14320DC0}" type="slidenum">
              <a:rPr lang="zh-CN" altLang="zh-CN" smtClean="0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10</a:t>
            </a:fld>
            <a:endParaRPr lang="zh-CN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6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9683" y="116633"/>
            <a:ext cx="5210629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620" y="836713"/>
            <a:ext cx="8723868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5187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133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目录">
    <p:bg bwMode="auto"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20650" y="0"/>
            <a:ext cx="8902700" cy="6570663"/>
          </a:xfrm>
          <a:prstGeom prst="roundRect">
            <a:avLst>
              <a:gd name="adj" fmla="val 375"/>
            </a:avLst>
          </a:prstGeom>
          <a:solidFill>
            <a:schemeClr val="bg1"/>
          </a:solidFill>
          <a:ln>
            <a:noFill/>
          </a:ln>
          <a:effectLst>
            <a:outerShdw blurRad="38100" dist="12700" dir="2700000" algn="tl" rotWithShape="0">
              <a:srgbClr val="00000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en-US" sz="1350" noProof="1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" name="Straight Connector 11"/>
          <p:cNvCxnSpPr/>
          <p:nvPr/>
        </p:nvCxnSpPr>
        <p:spPr>
          <a:xfrm>
            <a:off x="377825" y="881063"/>
            <a:ext cx="8388350" cy="0"/>
          </a:xfrm>
          <a:prstGeom prst="line">
            <a:avLst/>
          </a:prstGeom>
          <a:ln w="25400">
            <a:solidFill>
              <a:srgbClr val="00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3079750"/>
            <a:ext cx="34940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5527675" y="3076575"/>
            <a:ext cx="3495675" cy="3495675"/>
          </a:xfrm>
          <a:prstGeom prst="ellipse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6" name="矩形 5"/>
          <p:cNvSpPr/>
          <p:nvPr/>
        </p:nvSpPr>
        <p:spPr>
          <a:xfrm>
            <a:off x="52388" y="6670675"/>
            <a:ext cx="463550" cy="1873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fontAlgn="ctr" hangingPunct="1">
              <a:buFont typeface="Arial" charset="0"/>
              <a:buNone/>
              <a:defRPr/>
            </a:pPr>
            <a:r>
              <a:rPr altLang="en-US" sz="1000" noProof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7" name="Slide Number Placeholder 5"/>
          <p:cNvSpPr txBox="1"/>
          <p:nvPr/>
        </p:nvSpPr>
        <p:spPr>
          <a:xfrm>
            <a:off x="8637588" y="6308725"/>
            <a:ext cx="390525" cy="2619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Font typeface="Arial" panose="020B0604020202020204" pitchFamily="34" charset="0"/>
              <a:buNone/>
              <a:defRPr/>
            </a:pPr>
            <a:fld id="{7170B285-E3A2-3D4A-AC5F-74AD4C679EE4}" type="slidenum">
              <a:rPr lang="en-US" altLang="zh-CN" sz="1100" b="1" noProof="1" smtClean="0"/>
              <a:pPr fontAlgn="auto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b="1" noProof="1"/>
          </a:p>
        </p:txBody>
      </p:sp>
      <p:grpSp>
        <p:nvGrpSpPr>
          <p:cNvPr id="8" name="组合 10"/>
          <p:cNvGrpSpPr>
            <a:grpSpLocks/>
          </p:cNvGrpSpPr>
          <p:nvPr/>
        </p:nvGrpSpPr>
        <p:grpSpPr bwMode="auto">
          <a:xfrm>
            <a:off x="7732713" y="6650038"/>
            <a:ext cx="1452562" cy="215900"/>
            <a:chOff x="7690527" y="6641428"/>
            <a:chExt cx="1453471" cy="216000"/>
          </a:xfrm>
        </p:grpSpPr>
        <p:sp>
          <p:nvSpPr>
            <p:cNvPr id="9" name="Rectangle 9"/>
            <p:cNvSpPr/>
            <p:nvPr userDrawn="1"/>
          </p:nvSpPr>
          <p:spPr>
            <a:xfrm>
              <a:off x="7690527" y="6641428"/>
              <a:ext cx="1453471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r" eaLnBrk="1" hangingPunct="1">
                <a:defRPr/>
              </a:pPr>
              <a:r>
                <a:rPr altLang="en-US" sz="1200" noProof="1">
                  <a:solidFill>
                    <a:srgbClr val="006600"/>
                  </a:solidFill>
                  <a:latin typeface="微软雅黑 Light" charset="-122"/>
                  <a:ea typeface="微软雅黑 Light" charset="-122"/>
                </a:rPr>
                <a:t>硕士学位论文答辩</a:t>
              </a:r>
              <a:endParaRPr altLang="en-US" sz="1300" noProof="1">
                <a:solidFill>
                  <a:srgbClr val="006600"/>
                </a:solidFill>
                <a:latin typeface="微软雅黑 Light" charset="-122"/>
                <a:ea typeface="微软雅黑 Light" charset="-122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7730239" y="6670016"/>
              <a:ext cx="58775" cy="177882"/>
            </a:xfrm>
            <a:prstGeom prst="rect">
              <a:avLst/>
            </a:prstGeom>
            <a:solidFill>
              <a:srgbClr val="00660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</p:spTree>
    <p:extLst>
      <p:ext uri="{BB962C8B-B14F-4D97-AF65-F5344CB8AC3E}">
        <p14:creationId xmlns:p14="http://schemas.microsoft.com/office/powerpoint/2010/main" val="116813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624638" y="4221163"/>
            <a:ext cx="2492375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81331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/>
          <p:nvPr userDrawn="1"/>
        </p:nvSpPr>
        <p:spPr>
          <a:xfrm>
            <a:off x="7591425" y="6613525"/>
            <a:ext cx="1544638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zh-CN" sz="750" i="1" dirty="0">
                <a:solidFill>
                  <a:srgbClr val="B9E1FF"/>
                </a:solidFill>
                <a:latin typeface="+mn-ea"/>
                <a:ea typeface="+mn-ea"/>
              </a:rPr>
              <a:t>COMPUTER   PRINCIPLE</a:t>
            </a:r>
            <a:endParaRPr lang="zh-CN" altLang="en-US" sz="750" i="1" dirty="0">
              <a:solidFill>
                <a:srgbClr val="B9E1FF"/>
              </a:solidFill>
              <a:latin typeface="+mn-ea"/>
              <a:ea typeface="+mn-ea"/>
            </a:endParaRPr>
          </a:p>
        </p:txBody>
      </p:sp>
      <p:grpSp>
        <p:nvGrpSpPr>
          <p:cNvPr id="6" name="组合 2"/>
          <p:cNvGrpSpPr>
            <a:grpSpLocks/>
          </p:cNvGrpSpPr>
          <p:nvPr userDrawn="1"/>
        </p:nvGrpSpPr>
        <p:grpSpPr bwMode="auto">
          <a:xfrm>
            <a:off x="115888" y="6589713"/>
            <a:ext cx="1665287" cy="247650"/>
            <a:chOff x="419615" y="6589923"/>
            <a:chExt cx="2219147" cy="248209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2482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lang="zh-CN" altLang="en-US" sz="1013" i="1" spc="225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latin typeface="+mn-ea"/>
                  <a:ea typeface="+mn-ea"/>
                </a:rPr>
                <a:t>计算机原理</a:t>
              </a: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099313" y="6706072"/>
              <a:ext cx="539449" cy="3500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6072"/>
              <a:ext cx="539449" cy="3500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69179" y="44624"/>
            <a:ext cx="7974821" cy="438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225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04865" y="1125538"/>
            <a:ext cx="8191105" cy="5040312"/>
          </a:xfrm>
          <a:prstGeom prst="rect">
            <a:avLst/>
          </a:prstGeom>
        </p:spPr>
        <p:txBody>
          <a:bodyPr/>
          <a:lstStyle>
            <a:lvl1pPr marL="257209" indent="-257209">
              <a:buFont typeface="Wingdings" charset="2"/>
              <a:buChar char=""/>
              <a:defRPr/>
            </a:lvl1pPr>
            <a:lvl2pPr marL="557287" marR="0" indent="-214341" algn="l" defTabSz="6858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lvl2pPr>
            <a:lvl3pPr marL="857364" indent="-171473">
              <a:buFont typeface="Wingdings" panose="05000000000000000000" pitchFamily="2" charset="2"/>
              <a:buChar char="p"/>
              <a:defRPr/>
            </a:lvl3pPr>
            <a:lvl4pPr marL="1200310" indent="-171473">
              <a:buFont typeface="Wingdings" panose="05000000000000000000" pitchFamily="2" charset="2"/>
              <a:buChar char="n"/>
              <a:defRPr/>
            </a:lvl4pPr>
            <a:lvl5pPr marL="1371783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030453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628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32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92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41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835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94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997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639763"/>
            <a:ext cx="9144000" cy="0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4" descr="E:\学校\2012110922144630394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ChangeArrowheads="1"/>
          </p:cNvSpPr>
          <p:nvPr/>
        </p:nvSpPr>
        <p:spPr bwMode="auto">
          <a:xfrm>
            <a:off x="381000" y="6397625"/>
            <a:ext cx="83645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	                                                                                                             		                   </a:t>
            </a:r>
            <a:fld id="{06DE0BB5-E6BC-B540-A521-CF8EBC74A773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ts val="2000"/>
                </a:lnSpc>
                <a:buFont typeface="Arial" panose="020B0604020202020204" pitchFamily="34" charset="0"/>
                <a:buNone/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8723313" y="6453188"/>
            <a:ext cx="457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CE40796-DC8E-B843-9196-60991238E2B3}" type="slidenum">
              <a:rPr kumimoji="1" lang="en-US" altLang="zh-CN" sz="1200" b="1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kumimoji="1" lang="en-US" altLang="zh-CN" sz="1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2" r:id="rId1"/>
    <p:sldLayoutId id="2147485443" r:id="rId2"/>
    <p:sldLayoutId id="2147485444" r:id="rId3"/>
    <p:sldLayoutId id="2147485445" r:id="rId4"/>
    <p:sldLayoutId id="2147485446" r:id="rId5"/>
    <p:sldLayoutId id="2147485447" r:id="rId6"/>
    <p:sldLayoutId id="2147485448" r:id="rId7"/>
    <p:sldLayoutId id="2147485449" r:id="rId8"/>
    <p:sldLayoutId id="2147485450" r:id="rId9"/>
    <p:sldLayoutId id="2147485451" r:id="rId10"/>
    <p:sldLayoutId id="2147485452" r:id="rId11"/>
    <p:sldLayoutId id="2147485453" r:id="rId12"/>
    <p:sldLayoutId id="214748545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Users\freya_liu\Documents\Teaching\&#20013;&#22823;&#19978;&#35838;\&#22791;&#35838;\&#21608;&#26480;&#33521;&#32769;&#24072;&#25552;&#20379;\2015&#35745;&#31639;&#26426;&#32452;&#25104;&#21407;&#29702;\cai\CAI.html#.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2F5D907-73D2-4944-B0A3-8DC3A1865150}"/>
              </a:ext>
            </a:extLst>
          </p:cNvPr>
          <p:cNvSpPr/>
          <p:nvPr/>
        </p:nvSpPr>
        <p:spPr>
          <a:xfrm>
            <a:off x="0" y="1731962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171" name="文本框 10"/>
          <p:cNvSpPr txBox="1">
            <a:spLocks noChangeArrowheads="1"/>
          </p:cNvSpPr>
          <p:nvPr/>
        </p:nvSpPr>
        <p:spPr bwMode="auto">
          <a:xfrm>
            <a:off x="0" y="219392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5D70D1-627E-40D0-8B1C-622C5C1606B6}"/>
              </a:ext>
            </a:extLst>
          </p:cNvPr>
          <p:cNvSpPr txBox="1"/>
          <p:nvPr/>
        </p:nvSpPr>
        <p:spPr>
          <a:xfrm>
            <a:off x="1116013" y="4473575"/>
            <a:ext cx="7272337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 dirty="0">
                <a:latin typeface="Arial" charset="0"/>
                <a:ea typeface="宋体" charset="-122"/>
              </a:rPr>
              <a:t>chenzhg29@mail.sysu.edu.cn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文本框 14"/>
          <p:cNvSpPr txBox="1">
            <a:spLocks noChangeArrowheads="1"/>
          </p:cNvSpPr>
          <p:nvPr/>
        </p:nvSpPr>
        <p:spPr bwMode="auto">
          <a:xfrm>
            <a:off x="2268538" y="5732463"/>
            <a:ext cx="5238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02" y="116632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2"/>
          <p:cNvSpPr txBox="1">
            <a:spLocks noChangeArrowheads="1"/>
          </p:cNvSpPr>
          <p:nvPr/>
        </p:nvSpPr>
        <p:spPr bwMode="auto">
          <a:xfrm>
            <a:off x="0" y="3182938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 指令：计算机的语言（第二讲）</a:t>
            </a:r>
          </a:p>
        </p:txBody>
      </p:sp>
    </p:spTree>
    <p:extLst>
      <p:ext uri="{BB962C8B-B14F-4D97-AF65-F5344CB8AC3E}">
        <p14:creationId xmlns:p14="http://schemas.microsoft.com/office/powerpoint/2010/main" val="714286144"/>
      </p:ext>
    </p:extLst>
  </p:cSld>
  <p:clrMapOvr>
    <a:masterClrMapping/>
  </p:clrMapOvr>
  <p:transition spd="slow" advTm="1926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76FCF54-EB9C-4519-905C-0275619E6391}"/>
              </a:ext>
            </a:extLst>
          </p:cNvPr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211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数据在计算机中如何表示？</a:t>
            </a:r>
            <a:b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2" name="Rectangle 5"/>
          <p:cNvSpPr txBox="1">
            <a:spLocks noChangeArrowheads="1"/>
          </p:cNvSpPr>
          <p:nvPr/>
        </p:nvSpPr>
        <p:spPr bwMode="auto">
          <a:xfrm>
            <a:off x="1506538" y="2990850"/>
            <a:ext cx="61309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representation</a:t>
            </a:r>
            <a:r>
              <a:rPr lang="zh-CN" altLang="en-US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270254360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7920930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2.4.1 </a:t>
            </a:r>
            <a:r>
              <a:rPr lang="zh-CN" altLang="en-US" dirty="0">
                <a:solidFill>
                  <a:srgbClr val="A50021"/>
                </a:solidFill>
              </a:rPr>
              <a:t>计算机中的（机器级）数据表示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9625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6260" name="AutoShape 14"/>
          <p:cNvSpPr>
            <a:spLocks noChangeArrowheads="1"/>
          </p:cNvSpPr>
          <p:nvPr/>
        </p:nvSpPr>
        <p:spPr bwMode="auto">
          <a:xfrm>
            <a:off x="6329363" y="1677988"/>
            <a:ext cx="2782887" cy="1698625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0BC3A3-1809-4FC9-A4D0-E2B93144BE87}"/>
              </a:ext>
            </a:extLst>
          </p:cNvPr>
          <p:cNvSpPr/>
          <p:nvPr/>
        </p:nvSpPr>
        <p:spPr>
          <a:xfrm>
            <a:off x="1443038" y="1714500"/>
            <a:ext cx="737552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117" indent="-269117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CC"/>
                </a:solidFill>
                <a:ea typeface="华文新魏" charset="0"/>
                <a:cs typeface="黑体" charset="0"/>
              </a:rPr>
              <a:t>为什么计算机内部所有信息都采用</a:t>
            </a:r>
            <a:r>
              <a:rPr lang="zh-CN" altLang="en-US" sz="2400" dirty="0">
                <a:ea typeface="华文新魏" charset="0"/>
                <a:cs typeface="黑体" charset="0"/>
              </a:rPr>
              <a:t>二进制编码</a:t>
            </a:r>
            <a:r>
              <a:rPr lang="zh-CN" altLang="en-US" sz="2400" dirty="0">
                <a:solidFill>
                  <a:srgbClr val="0000CC"/>
                </a:solidFill>
                <a:ea typeface="华文新魏" charset="0"/>
                <a:cs typeface="黑体" charset="0"/>
              </a:rPr>
              <a:t>表示？</a:t>
            </a:r>
            <a:endParaRPr lang="en-US" altLang="zh-CN" sz="2400" dirty="0">
              <a:solidFill>
                <a:srgbClr val="0000CC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</p:txBody>
      </p:sp>
      <p:pic>
        <p:nvPicPr>
          <p:cNvPr id="9626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670050"/>
            <a:ext cx="11636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_s1031">
            <a:extLst>
              <a:ext uri="{FF2B5EF4-FFF2-40B4-BE49-F238E27FC236}">
                <a16:creationId xmlns:a16="http://schemas.microsoft.com/office/drawing/2014/main" id="{0CDB6232-C8F9-43EF-93D1-97081219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344738"/>
            <a:ext cx="6945312" cy="17129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制造</a:t>
            </a:r>
            <a:r>
              <a:rPr lang="zh-CN" altLang="en-US" dirty="0">
                <a:latin typeface="Verdana" charset="0"/>
                <a:ea typeface="华文新魏" charset="-122"/>
              </a:rPr>
              <a:t>二个稳定态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的</a:t>
            </a:r>
            <a:r>
              <a:rPr lang="zh-CN" altLang="en-US" dirty="0">
                <a:latin typeface="Verdana" charset="0"/>
                <a:ea typeface="华文新魏" charset="-122"/>
              </a:rPr>
              <a:t>物理器件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比较容易</a:t>
            </a:r>
            <a:endParaRPr lang="en-US" altLang="zh-CN" dirty="0">
              <a:solidFill>
                <a:schemeClr val="tx1"/>
              </a:solidFill>
              <a:latin typeface="Verdana" charset="0"/>
              <a:ea typeface="华文新魏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二进制的编码、计数、运算</a:t>
            </a:r>
            <a:r>
              <a:rPr lang="zh-CN" altLang="en-US" dirty="0">
                <a:latin typeface="Verdana" charset="0"/>
                <a:ea typeface="华文新魏" charset="-122"/>
              </a:rPr>
              <a:t>规则简单</a:t>
            </a:r>
            <a:endParaRPr lang="en-US" altLang="zh-CN" dirty="0">
              <a:latin typeface="Verdana" charset="0"/>
              <a:ea typeface="华文新魏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(3) </a:t>
            </a:r>
            <a:r>
              <a:rPr lang="zh-CN" altLang="en-US" dirty="0">
                <a:latin typeface="Verdana" charset="0"/>
                <a:ea typeface="华文新魏" charset="-122"/>
              </a:rPr>
              <a:t>与逻辑命题对应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华文新魏" charset="-122"/>
              </a:rPr>
              <a:t>，便于逻辑运算，并能方便地用逻辑电路实现算术运算</a:t>
            </a:r>
          </a:p>
        </p:txBody>
      </p:sp>
    </p:spTree>
    <p:extLst>
      <p:ext uri="{BB962C8B-B14F-4D97-AF65-F5344CB8AC3E}">
        <p14:creationId xmlns:p14="http://schemas.microsoft.com/office/powerpoint/2010/main" val="508114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8307" name="AutoShape 14"/>
          <p:cNvSpPr>
            <a:spLocks noChangeArrowheads="1"/>
          </p:cNvSpPr>
          <p:nvPr/>
        </p:nvSpPr>
        <p:spPr bwMode="auto">
          <a:xfrm>
            <a:off x="6329363" y="1677988"/>
            <a:ext cx="2782887" cy="1698625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94AC12-3958-4F9A-9F45-7F35DD8901BA}"/>
              </a:ext>
            </a:extLst>
          </p:cNvPr>
          <p:cNvSpPr/>
          <p:nvPr/>
        </p:nvSpPr>
        <p:spPr>
          <a:xfrm>
            <a:off x="1331913" y="1714500"/>
            <a:ext cx="7667625" cy="44164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117" indent="-269117">
              <a:lnSpc>
                <a:spcPct val="120000"/>
              </a:lnSpc>
              <a:defRPr/>
            </a:pPr>
            <a:r>
              <a:rPr lang="zh-CN" altLang="en-US" sz="2400" dirty="0">
                <a:ea typeface="华文新魏" charset="0"/>
                <a:cs typeface="黑体" charset="0"/>
              </a:rPr>
              <a:t>为什么计算机内部所有信息都采用二进制编码表示？</a:t>
            </a:r>
            <a:endParaRPr lang="en-US" altLang="zh-CN" sz="2400" dirty="0"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4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endParaRPr lang="en-US" altLang="zh-CN" sz="2800" dirty="0">
              <a:solidFill>
                <a:schemeClr val="accent5"/>
              </a:solidFill>
              <a:ea typeface="华文新魏" charset="0"/>
              <a:cs typeface="黑体" charset="0"/>
            </a:endParaRPr>
          </a:p>
          <a:p>
            <a:pPr marL="269117" indent="-269117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CC"/>
                </a:solidFill>
                <a:ea typeface="华文新魏" charset="0"/>
                <a:cs typeface="黑体" charset="0"/>
              </a:rPr>
              <a:t>真值和机器数 </a:t>
            </a:r>
            <a:r>
              <a:rPr lang="en-US" altLang="zh-CN" sz="2400" dirty="0">
                <a:solidFill>
                  <a:srgbClr val="0000CC"/>
                </a:solidFill>
                <a:ea typeface="华文新魏" charset="0"/>
                <a:cs typeface="黑体" charset="0"/>
              </a:rPr>
              <a:t>Truth number and machine number</a:t>
            </a:r>
            <a:endParaRPr lang="zh-CN" altLang="en-US" sz="2400" dirty="0">
              <a:solidFill>
                <a:srgbClr val="0000CC"/>
              </a:solidFill>
              <a:ea typeface="华文新魏" charset="0"/>
              <a:cs typeface="黑体" charset="0"/>
            </a:endParaRPr>
          </a:p>
          <a:p>
            <a:pPr marL="537044" lvl="1" indent="-267927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dirty="0">
                <a:ea typeface="华文新魏" charset="0"/>
                <a:cs typeface="黑体" charset="0"/>
              </a:rPr>
              <a:t>机器数：用</a:t>
            </a:r>
            <a:r>
              <a:rPr lang="en-US" altLang="zh-CN" sz="2800" dirty="0">
                <a:ea typeface="华文新魏" charset="0"/>
                <a:cs typeface="黑体" charset="0"/>
              </a:rPr>
              <a:t>0</a:t>
            </a:r>
            <a:r>
              <a:rPr lang="zh-CN" altLang="en-US" sz="2800" dirty="0">
                <a:ea typeface="华文新魏" charset="0"/>
                <a:cs typeface="黑体" charset="0"/>
              </a:rPr>
              <a:t>和</a:t>
            </a:r>
            <a:r>
              <a:rPr lang="en-US" altLang="zh-CN" sz="2800" dirty="0">
                <a:ea typeface="华文新魏" charset="0"/>
                <a:cs typeface="黑体" charset="0"/>
              </a:rPr>
              <a:t>1</a:t>
            </a:r>
            <a:r>
              <a:rPr lang="zh-CN" altLang="en-US" sz="2800" dirty="0">
                <a:ea typeface="华文新魏" charset="0"/>
                <a:cs typeface="黑体" charset="0"/>
              </a:rPr>
              <a:t>编码的计算机内部 </a:t>
            </a:r>
            <a:r>
              <a:rPr lang="en-US" altLang="zh-CN" sz="2800" dirty="0">
                <a:ea typeface="华文新魏" charset="0"/>
                <a:cs typeface="黑体" charset="0"/>
              </a:rPr>
              <a:t>0/1 </a:t>
            </a:r>
            <a:r>
              <a:rPr lang="zh-CN" altLang="en-US" sz="2800" dirty="0">
                <a:ea typeface="华文新魏" charset="0"/>
                <a:cs typeface="黑体" charset="0"/>
              </a:rPr>
              <a:t>序列</a:t>
            </a:r>
          </a:p>
          <a:p>
            <a:pPr marL="537044" lvl="1" indent="-267927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dirty="0">
                <a:ea typeface="华文新魏" charset="0"/>
                <a:cs typeface="黑体" charset="0"/>
              </a:rPr>
              <a:t>真值：机器数真正的值，即：现实中带正负号</a:t>
            </a:r>
            <a:r>
              <a:rPr lang="zh-CN" altLang="en-US" sz="2800">
                <a:ea typeface="华文新魏" charset="0"/>
                <a:cs typeface="黑体" charset="0"/>
              </a:rPr>
              <a:t>的数，人类认知中的数</a:t>
            </a:r>
            <a:endParaRPr lang="en-US" altLang="zh-CN" sz="2800" dirty="0">
              <a:ea typeface="华文新魏" charset="0"/>
              <a:cs typeface="黑体" charset="0"/>
            </a:endParaRPr>
          </a:p>
        </p:txBody>
      </p:sp>
      <p:pic>
        <p:nvPicPr>
          <p:cNvPr id="98309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670050"/>
            <a:ext cx="11636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_s1031">
            <a:extLst>
              <a:ext uri="{FF2B5EF4-FFF2-40B4-BE49-F238E27FC236}">
                <a16:creationId xmlns:a16="http://schemas.microsoft.com/office/drawing/2014/main" id="{308E3B19-7A81-4B77-8C5D-84920F67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344738"/>
            <a:ext cx="6945312" cy="15081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defRPr/>
            </a:pPr>
            <a:r>
              <a:rPr lang="en-US" altLang="zh-CN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(1) </a:t>
            </a:r>
            <a:r>
              <a:rPr lang="zh-CN" altLang="en-US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制造</a:t>
            </a:r>
            <a:r>
              <a:rPr lang="zh-CN" altLang="en-US" sz="2100">
                <a:latin typeface="Verdana" charset="0"/>
                <a:ea typeface="华文新魏" charset="-122"/>
              </a:rPr>
              <a:t>二个稳定态</a:t>
            </a:r>
            <a:r>
              <a:rPr lang="zh-CN" altLang="en-US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的</a:t>
            </a:r>
            <a:r>
              <a:rPr lang="zh-CN" altLang="en-US" sz="2100">
                <a:latin typeface="Verdana" charset="0"/>
                <a:ea typeface="华文新魏" charset="-122"/>
              </a:rPr>
              <a:t>物理器件</a:t>
            </a:r>
            <a:r>
              <a:rPr lang="zh-CN" altLang="en-US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比较容易</a:t>
            </a:r>
            <a:endParaRPr lang="en-US" altLang="zh-CN" sz="2100">
              <a:solidFill>
                <a:schemeClr val="tx1"/>
              </a:solidFill>
              <a:latin typeface="Verdana" charset="0"/>
              <a:ea typeface="华文新魏" charset="-122"/>
            </a:endParaRPr>
          </a:p>
          <a:p>
            <a:pPr lvl="1">
              <a:defRPr/>
            </a:pPr>
            <a:r>
              <a:rPr lang="en-US" altLang="zh-CN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(2) </a:t>
            </a:r>
            <a:r>
              <a:rPr lang="zh-CN" altLang="en-US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二进制的编码、计数、运算</a:t>
            </a:r>
            <a:r>
              <a:rPr lang="zh-CN" altLang="en-US" sz="2100">
                <a:latin typeface="Verdana" charset="0"/>
                <a:ea typeface="华文新魏" charset="-122"/>
              </a:rPr>
              <a:t>规则简单</a:t>
            </a:r>
            <a:endParaRPr lang="en-US" altLang="zh-CN" sz="2100">
              <a:latin typeface="Verdana" charset="0"/>
              <a:ea typeface="华文新魏" charset="-122"/>
            </a:endParaRPr>
          </a:p>
          <a:p>
            <a:pPr lvl="1">
              <a:defRPr/>
            </a:pPr>
            <a:r>
              <a:rPr lang="en-US" altLang="zh-CN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(3) </a:t>
            </a:r>
            <a:r>
              <a:rPr lang="zh-CN" altLang="en-US" sz="2100">
                <a:latin typeface="Verdana" charset="0"/>
                <a:ea typeface="华文新魏" charset="-122"/>
              </a:rPr>
              <a:t>与逻辑命题对应</a:t>
            </a:r>
            <a:r>
              <a:rPr lang="zh-CN" altLang="en-US" sz="2100">
                <a:solidFill>
                  <a:schemeClr val="tx1"/>
                </a:solidFill>
                <a:latin typeface="Verdana" charset="0"/>
                <a:ea typeface="华文新魏" charset="-122"/>
              </a:rPr>
              <a:t>，便于逻辑运算，并能方便地用逻辑电路实现算术运算</a:t>
            </a:r>
          </a:p>
        </p:txBody>
      </p:sp>
      <p:sp>
        <p:nvSpPr>
          <p:cNvPr id="983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954" y="66676"/>
            <a:ext cx="7815430" cy="55535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2.4.1 </a:t>
            </a:r>
            <a:r>
              <a:rPr lang="zh-CN" altLang="en-US" dirty="0">
                <a:solidFill>
                  <a:srgbClr val="A50021"/>
                </a:solidFill>
              </a:rPr>
              <a:t>计算机中的（机器级）数据表示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0216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5" name="图片 24" descr="20120808184802_rRirB.thumb.600_0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1125538"/>
            <a:ext cx="126365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15913" y="2492375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数据表示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92275" y="2492375"/>
            <a:ext cx="648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能被计算机</a:t>
            </a: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硬件直接识别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14">
            <a:extLst>
              <a:ext uri="{FF2B5EF4-FFF2-40B4-BE49-F238E27FC236}">
                <a16:creationId xmlns:a16="http://schemas.microsoft.com/office/drawing/2014/main" id="{EEAF8D25-5C07-4B25-8097-CE039C4D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3409950"/>
            <a:ext cx="4695825" cy="955675"/>
          </a:xfrm>
          <a:prstGeom prst="wedgeRoundRectCallout">
            <a:avLst>
              <a:gd name="adj1" fmla="val -36681"/>
              <a:gd name="adj2" fmla="val -9750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66990" tIns="33496" rIns="66990" bIns="33496" anchor="ctr"/>
          <a:lstStyle/>
          <a:p>
            <a:pPr marL="457200" indent="-457200" defTabSz="887134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Tx/>
              <a:buAutoNum type="arabicPeriod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可用计算机硬件直接表示</a:t>
            </a:r>
            <a:endParaRPr kumimoji="1" lang="en-US" altLang="zh-CN" sz="24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 defTabSz="887134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Tx/>
              <a:buAutoNum type="arabicPeriod"/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可以由计算机指令直接调用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224338"/>
            <a:ext cx="12287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utoShape 14">
            <a:extLst>
              <a:ext uri="{FF2B5EF4-FFF2-40B4-BE49-F238E27FC236}">
                <a16:creationId xmlns:a16="http://schemas.microsoft.com/office/drawing/2014/main" id="{3ED7BF27-7C80-4507-A7A3-1130EB5D3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3236913"/>
            <a:ext cx="1042987" cy="579437"/>
          </a:xfrm>
          <a:prstGeom prst="wedgeRoundRectCallout">
            <a:avLst>
              <a:gd name="adj1" fmla="val -1551"/>
              <a:gd name="adj2" fmla="val 92958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7950" y="3213100"/>
            <a:ext cx="1190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14">
            <a:extLst>
              <a:ext uri="{FF2B5EF4-FFF2-40B4-BE49-F238E27FC236}">
                <a16:creationId xmlns:a16="http://schemas.microsoft.com/office/drawing/2014/main" id="{3ED2B3CE-6172-4009-A8B2-E24E2156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3205163"/>
            <a:ext cx="1298575" cy="798512"/>
          </a:xfrm>
          <a:prstGeom prst="wedgeRoundRectCallout">
            <a:avLst>
              <a:gd name="adj1" fmla="val -46458"/>
              <a:gd name="adj2" fmla="val 73806"/>
              <a:gd name="adj3" fmla="val 16667"/>
            </a:avLst>
          </a:prstGeom>
          <a:noFill/>
          <a:ln w="158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62075" y="3292475"/>
            <a:ext cx="1271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咱只听得懂机器语言</a:t>
            </a:r>
          </a:p>
        </p:txBody>
      </p:sp>
      <p:sp>
        <p:nvSpPr>
          <p:cNvPr id="100364" name="Rectangle 2"/>
          <p:cNvSpPr txBox="1">
            <a:spLocks noChangeArrowheads="1"/>
          </p:cNvSpPr>
          <p:nvPr/>
        </p:nvSpPr>
        <p:spPr bwMode="auto">
          <a:xfrm>
            <a:off x="167262" y="0"/>
            <a:ext cx="78565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2.4.1 </a:t>
            </a:r>
            <a:r>
              <a:rPr lang="zh-CN" altLang="en-US" dirty="0"/>
              <a:t>计算机中的（机器级）数据表示</a:t>
            </a:r>
            <a:endParaRPr lang="en-US" altLang="zh-CN" dirty="0"/>
          </a:p>
        </p:txBody>
      </p:sp>
      <p:sp>
        <p:nvSpPr>
          <p:cNvPr id="100366" name="TextBox 20"/>
          <p:cNvSpPr txBox="1">
            <a:spLocks noChangeArrowheads="1"/>
          </p:cNvSpPr>
          <p:nvPr/>
        </p:nvSpPr>
        <p:spPr bwMode="auto">
          <a:xfrm>
            <a:off x="1177925" y="1125538"/>
            <a:ext cx="69945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数据在计算机中是如何表示的？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正数？负数？整数？小数？逻辑数？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148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2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2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2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1" grpId="0" animBg="1"/>
      <p:bldP spid="32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03" name="TextBox 20"/>
          <p:cNvSpPr txBox="1">
            <a:spLocks noChangeArrowheads="1"/>
          </p:cNvSpPr>
          <p:nvPr/>
        </p:nvSpPr>
        <p:spPr bwMode="auto">
          <a:xfrm>
            <a:off x="1177925" y="1125538"/>
            <a:ext cx="69945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数据在计算机中是如何表示的？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正数？负数？整数？小数？逻辑数？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04" name="图片 24" descr="20120808184802_rRirB.thumb.600_0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96975"/>
            <a:ext cx="104298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TextBox 26"/>
          <p:cNvSpPr txBox="1">
            <a:spLocks noChangeArrowheads="1"/>
          </p:cNvSpPr>
          <p:nvPr/>
        </p:nvSpPr>
        <p:spPr bwMode="auto">
          <a:xfrm>
            <a:off x="468313" y="2349500"/>
            <a:ext cx="145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数据表示</a:t>
            </a:r>
          </a:p>
        </p:txBody>
      </p:sp>
      <p:sp>
        <p:nvSpPr>
          <p:cNvPr id="102406" name="TextBox 27"/>
          <p:cNvSpPr txBox="1">
            <a:spLocks noChangeArrowheads="1"/>
          </p:cNvSpPr>
          <p:nvPr/>
        </p:nvSpPr>
        <p:spPr bwMode="auto">
          <a:xfrm>
            <a:off x="1692275" y="2349500"/>
            <a:ext cx="6202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能被计算机</a:t>
            </a: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硬件直接识别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AutoShape 14">
            <a:extLst>
              <a:ext uri="{FF2B5EF4-FFF2-40B4-BE49-F238E27FC236}">
                <a16:creationId xmlns:a16="http://schemas.microsoft.com/office/drawing/2014/main" id="{523F4D61-F8AC-4A86-958F-CFA443E9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3141663"/>
            <a:ext cx="4708525" cy="860425"/>
          </a:xfrm>
          <a:prstGeom prst="wedgeRoundRectCallout">
            <a:avLst>
              <a:gd name="adj1" fmla="val -36681"/>
              <a:gd name="adj2" fmla="val -9750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66990" tIns="33496" rIns="66990" bIns="33496" anchor="ctr"/>
          <a:lstStyle/>
          <a:p>
            <a:pPr defTabSz="887134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可用计算机硬件直接表示</a:t>
            </a:r>
            <a:endParaRPr kumimoji="1" lang="en-US" altLang="zh-CN" sz="24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defTabSz="887134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可以由计算机指令直接调用</a:t>
            </a:r>
          </a:p>
        </p:txBody>
      </p:sp>
      <p:sp>
        <p:nvSpPr>
          <p:cNvPr id="102408" name="_s1031"/>
          <p:cNvSpPr>
            <a:spLocks noChangeArrowheads="1"/>
          </p:cNvSpPr>
          <p:nvPr/>
        </p:nvSpPr>
        <p:spPr bwMode="auto">
          <a:xfrm>
            <a:off x="1177925" y="4300538"/>
            <a:ext cx="4219575" cy="6191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数据表示和数据结构的关系</a:t>
            </a: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845C7AD1-95E2-44EB-83DA-70AFA5C5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886325"/>
            <a:ext cx="7354888" cy="1689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数据表示研究计算机</a:t>
            </a:r>
            <a:r>
              <a:rPr lang="zh-CN" altLang="en-US" dirty="0">
                <a:latin typeface="微软雅黑" charset="-122"/>
                <a:ea typeface="微软雅黑" charset="-122"/>
              </a:rPr>
              <a:t>硬件可以直接识别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的数据类型</a:t>
            </a:r>
          </a:p>
          <a:p>
            <a:pPr>
              <a:lnSpc>
                <a:spcPct val="150000"/>
              </a:lnSpc>
              <a:buFont typeface="Wingdings" charset="2"/>
              <a:buChar char="Ø"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数据结构研究在数据表示基础之上，如何让计算机处理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硬件不能直接识别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的数据类型</a:t>
            </a:r>
          </a:p>
        </p:txBody>
      </p:sp>
      <p:sp>
        <p:nvSpPr>
          <p:cNvPr id="102410" name="Rectangle 2"/>
          <p:cNvSpPr txBox="1">
            <a:spLocks noChangeArrowheads="1"/>
          </p:cNvSpPr>
          <p:nvPr/>
        </p:nvSpPr>
        <p:spPr bwMode="auto">
          <a:xfrm>
            <a:off x="155575" y="24532"/>
            <a:ext cx="792093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2.4.1 </a:t>
            </a:r>
            <a:r>
              <a:rPr lang="zh-CN" altLang="en-US" dirty="0"/>
              <a:t>计算机中的（机器级）数据表示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19138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51" name="TextBox 41"/>
          <p:cNvSpPr txBox="1">
            <a:spLocks noChangeArrowheads="1"/>
          </p:cNvSpPr>
          <p:nvPr/>
        </p:nvSpPr>
        <p:spPr bwMode="auto">
          <a:xfrm>
            <a:off x="576263" y="2578100"/>
            <a:ext cx="415925" cy="302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文字、图、表、声音、等媒体信息</a:t>
            </a:r>
          </a:p>
        </p:txBody>
      </p:sp>
      <p:sp>
        <p:nvSpPr>
          <p:cNvPr id="104452" name="TextBox 42"/>
          <p:cNvSpPr txBox="1">
            <a:spLocks noChangeArrowheads="1"/>
          </p:cNvSpPr>
          <p:nvPr/>
        </p:nvSpPr>
        <p:spPr bwMode="auto">
          <a:xfrm>
            <a:off x="1363663" y="2908300"/>
            <a:ext cx="415925" cy="909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104453" name="TextBox 46"/>
          <p:cNvSpPr txBox="1">
            <a:spLocks noChangeArrowheads="1"/>
          </p:cNvSpPr>
          <p:nvPr/>
        </p:nvSpPr>
        <p:spPr bwMode="auto">
          <a:xfrm>
            <a:off x="1339850" y="4394200"/>
            <a:ext cx="415925" cy="909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04454" name="TextBox 47"/>
          <p:cNvSpPr txBox="1">
            <a:spLocks noChangeArrowheads="1"/>
          </p:cNvSpPr>
          <p:nvPr/>
        </p:nvSpPr>
        <p:spPr bwMode="auto">
          <a:xfrm>
            <a:off x="2117725" y="2870200"/>
            <a:ext cx="414338" cy="2574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二进制编码表示的各种数据</a:t>
            </a:r>
          </a:p>
        </p:txBody>
      </p:sp>
      <p:sp>
        <p:nvSpPr>
          <p:cNvPr id="104455" name="TextBox 48"/>
          <p:cNvSpPr txBox="1">
            <a:spLocks noChangeArrowheads="1"/>
          </p:cNvSpPr>
          <p:nvPr/>
        </p:nvSpPr>
        <p:spPr bwMode="auto">
          <a:xfrm>
            <a:off x="2894013" y="2887663"/>
            <a:ext cx="415925" cy="25574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图、树、链表等结构化数据 </a:t>
            </a:r>
          </a:p>
        </p:txBody>
      </p:sp>
      <p:sp>
        <p:nvSpPr>
          <p:cNvPr id="104456" name="TextBox 49"/>
          <p:cNvSpPr txBox="1">
            <a:spLocks noChangeArrowheads="1"/>
          </p:cNvSpPr>
          <p:nvPr/>
        </p:nvSpPr>
        <p:spPr bwMode="auto">
          <a:xfrm flipH="1">
            <a:off x="3633788" y="2725738"/>
            <a:ext cx="460375" cy="285115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指令系统能识别的基本类型</a:t>
            </a:r>
          </a:p>
        </p:txBody>
      </p:sp>
      <p:sp>
        <p:nvSpPr>
          <p:cNvPr id="104457" name="TextBox 50"/>
          <p:cNvSpPr txBox="1">
            <a:spLocks noChangeArrowheads="1"/>
          </p:cNvSpPr>
          <p:nvPr/>
        </p:nvSpPr>
        <p:spPr bwMode="auto">
          <a:xfrm flipH="1">
            <a:off x="4562153" y="2482850"/>
            <a:ext cx="369887" cy="13636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数值型数据</a:t>
            </a:r>
          </a:p>
        </p:txBody>
      </p:sp>
      <p:sp>
        <p:nvSpPr>
          <p:cNvPr id="104458" name="TextBox 51"/>
          <p:cNvSpPr txBox="1">
            <a:spLocks noChangeArrowheads="1"/>
          </p:cNvSpPr>
          <p:nvPr/>
        </p:nvSpPr>
        <p:spPr bwMode="auto">
          <a:xfrm flipH="1">
            <a:off x="4452938" y="4332288"/>
            <a:ext cx="414337" cy="12446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非数值型数据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A8EF155-CF05-4CCC-82BD-7D7304D1C1EA}"/>
              </a:ext>
            </a:extLst>
          </p:cNvPr>
          <p:cNvCxnSpPr>
            <a:endCxn id="104452" idx="1"/>
          </p:cNvCxnSpPr>
          <p:nvPr/>
        </p:nvCxnSpPr>
        <p:spPr>
          <a:xfrm>
            <a:off x="962025" y="3362325"/>
            <a:ext cx="401638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22128B2-DC78-4CCE-A7C5-4F1E47933B5E}"/>
              </a:ext>
            </a:extLst>
          </p:cNvPr>
          <p:cNvCxnSpPr/>
          <p:nvPr/>
        </p:nvCxnSpPr>
        <p:spPr>
          <a:xfrm rot="10800000">
            <a:off x="969963" y="4848225"/>
            <a:ext cx="40481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A6FBB8F-623E-4534-8A48-651F2497F5BF}"/>
              </a:ext>
            </a:extLst>
          </p:cNvPr>
          <p:cNvCxnSpPr/>
          <p:nvPr/>
        </p:nvCxnSpPr>
        <p:spPr>
          <a:xfrm rot="10800000">
            <a:off x="1743075" y="4867275"/>
            <a:ext cx="404813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F47DF0C-C8FC-4ACB-99F9-A44CD9EA7F52}"/>
              </a:ext>
            </a:extLst>
          </p:cNvPr>
          <p:cNvCxnSpPr/>
          <p:nvPr/>
        </p:nvCxnSpPr>
        <p:spPr>
          <a:xfrm>
            <a:off x="1752600" y="3371850"/>
            <a:ext cx="42545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0373C6-BB03-477E-8830-4B6B92B50083}"/>
              </a:ext>
            </a:extLst>
          </p:cNvPr>
          <p:cNvCxnSpPr>
            <a:stCxn id="104454" idx="3"/>
            <a:endCxn id="104455" idx="1"/>
          </p:cNvCxnSpPr>
          <p:nvPr/>
        </p:nvCxnSpPr>
        <p:spPr>
          <a:xfrm>
            <a:off x="2532063" y="4157663"/>
            <a:ext cx="361950" cy="952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0E55F62-D850-4018-BCF7-A65297523517}"/>
              </a:ext>
            </a:extLst>
          </p:cNvPr>
          <p:cNvCxnSpPr>
            <a:cxnSpLocks/>
            <a:stCxn id="104455" idx="3"/>
            <a:endCxn id="104456" idx="3"/>
          </p:cNvCxnSpPr>
          <p:nvPr/>
        </p:nvCxnSpPr>
        <p:spPr>
          <a:xfrm flipV="1">
            <a:off x="3309938" y="4151313"/>
            <a:ext cx="323850" cy="15875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856C787-E328-4A42-9178-206149578974}"/>
              </a:ext>
            </a:extLst>
          </p:cNvPr>
          <p:cNvCxnSpPr/>
          <p:nvPr/>
        </p:nvCxnSpPr>
        <p:spPr>
          <a:xfrm>
            <a:off x="4211638" y="3262313"/>
            <a:ext cx="26193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8" name="TextBox 105">
            <a:extLst>
              <a:ext uri="{FF2B5EF4-FFF2-40B4-BE49-F238E27FC236}">
                <a16:creationId xmlns:a16="http://schemas.microsoft.com/office/drawing/2014/main" id="{23EDEE82-B606-4AEC-BE6A-0B1E168DF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63663"/>
            <a:ext cx="4633912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defRPr/>
            </a:pPr>
            <a:r>
              <a:rPr lang="zh-CN" altLang="en-US" sz="195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计算机的外部信息与内部机器级数据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AAB6E96-9192-4720-A57A-6C160090F56F}"/>
              </a:ext>
            </a:extLst>
          </p:cNvPr>
          <p:cNvCxnSpPr>
            <a:cxnSpLocks/>
            <a:stCxn id="104456" idx="1"/>
          </p:cNvCxnSpPr>
          <p:nvPr/>
        </p:nvCxnSpPr>
        <p:spPr>
          <a:xfrm flipV="1">
            <a:off x="4094163" y="4098925"/>
            <a:ext cx="120650" cy="52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8211007-C27B-4C26-8578-B1E3143997F9}"/>
              </a:ext>
            </a:extLst>
          </p:cNvPr>
          <p:cNvCxnSpPr/>
          <p:nvPr/>
        </p:nvCxnSpPr>
        <p:spPr>
          <a:xfrm rot="16200000" flipH="1">
            <a:off x="3449638" y="4024313"/>
            <a:ext cx="1535112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4E72461-6358-4735-81F5-CA73C204D6A4}"/>
              </a:ext>
            </a:extLst>
          </p:cNvPr>
          <p:cNvCxnSpPr/>
          <p:nvPr/>
        </p:nvCxnSpPr>
        <p:spPr>
          <a:xfrm>
            <a:off x="4214813" y="4789488"/>
            <a:ext cx="26193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AutoShape 14"/>
          <p:cNvSpPr>
            <a:spLocks noChangeArrowheads="1"/>
          </p:cNvSpPr>
          <p:nvPr/>
        </p:nvSpPr>
        <p:spPr bwMode="auto">
          <a:xfrm>
            <a:off x="0" y="2060575"/>
            <a:ext cx="1227138" cy="341313"/>
          </a:xfrm>
          <a:prstGeom prst="wedgeRoundRectCallout">
            <a:avLst>
              <a:gd name="adj1" fmla="val -8245"/>
              <a:gd name="adj2" fmla="val 82954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用户角度</a:t>
            </a: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4E4D8AD9-1A88-46A3-823F-308D581EC1C6}"/>
              </a:ext>
            </a:extLst>
          </p:cNvPr>
          <p:cNvCxnSpPr/>
          <p:nvPr/>
        </p:nvCxnSpPr>
        <p:spPr>
          <a:xfrm rot="5400000">
            <a:off x="1667669" y="3858419"/>
            <a:ext cx="3638550" cy="1588"/>
          </a:xfrm>
          <a:prstGeom prst="line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AutoShape 14"/>
          <p:cNvSpPr>
            <a:spLocks noChangeArrowheads="1"/>
          </p:cNvSpPr>
          <p:nvPr/>
        </p:nvSpPr>
        <p:spPr bwMode="auto">
          <a:xfrm>
            <a:off x="4024313" y="1939925"/>
            <a:ext cx="1957387" cy="433388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系统设计者角度</a:t>
            </a:r>
          </a:p>
        </p:txBody>
      </p:sp>
      <p:pic>
        <p:nvPicPr>
          <p:cNvPr id="61" name="Picture 12" descr="http://album.u17i.com/image/2011/11/77/ea/476683_31014_1116196_3ZzB.squ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0650"/>
            <a:ext cx="6064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1165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AutoShape 14"/>
          <p:cNvSpPr>
            <a:spLocks noChangeArrowheads="1"/>
          </p:cNvSpPr>
          <p:nvPr/>
        </p:nvSpPr>
        <p:spPr bwMode="auto">
          <a:xfrm>
            <a:off x="2454275" y="2185988"/>
            <a:ext cx="969963" cy="379412"/>
          </a:xfrm>
          <a:prstGeom prst="wedgeRoundRectCallout">
            <a:avLst>
              <a:gd name="adj1" fmla="val 28606"/>
              <a:gd name="adj2" fmla="val 107986"/>
              <a:gd name="adj3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4160838" y="2401888"/>
            <a:ext cx="771525" cy="3233737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77" name="Rectangle 2"/>
          <p:cNvSpPr txBox="1">
            <a:spLocks noChangeArrowheads="1"/>
          </p:cNvSpPr>
          <p:nvPr/>
        </p:nvSpPr>
        <p:spPr bwMode="auto">
          <a:xfrm>
            <a:off x="85725" y="91851"/>
            <a:ext cx="801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2.4.1 </a:t>
            </a:r>
            <a:r>
              <a:rPr lang="zh-CN" altLang="en-US" dirty="0"/>
              <a:t>计算机中的（机器级）数据表示</a:t>
            </a:r>
            <a:endParaRPr lang="en-US" altLang="zh-CN" dirty="0"/>
          </a:p>
        </p:txBody>
      </p:sp>
      <p:sp>
        <p:nvSpPr>
          <p:cNvPr id="104478" name="矩形 2"/>
          <p:cNvSpPr>
            <a:spLocks noChangeArrowheads="1"/>
          </p:cNvSpPr>
          <p:nvPr/>
        </p:nvSpPr>
        <p:spPr bwMode="auto">
          <a:xfrm>
            <a:off x="1747838" y="5635625"/>
            <a:ext cx="879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Binary </a:t>
            </a:r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104479" name="矩形 3"/>
          <p:cNvSpPr>
            <a:spLocks noChangeArrowheads="1"/>
          </p:cNvSpPr>
          <p:nvPr/>
        </p:nvSpPr>
        <p:spPr bwMode="auto">
          <a:xfrm>
            <a:off x="2654300" y="5662613"/>
            <a:ext cx="1054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Graph, tree</a:t>
            </a:r>
            <a:r>
              <a:rPr lang="is-IS" altLang="zh-CN"/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09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203" grpId="0" animBg="1"/>
      <p:bldP spid="20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96" y="30162"/>
            <a:ext cx="7924229" cy="5191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2.4.1 </a:t>
            </a:r>
            <a:r>
              <a:rPr lang="zh-CN" altLang="en-US" dirty="0">
                <a:solidFill>
                  <a:srgbClr val="A50021"/>
                </a:solidFill>
              </a:rPr>
              <a:t>计算机中的（机器级）数据表示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0649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6500" name="TextBox 41"/>
          <p:cNvSpPr txBox="1">
            <a:spLocks noChangeArrowheads="1"/>
          </p:cNvSpPr>
          <p:nvPr/>
        </p:nvSpPr>
        <p:spPr bwMode="auto">
          <a:xfrm>
            <a:off x="576263" y="2578100"/>
            <a:ext cx="415925" cy="3100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文字、图、表、声音、等媒体信息</a:t>
            </a:r>
          </a:p>
        </p:txBody>
      </p:sp>
      <p:sp>
        <p:nvSpPr>
          <p:cNvPr id="106501" name="TextBox 42"/>
          <p:cNvSpPr txBox="1">
            <a:spLocks noChangeArrowheads="1"/>
          </p:cNvSpPr>
          <p:nvPr/>
        </p:nvSpPr>
        <p:spPr bwMode="auto">
          <a:xfrm>
            <a:off x="1363663" y="2908300"/>
            <a:ext cx="415925" cy="909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</a:p>
        </p:txBody>
      </p:sp>
      <p:sp>
        <p:nvSpPr>
          <p:cNvPr id="106502" name="TextBox 46"/>
          <p:cNvSpPr txBox="1">
            <a:spLocks noChangeArrowheads="1"/>
          </p:cNvSpPr>
          <p:nvPr/>
        </p:nvSpPr>
        <p:spPr bwMode="auto">
          <a:xfrm>
            <a:off x="1339850" y="4394200"/>
            <a:ext cx="415925" cy="9096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</a:p>
        </p:txBody>
      </p:sp>
      <p:sp>
        <p:nvSpPr>
          <p:cNvPr id="106503" name="TextBox 47"/>
          <p:cNvSpPr txBox="1">
            <a:spLocks noChangeArrowheads="1"/>
          </p:cNvSpPr>
          <p:nvPr/>
        </p:nvSpPr>
        <p:spPr bwMode="auto">
          <a:xfrm>
            <a:off x="2117725" y="2870200"/>
            <a:ext cx="414338" cy="24606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二进制编码表示的各种数据</a:t>
            </a:r>
          </a:p>
        </p:txBody>
      </p:sp>
      <p:sp>
        <p:nvSpPr>
          <p:cNvPr id="106504" name="TextBox 48"/>
          <p:cNvSpPr txBox="1">
            <a:spLocks noChangeArrowheads="1"/>
          </p:cNvSpPr>
          <p:nvPr/>
        </p:nvSpPr>
        <p:spPr bwMode="auto">
          <a:xfrm>
            <a:off x="2894013" y="2887663"/>
            <a:ext cx="415925" cy="2422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图、树、链表等结构化数据 </a:t>
            </a:r>
          </a:p>
        </p:txBody>
      </p:sp>
      <p:sp>
        <p:nvSpPr>
          <p:cNvPr id="106505" name="TextBox 49"/>
          <p:cNvSpPr txBox="1">
            <a:spLocks noChangeArrowheads="1"/>
          </p:cNvSpPr>
          <p:nvPr/>
        </p:nvSpPr>
        <p:spPr bwMode="auto">
          <a:xfrm flipH="1">
            <a:off x="3633788" y="2903538"/>
            <a:ext cx="460375" cy="294481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指令系统能识别的基本类型</a:t>
            </a:r>
          </a:p>
        </p:txBody>
      </p:sp>
      <p:sp>
        <p:nvSpPr>
          <p:cNvPr id="106506" name="TextBox 50"/>
          <p:cNvSpPr txBox="1">
            <a:spLocks noChangeArrowheads="1"/>
          </p:cNvSpPr>
          <p:nvPr/>
        </p:nvSpPr>
        <p:spPr bwMode="auto">
          <a:xfrm flipH="1">
            <a:off x="4471988" y="2482850"/>
            <a:ext cx="369887" cy="136366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数值型数据</a:t>
            </a:r>
          </a:p>
        </p:txBody>
      </p:sp>
      <p:sp>
        <p:nvSpPr>
          <p:cNvPr id="106507" name="TextBox 51"/>
          <p:cNvSpPr txBox="1">
            <a:spLocks noChangeArrowheads="1"/>
          </p:cNvSpPr>
          <p:nvPr/>
        </p:nvSpPr>
        <p:spPr bwMode="auto">
          <a:xfrm flipH="1">
            <a:off x="4429125" y="4332288"/>
            <a:ext cx="461963" cy="15446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非数值型数据</a:t>
            </a:r>
          </a:p>
        </p:txBody>
      </p:sp>
      <p:sp>
        <p:nvSpPr>
          <p:cNvPr id="106508" name="TextBox 52"/>
          <p:cNvSpPr txBox="1">
            <a:spLocks noChangeArrowheads="1"/>
          </p:cNvSpPr>
          <p:nvPr/>
        </p:nvSpPr>
        <p:spPr bwMode="auto">
          <a:xfrm flipH="1">
            <a:off x="5214938" y="2328863"/>
            <a:ext cx="1101725" cy="5175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二进制数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09" name="TextBox 53"/>
          <p:cNvSpPr txBox="1">
            <a:spLocks noChangeArrowheads="1"/>
          </p:cNvSpPr>
          <p:nvPr/>
        </p:nvSpPr>
        <p:spPr bwMode="auto">
          <a:xfrm flipH="1">
            <a:off x="5214938" y="3333750"/>
            <a:ext cx="1095375" cy="83978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二进制编码十进制数</a:t>
            </a:r>
          </a:p>
        </p:txBody>
      </p:sp>
      <p:sp>
        <p:nvSpPr>
          <p:cNvPr id="106510" name="TextBox 54"/>
          <p:cNvSpPr txBox="1">
            <a:spLocks noChangeArrowheads="1"/>
          </p:cNvSpPr>
          <p:nvPr/>
        </p:nvSpPr>
        <p:spPr bwMode="auto">
          <a:xfrm flipH="1">
            <a:off x="6673850" y="1773238"/>
            <a:ext cx="920750" cy="55399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定点数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11" name="TextBox 55"/>
          <p:cNvSpPr txBox="1">
            <a:spLocks noChangeArrowheads="1"/>
          </p:cNvSpPr>
          <p:nvPr/>
        </p:nvSpPr>
        <p:spPr bwMode="auto">
          <a:xfrm flipH="1">
            <a:off x="6678613" y="2886075"/>
            <a:ext cx="927100" cy="55399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实数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12" name="TextBox 56"/>
          <p:cNvSpPr txBox="1">
            <a:spLocks noChangeArrowheads="1"/>
          </p:cNvSpPr>
          <p:nvPr/>
        </p:nvSpPr>
        <p:spPr bwMode="auto">
          <a:xfrm flipH="1">
            <a:off x="7967663" y="1620838"/>
            <a:ext cx="925512" cy="5540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</a:p>
        </p:txBody>
      </p:sp>
      <p:sp>
        <p:nvSpPr>
          <p:cNvPr id="106513" name="TextBox 57"/>
          <p:cNvSpPr txBox="1">
            <a:spLocks noChangeArrowheads="1"/>
          </p:cNvSpPr>
          <p:nvPr/>
        </p:nvSpPr>
        <p:spPr bwMode="auto">
          <a:xfrm flipH="1">
            <a:off x="7969250" y="2259013"/>
            <a:ext cx="923925" cy="5540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有符号整数</a:t>
            </a:r>
          </a:p>
        </p:txBody>
      </p:sp>
      <p:sp>
        <p:nvSpPr>
          <p:cNvPr id="106514" name="TextBox 58"/>
          <p:cNvSpPr txBox="1">
            <a:spLocks noChangeArrowheads="1"/>
          </p:cNvSpPr>
          <p:nvPr/>
        </p:nvSpPr>
        <p:spPr bwMode="auto">
          <a:xfrm flipH="1">
            <a:off x="5224463" y="4283075"/>
            <a:ext cx="1108075" cy="5175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逻辑数据</a:t>
            </a:r>
          </a:p>
        </p:txBody>
      </p:sp>
      <p:sp>
        <p:nvSpPr>
          <p:cNvPr id="106515" name="TextBox 59"/>
          <p:cNvSpPr txBox="1">
            <a:spLocks noChangeArrowheads="1"/>
          </p:cNvSpPr>
          <p:nvPr/>
        </p:nvSpPr>
        <p:spPr bwMode="auto">
          <a:xfrm flipH="1">
            <a:off x="5219700" y="5089525"/>
            <a:ext cx="1101725" cy="584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西文字符和汉字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E66F551-A005-42CD-8C7F-27677A23FD9F}"/>
              </a:ext>
            </a:extLst>
          </p:cNvPr>
          <p:cNvCxnSpPr>
            <a:endCxn id="106501" idx="1"/>
          </p:cNvCxnSpPr>
          <p:nvPr/>
        </p:nvCxnSpPr>
        <p:spPr>
          <a:xfrm>
            <a:off x="962025" y="3362325"/>
            <a:ext cx="401638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C616C69-0B14-47E2-9A48-DC8699F99781}"/>
              </a:ext>
            </a:extLst>
          </p:cNvPr>
          <p:cNvCxnSpPr/>
          <p:nvPr/>
        </p:nvCxnSpPr>
        <p:spPr>
          <a:xfrm rot="10800000">
            <a:off x="969963" y="4848225"/>
            <a:ext cx="40481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F9AC3AA-94A4-44BB-A185-BE04625D812A}"/>
              </a:ext>
            </a:extLst>
          </p:cNvPr>
          <p:cNvCxnSpPr/>
          <p:nvPr/>
        </p:nvCxnSpPr>
        <p:spPr>
          <a:xfrm rot="10800000">
            <a:off x="1743075" y="4867275"/>
            <a:ext cx="404813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9B0876-DC4F-4686-8546-03015483A8B6}"/>
              </a:ext>
            </a:extLst>
          </p:cNvPr>
          <p:cNvCxnSpPr/>
          <p:nvPr/>
        </p:nvCxnSpPr>
        <p:spPr>
          <a:xfrm>
            <a:off x="1752600" y="3371850"/>
            <a:ext cx="42545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C15C388-2577-4AB6-86CE-5C86F9F9F578}"/>
              </a:ext>
            </a:extLst>
          </p:cNvPr>
          <p:cNvCxnSpPr>
            <a:stCxn id="106503" idx="3"/>
            <a:endCxn id="106504" idx="1"/>
          </p:cNvCxnSpPr>
          <p:nvPr/>
        </p:nvCxnSpPr>
        <p:spPr>
          <a:xfrm flipV="1">
            <a:off x="2532063" y="4098925"/>
            <a:ext cx="361950" cy="158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EBC5201-0A6E-4F53-ABF2-E485B3C75058}"/>
              </a:ext>
            </a:extLst>
          </p:cNvPr>
          <p:cNvCxnSpPr>
            <a:cxnSpLocks/>
            <a:stCxn id="106504" idx="3"/>
            <a:endCxn id="106505" idx="3"/>
          </p:cNvCxnSpPr>
          <p:nvPr/>
        </p:nvCxnSpPr>
        <p:spPr>
          <a:xfrm>
            <a:off x="3309938" y="4098925"/>
            <a:ext cx="323850" cy="27781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E70531B-F2D6-4F14-9E31-0C508E2E7A4C}"/>
              </a:ext>
            </a:extLst>
          </p:cNvPr>
          <p:cNvCxnSpPr/>
          <p:nvPr/>
        </p:nvCxnSpPr>
        <p:spPr>
          <a:xfrm>
            <a:off x="4211638" y="3262313"/>
            <a:ext cx="26193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519D831-942B-4421-AD63-0D9235E1D6EC}"/>
              </a:ext>
            </a:extLst>
          </p:cNvPr>
          <p:cNvCxnSpPr/>
          <p:nvPr/>
        </p:nvCxnSpPr>
        <p:spPr>
          <a:xfrm>
            <a:off x="4999038" y="2676525"/>
            <a:ext cx="212725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C482311-0228-4EC4-86B8-A7D5606A0E8D}"/>
              </a:ext>
            </a:extLst>
          </p:cNvPr>
          <p:cNvCxnSpPr/>
          <p:nvPr/>
        </p:nvCxnSpPr>
        <p:spPr>
          <a:xfrm flipV="1">
            <a:off x="4995863" y="3584575"/>
            <a:ext cx="2159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5DA7CA1-DBCF-42BF-9ED6-7CCCE383C375}"/>
              </a:ext>
            </a:extLst>
          </p:cNvPr>
          <p:cNvCxnSpPr/>
          <p:nvPr/>
        </p:nvCxnSpPr>
        <p:spPr>
          <a:xfrm flipV="1">
            <a:off x="5005388" y="4556125"/>
            <a:ext cx="21113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3CB2D0F-3521-4EB9-90AA-4E6D1FC34853}"/>
              </a:ext>
            </a:extLst>
          </p:cNvPr>
          <p:cNvCxnSpPr/>
          <p:nvPr/>
        </p:nvCxnSpPr>
        <p:spPr>
          <a:xfrm flipV="1">
            <a:off x="6469063" y="2201863"/>
            <a:ext cx="207962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314A0D6-701A-43B2-A652-49A64336AC43}"/>
              </a:ext>
            </a:extLst>
          </p:cNvPr>
          <p:cNvCxnSpPr/>
          <p:nvPr/>
        </p:nvCxnSpPr>
        <p:spPr>
          <a:xfrm flipV="1">
            <a:off x="7753350" y="2012950"/>
            <a:ext cx="206375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499DBA0-E872-4A75-B6F8-9852C0300413}"/>
              </a:ext>
            </a:extLst>
          </p:cNvPr>
          <p:cNvCxnSpPr/>
          <p:nvPr/>
        </p:nvCxnSpPr>
        <p:spPr>
          <a:xfrm>
            <a:off x="7750175" y="2368550"/>
            <a:ext cx="20955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29" name="TextBox 105"/>
          <p:cNvSpPr txBox="1">
            <a:spLocks noChangeArrowheads="1"/>
          </p:cNvSpPr>
          <p:nvPr/>
        </p:nvSpPr>
        <p:spPr bwMode="auto">
          <a:xfrm>
            <a:off x="387350" y="1009650"/>
            <a:ext cx="4633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计算机的外部信息与内部机器级数据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6D50959-CD0F-48B0-9E0F-72D1F3884F38}"/>
              </a:ext>
            </a:extLst>
          </p:cNvPr>
          <p:cNvCxnSpPr>
            <a:cxnSpLocks/>
            <a:stCxn id="106505" idx="1"/>
          </p:cNvCxnSpPr>
          <p:nvPr/>
        </p:nvCxnSpPr>
        <p:spPr>
          <a:xfrm flipV="1">
            <a:off x="4094163" y="4098925"/>
            <a:ext cx="120650" cy="277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9293FE6-5951-4DA1-8A0A-E12BC7A67D5A}"/>
              </a:ext>
            </a:extLst>
          </p:cNvPr>
          <p:cNvCxnSpPr/>
          <p:nvPr/>
        </p:nvCxnSpPr>
        <p:spPr>
          <a:xfrm rot="16200000" flipH="1">
            <a:off x="3449638" y="4024313"/>
            <a:ext cx="1535112" cy="4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C5CB85F-8869-47A7-8F7F-AF2111D60435}"/>
              </a:ext>
            </a:extLst>
          </p:cNvPr>
          <p:cNvCxnSpPr/>
          <p:nvPr/>
        </p:nvCxnSpPr>
        <p:spPr>
          <a:xfrm>
            <a:off x="4214813" y="4789488"/>
            <a:ext cx="26193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70A079CD-52B4-42FF-A525-528F200942F6}"/>
              </a:ext>
            </a:extLst>
          </p:cNvPr>
          <p:cNvCxnSpPr/>
          <p:nvPr/>
        </p:nvCxnSpPr>
        <p:spPr>
          <a:xfrm>
            <a:off x="4840288" y="3155950"/>
            <a:ext cx="1651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560C9F0-E906-4559-B354-2B7418DE83BB}"/>
              </a:ext>
            </a:extLst>
          </p:cNvPr>
          <p:cNvCxnSpPr/>
          <p:nvPr/>
        </p:nvCxnSpPr>
        <p:spPr>
          <a:xfrm rot="16200000" flipH="1">
            <a:off x="4542631" y="3134519"/>
            <a:ext cx="917575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19904E4D-CEA1-459E-9842-D3CEACDF4272}"/>
              </a:ext>
            </a:extLst>
          </p:cNvPr>
          <p:cNvCxnSpPr/>
          <p:nvPr/>
        </p:nvCxnSpPr>
        <p:spPr>
          <a:xfrm>
            <a:off x="4845050" y="4921250"/>
            <a:ext cx="1651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8F55A42-001E-4BA1-B5B2-A2E4B42822FB}"/>
              </a:ext>
            </a:extLst>
          </p:cNvPr>
          <p:cNvCxnSpPr/>
          <p:nvPr/>
        </p:nvCxnSpPr>
        <p:spPr>
          <a:xfrm rot="16200000" flipH="1">
            <a:off x="4614070" y="4942681"/>
            <a:ext cx="785812" cy="31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A7FD44F-A82D-40F4-A503-EAC122BAAF84}"/>
              </a:ext>
            </a:extLst>
          </p:cNvPr>
          <p:cNvCxnSpPr/>
          <p:nvPr/>
        </p:nvCxnSpPr>
        <p:spPr>
          <a:xfrm flipV="1">
            <a:off x="5008563" y="5337175"/>
            <a:ext cx="211137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4FD96DEA-799D-4050-85DB-A02DB43B92F2}"/>
              </a:ext>
            </a:extLst>
          </p:cNvPr>
          <p:cNvCxnSpPr/>
          <p:nvPr/>
        </p:nvCxnSpPr>
        <p:spPr>
          <a:xfrm>
            <a:off x="6311900" y="2568575"/>
            <a:ext cx="1651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AF1FEF8-C7A3-4CD0-8879-D85E15FB9625}"/>
              </a:ext>
            </a:extLst>
          </p:cNvPr>
          <p:cNvCxnSpPr/>
          <p:nvPr/>
        </p:nvCxnSpPr>
        <p:spPr>
          <a:xfrm rot="5400000">
            <a:off x="6112669" y="2561432"/>
            <a:ext cx="720725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B85B416-DE6D-4C2A-8D66-1227CEF6382D}"/>
              </a:ext>
            </a:extLst>
          </p:cNvPr>
          <p:cNvCxnSpPr/>
          <p:nvPr/>
        </p:nvCxnSpPr>
        <p:spPr>
          <a:xfrm flipV="1">
            <a:off x="6469063" y="2924175"/>
            <a:ext cx="209550" cy="158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B9E9220F-E687-45A3-903F-D4E9017646A1}"/>
              </a:ext>
            </a:extLst>
          </p:cNvPr>
          <p:cNvCxnSpPr/>
          <p:nvPr/>
        </p:nvCxnSpPr>
        <p:spPr>
          <a:xfrm>
            <a:off x="7588250" y="2206625"/>
            <a:ext cx="1651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5131BF75-D570-477B-BB9E-3EA92B3D3F2F}"/>
              </a:ext>
            </a:extLst>
          </p:cNvPr>
          <p:cNvCxnSpPr/>
          <p:nvPr/>
        </p:nvCxnSpPr>
        <p:spPr>
          <a:xfrm rot="5400000">
            <a:off x="7566026" y="2190750"/>
            <a:ext cx="366712" cy="15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2" name="AutoShape 14">
            <a:extLst>
              <a:ext uri="{FF2B5EF4-FFF2-40B4-BE49-F238E27FC236}">
                <a16:creationId xmlns:a16="http://schemas.microsoft.com/office/drawing/2014/main" id="{0D0A1222-3FCE-49BD-8DB2-DFD0BA7F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775"/>
            <a:ext cx="1074738" cy="379413"/>
          </a:xfrm>
          <a:prstGeom prst="wedgeRoundRectCallout">
            <a:avLst>
              <a:gd name="adj1" fmla="val -8245"/>
              <a:gd name="adj2" fmla="val 82954"/>
              <a:gd name="adj3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r>
              <a:rPr kumimoji="1" lang="zh-CN" altLang="en-US" sz="165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用户角度</a:t>
            </a: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81D3610A-4504-4D8F-AE4E-FFFCF0BA5BD1}"/>
              </a:ext>
            </a:extLst>
          </p:cNvPr>
          <p:cNvCxnSpPr/>
          <p:nvPr/>
        </p:nvCxnSpPr>
        <p:spPr>
          <a:xfrm rot="5400000">
            <a:off x="1667669" y="3858419"/>
            <a:ext cx="3638550" cy="1588"/>
          </a:xfrm>
          <a:prstGeom prst="line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45" name="AutoShape 14"/>
          <p:cNvSpPr>
            <a:spLocks noChangeArrowheads="1"/>
          </p:cNvSpPr>
          <p:nvPr/>
        </p:nvSpPr>
        <p:spPr bwMode="auto">
          <a:xfrm>
            <a:off x="3663950" y="1914525"/>
            <a:ext cx="2117725" cy="374650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系统设计者角度</a:t>
            </a:r>
          </a:p>
        </p:txBody>
      </p:sp>
      <p:pic>
        <p:nvPicPr>
          <p:cNvPr id="106546" name="Picture 12" descr="http://album.u17i.com/image/2011/11/77/ea/476683_31014_1116196_3ZzB.squ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0650"/>
            <a:ext cx="6064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47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39938"/>
            <a:ext cx="11652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67" name="AutoShape 14">
            <a:extLst>
              <a:ext uri="{FF2B5EF4-FFF2-40B4-BE49-F238E27FC236}">
                <a16:creationId xmlns:a16="http://schemas.microsoft.com/office/drawing/2014/main" id="{F99D47C6-2276-42F9-843D-13E52A8A7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2319338"/>
            <a:ext cx="969963" cy="379412"/>
          </a:xfrm>
          <a:prstGeom prst="wedgeRoundRectCallout">
            <a:avLst>
              <a:gd name="adj1" fmla="val 28606"/>
              <a:gd name="adj2" fmla="val 107986"/>
              <a:gd name="adj3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r>
              <a:rPr kumimoji="1" lang="zh-CN" altLang="en-US" sz="165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程序员</a:t>
            </a:r>
          </a:p>
        </p:txBody>
      </p:sp>
      <p:sp>
        <p:nvSpPr>
          <p:cNvPr id="59" name="AutoShape 14"/>
          <p:cNvSpPr>
            <a:spLocks noChangeArrowheads="1"/>
          </p:cNvSpPr>
          <p:nvPr/>
        </p:nvSpPr>
        <p:spPr bwMode="auto">
          <a:xfrm>
            <a:off x="6316861" y="1391444"/>
            <a:ext cx="2781300" cy="2635250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4932363" y="4281488"/>
            <a:ext cx="1585912" cy="1450975"/>
          </a:xfrm>
          <a:prstGeom prst="wedgeRoundRectCallout">
            <a:avLst>
              <a:gd name="adj1" fmla="val -11398"/>
              <a:gd name="adj2" fmla="val 32079"/>
              <a:gd name="adj3" fmla="val 16667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1"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7686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 bwMode="auto">
          <a:xfrm>
            <a:off x="250825" y="116632"/>
            <a:ext cx="7021512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从一个</a:t>
            </a:r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zh-CN" altLang="en-US" dirty="0">
                <a:solidFill>
                  <a:srgbClr val="A50021"/>
                </a:solidFill>
              </a:rPr>
              <a:t>语言程序说起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0284E4F7-82EF-45DD-8D64-1E97F1458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28688"/>
            <a:ext cx="2714625" cy="4429125"/>
          </a:xfrm>
        </p:spPr>
        <p:txBody>
          <a:bodyPr/>
          <a:lstStyle/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C</a:t>
            </a:r>
            <a:r>
              <a:rPr lang="zh-CN" altLang="en-US" sz="2400" dirty="0"/>
              <a:t>代码：</a:t>
            </a:r>
            <a:endParaRPr lang="en-US" altLang="zh-CN" sz="2400" dirty="0"/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int main(){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		int 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;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		a=10;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		b=20;	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		c=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;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		return 0;</a:t>
            </a:r>
          </a:p>
          <a:p>
            <a:pPr lvl="1">
              <a:buFont typeface="Wingdings" charset="2"/>
              <a:buNone/>
              <a:defRPr/>
            </a:pPr>
            <a:r>
              <a:rPr lang="en-US" altLang="zh-CN" sz="2400" dirty="0"/>
              <a:t>}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B1E942CD-5A62-4F81-A36C-9C1187DB12DE}"/>
              </a:ext>
            </a:extLst>
          </p:cNvPr>
          <p:cNvSpPr/>
          <p:nvPr/>
        </p:nvSpPr>
        <p:spPr>
          <a:xfrm>
            <a:off x="4067175" y="2428875"/>
            <a:ext cx="4826000" cy="3592513"/>
          </a:xfrm>
          <a:prstGeom prst="wedgeRoundRectCallout">
            <a:avLst>
              <a:gd name="adj1" fmla="val -77253"/>
              <a:gd name="adj2" fmla="val -4441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变量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variable</a:t>
            </a: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的六要素：</a:t>
            </a:r>
            <a:endParaRPr lang="en-US" altLang="zh-CN" sz="28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  <a:p>
            <a:pPr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名称 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Name</a:t>
            </a:r>
          </a:p>
          <a:p>
            <a:pPr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类型 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Type</a:t>
            </a:r>
          </a:p>
          <a:p>
            <a:pPr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值   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Value</a:t>
            </a:r>
          </a:p>
          <a:p>
            <a:pPr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地址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存储单元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)</a:t>
            </a:r>
            <a:r>
              <a:rPr lang="zh-CN" altLang="en-US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  </a:t>
            </a:r>
            <a:r>
              <a:rPr lang="en-US" altLang="zh-CN" sz="2800" b="1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Address</a:t>
            </a:r>
          </a:p>
          <a:p>
            <a:pPr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作用域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Scope</a:t>
            </a:r>
          </a:p>
          <a:p>
            <a:pPr eaLnBrk="1" hangingPunct="1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生存期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Life span</a:t>
            </a: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2800" b="1" dirty="0">
              <a:solidFill>
                <a:srgbClr val="0000CC"/>
              </a:solidFill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18" y="50277"/>
            <a:ext cx="7729538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2.4.1 </a:t>
            </a:r>
            <a:r>
              <a:rPr lang="zh-CN" altLang="en-US" dirty="0">
                <a:solidFill>
                  <a:srgbClr val="A50021"/>
                </a:solidFill>
              </a:rPr>
              <a:t>计算机中的（机器级）数据表示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059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0596" name="TextBox 105"/>
          <p:cNvSpPr txBox="1">
            <a:spLocks noChangeArrowheads="1"/>
          </p:cNvSpPr>
          <p:nvPr/>
        </p:nvSpPr>
        <p:spPr bwMode="auto">
          <a:xfrm>
            <a:off x="971550" y="908050"/>
            <a:ext cx="6913563" cy="5238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语言支持的整数和浮点数的各种数据类型</a:t>
            </a:r>
          </a:p>
        </p:txBody>
      </p:sp>
      <p:graphicFrame>
        <p:nvGraphicFramePr>
          <p:cNvPr id="61" name="Group 34">
            <a:extLst>
              <a:ext uri="{FF2B5EF4-FFF2-40B4-BE49-F238E27FC236}">
                <a16:creationId xmlns:a16="http://schemas.microsoft.com/office/drawing/2014/main" id="{602F3CF2-A6B3-4608-8B7F-730D3B7A594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30375"/>
          <a:ext cx="7993062" cy="4237037"/>
        </p:xfrm>
        <a:graphic>
          <a:graphicData uri="http://schemas.openxmlformats.org/drawingml/2006/table">
            <a:tbl>
              <a:tblPr/>
              <a:tblGrid>
                <a:gridCol w="2304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</a:t>
                      </a: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语言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声明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Intel-IA (32)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数据类型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(byte)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Compaq-Alpha (64)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数据类型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(byte)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9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char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short 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int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int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unsigned 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int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long 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int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char *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8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double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单精度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双精度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(8)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单精度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双精度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(8)</a:t>
                      </a:r>
                    </a:p>
                  </a:txBody>
                  <a:tcPr marL="68587" marR="68587" marT="34281" marB="34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619" name="矩形 1"/>
          <p:cNvSpPr>
            <a:spLocks noChangeArrowheads="1"/>
          </p:cNvSpPr>
          <p:nvPr/>
        </p:nvSpPr>
        <p:spPr bwMode="auto">
          <a:xfrm>
            <a:off x="1403350" y="6207125"/>
            <a:ext cx="6548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语言中数据类型的大小是以字节为单位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3167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3" name="TextBox 105"/>
          <p:cNvSpPr txBox="1">
            <a:spLocks noChangeArrowheads="1"/>
          </p:cNvSpPr>
          <p:nvPr/>
        </p:nvSpPr>
        <p:spPr bwMode="auto">
          <a:xfrm>
            <a:off x="238125" y="1412875"/>
            <a:ext cx="1941513" cy="523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数据宽度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8675" y="2197100"/>
            <a:ext cx="180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6138" y="3554413"/>
            <a:ext cx="2141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9150" y="5281613"/>
            <a:ext cx="1757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 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endParaRPr lang="zh-CN" altLang="en-US" sz="2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8C7A06-4B21-4FB8-8DBB-124D76394C50}"/>
              </a:ext>
            </a:extLst>
          </p:cNvPr>
          <p:cNvCxnSpPr/>
          <p:nvPr/>
        </p:nvCxnSpPr>
        <p:spPr>
          <a:xfrm rot="5400000">
            <a:off x="-1377950" y="3708400"/>
            <a:ext cx="3563938" cy="79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2FEDD1-6821-4755-8843-2995035ABA6B}"/>
              </a:ext>
            </a:extLst>
          </p:cNvPr>
          <p:cNvCxnSpPr>
            <a:cxnSpLocks/>
          </p:cNvCxnSpPr>
          <p:nvPr/>
        </p:nvCxnSpPr>
        <p:spPr>
          <a:xfrm flipH="1">
            <a:off x="415925" y="2362200"/>
            <a:ext cx="338138" cy="6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E2801E4-E595-482A-B6DE-3C68DBA591AD}"/>
              </a:ext>
            </a:extLst>
          </p:cNvPr>
          <p:cNvCxnSpPr/>
          <p:nvPr/>
        </p:nvCxnSpPr>
        <p:spPr>
          <a:xfrm rot="10800000" flipV="1">
            <a:off x="409575" y="3730625"/>
            <a:ext cx="41275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914EE63-AF4A-48B5-8565-985E1CCA5B08}"/>
              </a:ext>
            </a:extLst>
          </p:cNvPr>
          <p:cNvCxnSpPr/>
          <p:nvPr/>
        </p:nvCxnSpPr>
        <p:spPr>
          <a:xfrm rot="10800000" flipV="1">
            <a:off x="396875" y="5497513"/>
            <a:ext cx="41116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0025" y="2060575"/>
            <a:ext cx="6153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计算机处理、存储、传输信息的最小单位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(bit)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71775" y="3130550"/>
            <a:ext cx="6227763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计算机中二进制信息的主要存放单位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(Byte)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现代计算机的主存是按字节编址，字节是最小可寻址单位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771775" y="5229225"/>
            <a:ext cx="59769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表示被处理信息的单位（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），用来度量数据类型的宽度</a:t>
            </a:r>
          </a:p>
        </p:txBody>
      </p:sp>
      <p:sp>
        <p:nvSpPr>
          <p:cNvPr id="112654" name="Rectangle 2"/>
          <p:cNvSpPr txBox="1">
            <a:spLocks noChangeArrowheads="1"/>
          </p:cNvSpPr>
          <p:nvPr/>
        </p:nvSpPr>
        <p:spPr bwMode="auto">
          <a:xfrm>
            <a:off x="155575" y="0"/>
            <a:ext cx="8016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2.4.1 </a:t>
            </a:r>
            <a:r>
              <a:rPr lang="zh-CN" altLang="en-US" dirty="0"/>
              <a:t>计算机中的（机器级）数据表示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8096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9"/>
          <p:cNvGrpSpPr>
            <a:grpSpLocks/>
          </p:cNvGrpSpPr>
          <p:nvPr/>
        </p:nvGrpSpPr>
        <p:grpSpPr bwMode="auto">
          <a:xfrm>
            <a:off x="539750" y="692150"/>
            <a:ext cx="8135938" cy="5737225"/>
            <a:chOff x="340" y="672"/>
            <a:chExt cx="5125" cy="3614"/>
          </a:xfrm>
        </p:grpSpPr>
        <p:sp>
          <p:nvSpPr>
            <p:cNvPr id="9220" name="Freeform 8"/>
            <p:cNvSpPr>
              <a:spLocks/>
            </p:cNvSpPr>
            <p:nvPr/>
          </p:nvSpPr>
          <p:spPr bwMode="auto">
            <a:xfrm>
              <a:off x="385" y="703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" name="Rectangle 9"/>
            <p:cNvSpPr>
              <a:spLocks noChangeArrowheads="1"/>
            </p:cNvSpPr>
            <p:nvPr/>
          </p:nvSpPr>
          <p:spPr bwMode="auto">
            <a:xfrm>
              <a:off x="457" y="672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楷体_GB2312" pitchFamily="49" charset="-122"/>
                </a:rPr>
                <a:t>回顾内容</a:t>
              </a:r>
            </a:p>
          </p:txBody>
        </p:sp>
        <p:sp>
          <p:nvSpPr>
            <p:cNvPr id="9222" name="AutoShape 10"/>
            <p:cNvSpPr>
              <a:spLocks noChangeArrowheads="1"/>
            </p:cNvSpPr>
            <p:nvPr/>
          </p:nvSpPr>
          <p:spPr bwMode="auto">
            <a:xfrm>
              <a:off x="340" y="1007"/>
              <a:ext cx="5125" cy="3279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521" y="1091"/>
              <a:ext cx="4654" cy="3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15963" indent="-258763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82675" indent="-16827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2.2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指令格式</a:t>
              </a:r>
              <a:endParaRPr kumimoji="1"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lvl="1" eaLnBrk="1" hangingPunct="1">
                <a:buClr>
                  <a:srgbClr val="A50021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操作码结构</a:t>
              </a: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操作码的编码方式</a:t>
              </a: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定长操作码</a:t>
              </a:r>
            </a:p>
            <a:p>
              <a:pPr lvl="3" eaLnBrk="1" hangingPunct="1">
                <a:buClr>
                  <a:srgbClr val="A50021"/>
                </a:buClr>
                <a:buSzPct val="60000"/>
                <a:buFont typeface="Wingdings" panose="05000000000000000000" pitchFamily="2" charset="2"/>
                <a:buChar char="u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扩展操作码</a:t>
              </a:r>
            </a:p>
            <a:p>
              <a:pPr lvl="1" eaLnBrk="1" hangingPunct="1">
                <a:buClr>
                  <a:srgbClr val="A50021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地址码结构</a:t>
              </a: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堆栈结构：零地址指令</a:t>
              </a: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累加器结构：一地址指令</a:t>
              </a: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通用寄存器结构：二、三地址指令</a:t>
              </a:r>
            </a:p>
            <a:p>
              <a:pPr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2.3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寻址方式</a:t>
              </a:r>
            </a:p>
            <a:p>
              <a:pPr lvl="1" eaLnBrk="1" hangingPunct="1">
                <a:buClr>
                  <a:srgbClr val="A50021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基本寻址方式</a:t>
              </a:r>
            </a:p>
            <a:p>
              <a:pPr lvl="2" eaLnBrk="1" hangingPunct="1">
                <a:buClr>
                  <a:srgbClr val="A50021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立即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直接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间接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寄存器 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寄存器间接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偏移寻址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/</a:t>
              </a:r>
              <a:r>
                <a:rPr kumimoji="1" lang="zh-CN" altLang="en-US" sz="2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堆栈寻址</a:t>
              </a:r>
              <a:endParaRPr kumimoji="1"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06363" y="220662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上节回顾</a:t>
            </a:r>
          </a:p>
        </p:txBody>
      </p:sp>
    </p:spTree>
    <p:extLst>
      <p:ext uri="{BB962C8B-B14F-4D97-AF65-F5344CB8AC3E}">
        <p14:creationId xmlns:p14="http://schemas.microsoft.com/office/powerpoint/2010/main" val="398951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5876"/>
            <a:ext cx="7705725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2.4.1 </a:t>
            </a:r>
            <a:r>
              <a:rPr lang="zh-CN" altLang="en-US" dirty="0">
                <a:solidFill>
                  <a:srgbClr val="A50021"/>
                </a:solidFill>
              </a:rPr>
              <a:t>计算机中的（机器级）数据表示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469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云形标注 21">
            <a:extLst>
              <a:ext uri="{FF2B5EF4-FFF2-40B4-BE49-F238E27FC236}">
                <a16:creationId xmlns:a16="http://schemas.microsoft.com/office/drawing/2014/main" id="{D8F4AE76-F7C6-4907-886D-9E39FC06DF6D}"/>
              </a:ext>
            </a:extLst>
          </p:cNvPr>
          <p:cNvSpPr/>
          <p:nvPr/>
        </p:nvSpPr>
        <p:spPr>
          <a:xfrm>
            <a:off x="34925" y="3868738"/>
            <a:ext cx="2428875" cy="1216025"/>
          </a:xfrm>
          <a:prstGeom prst="cloudCallout">
            <a:avLst>
              <a:gd name="adj1" fmla="val -31691"/>
              <a:gd name="adj2" fmla="val 124739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124075" y="3717925"/>
            <a:ext cx="72009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word”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和“字长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length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”概念不同：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1788" y="4070350"/>
            <a:ext cx="190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字长就是字的长度吗？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87625" y="4398963"/>
            <a:ext cx="625475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字长是指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内部总线的宽度或运算器的位数或通用寄存器的宽度等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字是处理信息的单位，和字长的宽度可以一样，也可以不同，通常是字节的整数倍</a:t>
            </a:r>
          </a:p>
        </p:txBody>
      </p:sp>
      <p:sp>
        <p:nvSpPr>
          <p:cNvPr id="45063" name="TextBox 105">
            <a:extLst>
              <a:ext uri="{FF2B5EF4-FFF2-40B4-BE49-F238E27FC236}">
                <a16:creationId xmlns:a16="http://schemas.microsoft.com/office/drawing/2014/main" id="{26511E23-5846-448A-8724-D06687EBE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765175"/>
            <a:ext cx="1457325" cy="4619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defRPr/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数据宽度</a:t>
            </a:r>
          </a:p>
        </p:txBody>
      </p:sp>
      <p:sp>
        <p:nvSpPr>
          <p:cNvPr id="111625" name="TextBox 5">
            <a:extLst>
              <a:ext uri="{FF2B5EF4-FFF2-40B4-BE49-F238E27FC236}">
                <a16:creationId xmlns:a16="http://schemas.microsoft.com/office/drawing/2014/main" id="{6460BD45-BAA6-4390-BFEC-5EBDD27F5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31925"/>
            <a:ext cx="1804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111626" name="TextBox 6">
            <a:extLst>
              <a:ext uri="{FF2B5EF4-FFF2-40B4-BE49-F238E27FC236}">
                <a16:creationId xmlns:a16="http://schemas.microsoft.com/office/drawing/2014/main" id="{0D12163C-4360-4555-B94B-37BF7F856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2160588"/>
            <a:ext cx="176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</a:p>
        </p:txBody>
      </p:sp>
      <p:sp>
        <p:nvSpPr>
          <p:cNvPr id="111627" name="TextBox 7">
            <a:extLst>
              <a:ext uri="{FF2B5EF4-FFF2-40B4-BE49-F238E27FC236}">
                <a16:creationId xmlns:a16="http://schemas.microsoft.com/office/drawing/2014/main" id="{74C28E99-45EE-4A2E-8427-E1FB4DEC9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895600"/>
            <a:ext cx="1757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</a:p>
        </p:txBody>
      </p:sp>
      <p:cxnSp>
        <p:nvCxnSpPr>
          <p:cNvPr id="30" name="直接连接符 8">
            <a:extLst>
              <a:ext uri="{FF2B5EF4-FFF2-40B4-BE49-F238E27FC236}">
                <a16:creationId xmlns:a16="http://schemas.microsoft.com/office/drawing/2014/main" id="{5FD5BFD3-6B28-4C78-9C4A-CB13385A787F}"/>
              </a:ext>
            </a:extLst>
          </p:cNvPr>
          <p:cNvCxnSpPr/>
          <p:nvPr/>
        </p:nvCxnSpPr>
        <p:spPr>
          <a:xfrm rot="5400000">
            <a:off x="-623094" y="2115344"/>
            <a:ext cx="1908175" cy="79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9">
            <a:extLst>
              <a:ext uri="{FF2B5EF4-FFF2-40B4-BE49-F238E27FC236}">
                <a16:creationId xmlns:a16="http://schemas.microsoft.com/office/drawing/2014/main" id="{97B8B8DB-F4BF-40EA-A8C8-09DEF181FDB0}"/>
              </a:ext>
            </a:extLst>
          </p:cNvPr>
          <p:cNvCxnSpPr>
            <a:cxnSpLocks/>
          </p:cNvCxnSpPr>
          <p:nvPr/>
        </p:nvCxnSpPr>
        <p:spPr>
          <a:xfrm flipH="1">
            <a:off x="342900" y="1603375"/>
            <a:ext cx="3952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0">
            <a:extLst>
              <a:ext uri="{FF2B5EF4-FFF2-40B4-BE49-F238E27FC236}">
                <a16:creationId xmlns:a16="http://schemas.microsoft.com/office/drawing/2014/main" id="{5BB34311-C158-4874-93F1-7C9E35D32D06}"/>
              </a:ext>
            </a:extLst>
          </p:cNvPr>
          <p:cNvCxnSpPr/>
          <p:nvPr/>
        </p:nvCxnSpPr>
        <p:spPr>
          <a:xfrm rot="10800000" flipV="1">
            <a:off x="336550" y="2336800"/>
            <a:ext cx="41275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11">
            <a:extLst>
              <a:ext uri="{FF2B5EF4-FFF2-40B4-BE49-F238E27FC236}">
                <a16:creationId xmlns:a16="http://schemas.microsoft.com/office/drawing/2014/main" id="{BFB15D85-6BB0-4E67-9215-294209F79188}"/>
              </a:ext>
            </a:extLst>
          </p:cNvPr>
          <p:cNvCxnSpPr/>
          <p:nvPr/>
        </p:nvCxnSpPr>
        <p:spPr>
          <a:xfrm rot="10800000" flipV="1">
            <a:off x="323850" y="2843213"/>
            <a:ext cx="41116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32" name="TextBox 15">
            <a:extLst>
              <a:ext uri="{FF2B5EF4-FFF2-40B4-BE49-F238E27FC236}">
                <a16:creationId xmlns:a16="http://schemas.microsoft.com/office/drawing/2014/main" id="{B9B35047-2F12-458A-B2D9-4E0A0650A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419225"/>
            <a:ext cx="671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计算机处理、存储、传输信息的最小单位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(bit)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33" name="TextBox 17">
            <a:extLst>
              <a:ext uri="{FF2B5EF4-FFF2-40B4-BE49-F238E27FC236}">
                <a16:creationId xmlns:a16="http://schemas.microsoft.com/office/drawing/2014/main" id="{A11972FA-3F4B-4C60-94B3-413CE9F20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1997075"/>
            <a:ext cx="7715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计算机中二进制信息的计量单位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(Byte)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现代计算机的主存按字节编址，字节是最小可寻址单位</a:t>
            </a:r>
          </a:p>
        </p:txBody>
      </p:sp>
      <p:sp>
        <p:nvSpPr>
          <p:cNvPr id="111634" name="TextBox 19">
            <a:extLst>
              <a:ext uri="{FF2B5EF4-FFF2-40B4-BE49-F238E27FC236}">
                <a16:creationId xmlns:a16="http://schemas.microsoft.com/office/drawing/2014/main" id="{099C18DB-C0A9-4083-94BD-CA9B2944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2897188"/>
            <a:ext cx="7715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表示被处理信息的单位（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），用来度量数据类型的宽度</a:t>
            </a:r>
          </a:p>
        </p:txBody>
      </p:sp>
      <p:pic>
        <p:nvPicPr>
          <p:cNvPr id="3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227638"/>
            <a:ext cx="10874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69979" y="6382048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当代的计算机已不再区分这两个概念</a:t>
            </a:r>
          </a:p>
        </p:txBody>
      </p:sp>
    </p:spTree>
    <p:extLst>
      <p:ext uri="{BB962C8B-B14F-4D97-AF65-F5344CB8AC3E}">
        <p14:creationId xmlns:p14="http://schemas.microsoft.com/office/powerpoint/2010/main" val="3904824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41" y="0"/>
            <a:ext cx="8208963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2.4.2 </a:t>
            </a:r>
            <a:r>
              <a:rPr lang="zh-CN" altLang="en-US" dirty="0">
                <a:solidFill>
                  <a:srgbClr val="A50021"/>
                </a:solidFill>
              </a:rPr>
              <a:t>数值数据的定点表示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6739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_s1031">
            <a:extLst>
              <a:ext uri="{FF2B5EF4-FFF2-40B4-BE49-F238E27FC236}">
                <a16:creationId xmlns:a16="http://schemas.microsoft.com/office/drawing/2014/main" id="{10499F99-B486-437B-8ECF-5BBBEFFC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90663"/>
            <a:ext cx="7848600" cy="1001712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 anchor="b"/>
          <a:lstStyle/>
          <a:p>
            <a:pPr algn="ctr">
              <a:defRPr/>
            </a:pPr>
            <a:r>
              <a:rPr lang="zh-CN" altLang="en-US" sz="28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定点数、浮点数和十进制数</a:t>
            </a:r>
            <a:endParaRPr lang="en-US" altLang="zh-CN" sz="28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defRPr/>
            </a:pPr>
            <a:endParaRPr lang="zh-CN" altLang="en-US" sz="9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6741" name="_s1031"/>
          <p:cNvSpPr>
            <a:spLocks noChangeArrowheads="1"/>
          </p:cNvSpPr>
          <p:nvPr/>
        </p:nvSpPr>
        <p:spPr bwMode="auto">
          <a:xfrm>
            <a:off x="852488" y="1217613"/>
            <a:ext cx="3448050" cy="482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常用的数值数据</a:t>
            </a:r>
          </a:p>
        </p:txBody>
      </p:sp>
      <p:sp>
        <p:nvSpPr>
          <p:cNvPr id="29" name="_s1031">
            <a:extLst>
              <a:ext uri="{FF2B5EF4-FFF2-40B4-BE49-F238E27FC236}">
                <a16:creationId xmlns:a16="http://schemas.microsoft.com/office/drawing/2014/main" id="{D072AA4E-A12F-4012-8BB1-03BF7DCD3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263900"/>
            <a:ext cx="7991475" cy="3478213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7509" tIns="35105" rIns="67509" bIns="35105" anchor="b"/>
          <a:lstStyle/>
          <a:p>
            <a:pPr marL="257209" indent="-257209">
              <a:spcBef>
                <a:spcPts val="3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第一个问题：正数与负数的表示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？ </a:t>
            </a:r>
            <a:endParaRPr lang="en-US" altLang="zh-CN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3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第二个问题：小数点的表示？ </a:t>
            </a:r>
            <a:endParaRPr lang="en-US" altLang="zh-CN" sz="28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3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第三个问题：零的表示？ </a:t>
            </a:r>
            <a:endParaRPr lang="en-US" altLang="zh-CN" sz="28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3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3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第四个问题：实数的表示？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_s1031"/>
          <p:cNvSpPr>
            <a:spLocks noChangeArrowheads="1"/>
          </p:cNvSpPr>
          <p:nvPr/>
        </p:nvSpPr>
        <p:spPr bwMode="auto">
          <a:xfrm>
            <a:off x="827088" y="2801938"/>
            <a:ext cx="3289300" cy="4826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要解决的问题</a:t>
            </a:r>
          </a:p>
        </p:txBody>
      </p:sp>
    </p:spTree>
    <p:extLst>
      <p:ext uri="{BB962C8B-B14F-4D97-AF65-F5344CB8AC3E}">
        <p14:creationId xmlns:p14="http://schemas.microsoft.com/office/powerpoint/2010/main" val="21076028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build="allAtOnce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028" y="67470"/>
            <a:ext cx="6289675" cy="5413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2.4.2 </a:t>
            </a:r>
            <a:r>
              <a:rPr lang="zh-CN" altLang="en-US" dirty="0">
                <a:solidFill>
                  <a:srgbClr val="A50021"/>
                </a:solidFill>
              </a:rPr>
              <a:t>数值数据的定点表示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878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2347913" y="1020763"/>
            <a:ext cx="5465762" cy="4333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问题一：如何表示正数和负数？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352675" y="1639888"/>
            <a:ext cx="611028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：所有数前面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设置符号位</a:t>
            </a:r>
            <a:endParaRPr lang="en-US" altLang="zh-CN" sz="20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‘0’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表示正数；‘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1’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表示负数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位不具备数值的性质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符号的编码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原码、补码、反码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反码很少用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、移码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4213" y="3349625"/>
            <a:ext cx="7794625" cy="11160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ts val="900"/>
              </a:spcBef>
            </a:pPr>
            <a:r>
              <a:rPr lang="zh-CN" altLang="en-US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=  + 90(</a:t>
            </a:r>
            <a:r>
              <a:rPr lang="zh-CN" altLang="en-US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十进制真值</a:t>
            </a:r>
            <a:r>
              <a:rPr lang="en-US" altLang="zh-CN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1011010 (</a:t>
            </a:r>
            <a:r>
              <a:rPr lang="zh-CN" altLang="en-US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二进制真值</a:t>
            </a:r>
            <a:r>
              <a:rPr lang="en-US" altLang="zh-CN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1950"/>
              </a:lnSpc>
              <a:spcBef>
                <a:spcPts val="900"/>
              </a:spcBef>
            </a:pPr>
            <a:r>
              <a:rPr lang="zh-CN" altLang="en-US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用八位二进制原码表示：</a:t>
            </a:r>
            <a:r>
              <a:rPr lang="en-US" altLang="zh-CN" sz="22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b="1" i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1011010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4213" y="4468813"/>
            <a:ext cx="7778750" cy="112077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ts val="1350"/>
              </a:spcBef>
              <a:buClr>
                <a:srgbClr val="FF0000"/>
              </a:buClr>
              <a:buSzPct val="100000"/>
            </a:pP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</a:t>
            </a: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 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90(</a:t>
            </a: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十进制真值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1011010 (</a:t>
            </a: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二进制真值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1950"/>
              </a:lnSpc>
              <a:spcBef>
                <a:spcPts val="900"/>
              </a:spcBef>
              <a:buSzPct val="100000"/>
            </a:pP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用八位二进制原码表示：  </a:t>
            </a:r>
            <a:r>
              <a:rPr lang="en-US" altLang="zh-CN" sz="22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1011010</a:t>
            </a:r>
          </a:p>
        </p:txBody>
      </p:sp>
      <p:pic>
        <p:nvPicPr>
          <p:cNvPr id="118792" name="图片 13" descr="habit-0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908050"/>
            <a:ext cx="100647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u=207606497,4036238559&amp;fm=21&amp;gp=0.jpg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582738"/>
            <a:ext cx="4540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007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_s1031"/>
          <p:cNvSpPr>
            <a:spLocks noChangeArrowheads="1"/>
          </p:cNvSpPr>
          <p:nvPr/>
        </p:nvSpPr>
        <p:spPr bwMode="auto">
          <a:xfrm>
            <a:off x="2371725" y="1309688"/>
            <a:ext cx="5330825" cy="481012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问题二：如何表示小数点？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7088" y="2301875"/>
            <a:ext cx="776128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小数点的位置固定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小数点左边的二进制数是整数，右边的是小数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计算机中通常将数分成定点整数和定点小数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小数点位置由定点数类型默认约定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4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在程序员心里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habit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822325"/>
            <a:ext cx="1465262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images.51cto.com/files/uploadimg/20121008/09252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754313"/>
            <a:ext cx="16351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4624388"/>
            <a:ext cx="96520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C4C49A94-F822-4D39-96FD-B4AEAF46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4681538"/>
            <a:ext cx="3795712" cy="881062"/>
          </a:xfrm>
          <a:prstGeom prst="wedgeRoundRectCallout">
            <a:avLst>
              <a:gd name="adj1" fmla="val -65653"/>
              <a:gd name="adj2" fmla="val 2643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4501" dirty="0">
                <a:solidFill>
                  <a:srgbClr val="C00000"/>
                </a:solidFill>
                <a:latin typeface="华文隶书" charset="0"/>
                <a:ea typeface="华文隶书" charset="0"/>
                <a:cs typeface="华文隶书" charset="0"/>
              </a:rPr>
              <a:t>But </a:t>
            </a:r>
            <a:r>
              <a:rPr lang="zh-CN" altLang="en-US" sz="2400" dirty="0">
                <a:solidFill>
                  <a:srgbClr val="0000BF"/>
                </a:solidFill>
                <a:latin typeface="微软雅黑" charset="0"/>
                <a:ea typeface="微软雅黑" charset="0"/>
                <a:cs typeface="微软雅黑" charset="0"/>
              </a:rPr>
              <a:t>怎样表示定点数？</a:t>
            </a:r>
          </a:p>
          <a:p>
            <a:pPr algn="ctr">
              <a:lnSpc>
                <a:spcPct val="90000"/>
              </a:lnSpc>
              <a:defRPr/>
            </a:pPr>
            <a:endParaRPr kumimoji="1" lang="zh-CN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云形标注 14">
            <a:extLst>
              <a:ext uri="{FF2B5EF4-FFF2-40B4-BE49-F238E27FC236}">
                <a16:creationId xmlns:a16="http://schemas.microsoft.com/office/drawing/2014/main" id="{43B84A2F-834A-4C08-8A6A-309672CD0AE9}"/>
              </a:ext>
            </a:extLst>
          </p:cNvPr>
          <p:cNvSpPr/>
          <p:nvPr/>
        </p:nvSpPr>
        <p:spPr>
          <a:xfrm>
            <a:off x="6778625" y="1968500"/>
            <a:ext cx="1901825" cy="711200"/>
          </a:xfrm>
          <a:prstGeom prst="cloudCallout">
            <a:avLst>
              <a:gd name="adj1" fmla="val -70169"/>
              <a:gd name="adj2" fmla="val 40164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定点</a:t>
            </a:r>
            <a:r>
              <a:rPr lang="zh-CN" altLang="en-US" sz="2400" dirty="0">
                <a:solidFill>
                  <a:schemeClr val="tx1"/>
                </a:solidFill>
                <a:latin typeface="STXinwei" charset="-122"/>
                <a:ea typeface="STXinwei" charset="-122"/>
                <a:cs typeface="STXinwei" charset="-122"/>
              </a:rPr>
              <a:t>数</a:t>
            </a:r>
            <a:endParaRPr lang="en-US" altLang="zh-CN" sz="2400" dirty="0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0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71297"/>
            <a:ext cx="6442075" cy="5475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2.4.2 </a:t>
            </a:r>
            <a:r>
              <a:rPr lang="zh-CN" altLang="en-US" dirty="0">
                <a:solidFill>
                  <a:srgbClr val="A50021"/>
                </a:solidFill>
              </a:rPr>
              <a:t>数值数据的定点表示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0843" name="矩形 3"/>
          <p:cNvSpPr>
            <a:spLocks noChangeArrowheads="1"/>
          </p:cNvSpPr>
          <p:nvPr/>
        </p:nvSpPr>
        <p:spPr bwMode="auto">
          <a:xfrm>
            <a:off x="2620963" y="6103938"/>
            <a:ext cx="5081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Q2: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of decimal point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690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00113" y="3910013"/>
            <a:ext cx="71770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5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定点整数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：小数点固定在最低位的右边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5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表示范围为：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0 ≤ |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| ≤ 2</a:t>
            </a:r>
            <a:r>
              <a:rPr lang="en-US" alt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</a:p>
          <a:p>
            <a:pPr>
              <a:lnSpc>
                <a:spcPts val="325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定点小数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：小数点固定在数值部分的最高位的左边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25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表示范围为：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0 ≤ |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| ≤ 1-2</a:t>
            </a:r>
            <a:r>
              <a:rPr lang="en-US" altLang="zh-CN" sz="24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884" name="TextBox 11"/>
          <p:cNvSpPr txBox="1">
            <a:spLocks noChangeArrowheads="1"/>
          </p:cNvSpPr>
          <p:nvPr/>
        </p:nvSpPr>
        <p:spPr bwMode="auto">
          <a:xfrm>
            <a:off x="685800" y="908050"/>
            <a:ext cx="2360613" cy="523875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定点数的格式</a:t>
            </a:r>
          </a:p>
        </p:txBody>
      </p:sp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866900" y="2444750"/>
          <a:ext cx="5634038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757680" imgH="1096920" progId="Word.Picture.8">
                  <p:embed/>
                </p:oleObj>
              </mc:Choice>
              <mc:Fallback>
                <p:oleObj name="图片" r:id="rId3" imgW="3757680" imgH="1096920" progId="Word.Picture.8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444750"/>
                        <a:ext cx="5634038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30375" y="1968500"/>
            <a:ext cx="62261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4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定点数</a:t>
            </a:r>
            <a:r>
              <a:rPr lang="zh-CN" altLang="en-US" sz="2400" b="1" i="1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ｘ</a:t>
            </a:r>
            <a:r>
              <a:rPr lang="en-US" altLang="zh-CN" sz="24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i="1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ｘ</a:t>
            </a:r>
            <a:r>
              <a:rPr lang="en-US" altLang="zh-CN" sz="2400" b="1" i="1" baseline="-25000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400" b="1" i="1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ｘ</a:t>
            </a:r>
            <a:r>
              <a:rPr lang="en-US" altLang="zh-CN" sz="2400" b="1" i="1" baseline="-25000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b="1" i="1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ｘ</a:t>
            </a:r>
            <a:r>
              <a:rPr lang="en-US" altLang="zh-CN" sz="2400" b="1" i="1" baseline="-25000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b="1" i="1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…</a:t>
            </a:r>
            <a:r>
              <a:rPr lang="zh-CN" altLang="en-US" sz="2400" b="1" i="1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ｘ</a:t>
            </a:r>
            <a:r>
              <a:rPr lang="en-US" altLang="zh-CN" sz="2400" b="1" i="1" baseline="-25000">
                <a:solidFill>
                  <a:srgbClr val="0000B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zh-CN" altLang="en-US" sz="24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在机算机中表示</a:t>
            </a:r>
          </a:p>
        </p:txBody>
      </p:sp>
      <p:sp>
        <p:nvSpPr>
          <p:cNvPr id="9" name="Rectangle 7"/>
          <p:cNvSpPr>
            <a:spLocks noChangeAspect="1" noChangeArrowheads="1"/>
          </p:cNvSpPr>
          <p:nvPr/>
        </p:nvSpPr>
        <p:spPr bwMode="auto">
          <a:xfrm>
            <a:off x="7094538" y="2886075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114675" y="2911475"/>
            <a:ext cx="422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889" name="Rectangle 2"/>
          <p:cNvSpPr txBox="1">
            <a:spLocks noChangeArrowheads="1"/>
          </p:cNvSpPr>
          <p:nvPr/>
        </p:nvSpPr>
        <p:spPr bwMode="auto">
          <a:xfrm>
            <a:off x="104774" y="0"/>
            <a:ext cx="64420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2.4.2 </a:t>
            </a:r>
            <a:r>
              <a:rPr lang="zh-CN" altLang="en-US" dirty="0"/>
              <a:t>数值数据的定点表示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38439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962" y="1"/>
            <a:ext cx="5210175" cy="5555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2.4.2 </a:t>
            </a:r>
            <a:r>
              <a:rPr lang="zh-CN" altLang="en-US" dirty="0">
                <a:solidFill>
                  <a:srgbClr val="A50021"/>
                </a:solidFill>
              </a:rPr>
              <a:t>数值数据的定点表示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493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4932" name="TextBox 11"/>
          <p:cNvSpPr txBox="1">
            <a:spLocks noChangeArrowheads="1"/>
          </p:cNvSpPr>
          <p:nvPr/>
        </p:nvSpPr>
        <p:spPr bwMode="auto">
          <a:xfrm>
            <a:off x="3151188" y="960438"/>
            <a:ext cx="3222625" cy="4619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语言整数数据类型</a:t>
            </a:r>
          </a:p>
        </p:txBody>
      </p:sp>
      <p:graphicFrame>
        <p:nvGraphicFramePr>
          <p:cNvPr id="7" name="Group 30">
            <a:extLst>
              <a:ext uri="{FF2B5EF4-FFF2-40B4-BE49-F238E27FC236}">
                <a16:creationId xmlns:a16="http://schemas.microsoft.com/office/drawing/2014/main" id="{3F499129-5523-461A-92D2-7A33B630966A}"/>
              </a:ext>
            </a:extLst>
          </p:cNvPr>
          <p:cNvGraphicFramePr>
            <a:graphicFrameLocks noGrp="1"/>
          </p:cNvGraphicFramePr>
          <p:nvPr/>
        </p:nvGraphicFramePr>
        <p:xfrm>
          <a:off x="754063" y="1851025"/>
          <a:ext cx="7778750" cy="4241800"/>
        </p:xfrm>
        <a:graphic>
          <a:graphicData uri="http://schemas.openxmlformats.org/drawingml/2006/table">
            <a:tbl>
              <a:tblPr/>
              <a:tblGrid>
                <a:gridCol w="3024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C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声明</a:t>
                      </a:r>
                    </a:p>
                  </a:txBody>
                  <a:tcPr marL="91463" marR="91463" marT="45780" marB="457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MIPS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机器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最小值        最大值</a:t>
                      </a:r>
                    </a:p>
                  </a:txBody>
                  <a:tcPr marL="91463" marR="91463"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char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unsigned char</a:t>
                      </a:r>
                    </a:p>
                  </a:txBody>
                  <a:tcPr marL="91463" marR="91463" marT="45780" marB="457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-128                 127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 0                    255</a:t>
                      </a:r>
                    </a:p>
                  </a:txBody>
                  <a:tcPr marL="91463" marR="91463"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short int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unsigned short int </a:t>
                      </a:r>
                    </a:p>
                  </a:txBody>
                  <a:tcPr marL="91463" marR="91463" marT="45780" marB="457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-32768           32767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  0                 65535</a:t>
                      </a:r>
                    </a:p>
                  </a:txBody>
                  <a:tcPr marL="91463" marR="91463"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int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unsigned  int </a:t>
                      </a:r>
                    </a:p>
                  </a:txBody>
                  <a:tcPr marL="91463" marR="91463" marT="45780" marB="457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-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      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-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0          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32</a:t>
                      </a:r>
                      <a:r>
                        <a:rPr kumimoji="0" lang="zh-CN" altLang="en-US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-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L="91463" marR="91463"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long int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unsigned long int</a:t>
                      </a:r>
                    </a:p>
                  </a:txBody>
                  <a:tcPr marL="91463" marR="91463" marT="45780" marB="457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-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      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-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0          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 </a:t>
                      </a: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2</a:t>
                      </a:r>
                      <a:r>
                        <a:rPr kumimoji="0" lang="en-US" altLang="zh-CN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32</a:t>
                      </a:r>
                      <a:r>
                        <a:rPr kumimoji="0" lang="zh-CN" altLang="en-US" sz="28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-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0"/>
                          <a:cs typeface="华文新魏" charset="0"/>
                        </a:rPr>
                        <a:t>1</a:t>
                      </a:r>
                    </a:p>
                  </a:txBody>
                  <a:tcPr marL="91463" marR="91463" marT="45780" marB="457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9169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o13010PQ228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662363"/>
            <a:ext cx="125888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" y="0"/>
            <a:ext cx="5210175" cy="5857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2.4.2 </a:t>
            </a:r>
            <a:r>
              <a:rPr lang="zh-CN" altLang="en-US" dirty="0">
                <a:solidFill>
                  <a:srgbClr val="A50021"/>
                </a:solidFill>
              </a:rPr>
              <a:t>数值数据的定点表示 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698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2354263" y="1149350"/>
            <a:ext cx="4708525" cy="4810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问题三：如何表示零？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96963" y="2316163"/>
            <a:ext cx="77073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一个数不是正数，就是负数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由符号位决定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既不是正数又不是负数，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其符号位怎么办？</a:t>
            </a:r>
          </a:p>
        </p:txBody>
      </p:sp>
      <p:pic>
        <p:nvPicPr>
          <p:cNvPr id="13" name="图片 12" descr="20100516092854-504139797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3575050"/>
            <a:ext cx="91281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43213" y="4121150"/>
            <a:ext cx="38195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400" b="1">
                <a:solidFill>
                  <a:srgbClr val="000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就分正零和负零吧！！！</a:t>
            </a:r>
          </a:p>
        </p:txBody>
      </p:sp>
      <p:pic>
        <p:nvPicPr>
          <p:cNvPr id="126985" name="图片 23" descr="habit-0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84225"/>
            <a:ext cx="15271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6" name="矩形 11"/>
          <p:cNvSpPr>
            <a:spLocks noChangeArrowheads="1"/>
          </p:cNvSpPr>
          <p:nvPr/>
        </p:nvSpPr>
        <p:spPr bwMode="auto">
          <a:xfrm>
            <a:off x="2230438" y="6103938"/>
            <a:ext cx="51498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Q3: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of zero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987" name="矩形 14"/>
          <p:cNvSpPr>
            <a:spLocks noChangeArrowheads="1"/>
          </p:cNvSpPr>
          <p:nvPr/>
        </p:nvSpPr>
        <p:spPr bwMode="auto">
          <a:xfrm>
            <a:off x="2217738" y="6092825"/>
            <a:ext cx="51498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Q3: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of zero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444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2354263" y="1149350"/>
            <a:ext cx="4708525" cy="481013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问题三：如何表示零？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96963" y="2316163"/>
            <a:ext cx="77073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 b="1">
                <a:latin typeface="微软雅黑" charset="-122"/>
                <a:ea typeface="微软雅黑" charset="-122"/>
              </a:rPr>
              <a:t>一个数不是正数，就是负数</a:t>
            </a:r>
            <a:r>
              <a:rPr lang="en-US" altLang="zh-CN" sz="2800" b="1">
                <a:latin typeface="微软雅黑" charset="-122"/>
                <a:ea typeface="微软雅黑" charset="-122"/>
              </a:rPr>
              <a:t>(</a:t>
            </a:r>
            <a:r>
              <a:rPr lang="zh-CN" altLang="en-US" sz="2800" b="1">
                <a:latin typeface="微软雅黑" charset="-122"/>
                <a:ea typeface="微软雅黑" charset="-122"/>
              </a:rPr>
              <a:t>由符号位决定</a:t>
            </a:r>
            <a:r>
              <a:rPr lang="en-US" altLang="zh-CN" sz="2800" b="1">
                <a:latin typeface="微软雅黑" charset="-122"/>
                <a:ea typeface="微软雅黑" charset="-122"/>
              </a:rPr>
              <a:t>)</a:t>
            </a:r>
            <a:r>
              <a:rPr lang="zh-CN" altLang="en-US" sz="2800" b="1">
                <a:latin typeface="微软雅黑" charset="-122"/>
                <a:ea typeface="微软雅黑" charset="-12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零</a:t>
            </a:r>
            <a:r>
              <a:rPr lang="zh-CN" altLang="en-US" sz="2800" b="1">
                <a:latin typeface="微软雅黑" charset="-122"/>
                <a:ea typeface="微软雅黑" charset="-122"/>
              </a:rPr>
              <a:t>既不是正数又不是负数，</a:t>
            </a:r>
            <a:r>
              <a:rPr lang="zh-CN" altLang="en-US" sz="2800" b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其符号位怎么办？</a:t>
            </a:r>
          </a:p>
        </p:txBody>
      </p:sp>
      <p:pic>
        <p:nvPicPr>
          <p:cNvPr id="113669" name="图片 23" descr="habit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84225"/>
            <a:ext cx="15271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u=207606497,4036238559&amp;fm=21&amp;gp=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48" y="3819525"/>
            <a:ext cx="6048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16323" y="3573462"/>
            <a:ext cx="3160712" cy="24478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X = + 0(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十进制真值</a:t>
            </a: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用八位二进制表示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原码 ＝ </a:t>
            </a:r>
            <a:r>
              <a:rPr lang="en-US" altLang="zh-CN" sz="2400" b="1" i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0 0000000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反码 ＝ </a:t>
            </a:r>
            <a:r>
              <a:rPr lang="en-US" altLang="zh-CN" sz="2400" b="1" i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0 0000000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补码 ＝ </a:t>
            </a:r>
            <a:r>
              <a:rPr lang="en-US" altLang="zh-CN" sz="2400" b="1" i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0 0000000</a:t>
            </a:r>
            <a:endParaRPr lang="en-US" altLang="zh-CN" sz="24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777035" y="3573462"/>
            <a:ext cx="3198813" cy="2447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X = </a:t>
            </a:r>
            <a:r>
              <a:rPr lang="zh-CN" altLang="en-US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－</a:t>
            </a:r>
            <a:r>
              <a:rPr lang="en-US" altLang="zh-CN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0(</a:t>
            </a:r>
            <a:r>
              <a:rPr lang="zh-CN" altLang="en-US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十进制真值</a:t>
            </a:r>
            <a:r>
              <a:rPr lang="en-US" altLang="zh-CN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用八位二进制表示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原码 ＝ </a:t>
            </a:r>
            <a:r>
              <a:rPr lang="en-US" altLang="zh-CN" sz="2400" b="1" i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1 0000000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反码 ＝ </a:t>
            </a:r>
            <a:r>
              <a:rPr lang="en-US" altLang="zh-CN" sz="2400" b="1" i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1 1111111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sz="24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补码 ＝ </a:t>
            </a:r>
            <a:r>
              <a:rPr lang="en-US" altLang="zh-CN" sz="2400" b="1" i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0 0000000</a:t>
            </a:r>
          </a:p>
        </p:txBody>
      </p:sp>
      <p:sp>
        <p:nvSpPr>
          <p:cNvPr id="17" name="矩形 16"/>
          <p:cNvSpPr/>
          <p:nvPr/>
        </p:nvSpPr>
        <p:spPr>
          <a:xfrm>
            <a:off x="611560" y="5410424"/>
            <a:ext cx="2957587" cy="4668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3772273" y="5402486"/>
            <a:ext cx="3079750" cy="474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192963" y="4149081"/>
            <a:ext cx="1682750" cy="1253406"/>
          </a:xfrm>
          <a:prstGeom prst="wedgeRoundRectCallout">
            <a:avLst>
              <a:gd name="adj1" fmla="val -74421"/>
              <a:gd name="adj2" fmla="val 55745"/>
              <a:gd name="adj3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990" tIns="33496" rIns="66990" bIns="33496" anchor="ctr"/>
          <a:lstStyle>
            <a:lvl1pPr defTabSz="1182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182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182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182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182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</a:pP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黑体" charset="-122"/>
              </a:rPr>
              <a:t>0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的补码表示是统一的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27752"/>
            <a:ext cx="6442918" cy="5921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2.4.2 </a:t>
            </a:r>
            <a:r>
              <a:rPr lang="zh-CN" altLang="en-US" dirty="0">
                <a:solidFill>
                  <a:srgbClr val="A50021"/>
                </a:solidFill>
              </a:rPr>
              <a:t>数值数据的定点表示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1682749" y="1454621"/>
            <a:ext cx="5526127" cy="68056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问题四：如何表示实数？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5575" y="2676738"/>
            <a:ext cx="8901113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 b="1" dirty="0">
                <a:latin typeface="微软雅黑" charset="-122"/>
                <a:ea typeface="微软雅黑" charset="-122"/>
              </a:rPr>
              <a:t>将实数分成两部分：尾数和指数</a:t>
            </a:r>
            <a:r>
              <a:rPr lang="en-US" altLang="zh-CN" sz="2800" b="1" dirty="0">
                <a:latin typeface="微软雅黑" charset="-122"/>
                <a:ea typeface="微软雅黑" charset="-122"/>
              </a:rPr>
              <a:t>(</a:t>
            </a:r>
            <a:r>
              <a:rPr lang="zh-CN" altLang="en-US" sz="2800" b="1" dirty="0">
                <a:latin typeface="微软雅黑" charset="-122"/>
                <a:ea typeface="微软雅黑" charset="-122"/>
              </a:rPr>
              <a:t>阶码</a:t>
            </a:r>
            <a:r>
              <a:rPr lang="en-US" altLang="zh-CN" sz="2800" b="1" dirty="0">
                <a:latin typeface="微软雅黑" charset="-122"/>
                <a:ea typeface="微软雅黑" charset="-122"/>
              </a:rPr>
              <a:t>)—</a:t>
            </a:r>
            <a:r>
              <a:rPr lang="zh-CN" altLang="en-US" sz="2800" b="1" dirty="0">
                <a:latin typeface="微软雅黑" charset="-122"/>
                <a:ea typeface="微软雅黑" charset="-122"/>
              </a:rPr>
              <a:t>浮点数的表示</a:t>
            </a:r>
            <a:endParaRPr lang="zh-CN" altLang="en-US" sz="28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08088" y="3327400"/>
            <a:ext cx="6456362" cy="1860550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823067" tIns="89112" rIns="69065" bIns="34533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lang="en-US" altLang="zh-CN" sz="28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25.75 = 0. 2575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  <a:sym typeface="Wingdings 2" charset="2"/>
              </a:rPr>
              <a:t> 10 </a:t>
            </a:r>
            <a:r>
              <a:rPr lang="en-US" altLang="zh-CN" baseline="30000" dirty="0">
                <a:solidFill>
                  <a:srgbClr val="FFFF00"/>
                </a:solidFill>
                <a:latin typeface="微软雅黑" charset="-122"/>
                <a:ea typeface="微软雅黑" charset="-122"/>
                <a:sym typeface="Wingdings 2" charset="2"/>
              </a:rPr>
              <a:t>2</a:t>
            </a:r>
            <a:r>
              <a:rPr lang="en-US" altLang="zh-CN" baseline="30000" dirty="0">
                <a:solidFill>
                  <a:schemeClr val="bg1"/>
                </a:solidFill>
                <a:latin typeface="微软雅黑" charset="-122"/>
                <a:ea typeface="微软雅黑" charset="-122"/>
                <a:sym typeface="Wingdings 2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十进制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        = 11001.11 (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二进制真值）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       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= 1.100111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  <a:sym typeface="Wingdings 2" charset="2"/>
              </a:rPr>
              <a:t> 10 </a:t>
            </a:r>
            <a:r>
              <a:rPr lang="en-US" altLang="zh-CN" baseline="30000" dirty="0">
                <a:solidFill>
                  <a:srgbClr val="FFFF00"/>
                </a:solidFill>
                <a:latin typeface="微软雅黑" charset="-122"/>
                <a:ea typeface="微软雅黑" charset="-122"/>
                <a:sym typeface="Wingdings 2" charset="2"/>
              </a:rPr>
              <a:t>100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二进制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</a:t>
            </a:r>
            <a:endParaRPr lang="zh-CN" altLang="en-US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云形标注 23"/>
          <p:cNvSpPr/>
          <p:nvPr/>
        </p:nvSpPr>
        <p:spPr>
          <a:xfrm>
            <a:off x="6530975" y="1670050"/>
            <a:ext cx="2525713" cy="774700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如何表示？</a:t>
            </a:r>
          </a:p>
        </p:txBody>
      </p:sp>
      <p:pic>
        <p:nvPicPr>
          <p:cNvPr id="115718" name="图片 11" descr="habit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0493"/>
            <a:ext cx="1365200" cy="139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20097"/>
            <a:ext cx="6624909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6093296"/>
            <a:ext cx="4725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Q4: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Representation of real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number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2" grpId="0" animBg="1" autoUpdateAnimBg="0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625600" y="1628800"/>
            <a:ext cx="6000402" cy="5498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800">
                <a:solidFill>
                  <a:srgbClr val="A50021"/>
                </a:solidFill>
                <a:ea typeface="微软雅黑" charset="-122"/>
              </a:rPr>
              <a:t>科学计数法</a:t>
            </a:r>
            <a:r>
              <a:rPr lang="en-US" altLang="zh-CN" sz="2800">
                <a:solidFill>
                  <a:srgbClr val="A50021"/>
                </a:solidFill>
                <a:ea typeface="微软雅黑" charset="-122"/>
              </a:rPr>
              <a:t>(Scientific Notation)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7764" name="Rectangle 2"/>
          <p:cNvSpPr txBox="1">
            <a:spLocks noChangeArrowheads="1"/>
          </p:cNvSpPr>
          <p:nvPr/>
        </p:nvSpPr>
        <p:spPr bwMode="auto">
          <a:xfrm>
            <a:off x="179512" y="2526828"/>
            <a:ext cx="882015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  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mantissa (</a:t>
            </a:r>
            <a:r>
              <a:rPr kumimoji="1" lang="zh-CN" altLang="en-US" sz="2800" b="1" i="1" dirty="0">
                <a:latin typeface="Times New Roman" charset="0"/>
                <a:ea typeface="华文新魏" charset="-122"/>
                <a:cs typeface="微软雅黑" charset="-122"/>
              </a:rPr>
              <a:t>尾数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)                               exponent(</a:t>
            </a:r>
            <a:r>
              <a:rPr kumimoji="1" lang="zh-CN" altLang="en-US" sz="2800" b="1" i="1" dirty="0">
                <a:latin typeface="Times New Roman" charset="0"/>
                <a:ea typeface="华文新魏" charset="-122"/>
                <a:cs typeface="微软雅黑" charset="-122"/>
              </a:rPr>
              <a:t>阶码、指数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)</a:t>
            </a:r>
            <a:r>
              <a:rPr kumimoji="1" lang="zh-CN" altLang="en-US" sz="2800" b="1" dirty="0">
                <a:latin typeface="Times New Roman" charset="0"/>
                <a:ea typeface="华文新魏" charset="-122"/>
                <a:cs typeface="微软雅黑" charset="-122"/>
              </a:rPr>
              <a:t> 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en-US" altLang="zh-CN" sz="2800" b="1" dirty="0">
                <a:latin typeface="Times New Roman" charset="0"/>
                <a:ea typeface="华文新魏" charset="-122"/>
                <a:cs typeface="微软雅黑" charset="-122"/>
              </a:rPr>
              <a:t>                                  6.02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ea typeface="华文新魏" charset="-122"/>
                <a:cs typeface="微软雅黑" charset="-122"/>
              </a:rPr>
              <a:t>×</a:t>
            </a:r>
            <a:r>
              <a:rPr kumimoji="1" lang="en-US" altLang="zh-CN" sz="2800" b="1" dirty="0">
                <a:latin typeface="Times New Roman" charset="0"/>
                <a:ea typeface="华文新魏" charset="-122"/>
                <a:cs typeface="微软雅黑" charset="-122"/>
              </a:rPr>
              <a:t>    10 </a:t>
            </a:r>
            <a:r>
              <a:rPr kumimoji="1" lang="en-US" altLang="zh-CN" sz="2800" b="1" baseline="30000" dirty="0">
                <a:latin typeface="Times New Roman" charset="0"/>
                <a:ea typeface="华文新魏" charset="-122"/>
                <a:cs typeface="微软雅黑" charset="-122"/>
              </a:rPr>
              <a:t>21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en-US" altLang="zh-CN" sz="2800" b="1" dirty="0">
                <a:latin typeface="Times New Roman" charset="0"/>
                <a:ea typeface="华文新魏" charset="-122"/>
                <a:cs typeface="微软雅黑" charset="-122"/>
              </a:rPr>
              <a:t>                       </a:t>
            </a:r>
          </a:p>
          <a:p>
            <a:pPr>
              <a:buFont typeface="Wingdings" charset="2"/>
              <a:buNone/>
            </a:pPr>
            <a:r>
              <a:rPr kumimoji="1" lang="en-US" altLang="zh-CN" sz="2800" b="1" dirty="0">
                <a:latin typeface="Times New Roman" charset="0"/>
                <a:ea typeface="华文新魏" charset="-122"/>
                <a:cs typeface="微软雅黑" charset="-122"/>
              </a:rPr>
              <a:t>     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decimal point(</a:t>
            </a:r>
            <a:r>
              <a:rPr kumimoji="1" lang="zh-CN" altLang="en-US" sz="2800" b="1" i="1" dirty="0">
                <a:latin typeface="Times New Roman" charset="0"/>
                <a:ea typeface="华文新魏" charset="-122"/>
                <a:cs typeface="微软雅黑" charset="-122"/>
              </a:rPr>
              <a:t>十进制小数点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)</a:t>
            </a:r>
            <a:r>
              <a:rPr kumimoji="1" lang="en-US" altLang="zh-CN" sz="2800" b="1" dirty="0">
                <a:latin typeface="Times New Roman" charset="0"/>
                <a:ea typeface="华文新魏" charset="-122"/>
                <a:cs typeface="微软雅黑" charset="-122"/>
              </a:rPr>
              <a:t>            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radix (base</a:t>
            </a:r>
            <a:r>
              <a:rPr kumimoji="1" lang="zh-CN" altLang="en-US" sz="2800" b="1" i="1" dirty="0">
                <a:latin typeface="Times New Roman" charset="0"/>
                <a:ea typeface="华文新魏" charset="-122"/>
                <a:cs typeface="微软雅黑" charset="-122"/>
              </a:rPr>
              <a:t>，基</a:t>
            </a:r>
            <a:r>
              <a:rPr kumimoji="1" lang="en-US" altLang="zh-CN" sz="2800" b="1" i="1" dirty="0">
                <a:latin typeface="Times New Roman" charset="0"/>
                <a:ea typeface="华文新魏" charset="-122"/>
                <a:cs typeface="微软雅黑" charset="-122"/>
              </a:rPr>
              <a:t>) 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endParaRPr kumimoji="1" lang="en-US" altLang="zh-CN" sz="2400" b="1" i="1" dirty="0">
              <a:latin typeface="Times New Roman" charset="0"/>
              <a:ea typeface="华文新魏" charset="-122"/>
              <a:cs typeface="微软雅黑" charset="-122"/>
            </a:endParaRPr>
          </a:p>
          <a:p>
            <a:pPr lvl="2">
              <a:spcBef>
                <a:spcPct val="10000"/>
              </a:spcBef>
              <a:buClr>
                <a:schemeClr val="tx1"/>
              </a:buClr>
            </a:pPr>
            <a:endParaRPr kumimoji="1" lang="zh-CN" altLang="en-US" sz="2400" b="1" dirty="0">
              <a:solidFill>
                <a:srgbClr val="0000FF"/>
              </a:solidFill>
              <a:latin typeface="Times New Roman" charset="0"/>
              <a:ea typeface="华文新魏" charset="-122"/>
              <a:cs typeface="微软雅黑" charset="-122"/>
            </a:endParaRPr>
          </a:p>
        </p:txBody>
      </p:sp>
      <p:sp>
        <p:nvSpPr>
          <p:cNvPr id="117765" name="Line 3"/>
          <p:cNvSpPr>
            <a:spLocks noChangeShapeType="1"/>
          </p:cNvSpPr>
          <p:nvPr/>
        </p:nvSpPr>
        <p:spPr bwMode="auto">
          <a:xfrm>
            <a:off x="2148732" y="3056235"/>
            <a:ext cx="804862" cy="141287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7766" name="Line 4"/>
          <p:cNvSpPr>
            <a:spLocks noChangeShapeType="1"/>
          </p:cNvSpPr>
          <p:nvPr/>
        </p:nvSpPr>
        <p:spPr bwMode="auto">
          <a:xfrm flipH="1">
            <a:off x="5872386" y="3001689"/>
            <a:ext cx="609600" cy="123825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7767" name="Line 5"/>
          <p:cNvSpPr>
            <a:spLocks noChangeShapeType="1"/>
          </p:cNvSpPr>
          <p:nvPr/>
        </p:nvSpPr>
        <p:spPr bwMode="auto">
          <a:xfrm flipV="1">
            <a:off x="2939679" y="3559992"/>
            <a:ext cx="517971" cy="429617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7768" name="Line 6"/>
          <p:cNvSpPr>
            <a:spLocks noChangeShapeType="1"/>
          </p:cNvSpPr>
          <p:nvPr/>
        </p:nvSpPr>
        <p:spPr bwMode="auto">
          <a:xfrm flipH="1" flipV="1">
            <a:off x="5343128" y="3559993"/>
            <a:ext cx="1114425" cy="339725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4488"/>
            <a:ext cx="6624909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4"/>
          <p:cNvGrpSpPr>
            <a:grpSpLocks/>
          </p:cNvGrpSpPr>
          <p:nvPr/>
        </p:nvGrpSpPr>
        <p:grpSpPr bwMode="auto">
          <a:xfrm>
            <a:off x="468313" y="714375"/>
            <a:ext cx="8135937" cy="3722688"/>
            <a:chOff x="295" y="536"/>
            <a:chExt cx="5125" cy="2001"/>
          </a:xfrm>
        </p:grpSpPr>
        <p:sp>
          <p:nvSpPr>
            <p:cNvPr id="10252" name="Freeform 16"/>
            <p:cNvSpPr>
              <a:spLocks/>
            </p:cNvSpPr>
            <p:nvPr/>
          </p:nvSpPr>
          <p:spPr bwMode="auto">
            <a:xfrm>
              <a:off x="340" y="563"/>
              <a:ext cx="1542" cy="318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Rectangle 19"/>
            <p:cNvSpPr>
              <a:spLocks noChangeArrowheads="1"/>
            </p:cNvSpPr>
            <p:nvPr/>
          </p:nvSpPr>
          <p:spPr bwMode="auto">
            <a:xfrm>
              <a:off x="412" y="536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重点内容</a:t>
              </a:r>
            </a:p>
          </p:txBody>
        </p:sp>
        <p:sp>
          <p:nvSpPr>
            <p:cNvPr id="10254" name="AutoShape 6"/>
            <p:cNvSpPr>
              <a:spLocks noChangeArrowheads="1"/>
            </p:cNvSpPr>
            <p:nvPr/>
          </p:nvSpPr>
          <p:spPr bwMode="auto">
            <a:xfrm>
              <a:off x="295" y="827"/>
              <a:ext cx="5125" cy="1710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</p:grp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87337" y="70051"/>
            <a:ext cx="2952750" cy="55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本节概要</a:t>
            </a:r>
          </a:p>
        </p:txBody>
      </p:sp>
      <p:sp>
        <p:nvSpPr>
          <p:cNvPr id="10244" name="Text Box 26"/>
          <p:cNvSpPr txBox="1">
            <a:spLocks noChangeArrowheads="1"/>
          </p:cNvSpPr>
          <p:nvPr/>
        </p:nvSpPr>
        <p:spPr bwMode="auto">
          <a:xfrm>
            <a:off x="827088" y="1412875"/>
            <a:ext cx="44592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第二章 指令：计算机的语言</a:t>
            </a:r>
          </a:p>
        </p:txBody>
      </p:sp>
      <p:grpSp>
        <p:nvGrpSpPr>
          <p:cNvPr id="10246" name="组合 14"/>
          <p:cNvGrpSpPr>
            <a:grpSpLocks/>
          </p:cNvGrpSpPr>
          <p:nvPr/>
        </p:nvGrpSpPr>
        <p:grpSpPr bwMode="auto">
          <a:xfrm>
            <a:off x="525463" y="4581525"/>
            <a:ext cx="8135937" cy="2176463"/>
            <a:chOff x="525463" y="4471057"/>
            <a:chExt cx="8135937" cy="1891609"/>
          </a:xfrm>
        </p:grpSpPr>
        <p:sp>
          <p:nvSpPr>
            <p:cNvPr id="10248" name="Freeform 22"/>
            <p:cNvSpPr>
              <a:spLocks/>
            </p:cNvSpPr>
            <p:nvPr/>
          </p:nvSpPr>
          <p:spPr bwMode="auto">
            <a:xfrm>
              <a:off x="611188" y="4533628"/>
              <a:ext cx="2447925" cy="412524"/>
            </a:xfrm>
            <a:custGeom>
              <a:avLst/>
              <a:gdLst>
                <a:gd name="T0" fmla="*/ 0 w 1905"/>
                <a:gd name="T1" fmla="*/ 0 h 544"/>
                <a:gd name="T2" fmla="*/ 2147483646 w 1905"/>
                <a:gd name="T3" fmla="*/ 0 h 544"/>
                <a:gd name="T4" fmla="*/ 2147483646 w 1905"/>
                <a:gd name="T5" fmla="*/ 2147483646 h 544"/>
                <a:gd name="T6" fmla="*/ 0 w 1905"/>
                <a:gd name="T7" fmla="*/ 2147483646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Rectangle 23"/>
            <p:cNvSpPr>
              <a:spLocks noChangeArrowheads="1"/>
            </p:cNvSpPr>
            <p:nvPr/>
          </p:nvSpPr>
          <p:spPr bwMode="auto">
            <a:xfrm>
              <a:off x="725488" y="4471057"/>
              <a:ext cx="1620837" cy="42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bg1"/>
                  </a:solidFill>
                  <a:ea typeface="楷体_GB2312" pitchFamily="49" charset="-122"/>
                </a:rPr>
                <a:t>基本要求</a:t>
              </a:r>
            </a:p>
          </p:txBody>
        </p:sp>
        <p:sp>
          <p:nvSpPr>
            <p:cNvPr id="10250" name="AutoShape 12"/>
            <p:cNvSpPr>
              <a:spLocks noChangeArrowheads="1"/>
            </p:cNvSpPr>
            <p:nvPr/>
          </p:nvSpPr>
          <p:spPr bwMode="auto">
            <a:xfrm>
              <a:off x="525463" y="4914213"/>
              <a:ext cx="8135937" cy="1448453"/>
            </a:xfrm>
            <a:prstGeom prst="roundRect">
              <a:avLst>
                <a:gd name="adj" fmla="val 4296"/>
              </a:avLst>
            </a:prstGeom>
            <a:solidFill>
              <a:srgbClr val="EAEAEA"/>
            </a:solidFill>
            <a:ln w="254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/>
            </a:p>
          </p:txBody>
        </p:sp>
        <p:sp>
          <p:nvSpPr>
            <p:cNvPr id="10251" name="Rectangle 31"/>
            <p:cNvSpPr>
              <a:spLocks noChangeArrowheads="1"/>
            </p:cNvSpPr>
            <p:nvPr/>
          </p:nvSpPr>
          <p:spPr bwMode="auto">
            <a:xfrm>
              <a:off x="842962" y="4921675"/>
              <a:ext cx="7500937" cy="136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掌握计算机的复杂寻址方式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理解计算机中的数据表示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包括数值、非数值表示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eaLnBrk="1" hangingPunct="1"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掌握数值的表示方法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包括定点数、浮点数的表示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eaLnBrk="1" hangingPunct="1">
                <a:buSzPct val="80000"/>
                <a:buFont typeface="Wingdings" panose="05000000000000000000" pitchFamily="2" charset="2"/>
                <a:buChar char="n"/>
              </a:pP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 了解数据的度量、存储和校验</a:t>
              </a:r>
              <a:endParaRPr kumimoji="1"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0247" name="矩形 1"/>
          <p:cNvSpPr>
            <a:spLocks noChangeArrowheads="1"/>
          </p:cNvSpPr>
          <p:nvPr/>
        </p:nvSpPr>
        <p:spPr bwMode="auto">
          <a:xfrm>
            <a:off x="490204" y="1955102"/>
            <a:ext cx="5016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2.4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计算机中的数据表示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数值数据表示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非数值数据表示</a:t>
            </a: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数据的存储</a:t>
            </a:r>
            <a:endParaRPr kumimoji="1" lang="en-US" altLang="zh-CN" sz="2200" b="1" dirty="0"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2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 数据的校验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29185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366713" y="3070553"/>
            <a:ext cx="8345487" cy="1334691"/>
            <a:chOff x="249" y="2886"/>
            <a:chExt cx="5257" cy="1121"/>
          </a:xfrm>
        </p:grpSpPr>
        <p:sp>
          <p:nvSpPr>
            <p:cNvPr id="119816" name="Rectangle 9"/>
            <p:cNvSpPr>
              <a:spLocks noChangeArrowheads="1"/>
            </p:cNvSpPr>
            <p:nvPr/>
          </p:nvSpPr>
          <p:spPr bwMode="auto">
            <a:xfrm>
              <a:off x="249" y="2886"/>
              <a:ext cx="5257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        mantissa(</a:t>
              </a:r>
              <a:r>
                <a:rPr lang="zh-CN" altLang="en-US" sz="2800" b="1" i="1" dirty="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尾数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)</a:t>
              </a:r>
              <a:r>
                <a:rPr lang="zh-CN" altLang="en-US" sz="2800" b="1" i="1" dirty="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                       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exponent(</a:t>
              </a:r>
              <a:r>
                <a:rPr lang="zh-CN" altLang="en-US" sz="2800" b="1" i="1" dirty="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阶码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)</a:t>
              </a:r>
              <a:endParaRPr lang="zh-CN" altLang="en-US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endParaRPr>
            </a:p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                                          1.011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two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charset="0"/>
                  <a:ea typeface="黑体" charset="-122"/>
                </a:rPr>
                <a:t>×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2 </a:t>
              </a:r>
              <a:r>
                <a:rPr lang="en-US" altLang="zh-CN" sz="2800" b="1" baseline="30000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-10</a:t>
              </a:r>
            </a:p>
            <a:p>
              <a:pPr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                    </a:t>
              </a:r>
            </a:p>
            <a:p>
              <a:pPr>
                <a:lnSpc>
                  <a:spcPct val="90000"/>
                </a:lnSpc>
                <a:buClr>
                  <a:schemeClr val="folHlink"/>
                </a:buClr>
                <a:buSzPct val="60000"/>
                <a:buFont typeface="Wingdings" charset="2"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   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binary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charset="0"/>
                  <a:ea typeface="黑体" charset="-122"/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point</a:t>
              </a:r>
              <a:r>
                <a:rPr lang="zh-CN" altLang="en-US" sz="2800" b="1" i="1" dirty="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（二进制小数点）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         </a:t>
              </a:r>
              <a:r>
                <a:rPr lang="zh-CN" altLang="en-US" sz="2800" b="1" i="1" dirty="0">
                  <a:solidFill>
                    <a:srgbClr val="FF0000"/>
                  </a:solidFill>
                  <a:latin typeface="Times New Roman" charset="0"/>
                  <a:ea typeface="华文新魏" charset="-122"/>
                </a:rPr>
                <a:t>基为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charset="0"/>
                  <a:ea typeface="黑体" charset="-122"/>
                </a:rPr>
                <a:t>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2036" y="3313"/>
              <a:ext cx="363" cy="15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4537" y="3243"/>
              <a:ext cx="221" cy="145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2720" y="3766"/>
              <a:ext cx="223" cy="241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 flipV="1">
              <a:off x="4162" y="3762"/>
              <a:ext cx="142" cy="241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</p:grpSp>
      <p:sp>
        <p:nvSpPr>
          <p:cNvPr id="11981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0693" y="5485050"/>
            <a:ext cx="8345487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 b="1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只要对尾数和指数分别编码，就可表示一个浮点数</a:t>
            </a:r>
          </a:p>
        </p:txBody>
      </p:sp>
      <p:pic>
        <p:nvPicPr>
          <p:cNvPr id="119813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25312"/>
            <a:ext cx="635223" cy="78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31838" y="2480796"/>
            <a:ext cx="5256567" cy="49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 typeface="Wingdings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Verdana" charset="0"/>
                <a:ea typeface="微软雅黑" charset="-122"/>
              </a:rPr>
              <a:t>for Binary Numbers(</a:t>
            </a:r>
            <a:r>
              <a:rPr lang="zh-CN" altLang="en-US" sz="2400" b="1" dirty="0">
                <a:solidFill>
                  <a:srgbClr val="0000CC"/>
                </a:solidFill>
                <a:latin typeface="Verdana" charset="0"/>
                <a:ea typeface="微软雅黑" charset="-122"/>
              </a:rPr>
              <a:t>二进制数</a:t>
            </a:r>
            <a:r>
              <a:rPr lang="en-US" altLang="zh-CN" sz="2400" b="1" dirty="0">
                <a:solidFill>
                  <a:srgbClr val="0000CC"/>
                </a:solidFill>
                <a:latin typeface="Verdana" charset="0"/>
                <a:ea typeface="微软雅黑" charset="-122"/>
              </a:rPr>
              <a:t>):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403" y="0"/>
            <a:ext cx="6624909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4" name="_s1031">
            <a:extLst>
              <a:ext uri="{FF2B5EF4-FFF2-40B4-BE49-F238E27FC236}">
                <a16:creationId xmlns:a16="http://schemas.microsoft.com/office/drawing/2014/main" id="{42B283A7-9291-4D71-BAB1-5AC7A81D5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00" y="1628800"/>
            <a:ext cx="6000402" cy="5498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800">
                <a:solidFill>
                  <a:srgbClr val="A50021"/>
                </a:solidFill>
                <a:ea typeface="微软雅黑" charset="-122"/>
              </a:rPr>
              <a:t>科学计数法</a:t>
            </a:r>
            <a:r>
              <a:rPr lang="en-US" altLang="zh-CN" sz="2800">
                <a:solidFill>
                  <a:srgbClr val="A50021"/>
                </a:solidFill>
                <a:ea typeface="微软雅黑" charset="-122"/>
              </a:rPr>
              <a:t>(Scientific Notation)</a:t>
            </a:r>
            <a:endParaRPr lang="zh-CN" altLang="en-US" sz="28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85750" y="1898650"/>
            <a:ext cx="882015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en-US" altLang="zh-CN" sz="2000" b="1" i="1" dirty="0">
                <a:latin typeface="Times New Roman" charset="0"/>
                <a:ea typeface="华文新魏" charset="-122"/>
                <a:cs typeface="微软雅黑" charset="-122"/>
              </a:rPr>
              <a:t>  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mantissa (</a:t>
            </a:r>
            <a:r>
              <a:rPr kumimoji="1" lang="zh-CN" altLang="en-US" sz="2400" b="1" i="1" dirty="0">
                <a:latin typeface="Times New Roman" charset="0"/>
                <a:ea typeface="华文新魏" charset="-122"/>
                <a:cs typeface="微软雅黑" charset="-122"/>
              </a:rPr>
              <a:t>尾数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)                                     exponent(</a:t>
            </a:r>
            <a:r>
              <a:rPr kumimoji="1" lang="zh-CN" altLang="en-US" sz="2400" b="1" i="1" dirty="0">
                <a:latin typeface="Times New Roman" charset="0"/>
                <a:ea typeface="华文新魏" charset="-122"/>
                <a:cs typeface="微软雅黑" charset="-122"/>
              </a:rPr>
              <a:t>阶码、指数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)</a:t>
            </a:r>
            <a:r>
              <a:rPr kumimoji="1" lang="zh-CN" altLang="en-US" sz="2400" b="1" dirty="0">
                <a:latin typeface="Times New Roman" charset="0"/>
                <a:ea typeface="华文新魏" charset="-122"/>
                <a:cs typeface="微软雅黑" charset="-122"/>
              </a:rPr>
              <a:t> 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                                 6.02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charset="0"/>
                <a:ea typeface="华文新魏" charset="-122"/>
                <a:cs typeface="微软雅黑" charset="-122"/>
              </a:rPr>
              <a:t>×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   10 </a:t>
            </a:r>
            <a:r>
              <a:rPr kumimoji="1" lang="en-US" altLang="zh-CN" sz="2400" b="1" baseline="30000" dirty="0">
                <a:latin typeface="Times New Roman" charset="0"/>
                <a:ea typeface="华文新魏" charset="-122"/>
                <a:cs typeface="微软雅黑" charset="-122"/>
              </a:rPr>
              <a:t>21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                      </a:t>
            </a:r>
          </a:p>
          <a:p>
            <a:pPr>
              <a:buFont typeface="Wingdings" charset="2"/>
              <a:buNone/>
            </a:pP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    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decimal point(</a:t>
            </a:r>
            <a:r>
              <a:rPr kumimoji="1" lang="zh-CN" altLang="en-US" sz="2400" b="1" i="1" dirty="0">
                <a:latin typeface="Times New Roman" charset="0"/>
                <a:ea typeface="华文新魏" charset="-122"/>
                <a:cs typeface="微软雅黑" charset="-122"/>
              </a:rPr>
              <a:t>十进制小数点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)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           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radix (base</a:t>
            </a:r>
            <a:r>
              <a:rPr kumimoji="1" lang="zh-CN" altLang="en-US" sz="2400" b="1" i="1" dirty="0">
                <a:latin typeface="Times New Roman" charset="0"/>
                <a:ea typeface="华文新魏" charset="-122"/>
                <a:cs typeface="微软雅黑" charset="-122"/>
              </a:rPr>
              <a:t>，基</a:t>
            </a:r>
            <a:r>
              <a:rPr kumimoji="1" lang="en-US" altLang="zh-CN" sz="2400" b="1" i="1" dirty="0">
                <a:latin typeface="Times New Roman" charset="0"/>
                <a:ea typeface="华文新魏" charset="-122"/>
                <a:cs typeface="微软雅黑" charset="-122"/>
              </a:rPr>
              <a:t>) 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endParaRPr kumimoji="1" lang="en-US" altLang="zh-CN" sz="2000" b="1" i="1" dirty="0">
              <a:latin typeface="Times New Roman" charset="0"/>
              <a:ea typeface="华文新魏" charset="-122"/>
              <a:cs typeface="微软雅黑" charset="-122"/>
            </a:endParaRPr>
          </a:p>
          <a:p>
            <a:pPr eaLnBrk="1" hangingPunct="1">
              <a:spcBef>
                <a:spcPts val="888"/>
              </a:spcBef>
              <a:buFont typeface="Wingdings" charset="2"/>
              <a:buChar char="n"/>
            </a:pPr>
            <a:r>
              <a:rPr kumimoji="1" lang="zh-CN" altLang="en-US" sz="2400" b="1" dirty="0">
                <a:latin typeface="Times New Roman" charset="0"/>
                <a:ea typeface="华文新魏" charset="-122"/>
                <a:cs typeface="微软雅黑" charset="-122"/>
              </a:rPr>
              <a:t>同一个数有多种表示形式。例：对于数 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1/1,000,000,000</a:t>
            </a:r>
          </a:p>
          <a:p>
            <a:pPr lvl="1">
              <a:spcBef>
                <a:spcPts val="888"/>
              </a:spcBef>
              <a:buFont typeface="Wingdings" charset="2"/>
              <a:buChar char="Ø"/>
            </a:pP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1.0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charset="0"/>
                <a:ea typeface="华文新魏" charset="-122"/>
                <a:cs typeface="微软雅黑" charset="-122"/>
              </a:rPr>
              <a:t>×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10</a:t>
            </a:r>
            <a:r>
              <a:rPr kumimoji="1" lang="en-US" altLang="zh-CN" sz="2400" b="1" baseline="30000" dirty="0">
                <a:latin typeface="Times New Roman" charset="0"/>
                <a:ea typeface="华文新魏" charset="-122"/>
                <a:cs typeface="微软雅黑" charset="-122"/>
              </a:rPr>
              <a:t>-9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,  0.1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charset="0"/>
                <a:ea typeface="华文新魏" charset="-122"/>
                <a:cs typeface="微软雅黑" charset="-122"/>
              </a:rPr>
              <a:t>×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10</a:t>
            </a:r>
            <a:r>
              <a:rPr kumimoji="1" lang="en-US" altLang="zh-CN" sz="2400" b="1" baseline="30000" dirty="0">
                <a:latin typeface="Times New Roman" charset="0"/>
                <a:ea typeface="华文新魏" charset="-122"/>
                <a:cs typeface="微软雅黑" charset="-122"/>
              </a:rPr>
              <a:t>-8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,  10.0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charset="0"/>
                <a:ea typeface="华文新魏" charset="-122"/>
                <a:cs typeface="微软雅黑" charset="-122"/>
              </a:rPr>
              <a:t>×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10</a:t>
            </a:r>
            <a:r>
              <a:rPr kumimoji="1" lang="en-US" altLang="zh-CN" sz="2400" b="1" baseline="30000" dirty="0">
                <a:latin typeface="Times New Roman" charset="0"/>
                <a:ea typeface="华文新魏" charset="-122"/>
                <a:cs typeface="微软雅黑" charset="-122"/>
              </a:rPr>
              <a:t>-10</a:t>
            </a:r>
          </a:p>
          <a:p>
            <a:pPr eaLnBrk="1" hangingPunct="1">
              <a:spcBef>
                <a:spcPts val="888"/>
              </a:spcBef>
              <a:buClr>
                <a:schemeClr val="tx1"/>
              </a:buClr>
              <a:buFont typeface="Wingdings" charset="2"/>
              <a:buChar char="n"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华文新魏" charset="-122"/>
                <a:cs typeface="微软雅黑" charset="-122"/>
              </a:rPr>
              <a:t>Normalized form(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ea typeface="华文新魏" charset="-122"/>
                <a:cs typeface="微软雅黑" charset="-122"/>
              </a:rPr>
              <a:t>规格化形式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ea typeface="华文新魏" charset="-122"/>
                <a:cs typeface="微软雅黑" charset="-122"/>
              </a:rPr>
              <a:t>):</a:t>
            </a:r>
            <a:r>
              <a:rPr kumimoji="1" lang="en-US" altLang="zh-CN" sz="2400" b="1" dirty="0">
                <a:solidFill>
                  <a:srgbClr val="990000"/>
                </a:solidFill>
                <a:latin typeface="Times New Roman" charset="0"/>
                <a:ea typeface="华文新魏" charset="-122"/>
                <a:cs typeface="微软雅黑" charset="-122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微软雅黑" charset="-122"/>
              </a:rPr>
              <a:t>小数点前只有一位非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微软雅黑" charset="-122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  <a:cs typeface="微软雅黑" charset="-122"/>
              </a:rPr>
              <a:t>数</a:t>
            </a:r>
            <a:endParaRPr kumimoji="1" lang="en-US" altLang="zh-CN" sz="2400" b="1" dirty="0">
              <a:solidFill>
                <a:srgbClr val="0000FF"/>
              </a:solidFill>
              <a:latin typeface="Times New Roman" charset="0"/>
              <a:ea typeface="华文新魏" charset="-122"/>
              <a:cs typeface="微软雅黑" charset="-122"/>
            </a:endParaRPr>
          </a:p>
          <a:p>
            <a:pPr lvl="1">
              <a:spcBef>
                <a:spcPts val="888"/>
              </a:spcBef>
              <a:buClr>
                <a:schemeClr val="tx1"/>
              </a:buClr>
              <a:buFont typeface="Wingdings" charset="2"/>
              <a:buChar char="Ø"/>
            </a:pP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Normalized (</a:t>
            </a:r>
            <a:r>
              <a:rPr kumimoji="1" lang="zh-CN" altLang="en-US" sz="2400" b="1" dirty="0">
                <a:latin typeface="Times New Roman" charset="0"/>
                <a:ea typeface="华文新魏" charset="-122"/>
                <a:cs typeface="微软雅黑" charset="-122"/>
              </a:rPr>
              <a:t>唯一的规格化形式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)</a:t>
            </a:r>
            <a:r>
              <a:rPr kumimoji="1" lang="zh-CN" altLang="en-US" sz="2400" b="1" dirty="0">
                <a:latin typeface="Times New Roman" charset="0"/>
                <a:ea typeface="华文新魏" charset="-122"/>
                <a:cs typeface="微软雅黑" charset="-122"/>
              </a:rPr>
              <a:t>：</a:t>
            </a:r>
            <a:r>
              <a:rPr kumimoji="1" lang="en-US" altLang="zh-CN" sz="2400" b="1" dirty="0">
                <a:latin typeface="Times New Roman" charset="0"/>
                <a:ea typeface="华文新魏" charset="-122"/>
                <a:cs typeface="微软雅黑" charset="-122"/>
              </a:rPr>
              <a:t> 1.0 × 10</a:t>
            </a:r>
            <a:r>
              <a:rPr kumimoji="1" lang="en-US" altLang="zh-CN" sz="2400" b="1" baseline="30000" dirty="0">
                <a:latin typeface="Times New Roman" charset="0"/>
                <a:ea typeface="华文新魏" charset="-122"/>
                <a:cs typeface="微软雅黑" charset="-122"/>
              </a:rPr>
              <a:t>-9</a:t>
            </a:r>
          </a:p>
          <a:p>
            <a:pPr lvl="2">
              <a:spcBef>
                <a:spcPct val="10000"/>
              </a:spcBef>
              <a:buClr>
                <a:schemeClr val="tx1"/>
              </a:buClr>
              <a:buFont typeface="Wingdings" charset="2"/>
              <a:buChar char="p"/>
            </a:pPr>
            <a:endParaRPr kumimoji="1" lang="zh-CN" altLang="en-US" sz="2000" b="1" dirty="0">
              <a:solidFill>
                <a:srgbClr val="0000FF"/>
              </a:solidFill>
              <a:latin typeface="Times New Roman" charset="0"/>
              <a:ea typeface="华文新魏" charset="-122"/>
              <a:cs typeface="微软雅黑" charset="-122"/>
            </a:endParaRPr>
          </a:p>
        </p:txBody>
      </p:sp>
      <p:sp>
        <p:nvSpPr>
          <p:cNvPr id="12185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731838" y="1268413"/>
            <a:ext cx="4706937" cy="4810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2400">
                <a:solidFill>
                  <a:srgbClr val="A50021"/>
                </a:solidFill>
                <a:ea typeface="微软雅黑" charset="-122"/>
              </a:rPr>
              <a:t>科学计数法</a:t>
            </a:r>
            <a:r>
              <a:rPr lang="en-US" altLang="zh-CN" sz="2400">
                <a:solidFill>
                  <a:srgbClr val="A50021"/>
                </a:solidFill>
                <a:ea typeface="微软雅黑" charset="-122"/>
              </a:rPr>
              <a:t>(Scientific Notation)</a:t>
            </a:r>
            <a:endParaRPr lang="zh-CN" altLang="en-US" sz="240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671635" cy="8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Line 3"/>
          <p:cNvSpPr>
            <a:spLocks noChangeShapeType="1"/>
          </p:cNvSpPr>
          <p:nvPr/>
        </p:nvSpPr>
        <p:spPr bwMode="auto">
          <a:xfrm>
            <a:off x="2598440" y="2276872"/>
            <a:ext cx="533400" cy="138112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3" name="Line 4"/>
          <p:cNvSpPr>
            <a:spLocks noChangeShapeType="1"/>
          </p:cNvSpPr>
          <p:nvPr/>
        </p:nvSpPr>
        <p:spPr bwMode="auto">
          <a:xfrm flipH="1">
            <a:off x="5129213" y="2332038"/>
            <a:ext cx="609600" cy="123825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4" name="Line 5"/>
          <p:cNvSpPr>
            <a:spLocks noChangeShapeType="1"/>
          </p:cNvSpPr>
          <p:nvPr/>
        </p:nvSpPr>
        <p:spPr bwMode="auto">
          <a:xfrm flipV="1">
            <a:off x="2469853" y="2804989"/>
            <a:ext cx="661987" cy="407987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865" name="Line 6"/>
          <p:cNvSpPr>
            <a:spLocks noChangeShapeType="1"/>
          </p:cNvSpPr>
          <p:nvPr/>
        </p:nvSpPr>
        <p:spPr bwMode="auto">
          <a:xfrm flipH="1" flipV="1">
            <a:off x="4752975" y="2651125"/>
            <a:ext cx="1114425" cy="339725"/>
          </a:xfrm>
          <a:prstGeom prst="line">
            <a:avLst/>
          </a:prstGeom>
          <a:noFill/>
          <a:ln w="38100">
            <a:solidFill>
              <a:srgbClr val="99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91950"/>
            <a:ext cx="6624909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7" name="_s1031"/>
          <p:cNvSpPr>
            <a:spLocks noChangeArrowheads="1"/>
          </p:cNvSpPr>
          <p:nvPr/>
        </p:nvSpPr>
        <p:spPr bwMode="auto">
          <a:xfrm>
            <a:off x="1141413" y="1096963"/>
            <a:ext cx="4411662" cy="48101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浮点数据表示的进一步改进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41413" y="1936750"/>
            <a:ext cx="713898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 dirty="0">
                <a:latin typeface="微软雅黑" charset="-122"/>
                <a:ea typeface="微软雅黑" charset="-122"/>
              </a:rPr>
              <a:t>      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在浮点数总位数不变的情况下，为</a:t>
            </a:r>
            <a:r>
              <a:rPr lang="zh-CN" altLang="en-US" sz="2400" b="1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提高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数据表示</a:t>
            </a:r>
            <a:r>
              <a:rPr lang="zh-CN" altLang="en-US" sz="2400" b="1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精度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，使尾数的有效数字尽可能占满已有的位数</a:t>
            </a:r>
            <a:endParaRPr lang="zh-CN" altLang="en-US" sz="2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190625" y="2946400"/>
            <a:ext cx="7138987" cy="725488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89112" rIns="69065" bIns="34533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浮点数的规格化</a:t>
            </a: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(Normalize)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½ 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≤|f|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＜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endParaRPr lang="zh-CN" altLang="en-US" sz="20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90625" y="3813175"/>
            <a:ext cx="654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sz="2400" b="1" dirty="0">
                <a:latin typeface="微软雅黑" charset="-122"/>
                <a:ea typeface="微软雅黑" charset="-122"/>
              </a:rPr>
              <a:t>右规：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|f|&gt;1 </a:t>
            </a:r>
          </a:p>
          <a:p>
            <a:pPr>
              <a:lnSpc>
                <a:spcPts val="2850"/>
              </a:lnSpc>
            </a:pPr>
            <a:r>
              <a:rPr lang="en-US" altLang="zh-CN" sz="2400" b="1" dirty="0">
                <a:latin typeface="微软雅黑" charset="-122"/>
                <a:ea typeface="微软雅黑" charset="-122"/>
              </a:rPr>
              <a:t>        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右移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1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位，阶码加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1</a:t>
            </a:r>
          </a:p>
        </p:txBody>
      </p:sp>
      <p:pic>
        <p:nvPicPr>
          <p:cNvPr id="11" name="图片 10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673869" cy="82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57151"/>
            <a:ext cx="6624909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2" grpId="0" animBg="1" autoUpdateAnimBg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3025" y="-612775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 b="1">
              <a:solidFill>
                <a:srgbClr val="FF0000"/>
              </a:solidFill>
              <a:latin typeface="Times New Roman" charset="0"/>
              <a:ea typeface="黑体" charset="-122"/>
            </a:endParaRPr>
          </a:p>
        </p:txBody>
      </p:sp>
      <p:sp>
        <p:nvSpPr>
          <p:cNvPr id="125955" name="_s1031"/>
          <p:cNvSpPr>
            <a:spLocks noChangeArrowheads="1"/>
          </p:cNvSpPr>
          <p:nvPr/>
        </p:nvSpPr>
        <p:spPr bwMode="auto">
          <a:xfrm>
            <a:off x="1141413" y="1244600"/>
            <a:ext cx="4411662" cy="481013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浮点数据表示的进一步改进</a:t>
            </a:r>
          </a:p>
        </p:txBody>
      </p:sp>
      <p:sp>
        <p:nvSpPr>
          <p:cNvPr id="125956" name="TextBox 9"/>
          <p:cNvSpPr txBox="1">
            <a:spLocks noChangeArrowheads="1"/>
          </p:cNvSpPr>
          <p:nvPr/>
        </p:nvSpPr>
        <p:spPr bwMode="auto">
          <a:xfrm>
            <a:off x="1141413" y="1885950"/>
            <a:ext cx="713898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en-US" altLang="zh-CN" sz="2400" b="1">
                <a:latin typeface="微软雅黑" charset="-122"/>
                <a:ea typeface="微软雅黑" charset="-122"/>
              </a:rPr>
              <a:t>      </a:t>
            </a:r>
            <a:r>
              <a:rPr lang="zh-CN" altLang="en-US" sz="2400" b="1">
                <a:latin typeface="微软雅黑" charset="-122"/>
                <a:ea typeface="微软雅黑" charset="-122"/>
              </a:rPr>
              <a:t>在浮点数总位数不变的情况下，为</a:t>
            </a:r>
            <a:r>
              <a:rPr lang="zh-CN" altLang="en-US" sz="2400" b="1">
                <a:solidFill>
                  <a:srgbClr val="0000FF"/>
                </a:solidFill>
                <a:latin typeface="微软雅黑" charset="-122"/>
                <a:ea typeface="微软雅黑" charset="-122"/>
              </a:rPr>
              <a:t>提高</a:t>
            </a:r>
            <a:r>
              <a:rPr lang="zh-CN" altLang="en-US" sz="2400" b="1">
                <a:latin typeface="微软雅黑" charset="-122"/>
                <a:ea typeface="微软雅黑" charset="-122"/>
              </a:rPr>
              <a:t>数据表示</a:t>
            </a:r>
            <a:r>
              <a:rPr lang="zh-CN" altLang="en-US" sz="2400" b="1">
                <a:solidFill>
                  <a:srgbClr val="0000FF"/>
                </a:solidFill>
                <a:latin typeface="微软雅黑" charset="-122"/>
                <a:ea typeface="微软雅黑" charset="-122"/>
              </a:rPr>
              <a:t>精度</a:t>
            </a:r>
            <a:r>
              <a:rPr lang="zh-CN" altLang="en-US" sz="2400" b="1">
                <a:latin typeface="微软雅黑" charset="-122"/>
                <a:ea typeface="微软雅黑" charset="-122"/>
              </a:rPr>
              <a:t>，使尾数的有效数字尽可能占满已有的位数</a:t>
            </a:r>
            <a:endParaRPr lang="zh-CN" altLang="en-US" sz="2400" b="1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5957" name="Rectangle 3"/>
          <p:cNvSpPr>
            <a:spLocks noChangeArrowheads="1"/>
          </p:cNvSpPr>
          <p:nvPr/>
        </p:nvSpPr>
        <p:spPr bwMode="auto">
          <a:xfrm>
            <a:off x="1190625" y="2946400"/>
            <a:ext cx="6693743" cy="725488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89112" rIns="69065" bIns="34533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浮点数的规格化</a:t>
            </a: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(Normalize)</a:t>
            </a:r>
            <a:r>
              <a:rPr lang="zh-CN" altLang="en-US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½ 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≤|f|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＜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</a:t>
            </a:r>
          </a:p>
          <a:p>
            <a:pPr>
              <a:spcBef>
                <a:spcPct val="20000"/>
              </a:spcBef>
              <a:buFont typeface="Wingdings" charset="2"/>
              <a:buNone/>
            </a:pPr>
            <a:endParaRPr lang="zh-CN" altLang="en-US" sz="20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5650" y="3813175"/>
            <a:ext cx="654367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en-US" sz="2400" b="1" dirty="0">
                <a:highlight>
                  <a:srgbClr val="FF0000"/>
                </a:highlight>
                <a:latin typeface="微软雅黑" charset="-122"/>
                <a:ea typeface="微软雅黑" charset="-122"/>
              </a:rPr>
              <a:t>右规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：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|f|&gt;1 </a:t>
            </a:r>
          </a:p>
          <a:p>
            <a:r>
              <a:rPr lang="en-US" altLang="zh-CN" sz="2400" b="1" dirty="0">
                <a:latin typeface="微软雅黑" charset="-122"/>
                <a:ea typeface="微软雅黑" charset="-122"/>
              </a:rPr>
              <a:t>        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右移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1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位，阶码加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1</a:t>
            </a:r>
          </a:p>
          <a:p>
            <a:pPr>
              <a:buFont typeface="Wingdings" charset="2"/>
              <a:buChar char="Ø"/>
            </a:pPr>
            <a:r>
              <a:rPr lang="zh-CN" altLang="en-US" sz="2400" b="1" dirty="0">
                <a:highlight>
                  <a:srgbClr val="FF0000"/>
                </a:highlight>
                <a:latin typeface="微软雅黑" charset="-122"/>
                <a:ea typeface="微软雅黑" charset="-122"/>
              </a:rPr>
              <a:t>左规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： 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|f| 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＜ </a:t>
            </a:r>
            <a:r>
              <a:rPr lang="en-US" altLang="zh-CN" sz="3200" b="1" dirty="0">
                <a:latin typeface="微软雅黑" charset="-122"/>
                <a:ea typeface="微软雅黑" charset="-122"/>
              </a:rPr>
              <a:t>½</a:t>
            </a:r>
          </a:p>
          <a:p>
            <a:r>
              <a:rPr lang="en-US" altLang="zh-CN" sz="2400" b="1" dirty="0">
                <a:latin typeface="微软雅黑" charset="-122"/>
                <a:ea typeface="微软雅黑" charset="-122"/>
              </a:rPr>
              <a:t>        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左移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1</a:t>
            </a:r>
            <a:r>
              <a:rPr lang="zh-CN" altLang="en-US" sz="2400" b="1" dirty="0">
                <a:latin typeface="微软雅黑" charset="-122"/>
                <a:ea typeface="微软雅黑" charset="-122"/>
              </a:rPr>
              <a:t>位，阶码减</a:t>
            </a:r>
            <a:r>
              <a:rPr lang="en-US" altLang="zh-CN" sz="2400" b="1" dirty="0">
                <a:latin typeface="微软雅黑" charset="-122"/>
                <a:ea typeface="微软雅黑" charset="-122"/>
              </a:rPr>
              <a:t>1</a:t>
            </a:r>
            <a:endParaRPr lang="zh-CN" altLang="en-US" sz="2400" b="1" dirty="0">
              <a:latin typeface="微软雅黑" charset="-122"/>
              <a:ea typeface="微软雅黑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625975" y="3886200"/>
            <a:ext cx="3546475" cy="903288"/>
          </a:xfrm>
          <a:prstGeom prst="wedgeRoundRectCallout">
            <a:avLst>
              <a:gd name="adj1" fmla="val -62975"/>
              <a:gd name="adj2" fmla="val 30225"/>
              <a:gd name="adj3" fmla="val 16667"/>
            </a:avLst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lt"/>
                <a:ea typeface="黑体" pitchFamily="2" charset="-122"/>
              </a:rPr>
              <a:t>11.01100111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 </a:t>
            </a:r>
            <a:r>
              <a:rPr lang="en-US" altLang="zh-CN" sz="2400" b="1" dirty="0">
                <a:solidFill>
                  <a:srgbClr val="9900CC"/>
                </a:solidFill>
                <a:latin typeface="+mn-lt"/>
                <a:ea typeface="黑体" pitchFamily="2" charset="-122"/>
                <a:sym typeface="Wingdings 2" pitchFamily="18" charset="2"/>
              </a:rPr>
              <a:t> 10</a:t>
            </a:r>
            <a:r>
              <a:rPr lang="en-US" altLang="zh-CN" sz="2400" b="1" dirty="0">
                <a:latin typeface="+mn-lt"/>
                <a:ea typeface="黑体" pitchFamily="2" charset="-122"/>
                <a:sym typeface="Wingdings 2" pitchFamily="18" charset="2"/>
              </a:rPr>
              <a:t> </a:t>
            </a:r>
            <a:r>
              <a:rPr lang="en-US" altLang="zh-CN" sz="2800" b="1" baseline="30000" dirty="0">
                <a:solidFill>
                  <a:schemeClr val="bg1"/>
                </a:solidFill>
                <a:latin typeface="+mn-lt"/>
                <a:ea typeface="黑体" pitchFamily="2" charset="-122"/>
                <a:sym typeface="Wingdings 2" pitchFamily="18" charset="2"/>
              </a:rPr>
              <a:t>101</a:t>
            </a:r>
            <a:endParaRPr lang="en-US" altLang="zh-CN" sz="2400" b="1" baseline="30000" dirty="0">
              <a:solidFill>
                <a:schemeClr val="bg1"/>
              </a:solidFill>
              <a:latin typeface="+mn-lt"/>
              <a:ea typeface="黑体" pitchFamily="2" charset="-122"/>
              <a:sym typeface="Wingdings 2" pitchFamily="18" charset="2"/>
            </a:endParaRPr>
          </a:p>
          <a:p>
            <a:pPr algn="ctr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lt"/>
                <a:ea typeface="黑体" pitchFamily="2" charset="-122"/>
              </a:rPr>
              <a:t>0.11011001 </a:t>
            </a:r>
            <a:r>
              <a:rPr lang="en-US" altLang="zh-CN" sz="2400" b="1" dirty="0">
                <a:solidFill>
                  <a:srgbClr val="9900CC"/>
                </a:solidFill>
                <a:latin typeface="+mn-lt"/>
                <a:ea typeface="黑体" pitchFamily="2" charset="-122"/>
                <a:sym typeface="Wingdings 2" pitchFamily="18" charset="2"/>
              </a:rPr>
              <a:t> 10</a:t>
            </a:r>
            <a:r>
              <a:rPr lang="en-US" altLang="zh-CN" sz="2400" b="1" dirty="0">
                <a:latin typeface="+mn-lt"/>
                <a:ea typeface="黑体" pitchFamily="2" charset="-122"/>
                <a:sym typeface="Wingdings 2" pitchFamily="18" charset="2"/>
              </a:rPr>
              <a:t> </a:t>
            </a:r>
            <a:r>
              <a:rPr lang="en-US" altLang="zh-CN" sz="2800" b="1" baseline="30000" dirty="0">
                <a:solidFill>
                  <a:schemeClr val="bg1"/>
                </a:solidFill>
                <a:latin typeface="+mn-lt"/>
                <a:ea typeface="黑体" pitchFamily="2" charset="-122"/>
                <a:sym typeface="Wingdings 2" pitchFamily="18" charset="2"/>
              </a:rPr>
              <a:t>111</a:t>
            </a:r>
            <a:endParaRPr lang="en-US" altLang="zh-CN" sz="2400" b="1" baseline="30000" dirty="0">
              <a:solidFill>
                <a:schemeClr val="bg1"/>
              </a:solidFill>
              <a:latin typeface="+mn-lt"/>
              <a:ea typeface="黑体" pitchFamily="2" charset="-122"/>
              <a:sym typeface="Wingdings 2" pitchFamily="18" charset="2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624388" y="4975225"/>
            <a:ext cx="3536950" cy="901700"/>
          </a:xfrm>
          <a:prstGeom prst="wedgeRoundRectCallout">
            <a:avLst>
              <a:gd name="adj1" fmla="val -62045"/>
              <a:gd name="adj2" fmla="val -30011"/>
              <a:gd name="adj3" fmla="val 1666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lt"/>
                <a:ea typeface="黑体" pitchFamily="2" charset="-122"/>
              </a:rPr>
              <a:t>0.00110011</a:t>
            </a:r>
            <a:r>
              <a:rPr lang="en-US" altLang="zh-CN" sz="2400" b="1" dirty="0">
                <a:solidFill>
                  <a:srgbClr val="9900CC"/>
                </a:solidFill>
                <a:latin typeface="+mn-lt"/>
                <a:ea typeface="黑体" pitchFamily="2" charset="-122"/>
                <a:sym typeface="Wingdings 2" pitchFamily="18" charset="2"/>
              </a:rPr>
              <a:t> 10</a:t>
            </a:r>
            <a:r>
              <a:rPr lang="en-US" altLang="zh-CN" sz="2400" b="1" dirty="0">
                <a:latin typeface="+mn-lt"/>
                <a:ea typeface="黑体" pitchFamily="2" charset="-122"/>
                <a:sym typeface="Wingdings 2" pitchFamily="18" charset="2"/>
              </a:rPr>
              <a:t> </a:t>
            </a:r>
            <a:r>
              <a:rPr lang="en-US" altLang="zh-CN" sz="2800" b="1" baseline="30000" dirty="0">
                <a:solidFill>
                  <a:schemeClr val="bg1"/>
                </a:solidFill>
                <a:latin typeface="+mn-lt"/>
                <a:ea typeface="黑体" pitchFamily="2" charset="-122"/>
                <a:sym typeface="Wingdings 2" pitchFamily="18" charset="2"/>
              </a:rPr>
              <a:t>101</a:t>
            </a:r>
            <a:endParaRPr lang="en-US" altLang="zh-CN" sz="2400" b="1" baseline="30000" dirty="0">
              <a:solidFill>
                <a:schemeClr val="bg1"/>
              </a:solidFill>
              <a:latin typeface="+mn-lt"/>
              <a:ea typeface="黑体" pitchFamily="2" charset="-122"/>
              <a:sym typeface="Wingdings 2" pitchFamily="18" charset="2"/>
            </a:endParaRPr>
          </a:p>
          <a:p>
            <a:pPr algn="ctr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+mn-lt"/>
                <a:ea typeface="黑体" pitchFamily="2" charset="-122"/>
              </a:rPr>
              <a:t>0.11001100</a:t>
            </a:r>
            <a:r>
              <a:rPr lang="en-US" altLang="zh-CN" sz="2400" b="1" dirty="0">
                <a:solidFill>
                  <a:srgbClr val="9900CC"/>
                </a:solidFill>
                <a:latin typeface="+mn-lt"/>
                <a:ea typeface="黑体" pitchFamily="2" charset="-122"/>
                <a:sym typeface="Wingdings 2" pitchFamily="18" charset="2"/>
              </a:rPr>
              <a:t> 10</a:t>
            </a:r>
            <a:r>
              <a:rPr lang="en-US" altLang="zh-CN" sz="2400" b="1" dirty="0">
                <a:latin typeface="+mn-lt"/>
                <a:ea typeface="黑体" pitchFamily="2" charset="-122"/>
                <a:sym typeface="Wingdings 2" pitchFamily="18" charset="2"/>
              </a:rPr>
              <a:t> </a:t>
            </a:r>
            <a:r>
              <a:rPr lang="en-US" altLang="zh-CN" sz="2800" b="1" baseline="30000" dirty="0">
                <a:solidFill>
                  <a:schemeClr val="bg1"/>
                </a:solidFill>
                <a:latin typeface="+mn-lt"/>
                <a:ea typeface="黑体" pitchFamily="2" charset="-122"/>
                <a:sym typeface="Wingdings 2" pitchFamily="18" charset="2"/>
              </a:rPr>
              <a:t>011</a:t>
            </a:r>
            <a:endParaRPr lang="en-US" altLang="zh-CN" sz="2400" b="1" baseline="30000" dirty="0">
              <a:solidFill>
                <a:schemeClr val="bg1"/>
              </a:solidFill>
              <a:latin typeface="+mn-lt"/>
              <a:ea typeface="黑体" pitchFamily="2" charset="-122"/>
              <a:sym typeface="Wingdings 2" pitchFamily="18" charset="2"/>
            </a:endParaRPr>
          </a:p>
        </p:txBody>
      </p:sp>
      <p:pic>
        <p:nvPicPr>
          <p:cNvPr id="125961" name="图片 10" descr="u=207606497,4036238559&amp;fm=21&amp;gp=0.jp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13063"/>
            <a:ext cx="4556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0"/>
            <a:ext cx="6624909" cy="5492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53531F-4F8F-9E8A-134E-A66ACE0BDDD5}"/>
              </a:ext>
            </a:extLst>
          </p:cNvPr>
          <p:cNvSpPr txBox="1"/>
          <p:nvPr/>
        </p:nvSpPr>
        <p:spPr>
          <a:xfrm>
            <a:off x="1331640" y="602128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考点：浮点数的计算，规格化浮点数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024"/>
            <a:ext cx="7836316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389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pic>
        <p:nvPicPr>
          <p:cNvPr id="11" name="图片 10" descr="01300000173424121592781692531_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7" y="1052736"/>
            <a:ext cx="1411915" cy="182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30741" y="2906258"/>
            <a:ext cx="2226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Prof. William Kahan</a:t>
            </a:r>
            <a:endParaRPr lang="zh-CN" altLang="en-US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06414" y="1234651"/>
            <a:ext cx="6544527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1985</a:t>
            </a:r>
            <a:r>
              <a:rPr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年制定了浮点数标准</a:t>
            </a:r>
            <a:r>
              <a:rPr lang="en-US" altLang="zh-CN">
                <a:solidFill>
                  <a:schemeClr val="tx1"/>
                </a:solidFill>
                <a:latin typeface="微软雅黑" charset="-122"/>
                <a:ea typeface="微软雅黑" charset="-122"/>
              </a:rPr>
              <a:t>IEEE 754</a:t>
            </a:r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0281" y="2877669"/>
            <a:ext cx="704894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12813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符号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s: </a:t>
            </a:r>
          </a:p>
          <a:p>
            <a:pPr marL="0" indent="0">
              <a:lnSpc>
                <a:spcPts val="285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1 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表示负数</a:t>
            </a:r>
            <a:r>
              <a:rPr lang="en-US" altLang="zh-CN" sz="2800" dirty="0">
                <a:ea typeface="华文新魏" charset="-122"/>
                <a:cs typeface="Arial" charset="0"/>
              </a:rPr>
              <a:t>negative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; 0</a:t>
            </a: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表示 正数</a:t>
            </a:r>
            <a:r>
              <a:rPr lang="en-US" altLang="zh-CN" sz="2800" dirty="0">
                <a:ea typeface="华文新魏" charset="-122"/>
                <a:cs typeface="Arial" charset="0"/>
              </a:rPr>
              <a:t>positive</a:t>
            </a: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1122"/>
              </p:ext>
            </p:extLst>
          </p:nvPr>
        </p:nvGraphicFramePr>
        <p:xfrm>
          <a:off x="1806414" y="1772816"/>
          <a:ext cx="6798034" cy="861068"/>
        </p:xfrm>
        <a:graphic>
          <a:graphicData uri="http://schemas.openxmlformats.org/drawingml/2006/table">
            <a:tbl>
              <a:tblPr/>
              <a:tblGrid>
                <a:gridCol w="129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符号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 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(Sign)</a:t>
                      </a:r>
                    </a:p>
                  </a:txBody>
                  <a:tcPr marL="68589" marR="68589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阶码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整数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)Exponent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-122"/>
                        <a:cs typeface="+mn-cs"/>
                      </a:endParaRP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小数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)Significand</a:t>
                      </a: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F15B351-62D9-71E8-F573-A6205C8446E4}"/>
              </a:ext>
            </a:extLst>
          </p:cNvPr>
          <p:cNvSpPr txBox="1"/>
          <p:nvPr/>
        </p:nvSpPr>
        <p:spPr>
          <a:xfrm>
            <a:off x="4283968" y="8367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(32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6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4" y="0"/>
            <a:ext cx="7872390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389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pic>
        <p:nvPicPr>
          <p:cNvPr id="11" name="图片 10" descr="01300000173424121592781692531_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7" y="1052736"/>
            <a:ext cx="1411915" cy="182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30741" y="3015466"/>
            <a:ext cx="2226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William Kahan</a:t>
            </a:r>
            <a:endParaRPr lang="zh-CN" altLang="en-US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06414" y="1052736"/>
            <a:ext cx="6544527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1985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年制定了浮点数标准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IEEE 754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7894" y="2836776"/>
            <a:ext cx="7324039" cy="22765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12813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尾数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f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尾数为原码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规格化</a:t>
            </a:r>
            <a:r>
              <a:rPr lang="zh-CN" altLang="en-US" dirty="0">
                <a:latin typeface="微软雅黑" charset="-122"/>
                <a:ea typeface="微软雅黑" charset="-122"/>
              </a:rPr>
              <a:t>尾数最高位总是</a:t>
            </a:r>
            <a:r>
              <a:rPr lang="en-US" altLang="zh-CN" dirty="0"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，所以</a:t>
            </a:r>
            <a:r>
              <a:rPr lang="zh-CN" altLang="en-US" dirty="0">
                <a:latin typeface="微软雅黑" charset="-122"/>
                <a:ea typeface="微软雅黑" charset="-122"/>
              </a:rPr>
              <a:t>隐含表示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+ 23 bits (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+ 52 bits (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双精度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ts val="2850"/>
              </a:lnSpc>
            </a:pPr>
            <a:endParaRPr lang="en-US" altLang="zh-CN" sz="2800" dirty="0">
              <a:ea typeface="华文新魏" charset="-122"/>
              <a:cs typeface="Arial" charset="0"/>
            </a:endParaRPr>
          </a:p>
        </p:txBody>
      </p:sp>
      <p:graphicFrame>
        <p:nvGraphicFramePr>
          <p:cNvPr id="13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46082"/>
              </p:ext>
            </p:extLst>
          </p:nvPr>
        </p:nvGraphicFramePr>
        <p:xfrm>
          <a:off x="1806414" y="1590901"/>
          <a:ext cx="6798034" cy="861068"/>
        </p:xfrm>
        <a:graphic>
          <a:graphicData uri="http://schemas.openxmlformats.org/drawingml/2006/table">
            <a:tbl>
              <a:tblPr/>
              <a:tblGrid>
                <a:gridCol w="129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符号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 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(Sign)</a:t>
                      </a:r>
                    </a:p>
                  </a:txBody>
                  <a:tcPr marL="68589" marR="68589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阶码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整数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)Exponent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-122"/>
                        <a:cs typeface="+mn-cs"/>
                      </a:endParaRP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小数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)Significand</a:t>
                      </a: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云形标注 11">
            <a:extLst>
              <a:ext uri="{FF2B5EF4-FFF2-40B4-BE49-F238E27FC236}">
                <a16:creationId xmlns:a16="http://schemas.microsoft.com/office/drawing/2014/main" id="{04E017C3-914E-47D5-9BF8-3BD42565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003" y="2451969"/>
            <a:ext cx="4668560" cy="1170961"/>
          </a:xfrm>
          <a:prstGeom prst="cloudCallout">
            <a:avLst>
              <a:gd name="adj1" fmla="val -45473"/>
              <a:gd name="adj2" fmla="val 54973"/>
            </a:avLst>
          </a:prstGeom>
          <a:solidFill>
            <a:srgbClr val="00B0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0" rIns="0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ea typeface="华文新魏" charset="-122"/>
              </a:rPr>
              <a:t>尾数＝</a:t>
            </a:r>
            <a:r>
              <a:rPr lang="en-US" altLang="zh-CN" dirty="0">
                <a:solidFill>
                  <a:schemeClr val="bg1"/>
                </a:solidFill>
                <a:ea typeface="华文新魏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ea typeface="华文新魏" charset="-122"/>
              </a:rPr>
              <a:t>＋</a:t>
            </a:r>
            <a:r>
              <a:rPr lang="en-US" altLang="zh-CN" dirty="0">
                <a:solidFill>
                  <a:schemeClr val="bg1"/>
                </a:solidFill>
                <a:ea typeface="华文新魏" charset="-122"/>
              </a:rPr>
              <a:t>significand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ea typeface="华文新魏" charset="-122"/>
              </a:rPr>
              <a:t>0&lt; significand &lt;1</a:t>
            </a:r>
            <a:endParaRPr lang="zh-CN" altLang="en-US" dirty="0">
              <a:solidFill>
                <a:schemeClr val="bg1"/>
              </a:solidFill>
              <a:ea typeface="华文新魏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76B332-2839-4EAA-B278-F1E7EFC8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875" y="5233655"/>
            <a:ext cx="4615463" cy="715625"/>
          </a:xfrm>
          <a:prstGeom prst="rect">
            <a:avLst/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tIns="171472" bIns="17147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尾数精度</a:t>
            </a:r>
            <a:r>
              <a:rPr kumimoji="1"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＝</a:t>
            </a:r>
            <a:r>
              <a:rPr kumimoji="1"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尾数的位数</a:t>
            </a:r>
            <a:r>
              <a:rPr kumimoji="1"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＋</a:t>
            </a:r>
            <a:r>
              <a:rPr kumimoji="1"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 1</a:t>
            </a:r>
            <a:endParaRPr lang="zh-CN" altLang="en-US">
              <a:solidFill>
                <a:srgbClr val="FFFFFF"/>
              </a:solidFill>
              <a:latin typeface="Verdana" charset="0"/>
              <a:ea typeface="微软雅黑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50AB6-15AB-313C-6254-929668C70CFD}"/>
              </a:ext>
            </a:extLst>
          </p:cNvPr>
          <p:cNvSpPr txBox="1"/>
          <p:nvPr/>
        </p:nvSpPr>
        <p:spPr>
          <a:xfrm>
            <a:off x="2277372" y="2380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900F2A-E7B6-147A-5BBB-C3C76991466C}"/>
              </a:ext>
            </a:extLst>
          </p:cNvPr>
          <p:cNvSpPr txBox="1"/>
          <p:nvPr/>
        </p:nvSpPr>
        <p:spPr>
          <a:xfrm>
            <a:off x="4092189" y="2380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4330C9-709B-871C-6B59-F8B74A9D337A}"/>
              </a:ext>
            </a:extLst>
          </p:cNvPr>
          <p:cNvSpPr txBox="1"/>
          <p:nvPr/>
        </p:nvSpPr>
        <p:spPr>
          <a:xfrm>
            <a:off x="7011174" y="23117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847CAE-D835-6187-ED7D-4AEB54482701}"/>
              </a:ext>
            </a:extLst>
          </p:cNvPr>
          <p:cNvSpPr txBox="1"/>
          <p:nvPr/>
        </p:nvSpPr>
        <p:spPr>
          <a:xfrm>
            <a:off x="4036628" y="273039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4403AC-7424-6A53-16D8-2C18C0063EFB}"/>
              </a:ext>
            </a:extLst>
          </p:cNvPr>
          <p:cNvSpPr txBox="1"/>
          <p:nvPr/>
        </p:nvSpPr>
        <p:spPr>
          <a:xfrm>
            <a:off x="7092280" y="28897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0F37B-FCB6-A937-D3E4-E78B29D00FF7}"/>
              </a:ext>
            </a:extLst>
          </p:cNvPr>
          <p:cNvSpPr txBox="1"/>
          <p:nvPr/>
        </p:nvSpPr>
        <p:spPr>
          <a:xfrm>
            <a:off x="2277372" y="2646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0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4" y="0"/>
            <a:ext cx="7872390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3891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pic>
        <p:nvPicPr>
          <p:cNvPr id="11" name="图片 10" descr="01300000173424121592781692531_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7" y="1052736"/>
            <a:ext cx="1411915" cy="182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30741" y="3015466"/>
            <a:ext cx="2226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William Kahan</a:t>
            </a:r>
            <a:endParaRPr lang="zh-CN" altLang="en-US" sz="16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806414" y="1052736"/>
            <a:ext cx="6544527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1985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年制定了浮点数标准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IEEE 754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3" name="Group 32"/>
          <p:cNvGraphicFramePr>
            <a:graphicFrameLocks noGrp="1"/>
          </p:cNvGraphicFramePr>
          <p:nvPr/>
        </p:nvGraphicFramePr>
        <p:xfrm>
          <a:off x="1806414" y="1590901"/>
          <a:ext cx="6798034" cy="861068"/>
        </p:xfrm>
        <a:graphic>
          <a:graphicData uri="http://schemas.openxmlformats.org/drawingml/2006/table">
            <a:tbl>
              <a:tblPr/>
              <a:tblGrid>
                <a:gridCol w="129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符号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 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(Sign)</a:t>
                      </a:r>
                    </a:p>
                  </a:txBody>
                  <a:tcPr marL="68589" marR="68589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阶码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整数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)Exponent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-122"/>
                        <a:cs typeface="+mn-cs"/>
                      </a:endParaRP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小数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)Significand</a:t>
                      </a: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7">
            <a:extLst>
              <a:ext uri="{FF2B5EF4-FFF2-40B4-BE49-F238E27FC236}">
                <a16:creationId xmlns:a16="http://schemas.microsoft.com/office/drawing/2014/main" id="{342F0E2F-536C-4C63-9798-15F11266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281" y="2877669"/>
            <a:ext cx="6574167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阶码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指数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e</a:t>
            </a: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：移码</a:t>
            </a:r>
            <a:endParaRPr lang="en-US" altLang="zh-CN" sz="2800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5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40620" y="2418040"/>
            <a:ext cx="8723868" cy="34054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b="1" dirty="0">
                <a:latin typeface="Times New Roman" charset="0"/>
                <a:ea typeface="华文新魏" charset="-122"/>
              </a:rPr>
              <a:t>将每一个数值加上一</a:t>
            </a:r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偏置常数</a:t>
            </a:r>
            <a:r>
              <a:rPr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(</a:t>
            </a:r>
            <a:r>
              <a:rPr lang="en-US" altLang="zh-CN" b="1" dirty="0">
                <a:solidFill>
                  <a:srgbClr val="063DE9"/>
                </a:solidFill>
                <a:latin typeface="Times New Roman" charset="0"/>
                <a:ea typeface="华文新魏" charset="-122"/>
              </a:rPr>
              <a:t>Excess / bias</a:t>
            </a:r>
            <a:r>
              <a:rPr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例：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     -8 (+8) ~ 0000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0  (+8) ~ 1000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</a:t>
            </a: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				…                                   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                     -7 (+8) ~ 0001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+7 (+8) ~ 1111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pic>
        <p:nvPicPr>
          <p:cNvPr id="5222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" y="1220819"/>
            <a:ext cx="1113284" cy="11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1619672" y="1167059"/>
            <a:ext cx="7344816" cy="707323"/>
          </a:xfrm>
          <a:prstGeom prst="wedgeRoundRectCallout">
            <a:avLst>
              <a:gd name="adj1" fmla="val -56567"/>
              <a:gd name="adj2" fmla="val 2284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36000" rIns="36000" anchor="ctr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sz="3600" dirty="0">
                <a:solidFill>
                  <a:srgbClr val="C00000"/>
                </a:solidFill>
                <a:latin typeface="华文隶书" charset="-122"/>
                <a:ea typeface="华文隶书" charset="-122"/>
              </a:rPr>
              <a:t>But 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什么是</a:t>
            </a:r>
            <a:r>
              <a:rPr lang="en-US" altLang="zh-CN" dirty="0"/>
              <a:t>excess (biased) notation—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“移码表示”？</a:t>
            </a:r>
          </a:p>
        </p:txBody>
      </p:sp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746620" y="4077072"/>
            <a:ext cx="6037255" cy="7061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7509" tIns="35105" rIns="67509" bIns="35105" anchor="ctr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>
                <a:solidFill>
                  <a:srgbClr val="C00000"/>
                </a:solidFill>
                <a:latin typeface="Verdana" charset="0"/>
                <a:ea typeface="华文新魏" charset="-122"/>
              </a:rPr>
              <a:t>为什么要用移码来表示指数</a:t>
            </a:r>
            <a:r>
              <a:rPr lang="en-US" altLang="zh-CN">
                <a:solidFill>
                  <a:srgbClr val="C00000"/>
                </a:solidFill>
                <a:latin typeface="Verdana" charset="0"/>
                <a:ea typeface="华文新魏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Verdana" charset="0"/>
                <a:ea typeface="华文新魏" charset="-122"/>
              </a:rPr>
              <a:t>阶码</a:t>
            </a:r>
            <a:r>
              <a:rPr lang="en-US" altLang="zh-CN">
                <a:solidFill>
                  <a:srgbClr val="C00000"/>
                </a:solidFill>
                <a:latin typeface="Verdana" charset="0"/>
                <a:ea typeface="华文新魏" charset="-122"/>
              </a:rPr>
              <a:t>)</a:t>
            </a:r>
            <a:r>
              <a:rPr lang="zh-CN" altLang="en-US">
                <a:solidFill>
                  <a:srgbClr val="C00000"/>
                </a:solidFill>
                <a:latin typeface="微软雅黑" charset="-122"/>
                <a:ea typeface="微软雅黑" charset="-122"/>
              </a:rPr>
              <a:t>？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3103173" y="5296614"/>
            <a:ext cx="5052480" cy="1012706"/>
          </a:xfrm>
          <a:prstGeom prst="cloudCallout">
            <a:avLst>
              <a:gd name="adj1" fmla="val -25872"/>
              <a:gd name="adj2" fmla="val -86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600" b="1" dirty="0">
                <a:solidFill>
                  <a:srgbClr val="FFFFFF"/>
                </a:solidFill>
                <a:ea typeface="华文新魏" charset="0"/>
              </a:rPr>
              <a:t>便于浮点数加减运算时进行</a:t>
            </a:r>
            <a:r>
              <a:rPr lang="zh-CN" altLang="en-US" sz="2600" b="1" dirty="0">
                <a:solidFill>
                  <a:srgbClr val="FFFF00"/>
                </a:solidFill>
                <a:ea typeface="华文新魏" charset="0"/>
              </a:rPr>
              <a:t>对阶操作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0048" y="64673"/>
            <a:ext cx="8064895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AFAAC0-054E-253D-B78F-5887CF004110}"/>
              </a:ext>
            </a:extLst>
          </p:cNvPr>
          <p:cNvSpPr txBox="1"/>
          <p:nvPr/>
        </p:nvSpPr>
        <p:spPr>
          <a:xfrm>
            <a:off x="540651" y="50293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移码比补码更容易比较大小</a:t>
            </a:r>
          </a:p>
        </p:txBody>
      </p:sp>
    </p:spTree>
    <p:extLst>
      <p:ext uri="{BB962C8B-B14F-4D97-AF65-F5344CB8AC3E}">
        <p14:creationId xmlns:p14="http://schemas.microsoft.com/office/powerpoint/2010/main" val="2128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40620" y="2418040"/>
            <a:ext cx="8723868" cy="34054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b="1" dirty="0">
                <a:latin typeface="Times New Roman" charset="0"/>
                <a:ea typeface="华文新魏" charset="-122"/>
              </a:rPr>
              <a:t>将每一个数值加上一</a:t>
            </a:r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偏置常数</a:t>
            </a:r>
            <a:r>
              <a:rPr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(</a:t>
            </a:r>
            <a:r>
              <a:rPr lang="en-US" altLang="zh-CN" b="1" dirty="0">
                <a:solidFill>
                  <a:srgbClr val="063DE9"/>
                </a:solidFill>
                <a:latin typeface="Times New Roman" charset="0"/>
                <a:ea typeface="华文新魏" charset="-122"/>
              </a:rPr>
              <a:t>Excess / bias</a:t>
            </a:r>
            <a:r>
              <a:rPr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例：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     -8 (+8) ~ 0000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0  (+8) ~ 1000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</a:t>
            </a: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				…                                   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                     -7 (+8) ~ 0001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+7 (+8) ~ 1111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pic>
        <p:nvPicPr>
          <p:cNvPr id="5222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" y="1220819"/>
            <a:ext cx="1113284" cy="11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1619672" y="1167059"/>
            <a:ext cx="7344816" cy="707323"/>
          </a:xfrm>
          <a:prstGeom prst="wedgeRoundRectCallout">
            <a:avLst>
              <a:gd name="adj1" fmla="val -56567"/>
              <a:gd name="adj2" fmla="val 2284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36000" rIns="36000" anchor="ctr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sz="3600" dirty="0">
                <a:solidFill>
                  <a:srgbClr val="C00000"/>
                </a:solidFill>
                <a:latin typeface="华文隶书" charset="-122"/>
                <a:ea typeface="华文隶书" charset="-122"/>
              </a:rPr>
              <a:t>But 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什么是</a:t>
            </a:r>
            <a:r>
              <a:rPr lang="en-US" altLang="zh-CN" dirty="0"/>
              <a:t>excess (biased) notation—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“移码表示”？</a:t>
            </a:r>
          </a:p>
        </p:txBody>
      </p:sp>
      <p:sp>
        <p:nvSpPr>
          <p:cNvPr id="22" name="_s1031"/>
          <p:cNvSpPr>
            <a:spLocks noChangeArrowheads="1"/>
          </p:cNvSpPr>
          <p:nvPr/>
        </p:nvSpPr>
        <p:spPr bwMode="auto">
          <a:xfrm>
            <a:off x="746620" y="4091019"/>
            <a:ext cx="6037255" cy="7061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7509" tIns="35105" rIns="67509" bIns="35105" anchor="ctr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>
                <a:solidFill>
                  <a:srgbClr val="C00000"/>
                </a:solidFill>
                <a:latin typeface="Verdana" charset="0"/>
                <a:ea typeface="华文新魏" charset="-122"/>
              </a:rPr>
              <a:t>为什么要用移码来表示指数</a:t>
            </a:r>
            <a:r>
              <a:rPr lang="en-US" altLang="zh-CN">
                <a:solidFill>
                  <a:srgbClr val="C00000"/>
                </a:solidFill>
                <a:latin typeface="Verdana" charset="0"/>
                <a:ea typeface="华文新魏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Verdana" charset="0"/>
                <a:ea typeface="华文新魏" charset="-122"/>
              </a:rPr>
              <a:t>阶码</a:t>
            </a:r>
            <a:r>
              <a:rPr lang="en-US" altLang="zh-CN">
                <a:solidFill>
                  <a:srgbClr val="C00000"/>
                </a:solidFill>
                <a:latin typeface="Verdana" charset="0"/>
                <a:ea typeface="华文新魏" charset="-122"/>
              </a:rPr>
              <a:t>)</a:t>
            </a:r>
            <a:r>
              <a:rPr lang="zh-CN" altLang="en-US">
                <a:solidFill>
                  <a:srgbClr val="C00000"/>
                </a:solidFill>
                <a:latin typeface="微软雅黑" charset="-122"/>
                <a:ea typeface="微软雅黑" charset="-122"/>
              </a:rPr>
              <a:t>？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2" y="0"/>
            <a:ext cx="8026051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22" y="4983559"/>
            <a:ext cx="5441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</a:rPr>
              <a:t>1.01 ×2 </a:t>
            </a:r>
            <a:r>
              <a:rPr lang="en-US" altLang="zh-CN" sz="2800" baseline="30000" dirty="0">
                <a:solidFill>
                  <a:schemeClr val="tx1"/>
                </a:solidFill>
              </a:rPr>
              <a:t>-2 </a:t>
            </a:r>
            <a:r>
              <a:rPr lang="en-US" altLang="zh-CN" sz="2800" dirty="0">
                <a:solidFill>
                  <a:schemeClr val="tx1"/>
                </a:solidFill>
              </a:rPr>
              <a:t>+ 1.11 × 2</a:t>
            </a:r>
            <a:r>
              <a:rPr lang="en-US" altLang="zh-CN" sz="2800" baseline="30000" dirty="0">
                <a:solidFill>
                  <a:schemeClr val="tx1"/>
                </a:solidFill>
              </a:rPr>
              <a:t>3 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240620" y="2418040"/>
            <a:ext cx="8723868" cy="34054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b="1" dirty="0">
                <a:latin typeface="Times New Roman" charset="0"/>
                <a:ea typeface="华文新魏" charset="-122"/>
              </a:rPr>
              <a:t>将每一个数值加上一</a:t>
            </a:r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个</a:t>
            </a:r>
            <a:r>
              <a:rPr lang="zh-CN" altLang="en-US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偏置常数</a:t>
            </a:r>
            <a:r>
              <a:rPr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(</a:t>
            </a:r>
            <a:r>
              <a:rPr lang="en-US" altLang="zh-CN" b="1" dirty="0">
                <a:solidFill>
                  <a:srgbClr val="063DE9"/>
                </a:solidFill>
                <a:latin typeface="Times New Roman" charset="0"/>
                <a:ea typeface="华文新魏" charset="-122"/>
              </a:rPr>
              <a:t>Excess / bias</a:t>
            </a:r>
            <a:r>
              <a:rPr lang="en-US" altLang="zh-CN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</a:t>
            </a:r>
            <a:r>
              <a:rPr lang="zh-CN" altLang="en-US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例：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     -8 (+8) ~ 0000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0  (+8) ~ 1000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</a:t>
            </a: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				…                                   …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                            -7 (+8) ~ 0001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r>
              <a:rPr lang="en-US" altLang="zh-CN" b="1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+7 (+8) ~ 1111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charset="0"/>
                <a:ea typeface="华文新魏" charset="-122"/>
              </a:rPr>
              <a:t>2                      </a:t>
            </a: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charset="2"/>
              <a:buNone/>
            </a:pPr>
            <a:endParaRPr lang="en-US" altLang="zh-CN" b="1" dirty="0">
              <a:solidFill>
                <a:srgbClr val="000000"/>
              </a:solidFill>
              <a:latin typeface="Times New Roman" charset="0"/>
              <a:ea typeface="华文新魏" charset="-122"/>
            </a:endParaRPr>
          </a:p>
        </p:txBody>
      </p:sp>
      <p:pic>
        <p:nvPicPr>
          <p:cNvPr id="5222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" y="1220819"/>
            <a:ext cx="1113284" cy="111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1619672" y="1167059"/>
            <a:ext cx="7344816" cy="707323"/>
          </a:xfrm>
          <a:prstGeom prst="wedgeRoundRectCallout">
            <a:avLst>
              <a:gd name="adj1" fmla="val -56567"/>
              <a:gd name="adj2" fmla="val 2284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lIns="36000" rIns="36000" anchor="ctr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buClr>
                <a:schemeClr val="tx2"/>
              </a:buClr>
            </a:pPr>
            <a:r>
              <a:rPr lang="en-US" altLang="zh-CN" sz="3600" dirty="0">
                <a:solidFill>
                  <a:srgbClr val="C00000"/>
                </a:solidFill>
                <a:latin typeface="华文隶书" charset="-122"/>
                <a:ea typeface="华文隶书" charset="-122"/>
              </a:rPr>
              <a:t>But 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什么是</a:t>
            </a:r>
            <a:r>
              <a:rPr lang="en-US" altLang="zh-CN" dirty="0"/>
              <a:t>excess (biased) notation—</a:t>
            </a:r>
            <a:r>
              <a:rPr lang="zh-CN" altLang="en-US" dirty="0">
                <a:solidFill>
                  <a:srgbClr val="0000FF"/>
                </a:solidFill>
                <a:latin typeface="微软雅黑" charset="-122"/>
                <a:ea typeface="微软雅黑" charset="-122"/>
              </a:rPr>
              <a:t>“移码表示”？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2" y="0"/>
            <a:ext cx="8026051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106318F8-FF65-4619-8C2A-FBEA7372805C}"/>
              </a:ext>
            </a:extLst>
          </p:cNvPr>
          <p:cNvGrpSpPr>
            <a:grpSpLocks/>
          </p:cNvGrpSpPr>
          <p:nvPr/>
        </p:nvGrpSpPr>
        <p:grpSpPr bwMode="auto">
          <a:xfrm>
            <a:off x="3566387" y="5378130"/>
            <a:ext cx="1531343" cy="761378"/>
            <a:chOff x="2349" y="3595"/>
            <a:chExt cx="784" cy="393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64825F6F-BE91-4455-B5F9-1161384B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595"/>
              <a:ext cx="777" cy="393"/>
            </a:xfrm>
            <a:prstGeom prst="rightArrow">
              <a:avLst>
                <a:gd name="adj1" fmla="val 50000"/>
                <a:gd name="adj2" fmla="val 49427"/>
              </a:avLst>
            </a:prstGeom>
            <a:noFill/>
            <a:ln w="12700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+mn-lt"/>
                <a:ea typeface="+mn-ea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826F38A-C6CF-43FB-B12E-D63732AE1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" y="3628"/>
              <a:ext cx="7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18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华文新魏" charset="-122"/>
                </a:rPr>
                <a:t>简化比较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63538-D514-45B4-8E7F-F60C3892762F}"/>
              </a:ext>
            </a:extLst>
          </p:cNvPr>
          <p:cNvGrpSpPr>
            <a:grpSpLocks/>
          </p:cNvGrpSpPr>
          <p:nvPr/>
        </p:nvGrpSpPr>
        <p:grpSpPr bwMode="auto">
          <a:xfrm>
            <a:off x="4927182" y="4910019"/>
            <a:ext cx="3965298" cy="1356163"/>
            <a:chOff x="3040" y="3271"/>
            <a:chExt cx="2295" cy="1124"/>
          </a:xfrm>
        </p:grpSpPr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198D842B-AFA1-4BC0-B51F-9EB0982C7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3271"/>
              <a:ext cx="2295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chemeClr val="tx1"/>
                  </a:solidFill>
                </a:rPr>
                <a:t>  1.01 × 2</a:t>
              </a:r>
              <a:r>
                <a:rPr lang="en-US" altLang="zh-CN" sz="2600" baseline="30000" dirty="0">
                  <a:solidFill>
                    <a:schemeClr val="tx1"/>
                  </a:solidFill>
                </a:rPr>
                <a:t>-2</a:t>
              </a:r>
              <a:r>
                <a:rPr lang="en-US" altLang="zh-CN" sz="2600" baseline="30000" dirty="0"/>
                <a:t>+8</a:t>
              </a:r>
              <a:r>
                <a:rPr lang="en-US" altLang="zh-CN" sz="2600" baseline="30000" dirty="0">
                  <a:solidFill>
                    <a:srgbClr val="CC0000"/>
                  </a:solidFill>
                </a:rPr>
                <a:t> </a:t>
              </a:r>
              <a:r>
                <a:rPr lang="en-US" altLang="zh-CN" sz="2600" dirty="0">
                  <a:solidFill>
                    <a:schemeClr val="tx1"/>
                  </a:solidFill>
                </a:rPr>
                <a:t>+ 1.11 × 2</a:t>
              </a:r>
              <a:r>
                <a:rPr lang="en-US" altLang="zh-CN" sz="2600" baseline="30000" dirty="0">
                  <a:solidFill>
                    <a:schemeClr val="tx1"/>
                  </a:solidFill>
                </a:rPr>
                <a:t>3</a:t>
              </a:r>
              <a:r>
                <a:rPr lang="en-US" altLang="zh-CN" sz="2600" baseline="30000" dirty="0"/>
                <a:t>+8</a:t>
              </a:r>
              <a:r>
                <a:rPr lang="en-US" altLang="zh-CN" sz="2600" baseline="30000" dirty="0">
                  <a:solidFill>
                    <a:schemeClr val="tx1"/>
                  </a:solidFill>
                </a:rPr>
                <a:t> </a:t>
              </a:r>
              <a:endParaRPr lang="zh-CN" altLang="en-US" sz="2600" baseline="30000" dirty="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1B1058-D99C-4F42-A0C5-F8497CFD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" y="3665"/>
              <a:ext cx="18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600" dirty="0">
                  <a:ea typeface="华文新魏" charset="-122"/>
                </a:rPr>
                <a:t>移码：</a:t>
              </a:r>
              <a:r>
                <a:rPr lang="en-US" altLang="zh-CN" sz="2600" dirty="0"/>
                <a:t>0110 &lt;  1011</a:t>
              </a:r>
              <a:endParaRPr lang="zh-CN" altLang="en-US" sz="2600" dirty="0">
                <a:ea typeface="华文新魏" charset="-122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556628-E288-4C50-855C-FCC6D747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987"/>
              <a:ext cx="851" cy="4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 b="1" dirty="0">
                  <a:latin typeface="+mn-lt"/>
                  <a:ea typeface="+mn-ea"/>
                  <a:cs typeface="Arial" charset="0"/>
                </a:rPr>
                <a:t> (6)</a:t>
              </a:r>
              <a:r>
                <a:rPr lang="zh-CN" altLang="en-US" sz="2600" b="1" dirty="0">
                  <a:latin typeface="+mn-lt"/>
                  <a:ea typeface="+mn-ea"/>
                  <a:cs typeface="Arial" charset="0"/>
                </a:rPr>
                <a:t>  </a:t>
              </a:r>
              <a:r>
                <a:rPr lang="en-US" altLang="zh-CN" sz="2600" b="1" dirty="0">
                  <a:latin typeface="+mn-lt"/>
                  <a:ea typeface="+mn-ea"/>
                  <a:cs typeface="Arial" charset="0"/>
                </a:rPr>
                <a:t> </a:t>
              </a:r>
              <a:r>
                <a:rPr lang="zh-CN" altLang="en-US" sz="2600" b="1" dirty="0">
                  <a:latin typeface="+mn-lt"/>
                  <a:ea typeface="+mn-ea"/>
                  <a:cs typeface="Arial" charset="0"/>
                </a:rPr>
                <a:t> </a:t>
              </a:r>
              <a:r>
                <a:rPr lang="en-US" altLang="zh-CN" sz="2600" b="1" dirty="0">
                  <a:latin typeface="+mn-lt"/>
                  <a:ea typeface="+mn-ea"/>
                  <a:cs typeface="Arial" charset="0"/>
                </a:rPr>
                <a:t>(11)</a:t>
              </a:r>
            </a:p>
          </p:txBody>
        </p:sp>
      </p:grpSp>
      <p:sp>
        <p:nvSpPr>
          <p:cNvPr id="17" name="Text Box 5">
            <a:extLst>
              <a:ext uri="{FF2B5EF4-FFF2-40B4-BE49-F238E27FC236}">
                <a16:creationId xmlns:a16="http://schemas.microsoft.com/office/drawing/2014/main" id="{20AB1418-756D-4F81-8A60-91491A1DA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910167"/>
            <a:ext cx="39998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ea typeface="华文新魏" charset="-122"/>
              </a:rPr>
              <a:t>例：</a:t>
            </a:r>
            <a:r>
              <a:rPr lang="en-US" altLang="zh-CN" sz="2600" dirty="0">
                <a:solidFill>
                  <a:schemeClr val="tx1"/>
                </a:solidFill>
              </a:rPr>
              <a:t>1.01 ×2 </a:t>
            </a:r>
            <a:r>
              <a:rPr lang="en-US" altLang="zh-CN" sz="2600" baseline="30000" dirty="0">
                <a:solidFill>
                  <a:schemeClr val="tx1"/>
                </a:solidFill>
              </a:rPr>
              <a:t>-2 </a:t>
            </a:r>
            <a:r>
              <a:rPr lang="en-US" altLang="zh-CN" sz="2600" dirty="0">
                <a:solidFill>
                  <a:schemeClr val="tx1"/>
                </a:solidFill>
              </a:rPr>
              <a:t>+ 1.11 × 2</a:t>
            </a:r>
            <a:r>
              <a:rPr lang="en-US" altLang="zh-CN" sz="2600" baseline="30000" dirty="0">
                <a:solidFill>
                  <a:schemeClr val="tx1"/>
                </a:solidFill>
              </a:rPr>
              <a:t>3 </a:t>
            </a:r>
            <a:endParaRPr lang="zh-CN" altLang="en-US" sz="2600" baseline="30000" dirty="0">
              <a:solidFill>
                <a:schemeClr val="tx1"/>
              </a:solidFill>
              <a:ea typeface="华文新魏" charset="-122"/>
            </a:endParaRP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1B5E9B8E-554E-4CAD-9F4A-D340CD437D6F}"/>
              </a:ext>
            </a:extLst>
          </p:cNvPr>
          <p:cNvGrpSpPr>
            <a:grpSpLocks/>
          </p:cNvGrpSpPr>
          <p:nvPr/>
        </p:nvGrpSpPr>
        <p:grpSpPr bwMode="auto">
          <a:xfrm>
            <a:off x="395626" y="5328118"/>
            <a:ext cx="3098491" cy="981202"/>
            <a:chOff x="660" y="3620"/>
            <a:chExt cx="1707" cy="824"/>
          </a:xfrm>
        </p:grpSpPr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6EA1670F-9724-49DF-A624-4AC05D3D2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" y="3620"/>
              <a:ext cx="1707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600" dirty="0">
                  <a:ea typeface="华文新魏" charset="-122"/>
                </a:rPr>
                <a:t>补码：</a:t>
              </a:r>
              <a:r>
                <a:rPr lang="en-US" altLang="zh-CN" sz="2600" dirty="0"/>
                <a:t>1110 &lt; 0011 ?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04156390-EF2B-4737-8697-78B71F894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4030"/>
              <a:ext cx="739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600" b="1" dirty="0">
                  <a:latin typeface="+mn-lt"/>
                  <a:ea typeface="+mn-ea"/>
                  <a:cs typeface="Arial" charset="0"/>
                </a:rPr>
                <a:t> (-2)</a:t>
              </a:r>
              <a:r>
                <a:rPr lang="zh-CN" altLang="en-US" sz="2600" b="1" dirty="0">
                  <a:latin typeface="+mn-lt"/>
                  <a:ea typeface="+mn-ea"/>
                  <a:cs typeface="Arial" charset="0"/>
                </a:rPr>
                <a:t>   </a:t>
              </a:r>
              <a:r>
                <a:rPr lang="en-US" altLang="zh-CN" sz="2600" b="1" dirty="0">
                  <a:latin typeface="+mn-lt"/>
                  <a:ea typeface="+mn-ea"/>
                  <a:cs typeface="Arial" charset="0"/>
                </a:rPr>
                <a:t>(3)</a:t>
              </a:r>
            </a:p>
          </p:txBody>
        </p:sp>
      </p:grpSp>
      <p:sp>
        <p:nvSpPr>
          <p:cNvPr id="23" name="_s1031">
            <a:extLst>
              <a:ext uri="{FF2B5EF4-FFF2-40B4-BE49-F238E27FC236}">
                <a16:creationId xmlns:a16="http://schemas.microsoft.com/office/drawing/2014/main" id="{C36AC1E7-1D7A-4EAF-ACA0-C59DEFF5D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20" y="4091019"/>
            <a:ext cx="6037255" cy="7061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7509" tIns="35105" rIns="67509" bIns="35105" anchor="ctr"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Verdana" charset="0"/>
                <a:ea typeface="华文新魏" charset="-122"/>
              </a:rPr>
              <a:t>为什么要用移码来表示指数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Verdana" charset="0"/>
                <a:ea typeface="华文新魏" charset="-122"/>
              </a:rPr>
              <a:t>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Verdana" charset="0"/>
                <a:ea typeface="华文新魏" charset="-122"/>
              </a:rPr>
              <a:t>阶码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Verdana" charset="0"/>
                <a:ea typeface="华文新魏" charset="-122"/>
              </a:rPr>
              <a:t>)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195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7">
            <a:extLst>
              <a:ext uri="{FF2B5EF4-FFF2-40B4-BE49-F238E27FC236}">
                <a16:creationId xmlns:a16="http://schemas.microsoft.com/office/drawing/2014/main" id="{5B333B93-2D5D-4BD5-A731-EF2F364F595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81763" y="2324100"/>
            <a:ext cx="2465387" cy="485775"/>
          </a:xfrm>
          <a:prstGeom prst="wedgeRoundRectCallout">
            <a:avLst>
              <a:gd name="adj1" fmla="val 49596"/>
              <a:gd name="adj2" fmla="val -14676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如何找到操作对象</a:t>
            </a:r>
            <a:r>
              <a:rPr lang="en-US" altLang="zh-CN" sz="21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1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3C12855-E681-4865-B05E-9509CB2C2F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37063" y="2324100"/>
            <a:ext cx="1809750" cy="512763"/>
          </a:xfrm>
          <a:prstGeom prst="wedgeRoundRectCallout">
            <a:avLst>
              <a:gd name="adj1" fmla="val -53579"/>
              <a:gd name="adj2" fmla="val -140201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操作的对象？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E3B17325-BBFA-46D0-A1E0-3B6025B0EDD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93963" y="2324100"/>
            <a:ext cx="1727200" cy="460375"/>
          </a:xfrm>
          <a:prstGeom prst="wedgeRoundRectCallout">
            <a:avLst>
              <a:gd name="adj1" fmla="val -119086"/>
              <a:gd name="adj2" fmla="val -146608"/>
              <a:gd name="adj3" fmla="val 16667"/>
            </a:avLst>
          </a:prstGeom>
          <a:solidFill>
            <a:srgbClr val="FFCC00"/>
          </a:solidFill>
          <a:ln>
            <a:noFill/>
          </a:ln>
        </p:spPr>
        <p:txBody>
          <a:bodyPr lIns="66990" tIns="33496" rIns="66990" bIns="33496"/>
          <a:lstStyle>
            <a:lvl1pPr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69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1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什么操作？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230990" y="38100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——2.2.1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指令格式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73748" name="Group 20">
            <a:extLst>
              <a:ext uri="{FF2B5EF4-FFF2-40B4-BE49-F238E27FC236}">
                <a16:creationId xmlns:a16="http://schemas.microsoft.com/office/drawing/2014/main" id="{D3D9CEBA-4657-4723-9DE5-B267EE4AC222}"/>
              </a:ext>
            </a:extLst>
          </p:cNvPr>
          <p:cNvGraphicFramePr>
            <a:graphicFrameLocks noGrp="1"/>
          </p:cNvGraphicFramePr>
          <p:nvPr/>
        </p:nvGraphicFramePr>
        <p:xfrm>
          <a:off x="2835275" y="4292600"/>
          <a:ext cx="4572000" cy="40481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369142374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43422223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80" marR="68580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80" marR="68580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90570"/>
                  </a:ext>
                </a:extLst>
              </a:tr>
            </a:tbl>
          </a:graphicData>
        </a:graphic>
      </p:graphicFrame>
      <p:sp>
        <p:nvSpPr>
          <p:cNvPr id="12302" name="矩形 2"/>
          <p:cNvSpPr>
            <a:spLocks noChangeArrowheads="1"/>
          </p:cNvSpPr>
          <p:nvPr/>
        </p:nvSpPr>
        <p:spPr bwMode="auto">
          <a:xfrm>
            <a:off x="220663" y="4164013"/>
            <a:ext cx="175895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3496" rIns="0" bIns="33496"/>
          <a:lstStyle>
            <a:lvl1pPr marL="534988" indent="-534988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3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3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kumimoji="1"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_s1031"/>
          <p:cNvSpPr>
            <a:spLocks noChangeArrowheads="1"/>
          </p:cNvSpPr>
          <p:nvPr/>
        </p:nvSpPr>
        <p:spPr bwMode="auto">
          <a:xfrm>
            <a:off x="2157413" y="1484313"/>
            <a:ext cx="6375400" cy="4460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指令是指挥计算机实现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某个基本操作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</a:p>
        </p:txBody>
      </p:sp>
      <p:sp>
        <p:nvSpPr>
          <p:cNvPr id="26640" name="_s1031"/>
          <p:cNvSpPr>
            <a:spLocks noChangeArrowheads="1"/>
          </p:cNvSpPr>
          <p:nvPr/>
        </p:nvSpPr>
        <p:spPr bwMode="auto">
          <a:xfrm>
            <a:off x="250825" y="4295775"/>
            <a:ext cx="1458913" cy="446088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17" name="_s1031"/>
          <p:cNvSpPr>
            <a:spLocks noChangeArrowheads="1"/>
          </p:cNvSpPr>
          <p:nvPr/>
        </p:nvSpPr>
        <p:spPr bwMode="auto">
          <a:xfrm>
            <a:off x="228600" y="1512888"/>
            <a:ext cx="1476375" cy="446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指令功能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90CBCE-CFCE-4AC1-854C-3D1AEA68AC82}"/>
              </a:ext>
            </a:extLst>
          </p:cNvPr>
          <p:cNvCxnSpPr/>
          <p:nvPr/>
        </p:nvCxnSpPr>
        <p:spPr>
          <a:xfrm flipH="1">
            <a:off x="768350" y="2054225"/>
            <a:ext cx="1588" cy="2057400"/>
          </a:xfrm>
          <a:prstGeom prst="straightConnector1">
            <a:avLst/>
          </a:prstGeom>
          <a:ln w="730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3" name="文本框 4"/>
          <p:cNvSpPr txBox="1">
            <a:spLocks noChangeArrowheads="1"/>
          </p:cNvSpPr>
          <p:nvPr/>
        </p:nvSpPr>
        <p:spPr bwMode="auto">
          <a:xfrm>
            <a:off x="768350" y="2741613"/>
            <a:ext cx="269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CA259E-EBA8-4EED-9644-AA5972EC425C}"/>
              </a:ext>
            </a:extLst>
          </p:cNvPr>
          <p:cNvCxnSpPr/>
          <p:nvPr/>
        </p:nvCxnSpPr>
        <p:spPr>
          <a:xfrm>
            <a:off x="3248025" y="2755900"/>
            <a:ext cx="0" cy="404813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7AA8AFB-E372-4714-AF2A-446F6BDCFBC7}"/>
              </a:ext>
            </a:extLst>
          </p:cNvPr>
          <p:cNvCxnSpPr/>
          <p:nvPr/>
        </p:nvCxnSpPr>
        <p:spPr>
          <a:xfrm>
            <a:off x="3303588" y="3484563"/>
            <a:ext cx="511175" cy="838200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450908-7F9A-4A18-ADAC-74EB0D10D043}"/>
              </a:ext>
            </a:extLst>
          </p:cNvPr>
          <p:cNvCxnSpPr/>
          <p:nvPr/>
        </p:nvCxnSpPr>
        <p:spPr>
          <a:xfrm flipH="1">
            <a:off x="6354763" y="3508375"/>
            <a:ext cx="836612" cy="758825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_s1031"/>
          <p:cNvSpPr>
            <a:spLocks noChangeArrowheads="1"/>
          </p:cNvSpPr>
          <p:nvPr/>
        </p:nvSpPr>
        <p:spPr bwMode="auto">
          <a:xfrm>
            <a:off x="4354513" y="5102225"/>
            <a:ext cx="1593850" cy="354013"/>
          </a:xfrm>
          <a:prstGeom prst="roundRect">
            <a:avLst>
              <a:gd name="adj" fmla="val 16667"/>
            </a:avLst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指令长度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19014C82-B316-457B-B6A8-A30FD6AF5A14}"/>
              </a:ext>
            </a:extLst>
          </p:cNvPr>
          <p:cNvSpPr>
            <a:spLocks/>
          </p:cNvSpPr>
          <p:nvPr/>
        </p:nvSpPr>
        <p:spPr bwMode="auto">
          <a:xfrm rot="5400000">
            <a:off x="4995069" y="2669382"/>
            <a:ext cx="314325" cy="4510087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_s1031">
            <a:extLst>
              <a:ext uri="{FF2B5EF4-FFF2-40B4-BE49-F238E27FC236}">
                <a16:creationId xmlns:a16="http://schemas.microsoft.com/office/drawing/2014/main" id="{6DD47D70-F1DA-4366-8B35-BACD1B14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133725"/>
            <a:ext cx="1593850" cy="38417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1">
            <a:extLst>
              <a:ext uri="{FF2B5EF4-FFF2-40B4-BE49-F238E27FC236}">
                <a16:creationId xmlns:a16="http://schemas.microsoft.com/office/drawing/2014/main" id="{B4B64CA0-62C3-4664-8462-5968AEEA37AF}"/>
              </a:ext>
            </a:extLst>
          </p:cNvPr>
          <p:cNvCxnSpPr/>
          <p:nvPr/>
        </p:nvCxnSpPr>
        <p:spPr>
          <a:xfrm>
            <a:off x="5329238" y="2782888"/>
            <a:ext cx="0" cy="404812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_s1031">
            <a:extLst>
              <a:ext uri="{FF2B5EF4-FFF2-40B4-BE49-F238E27FC236}">
                <a16:creationId xmlns:a16="http://schemas.microsoft.com/office/drawing/2014/main" id="{7640379F-9DE4-4649-BA4C-835CE3FD9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160713"/>
            <a:ext cx="1595438" cy="38417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1">
            <a:extLst>
              <a:ext uri="{FF2B5EF4-FFF2-40B4-BE49-F238E27FC236}">
                <a16:creationId xmlns:a16="http://schemas.microsoft.com/office/drawing/2014/main" id="{4F940751-A2BA-469D-8C90-A193EA1E530B}"/>
              </a:ext>
            </a:extLst>
          </p:cNvPr>
          <p:cNvCxnSpPr/>
          <p:nvPr/>
        </p:nvCxnSpPr>
        <p:spPr>
          <a:xfrm>
            <a:off x="7543800" y="2782888"/>
            <a:ext cx="0" cy="404812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_s1031">
            <a:extLst>
              <a:ext uri="{FF2B5EF4-FFF2-40B4-BE49-F238E27FC236}">
                <a16:creationId xmlns:a16="http://schemas.microsoft.com/office/drawing/2014/main" id="{4F9E0CC6-1C77-4F2E-B5D2-AE99091A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3160713"/>
            <a:ext cx="1595437" cy="38417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27">
            <a:extLst>
              <a:ext uri="{FF2B5EF4-FFF2-40B4-BE49-F238E27FC236}">
                <a16:creationId xmlns:a16="http://schemas.microsoft.com/office/drawing/2014/main" id="{473ED72F-3C2A-4E19-B5B0-EF69202BFCD6}"/>
              </a:ext>
            </a:extLst>
          </p:cNvPr>
          <p:cNvCxnSpPr/>
          <p:nvPr/>
        </p:nvCxnSpPr>
        <p:spPr>
          <a:xfrm>
            <a:off x="5572125" y="3513138"/>
            <a:ext cx="404813" cy="782637"/>
          </a:xfrm>
          <a:prstGeom prst="straightConnector1">
            <a:avLst/>
          </a:prstGeom>
          <a:ln w="730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_s1031"/>
          <p:cNvSpPr>
            <a:spLocks noChangeArrowheads="1"/>
          </p:cNvSpPr>
          <p:nvPr/>
        </p:nvSpPr>
        <p:spPr bwMode="auto">
          <a:xfrm>
            <a:off x="5111750" y="4268788"/>
            <a:ext cx="2324100" cy="468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9" tIns="35105" rIns="67509" bIns="35105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519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5" grpId="0" animBg="1"/>
      <p:bldP spid="26640" grpId="0" animBg="1"/>
      <p:bldP spid="17" grpId="0" animBg="1"/>
      <p:bldP spid="26643" grpId="0"/>
      <p:bldP spid="36" grpId="0" animBg="1"/>
      <p:bldP spid="27" grpId="0" animBg="1"/>
      <p:bldP spid="25" grpId="0" animBg="1"/>
      <p:bldP spid="29" grpId="0" animBg="1"/>
      <p:bldP spid="32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pic>
        <p:nvPicPr>
          <p:cNvPr id="65539" name="图片 10" descr="01300000173424121592781692531_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3" y="1027079"/>
            <a:ext cx="1205624" cy="156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Box 14"/>
          <p:cNvSpPr txBox="1">
            <a:spLocks noChangeArrowheads="1"/>
          </p:cNvSpPr>
          <p:nvPr/>
        </p:nvSpPr>
        <p:spPr bwMode="auto">
          <a:xfrm>
            <a:off x="127259" y="2570711"/>
            <a:ext cx="1600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Prof. Kahan</a:t>
            </a:r>
            <a:endParaRPr lang="zh-CN" altLang="en-US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5552" name="TextBox 17"/>
          <p:cNvSpPr txBox="1">
            <a:spLocks noChangeArrowheads="1"/>
          </p:cNvSpPr>
          <p:nvPr/>
        </p:nvSpPr>
        <p:spPr bwMode="auto">
          <a:xfrm>
            <a:off x="1598584" y="2446519"/>
            <a:ext cx="7453092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阶码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指数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e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：移码</a:t>
            </a:r>
            <a:endParaRPr lang="en-US" altLang="zh-CN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4529" name="AutoShape 23"/>
          <p:cNvSpPr>
            <a:spLocks noChangeArrowheads="1"/>
          </p:cNvSpPr>
          <p:nvPr/>
        </p:nvSpPr>
        <p:spPr bwMode="auto">
          <a:xfrm>
            <a:off x="4724523" y="2852936"/>
            <a:ext cx="4095949" cy="1262956"/>
          </a:xfrm>
          <a:prstGeom prst="wedgeRoundRectCallout">
            <a:avLst>
              <a:gd name="adj1" fmla="val -48045"/>
              <a:gd name="adj2" fmla="val -65484"/>
              <a:gd name="adj3" fmla="val 16667"/>
            </a:avLst>
          </a:prstGeom>
          <a:solidFill>
            <a:srgbClr val="0000BF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buSzPct val="80000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将每一个数值加上一个偏置常数，当编码位数为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时，通常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bias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取 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</a:t>
            </a:r>
            <a:r>
              <a:rPr lang="en-US" altLang="zh-CN" baseline="30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n-1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-1</a:t>
            </a:r>
            <a:endParaRPr lang="zh-CN" altLang="en-US" baseline="300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619671" y="3634222"/>
            <a:ext cx="7285575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98513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偏置常数为：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455613" lvl="1" inden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127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SP)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1023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（双精度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DP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charset="-122"/>
            </a:endParaRP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单精度规格化数阶码范围为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455613" lvl="1" inden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0000 0001 (-126) ~ 11111110 (127)</a:t>
            </a: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155993" y="3948093"/>
            <a:ext cx="2022500" cy="1209076"/>
          </a:xfrm>
          <a:prstGeom prst="wedgeRoundRectCallout">
            <a:avLst>
              <a:gd name="adj1" fmla="val -26406"/>
              <a:gd name="adj2" fmla="val -131088"/>
              <a:gd name="adj3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600" dirty="0">
                <a:solidFill>
                  <a:srgbClr val="FFFF00"/>
                </a:solidFill>
                <a:ea typeface="华文新魏" charset="0"/>
                <a:cs typeface="Arial" charset="0"/>
              </a:rPr>
              <a:t>全</a:t>
            </a:r>
            <a:r>
              <a:rPr lang="en-US" altLang="zh-CN" sz="2600" dirty="0">
                <a:solidFill>
                  <a:srgbClr val="FFFF00"/>
                </a:solidFill>
                <a:ea typeface="华文新魏" charset="0"/>
                <a:cs typeface="Arial" charset="0"/>
              </a:rPr>
              <a:t>0/</a:t>
            </a:r>
            <a:r>
              <a:rPr lang="zh-CN" altLang="en-US" sz="2600" dirty="0">
                <a:solidFill>
                  <a:srgbClr val="FFFF00"/>
                </a:solidFill>
                <a:ea typeface="华文新魏" charset="0"/>
                <a:cs typeface="Arial" charset="0"/>
              </a:rPr>
              <a:t>全</a:t>
            </a:r>
            <a:r>
              <a:rPr lang="en-US" altLang="zh-CN" sz="2600" dirty="0">
                <a:solidFill>
                  <a:srgbClr val="FFFF00"/>
                </a:solidFill>
                <a:ea typeface="华文新魏" charset="0"/>
                <a:cs typeface="Arial" charset="0"/>
              </a:rPr>
              <a:t>1</a:t>
            </a:r>
            <a:r>
              <a:rPr lang="zh-CN" altLang="en-US" sz="2600" dirty="0">
                <a:solidFill>
                  <a:srgbClr val="FFFF00"/>
                </a:solidFill>
                <a:ea typeface="华文新魏" charset="0"/>
                <a:cs typeface="Arial" charset="0"/>
              </a:rPr>
              <a:t>编码</a:t>
            </a:r>
            <a:r>
              <a:rPr lang="zh-CN" altLang="en-US" sz="2600" dirty="0">
                <a:solidFill>
                  <a:schemeClr val="bg1"/>
                </a:solidFill>
                <a:ea typeface="华文新魏" charset="0"/>
                <a:cs typeface="Arial" charset="0"/>
              </a:rPr>
              <a:t>用来表示特殊的值！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5334"/>
            <a:ext cx="8028383" cy="60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graphicFrame>
        <p:nvGraphicFramePr>
          <p:cNvPr id="15" name="Group 32">
            <a:extLst>
              <a:ext uri="{FF2B5EF4-FFF2-40B4-BE49-F238E27FC236}">
                <a16:creationId xmlns:a16="http://schemas.microsoft.com/office/drawing/2014/main" id="{E2F932DB-07AC-4C9A-A9DC-1C58E9BCF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42884"/>
              </p:ext>
            </p:extLst>
          </p:nvPr>
        </p:nvGraphicFramePr>
        <p:xfrm>
          <a:off x="1806414" y="1340768"/>
          <a:ext cx="6798034" cy="861068"/>
        </p:xfrm>
        <a:graphic>
          <a:graphicData uri="http://schemas.openxmlformats.org/drawingml/2006/table">
            <a:tbl>
              <a:tblPr/>
              <a:tblGrid>
                <a:gridCol w="129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符号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 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(Sign)</a:t>
                      </a:r>
                    </a:p>
                  </a:txBody>
                  <a:tcPr marL="68589" marR="68589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阶码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整数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)Exponent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-122"/>
                        <a:cs typeface="+mn-cs"/>
                      </a:endParaRP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小数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)Significand</a:t>
                      </a: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2760D70-AEA3-8D67-264C-87830C67415A}"/>
              </a:ext>
            </a:extLst>
          </p:cNvPr>
          <p:cNvSpPr txBox="1"/>
          <p:nvPr/>
        </p:nvSpPr>
        <p:spPr>
          <a:xfrm>
            <a:off x="3203848" y="623731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</a:t>
            </a:r>
            <a:r>
              <a:rPr lang="en-US" altLang="zh-CN" dirty="0"/>
              <a:t>0</a:t>
            </a:r>
            <a:r>
              <a:rPr lang="zh-CN" altLang="en-US" dirty="0"/>
              <a:t>和全</a:t>
            </a:r>
            <a:r>
              <a:rPr lang="en-US" altLang="zh-CN" dirty="0"/>
              <a:t>1</a:t>
            </a:r>
            <a:r>
              <a:rPr lang="zh-CN" altLang="en-US" dirty="0"/>
              <a:t>的编码留做它用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FBCF67-16AA-F0AD-29F5-2051A2D1CCD6}"/>
                  </a:ext>
                </a:extLst>
              </p:cNvPr>
              <p:cNvSpPr txBox="1"/>
              <p:nvPr/>
            </p:nvSpPr>
            <p:spPr>
              <a:xfrm>
                <a:off x="2915816" y="3446678"/>
                <a:ext cx="937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9FBCF67-16AA-F0AD-29F5-2051A2D1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46678"/>
                <a:ext cx="937372" cy="276999"/>
              </a:xfrm>
              <a:prstGeom prst="rect">
                <a:avLst/>
              </a:prstGeom>
              <a:blipFill>
                <a:blip r:embed="rId4"/>
                <a:stretch>
                  <a:fillRect l="-4545" t="-2174" r="-51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0A81D92-83E4-50B3-14B3-66B5C9D2EE93}"/>
              </a:ext>
            </a:extLst>
          </p:cNvPr>
          <p:cNvSpPr txBox="1"/>
          <p:nvPr/>
        </p:nvSpPr>
        <p:spPr>
          <a:xfrm>
            <a:off x="-25545" y="340051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为阶码位数，则偏置常数为</a:t>
            </a:r>
          </a:p>
        </p:txBody>
      </p:sp>
    </p:spTree>
    <p:extLst>
      <p:ext uri="{BB962C8B-B14F-4D97-AF65-F5344CB8AC3E}">
        <p14:creationId xmlns:p14="http://schemas.microsoft.com/office/powerpoint/2010/main" val="27646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5552" name="TextBox 17"/>
          <p:cNvSpPr txBox="1">
            <a:spLocks noChangeArrowheads="1"/>
          </p:cNvSpPr>
          <p:nvPr/>
        </p:nvSpPr>
        <p:spPr bwMode="auto">
          <a:xfrm>
            <a:off x="395536" y="2060848"/>
            <a:ext cx="7453092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单精度浮点的偏置为什么是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127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7666" y="692696"/>
            <a:ext cx="72855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98513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偏置常数为：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455613" lvl="1" inden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127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SP)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1023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（双精度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DP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5334"/>
            <a:ext cx="8028383" cy="60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2" name="矩形 1"/>
          <p:cNvSpPr/>
          <p:nvPr/>
        </p:nvSpPr>
        <p:spPr>
          <a:xfrm>
            <a:off x="3855961" y="2919150"/>
            <a:ext cx="361060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5613" lvl="1" indent="0"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</a:rPr>
              <a:t>0000 0001 ~ 11111110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19150"/>
            <a:ext cx="319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可用的移码范围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749777" y="3086745"/>
            <a:ext cx="1296144" cy="1880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81" y="4365104"/>
            <a:ext cx="3506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我们希望的阶码范围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21985" y="3718819"/>
            <a:ext cx="803746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5613" lvl="1" indent="0"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</a:rPr>
              <a:t>1</a:t>
            </a:r>
          </a:p>
        </p:txBody>
      </p:sp>
      <p:sp>
        <p:nvSpPr>
          <p:cNvPr id="7" name="下箭头 6"/>
          <p:cNvSpPr/>
          <p:nvPr/>
        </p:nvSpPr>
        <p:spPr>
          <a:xfrm>
            <a:off x="5023858" y="3356328"/>
            <a:ext cx="401873" cy="36249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59670" y="3751463"/>
            <a:ext cx="1121141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5613" lvl="1" indent="0"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</a:rPr>
              <a:t>254</a:t>
            </a:r>
          </a:p>
        </p:txBody>
      </p:sp>
      <p:sp>
        <p:nvSpPr>
          <p:cNvPr id="20" name="下箭头 19"/>
          <p:cNvSpPr/>
          <p:nvPr/>
        </p:nvSpPr>
        <p:spPr>
          <a:xfrm>
            <a:off x="6720241" y="3356328"/>
            <a:ext cx="401873" cy="36249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73913" y="4388700"/>
            <a:ext cx="34086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5613" lvl="1" indent="0"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</a:rPr>
              <a:t>      -126      ~     +127</a:t>
            </a:r>
          </a:p>
        </p:txBody>
      </p:sp>
      <p:sp>
        <p:nvSpPr>
          <p:cNvPr id="22" name="右箭头 21"/>
          <p:cNvSpPr/>
          <p:nvPr/>
        </p:nvSpPr>
        <p:spPr>
          <a:xfrm>
            <a:off x="3474010" y="4532699"/>
            <a:ext cx="1296144" cy="18803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7380311" y="4571684"/>
            <a:ext cx="334090" cy="1490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401" y="4388700"/>
            <a:ext cx="1501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偏置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127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0" y="5164773"/>
            <a:ext cx="4861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如果我们希望的阶码范围是：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00302" y="5188369"/>
            <a:ext cx="3408625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5613" lvl="1" indent="0">
              <a:lnSpc>
                <a:spcPct val="150000"/>
              </a:lnSpc>
            </a:pPr>
            <a:r>
              <a:rPr lang="en-US" altLang="zh-CN" sz="2000" b="1" dirty="0">
                <a:latin typeface="微软雅黑" charset="-122"/>
                <a:ea typeface="微软雅黑" charset="-122"/>
              </a:rPr>
              <a:t>      -127      ~     +126</a:t>
            </a:r>
          </a:p>
        </p:txBody>
      </p:sp>
      <p:sp>
        <p:nvSpPr>
          <p:cNvPr id="28" name="右箭头 27"/>
          <p:cNvSpPr/>
          <p:nvPr/>
        </p:nvSpPr>
        <p:spPr>
          <a:xfrm>
            <a:off x="7406700" y="5371353"/>
            <a:ext cx="334090" cy="1490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790" y="5188369"/>
            <a:ext cx="1501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偏置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128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6025845"/>
            <a:ext cx="760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我们貌似对宏观世界更感兴趣，那就取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127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吧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9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4" grpId="0" animBg="1"/>
      <p:bldP spid="16" grpId="0"/>
      <p:bldP spid="6" grpId="0"/>
      <p:bldP spid="7" grpId="0" animBg="1"/>
      <p:bldP spid="18" grpId="0"/>
      <p:bldP spid="20" grpId="0" animBg="1"/>
      <p:bldP spid="21" grpId="0"/>
      <p:bldP spid="22" grpId="0" animBg="1"/>
      <p:bldP spid="23" grpId="0" animBg="1"/>
      <p:bldP spid="24" grpId="0"/>
      <p:bldP spid="25" grpId="0"/>
      <p:bldP spid="26" grpId="0"/>
      <p:bldP spid="28" grpId="0" animBg="1"/>
      <p:bldP spid="29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9648" name="TextBox 17"/>
          <p:cNvSpPr txBox="1">
            <a:spLocks noChangeArrowheads="1"/>
          </p:cNvSpPr>
          <p:nvPr/>
        </p:nvSpPr>
        <p:spPr bwMode="auto">
          <a:xfrm>
            <a:off x="1506470" y="2336447"/>
            <a:ext cx="7453092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尾数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f</a:t>
            </a:r>
          </a:p>
        </p:txBody>
      </p:sp>
      <p:sp>
        <p:nvSpPr>
          <p:cNvPr id="68625" name="Text Box 27"/>
          <p:cNvSpPr txBox="1">
            <a:spLocks noChangeArrowheads="1"/>
          </p:cNvSpPr>
          <p:nvPr/>
        </p:nvSpPr>
        <p:spPr bwMode="auto">
          <a:xfrm>
            <a:off x="251520" y="5301208"/>
            <a:ext cx="84969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mes" charset="0"/>
                <a:ea typeface="Tmes" charset="0"/>
              </a:rPr>
              <a:t>SP(</a:t>
            </a:r>
            <a:r>
              <a:rPr lang="zh-CN" altLang="en-US" sz="2800" dirty="0">
                <a:solidFill>
                  <a:srgbClr val="0000FF"/>
                </a:solidFill>
                <a:latin typeface="Tmes" charset="0"/>
                <a:ea typeface="微软雅黑" charset="-122"/>
              </a:rPr>
              <a:t>单精度</a:t>
            </a:r>
            <a:r>
              <a:rPr lang="en-US" altLang="zh-CN" sz="2800" dirty="0">
                <a:solidFill>
                  <a:srgbClr val="0000FF"/>
                </a:solidFill>
                <a:latin typeface="Tmes" charset="0"/>
                <a:ea typeface="Tmes" charset="0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mes" charset="0"/>
                <a:ea typeface="微软雅黑" charset="-122"/>
              </a:rPr>
              <a:t>浮点数</a:t>
            </a:r>
            <a:r>
              <a:rPr lang="en-US" altLang="zh-CN" sz="2800" dirty="0">
                <a:solidFill>
                  <a:srgbClr val="0000FF"/>
                </a:solidFill>
                <a:latin typeface="Tmes" charset="0"/>
                <a:ea typeface="Tmes" charset="0"/>
              </a:rPr>
              <a:t>:  </a:t>
            </a:r>
            <a:r>
              <a:rPr lang="en-US" altLang="zh-CN" sz="3200" dirty="0">
                <a:solidFill>
                  <a:srgbClr val="0000FF"/>
                </a:solidFill>
                <a:latin typeface="Tmes" charset="0"/>
                <a:ea typeface="Tmes" charset="0"/>
              </a:rPr>
              <a:t>(-1)</a:t>
            </a:r>
            <a:r>
              <a:rPr lang="en-US" altLang="zh-CN" sz="3200" baseline="30000" dirty="0">
                <a:solidFill>
                  <a:srgbClr val="0000FF"/>
                </a:solidFill>
                <a:latin typeface="Tmes" charset="0"/>
                <a:ea typeface="Tmes" charset="0"/>
              </a:rPr>
              <a:t>S</a:t>
            </a:r>
            <a:r>
              <a:rPr lang="en-US" altLang="zh-CN" sz="3200" dirty="0">
                <a:solidFill>
                  <a:srgbClr val="0000FF"/>
                </a:solidFill>
                <a:latin typeface="Tmes" charset="0"/>
                <a:ea typeface="Tmes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  <a:latin typeface="Tmes" charset="0"/>
                <a:ea typeface="Tmes" charset="0"/>
              </a:rPr>
              <a:t>×</a:t>
            </a:r>
            <a:r>
              <a:rPr lang="en-US" altLang="zh-CN" sz="3200" dirty="0">
                <a:solidFill>
                  <a:srgbClr val="0000FF"/>
                </a:solidFill>
                <a:latin typeface="Tmes" charset="0"/>
                <a:ea typeface="Tmes" charset="0"/>
              </a:rPr>
              <a:t> (1 + </a:t>
            </a:r>
            <a:r>
              <a:rPr lang="zh-CN" altLang="en-US" sz="3200" dirty="0">
                <a:solidFill>
                  <a:srgbClr val="0000FF"/>
                </a:solidFill>
                <a:latin typeface="Tmes" charset="0"/>
                <a:ea typeface="微软雅黑" charset="-122"/>
              </a:rPr>
              <a:t>f</a:t>
            </a:r>
            <a:r>
              <a:rPr lang="en-US" altLang="zh-CN" sz="3200" dirty="0">
                <a:solidFill>
                  <a:srgbClr val="0000FF"/>
                </a:solidFill>
                <a:latin typeface="Tmes" charset="0"/>
                <a:ea typeface="Tmes" charset="0"/>
              </a:rPr>
              <a:t> ) </a:t>
            </a:r>
            <a:r>
              <a:rPr lang="en-US" altLang="zh-CN" sz="3600" dirty="0">
                <a:solidFill>
                  <a:srgbClr val="0000FF"/>
                </a:solidFill>
                <a:latin typeface="Tmes" charset="0"/>
                <a:ea typeface="Tmes" charset="0"/>
              </a:rPr>
              <a:t>×</a:t>
            </a:r>
            <a:r>
              <a:rPr lang="en-US" altLang="zh-CN" sz="3200" dirty="0">
                <a:solidFill>
                  <a:srgbClr val="0000FF"/>
                </a:solidFill>
                <a:latin typeface="Tmes" charset="0"/>
                <a:ea typeface="Tmes" charset="0"/>
              </a:rPr>
              <a:t> 2</a:t>
            </a:r>
            <a:r>
              <a:rPr lang="en-US" altLang="zh-CN" sz="3200" baseline="30000" dirty="0">
                <a:solidFill>
                  <a:srgbClr val="0000FF"/>
                </a:solidFill>
                <a:latin typeface="Tmes" charset="0"/>
                <a:ea typeface="Tmes" charset="0"/>
              </a:rPr>
              <a:t>(Exponent-127)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179512" y="5794812"/>
            <a:ext cx="89289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zh-CN" sz="2800" dirty="0">
                <a:latin typeface="Tmes" charset="0"/>
                <a:ea typeface="Tmes" charset="0"/>
              </a:rPr>
              <a:t> DP(</a:t>
            </a:r>
            <a:r>
              <a:rPr lang="zh-CN" altLang="en-US" sz="2800" dirty="0">
                <a:latin typeface="Tmes" charset="0"/>
                <a:ea typeface="微软雅黑" charset="-122"/>
              </a:rPr>
              <a:t>双精度</a:t>
            </a:r>
            <a:r>
              <a:rPr lang="en-US" altLang="zh-CN" sz="2800" dirty="0">
                <a:latin typeface="Tmes" charset="0"/>
                <a:ea typeface="Tmes" charset="0"/>
              </a:rPr>
              <a:t>)</a:t>
            </a:r>
            <a:r>
              <a:rPr lang="zh-CN" altLang="en-US" sz="2800" dirty="0">
                <a:latin typeface="Tmes" charset="0"/>
                <a:ea typeface="微软雅黑" charset="-122"/>
              </a:rPr>
              <a:t>浮点数</a:t>
            </a:r>
            <a:r>
              <a:rPr lang="en-US" altLang="zh-CN" sz="3200" dirty="0">
                <a:latin typeface="Tmes" charset="0"/>
                <a:ea typeface="Tmes" charset="0"/>
              </a:rPr>
              <a:t>:  (-1)</a:t>
            </a:r>
            <a:r>
              <a:rPr lang="en-US" altLang="zh-CN" sz="3200" baseline="30000" dirty="0">
                <a:latin typeface="Tmes" charset="0"/>
                <a:ea typeface="Tmes" charset="0"/>
              </a:rPr>
              <a:t>S</a:t>
            </a:r>
            <a:r>
              <a:rPr lang="en-US" altLang="zh-CN" sz="3200" dirty="0">
                <a:latin typeface="Tmes" charset="0"/>
                <a:ea typeface="Tmes" charset="0"/>
              </a:rPr>
              <a:t> </a:t>
            </a:r>
            <a:r>
              <a:rPr lang="en-US" altLang="zh-CN" sz="3600" dirty="0">
                <a:latin typeface="Tmes" charset="0"/>
                <a:ea typeface="Tmes" charset="0"/>
              </a:rPr>
              <a:t>×</a:t>
            </a:r>
            <a:r>
              <a:rPr lang="en-US" altLang="zh-CN" sz="3200" dirty="0">
                <a:latin typeface="Tmes" charset="0"/>
                <a:ea typeface="Tmes" charset="0"/>
              </a:rPr>
              <a:t> (1 + f ) </a:t>
            </a:r>
            <a:r>
              <a:rPr lang="en-US" altLang="zh-CN" sz="3600" dirty="0">
                <a:latin typeface="Tmes" charset="0"/>
                <a:ea typeface="Tmes" charset="0"/>
              </a:rPr>
              <a:t>×</a:t>
            </a:r>
            <a:r>
              <a:rPr lang="en-US" altLang="zh-CN" sz="3200" dirty="0">
                <a:latin typeface="Tmes" charset="0"/>
                <a:ea typeface="Tmes" charset="0"/>
              </a:rPr>
              <a:t> 2</a:t>
            </a:r>
            <a:r>
              <a:rPr lang="en-US" altLang="zh-CN" sz="3200" baseline="30000" dirty="0">
                <a:latin typeface="Tmes" charset="0"/>
                <a:ea typeface="Tmes" charset="0"/>
              </a:rPr>
              <a:t>(Exponent-1023)</a:t>
            </a:r>
          </a:p>
        </p:txBody>
      </p:sp>
      <p:sp>
        <p:nvSpPr>
          <p:cNvPr id="69651" name="TextBox 12"/>
          <p:cNvSpPr txBox="1">
            <a:spLocks noChangeArrowheads="1"/>
          </p:cNvSpPr>
          <p:nvPr/>
        </p:nvSpPr>
        <p:spPr bwMode="auto">
          <a:xfrm>
            <a:off x="1468365" y="2711010"/>
            <a:ext cx="7675635" cy="24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12813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规格化</a:t>
            </a:r>
            <a:r>
              <a:rPr lang="zh-CN" altLang="en-US" dirty="0">
                <a:latin typeface="微软雅黑" charset="-122"/>
                <a:ea typeface="微软雅黑" charset="-122"/>
              </a:rPr>
              <a:t>尾数最高位总是</a:t>
            </a:r>
            <a:r>
              <a:rPr lang="en-US" altLang="zh-CN" dirty="0"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，所以</a:t>
            </a:r>
            <a:r>
              <a:rPr lang="zh-CN" altLang="en-US" dirty="0">
                <a:latin typeface="微软雅黑" charset="-122"/>
                <a:ea typeface="微软雅黑" charset="-122"/>
              </a:rPr>
              <a:t>隐含表示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</a:p>
          <a:p>
            <a:pPr lvl="1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+ 23 bits ( single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+ 52 bits (double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双精度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>
              <a:lnSpc>
                <a:spcPct val="130000"/>
              </a:lnSpc>
              <a:buFont typeface="Wingdings" charset="2"/>
              <a:buChar char="p"/>
            </a:pP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偏置常数为：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127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1023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（双精度）</a:t>
            </a:r>
          </a:p>
        </p:txBody>
      </p:sp>
      <p:sp>
        <p:nvSpPr>
          <p:cNvPr id="69652" name="矩形 1"/>
          <p:cNvSpPr>
            <a:spLocks noChangeArrowheads="1"/>
          </p:cNvSpPr>
          <p:nvPr/>
        </p:nvSpPr>
        <p:spPr bwMode="auto">
          <a:xfrm>
            <a:off x="1538890" y="4208655"/>
            <a:ext cx="3576620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en-US" altLang="zh-CN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阶码</a:t>
            </a:r>
            <a:r>
              <a:rPr lang="en-US" altLang="zh-CN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指数</a:t>
            </a:r>
            <a:r>
              <a:rPr lang="en-US" altLang="zh-CN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e</a:t>
            </a:r>
            <a:r>
              <a:rPr lang="zh-CN" altLang="en-US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：移码</a:t>
            </a:r>
            <a:endParaRPr lang="en-US" altLang="zh-CN" sz="2800" dirty="0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28383" cy="58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pic>
        <p:nvPicPr>
          <p:cNvPr id="13" name="图片 10" descr="01300000173424121592781692531_s.gif">
            <a:extLst>
              <a:ext uri="{FF2B5EF4-FFF2-40B4-BE49-F238E27FC236}">
                <a16:creationId xmlns:a16="http://schemas.microsoft.com/office/drawing/2014/main" id="{619378C9-02C3-43B1-8167-049E85425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0" y="1007309"/>
            <a:ext cx="1205624" cy="156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41C73809-14AA-40BE-855F-7FCECC13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49349"/>
            <a:ext cx="1600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Prof. Kahan</a:t>
            </a:r>
            <a:endParaRPr lang="zh-CN" altLang="en-US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8" name="Group 32">
            <a:extLst>
              <a:ext uri="{FF2B5EF4-FFF2-40B4-BE49-F238E27FC236}">
                <a16:creationId xmlns:a16="http://schemas.microsoft.com/office/drawing/2014/main" id="{3FA795B0-2B5C-4B68-A83C-C844A15C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00466"/>
              </p:ext>
            </p:extLst>
          </p:nvPr>
        </p:nvGraphicFramePr>
        <p:xfrm>
          <a:off x="1806414" y="1340768"/>
          <a:ext cx="6798034" cy="861068"/>
        </p:xfrm>
        <a:graphic>
          <a:graphicData uri="http://schemas.openxmlformats.org/drawingml/2006/table">
            <a:tbl>
              <a:tblPr/>
              <a:tblGrid>
                <a:gridCol w="129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符号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 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(Sign)</a:t>
                      </a:r>
                    </a:p>
                  </a:txBody>
                  <a:tcPr marL="68589" marR="68589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阶码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整数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)Exponent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-122"/>
                        <a:cs typeface="+mn-cs"/>
                      </a:endParaRP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小数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)Significand</a:t>
                      </a: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5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9648" name="TextBox 17"/>
          <p:cNvSpPr txBox="1">
            <a:spLocks noChangeArrowheads="1"/>
          </p:cNvSpPr>
          <p:nvPr/>
        </p:nvSpPr>
        <p:spPr bwMode="auto">
          <a:xfrm>
            <a:off x="1506470" y="2336447"/>
            <a:ext cx="7453092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尾数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f</a:t>
            </a:r>
          </a:p>
        </p:txBody>
      </p:sp>
      <p:sp>
        <p:nvSpPr>
          <p:cNvPr id="69651" name="TextBox 12"/>
          <p:cNvSpPr txBox="1">
            <a:spLocks noChangeArrowheads="1"/>
          </p:cNvSpPr>
          <p:nvPr/>
        </p:nvSpPr>
        <p:spPr bwMode="auto">
          <a:xfrm>
            <a:off x="1468365" y="2711010"/>
            <a:ext cx="7675635" cy="244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912813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规格化</a:t>
            </a:r>
            <a:r>
              <a:rPr lang="zh-CN" altLang="en-US" dirty="0">
                <a:latin typeface="微软雅黑" charset="-122"/>
                <a:ea typeface="微软雅黑" charset="-122"/>
              </a:rPr>
              <a:t>尾数最高位总是</a:t>
            </a:r>
            <a:r>
              <a:rPr lang="en-US" altLang="zh-CN" dirty="0"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，所以</a:t>
            </a:r>
            <a:r>
              <a:rPr lang="zh-CN" altLang="en-US" dirty="0">
                <a:latin typeface="微软雅黑" charset="-122"/>
                <a:ea typeface="微软雅黑" charset="-122"/>
              </a:rPr>
              <a:t>隐含表示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，省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</a:t>
            </a:r>
          </a:p>
          <a:p>
            <a:pPr lvl="1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+ 23 bits ( single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+ 52 bits (double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双精度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>
              <a:lnSpc>
                <a:spcPct val="130000"/>
              </a:lnSpc>
              <a:buFont typeface="Wingdings" charset="2"/>
              <a:buChar char="p"/>
            </a:pP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lvl="1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偏置常数为：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127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（单精度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1023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（双精度）</a:t>
            </a:r>
          </a:p>
        </p:txBody>
      </p:sp>
      <p:sp>
        <p:nvSpPr>
          <p:cNvPr id="69652" name="矩形 1"/>
          <p:cNvSpPr>
            <a:spLocks noChangeArrowheads="1"/>
          </p:cNvSpPr>
          <p:nvPr/>
        </p:nvSpPr>
        <p:spPr bwMode="auto">
          <a:xfrm>
            <a:off x="1615825" y="4293095"/>
            <a:ext cx="3576620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en-US" altLang="zh-CN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  </a:t>
            </a:r>
            <a:r>
              <a:rPr lang="zh-CN" altLang="en-US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阶码</a:t>
            </a:r>
            <a:r>
              <a:rPr lang="en-US" altLang="zh-CN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指数</a:t>
            </a:r>
            <a:r>
              <a:rPr lang="en-US" altLang="zh-CN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e</a:t>
            </a:r>
            <a:r>
              <a:rPr lang="zh-CN" altLang="en-US" sz="2800" dirty="0">
                <a:solidFill>
                  <a:srgbClr val="0000CC"/>
                </a:solidFill>
                <a:latin typeface="微软雅黑" charset="-122"/>
                <a:ea typeface="微软雅黑" charset="-122"/>
              </a:rPr>
              <a:t>：移码</a:t>
            </a:r>
            <a:endParaRPr lang="en-US" altLang="zh-CN" sz="2800" dirty="0">
              <a:solidFill>
                <a:srgbClr val="0000CC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28383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pic>
        <p:nvPicPr>
          <p:cNvPr id="13" name="图片 10" descr="01300000173424121592781692531_s.gif">
            <a:extLst>
              <a:ext uri="{FF2B5EF4-FFF2-40B4-BE49-F238E27FC236}">
                <a16:creationId xmlns:a16="http://schemas.microsoft.com/office/drawing/2014/main" id="{619378C9-02C3-43B1-8167-049E85425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0" y="1007309"/>
            <a:ext cx="1205624" cy="156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41C73809-14AA-40BE-855F-7FCECC13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49349"/>
            <a:ext cx="1600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Prof. Kahan</a:t>
            </a:r>
            <a:endParaRPr lang="zh-CN" altLang="en-US" sz="1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8" name="Group 32">
            <a:extLst>
              <a:ext uri="{FF2B5EF4-FFF2-40B4-BE49-F238E27FC236}">
                <a16:creationId xmlns:a16="http://schemas.microsoft.com/office/drawing/2014/main" id="{3FA795B0-2B5C-4B68-A83C-C844A15C1666}"/>
              </a:ext>
            </a:extLst>
          </p:cNvPr>
          <p:cNvGraphicFramePr>
            <a:graphicFrameLocks noGrp="1"/>
          </p:cNvGraphicFramePr>
          <p:nvPr/>
        </p:nvGraphicFramePr>
        <p:xfrm>
          <a:off x="1806414" y="1340768"/>
          <a:ext cx="6798034" cy="861068"/>
        </p:xfrm>
        <a:graphic>
          <a:graphicData uri="http://schemas.openxmlformats.org/drawingml/2006/table">
            <a:tbl>
              <a:tblPr/>
              <a:tblGrid>
                <a:gridCol w="1298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符号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 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(Sign)</a:t>
                      </a:r>
                    </a:p>
                  </a:txBody>
                  <a:tcPr marL="68589" marR="68589" marT="34294" marB="342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阶码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整数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  <a:cs typeface="+mn-cs"/>
                        </a:rPr>
                        <a:t>)Exponent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charset="0"/>
                        <a:ea typeface="华文新魏" charset="-122"/>
                        <a:cs typeface="+mn-cs"/>
                      </a:endParaRP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尾数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小数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)Significand</a:t>
                      </a:r>
                    </a:p>
                  </a:txBody>
                  <a:tcPr marL="68589" marR="68589" marT="34294" marB="342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CC1AD317-FEE8-4267-8ED8-6BE2740B6AB4}"/>
              </a:ext>
            </a:extLst>
          </p:cNvPr>
          <p:cNvSpPr/>
          <p:nvPr/>
        </p:nvSpPr>
        <p:spPr>
          <a:xfrm>
            <a:off x="1048535" y="4319168"/>
            <a:ext cx="7911027" cy="1846136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buSzPct val="80000"/>
              <a:buFont typeface="Wingdings" charset="0"/>
              <a:buChar char="Ø"/>
              <a:defRPr/>
            </a:pP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浮点数的精度由尾数</a:t>
            </a:r>
            <a:r>
              <a:rPr lang="en-US" altLang="zh-CN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f</a:t>
            </a: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的位数决定</a:t>
            </a:r>
          </a:p>
          <a:p>
            <a:pPr>
              <a:lnSpc>
                <a:spcPct val="120000"/>
              </a:lnSpc>
              <a:buSzPct val="80000"/>
              <a:buFont typeface="Wingdings" charset="0"/>
              <a:buChar char="Ø"/>
              <a:defRPr/>
            </a:pP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浮点数的表示范围由基数</a:t>
            </a:r>
            <a:r>
              <a:rPr lang="en-US" altLang="zh-CN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R</a:t>
            </a: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和阶码</a:t>
            </a:r>
            <a:r>
              <a:rPr lang="en-US" altLang="zh-CN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e</a:t>
            </a: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的位数决定</a:t>
            </a:r>
          </a:p>
          <a:p>
            <a:pPr>
              <a:lnSpc>
                <a:spcPct val="120000"/>
              </a:lnSpc>
              <a:buSzPct val="80000"/>
              <a:buFont typeface="Wingdings" charset="0"/>
              <a:buChar char="Ø"/>
              <a:defRPr/>
            </a:pP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阶码的位数和基数越大，表示的浮点数范围越大</a:t>
            </a:r>
          </a:p>
        </p:txBody>
      </p:sp>
      <p:pic>
        <p:nvPicPr>
          <p:cNvPr id="14" name="图片 20" descr="u=207606497,4036238559&amp;fm=21&amp;gp=0.jpg">
            <a:extLst>
              <a:ext uri="{FF2B5EF4-FFF2-40B4-BE49-F238E27FC236}">
                <a16:creationId xmlns:a16="http://schemas.microsoft.com/office/drawing/2014/main" id="{D8140AEF-1128-4305-9D2E-6B6360B42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4" y="4292380"/>
            <a:ext cx="841187" cy="87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1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99592" y="1026410"/>
            <a:ext cx="7974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练习</a:t>
            </a:r>
            <a:r>
              <a:rPr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sz="28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800" dirty="0">
                <a:solidFill>
                  <a:srgbClr val="00008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将二进制浮点表示转换成十进制数</a:t>
            </a:r>
            <a:endParaRPr lang="zh-CN" altLang="en-US" sz="2800" dirty="0">
              <a:solidFill>
                <a:srgbClr val="00008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07504" y="1484784"/>
            <a:ext cx="90364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GB" sz="2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例</a:t>
            </a:r>
            <a:r>
              <a:rPr lang="en-GB" altLang="zh-CN" sz="2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GB" altLang="zh-CN" sz="2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BEE00000H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是一个</a:t>
            </a:r>
            <a:r>
              <a:rPr lang="en-GB" altLang="zh-CN" sz="2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IEEE 754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标准的单精度浮点数</a:t>
            </a:r>
            <a:endParaRPr lang="en-US" altLang="zh-CN" sz="22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899593" y="2055720"/>
            <a:ext cx="7479060" cy="394147"/>
          </a:xfrm>
          <a:prstGeom prst="rect">
            <a:avLst/>
          </a:prstGeom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 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011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1110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110 0000 0000 0000 0000 0000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1977" y="1988840"/>
            <a:ext cx="7260324" cy="461825"/>
            <a:chOff x="336" y="1144"/>
            <a:chExt cx="3715" cy="199"/>
          </a:xfrm>
        </p:grpSpPr>
        <p:sp>
          <p:nvSpPr>
            <p:cNvPr id="77839" name="Rectangle 5"/>
            <p:cNvSpPr>
              <a:spLocks noChangeArrowheads="1"/>
            </p:cNvSpPr>
            <p:nvPr/>
          </p:nvSpPr>
          <p:spPr bwMode="auto">
            <a:xfrm>
              <a:off x="336" y="1151"/>
              <a:ext cx="3715" cy="192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lang="zh-CN" altLang="en-US" sz="18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840" name="Line 6"/>
            <p:cNvSpPr>
              <a:spLocks noChangeShapeType="1"/>
            </p:cNvSpPr>
            <p:nvPr/>
          </p:nvSpPr>
          <p:spPr bwMode="auto">
            <a:xfrm>
              <a:off x="551" y="1144"/>
              <a:ext cx="1" cy="1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7841" name="Line 7"/>
            <p:cNvSpPr>
              <a:spLocks noChangeShapeType="1"/>
            </p:cNvSpPr>
            <p:nvPr/>
          </p:nvSpPr>
          <p:spPr bwMode="auto">
            <a:xfrm>
              <a:off x="1517" y="1144"/>
              <a:ext cx="1" cy="1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31803" y="3301793"/>
            <a:ext cx="70196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CC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符号位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1 =&gt; 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负数</a:t>
            </a:r>
            <a:endParaRPr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11560" y="3694552"/>
            <a:ext cx="7265034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defRPr/>
            </a:pPr>
            <a:r>
              <a:rPr lang="en-US" altLang="zh-CN" sz="2400" b="1" dirty="0">
                <a:solidFill>
                  <a:srgbClr val="CC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指数位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spcBef>
                <a:spcPct val="10000"/>
              </a:spcBef>
              <a:buSzPct val="80000"/>
              <a:buFont typeface="Wingdings" pitchFamily="2" charset="2"/>
              <a:buChar char="l"/>
              <a:defRPr/>
            </a:pP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 0111 1101</a:t>
            </a:r>
            <a:r>
              <a:rPr lang="en-US" altLang="zh-CN" sz="2400" b="1" baseline="-25000" dirty="0">
                <a:latin typeface="Microsoft YaHei" charset="-122"/>
                <a:ea typeface="Microsoft YaHei" charset="-122"/>
                <a:cs typeface="Microsoft YaHei" charset="-122"/>
              </a:rPr>
              <a:t>two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 = 125</a:t>
            </a:r>
            <a:r>
              <a:rPr lang="en-US" altLang="zh-CN" sz="2400" b="1" baseline="-25000" dirty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</a:p>
          <a:p>
            <a:pPr lvl="2">
              <a:spcBef>
                <a:spcPct val="10000"/>
              </a:spcBef>
              <a:buSzPct val="80000"/>
              <a:buFont typeface="Wingdings" pitchFamily="2" charset="2"/>
              <a:buChar char="l"/>
              <a:defRPr/>
            </a:pP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移码调整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: 125 - 127 = -2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611561" y="4922343"/>
            <a:ext cx="826276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altLang="zh-CN" dirty="0">
                <a:solidFill>
                  <a:srgbClr val="CC0000"/>
                </a:solidFill>
                <a:latin typeface="Verdana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尾数位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   </a:t>
            </a:r>
            <a:r>
              <a:rPr lang="en-US" altLang="zh-CN" dirty="0">
                <a:latin typeface="微软雅黑" charset="-122"/>
                <a:ea typeface="微软雅黑" charset="-122"/>
              </a:rPr>
              <a:t> 1 +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1×2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-1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+ 1×2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-2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+ 0×2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-3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+ 0×2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-4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+ 0×2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-5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+...</a:t>
            </a: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  =1+2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-1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+2</a:t>
            </a:r>
            <a:r>
              <a:rPr lang="en-US" altLang="zh-CN" baseline="300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-2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= 1+0.5 +0.25 = 1.75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043608" y="6135687"/>
            <a:ext cx="6009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真值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-1.75</a:t>
            </a:r>
            <a:r>
              <a:rPr lang="en-US" altLang="zh-CN" baseline="-25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ten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-2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= -0.4375   </a:t>
            </a: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2726741" y="2734948"/>
            <a:ext cx="5900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(-1)</a:t>
            </a:r>
            <a:r>
              <a:rPr lang="en-US" altLang="zh-CN" baseline="30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S</a:t>
            </a:r>
            <a:r>
              <a:rPr lang="en-US" altLang="zh-CN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× (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 +</a:t>
            </a:r>
            <a:r>
              <a:rPr lang="en-US" altLang="zh-CN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Significand) ×2</a:t>
            </a:r>
            <a:r>
              <a:rPr lang="en-US" altLang="zh-CN" baseline="30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(Exponent-127</a:t>
            </a:r>
            <a:r>
              <a:rPr lang="en-US" altLang="zh-CN" sz="2800" baseline="300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17422" y="2708920"/>
            <a:ext cx="2109319" cy="52322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单精度</a:t>
            </a:r>
            <a:r>
              <a:rPr lang="en-US" altLang="zh-CN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</a:t>
            </a:r>
            <a:endParaRPr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28383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</p:spTree>
    <p:extLst>
      <p:ext uri="{BB962C8B-B14F-4D97-AF65-F5344CB8AC3E}">
        <p14:creationId xmlns:p14="http://schemas.microsoft.com/office/powerpoint/2010/main" val="14619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30" grpId="0"/>
      <p:bldP spid="35" grpId="0" autoUpdateAnimBg="0"/>
      <p:bldP spid="36" grpId="0" autoUpdateAnimBg="0"/>
      <p:bldP spid="37" grpId="0" autoUpdateAnimBg="0"/>
      <p:bldP spid="38" grpId="0" autoUpdateAnimBg="0"/>
      <p:bldP spid="39" grpId="0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3662" y="898633"/>
            <a:ext cx="6378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练习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kumimoji="1"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将十进制数转换成单精度浮点表示：</a:t>
            </a:r>
            <a:endParaRPr lang="zh-CN" altLang="en-US" dirty="0">
              <a:solidFill>
                <a:srgbClr val="0000B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668343" cy="59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——IEEE754 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04015" y="895061"/>
            <a:ext cx="2739985" cy="44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en-US" altLang="zh-CN" sz="2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1.275 × 10</a:t>
            </a:r>
            <a:r>
              <a:rPr kumimoji="1" lang="en-US" altLang="zh-CN" sz="2800" baseline="30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48535" y="1384471"/>
            <a:ext cx="61277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 计算真值</a:t>
            </a:r>
            <a:r>
              <a:rPr lang="en-US" altLang="zh-CN" dirty="0" err="1"/>
              <a:t>Denormalize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-12.75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45326" y="1916832"/>
            <a:ext cx="8464429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 整数部分的转换：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12 = </a:t>
            </a:r>
            <a:r>
              <a:rPr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8 + 4 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= </a:t>
            </a:r>
            <a:r>
              <a:rPr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1100</a:t>
            </a:r>
            <a:r>
              <a:rPr lang="en-US" altLang="zh-CN" baseline="-25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34244" y="2780928"/>
            <a:ext cx="819819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 小数部分的转换：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0.75 = </a:t>
            </a:r>
            <a:r>
              <a:rPr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0.5 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0.25 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=</a:t>
            </a:r>
            <a:r>
              <a:rPr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 0.11</a:t>
            </a:r>
            <a:r>
              <a:rPr lang="en-US" altLang="zh-CN" baseline="-25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34244" y="3534688"/>
            <a:ext cx="880975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 规格化：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1100.11 = 1.10011×2</a:t>
            </a:r>
            <a:r>
              <a:rPr lang="en-US" altLang="zh-CN" baseline="30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011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23528" y="4223410"/>
            <a:ext cx="65683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5. 移码表示的阶码：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127 + 3 = </a:t>
            </a:r>
            <a:r>
              <a:rPr lang="en-US" altLang="zh-CN" dirty="0">
                <a:solidFill>
                  <a:srgbClr val="0000BF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10000010</a:t>
            </a:r>
            <a:r>
              <a:rPr lang="en-US" altLang="zh-CN" baseline="-250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lang="en-US" altLang="zh-CN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22383" y="5467649"/>
            <a:ext cx="83421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0001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100 1100 0000 0000 0000 0000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16966" y="5385188"/>
            <a:ext cx="7267398" cy="544126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977006" y="5373280"/>
            <a:ext cx="0" cy="57600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2843808" y="5373280"/>
            <a:ext cx="0" cy="523220"/>
          </a:xfrm>
          <a:prstGeom prst="line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zh-CN" alt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043608" y="6002124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a typeface="宋体" panose="02010600030101010101" pitchFamily="2" charset="-122"/>
              </a:rPr>
              <a:t>十六进制表示</a:t>
            </a:r>
            <a:r>
              <a:rPr lang="zh-CN" altLang="en-US" sz="2800" b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8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800" b="1" dirty="0">
                <a:latin typeface="Microsoft YaHei" charset="-122"/>
                <a:ea typeface="Microsoft YaHei" charset="-122"/>
                <a:cs typeface="Microsoft YaHei" charset="-122"/>
              </a:rPr>
              <a:t>C14C0000H</a:t>
            </a:r>
          </a:p>
        </p:txBody>
      </p:sp>
    </p:spTree>
    <p:extLst>
      <p:ext uri="{BB962C8B-B14F-4D97-AF65-F5344CB8AC3E}">
        <p14:creationId xmlns:p14="http://schemas.microsoft.com/office/powerpoint/2010/main" val="4752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/>
      <p:bldP spid="27" grpId="0" animBg="1"/>
      <p:bldP spid="3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635376" y="2651421"/>
            <a:ext cx="8508624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</a:rPr>
              <a:t>阶码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</a:rPr>
              <a:t>移码</a:t>
            </a:r>
            <a:r>
              <a:rPr kumimoji="1" lang="en-US" altLang="zh-CN" dirty="0">
                <a:solidFill>
                  <a:schemeClr val="tx1"/>
                </a:solidFill>
              </a:rPr>
              <a:t>)       </a:t>
            </a:r>
            <a:r>
              <a:rPr kumimoji="1" lang="zh-CN" altLang="en-US" dirty="0">
                <a:solidFill>
                  <a:schemeClr val="tx1"/>
                </a:solidFill>
              </a:rPr>
              <a:t>尾数</a:t>
            </a:r>
            <a:r>
              <a:rPr kumimoji="1" lang="en-US" altLang="zh-CN" dirty="0">
                <a:solidFill>
                  <a:schemeClr val="tx1"/>
                </a:solidFill>
              </a:rPr>
              <a:t>             </a:t>
            </a:r>
            <a:r>
              <a:rPr kumimoji="1" lang="zh-CN" altLang="en-US" dirty="0">
                <a:solidFill>
                  <a:schemeClr val="tx1"/>
                </a:solidFill>
              </a:rPr>
              <a:t>数据类型</a:t>
            </a:r>
            <a:r>
              <a:rPr kumimoji="1" lang="en-US" altLang="zh-CN" dirty="0">
                <a:solidFill>
                  <a:schemeClr val="tx1"/>
                </a:solidFill>
              </a:rPr>
              <a:t>           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1~254            </a:t>
            </a:r>
            <a:r>
              <a:rPr kumimoji="1" lang="zh-CN" altLang="en-US" dirty="0">
                <a:solidFill>
                  <a:srgbClr val="0000FF"/>
                </a:solidFill>
              </a:rPr>
              <a:t> 任何值</a:t>
            </a:r>
            <a:r>
              <a:rPr kumimoji="1" lang="en-US" altLang="zh-CN" dirty="0">
                <a:solidFill>
                  <a:srgbClr val="0000FF"/>
                </a:solidFill>
              </a:rPr>
              <a:t>          </a:t>
            </a:r>
            <a:r>
              <a:rPr kumimoji="1" lang="zh-CN" altLang="en-US" dirty="0">
                <a:solidFill>
                  <a:srgbClr val="0000FF"/>
                </a:solidFill>
              </a:rPr>
              <a:t>规格化数</a:t>
            </a:r>
            <a:r>
              <a:rPr kumimoji="1" lang="zh-CN" altLang="en-US" sz="2000" dirty="0">
                <a:solidFill>
                  <a:srgbClr val="0000FF"/>
                </a:solidFill>
              </a:rPr>
              <a:t>（</a:t>
            </a:r>
            <a:r>
              <a:rPr kumimoji="1" lang="zh-CN" altLang="en-US" dirty="0">
                <a:solidFill>
                  <a:srgbClr val="0000FF"/>
                </a:solidFill>
              </a:rPr>
              <a:t>隐含小数点前为“</a:t>
            </a:r>
            <a:r>
              <a:rPr kumimoji="1" lang="en-US" altLang="zh-CN" dirty="0">
                <a:solidFill>
                  <a:srgbClr val="0000FF"/>
                </a:solidFill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</a:rPr>
              <a:t>”）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dirty="0"/>
              <a:t>  0                      0                        0</a:t>
            </a:r>
          </a:p>
          <a:p>
            <a:pPr>
              <a:spcBef>
                <a:spcPts val="1200"/>
              </a:spcBef>
            </a:pPr>
            <a:r>
              <a:rPr kumimoji="1" lang="en-US" altLang="zh-CN" dirty="0"/>
              <a:t>  0                 </a:t>
            </a:r>
            <a:r>
              <a:rPr kumimoji="1" lang="zh-CN" altLang="en-US" dirty="0"/>
              <a:t>非零的数</a:t>
            </a:r>
            <a:r>
              <a:rPr kumimoji="1" lang="en-US" altLang="zh-CN" dirty="0"/>
              <a:t>                </a:t>
            </a:r>
            <a:r>
              <a:rPr kumimoji="1" lang="zh-CN" altLang="en-US" dirty="0"/>
              <a:t>非规格化数（表示更小的数）</a:t>
            </a:r>
            <a:r>
              <a:rPr kumimoji="1" lang="en-US" altLang="zh-CN" dirty="0"/>
              <a:t> </a:t>
            </a:r>
            <a:endParaRPr kumimoji="1" lang="en-US" altLang="zh-CN" dirty="0">
              <a:solidFill>
                <a:srgbClr val="CC0000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dirty="0"/>
              <a:t>255                    0		    inf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dirty="0"/>
              <a:t>255               </a:t>
            </a:r>
            <a:r>
              <a:rPr kumimoji="1" lang="zh-CN" altLang="en-US" dirty="0"/>
              <a:t>非零的数</a:t>
            </a:r>
            <a:r>
              <a:rPr kumimoji="1" lang="en-US" altLang="zh-CN" dirty="0"/>
              <a:t>                </a:t>
            </a:r>
            <a:r>
              <a:rPr kumimoji="1" lang="zh-CN" altLang="en-US" dirty="0"/>
              <a:t>非数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NaN</a:t>
            </a:r>
            <a:r>
              <a:rPr kumimoji="1" lang="en-US" altLang="zh-CN" dirty="0"/>
              <a:t>)</a:t>
            </a:r>
          </a:p>
        </p:txBody>
      </p:sp>
      <p:sp>
        <p:nvSpPr>
          <p:cNvPr id="89090" name="Line 5"/>
          <p:cNvSpPr>
            <a:spLocks noChangeShapeType="1"/>
          </p:cNvSpPr>
          <p:nvPr/>
        </p:nvSpPr>
        <p:spPr bwMode="auto">
          <a:xfrm>
            <a:off x="611560" y="3356992"/>
            <a:ext cx="683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091" name="Rectangle 2"/>
          <p:cNvSpPr txBox="1">
            <a:spLocks noChangeArrowheads="1"/>
          </p:cNvSpPr>
          <p:nvPr/>
        </p:nvSpPr>
        <p:spPr bwMode="auto">
          <a:xfrm>
            <a:off x="457260" y="836671"/>
            <a:ext cx="8229481" cy="5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 eaLnBrk="1" hangingPunct="1"/>
            <a:r>
              <a:rPr lang="en-US" altLang="zh-CN" sz="27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2.4.3 </a:t>
            </a:r>
            <a:r>
              <a:rPr lang="zh-CN" altLang="en-US" sz="27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数值数据的浮点表示</a:t>
            </a:r>
            <a:r>
              <a:rPr lang="en-US" altLang="zh-CN" sz="27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——IEEE754 </a:t>
            </a:r>
          </a:p>
        </p:txBody>
      </p:sp>
      <p:pic>
        <p:nvPicPr>
          <p:cNvPr id="8909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2" y="1507081"/>
            <a:ext cx="965722" cy="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2412520" y="1155607"/>
            <a:ext cx="6149188" cy="707323"/>
          </a:xfrm>
          <a:prstGeom prst="wedgeRoundRectCallout">
            <a:avLst>
              <a:gd name="adj1" fmla="val -61898"/>
              <a:gd name="adj2" fmla="val 28477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600" dirty="0">
                <a:ea typeface="华文新魏" charset="0"/>
                <a:cs typeface="Arial" charset="0"/>
              </a:rPr>
              <a:t>全</a:t>
            </a:r>
            <a:r>
              <a:rPr lang="en-US" altLang="zh-CN" sz="2600" dirty="0">
                <a:ea typeface="华文新魏" charset="0"/>
                <a:cs typeface="Arial" charset="0"/>
              </a:rPr>
              <a:t>0</a:t>
            </a:r>
            <a:r>
              <a:rPr lang="zh-CN" altLang="en-US" sz="2600" dirty="0">
                <a:ea typeface="华文新魏" charset="0"/>
                <a:cs typeface="Arial" charset="0"/>
              </a:rPr>
              <a:t>和全</a:t>
            </a:r>
            <a:r>
              <a:rPr lang="en-US" altLang="zh-CN" sz="2600" dirty="0">
                <a:ea typeface="华文新魏" charset="0"/>
                <a:cs typeface="Arial" charset="0"/>
              </a:rPr>
              <a:t>1</a:t>
            </a:r>
            <a:r>
              <a:rPr lang="zh-CN" altLang="en-US" sz="2600" dirty="0">
                <a:ea typeface="华文新魏" charset="0"/>
                <a:cs typeface="Arial" charset="0"/>
              </a:rPr>
              <a:t>编码用来</a:t>
            </a:r>
            <a:r>
              <a:rPr lang="zh-CN" altLang="en-US" sz="2600" dirty="0">
                <a:solidFill>
                  <a:srgbClr val="C00000"/>
                </a:solidFill>
                <a:ea typeface="华文新魏" charset="0"/>
                <a:cs typeface="Arial" charset="0"/>
              </a:rPr>
              <a:t>表示什么</a:t>
            </a:r>
            <a:r>
              <a:rPr lang="zh-CN" altLang="en-US" sz="2600" dirty="0">
                <a:ea typeface="华文新魏" charset="0"/>
                <a:cs typeface="Arial" charset="0"/>
              </a:rPr>
              <a:t>特殊的值？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28383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</p:spTree>
    <p:extLst>
      <p:ext uri="{BB962C8B-B14F-4D97-AF65-F5344CB8AC3E}">
        <p14:creationId xmlns:p14="http://schemas.microsoft.com/office/powerpoint/2010/main" val="1192302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"/>
          <p:cNvSpPr>
            <a:spLocks noGrp="1" noChangeArrowheads="1"/>
          </p:cNvSpPr>
          <p:nvPr>
            <p:ph idx="1"/>
          </p:nvPr>
        </p:nvSpPr>
        <p:spPr>
          <a:xfrm>
            <a:off x="0" y="1196752"/>
            <a:ext cx="9144000" cy="470162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zh-CN" altLang="en-US" sz="2800" dirty="0">
                <a:latin typeface="微软雅黑" charset="-122"/>
                <a:ea typeface="华文新魏" charset="-122"/>
              </a:rPr>
              <a:t>如何表示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0?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dirty="0">
                <a:solidFill>
                  <a:srgbClr val="CC0000"/>
                </a:solidFill>
                <a:latin typeface="微软雅黑" charset="-122"/>
                <a:ea typeface="华文新魏" charset="-122"/>
              </a:rPr>
              <a:t>阶码</a:t>
            </a:r>
            <a:r>
              <a:rPr lang="en-US" altLang="zh-CN" sz="2800" dirty="0">
                <a:solidFill>
                  <a:srgbClr val="CC0000"/>
                </a:solidFill>
                <a:latin typeface="微软雅黑" charset="-122"/>
                <a:ea typeface="华文新魏" charset="-122"/>
              </a:rPr>
              <a:t>/</a:t>
            </a:r>
            <a:r>
              <a:rPr lang="zh-CN" altLang="en-US" sz="2800" dirty="0">
                <a:solidFill>
                  <a:srgbClr val="CC0000"/>
                </a:solidFill>
                <a:latin typeface="微软雅黑" charset="-122"/>
                <a:ea typeface="华文新魏" charset="-122"/>
              </a:rPr>
              <a:t>指数：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 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全</a:t>
            </a:r>
            <a:r>
              <a:rPr lang="en-US" altLang="zh-CN" sz="2800" b="0" dirty="0">
                <a:latin typeface="微软雅黑" charset="-122"/>
                <a:ea typeface="华文新魏" charset="-122"/>
              </a:rPr>
              <a:t>0</a:t>
            </a:r>
            <a:r>
              <a:rPr lang="zh-CN" altLang="en-US" sz="2800" b="0" dirty="0">
                <a:latin typeface="微软雅黑" charset="-122"/>
                <a:ea typeface="华文新魏" charset="-122"/>
              </a:rPr>
              <a:t> </a:t>
            </a:r>
            <a:endParaRPr lang="en-US" altLang="zh-CN" b="0" dirty="0">
              <a:latin typeface="微软雅黑" charset="-122"/>
              <a:ea typeface="华文新魏" charset="-122"/>
            </a:endParaRPr>
          </a:p>
          <a:p>
            <a:pPr lvl="1">
              <a:lnSpc>
                <a:spcPct val="90000"/>
              </a:lnSpc>
              <a:spcBef>
                <a:spcPts val="225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华文新魏" charset="-122"/>
              </a:rPr>
              <a:t>尾数：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全</a:t>
            </a:r>
            <a:r>
              <a:rPr lang="en-US" altLang="zh-CN" sz="2800" b="0" dirty="0">
                <a:latin typeface="微软雅黑" charset="-122"/>
                <a:ea typeface="华文新魏" charset="-122"/>
              </a:rPr>
              <a:t>0</a:t>
            </a:r>
            <a:r>
              <a:rPr lang="zh-CN" altLang="en-US" b="0" dirty="0">
                <a:latin typeface="微软雅黑" charset="-122"/>
                <a:ea typeface="华文新魏" charset="-122"/>
              </a:rPr>
              <a:t>  </a:t>
            </a:r>
            <a:endParaRPr lang="en-US" altLang="zh-CN" b="0" dirty="0">
              <a:latin typeface="微软雅黑" charset="-122"/>
              <a:ea typeface="华文新魏" charset="-122"/>
            </a:endParaRPr>
          </a:p>
          <a:p>
            <a:pPr lvl="1">
              <a:lnSpc>
                <a:spcPct val="90000"/>
              </a:lnSpc>
              <a:spcBef>
                <a:spcPts val="225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微软雅黑" charset="-122"/>
                <a:ea typeface="华文新魏" charset="-122"/>
              </a:rPr>
              <a:t>符号位？</a:t>
            </a:r>
            <a:r>
              <a:rPr lang="en-US" altLang="zh-CN" sz="2800" dirty="0">
                <a:solidFill>
                  <a:srgbClr val="FF0000"/>
                </a:solidFill>
                <a:latin typeface="微软雅黑" charset="-122"/>
                <a:ea typeface="华文新魏" charset="-122"/>
              </a:rPr>
              <a:t> 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正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/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负皆可</a:t>
            </a:r>
            <a:endParaRPr lang="en-US" altLang="zh-CN" b="0" dirty="0">
              <a:latin typeface="微软雅黑" charset="-122"/>
              <a:ea typeface="华文新魏" charset="-122"/>
            </a:endParaRP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None/>
            </a:pPr>
            <a:r>
              <a:rPr lang="en-US" altLang="zh-CN" sz="2800" dirty="0">
                <a:latin typeface="微软雅黑" charset="-122"/>
                <a:ea typeface="华文新魏" charset="-122"/>
              </a:rPr>
              <a:t>  +0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 0 00000000 00000000000000000000000</a:t>
            </a: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None/>
            </a:pPr>
            <a:r>
              <a:rPr lang="en-US" altLang="zh-CN" sz="2800" dirty="0">
                <a:latin typeface="微软雅黑" charset="-122"/>
                <a:ea typeface="华文新魏" charset="-122"/>
              </a:rPr>
              <a:t>   -0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 1 00000000 00000000000000000000000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8028383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</p:spTree>
    <p:extLst>
      <p:ext uri="{BB962C8B-B14F-4D97-AF65-F5344CB8AC3E}">
        <p14:creationId xmlns:p14="http://schemas.microsoft.com/office/powerpoint/2010/main" val="635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4"/>
          <p:cNvSpPr>
            <a:spLocks noGrp="1" noChangeArrowheads="1"/>
          </p:cNvSpPr>
          <p:nvPr>
            <p:ph idx="1"/>
          </p:nvPr>
        </p:nvSpPr>
        <p:spPr>
          <a:xfrm>
            <a:off x="-13345" y="908720"/>
            <a:ext cx="9157345" cy="55657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zh-CN" altLang="en-US" sz="27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如何表示</a:t>
            </a:r>
            <a:r>
              <a:rPr lang="en-US" altLang="zh-CN" sz="27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0?</a:t>
            </a: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阶码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/</a:t>
            </a: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指数：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 </a:t>
            </a: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全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0</a:t>
            </a: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尾数：全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0</a:t>
            </a: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符号位？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 </a:t>
            </a: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正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/</a:t>
            </a: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负皆可</a:t>
            </a:r>
            <a:endParaRPr lang="en-US" altLang="zh-CN" sz="2400" dirty="0">
              <a:solidFill>
                <a:srgbClr val="7F7F7F"/>
              </a:solidFill>
              <a:latin typeface="微软雅黑" charset="-122"/>
              <a:ea typeface="华文新魏" charset="-122"/>
            </a:endParaRP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  +0</a:t>
            </a: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：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 0 00000000 00000000000000000000000</a:t>
            </a:r>
          </a:p>
          <a:p>
            <a:pPr lvl="1" fontAlgn="base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   -0</a:t>
            </a: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：</a:t>
            </a:r>
            <a:r>
              <a:rPr lang="en-US" altLang="zh-CN" sz="2400" dirty="0">
                <a:solidFill>
                  <a:srgbClr val="7F7F7F"/>
                </a:solidFill>
                <a:latin typeface="微软雅黑" charset="-122"/>
                <a:ea typeface="华文新魏" charset="-122"/>
              </a:rPr>
              <a:t> 1 00000000 00000000000000000000000</a:t>
            </a:r>
          </a:p>
          <a:p>
            <a:pPr>
              <a:lnSpc>
                <a:spcPct val="90000"/>
              </a:lnSpc>
              <a:spcBef>
                <a:spcPts val="675"/>
              </a:spcBef>
            </a:pPr>
            <a:r>
              <a:rPr lang="zh-CN" altLang="en-US" sz="2800" dirty="0">
                <a:latin typeface="微软雅黑" charset="-122"/>
                <a:ea typeface="华文新魏" charset="-122"/>
              </a:rPr>
              <a:t>如何表示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+∞/-∞?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dirty="0">
                <a:solidFill>
                  <a:srgbClr val="CC0000"/>
                </a:solidFill>
                <a:latin typeface="微软雅黑" charset="-122"/>
                <a:ea typeface="华文新魏" charset="-122"/>
              </a:rPr>
              <a:t>阶码</a:t>
            </a:r>
            <a:r>
              <a:rPr lang="en-US" altLang="zh-CN" sz="2800" dirty="0">
                <a:solidFill>
                  <a:srgbClr val="CC0000"/>
                </a:solidFill>
                <a:latin typeface="微软雅黑" charset="-122"/>
                <a:ea typeface="华文新魏" charset="-122"/>
              </a:rPr>
              <a:t>/</a:t>
            </a:r>
            <a:r>
              <a:rPr lang="zh-CN" altLang="en-US" sz="2800" dirty="0">
                <a:solidFill>
                  <a:srgbClr val="CC0000"/>
                </a:solidFill>
                <a:latin typeface="微软雅黑" charset="-122"/>
                <a:ea typeface="华文新魏" charset="-122"/>
              </a:rPr>
              <a:t>指数：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 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全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1 (11111111</a:t>
            </a:r>
            <a:r>
              <a:rPr lang="en-US" altLang="zh-CN" sz="2800" baseline="-25000" dirty="0">
                <a:latin typeface="微软雅黑" charset="-122"/>
                <a:ea typeface="华文新魏" charset="-122"/>
              </a:rPr>
              <a:t>2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=255)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 </a:t>
            </a:r>
            <a:endParaRPr lang="en-US" altLang="zh-CN" sz="2800" dirty="0">
              <a:latin typeface="微软雅黑" charset="-122"/>
              <a:ea typeface="华文新魏" charset="-122"/>
            </a:endParaRPr>
          </a:p>
          <a:p>
            <a:pPr lvl="1">
              <a:lnSpc>
                <a:spcPct val="90000"/>
              </a:lnSpc>
              <a:spcBef>
                <a:spcPts val="225"/>
              </a:spcBef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微软雅黑" charset="-122"/>
                <a:ea typeface="华文新魏" charset="-122"/>
              </a:rPr>
              <a:t>尾数：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 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全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0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 </a:t>
            </a:r>
            <a:endParaRPr lang="en-US" altLang="zh-CN" b="0" dirty="0">
              <a:latin typeface="微软雅黑" charset="-122"/>
              <a:ea typeface="华文新魏" charset="-122"/>
            </a:endParaRPr>
          </a:p>
          <a:p>
            <a:pPr lvl="1">
              <a:lnSpc>
                <a:spcPct val="90000"/>
              </a:lnSpc>
              <a:spcBef>
                <a:spcPts val="225"/>
              </a:spcBef>
              <a:buClr>
                <a:schemeClr val="tx2"/>
              </a:buClr>
              <a:buFont typeface="Wingdings" charset="2"/>
              <a:buChar char="n"/>
            </a:pPr>
            <a:endParaRPr lang="en-US" altLang="zh-CN" b="0" dirty="0">
              <a:latin typeface="微软雅黑" charset="-122"/>
              <a:ea typeface="华文新魏" charset="-122"/>
            </a:endParaRPr>
          </a:p>
          <a:p>
            <a:pPr>
              <a:lnSpc>
                <a:spcPct val="90000"/>
              </a:lnSpc>
              <a:spcBef>
                <a:spcPts val="225"/>
              </a:spcBef>
              <a:buNone/>
            </a:pPr>
            <a:r>
              <a:rPr lang="en-US" altLang="zh-CN" sz="2800" dirty="0">
                <a:latin typeface="微软雅黑" charset="-122"/>
                <a:ea typeface="华文新魏" charset="-122"/>
              </a:rPr>
              <a:t>      +∞ 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0 11111111 00000000000000000000000</a:t>
            </a:r>
          </a:p>
          <a:p>
            <a:pPr>
              <a:lnSpc>
                <a:spcPct val="90000"/>
              </a:lnSpc>
              <a:spcBef>
                <a:spcPts val="225"/>
              </a:spcBef>
              <a:buNone/>
            </a:pPr>
            <a:r>
              <a:rPr lang="en-US" altLang="zh-CN" sz="2800" dirty="0">
                <a:latin typeface="微软雅黑" charset="-122"/>
                <a:ea typeface="华文新魏" charset="-122"/>
              </a:rPr>
              <a:t>       -∞ </a:t>
            </a:r>
            <a:r>
              <a:rPr lang="zh-CN" altLang="en-US" sz="2800" dirty="0">
                <a:latin typeface="微软雅黑" charset="-122"/>
                <a:ea typeface="华文新魏" charset="-122"/>
              </a:rPr>
              <a:t>：</a:t>
            </a:r>
            <a:r>
              <a:rPr lang="en-US" altLang="zh-CN" sz="2800" dirty="0">
                <a:latin typeface="微软雅黑" charset="-122"/>
                <a:ea typeface="华文新魏" charset="-122"/>
              </a:rPr>
              <a:t>1 11111111 00000000000000000000000</a:t>
            </a:r>
            <a:endParaRPr lang="en-US" altLang="zh-CN" sz="2400" dirty="0">
              <a:latin typeface="微软雅黑" charset="-122"/>
              <a:ea typeface="华文新魏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96" y="0"/>
            <a:ext cx="7992887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</p:spTree>
    <p:extLst>
      <p:ext uri="{BB962C8B-B14F-4D97-AF65-F5344CB8AC3E}">
        <p14:creationId xmlns:p14="http://schemas.microsoft.com/office/powerpoint/2010/main" val="168177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712837" y="2365357"/>
            <a:ext cx="8395638" cy="288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spcBef>
                <a:spcPts val="900"/>
              </a:spcBef>
            </a:pPr>
            <a:r>
              <a:rPr kumimoji="1" lang="zh-CN" altLang="en-US" dirty="0">
                <a:solidFill>
                  <a:schemeClr val="tx1"/>
                </a:solidFill>
              </a:rPr>
              <a:t>阶码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</a:rPr>
              <a:t>移码</a:t>
            </a:r>
            <a:r>
              <a:rPr kumimoji="1" lang="en-US" altLang="zh-CN" dirty="0">
                <a:solidFill>
                  <a:schemeClr val="tx1"/>
                </a:solidFill>
              </a:rPr>
              <a:t>)       </a:t>
            </a:r>
            <a:r>
              <a:rPr kumimoji="1" lang="zh-CN" altLang="en-US" dirty="0">
                <a:solidFill>
                  <a:schemeClr val="tx1"/>
                </a:solidFill>
              </a:rPr>
              <a:t>尾数</a:t>
            </a:r>
            <a:r>
              <a:rPr kumimoji="1" lang="en-US" altLang="zh-CN" dirty="0">
                <a:solidFill>
                  <a:schemeClr val="tx1"/>
                </a:solidFill>
              </a:rPr>
              <a:t>            </a:t>
            </a:r>
            <a:r>
              <a:rPr kumimoji="1" lang="zh-CN" altLang="en-US" dirty="0">
                <a:solidFill>
                  <a:schemeClr val="tx1"/>
                </a:solidFill>
              </a:rPr>
              <a:t>     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       数据类型</a:t>
            </a:r>
            <a:r>
              <a:rPr kumimoji="1" lang="en-US" altLang="zh-CN" dirty="0">
                <a:solidFill>
                  <a:schemeClr val="tx1"/>
                </a:solidFill>
              </a:rPr>
              <a:t>           </a:t>
            </a:r>
          </a:p>
          <a:p>
            <a:pPr eaLnBrk="1" hangingPunct="1">
              <a:spcBef>
                <a:spcPts val="900"/>
              </a:spcBef>
            </a:pPr>
            <a:r>
              <a:rPr kumimoji="1" lang="en-US" altLang="zh-CN" b="0" dirty="0">
                <a:solidFill>
                  <a:schemeClr val="tx1"/>
                </a:solidFill>
              </a:rPr>
              <a:t>1~254           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 </a:t>
            </a:r>
            <a:r>
              <a:rPr kumimoji="1" lang="zh-CN" altLang="en-US" b="0" dirty="0">
                <a:solidFill>
                  <a:schemeClr val="tx1"/>
                </a:solidFill>
              </a:rPr>
              <a:t>任何值</a:t>
            </a:r>
            <a:r>
              <a:rPr kumimoji="1" lang="en-US" altLang="zh-CN" b="0" dirty="0">
                <a:solidFill>
                  <a:schemeClr val="tx1"/>
                </a:solidFill>
              </a:rPr>
              <a:t>          </a:t>
            </a:r>
            <a:r>
              <a:rPr kumimoji="1" lang="zh-CN" altLang="en-US" b="0" dirty="0">
                <a:solidFill>
                  <a:schemeClr val="tx1"/>
                </a:solidFill>
              </a:rPr>
              <a:t>规格化数（隐含小数点前为“</a:t>
            </a:r>
            <a:r>
              <a:rPr kumimoji="1" lang="en-US" altLang="zh-CN" b="0" dirty="0">
                <a:solidFill>
                  <a:schemeClr val="tx1"/>
                </a:solidFill>
              </a:rPr>
              <a:t>1</a:t>
            </a:r>
            <a:r>
              <a:rPr kumimoji="1" lang="zh-CN" altLang="en-US" b="0" dirty="0">
                <a:solidFill>
                  <a:schemeClr val="tx1"/>
                </a:solidFill>
              </a:rPr>
              <a:t>”）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900"/>
              </a:spcBef>
            </a:pPr>
            <a:r>
              <a:rPr kumimoji="1" lang="en-US" altLang="zh-CN" dirty="0"/>
              <a:t>  </a:t>
            </a:r>
            <a:r>
              <a:rPr kumimoji="1" lang="en-US" altLang="zh-CN" dirty="0">
                <a:solidFill>
                  <a:srgbClr val="0000FF"/>
                </a:solidFill>
              </a:rPr>
              <a:t>0                      0                                       0</a:t>
            </a:r>
          </a:p>
          <a:p>
            <a:pPr eaLnBrk="1" hangingPunct="1">
              <a:spcBef>
                <a:spcPts val="900"/>
              </a:spcBef>
            </a:pPr>
            <a:r>
              <a:rPr kumimoji="1" lang="en-US" altLang="zh-CN" dirty="0"/>
              <a:t>  0                </a:t>
            </a:r>
            <a:r>
              <a:rPr kumimoji="1" lang="zh-CN" altLang="en-US" dirty="0"/>
              <a:t>非零的数</a:t>
            </a:r>
            <a:r>
              <a:rPr kumimoji="1" lang="en-US" altLang="zh-CN" dirty="0"/>
              <a:t>        </a:t>
            </a:r>
            <a:r>
              <a:rPr kumimoji="1" lang="zh-CN" altLang="en-US" dirty="0"/>
              <a:t>非规格化数</a:t>
            </a:r>
            <a:r>
              <a:rPr kumimoji="1" lang="en-US" altLang="zh-CN" sz="2000" dirty="0" err="1"/>
              <a:t>Denormalized</a:t>
            </a:r>
            <a:r>
              <a:rPr kumimoji="1" lang="en-US" altLang="zh-CN" sz="2000" dirty="0"/>
              <a:t> numbers </a:t>
            </a:r>
          </a:p>
          <a:p>
            <a:pPr eaLnBrk="1" hangingPunct="1">
              <a:spcBef>
                <a:spcPts val="900"/>
              </a:spcBef>
            </a:pPr>
            <a:r>
              <a:rPr kumimoji="1" lang="en-US" altLang="zh-CN" dirty="0">
                <a:solidFill>
                  <a:srgbClr val="0000FF"/>
                </a:solidFill>
              </a:rPr>
              <a:t>255                    0                                 </a:t>
            </a:r>
            <a:r>
              <a:rPr lang="en-US" altLang="zh-CN" dirty="0">
                <a:solidFill>
                  <a:srgbClr val="0000FF"/>
                </a:solidFill>
                <a:latin typeface="微软雅黑" charset="-122"/>
                <a:ea typeface="华文新魏" charset="-122"/>
              </a:rPr>
              <a:t>+∞/-∞</a:t>
            </a:r>
            <a:r>
              <a:rPr kumimoji="1" lang="en-US" altLang="zh-CN" dirty="0">
                <a:solidFill>
                  <a:srgbClr val="0000FF"/>
                </a:solidFill>
              </a:rPr>
              <a:t>       </a:t>
            </a:r>
          </a:p>
          <a:p>
            <a:pPr eaLnBrk="1" hangingPunct="1">
              <a:spcBef>
                <a:spcPts val="900"/>
              </a:spcBef>
            </a:pPr>
            <a:r>
              <a:rPr kumimoji="1" lang="en-US" altLang="zh-CN" dirty="0"/>
              <a:t>255              </a:t>
            </a:r>
            <a:r>
              <a:rPr kumimoji="1" lang="zh-CN" altLang="en-US" dirty="0"/>
              <a:t>非零的数</a:t>
            </a:r>
            <a:r>
              <a:rPr kumimoji="1" lang="en-US" altLang="zh-CN" dirty="0"/>
              <a:t>           </a:t>
            </a:r>
            <a:r>
              <a:rPr kumimoji="1" lang="zh-CN" altLang="en-US" dirty="0"/>
              <a:t>    非数</a:t>
            </a:r>
            <a:r>
              <a:rPr lang="en-US" altLang="zh-CN" dirty="0" err="1">
                <a:ea typeface="华文新魏" charset="-122"/>
              </a:rPr>
              <a:t>NaN</a:t>
            </a:r>
            <a:r>
              <a:rPr kumimoji="1" lang="en-US" altLang="zh-CN" sz="2000" dirty="0">
                <a:ea typeface="华文新魏" charset="-122"/>
              </a:rPr>
              <a:t>(Not a Number)</a:t>
            </a:r>
            <a:r>
              <a:rPr kumimoji="1" lang="zh-CN" altLang="en-US" sz="2000" dirty="0">
                <a:ea typeface="华文新魏" charset="-122"/>
              </a:rPr>
              <a:t> </a:t>
            </a:r>
            <a:endParaRPr kumimoji="1" lang="en-US" altLang="zh-CN" sz="2000" dirty="0">
              <a:ea typeface="华文新魏" charset="-122"/>
            </a:endParaRPr>
          </a:p>
        </p:txBody>
      </p:sp>
      <p:sp>
        <p:nvSpPr>
          <p:cNvPr id="99330" name="Line 5"/>
          <p:cNvSpPr>
            <a:spLocks noChangeShapeType="1"/>
          </p:cNvSpPr>
          <p:nvPr/>
        </p:nvSpPr>
        <p:spPr bwMode="auto">
          <a:xfrm>
            <a:off x="683567" y="2791656"/>
            <a:ext cx="673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9933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017"/>
            <a:ext cx="965722" cy="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1978082" y="1278175"/>
            <a:ext cx="6149188" cy="707323"/>
          </a:xfrm>
          <a:prstGeom prst="wedgeRoundRectCallout">
            <a:avLst>
              <a:gd name="adj1" fmla="val -61898"/>
              <a:gd name="adj2" fmla="val 28477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600" dirty="0">
                <a:ea typeface="华文新魏" charset="0"/>
                <a:cs typeface="Arial" charset="0"/>
              </a:rPr>
              <a:t>全</a:t>
            </a:r>
            <a:r>
              <a:rPr lang="en-US" altLang="zh-CN" sz="2600" dirty="0">
                <a:ea typeface="华文新魏" charset="0"/>
                <a:cs typeface="Arial" charset="0"/>
              </a:rPr>
              <a:t>0</a:t>
            </a:r>
            <a:r>
              <a:rPr lang="zh-CN" altLang="en-US" sz="2600" dirty="0">
                <a:ea typeface="华文新魏" charset="0"/>
                <a:cs typeface="Arial" charset="0"/>
              </a:rPr>
              <a:t>和全</a:t>
            </a:r>
            <a:r>
              <a:rPr lang="en-US" altLang="zh-CN" sz="2600" dirty="0">
                <a:ea typeface="华文新魏" charset="0"/>
                <a:cs typeface="Arial" charset="0"/>
              </a:rPr>
              <a:t>1</a:t>
            </a:r>
            <a:r>
              <a:rPr lang="zh-CN" altLang="en-US" sz="2600" dirty="0">
                <a:ea typeface="华文新魏" charset="0"/>
                <a:cs typeface="Arial" charset="0"/>
              </a:rPr>
              <a:t>编码用来</a:t>
            </a:r>
            <a:r>
              <a:rPr lang="zh-CN" altLang="en-US" sz="2600" dirty="0">
                <a:solidFill>
                  <a:srgbClr val="C00000"/>
                </a:solidFill>
                <a:ea typeface="华文新魏" charset="0"/>
                <a:cs typeface="Arial" charset="0"/>
              </a:rPr>
              <a:t>表示什么</a:t>
            </a:r>
            <a:r>
              <a:rPr lang="zh-CN" altLang="en-US" sz="2600" dirty="0">
                <a:ea typeface="华文新魏" charset="0"/>
                <a:cs typeface="Arial" charset="0"/>
              </a:rPr>
              <a:t>特殊的值？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12836" y="5286224"/>
            <a:ext cx="7884154" cy="1311128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60000"/>
              <a:buFont typeface="Wingdings" charset="0"/>
              <a:buNone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Verdana" charset="0"/>
                <a:ea typeface="Dotum" charset="0"/>
                <a:cs typeface="Dotum" charset="0"/>
              </a:rPr>
              <a:t>非数，示例：</a:t>
            </a:r>
            <a:endParaRPr kumimoji="1" lang="en-US" altLang="zh-CN" sz="2400" b="1" dirty="0">
              <a:solidFill>
                <a:schemeClr val="bg1"/>
              </a:solidFill>
              <a:latin typeface="Verdana" charset="0"/>
              <a:ea typeface="黑体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Pct val="60000"/>
              <a:buFont typeface="Wingdings" charset="0"/>
              <a:buNone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sqrt (-4.0) =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NaN</a:t>
            </a:r>
            <a:r>
              <a:rPr kumimoji="1" lang="en-US" altLang="zh-CN" sz="2400" b="1" dirty="0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               0/0 =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NaN</a:t>
            </a:r>
            <a:endParaRPr kumimoji="1" lang="en-US" altLang="zh-CN" sz="2400" b="1" dirty="0">
              <a:solidFill>
                <a:schemeClr val="bg1"/>
              </a:solidFill>
              <a:latin typeface="Verdana" charset="0"/>
              <a:ea typeface="黑体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+∞+(-∞) = 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NaN</a:t>
            </a:r>
            <a:r>
              <a:rPr kumimoji="1" lang="en-US" altLang="zh-CN" sz="2400" b="1" dirty="0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                +∞- (+∞) =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Verdana" charset="0"/>
                <a:ea typeface="黑体" charset="0"/>
                <a:cs typeface="Arial" charset="0"/>
              </a:rPr>
              <a:t>NaN</a:t>
            </a:r>
            <a:endParaRPr kumimoji="1" lang="en-US" altLang="zh-CN" sz="2400" b="1" dirty="0">
              <a:solidFill>
                <a:schemeClr val="bg1"/>
              </a:solidFill>
              <a:latin typeface="Verdana" charset="0"/>
              <a:ea typeface="黑体" charset="0"/>
              <a:cs typeface="Arial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127" y="22748"/>
            <a:ext cx="7920879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BE408A-E85A-63D0-2617-518E9EEE20A8}"/>
              </a:ext>
            </a:extLst>
          </p:cNvPr>
          <p:cNvSpPr txBox="1"/>
          <p:nvPr/>
        </p:nvSpPr>
        <p:spPr>
          <a:xfrm>
            <a:off x="3707904" y="53900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用于方便调试错误</a:t>
            </a:r>
          </a:p>
        </p:txBody>
      </p:sp>
    </p:spTree>
    <p:extLst>
      <p:ext uri="{BB962C8B-B14F-4D97-AF65-F5344CB8AC3E}">
        <p14:creationId xmlns:p14="http://schemas.microsoft.com/office/powerpoint/2010/main" val="5893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395" y="1"/>
            <a:ext cx="5210175" cy="58658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回顾</a:t>
            </a:r>
            <a:r>
              <a:rPr lang="en-US" altLang="zh-CN" dirty="0">
                <a:solidFill>
                  <a:srgbClr val="A50021"/>
                </a:solidFill>
              </a:rPr>
              <a:t>—— 2.2.2 </a:t>
            </a:r>
            <a:r>
              <a:rPr lang="zh-CN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9F39727-F0C0-4437-85E2-077A5FE40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336800"/>
            <a:ext cx="724535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0113" indent="-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操作码的编码方式决定操作码的长度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Fixed Length Opcodes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定长操作码法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指令的操作码部分采用</a:t>
            </a:r>
            <a:r>
              <a:rPr kumimoji="1"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kumimoji="1"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例如：假设操作码固定为</a:t>
            </a:r>
            <a:r>
              <a:rPr kumimoji="1" lang="en-US" altLang="zh-CN" sz="2400" b="1" dirty="0">
                <a:latin typeface="微软雅黑" panose="020B0503020204020204" pitchFamily="34" charset="-122"/>
                <a:ea typeface="黑体" panose="02010609060101010101" pitchFamily="49" charset="-122"/>
              </a:rPr>
              <a:t>6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位，则系统最多可表示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种指令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 sz="2400" b="1" dirty="0">
              <a:latin typeface="Times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C7FD8B98-1C5D-4475-9B87-AB52AE0F5328}"/>
              </a:ext>
            </a:extLst>
          </p:cNvPr>
          <p:cNvGraphicFramePr>
            <a:graphicFrameLocks noGrp="1"/>
          </p:cNvGraphicFramePr>
          <p:nvPr/>
        </p:nvGraphicFramePr>
        <p:xfrm>
          <a:off x="2546350" y="1052513"/>
          <a:ext cx="5699125" cy="404812"/>
        </p:xfrm>
        <a:graphic>
          <a:graphicData uri="http://schemas.openxmlformats.org/drawingml/2006/table">
            <a:tbl>
              <a:tblPr/>
              <a:tblGrid>
                <a:gridCol w="2849563">
                  <a:extLst>
                    <a:ext uri="{9D8B030D-6E8A-4147-A177-3AD203B41FA5}">
                      <a16:colId xmlns:a16="http://schemas.microsoft.com/office/drawing/2014/main" val="729889296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57491336"/>
                    </a:ext>
                  </a:extLst>
                </a:gridCol>
              </a:tblGrid>
              <a:tr h="404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8" marR="68598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8" marR="68598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03158"/>
                  </a:ext>
                </a:extLst>
              </a:tr>
            </a:tbl>
          </a:graphicData>
        </a:graphic>
      </p:graphicFrame>
      <p:sp>
        <p:nvSpPr>
          <p:cNvPr id="5" name="_s1031">
            <a:extLst>
              <a:ext uri="{FF2B5EF4-FFF2-40B4-BE49-F238E27FC236}">
                <a16:creationId xmlns:a16="http://schemas.microsoft.com/office/drawing/2014/main" id="{9E4650DC-D331-41BB-A102-74C999D6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093788"/>
            <a:ext cx="1458912" cy="44608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" name="_s1031">
            <a:extLst>
              <a:ext uri="{FF2B5EF4-FFF2-40B4-BE49-F238E27FC236}">
                <a16:creationId xmlns:a16="http://schemas.microsoft.com/office/drawing/2014/main" id="{442D9708-9D6F-42A3-83BF-D14EF06A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1766888"/>
            <a:ext cx="1925638" cy="44608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E172A6B-B826-4406-83A6-DF3B775827C1}"/>
              </a:ext>
            </a:extLst>
          </p:cNvPr>
          <p:cNvSpPr>
            <a:spLocks/>
          </p:cNvSpPr>
          <p:nvPr/>
        </p:nvSpPr>
        <p:spPr bwMode="auto">
          <a:xfrm rot="5400000">
            <a:off x="3873500" y="222250"/>
            <a:ext cx="261938" cy="2808288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161545F5-3013-4805-8EEF-7590C2F2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333625"/>
            <a:ext cx="7554912" cy="4264025"/>
          </a:xfrm>
          <a:prstGeom prst="wedgeRoundRectCallout">
            <a:avLst>
              <a:gd name="adj1" fmla="val -20569"/>
              <a:gd name="adj2" fmla="val -54361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4352" name="_s1031"/>
          <p:cNvSpPr>
            <a:spLocks noChangeArrowheads="1"/>
          </p:cNvSpPr>
          <p:nvPr/>
        </p:nvSpPr>
        <p:spPr bwMode="auto">
          <a:xfrm>
            <a:off x="684213" y="2038350"/>
            <a:ext cx="539750" cy="316547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78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操作码长度问题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3" name="文本框 1"/>
          <p:cNvSpPr txBox="1">
            <a:spLocks noChangeArrowheads="1"/>
          </p:cNvSpPr>
          <p:nvPr/>
        </p:nvSpPr>
        <p:spPr bwMode="auto">
          <a:xfrm>
            <a:off x="134938" y="35750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55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127" y="22748"/>
            <a:ext cx="7920879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323020" y="980728"/>
            <a:ext cx="7453092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为什么需要非规格化的数</a:t>
            </a:r>
            <a:endParaRPr lang="en-US" altLang="zh-CN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289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最小的规格化数是</a:t>
            </a:r>
            <a:r>
              <a:rPr lang="en-US" altLang="zh-CN" sz="2800" dirty="0">
                <a:solidFill>
                  <a:schemeClr val="tx1"/>
                </a:solidFill>
                <a:ea typeface="华文新魏" charset="-122"/>
              </a:rPr>
              <a:t>1.0×2</a:t>
            </a:r>
            <a:r>
              <a:rPr lang="en-US" altLang="zh-CN" sz="2800" baseline="30000" dirty="0">
                <a:solidFill>
                  <a:schemeClr val="tx1"/>
                </a:solidFill>
                <a:ea typeface="华文新魏" charset="-122"/>
              </a:rPr>
              <a:t>-126</a:t>
            </a: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，我们需要更小的数怎么办？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07" y="2276872"/>
            <a:ext cx="8317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非规格化数可表示</a:t>
            </a:r>
            <a:r>
              <a:rPr lang="en-US" altLang="zh-CN" dirty="0">
                <a:solidFill>
                  <a:schemeClr val="tx1"/>
                </a:solidFill>
                <a:ea typeface="华文新魏" charset="-122"/>
              </a:rPr>
              <a:t>0.00…01×2</a:t>
            </a:r>
            <a:r>
              <a:rPr lang="en-US" altLang="zh-CN" baseline="30000" dirty="0">
                <a:solidFill>
                  <a:schemeClr val="tx1"/>
                </a:solidFill>
                <a:ea typeface="华文新魏" charset="-122"/>
              </a:rPr>
              <a:t>-126</a:t>
            </a: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至</a:t>
            </a:r>
            <a:r>
              <a:rPr lang="en-US" altLang="zh-CN" dirty="0">
                <a:solidFill>
                  <a:schemeClr val="tx1"/>
                </a:solidFill>
                <a:ea typeface="华文新魏" charset="-122"/>
              </a:rPr>
              <a:t>0.11…11×2</a:t>
            </a:r>
            <a:r>
              <a:rPr lang="en-US" altLang="zh-CN" baseline="30000" dirty="0">
                <a:solidFill>
                  <a:schemeClr val="tx1"/>
                </a:solidFill>
                <a:ea typeface="华文新魏" charset="-122"/>
              </a:rPr>
              <a:t>-126</a:t>
            </a:r>
            <a:r>
              <a:rPr lang="zh-CN" altLang="en-US" dirty="0">
                <a:solidFill>
                  <a:schemeClr val="tx1"/>
                </a:solidFill>
                <a:ea typeface="华文新魏" charset="-122"/>
              </a:rPr>
              <a:t>之间的数</a:t>
            </a:r>
            <a:endParaRPr lang="zh-CN" altLang="en-US" baseline="30000" dirty="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488579" y="4643898"/>
            <a:ext cx="7453092" cy="44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为什么需要</a:t>
            </a:r>
            <a:r>
              <a:rPr lang="en-US" altLang="zh-CN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NaN</a:t>
            </a:r>
            <a:endParaRPr lang="en-US" altLang="zh-CN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AEBB865-8B6B-447D-B9D7-50BD35B4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82" y="5301208"/>
            <a:ext cx="76332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华文新魏" charset="-122"/>
              </a:rPr>
              <a:t>一些非法计算的结果，需要用特殊的形式标记</a:t>
            </a:r>
            <a:endParaRPr lang="zh-CN" altLang="en-US" sz="2800" baseline="30000" dirty="0">
              <a:solidFill>
                <a:schemeClr val="tx1"/>
              </a:solidFill>
              <a:ea typeface="华文新魏" charset="-122"/>
            </a:endParaRPr>
          </a:p>
        </p:txBody>
      </p:sp>
      <p:pic>
        <p:nvPicPr>
          <p:cNvPr id="16" name="Picture 2" descr="http://c.biancheng.net/uploads/allimg/180905/2-1PZ511421O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40941"/>
            <a:ext cx="6516480" cy="12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4F4035-E444-DF8F-88F7-29EF67D23C3E}"/>
              </a:ext>
            </a:extLst>
          </p:cNvPr>
          <p:cNvSpPr txBox="1"/>
          <p:nvPr/>
        </p:nvSpPr>
        <p:spPr>
          <a:xfrm>
            <a:off x="3851920" y="4437112"/>
            <a:ext cx="558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打破第一位为</a:t>
            </a:r>
            <a:r>
              <a:rPr lang="en-US" altLang="zh-CN" dirty="0"/>
              <a:t>1</a:t>
            </a:r>
            <a:r>
              <a:rPr lang="zh-CN" altLang="en-US" dirty="0"/>
              <a:t>的限制，牺牲精度换更大的表示范围</a:t>
            </a:r>
          </a:p>
        </p:txBody>
      </p:sp>
    </p:spTree>
    <p:extLst>
      <p:ext uri="{BB962C8B-B14F-4D97-AF65-F5344CB8AC3E}">
        <p14:creationId xmlns:p14="http://schemas.microsoft.com/office/powerpoint/2010/main" val="27916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60648"/>
            <a:ext cx="8104188" cy="5257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kumimoji="1" lang="zh-CN" altLang="en-US" dirty="0">
                <a:solidFill>
                  <a:srgbClr val="000000"/>
                </a:solidFill>
              </a:rPr>
              <a:t>表示</a:t>
            </a:r>
            <a:r>
              <a:rPr lang="zh-CN" altLang="en-US" dirty="0"/>
              <a:t>规格化非</a:t>
            </a:r>
            <a:r>
              <a:rPr lang="en-US" altLang="zh-CN" dirty="0"/>
              <a:t>0</a:t>
            </a:r>
            <a:r>
              <a:rPr lang="zh-CN" altLang="en-US" dirty="0"/>
              <a:t>数</a:t>
            </a:r>
            <a:r>
              <a:rPr lang="en-US" altLang="zh-CN" dirty="0"/>
              <a:t>(</a:t>
            </a:r>
            <a:r>
              <a:rPr kumimoji="1" lang="en-US" altLang="zh-CN" dirty="0"/>
              <a:t>Norms</a:t>
            </a:r>
            <a:r>
              <a:rPr lang="en-US" altLang="zh-CN" dirty="0"/>
              <a:t>)</a:t>
            </a:r>
            <a:r>
              <a:rPr kumimoji="1" lang="en-US" altLang="zh-CN" b="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CC0000"/>
                </a:solidFill>
              </a:rPr>
              <a:t>指数</a:t>
            </a:r>
            <a:r>
              <a:rPr kumimoji="1" lang="zh-CN" altLang="en-US" dirty="0">
                <a:solidFill>
                  <a:srgbClr val="000000"/>
                </a:solidFill>
              </a:rPr>
              <a:t>：  </a:t>
            </a:r>
            <a:r>
              <a:rPr kumimoji="1" lang="en-US" altLang="zh-CN" dirty="0">
                <a:solidFill>
                  <a:srgbClr val="000000"/>
                </a:solidFill>
              </a:rPr>
              <a:t>nonzero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kumimoji="1" lang="zh-CN" altLang="en-US" dirty="0">
                <a:solidFill>
                  <a:srgbClr val="3333FF"/>
                </a:solidFill>
              </a:rPr>
              <a:t>尾数</a:t>
            </a:r>
            <a:r>
              <a:rPr kumimoji="1" lang="zh-CN" altLang="en-US" dirty="0">
                <a:solidFill>
                  <a:srgbClr val="000000"/>
                </a:solidFill>
              </a:rPr>
              <a:t>： </a:t>
            </a:r>
            <a:r>
              <a:rPr kumimoji="1" lang="en-US" altLang="zh-CN" dirty="0">
                <a:solidFill>
                  <a:srgbClr val="000000"/>
                </a:solidFill>
              </a:rPr>
              <a:t>nonzero(</a:t>
            </a:r>
            <a:r>
              <a:rPr kumimoji="1" lang="zh-CN" altLang="en-US" dirty="0">
                <a:solidFill>
                  <a:srgbClr val="000000"/>
                </a:solidFill>
              </a:rPr>
              <a:t>大于等于</a:t>
            </a:r>
            <a:r>
              <a:rPr kumimoji="1" lang="en-US" altLang="zh-CN" dirty="0">
                <a:solidFill>
                  <a:srgbClr val="000000"/>
                </a:solidFill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</a:rPr>
              <a:t>且小于</a:t>
            </a:r>
            <a:r>
              <a:rPr kumimoji="1" lang="en-US" altLang="zh-CN" dirty="0">
                <a:solidFill>
                  <a:srgbClr val="000000"/>
                </a:solidFill>
              </a:rPr>
              <a:t>2)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kumimoji="1" lang="zh-CN" altLang="en-US" dirty="0">
                <a:solidFill>
                  <a:srgbClr val="000000"/>
                </a:solidFill>
              </a:rPr>
              <a:t>表示</a:t>
            </a:r>
            <a:r>
              <a:rPr lang="zh-CN" altLang="en-US" dirty="0"/>
              <a:t>非规格化数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/>
              <a:t>(</a:t>
            </a:r>
            <a:r>
              <a:rPr lang="en-US" altLang="zh-CN" dirty="0" err="1">
                <a:ea typeface="宋体" charset="-122"/>
              </a:rPr>
              <a:t>Denorms</a:t>
            </a:r>
            <a:r>
              <a:rPr lang="en-US" altLang="zh-CN" dirty="0"/>
              <a:t>)</a:t>
            </a:r>
            <a:r>
              <a:rPr kumimoji="1" lang="en-US" altLang="zh-CN" b="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CC0000"/>
                </a:solidFill>
              </a:rPr>
              <a:t>指数</a:t>
            </a:r>
            <a:r>
              <a:rPr kumimoji="1" lang="zh-CN" altLang="en-US" dirty="0">
                <a:solidFill>
                  <a:srgbClr val="000000"/>
                </a:solidFill>
              </a:rPr>
              <a:t>： </a:t>
            </a:r>
            <a:r>
              <a:rPr lang="en-US" altLang="zh-CN" dirty="0"/>
              <a:t>all zeros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kumimoji="1" lang="zh-CN" altLang="en-US" dirty="0">
                <a:solidFill>
                  <a:srgbClr val="3333FF"/>
                </a:solidFill>
              </a:rPr>
              <a:t>尾数</a:t>
            </a:r>
            <a:r>
              <a:rPr kumimoji="1" lang="zh-CN" altLang="en-US" dirty="0">
                <a:solidFill>
                  <a:srgbClr val="000000"/>
                </a:solidFill>
              </a:rPr>
              <a:t>： </a:t>
            </a:r>
            <a:r>
              <a:rPr kumimoji="1" lang="en-US" altLang="zh-CN" dirty="0">
                <a:solidFill>
                  <a:srgbClr val="000000"/>
                </a:solidFill>
              </a:rPr>
              <a:t>nonzero (</a:t>
            </a:r>
            <a:r>
              <a:rPr kumimoji="1" lang="zh-CN" altLang="en-US" dirty="0">
                <a:solidFill>
                  <a:srgbClr val="000000"/>
                </a:solidFill>
              </a:rPr>
              <a:t>大于</a:t>
            </a:r>
            <a:r>
              <a:rPr kumimoji="1" lang="en-US" altLang="zh-CN" dirty="0">
                <a:solidFill>
                  <a:srgbClr val="000000"/>
                </a:solidFill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</a:rPr>
              <a:t>且小于</a:t>
            </a:r>
            <a:r>
              <a:rPr kumimoji="1" lang="en-US" altLang="zh-CN" dirty="0">
                <a:solidFill>
                  <a:srgbClr val="000000"/>
                </a:solidFill>
              </a:rPr>
              <a:t>1)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kumimoji="1" lang="zh-CN" altLang="en-US" dirty="0">
                <a:solidFill>
                  <a:srgbClr val="000000"/>
                </a:solidFill>
              </a:rPr>
              <a:t>表示非数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NaN</a:t>
            </a:r>
            <a:r>
              <a:rPr kumimoji="1" lang="en-US" altLang="zh-CN" dirty="0"/>
              <a:t>)</a:t>
            </a:r>
            <a:r>
              <a:rPr kumimoji="1" lang="zh-CN" altLang="en-US" b="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CC0000"/>
                </a:solidFill>
              </a:rPr>
              <a:t>指数</a:t>
            </a:r>
            <a:r>
              <a:rPr kumimoji="1" lang="zh-CN" altLang="en-US" dirty="0">
                <a:solidFill>
                  <a:srgbClr val="000000"/>
                </a:solidFill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</a:rPr>
              <a:t>255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kumimoji="1" lang="zh-CN" altLang="en-US" dirty="0">
                <a:solidFill>
                  <a:srgbClr val="3333FF"/>
                </a:solidFill>
              </a:rPr>
              <a:t>尾数</a:t>
            </a:r>
            <a:r>
              <a:rPr kumimoji="1" lang="zh-CN" altLang="en-US" dirty="0">
                <a:solidFill>
                  <a:srgbClr val="000000"/>
                </a:solidFill>
              </a:rPr>
              <a:t>： </a:t>
            </a:r>
            <a:r>
              <a:rPr kumimoji="1" lang="en-US" altLang="zh-CN" dirty="0">
                <a:solidFill>
                  <a:srgbClr val="000000"/>
                </a:solidFill>
              </a:rPr>
              <a:t>nonzero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</a:pPr>
            <a:r>
              <a:rPr kumimoji="1" lang="en-US" altLang="zh-CN" dirty="0" err="1">
                <a:solidFill>
                  <a:srgbClr val="FF0000"/>
                </a:solidFill>
              </a:rPr>
              <a:t>NaNs</a:t>
            </a:r>
            <a:r>
              <a:rPr kumimoji="1" lang="zh-CN" altLang="en-US" dirty="0">
                <a:solidFill>
                  <a:srgbClr val="FF0000"/>
                </a:solidFill>
              </a:rPr>
              <a:t>有助于</a:t>
            </a:r>
            <a:r>
              <a:rPr kumimoji="1" lang="en-US" altLang="zh-CN" dirty="0">
                <a:solidFill>
                  <a:srgbClr val="FF0000"/>
                </a:solidFill>
              </a:rPr>
              <a:t>debug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zh-CN" altLang="en-US" dirty="0">
              <a:solidFill>
                <a:srgbClr val="FF3300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5" y="3933055"/>
            <a:ext cx="8831433" cy="27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4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graphicFrame>
        <p:nvGraphicFramePr>
          <p:cNvPr id="1054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60471"/>
              </p:ext>
            </p:extLst>
          </p:nvPr>
        </p:nvGraphicFramePr>
        <p:xfrm>
          <a:off x="329980" y="1052736"/>
          <a:ext cx="8562500" cy="58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7124700" imgH="4914900" progId="Word.Document.8">
                  <p:embed/>
                </p:oleObj>
              </mc:Choice>
              <mc:Fallback>
                <p:oleObj name="文档" r:id="rId3" imgW="7124700" imgH="4914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1265" r="21838" b="38179"/>
                      <a:stretch>
                        <a:fillRect/>
                      </a:stretch>
                    </p:blipFill>
                    <p:spPr bwMode="auto">
                      <a:xfrm>
                        <a:off x="329980" y="1052736"/>
                        <a:ext cx="8562500" cy="58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2775277" y="1422400"/>
            <a:ext cx="1386515" cy="495892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684990" y="1451976"/>
            <a:ext cx="1551306" cy="492935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273965" y="1047111"/>
            <a:ext cx="3268940" cy="40486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4" y="-14958"/>
            <a:ext cx="7872390" cy="56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2.4.3 </a:t>
            </a:r>
            <a:r>
              <a:rPr lang="zh-CN" altLang="en-US" dirty="0">
                <a:solidFill>
                  <a:srgbClr val="A50021"/>
                </a:solidFill>
              </a:rPr>
              <a:t>数值数据的浮点表示</a:t>
            </a:r>
            <a:r>
              <a:rPr lang="en-US" altLang="zh-CN" dirty="0">
                <a:solidFill>
                  <a:srgbClr val="A50021"/>
                </a:solidFill>
              </a:rPr>
              <a:t>——IEEE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r>
              <a:rPr lang="en-US" altLang="zh-CN" dirty="0">
                <a:solidFill>
                  <a:srgbClr val="A50021"/>
                </a:solidFill>
              </a:rPr>
              <a:t>754</a:t>
            </a:r>
          </a:p>
        </p:txBody>
      </p:sp>
    </p:spTree>
    <p:extLst>
      <p:ext uri="{BB962C8B-B14F-4D97-AF65-F5344CB8AC3E}">
        <p14:creationId xmlns:p14="http://schemas.microsoft.com/office/powerpoint/2010/main" val="5569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64704"/>
            <a:ext cx="8456612" cy="561662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9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FF0000"/>
                </a:solidFill>
              </a:rPr>
              <a:t>单精度可表示值的范围是多少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742950" lvl="1" indent="-384175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zh-CN" altLang="en-US" dirty="0"/>
              <a:t>最大的单精度数：</a:t>
            </a:r>
            <a:r>
              <a:rPr lang="en-US" altLang="zh-CN" dirty="0"/>
              <a:t> +1.11…1×2</a:t>
            </a:r>
            <a:r>
              <a:rPr lang="en-US" altLang="zh-CN" baseline="30000" dirty="0"/>
              <a:t>127</a:t>
            </a:r>
          </a:p>
          <a:p>
            <a:pPr marL="742950" lvl="1" indent="-384175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zh-CN" altLang="en-US" dirty="0"/>
              <a:t>最小的单精度数： </a:t>
            </a:r>
            <a:r>
              <a:rPr lang="en-US" altLang="zh-CN" dirty="0"/>
              <a:t>+1.0…0×2</a:t>
            </a:r>
            <a:r>
              <a:rPr lang="en-US" altLang="zh-CN" baseline="30000" dirty="0"/>
              <a:t>-126</a:t>
            </a:r>
          </a:p>
          <a:p>
            <a:pPr marL="742950" lvl="1" indent="-384175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How about double?   </a:t>
            </a:r>
            <a:r>
              <a:rPr lang="en-US" altLang="zh-CN" dirty="0"/>
              <a:t>+1.11…1×2</a:t>
            </a:r>
            <a:r>
              <a:rPr lang="en-US" altLang="zh-CN" baseline="30000" dirty="0"/>
              <a:t>1023</a:t>
            </a: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FF0000"/>
                </a:solidFill>
              </a:rPr>
              <a:t>强制类型转换会如何呢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(float) </a:t>
            </a:r>
            <a:r>
              <a:rPr lang="en-US" altLang="zh-CN" sz="2000" dirty="0" err="1"/>
              <a:t>i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sz="2000" dirty="0"/>
              <a:t>		f = float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 f</a:t>
            </a: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Clr>
                <a:schemeClr val="tx2"/>
              </a:buClr>
            </a:pPr>
            <a:r>
              <a:rPr lang="zh-CN" altLang="en-US" dirty="0">
                <a:solidFill>
                  <a:srgbClr val="FF0000"/>
                </a:solidFill>
              </a:rPr>
              <a:t>浮点加法满足结合律吗</a:t>
            </a:r>
            <a:r>
              <a:rPr lang="en-US" altLang="zh-CN" sz="2000" dirty="0">
                <a:solidFill>
                  <a:srgbClr val="FF0000"/>
                </a:solidFill>
              </a:rPr>
              <a:t>?    </a:t>
            </a:r>
            <a:r>
              <a:rPr lang="en-US" altLang="zh-CN" dirty="0" err="1">
                <a:solidFill>
                  <a:srgbClr val="0000CC"/>
                </a:solidFill>
              </a:rPr>
              <a:t>Flase</a:t>
            </a:r>
            <a:r>
              <a:rPr lang="en-US" altLang="zh-CN" sz="2000" dirty="0">
                <a:solidFill>
                  <a:srgbClr val="0000CC"/>
                </a:solidFill>
              </a:rPr>
              <a:t>!</a:t>
            </a:r>
            <a:endParaRPr lang="en-US" altLang="zh-CN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sz="3200" dirty="0"/>
              <a:t>     </a:t>
            </a:r>
            <a:r>
              <a:rPr lang="en-US" altLang="zh-CN" sz="2000" dirty="0"/>
              <a:t>x = – 1.5 × 10</a:t>
            </a:r>
            <a:r>
              <a:rPr lang="en-US" altLang="zh-CN" sz="2000" baseline="30000" dirty="0"/>
              <a:t>38</a:t>
            </a:r>
            <a:r>
              <a:rPr lang="en-US" altLang="zh-CN" sz="2000" dirty="0"/>
              <a:t>,   y = 1.5 × 10</a:t>
            </a:r>
            <a:r>
              <a:rPr lang="en-US" altLang="zh-CN" sz="2000" baseline="30000" dirty="0"/>
              <a:t>38</a:t>
            </a:r>
            <a:r>
              <a:rPr lang="en-US" altLang="zh-CN" sz="2000" dirty="0"/>
              <a:t>,    z = 1.0</a:t>
            </a: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sz="2200" dirty="0">
                <a:solidFill>
                  <a:srgbClr val="0000CC"/>
                </a:solidFill>
              </a:rPr>
              <a:t>     (x + y) + z = (–1.5×10</a:t>
            </a:r>
            <a:r>
              <a:rPr lang="en-US" altLang="zh-CN" sz="2200" baseline="30000" dirty="0">
                <a:solidFill>
                  <a:srgbClr val="0000CC"/>
                </a:solidFill>
              </a:rPr>
              <a:t>38 </a:t>
            </a:r>
            <a:r>
              <a:rPr lang="en-US" altLang="zh-CN" sz="2200" dirty="0">
                <a:solidFill>
                  <a:srgbClr val="0000CC"/>
                </a:solidFill>
              </a:rPr>
              <a:t>+ 1.5×10</a:t>
            </a:r>
            <a:r>
              <a:rPr lang="en-US" altLang="zh-CN" sz="2200" baseline="30000" dirty="0">
                <a:solidFill>
                  <a:srgbClr val="0000CC"/>
                </a:solidFill>
              </a:rPr>
              <a:t>38 </a:t>
            </a:r>
            <a:r>
              <a:rPr lang="en-US" altLang="zh-CN" sz="2200" dirty="0">
                <a:solidFill>
                  <a:srgbClr val="0000CC"/>
                </a:solidFill>
              </a:rPr>
              <a:t>)</a:t>
            </a:r>
            <a:r>
              <a:rPr lang="en-US" altLang="zh-CN" sz="2200" baseline="30000" dirty="0">
                <a:solidFill>
                  <a:srgbClr val="0000CC"/>
                </a:solidFill>
              </a:rPr>
              <a:t> </a:t>
            </a:r>
            <a:r>
              <a:rPr lang="en-US" altLang="zh-CN" sz="2200" dirty="0">
                <a:solidFill>
                  <a:srgbClr val="0000CC"/>
                </a:solidFill>
              </a:rPr>
              <a:t>+ 1.0 = 1.0</a:t>
            </a: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sz="2200" dirty="0">
                <a:solidFill>
                  <a:srgbClr val="0000CC"/>
                </a:solidFill>
              </a:rPr>
              <a:t>      x + (y + z) = –1.5×10</a:t>
            </a:r>
            <a:r>
              <a:rPr lang="en-US" altLang="zh-CN" sz="2200" baseline="30000" dirty="0">
                <a:solidFill>
                  <a:srgbClr val="0000CC"/>
                </a:solidFill>
              </a:rPr>
              <a:t>38 </a:t>
            </a:r>
            <a:r>
              <a:rPr lang="en-US" altLang="zh-CN" sz="2200" dirty="0">
                <a:solidFill>
                  <a:srgbClr val="0000CC"/>
                </a:solidFill>
              </a:rPr>
              <a:t>+ (1.5×10</a:t>
            </a:r>
            <a:r>
              <a:rPr lang="en-US" altLang="zh-CN" sz="2200" baseline="30000" dirty="0">
                <a:solidFill>
                  <a:srgbClr val="0000CC"/>
                </a:solidFill>
              </a:rPr>
              <a:t>38 </a:t>
            </a:r>
            <a:r>
              <a:rPr lang="en-US" altLang="zh-CN" sz="2200" dirty="0">
                <a:solidFill>
                  <a:srgbClr val="0000CC"/>
                </a:solidFill>
              </a:rPr>
              <a:t>+ 1.0) = 0.0</a:t>
            </a:r>
          </a:p>
          <a:p>
            <a:pPr marL="342900" indent="-342900">
              <a:lnSpc>
                <a:spcPct val="100000"/>
              </a:lnSpc>
              <a:spcBef>
                <a:spcPts val="900"/>
              </a:spcBef>
              <a:buFont typeface="Wingdings" charset="2"/>
              <a:buNone/>
            </a:pPr>
            <a:r>
              <a:rPr lang="en-US" altLang="zh-CN" baseline="30000" dirty="0">
                <a:solidFill>
                  <a:srgbClr val="0000CC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en-US" altLang="zh-CN" dirty="0">
                <a:solidFill>
                  <a:srgbClr val="FF0000"/>
                </a:solidFill>
              </a:rPr>
              <a:t>(x + y) + z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≠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x + (y + z) </a:t>
            </a:r>
            <a:endParaRPr lang="zh-CN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"/>
            <a:ext cx="7344097" cy="54868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关于</a:t>
            </a:r>
            <a:r>
              <a:rPr lang="en-US" altLang="zh-CN" dirty="0">
                <a:solidFill>
                  <a:srgbClr val="A50021"/>
                </a:solidFill>
              </a:rPr>
              <a:t>IEEE 754</a:t>
            </a:r>
            <a:r>
              <a:rPr lang="zh-CN" altLang="en-US" dirty="0">
                <a:solidFill>
                  <a:srgbClr val="A50021"/>
                </a:solidFill>
              </a:rPr>
              <a:t>的疑问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3536504" y="2996952"/>
            <a:ext cx="2959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Arial" charset="0"/>
              </a:rPr>
              <a:t>How about double?  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549204" y="3429000"/>
            <a:ext cx="32718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latin typeface="+mn-lt"/>
                <a:ea typeface="宋体" panose="02010600030101010101" pitchFamily="2" charset="-122"/>
                <a:cs typeface="Arial" charset="0"/>
              </a:rPr>
              <a:t>How about double?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7024241" y="2996952"/>
            <a:ext cx="1720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Arial" charset="0"/>
              </a:rPr>
              <a:t>True!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6587679" y="3429000"/>
            <a:ext cx="24257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Arial" charset="0"/>
              </a:rPr>
              <a:t>Not always true!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6284466" y="1198588"/>
            <a:ext cx="275203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2400" b="1">
                <a:solidFill>
                  <a:srgbClr val="0000FF"/>
                </a:solidFill>
                <a:latin typeface="Times New Roman" charset="0"/>
                <a:ea typeface="华文新魏" charset="-122"/>
              </a:rPr>
              <a:t>约 </a:t>
            </a:r>
            <a:r>
              <a:rPr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+3.4 </a:t>
            </a:r>
            <a:r>
              <a:rPr lang="en-US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×</a:t>
            </a:r>
            <a:r>
              <a:rPr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 10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38</a:t>
            </a:r>
            <a:endParaRPr lang="zh-CN" altLang="en-US" sz="2400" b="1" baseline="30000" dirty="0">
              <a:solidFill>
                <a:srgbClr val="0000FF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6284466" y="1998663"/>
            <a:ext cx="26677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约 </a:t>
            </a:r>
            <a:r>
              <a:rPr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+1.8 </a:t>
            </a:r>
            <a:r>
              <a:rPr lang="en-US" altLang="en-US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×</a:t>
            </a:r>
            <a:r>
              <a:rPr lang="en-US" altLang="zh-CN" sz="24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 10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308</a:t>
            </a:r>
            <a:endParaRPr lang="zh-CN" altLang="en-US" sz="2400" b="1" baseline="30000" dirty="0">
              <a:solidFill>
                <a:srgbClr val="0000FF"/>
              </a:solidFill>
              <a:latin typeface="Times New Roman" charset="0"/>
              <a:ea typeface="华文新魏" charset="-122"/>
            </a:endParaRPr>
          </a:p>
        </p:txBody>
      </p:sp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3851622" y="2500065"/>
            <a:ext cx="2736850" cy="496887"/>
          </a:xfrm>
          <a:prstGeom prst="wedgeRoundRectCallout">
            <a:avLst>
              <a:gd name="adj1" fmla="val -78634"/>
              <a:gd name="adj2" fmla="val 75670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zh-CN" altLang="en-US" sz="2400" b="1" dirty="0">
                <a:latin typeface="华文新魏" charset="-122"/>
                <a:ea typeface="华文新魏" charset="-122"/>
                <a:cs typeface="Arial" charset="0"/>
              </a:rPr>
              <a:t>有效位数可能丢失</a:t>
            </a:r>
          </a:p>
        </p:txBody>
      </p:sp>
      <p:sp>
        <p:nvSpPr>
          <p:cNvPr id="179211" name="AutoShape 11"/>
          <p:cNvSpPr>
            <a:spLocks noChangeArrowheads="1"/>
          </p:cNvSpPr>
          <p:nvPr/>
        </p:nvSpPr>
        <p:spPr bwMode="auto">
          <a:xfrm>
            <a:off x="5016054" y="3839492"/>
            <a:ext cx="2736850" cy="465138"/>
          </a:xfrm>
          <a:prstGeom prst="wedgeRoundRectCallout">
            <a:avLst>
              <a:gd name="adj1" fmla="val -115780"/>
              <a:gd name="adj2" fmla="val -106715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zh-CN" altLang="en-US" sz="2400" b="1">
                <a:latin typeface="华文新魏" charset="-122"/>
                <a:ea typeface="华文新魏" charset="-122"/>
                <a:cs typeface="Arial" charset="0"/>
              </a:rPr>
              <a:t>小数部分可能丢失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909CEF-9A08-AD31-20B1-4752C99E5A1A}"/>
              </a:ext>
            </a:extLst>
          </p:cNvPr>
          <p:cNvSpPr txBox="1"/>
          <p:nvPr/>
        </p:nvSpPr>
        <p:spPr>
          <a:xfrm>
            <a:off x="0" y="29969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整数转浮点</a:t>
            </a:r>
            <a:endParaRPr lang="en-US" altLang="zh-CN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645FC0-68BE-B901-97A0-FA0F5AAE83CD}"/>
              </a:ext>
            </a:extLst>
          </p:cNvPr>
          <p:cNvSpPr txBox="1"/>
          <p:nvPr/>
        </p:nvSpPr>
        <p:spPr>
          <a:xfrm>
            <a:off x="-25410" y="34037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浮点转整数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29638E-1B17-1013-7FFA-C1BEC860AA69}"/>
              </a:ext>
            </a:extLst>
          </p:cNvPr>
          <p:cNvSpPr txBox="1"/>
          <p:nvPr/>
        </p:nvSpPr>
        <p:spPr>
          <a:xfrm>
            <a:off x="6693234" y="2546757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转</a:t>
            </a:r>
            <a:r>
              <a:rPr lang="en-US" altLang="zh-CN" sz="1400" dirty="0"/>
              <a:t>double</a:t>
            </a:r>
            <a:r>
              <a:rPr lang="zh-CN" altLang="en-US" sz="1400" dirty="0"/>
              <a:t>不会丢失有效位数</a:t>
            </a:r>
            <a:endParaRPr lang="en-US" altLang="zh-CN" sz="1400" dirty="0"/>
          </a:p>
          <a:p>
            <a:r>
              <a:rPr lang="en-US" altLang="zh-CN" sz="1400" dirty="0"/>
              <a:t>double</a:t>
            </a:r>
            <a:r>
              <a:rPr lang="zh-CN" altLang="en-US" sz="1400" dirty="0"/>
              <a:t>转</a:t>
            </a:r>
            <a:r>
              <a:rPr lang="en-US" altLang="zh-CN" sz="1400" dirty="0"/>
              <a:t>int</a:t>
            </a:r>
            <a:r>
              <a:rPr lang="zh-CN" altLang="en-US" sz="1400" dirty="0"/>
              <a:t>可能会溢出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31DCBA-7063-54C0-622F-89BFA3C8471F}"/>
              </a:ext>
            </a:extLst>
          </p:cNvPr>
          <p:cNvSpPr txBox="1"/>
          <p:nvPr/>
        </p:nvSpPr>
        <p:spPr>
          <a:xfrm>
            <a:off x="5572663" y="5723964"/>
            <a:ext cx="355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精度是在放入时寄存器损失的</a:t>
            </a:r>
            <a:endParaRPr lang="en-US" altLang="zh-CN" dirty="0"/>
          </a:p>
          <a:p>
            <a:r>
              <a:rPr lang="zh-CN" altLang="en-US" dirty="0"/>
              <a:t>现在有些</a:t>
            </a:r>
            <a:r>
              <a:rPr lang="en-US" altLang="zh-CN" dirty="0" err="1"/>
              <a:t>cpu</a:t>
            </a:r>
            <a:r>
              <a:rPr lang="zh-CN" altLang="en-US" dirty="0"/>
              <a:t>的寄存器位数更多，</a:t>
            </a:r>
            <a:endParaRPr lang="en-US" altLang="zh-CN" dirty="0"/>
          </a:p>
          <a:p>
            <a:r>
              <a:rPr lang="zh-CN" altLang="en-US" dirty="0"/>
              <a:t>只要不把操作数写入内存，</a:t>
            </a:r>
            <a:endParaRPr lang="en-US" altLang="zh-CN" dirty="0"/>
          </a:p>
          <a:p>
            <a:r>
              <a:rPr lang="zh-CN" altLang="en-US" dirty="0"/>
              <a:t>就不会截断数据导致损失精度</a:t>
            </a:r>
          </a:p>
        </p:txBody>
      </p:sp>
    </p:spTree>
    <p:extLst>
      <p:ext uri="{BB962C8B-B14F-4D97-AF65-F5344CB8AC3E}">
        <p14:creationId xmlns:p14="http://schemas.microsoft.com/office/powerpoint/2010/main" val="5754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05" grpId="0"/>
      <p:bldP spid="179206" grpId="0"/>
      <p:bldP spid="179207" grpId="0"/>
      <p:bldP spid="179208" grpId="0"/>
      <p:bldP spid="179209" grpId="0"/>
      <p:bldP spid="179210" grpId="0" animBg="1"/>
      <p:bldP spid="1792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4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31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2.4.4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数值数据的十进制表示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5" name="Rectangle 5"/>
          <p:cNvSpPr txBox="1">
            <a:spLocks noChangeArrowheads="1"/>
          </p:cNvSpPr>
          <p:nvPr/>
        </p:nvSpPr>
        <p:spPr bwMode="auto">
          <a:xfrm>
            <a:off x="1506538" y="2990850"/>
            <a:ext cx="6377830" cy="38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zh-CN" sz="2000" i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Decimal representation of numerical data</a:t>
            </a:r>
            <a:endParaRPr lang="en-US" altLang="zh-CN" sz="2000" i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14655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1742177" y="1167012"/>
            <a:ext cx="5883645" cy="39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kumimoji="1" lang="zh-CN" altLang="en-US" sz="28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计算机中如何表示十进制数值？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0"/>
            <a:ext cx="7224319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18437" name="图片 5" descr="200710168273695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9" y="1007534"/>
            <a:ext cx="1064559" cy="120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0412" y="1848727"/>
            <a:ext cx="6543337" cy="8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人们习惯用十进制数</a:t>
            </a:r>
          </a:p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可以减少二进制数和十进制数之间的转换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90412" y="2863155"/>
            <a:ext cx="4509780" cy="46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450"/>
              </a:spcBef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十进制数的二进制编码表示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876670" y="3619525"/>
            <a:ext cx="4610700" cy="451306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pPr>
              <a:lnSpc>
                <a:spcPts val="2850"/>
              </a:lnSpc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码</a:t>
            </a:r>
            <a:endParaRPr lang="en-US" altLang="zh-CN" sz="2800" b="1" dirty="0">
              <a:solidFill>
                <a:schemeClr val="bg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874288" y="4072022"/>
            <a:ext cx="4613082" cy="451306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pPr>
              <a:lnSpc>
                <a:spcPts val="2850"/>
              </a:lnSpc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BCD</a:t>
            </a:r>
            <a:r>
              <a:rPr lang="zh-CN" altLang="en-US" sz="2800" b="1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码</a:t>
            </a:r>
            <a:endParaRPr lang="en-US" altLang="zh-CN" sz="2800" b="1" dirty="0">
              <a:solidFill>
                <a:schemeClr val="bg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5765194"/>
            <a:ext cx="7245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Q:</a:t>
            </a:r>
            <a:r>
              <a:rPr lang="zh-CN" altLang="en-US" sz="2000" dirty="0"/>
              <a:t> How do decimal values be represented in computers?</a:t>
            </a:r>
          </a:p>
        </p:txBody>
      </p:sp>
    </p:spTree>
    <p:extLst>
      <p:ext uri="{BB962C8B-B14F-4D97-AF65-F5344CB8AC3E}">
        <p14:creationId xmlns:p14="http://schemas.microsoft.com/office/powerpoint/2010/main" val="15261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0"/>
            <a:ext cx="7224319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1508" name="TextBox 10"/>
          <p:cNvSpPr txBox="1">
            <a:spLocks noChangeArrowheads="1"/>
          </p:cNvSpPr>
          <p:nvPr/>
        </p:nvSpPr>
        <p:spPr bwMode="auto">
          <a:xfrm>
            <a:off x="1868257" y="865291"/>
            <a:ext cx="5151314" cy="44416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>
                <a:solidFill>
                  <a:schemeClr val="bg1"/>
                </a:solidFill>
                <a:latin typeface="微软雅黑" charset="-122"/>
                <a:ea typeface="微软雅黑" charset="-122"/>
              </a:rPr>
              <a:t>ASCII</a:t>
            </a: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码字符表示十进制数</a:t>
            </a:r>
          </a:p>
        </p:txBody>
      </p:sp>
      <p:sp>
        <p:nvSpPr>
          <p:cNvPr id="10" name="_s1031"/>
          <p:cNvSpPr>
            <a:spLocks noChangeArrowheads="1"/>
          </p:cNvSpPr>
          <p:nvPr/>
        </p:nvSpPr>
        <p:spPr bwMode="auto">
          <a:xfrm>
            <a:off x="971599" y="1484784"/>
            <a:ext cx="6944629" cy="1507695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815975" indent="-4572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lvl="1" algn="just">
              <a:lnSpc>
                <a:spcPct val="120000"/>
              </a:lnSpc>
              <a:buFont typeface="Arial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Times" charset="0"/>
                <a:ea typeface="微软雅黑" charset="-122"/>
              </a:rPr>
              <a:t>把十进制数看成字符串</a:t>
            </a:r>
            <a:endParaRPr lang="en-US" altLang="zh-CN" dirty="0">
              <a:solidFill>
                <a:schemeClr val="tx1"/>
              </a:solidFill>
              <a:latin typeface="Times" charset="0"/>
            </a:endParaRPr>
          </a:p>
          <a:p>
            <a:pPr lvl="1" algn="just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" charset="0"/>
                <a:ea typeface="微软雅黑" charset="-122"/>
              </a:rPr>
              <a:t>十进制</a:t>
            </a:r>
            <a:r>
              <a:rPr lang="en-US" altLang="zh-CN" dirty="0">
                <a:solidFill>
                  <a:schemeClr val="tx1"/>
                </a:solidFill>
                <a:latin typeface="Times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" charset="0"/>
                <a:ea typeface="微软雅黑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Times" charset="0"/>
              </a:rPr>
              <a:t>9</a:t>
            </a:r>
            <a:r>
              <a:rPr lang="zh-CN" altLang="en-US" dirty="0">
                <a:solidFill>
                  <a:schemeClr val="tx1"/>
                </a:solidFill>
                <a:latin typeface="Times" charset="0"/>
                <a:ea typeface="微软雅黑" charset="-122"/>
              </a:rPr>
              <a:t>分别对应</a:t>
            </a:r>
            <a:r>
              <a:rPr lang="en-US" altLang="zh-CN" dirty="0">
                <a:solidFill>
                  <a:schemeClr val="tx1"/>
                </a:solidFill>
                <a:latin typeface="Times" charset="0"/>
              </a:rPr>
              <a:t>30H</a:t>
            </a:r>
            <a:r>
              <a:rPr lang="zh-CN" altLang="en-US" dirty="0">
                <a:solidFill>
                  <a:schemeClr val="tx1"/>
                </a:solidFill>
                <a:latin typeface="Times" charset="0"/>
                <a:ea typeface="微软雅黑" charset="-122"/>
              </a:rPr>
              <a:t>～</a:t>
            </a:r>
            <a:r>
              <a:rPr lang="en-US" altLang="zh-CN" dirty="0">
                <a:solidFill>
                  <a:schemeClr val="tx1"/>
                </a:solidFill>
                <a:latin typeface="Times" charset="0"/>
              </a:rPr>
              <a:t>39H</a:t>
            </a:r>
          </a:p>
          <a:p>
            <a:pPr lvl="1" algn="just">
              <a:lnSpc>
                <a:spcPct val="120000"/>
              </a:lnSpc>
              <a:buFont typeface="Arial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" charset="0"/>
              </a:rPr>
              <a:t>1 </a:t>
            </a:r>
            <a:r>
              <a:rPr lang="zh-CN" altLang="en-US" dirty="0">
                <a:solidFill>
                  <a:schemeClr val="tx1"/>
                </a:solidFill>
                <a:latin typeface="Times" charset="0"/>
                <a:ea typeface="微软雅黑" charset="-122"/>
              </a:rPr>
              <a:t>位十进制数对应</a:t>
            </a:r>
            <a:r>
              <a:rPr lang="en-US" altLang="zh-CN" dirty="0">
                <a:solidFill>
                  <a:schemeClr val="tx1"/>
                </a:solidFill>
                <a:latin typeface="Times" charset="0"/>
                <a:ea typeface="微软雅黑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" charset="0"/>
              </a:rPr>
              <a:t>8 </a:t>
            </a:r>
            <a:r>
              <a:rPr lang="zh-CN" altLang="en-US" dirty="0">
                <a:solidFill>
                  <a:schemeClr val="tx1"/>
                </a:solidFill>
                <a:latin typeface="Times" charset="0"/>
                <a:ea typeface="微软雅黑" charset="-122"/>
              </a:rPr>
              <a:t>位二进制数</a:t>
            </a:r>
          </a:p>
        </p:txBody>
      </p:sp>
      <p:pic>
        <p:nvPicPr>
          <p:cNvPr id="1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54375"/>
            <a:ext cx="965722" cy="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3346234" y="4833394"/>
            <a:ext cx="4322110" cy="1159315"/>
          </a:xfrm>
          <a:prstGeom prst="wedgeRoundRectCallout">
            <a:avLst>
              <a:gd name="adj1" fmla="val -65653"/>
              <a:gd name="adj2" fmla="val 26435"/>
              <a:gd name="adj3" fmla="val 16667"/>
            </a:avLst>
          </a:prstGeom>
          <a:gradFill rotWithShape="1">
            <a:gsLst>
              <a:gs pos="0">
                <a:srgbClr val="E4FFE9"/>
              </a:gs>
              <a:gs pos="64999">
                <a:srgbClr val="BAFCC7"/>
              </a:gs>
              <a:gs pos="100000">
                <a:srgbClr val="9BFDAF"/>
              </a:gs>
            </a:gsLst>
            <a:lin ang="5400000" scaled="1"/>
          </a:gradFill>
          <a:ln w="9525">
            <a:solidFill>
              <a:srgbClr val="00B04E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>
                <a:solidFill>
                  <a:srgbClr val="C00000"/>
                </a:solidFill>
                <a:latin typeface="华文隶书" charset="-122"/>
                <a:ea typeface="华文隶书" charset="-122"/>
              </a:rPr>
              <a:t>But</a:t>
            </a:r>
            <a:r>
              <a:rPr lang="en-US" altLang="zh-CN" sz="4800" dirty="0">
                <a:solidFill>
                  <a:srgbClr val="C00000"/>
                </a:solidFill>
                <a:latin typeface="华文隶书" charset="-122"/>
                <a:ea typeface="华文隶书" charset="-122"/>
              </a:rPr>
              <a:t> 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符号位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怎样表示？</a:t>
            </a:r>
            <a:endParaRPr lang="en-US" altLang="zh-CN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 b="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How to represent symbols?</a:t>
            </a:r>
            <a:endParaRPr lang="zh-CN" altLang="en-US" sz="2000" b="0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 algn="ctr">
              <a:lnSpc>
                <a:spcPct val="90000"/>
              </a:lnSpc>
            </a:pPr>
            <a:endParaRPr kumimoji="1" lang="zh-CN" altLang="en-US" sz="2000" dirty="0">
              <a:solidFill>
                <a:srgbClr val="000000"/>
              </a:solidFill>
              <a:latin typeface="Verdana" charset="0"/>
              <a:ea typeface="微软雅黑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36252"/>
              </p:ext>
            </p:extLst>
          </p:nvPr>
        </p:nvGraphicFramePr>
        <p:xfrm>
          <a:off x="0" y="3349805"/>
          <a:ext cx="9036496" cy="1159315"/>
        </p:xfrm>
        <a:graphic>
          <a:graphicData uri="http://schemas.openxmlformats.org/drawingml/2006/table">
            <a:tbl>
              <a:tblPr/>
              <a:tblGrid>
                <a:gridCol w="1246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1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十进制数</a:t>
                      </a: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6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7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8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9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ASCII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编码</a:t>
                      </a: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30H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31H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32H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33H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34H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35H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36H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37H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38H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39H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</a:txBody>
                  <a:tcPr marL="68587" marR="68587" marT="34320" marB="3432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161" y="0"/>
            <a:ext cx="7307151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161" y="4055722"/>
            <a:ext cx="8963335" cy="189355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例：十进制数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+236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表示为： </a:t>
            </a: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2B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32 33 36H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</a:t>
            </a: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0010 1011 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0011 0010 0011 0011 0011 0110B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十进制数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-2369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表示为：</a:t>
            </a: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2D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32 33 36 39H</a:t>
            </a:r>
          </a:p>
          <a:p>
            <a:pPr>
              <a:lnSpc>
                <a:spcPct val="110000"/>
              </a:lnSpc>
              <a:spcBef>
                <a:spcPts val="450"/>
              </a:spcBef>
            </a:pP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0010 1101 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0011 0010 0011 0011 0011 0110 0011 1001B</a:t>
            </a:r>
            <a:endParaRPr lang="en-US" altLang="zh-CN" i="1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31640" y="2420888"/>
            <a:ext cx="7376828" cy="125031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3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符号位单独用一个字节表示，位于数字串之前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ts val="3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正号“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+”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ASCII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“2BH”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表示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ts val="3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负号“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-”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ASCII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码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“2DH”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表示</a:t>
            </a:r>
          </a:p>
        </p:txBody>
      </p:sp>
      <p:pic>
        <p:nvPicPr>
          <p:cNvPr id="23558" name="图片 12" descr="u=207606497,4036238559&amp;fm=21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3" y="1330823"/>
            <a:ext cx="890287" cy="100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05"/>
          <p:cNvSpPr txBox="1">
            <a:spLocks noChangeArrowheads="1"/>
          </p:cNvSpPr>
          <p:nvPr/>
        </p:nvSpPr>
        <p:spPr bwMode="auto">
          <a:xfrm>
            <a:off x="1331641" y="1609636"/>
            <a:ext cx="5544616" cy="52322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码格式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—— 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前分隔数字串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2175556" y="836712"/>
            <a:ext cx="5151314" cy="44416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ASCII</a:t>
            </a:r>
            <a:r>
              <a:rPr kumimoji="1"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码字符表示十进制数</a:t>
            </a:r>
          </a:p>
        </p:txBody>
      </p:sp>
    </p:spTree>
    <p:extLst>
      <p:ext uri="{BB962C8B-B14F-4D97-AF65-F5344CB8AC3E}">
        <p14:creationId xmlns:p14="http://schemas.microsoft.com/office/powerpoint/2010/main" val="12828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0"/>
            <a:ext cx="7272808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26628" name="TextBox 10"/>
          <p:cNvSpPr txBox="1">
            <a:spLocks noChangeArrowheads="1"/>
          </p:cNvSpPr>
          <p:nvPr/>
        </p:nvSpPr>
        <p:spPr bwMode="auto">
          <a:xfrm>
            <a:off x="2799147" y="817017"/>
            <a:ext cx="3951700" cy="444161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ASCII</a:t>
            </a:r>
            <a:r>
              <a:rPr kumimoji="1"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码表示十进制数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55576" y="1529514"/>
            <a:ext cx="8208912" cy="175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后嵌入数字串</a:t>
            </a:r>
            <a:endParaRPr kumimoji="1" lang="en-US" altLang="zh-CN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dirty="0">
                <a:latin typeface="微软雅黑" charset="-122"/>
                <a:ea typeface="微软雅黑" charset="-122"/>
              </a:rPr>
              <a:t>符号位嵌入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到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最低位数字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的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ASCII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码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的高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位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。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省一个字节</a:t>
            </a:r>
          </a:p>
          <a:p>
            <a:pPr lvl="1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正数：最低位数字的高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位：不变</a:t>
            </a:r>
          </a:p>
          <a:p>
            <a:pPr lvl="1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dirty="0">
                <a:latin typeface="微软雅黑" charset="-122"/>
                <a:ea typeface="微软雅黑" charset="-122"/>
              </a:rPr>
              <a:t>负数：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最低位数字的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高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位：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变为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0111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85825"/>
            <a:ext cx="446543" cy="31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7211" y="3656094"/>
            <a:ext cx="7945229" cy="2077161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例：十进制数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+236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表示为：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32 33 </a:t>
            </a:r>
            <a:r>
              <a:rPr lang="en-US" altLang="zh-CN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3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6H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   0011 0010 0011 0011 </a:t>
            </a:r>
            <a:r>
              <a:rPr lang="en-US" altLang="zh-CN" dirty="0">
                <a:solidFill>
                  <a:srgbClr val="FFFF00"/>
                </a:solidFill>
                <a:latin typeface="微软雅黑" charset="-122"/>
                <a:ea typeface="微软雅黑" charset="-122"/>
              </a:rPr>
              <a:t>0011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0110B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十进制数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-2369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表示为：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32 33 36 </a:t>
            </a:r>
            <a:r>
              <a:rPr lang="en-US" altLang="zh-CN" dirty="0">
                <a:latin typeface="微软雅黑" charset="-122"/>
                <a:ea typeface="微软雅黑" charset="-122"/>
              </a:rPr>
              <a:t>7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9H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    0011 0010 0011 0011 0011 0110 </a:t>
            </a:r>
            <a:r>
              <a:rPr lang="en-US" altLang="zh-CN" dirty="0">
                <a:latin typeface="微软雅黑" charset="-122"/>
                <a:ea typeface="微软雅黑" charset="-122"/>
              </a:rPr>
              <a:t>0111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1001B</a:t>
            </a:r>
          </a:p>
        </p:txBody>
      </p:sp>
    </p:spTree>
    <p:extLst>
      <p:ext uri="{BB962C8B-B14F-4D97-AF65-F5344CB8AC3E}">
        <p14:creationId xmlns:p14="http://schemas.microsoft.com/office/powerpoint/2010/main" val="211416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1774263" y="1276237"/>
            <a:ext cx="5883645" cy="39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kumimoji="1" lang="zh-CN" altLang="en-US" sz="28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计算机中如何表示十进制数值？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8335"/>
            <a:ext cx="7224319" cy="54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18437" name="图片 5" descr="200710168273695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0" y="1066659"/>
            <a:ext cx="720422" cy="81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87255" y="1833423"/>
            <a:ext cx="6543337" cy="8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人们习惯用十进制数</a:t>
            </a:r>
          </a:p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可以减少二进制数和十进制数之间的转换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864762" y="2921728"/>
            <a:ext cx="4723462" cy="51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450"/>
              </a:spcBef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十进制数的二进制编码表示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876670" y="3619525"/>
            <a:ext cx="4610700" cy="451306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pPr>
              <a:lnSpc>
                <a:spcPts val="2850"/>
              </a:lnSpc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ASCII</a:t>
            </a:r>
            <a:r>
              <a:rPr lang="zh-CN" altLang="en-US" sz="2800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码</a:t>
            </a:r>
            <a:endParaRPr lang="en-US" altLang="zh-CN" sz="2800" dirty="0">
              <a:solidFill>
                <a:schemeClr val="bg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3" name="爆炸形 2 12"/>
          <p:cNvSpPr/>
          <p:nvPr/>
        </p:nvSpPr>
        <p:spPr>
          <a:xfrm>
            <a:off x="3315769" y="3314685"/>
            <a:ext cx="5360687" cy="2418571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00" dirty="0"/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4427984" y="3986286"/>
            <a:ext cx="28459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占空间大，且需转换成二进制数或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BCD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码才能计算</a:t>
            </a:r>
          </a:p>
        </p:txBody>
      </p:sp>
    </p:spTree>
    <p:extLst>
      <p:ext uri="{BB962C8B-B14F-4D97-AF65-F5344CB8AC3E}">
        <p14:creationId xmlns:p14="http://schemas.microsoft.com/office/powerpoint/2010/main" val="151548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0"/>
            <a:ext cx="5210175" cy="5749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回顾</a:t>
            </a:r>
            <a:r>
              <a:rPr lang="en-US" altLang="zh-CN" dirty="0">
                <a:solidFill>
                  <a:srgbClr val="A50021"/>
                </a:solidFill>
              </a:rPr>
              <a:t>—— 2.2.2 </a:t>
            </a:r>
            <a:r>
              <a:rPr lang="zh-CN" altLang="en-US" dirty="0">
                <a:solidFill>
                  <a:srgbClr val="A50021"/>
                </a:solidFill>
              </a:rPr>
              <a:t>操作码设计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63713" y="2336800"/>
            <a:ext cx="724535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75" tIns="33342" rIns="67875" bIns="3334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0113" indent="-4429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 操作码的编码方式决定操作码的长度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Fixed Length Opcodes (</a:t>
            </a:r>
            <a:r>
              <a:rPr lang="zh-CN" altLang="en-US" sz="2400" b="1">
                <a:solidFill>
                  <a:srgbClr val="7F7F7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定长操作码法）</a:t>
            </a:r>
            <a:endParaRPr lang="en-US" altLang="zh-CN" sz="2400" b="1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指令的操作码部分采用</a:t>
            </a:r>
            <a:r>
              <a:rPr kumimoji="1" lang="zh-CN" altLang="en-US" sz="28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固定长度的</a:t>
            </a:r>
            <a:r>
              <a:rPr kumimoji="1" lang="zh-CN" altLang="en-US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Monotype Sorts" charset="2"/>
              <a:buChar char=" "/>
            </a:pPr>
            <a:r>
              <a:rPr kumimoji="1" lang="zh-CN" altLang="en-US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例如：假设操作码固定为</a:t>
            </a:r>
            <a:r>
              <a:rPr kumimoji="1" lang="en-US" altLang="zh-CN" b="1">
                <a:solidFill>
                  <a:srgbClr val="7F7F7F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6</a:t>
            </a:r>
            <a:r>
              <a:rPr kumimoji="1" lang="zh-CN" altLang="en-US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位，则系统最多可表示</a:t>
            </a:r>
            <a:r>
              <a:rPr kumimoji="1" lang="en-US" altLang="zh-CN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b="1" baseline="30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种指令 </a:t>
            </a:r>
            <a:endParaRPr lang="en-US" altLang="zh-CN" sz="2400" b="1">
              <a:solidFill>
                <a:srgbClr val="7F7F7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Expanding Opcodes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变长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扩展操作码法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hlinkClick r:id="rId3" action="ppaction://hlinksldjump"/>
              </a:rPr>
              <a:t>)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1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指令的操作码部分采用</a:t>
            </a:r>
            <a:r>
              <a:rPr kumimoji="1" lang="zh-CN" altLang="en-US" sz="24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可变长度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的编码</a:t>
            </a:r>
            <a:endParaRPr kumimoji="1"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rgbClr val="A50021"/>
              </a:buClr>
            </a:pPr>
            <a:r>
              <a:rPr kumimoji="1" lang="zh-CN" altLang="en-US" sz="2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操作码的编码长度分成</a:t>
            </a: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几种固定长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的格式，操作码的位数</a:t>
            </a:r>
            <a:r>
              <a:rPr kumimoji="1"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随地址数的减少而增加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，被大多数指令集采用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rgbClr val="A50021"/>
              </a:buClr>
              <a:buFont typeface="Wingdings" panose="05000000000000000000" pitchFamily="2" charset="2"/>
              <a:buChar char="p"/>
            </a:pPr>
            <a:endParaRPr lang="en-US" altLang="zh-CN" b="1">
              <a:latin typeface="Times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1AD31EAF-8ED5-4686-885F-F0C9C0038085}"/>
              </a:ext>
            </a:extLst>
          </p:cNvPr>
          <p:cNvGraphicFramePr>
            <a:graphicFrameLocks noGrp="1"/>
          </p:cNvGraphicFramePr>
          <p:nvPr/>
        </p:nvGraphicFramePr>
        <p:xfrm>
          <a:off x="2546350" y="1052513"/>
          <a:ext cx="5699125" cy="404812"/>
        </p:xfrm>
        <a:graphic>
          <a:graphicData uri="http://schemas.openxmlformats.org/drawingml/2006/table">
            <a:tbl>
              <a:tblPr/>
              <a:tblGrid>
                <a:gridCol w="2849563">
                  <a:extLst>
                    <a:ext uri="{9D8B030D-6E8A-4147-A177-3AD203B41FA5}">
                      <a16:colId xmlns:a16="http://schemas.microsoft.com/office/drawing/2014/main" val="4082525143"/>
                    </a:ext>
                  </a:extLst>
                </a:gridCol>
                <a:gridCol w="2849562">
                  <a:extLst>
                    <a:ext uri="{9D8B030D-6E8A-4147-A177-3AD203B41FA5}">
                      <a16:colId xmlns:a16="http://schemas.microsoft.com/office/drawing/2014/main" val="3203493606"/>
                    </a:ext>
                  </a:extLst>
                </a:gridCol>
              </a:tblGrid>
              <a:tr h="404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操作码</a:t>
                      </a:r>
                    </a:p>
                  </a:txBody>
                  <a:tcPr marL="68598" marR="68598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微软雅黑" panose="020B0503020204020204" pitchFamily="34" charset="-122"/>
                        </a:rPr>
                        <a:t>地址码</a:t>
                      </a:r>
                    </a:p>
                  </a:txBody>
                  <a:tcPr marL="68598" marR="68598" marT="34353" marB="3435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750720"/>
                  </a:ext>
                </a:extLst>
              </a:tr>
            </a:tbl>
          </a:graphicData>
        </a:graphic>
      </p:graphicFrame>
      <p:sp>
        <p:nvSpPr>
          <p:cNvPr id="5" name="_s1031">
            <a:extLst>
              <a:ext uri="{FF2B5EF4-FFF2-40B4-BE49-F238E27FC236}">
                <a16:creationId xmlns:a16="http://schemas.microsoft.com/office/drawing/2014/main" id="{BE893EBE-B71B-49D1-96D1-204D4DE13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093788"/>
            <a:ext cx="1458912" cy="446087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342900" indent="-342900"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2844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7416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1988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656013" indent="15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指令格式</a:t>
            </a:r>
          </a:p>
        </p:txBody>
      </p:sp>
      <p:sp>
        <p:nvSpPr>
          <p:cNvPr id="6" name="_s1031">
            <a:extLst>
              <a:ext uri="{FF2B5EF4-FFF2-40B4-BE49-F238E27FC236}">
                <a16:creationId xmlns:a16="http://schemas.microsoft.com/office/drawing/2014/main" id="{3B04915C-37FC-4103-BFEB-DE2DA5E5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1766888"/>
            <a:ext cx="2185988" cy="446087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67509" tIns="35105" rIns="67509" bIns="35105">
            <a:spAutoFit/>
          </a:bodyPr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9326BD25-6082-4CB2-A760-94755302B0B8}"/>
              </a:ext>
            </a:extLst>
          </p:cNvPr>
          <p:cNvSpPr>
            <a:spLocks/>
          </p:cNvSpPr>
          <p:nvPr/>
        </p:nvSpPr>
        <p:spPr bwMode="auto">
          <a:xfrm rot="5400000">
            <a:off x="3873500" y="222250"/>
            <a:ext cx="261938" cy="2808288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02B97480-9443-4CE2-B8F2-EECA58B2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2333625"/>
            <a:ext cx="7362825" cy="4264025"/>
          </a:xfrm>
          <a:prstGeom prst="wedgeRoundRectCallout">
            <a:avLst>
              <a:gd name="adj1" fmla="val -20569"/>
              <a:gd name="adj2" fmla="val -54361"/>
              <a:gd name="adj3" fmla="val 16667"/>
            </a:avLst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6990" tIns="33496" rIns="66990" bIns="33496"/>
          <a:lstStyle>
            <a:lvl1pPr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 defTabSz="11826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defTabSz="1182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charset="2"/>
              <a:buNone/>
              <a:defRPr/>
            </a:pPr>
            <a:endParaRPr kumimoji="1" lang="zh-CN" altLang="en-US" sz="1725">
              <a:solidFill>
                <a:schemeClr val="tx1"/>
              </a:solidFill>
            </a:endParaRPr>
          </a:p>
        </p:txBody>
      </p:sp>
      <p:sp>
        <p:nvSpPr>
          <p:cNvPr id="16400" name="_s1031"/>
          <p:cNvSpPr>
            <a:spLocks noChangeArrowheads="1"/>
          </p:cNvSpPr>
          <p:nvPr/>
        </p:nvSpPr>
        <p:spPr bwMode="auto">
          <a:xfrm>
            <a:off x="684213" y="2038350"/>
            <a:ext cx="539750" cy="36814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78" tIns="35105" rIns="67509" bIns="35105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操作码长度问题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1" name="文本框 1"/>
          <p:cNvSpPr txBox="1">
            <a:spLocks noChangeArrowheads="1"/>
          </p:cNvSpPr>
          <p:nvPr/>
        </p:nvSpPr>
        <p:spPr bwMode="auto">
          <a:xfrm>
            <a:off x="134938" y="35750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674544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1742177" y="1167012"/>
            <a:ext cx="5883645" cy="39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kumimoji="1" lang="zh-CN" altLang="en-US" sz="280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计算机中如何表示十进制数值？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0"/>
            <a:ext cx="7224319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pic>
        <p:nvPicPr>
          <p:cNvPr id="18437" name="图片 5" descr="200710168273695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9" y="1007534"/>
            <a:ext cx="1064559" cy="120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90412" y="1848727"/>
            <a:ext cx="6543337" cy="8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人们习惯用十进制数</a:t>
            </a:r>
          </a:p>
          <a:p>
            <a:pPr>
              <a:lnSpc>
                <a:spcPts val="285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可以减少二进制数和十进制数之间的转换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90412" y="2863155"/>
            <a:ext cx="4509780" cy="468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450"/>
              </a:spcBef>
            </a:pPr>
            <a:r>
              <a:rPr kumimoji="1" lang="zh-CN" altLang="en-US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十进制数的二进制编码表示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876670" y="3619525"/>
            <a:ext cx="4610700" cy="451306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pPr>
              <a:lnSpc>
                <a:spcPts val="2850"/>
              </a:lnSpc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latin typeface="STXinwei" charset="-122"/>
                <a:ea typeface="STXinwei" charset="-122"/>
                <a:cs typeface="STXinwei" charset="-122"/>
              </a:rPr>
              <a:t>码</a:t>
            </a:r>
            <a:endParaRPr lang="en-US" altLang="zh-CN" sz="2800" b="1" dirty="0">
              <a:solidFill>
                <a:schemeClr val="bg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874288" y="4072022"/>
            <a:ext cx="4613082" cy="451306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pPr>
              <a:lnSpc>
                <a:spcPts val="2850"/>
              </a:lnSpc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STXinwei" charset="-122"/>
                <a:ea typeface="STXinwei" charset="-122"/>
                <a:cs typeface="STXinwei" charset="-122"/>
              </a:rPr>
              <a:t>BCD</a:t>
            </a:r>
            <a:r>
              <a:rPr lang="zh-CN" altLang="en-US" sz="2800" b="1" dirty="0">
                <a:solidFill>
                  <a:srgbClr val="FFFF00"/>
                </a:solidFill>
                <a:latin typeface="STXinwei" charset="-122"/>
                <a:ea typeface="STXinwei" charset="-122"/>
                <a:cs typeface="STXinwei" charset="-122"/>
              </a:rPr>
              <a:t>码</a:t>
            </a:r>
            <a:endParaRPr lang="en-US" altLang="zh-CN" sz="2800" b="1" dirty="0">
              <a:solidFill>
                <a:srgbClr val="FFFF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14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24016"/>
            <a:ext cx="7224319" cy="5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63846" y="860752"/>
            <a:ext cx="3812410" cy="4320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BCD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码表示十进制数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20713" y="1299788"/>
            <a:ext cx="8071767" cy="13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4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编码思想</a:t>
            </a:r>
          </a:p>
          <a:p>
            <a:pPr>
              <a:spcBef>
                <a:spcPts val="400"/>
              </a:spcBef>
              <a:buFont typeface="Wingdings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～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9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每个十进制数位至少用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位二进制位来表示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ts val="400"/>
              </a:spcBef>
              <a:buFont typeface="Wingdings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位二进制位可以组合成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种状态，去掉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种状态后还有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6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种冗余状态</a:t>
            </a:r>
          </a:p>
        </p:txBody>
      </p:sp>
      <p:pic>
        <p:nvPicPr>
          <p:cNvPr id="12" name="图片 11" descr="2531170_075654097000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81101" cy="68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95536" y="3356992"/>
            <a:ext cx="8496944" cy="328174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9065" tIns="34533" rIns="69065" bIns="34533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十进制有权码</a:t>
            </a: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表示每个十进制数位的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个二进制数位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称基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码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都有一个确定的权，如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8421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码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/>
              <a:t>从高到低各位二进制位对应的权值分别为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十进制无权码</a:t>
            </a:r>
          </a:p>
          <a:p>
            <a:pPr>
              <a:spcBef>
                <a:spcPts val="450"/>
              </a:spcBef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表示每个十进制数位的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个基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码没有确定的权，如余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码和格雷码</a:t>
            </a:r>
          </a:p>
          <a:p>
            <a:pPr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其他编码方法  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(5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中取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码、独热码等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58553" y="2948354"/>
            <a:ext cx="1620957" cy="4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编码方法</a:t>
            </a:r>
          </a:p>
        </p:txBody>
      </p:sp>
      <p:pic>
        <p:nvPicPr>
          <p:cNvPr id="9" name="图片 8" descr="2531170_075654097000_2.jpg">
            <a:extLst>
              <a:ext uri="{FF2B5EF4-FFF2-40B4-BE49-F238E27FC236}">
                <a16:creationId xmlns:a16="http://schemas.microsoft.com/office/drawing/2014/main" id="{44D4F481-778E-4376-81B7-38299897D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581101" cy="68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0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305" y="3326780"/>
            <a:ext cx="7772400" cy="136207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305" y="1826593"/>
            <a:ext cx="7772400" cy="1500187"/>
          </a:xfrm>
        </p:spPr>
        <p:txBody>
          <a:bodyPr/>
          <a:lstStyle/>
          <a:p>
            <a:pPr>
              <a:spcBef>
                <a:spcPts val="600"/>
              </a:spcBef>
            </a:pP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1556792"/>
            <a:ext cx="8280920" cy="49244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is-I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十进制数        </a:t>
            </a: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8421BCD</a:t>
            </a:r>
            <a:r>
              <a:rPr lang="zh-CN" altLang="is-I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       </a:t>
            </a:r>
            <a:r>
              <a:rPr lang="zh-CN" altLang="en-U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is-I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   余</a:t>
            </a: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is-I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         </a:t>
            </a:r>
            <a:r>
              <a:rPr lang="zh-CN" altLang="en-U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is-I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zh-CN" altLang="en-U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is-IS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格雷码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0                    0000                     0011              0000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1                    0001                     0100              0001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2                    0010                     0101              0011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3                    0011                     0110              0010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4                    0100                     0111              0110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5                    0101                     1000              1110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6                    0110                     1001              1010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7                    0111                     1010              1000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8                    1000                     1011              1100</a:t>
            </a:r>
          </a:p>
          <a:p>
            <a:pPr algn="ctr">
              <a:spcBef>
                <a:spcPts val="600"/>
              </a:spcBef>
            </a:pPr>
            <a:r>
              <a:rPr lang="is-IS" altLang="zh-CN" sz="2400" b="1" dirty="0">
                <a:solidFill>
                  <a:srgbClr val="3434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9                    1001                     1100              0100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2531170_075654097000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95323"/>
            <a:ext cx="581101" cy="68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71600" y="939998"/>
            <a:ext cx="2232248" cy="4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编码方法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D355AC3-DBF4-4568-B794-97294057D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34231"/>
            <a:ext cx="7128792" cy="5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zh-CN"/>
            </a:defPPr>
            <a:lvl1pPr>
              <a:defRPr sz="32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2.4.4 </a:t>
            </a:r>
            <a:r>
              <a:rPr lang="zh-CN" altLang="en-US" dirty="0"/>
              <a:t>数值数据的十进制表示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3BF2A9-F550-3D75-DB0D-CE97E6CA3186}"/>
              </a:ext>
            </a:extLst>
          </p:cNvPr>
          <p:cNvSpPr txBox="1"/>
          <p:nvPr/>
        </p:nvSpPr>
        <p:spPr>
          <a:xfrm>
            <a:off x="5148064" y="10525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格雷码的好处是只变一位，能耗更低</a:t>
            </a:r>
          </a:p>
        </p:txBody>
      </p:sp>
    </p:spTree>
    <p:extLst>
      <p:ext uri="{BB962C8B-B14F-4D97-AF65-F5344CB8AC3E}">
        <p14:creationId xmlns:p14="http://schemas.microsoft.com/office/powerpoint/2010/main" val="1360035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-13218"/>
            <a:ext cx="7224319" cy="56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2.4.4 </a:t>
            </a:r>
            <a:r>
              <a:rPr lang="zh-CN" altLang="en-US" dirty="0">
                <a:solidFill>
                  <a:srgbClr val="A50021"/>
                </a:solidFill>
              </a:rPr>
              <a:t>数值数据的十进制表示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6868" name="TextBox 10"/>
          <p:cNvSpPr txBox="1">
            <a:spLocks noChangeArrowheads="1"/>
          </p:cNvSpPr>
          <p:nvPr/>
        </p:nvSpPr>
        <p:spPr bwMode="auto">
          <a:xfrm>
            <a:off x="2555776" y="784605"/>
            <a:ext cx="3965561" cy="4320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用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BCD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码表示十进制数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92722" y="1371796"/>
            <a:ext cx="7927750" cy="13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kumimoji="1"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编码思想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每个十进制数位至少用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位二进制位来表示</a:t>
            </a:r>
            <a:endParaRPr kumimoji="1"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位二进制位可以组合成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16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种状态，去掉前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种状态后还有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6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种冗余状态</a:t>
            </a:r>
          </a:p>
        </p:txBody>
      </p:sp>
      <p:pic>
        <p:nvPicPr>
          <p:cNvPr id="12" name="图片 11" descr="2531170_075654097000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581101" cy="68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49870" y="3126869"/>
            <a:ext cx="64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kumimoji="1" lang="zh-CN" altLang="en-US">
                <a:latin typeface="微软雅黑" charset="-122"/>
                <a:ea typeface="微软雅黑" charset="-122"/>
              </a:rPr>
              <a:t>符号位：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“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+”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：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1100 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；“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-</a:t>
            </a:r>
            <a:r>
              <a:rPr kumimoji="1" lang="zh-CN" altLang="en-US" dirty="0">
                <a:latin typeface="微软雅黑" charset="-122"/>
                <a:ea typeface="微软雅黑" charset="-122"/>
              </a:rPr>
              <a:t>”：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1101</a:t>
            </a:r>
            <a:endParaRPr kumimoji="1"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1560" y="3650812"/>
            <a:ext cx="8397252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例：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+236=(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1100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dirty="0">
                <a:solidFill>
                  <a:srgbClr val="00843C"/>
                </a:solidFill>
                <a:latin typeface="微软雅黑" charset="-122"/>
                <a:ea typeface="微软雅黑" charset="-122"/>
              </a:rPr>
              <a:t>0010 0011 0110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8421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(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占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个字节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－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2369=(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1101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en-US" altLang="zh-CN" dirty="0">
                <a:solidFill>
                  <a:srgbClr val="00843C"/>
                </a:solidFill>
                <a:latin typeface="微软雅黑" charset="-122"/>
                <a:ea typeface="微软雅黑" charset="-122"/>
              </a:rPr>
              <a:t>0010 0011 0110 1001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 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8421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                                                    (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占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个半字节？？？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      </a:t>
            </a:r>
            <a:endParaRPr kumimoji="1" lang="zh-CN" altLang="en-US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739457" y="5190291"/>
            <a:ext cx="74410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=(</a:t>
            </a:r>
            <a:r>
              <a:rPr kumimoji="1" lang="en-US" altLang="zh-CN" dirty="0">
                <a:latin typeface="微软雅黑" charset="-122"/>
                <a:ea typeface="微软雅黑" charset="-122"/>
              </a:rPr>
              <a:t>1101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0000 </a:t>
            </a:r>
            <a:r>
              <a:rPr kumimoji="1" lang="en-US" altLang="zh-CN" dirty="0">
                <a:solidFill>
                  <a:srgbClr val="00843C"/>
                </a:solidFill>
                <a:latin typeface="微软雅黑" charset="-122"/>
                <a:ea typeface="微软雅黑" charset="-122"/>
              </a:rPr>
              <a:t>0010 0011 0110 1001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 </a:t>
            </a:r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8421</a:t>
            </a:r>
          </a:p>
          <a:p>
            <a:r>
              <a:rPr kumimoji="1" lang="en-US" altLang="zh-CN" baseline="-250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                                                             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(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占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3</a:t>
            </a:r>
            <a:r>
              <a:rPr kumimoji="1"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个字节</a:t>
            </a:r>
            <a:r>
              <a:rPr kumimoji="1"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dirty="0"/>
          </a:p>
        </p:txBody>
      </p:sp>
      <p:cxnSp>
        <p:nvCxnSpPr>
          <p:cNvPr id="4" name="直线连接符 3"/>
          <p:cNvCxnSpPr>
            <a:cxnSpLocks noChangeShapeType="1"/>
          </p:cNvCxnSpPr>
          <p:nvPr/>
        </p:nvCxnSpPr>
        <p:spPr bwMode="auto">
          <a:xfrm>
            <a:off x="2016448" y="4846536"/>
            <a:ext cx="5651896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915816" y="6022774"/>
            <a:ext cx="4176464" cy="574577"/>
          </a:xfrm>
          <a:prstGeom prst="wedgeRoundRectCallout">
            <a:avLst>
              <a:gd name="adj1" fmla="val -33175"/>
              <a:gd name="adj2" fmla="val -108082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latin typeface="Times New Roman" charset="0"/>
                <a:ea typeface="华文新魏" charset="-122"/>
              </a:rPr>
              <a:t>补</a:t>
            </a:r>
            <a:r>
              <a:rPr lang="en-US" altLang="zh-CN" sz="2800" b="1" dirty="0">
                <a:latin typeface="Times New Roman" charset="0"/>
                <a:ea typeface="华文新魏" charset="-122"/>
              </a:rPr>
              <a:t>0</a:t>
            </a:r>
            <a:r>
              <a:rPr lang="zh-CN" altLang="en-US" sz="2800" b="1" dirty="0">
                <a:latin typeface="Times New Roman" charset="0"/>
                <a:ea typeface="华文新魏" charset="-122"/>
              </a:rPr>
              <a:t>：使数占满一个字节</a:t>
            </a:r>
          </a:p>
        </p:txBody>
      </p:sp>
    </p:spTree>
    <p:extLst>
      <p:ext uri="{BB962C8B-B14F-4D97-AF65-F5344CB8AC3E}">
        <p14:creationId xmlns:p14="http://schemas.microsoft.com/office/powerpoint/2010/main" val="188828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4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231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2.4.5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字符数据的机器表示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5" name="Rectangle 5"/>
          <p:cNvSpPr txBox="1">
            <a:spLocks noChangeArrowheads="1"/>
          </p:cNvSpPr>
          <p:nvPr/>
        </p:nvSpPr>
        <p:spPr bwMode="auto">
          <a:xfrm>
            <a:off x="1506538" y="2990850"/>
            <a:ext cx="6377830" cy="38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en-US" altLang="zh-CN" sz="2000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Representation of character data</a:t>
            </a:r>
          </a:p>
        </p:txBody>
      </p:sp>
    </p:spTree>
    <p:extLst>
      <p:ext uri="{BB962C8B-B14F-4D97-AF65-F5344CB8AC3E}">
        <p14:creationId xmlns:p14="http://schemas.microsoft.com/office/powerpoint/2010/main" val="2064103722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144ee35a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1294079"/>
            <a:ext cx="844872" cy="8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43224"/>
            <a:ext cx="5210629" cy="51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2.4.5 </a:t>
            </a:r>
            <a:r>
              <a:rPr lang="zh-CN" altLang="en-US" dirty="0">
                <a:solidFill>
                  <a:srgbClr val="A50021"/>
                </a:solidFill>
              </a:rPr>
              <a:t>字符数据的机器表示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107953" y="1483541"/>
            <a:ext cx="1685315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特点 </a:t>
            </a: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2799444" y="951177"/>
            <a:ext cx="3951105" cy="4320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西文字符的编码表示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3569" y="2201306"/>
            <a:ext cx="8136904" cy="42520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9065" tIns="34533" rIns="69065" bIns="34533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是一种表音文字，用有限几个字母可以拼写出所有单词</a:t>
            </a:r>
          </a:p>
          <a:p>
            <a:pPr>
              <a:lnSpc>
                <a:spcPct val="15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只需对有限个少量字母和一些数学符号、标点符号等辅助字符进行编码</a:t>
            </a:r>
          </a:p>
          <a:p>
            <a:pPr>
              <a:lnSpc>
                <a:spcPct val="15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所有西文字符集的字符总数不超过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256</a:t>
            </a: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个，所以使用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7</a:t>
            </a: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或</a:t>
            </a:r>
            <a:r>
              <a:rPr lang="en-US" altLang="zh-CN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8</a:t>
            </a:r>
            <a:r>
              <a:rPr lang="zh-CN" altLang="en-US" sz="28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个二进制位可表示</a:t>
            </a:r>
            <a:endParaRPr lang="en-US" altLang="zh-CN" sz="2800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0"/>
            <a:ext cx="5210629" cy="55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2.4.5 </a:t>
            </a:r>
            <a:r>
              <a:rPr lang="zh-CN" altLang="en-US" dirty="0">
                <a:solidFill>
                  <a:srgbClr val="A50021"/>
                </a:solidFill>
              </a:rPr>
              <a:t>字符数据的机器表示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4038" name="TextBox 11"/>
          <p:cNvSpPr txBox="1">
            <a:spLocks noChangeArrowheads="1"/>
          </p:cNvSpPr>
          <p:nvPr/>
        </p:nvSpPr>
        <p:spPr bwMode="auto">
          <a:xfrm>
            <a:off x="2860848" y="848083"/>
            <a:ext cx="3799383" cy="4320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西文字符的编码表示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88373" y="1684376"/>
            <a:ext cx="6291939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编码表示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常用编码为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7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位</a:t>
            </a:r>
            <a:r>
              <a:rPr lang="en-US" altLang="zh-CN" sz="2800" dirty="0">
                <a:latin typeface="微软雅黑" charset="-122"/>
                <a:ea typeface="微软雅黑" charset="-122"/>
              </a:rPr>
              <a:t>ASCII</a:t>
            </a:r>
            <a:r>
              <a:rPr lang="zh-CN" altLang="en-US" sz="2800" dirty="0">
                <a:latin typeface="微软雅黑" charset="-122"/>
                <a:ea typeface="微软雅黑" charset="-122"/>
              </a:rPr>
              <a:t>码</a:t>
            </a:r>
            <a:r>
              <a:rPr lang="en-US" altLang="zh-CN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endParaRPr lang="zh-CN" altLang="en-US" sz="28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7183" y="2267180"/>
            <a:ext cx="7536447" cy="18819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9065" tIns="34533" rIns="69065" bIns="34533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十进制数字：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0/1/2…/9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英文字母：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A/B/…/Z/a/b/…/z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专用符号：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+/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－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/%/*/&amp;/…… 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控制字符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不可打印或显示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219958" y="4484002"/>
            <a:ext cx="1899450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操作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87183" y="5159128"/>
            <a:ext cx="7536447" cy="622778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字符串操作，如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传送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比较等 </a:t>
            </a:r>
            <a:endParaRPr lang="en-US" altLang="zh-CN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9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/>
      <p:bldP spid="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2011111510252436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80" y="3618271"/>
            <a:ext cx="910947" cy="82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398" y="0"/>
            <a:ext cx="5210629" cy="64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2.4.5 </a:t>
            </a:r>
            <a:r>
              <a:rPr lang="zh-CN" altLang="en-US" dirty="0">
                <a:solidFill>
                  <a:srgbClr val="A50021"/>
                </a:solidFill>
              </a:rPr>
              <a:t>字符数据的机器表示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68974" y="1268760"/>
            <a:ext cx="1649230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特点 </a:t>
            </a:r>
          </a:p>
        </p:txBody>
      </p:sp>
      <p:sp>
        <p:nvSpPr>
          <p:cNvPr id="46088" name="TextBox 11"/>
          <p:cNvSpPr txBox="1">
            <a:spLocks noChangeArrowheads="1"/>
          </p:cNvSpPr>
          <p:nvPr/>
        </p:nvSpPr>
        <p:spPr bwMode="auto">
          <a:xfrm>
            <a:off x="2627784" y="874006"/>
            <a:ext cx="4461741" cy="43204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汉字及国际字符编码表示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59632" y="1725210"/>
            <a:ext cx="7217116" cy="191471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汉字是表意文字，一个字就是一个方块图形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汉字数量巨大，总数超过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6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万字，给汉字在计算机内部的表示、汉字的传输与交换、汉字的输入和输出等带来了一系列问题</a:t>
            </a:r>
            <a:endParaRPr lang="en-US" altLang="zh-CN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64211" y="4001480"/>
            <a:ext cx="4426129" cy="46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编码形式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259632" y="4420634"/>
            <a:ext cx="7217116" cy="22487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65" tIns="34533" rIns="69065" bIns="34533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输入码：对每个汉字用相应按键进行编码表示，用于输入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内码：用于在系统中进行存储、查找、传送等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字模点阵码或轮廓描述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描述汉字的字模点阵或轮廓，用于显示或打印</a:t>
            </a:r>
            <a:endParaRPr lang="en-US" altLang="zh-CN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9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/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107504" y="714375"/>
            <a:ext cx="8750746" cy="5308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图像在计算机中的表示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像素</a:t>
            </a:r>
            <a:r>
              <a:rPr lang="en-US" altLang="zh-CN" sz="2400" dirty="0"/>
              <a:t>(pixel)</a:t>
            </a:r>
            <a:r>
              <a:rPr lang="zh-CN" altLang="en-US" sz="2400" dirty="0"/>
              <a:t>：构成图像的最小单位，即屏幕上的小圆点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颜色</a:t>
            </a:r>
            <a:r>
              <a:rPr lang="en-US" altLang="zh-CN" sz="2400" dirty="0"/>
              <a:t>(color)</a:t>
            </a:r>
            <a:r>
              <a:rPr lang="zh-CN" altLang="en-US" sz="2400" dirty="0"/>
              <a:t>：任何颜色都可由红、绿和蓝三色调配而成</a:t>
            </a:r>
            <a:endParaRPr lang="en-US" altLang="zh-CN" sz="2400" dirty="0"/>
          </a:p>
          <a:p>
            <a:pPr lvl="2">
              <a:lnSpc>
                <a:spcPct val="100000"/>
              </a:lnSpc>
            </a:pPr>
            <a:r>
              <a:rPr lang="zh-CN" altLang="en-US" sz="2200" dirty="0"/>
              <a:t>像素的颜色：用</a:t>
            </a:r>
            <a:r>
              <a:rPr lang="en-US" altLang="zh-CN" sz="2200" dirty="0"/>
              <a:t>3</a:t>
            </a:r>
            <a:r>
              <a:rPr lang="zh-CN" altLang="en-US" sz="2200" dirty="0"/>
              <a:t>个字节的二进制数表示</a:t>
            </a: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683568" y="3068960"/>
            <a:ext cx="7951788" cy="3602038"/>
            <a:chOff x="682218" y="2492571"/>
            <a:chExt cx="7951964" cy="3601650"/>
          </a:xfrm>
        </p:grpSpPr>
        <p:pic>
          <p:nvPicPr>
            <p:cNvPr id="3584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18" r="53235" b="12468"/>
            <a:stretch>
              <a:fillRect/>
            </a:stretch>
          </p:blipFill>
          <p:spPr bwMode="auto">
            <a:xfrm>
              <a:off x="4499967" y="2492571"/>
              <a:ext cx="4134215" cy="36016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6" name="图片 4" descr="DSC_0034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05" b="12601"/>
            <a:stretch>
              <a:fillRect/>
            </a:stretch>
          </p:blipFill>
          <p:spPr bwMode="auto">
            <a:xfrm>
              <a:off x="682218" y="2492571"/>
              <a:ext cx="3198331" cy="36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7571" y="-99392"/>
            <a:ext cx="8964488" cy="71839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2.4.5 </a:t>
            </a:r>
            <a:r>
              <a:rPr lang="zh-CN" altLang="en-US" dirty="0">
                <a:solidFill>
                  <a:srgbClr val="A50021"/>
                </a:solidFill>
              </a:rPr>
              <a:t>字符数据的机器表示</a:t>
            </a:r>
            <a:r>
              <a:rPr lang="en-US" altLang="zh-CN" sz="2800" dirty="0">
                <a:solidFill>
                  <a:srgbClr val="A50021"/>
                </a:solidFill>
              </a:rPr>
              <a:t>——</a:t>
            </a:r>
            <a:r>
              <a:rPr lang="zh-CN" altLang="en-US" sz="2800" dirty="0">
                <a:solidFill>
                  <a:srgbClr val="A50021"/>
                </a:solidFill>
              </a:rPr>
              <a:t>图像的编码表示</a:t>
            </a:r>
            <a:endParaRPr lang="en-US" altLang="zh-CN" sz="28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4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30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2.4.6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数据的度量与存储</a:t>
            </a: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5" name="Rectangle 5"/>
          <p:cNvSpPr txBox="1">
            <a:spLocks noChangeArrowheads="1"/>
          </p:cNvSpPr>
          <p:nvPr/>
        </p:nvSpPr>
        <p:spPr bwMode="auto">
          <a:xfrm>
            <a:off x="1506538" y="2990850"/>
            <a:ext cx="6377830" cy="44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i="1">
                <a:solidFill>
                  <a:schemeClr val="bg1"/>
                </a:solidFill>
                <a:latin typeface="+mn-lt"/>
              </a:rPr>
              <a:t>Measurement and storage of data</a:t>
            </a:r>
            <a:endParaRPr lang="en-US" altLang="zh-CN" sz="24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10032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0708" y="33338"/>
            <a:ext cx="5210175" cy="58560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回顾</a:t>
            </a:r>
            <a:r>
              <a:rPr lang="en-US" altLang="zh-CN" dirty="0">
                <a:solidFill>
                  <a:srgbClr val="A50021"/>
                </a:solidFill>
              </a:rPr>
              <a:t>—— </a:t>
            </a:r>
            <a:r>
              <a:rPr lang="en-US" altLang="zh-TW" dirty="0">
                <a:solidFill>
                  <a:srgbClr val="A50021"/>
                </a:solidFill>
              </a:rPr>
              <a:t>2.2.3 </a:t>
            </a:r>
            <a:r>
              <a:rPr lang="zh-CN" altLang="en-US" dirty="0">
                <a:solidFill>
                  <a:srgbClr val="A50021"/>
                </a:solidFill>
              </a:rPr>
              <a:t>地址</a:t>
            </a:r>
            <a:r>
              <a:rPr lang="zh-TW" altLang="en-US" dirty="0">
                <a:solidFill>
                  <a:srgbClr val="A50021"/>
                </a:solidFill>
              </a:rPr>
              <a:t>码</a:t>
            </a:r>
            <a:r>
              <a:rPr lang="zh-CN" altLang="en-US" dirty="0">
                <a:solidFill>
                  <a:srgbClr val="A50021"/>
                </a:solidFill>
              </a:rPr>
              <a:t>结构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3585D86-365A-49D6-B920-B0CBCB228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9144000" cy="4702175"/>
          </a:xfrm>
        </p:spPr>
        <p:txBody>
          <a:bodyPr vert="horz" wrap="square" lIns="68589" tIns="34294" rIns="68589" bIns="3429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Tx/>
              <a:defRPr/>
            </a:pP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一条指令包含</a:t>
            </a:r>
            <a:r>
              <a:rPr lang="en-US" altLang="zh-CN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操作码</a:t>
            </a:r>
            <a:r>
              <a:rPr lang="zh-CN" altLang="en-US" sz="27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和多个</a:t>
            </a:r>
            <a:r>
              <a:rPr lang="zh-CN" altLang="en-US" sz="27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地址码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零地址指令</a:t>
            </a: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Monotype Sorts" charset="2"/>
              <a:buChar char=" "/>
              <a:defRPr/>
            </a:pP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无需操作数。如：空操作／停机等；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所需操作数为默认的。如：堆栈等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一地址指令</a:t>
            </a: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Monotype Sorts" charset="2"/>
              <a:buChar char=" "/>
              <a:defRPr/>
            </a:pPr>
            <a:r>
              <a:rPr lang="zh-CN" altLang="en-US" sz="2000" dirty="0">
                <a:solidFill>
                  <a:srgbClr val="31209A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其地址既是源操作数地址，也是存放结果地址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SzTx/>
              <a:buFont typeface="Monotype Sorts" charset="2"/>
              <a:buChar char=" 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单目运算：如：取反／取负等；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双目运算：一操作数为默认的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987675" y="1412875"/>
            <a:ext cx="1225550" cy="452438"/>
            <a:chOff x="1488" y="2027"/>
            <a:chExt cx="672" cy="400"/>
          </a:xfrm>
        </p:grpSpPr>
        <p:sp>
          <p:nvSpPr>
            <p:cNvPr id="18459" name="Rectangle 5"/>
            <p:cNvSpPr>
              <a:spLocks noChangeArrowheads="1"/>
            </p:cNvSpPr>
            <p:nvPr/>
          </p:nvSpPr>
          <p:spPr bwMode="auto">
            <a:xfrm flipV="1">
              <a:off x="1488" y="2112"/>
              <a:ext cx="672" cy="2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endParaRPr lang="zh-CN" altLang="en-US" sz="15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60" name="Text Box 6"/>
            <p:cNvSpPr txBox="1">
              <a:spLocks noChangeArrowheads="1"/>
            </p:cNvSpPr>
            <p:nvPr/>
          </p:nvSpPr>
          <p:spPr bwMode="auto">
            <a:xfrm>
              <a:off x="1632" y="2027"/>
              <a:ext cx="432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</p:grp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2884488" y="2227263"/>
            <a:ext cx="2306637" cy="481012"/>
            <a:chOff x="1488" y="3340"/>
            <a:chExt cx="1056" cy="486"/>
          </a:xfrm>
        </p:grpSpPr>
        <p:sp>
          <p:nvSpPr>
            <p:cNvPr id="18455" name="Line 8"/>
            <p:cNvSpPr>
              <a:spLocks noChangeShapeType="1"/>
            </p:cNvSpPr>
            <p:nvPr/>
          </p:nvSpPr>
          <p:spPr bwMode="auto">
            <a:xfrm>
              <a:off x="2064" y="3456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Rectangle 9"/>
            <p:cNvSpPr>
              <a:spLocks noChangeArrowheads="1"/>
            </p:cNvSpPr>
            <p:nvPr/>
          </p:nvSpPr>
          <p:spPr bwMode="auto">
            <a:xfrm flipV="1">
              <a:off x="1488" y="3456"/>
              <a:ext cx="1008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endPara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7" name="Text Box 10"/>
            <p:cNvSpPr txBox="1">
              <a:spLocks noChangeArrowheads="1"/>
            </p:cNvSpPr>
            <p:nvPr/>
          </p:nvSpPr>
          <p:spPr bwMode="auto">
            <a:xfrm>
              <a:off x="1632" y="3368"/>
              <a:ext cx="432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18458" name="Text Box 11"/>
            <p:cNvSpPr txBox="1">
              <a:spLocks noChangeArrowheads="1"/>
            </p:cNvSpPr>
            <p:nvPr/>
          </p:nvSpPr>
          <p:spPr bwMode="auto">
            <a:xfrm>
              <a:off x="2160" y="3340"/>
              <a:ext cx="38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100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A1</a:t>
              </a:r>
            </a:p>
          </p:txBody>
        </p:sp>
      </p:grp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0" y="3644900"/>
            <a:ext cx="8964613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二地址指令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最常用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130000"/>
              </a:lnSpc>
              <a:buFont typeface="Monotype Sorts" charset="2"/>
              <a:buChar char=" "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将其中一个源操作数地址作为存放结果地址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三地址指令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(RISC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风格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分别为双目运算中两个源操作数地址和一个结果地址</a:t>
            </a:r>
          </a:p>
          <a:p>
            <a:pPr lvl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多地址指令</a:t>
            </a:r>
          </a:p>
          <a:p>
            <a:pPr lvl="1">
              <a:lnSpc>
                <a:spcPct val="130000"/>
              </a:lnSpc>
              <a:buFont typeface="Monotype Sorts" charset="2"/>
              <a:buChar char=" "/>
            </a:pP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用于成批数据处理的指令，如：向量指令 等</a:t>
            </a:r>
          </a:p>
        </p:txBody>
      </p:sp>
      <p:grpSp>
        <p:nvGrpSpPr>
          <p:cNvPr id="18439" name="Group 13"/>
          <p:cNvGrpSpPr>
            <a:grpSpLocks/>
          </p:cNvGrpSpPr>
          <p:nvPr/>
        </p:nvGrpSpPr>
        <p:grpSpPr bwMode="auto">
          <a:xfrm>
            <a:off x="4227513" y="4635500"/>
            <a:ext cx="3513137" cy="377825"/>
            <a:chOff x="1344" y="3120"/>
            <a:chExt cx="1854" cy="193"/>
          </a:xfrm>
        </p:grpSpPr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2400" y="312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2814" y="312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 flipV="1">
              <a:off x="1344" y="3120"/>
              <a:ext cx="177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</a:pPr>
              <a:endPara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1488" y="3121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2016" y="312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</a:pPr>
              <a:r>
                <a:rPr kumimoji="1" lang="en-US" altLang="zh-CN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2352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273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0" name="Group 22"/>
          <p:cNvGrpSpPr>
            <a:grpSpLocks/>
          </p:cNvGrpSpPr>
          <p:nvPr/>
        </p:nvGrpSpPr>
        <p:grpSpPr bwMode="auto">
          <a:xfrm>
            <a:off x="3924300" y="3700463"/>
            <a:ext cx="2592388" cy="458787"/>
            <a:chOff x="1344" y="2208"/>
            <a:chExt cx="1440" cy="240"/>
          </a:xfrm>
        </p:grpSpPr>
        <p:sp>
          <p:nvSpPr>
            <p:cNvPr id="18441" name="Text Box 23"/>
            <p:cNvSpPr txBox="1">
              <a:spLocks noChangeArrowheads="1"/>
            </p:cNvSpPr>
            <p:nvPr/>
          </p:nvSpPr>
          <p:spPr bwMode="auto">
            <a:xfrm>
              <a:off x="2064" y="2208"/>
              <a:ext cx="3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18442" name="Rectangle 24"/>
            <p:cNvSpPr>
              <a:spLocks noChangeArrowheads="1"/>
            </p:cNvSpPr>
            <p:nvPr/>
          </p:nvSpPr>
          <p:spPr bwMode="auto">
            <a:xfrm flipV="1">
              <a:off x="1344" y="2256"/>
              <a:ext cx="13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</a:pPr>
              <a:endPara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43" name="Text Box 25"/>
            <p:cNvSpPr txBox="1">
              <a:spLocks noChangeArrowheads="1"/>
            </p:cNvSpPr>
            <p:nvPr/>
          </p:nvSpPr>
          <p:spPr bwMode="auto">
            <a:xfrm>
              <a:off x="1488" y="2208"/>
              <a:ext cx="43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OP</a:t>
              </a:r>
            </a:p>
          </p:txBody>
        </p:sp>
        <p:sp>
          <p:nvSpPr>
            <p:cNvPr id="18444" name="Line 26"/>
            <p:cNvSpPr>
              <a:spLocks noChangeShapeType="1"/>
            </p:cNvSpPr>
            <p:nvPr/>
          </p:nvSpPr>
          <p:spPr bwMode="auto">
            <a:xfrm>
              <a:off x="201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27"/>
            <p:cNvSpPr>
              <a:spLocks noChangeShapeType="1"/>
            </p:cNvSpPr>
            <p:nvPr/>
          </p:nvSpPr>
          <p:spPr bwMode="auto">
            <a:xfrm>
              <a:off x="240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28"/>
            <p:cNvSpPr txBox="1">
              <a:spLocks noChangeArrowheads="1"/>
            </p:cNvSpPr>
            <p:nvPr/>
          </p:nvSpPr>
          <p:spPr bwMode="auto">
            <a:xfrm>
              <a:off x="2400" y="2208"/>
              <a:ext cx="3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397640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51" y="0"/>
            <a:ext cx="5210629" cy="57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54276" name="TextBox 11"/>
          <p:cNvSpPr txBox="1">
            <a:spLocks noChangeArrowheads="1"/>
          </p:cNvSpPr>
          <p:nvPr/>
        </p:nvSpPr>
        <p:spPr bwMode="auto">
          <a:xfrm>
            <a:off x="-26526" y="1675526"/>
            <a:ext cx="3086358" cy="34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数据的度量单位</a:t>
            </a:r>
            <a:endParaRPr kumimoji="1"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44814"/>
              </p:ext>
            </p:extLst>
          </p:nvPr>
        </p:nvGraphicFramePr>
        <p:xfrm>
          <a:off x="212588" y="2287043"/>
          <a:ext cx="8751900" cy="3395443"/>
        </p:xfrm>
        <a:graphic>
          <a:graphicData uri="http://schemas.openxmlformats.org/drawingml/2006/table">
            <a:tbl>
              <a:tblPr/>
              <a:tblGrid>
                <a:gridCol w="142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2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度量单位</a:t>
                      </a: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缩写</a:t>
                      </a: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存储二进制时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换算关系</a:t>
                      </a:r>
                    </a:p>
                  </a:txBody>
                  <a:tcPr marL="68589" marR="68589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描述计算机通信带宽时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Verdana" charset="0"/>
                        <a:ea typeface="微软雅黑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charset="0"/>
                          <a:ea typeface="微软雅黑" charset="-122"/>
                        </a:rPr>
                        <a:t>换算关系</a:t>
                      </a:r>
                    </a:p>
                  </a:txBody>
                  <a:tcPr marL="68589" marR="68589" marT="34297" marB="342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千字节</a:t>
                      </a: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KB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1KiB=2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字节=1024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1KB=10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字节=1000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兆字节</a:t>
                      </a: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1MiB=2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字节=1024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KB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1MB=10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字节=1000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KB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千兆字节</a:t>
                      </a: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1GiB=2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30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字节=1024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1GB=10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字节=1000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兆兆字节</a:t>
                      </a: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TB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1TiB=2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40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字节=1024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kumimoji="1" sz="48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kumimoji="1" sz="44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kumimoji="1" sz="40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kumimoji="1" sz="3600">
                          <a:solidFill>
                            <a:schemeClr val="tx1"/>
                          </a:solidFill>
                          <a:latin typeface="Verdana" charset="0"/>
                          <a:ea typeface="微软雅黑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1TB=10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12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字节=1000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GB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68589" marR="68589" marT="34297" marB="3429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云形标注 23"/>
          <p:cNvSpPr/>
          <p:nvPr/>
        </p:nvSpPr>
        <p:spPr>
          <a:xfrm>
            <a:off x="5292080" y="1002110"/>
            <a:ext cx="3572087" cy="1018117"/>
          </a:xfrm>
          <a:prstGeom prst="cloudCallout">
            <a:avLst>
              <a:gd name="adj1" fmla="val 16679"/>
              <a:gd name="adj2" fmla="val 654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2F2F2"/>
                </a:solidFill>
                <a:latin typeface="Verdana" charset="0"/>
                <a:ea typeface="微软雅黑" charset="-122"/>
              </a:rPr>
              <a:t>描述信息不同</a:t>
            </a:r>
            <a:endParaRPr lang="en-US" altLang="zh-CN" dirty="0">
              <a:solidFill>
                <a:srgbClr val="F2F2F2"/>
              </a:solidFill>
              <a:latin typeface="Verdana" charset="0"/>
              <a:ea typeface="微软雅黑" charset="-122"/>
            </a:endParaRPr>
          </a:p>
          <a:p>
            <a:pPr algn="ctr"/>
            <a:r>
              <a:rPr lang="zh-CN" altLang="en-US" dirty="0">
                <a:solidFill>
                  <a:srgbClr val="F2F2F2"/>
                </a:solidFill>
                <a:latin typeface="Verdana" charset="0"/>
                <a:ea typeface="微软雅黑" charset="-122"/>
              </a:rPr>
              <a:t>单位换算有差异</a:t>
            </a:r>
          </a:p>
        </p:txBody>
      </p:sp>
    </p:spTree>
    <p:extLst>
      <p:ext uri="{BB962C8B-B14F-4D97-AF65-F5344CB8AC3E}">
        <p14:creationId xmlns:p14="http://schemas.microsoft.com/office/powerpoint/2010/main" val="7595278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825" y="0"/>
            <a:ext cx="5210629" cy="57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5772" y="875762"/>
            <a:ext cx="2796108" cy="46423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数据存储方式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520" y="1496897"/>
            <a:ext cx="8892480" cy="44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85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从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80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年代开始，几乎所有机器都采用</a:t>
            </a:r>
            <a:r>
              <a:rPr lang="zh-CN" altLang="en-US" dirty="0">
                <a:latin typeface="微软雅黑" charset="-122"/>
                <a:ea typeface="微软雅黑" charset="-122"/>
              </a:rPr>
              <a:t>字节编址</a:t>
            </a:r>
            <a:r>
              <a:rPr lang="en-US" altLang="zh-CN" dirty="0">
                <a:latin typeface="微软雅黑" charset="-122"/>
                <a:ea typeface="微软雅黑" charset="-122"/>
              </a:rPr>
              <a:t>(</a:t>
            </a:r>
            <a:r>
              <a:rPr lang="en-US" altLang="zh-CN" dirty="0"/>
              <a:t>Byte Addressing </a:t>
            </a:r>
            <a:r>
              <a:rPr lang="en-US" altLang="zh-CN" dirty="0">
                <a:latin typeface="微软雅黑" charset="-122"/>
                <a:ea typeface="微软雅黑" charset="-122"/>
              </a:rPr>
              <a:t>)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pic>
        <p:nvPicPr>
          <p:cNvPr id="10" name="Picture 5" descr="ws_16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1" y="2205997"/>
            <a:ext cx="6223259" cy="405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79712" y="3356992"/>
            <a:ext cx="41637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ISA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设计时要考虑的</a:t>
            </a:r>
            <a:r>
              <a:rPr lang="zh-CN" altLang="en-US" dirty="0">
                <a:latin typeface="微软雅黑" charset="-122"/>
                <a:ea typeface="微软雅黑" charset="-122"/>
              </a:rPr>
              <a:t>两个问题</a:t>
            </a:r>
            <a:endParaRPr lang="en-US" altLang="zh-CN" dirty="0">
              <a:latin typeface="微软雅黑" charset="-122"/>
              <a:ea typeface="微软雅黑" charset="-122"/>
            </a:endParaRPr>
          </a:p>
          <a:p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50931" y="3956863"/>
            <a:ext cx="41637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、如何基于一个字节地址取到一个包含多个字节的字？</a:t>
            </a:r>
            <a:endParaRPr lang="en-US" altLang="zh-CN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39023" y="4830251"/>
            <a:ext cx="4104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、一个字能否存放在任何字节边界？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6489361" y="3779089"/>
            <a:ext cx="2475068" cy="500128"/>
          </a:xfrm>
          <a:prstGeom prst="wedgeRoundRectCallout">
            <a:avLst>
              <a:gd name="adj1" fmla="val -69134"/>
              <a:gd name="adj2" fmla="val 37602"/>
              <a:gd name="adj3" fmla="val 16667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buSzPct val="80000"/>
            </a:pPr>
            <a:r>
              <a:rPr lang="zh-CN" altLang="en-US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字的存放问题</a:t>
            </a:r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516748" y="4503082"/>
            <a:ext cx="2447682" cy="726117"/>
          </a:xfrm>
          <a:prstGeom prst="wedgeRoundRectCallout">
            <a:avLst>
              <a:gd name="adj1" fmla="val -71833"/>
              <a:gd name="adj2" fmla="val 28907"/>
              <a:gd name="adj3" fmla="val 16667"/>
            </a:avLst>
          </a:prstGeom>
          <a:solidFill>
            <a:srgbClr val="CC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buSzPct val="80000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字的边界对齐</a:t>
            </a:r>
            <a:endParaRPr lang="en-US" altLang="zh-CN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ctr">
              <a:buSzPct val="80000"/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7397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0"/>
            <a:ext cx="7728375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67544" y="1076628"/>
            <a:ext cx="8222341" cy="17788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31" tIns="19052" rIns="47631" bIns="19052">
            <a:spAutoFit/>
          </a:bodyPr>
          <a:lstStyle/>
          <a:p>
            <a:pPr marL="257209" indent="-257209">
              <a:lnSpc>
                <a:spcPct val="150000"/>
              </a:lnSpc>
              <a:spcBef>
                <a:spcPts val="225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200310" algn="l"/>
              </a:tabLst>
              <a:defRPr/>
            </a:pPr>
            <a:r>
              <a:rPr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数据存放方式</a:t>
            </a:r>
            <a:endParaRPr lang="en-US" altLang="zh-CN" sz="28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14409" lvl="1" indent="-257209">
              <a:lnSpc>
                <a:spcPct val="150000"/>
              </a:lnSpc>
              <a:spcBef>
                <a:spcPts val="225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200310" algn="l"/>
              </a:tabLst>
              <a:defRPr/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大端方式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(Big Endian)</a:t>
            </a:r>
          </a:p>
          <a:p>
            <a:pPr marL="714409" lvl="1" indent="-257209">
              <a:lnSpc>
                <a:spcPct val="150000"/>
              </a:lnSpc>
              <a:spcBef>
                <a:spcPts val="225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200310" algn="l"/>
              </a:tabLst>
              <a:defRPr/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小端方式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(Little Endian)</a:t>
            </a:r>
          </a:p>
        </p:txBody>
      </p:sp>
    </p:spTree>
    <p:extLst>
      <p:ext uri="{BB962C8B-B14F-4D97-AF65-F5344CB8AC3E}">
        <p14:creationId xmlns:p14="http://schemas.microsoft.com/office/powerpoint/2010/main" val="8243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2"/>
          <p:cNvSpPr txBox="1">
            <a:spLocks noChangeArrowheads="1"/>
          </p:cNvSpPr>
          <p:nvPr/>
        </p:nvSpPr>
        <p:spPr bwMode="auto">
          <a:xfrm>
            <a:off x="323528" y="764704"/>
            <a:ext cx="81369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：若 </a:t>
            </a:r>
            <a:r>
              <a:rPr lang="en-US" altLang="zh-CN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= 0x01234567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，存放在内存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号单元，用“取数”指令从内存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号单元取出 </a:t>
            </a:r>
            <a:r>
              <a:rPr lang="en-US" altLang="zh-CN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时，程序员必须清楚数据</a:t>
            </a:r>
            <a:r>
              <a:rPr lang="en-US" altLang="zh-CN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个字节在内存是如何存放的。</a:t>
            </a:r>
          </a:p>
        </p:txBody>
      </p:sp>
      <p:sp>
        <p:nvSpPr>
          <p:cNvPr id="61443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7884368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684403" y="3804709"/>
            <a:ext cx="8459597" cy="2331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31" tIns="19052" rIns="47631" bIns="19052">
            <a:spAutoFit/>
          </a:bodyPr>
          <a:lstStyle/>
          <a:p>
            <a:pPr marL="257209" indent="-257209">
              <a:spcBef>
                <a:spcPts val="225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200310" algn="l"/>
              </a:tabLst>
              <a:defRPr/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大端方式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(Big </a:t>
            </a:r>
            <a:r>
              <a:rPr lang="en-US" altLang="zh-CN" sz="2400" b="1" dirty="0" err="1">
                <a:latin typeface="Microsoft YaHei" charset="-122"/>
                <a:ea typeface="Microsoft YaHei" charset="-122"/>
                <a:cs typeface="Microsoft YaHei" charset="-122"/>
              </a:rPr>
              <a:t>Endian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MSB(Most Significant Bit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，最高有效位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所在的地址是数的地址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（先存最高位）</a:t>
            </a:r>
            <a:endParaRPr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7209" indent="-257209">
              <a:spcBef>
                <a:spcPts val="225"/>
              </a:spcBef>
              <a:tabLst>
                <a:tab pos="1200310" algn="l"/>
              </a:tabLst>
              <a:defRPr/>
            </a:pP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e.g. IBM 360/370, Motorola 68k, MIPS, </a:t>
            </a:r>
            <a:r>
              <a:rPr lang="en-US" altLang="zh-CN" sz="2400" b="1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Sparc</a:t>
            </a:r>
            <a:r>
              <a:rPr lang="en-US" altLang="zh-CN" sz="2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, HP PA</a:t>
            </a:r>
          </a:p>
          <a:p>
            <a:pPr marL="257209" indent="-257209">
              <a:spcBef>
                <a:spcPts val="225"/>
              </a:spcBef>
              <a:buClr>
                <a:schemeClr val="tx2"/>
              </a:buClr>
              <a:buFont typeface="Wingdings" pitchFamily="2" charset="2"/>
              <a:buChar char="Ø"/>
              <a:tabLst>
                <a:tab pos="1200310" algn="l"/>
              </a:tabLst>
              <a:defRPr/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小端方式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(Little </a:t>
            </a:r>
            <a:r>
              <a:rPr lang="en-US" altLang="zh-CN" sz="2400" b="1" dirty="0" err="1">
                <a:latin typeface="Microsoft YaHei" charset="-122"/>
                <a:ea typeface="Microsoft YaHei" charset="-122"/>
                <a:cs typeface="Microsoft YaHei" charset="-122"/>
              </a:rPr>
              <a:t>Endian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LSB(Least Significant Bit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，最低有效位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所在的地址是数的地址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（先存最低位）</a:t>
            </a:r>
          </a:p>
          <a:p>
            <a:pPr marL="257209" indent="-257209">
              <a:spcBef>
                <a:spcPts val="225"/>
              </a:spcBef>
              <a:tabLst>
                <a:tab pos="1200310" algn="l"/>
              </a:tabLst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e.g. Intel 80x86, DEC VAX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07504" y="6302786"/>
            <a:ext cx="8928992" cy="43858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225"/>
              </a:spcBef>
            </a:pPr>
            <a:r>
              <a:rPr lang="zh-CN" altLang="en-US" sz="22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有些机器两种方式都支持，需要通过特定控制位来设定</a:t>
            </a:r>
            <a:r>
              <a:rPr lang="zh-CN" altLang="en-US" sz="22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lang="pl-PL" altLang="zh-CN" sz="2200" b="0" dirty="0">
                <a:solidFill>
                  <a:schemeClr val="tx1"/>
                </a:solidFill>
              </a:rPr>
              <a:t>ARM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r>
              <a:rPr lang="zh-CN" altLang="en-US" sz="2200" b="0" dirty="0">
                <a:solidFill>
                  <a:schemeClr val="tx1"/>
                </a:solidFill>
              </a:rPr>
              <a:t> </a:t>
            </a:r>
            <a:r>
              <a:rPr lang="pl-PL" altLang="zh-CN" sz="2200" b="0" dirty="0" err="1">
                <a:solidFill>
                  <a:schemeClr val="tx1"/>
                </a:solidFill>
              </a:rPr>
              <a:t>Alpha</a:t>
            </a:r>
            <a:r>
              <a:rPr lang="zh-CN" altLang="en-US" sz="2200" b="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67" y="1845945"/>
            <a:ext cx="7138756" cy="163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79512" y="2127478"/>
            <a:ext cx="504891" cy="2728077"/>
          </a:xfrm>
          <a:prstGeom prst="rect">
            <a:avLst/>
          </a:prstGeom>
          <a:solidFill>
            <a:srgbClr val="990033"/>
          </a:solidFill>
        </p:spPr>
        <p:txBody>
          <a:bodyPr anchor="ctr"/>
          <a:lstStyle/>
          <a:p>
            <a:pPr algn="ctr">
              <a:spcBef>
                <a:spcPts val="450"/>
              </a:spcBef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数据存放</a:t>
            </a:r>
          </a:p>
        </p:txBody>
      </p:sp>
      <p:sp>
        <p:nvSpPr>
          <p:cNvPr id="15" name="矩形 14"/>
          <p:cNvSpPr/>
          <p:nvPr/>
        </p:nvSpPr>
        <p:spPr>
          <a:xfrm>
            <a:off x="2917744" y="2276872"/>
            <a:ext cx="2158311" cy="2465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4468" y="3068960"/>
            <a:ext cx="2871588" cy="308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 3"/>
          <p:cNvGrpSpPr>
            <a:grpSpLocks/>
          </p:cNvGrpSpPr>
          <p:nvPr/>
        </p:nvGrpSpPr>
        <p:grpSpPr bwMode="auto">
          <a:xfrm>
            <a:off x="2161491" y="1845946"/>
            <a:ext cx="682317" cy="1698142"/>
            <a:chOff x="3308266" y="2195187"/>
            <a:chExt cx="909382" cy="1787510"/>
          </a:xfrm>
        </p:grpSpPr>
        <p:sp>
          <p:nvSpPr>
            <p:cNvPr id="2" name="圆角矩形 1"/>
            <p:cNvSpPr>
              <a:spLocks noChangeArrowheads="1"/>
            </p:cNvSpPr>
            <p:nvPr/>
          </p:nvSpPr>
          <p:spPr bwMode="auto">
            <a:xfrm>
              <a:off x="3308266" y="2195187"/>
              <a:ext cx="909382" cy="1787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400">
                <a:solidFill>
                  <a:schemeClr val="lt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449878" y="2648791"/>
              <a:ext cx="625300" cy="312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5" name="组 11"/>
          <p:cNvGrpSpPr>
            <a:grpSpLocks/>
          </p:cNvGrpSpPr>
          <p:nvPr/>
        </p:nvGrpSpPr>
        <p:grpSpPr bwMode="auto">
          <a:xfrm>
            <a:off x="4393739" y="1844824"/>
            <a:ext cx="682317" cy="1698142"/>
            <a:chOff x="3308266" y="2195187"/>
            <a:chExt cx="909382" cy="1787510"/>
          </a:xfrm>
        </p:grpSpPr>
        <p:sp>
          <p:nvSpPr>
            <p:cNvPr id="13" name="圆角矩形 12"/>
            <p:cNvSpPr>
              <a:spLocks noChangeArrowheads="1"/>
            </p:cNvSpPr>
            <p:nvPr/>
          </p:nvSpPr>
          <p:spPr bwMode="auto">
            <a:xfrm>
              <a:off x="3308266" y="2195187"/>
              <a:ext cx="909382" cy="1787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400">
                <a:solidFill>
                  <a:schemeClr val="lt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465385" y="3542963"/>
              <a:ext cx="642756" cy="2666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240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FE674799-FF40-4401-A429-55BF583DADE3}"/>
              </a:ext>
            </a:extLst>
          </p:cNvPr>
          <p:cNvSpPr/>
          <p:nvPr/>
        </p:nvSpPr>
        <p:spPr>
          <a:xfrm>
            <a:off x="2252495" y="1975505"/>
            <a:ext cx="2741397" cy="308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2F9514-EB5F-3581-33C6-ECA50B79EA3B}"/>
              </a:ext>
            </a:extLst>
          </p:cNvPr>
          <p:cNvSpPr txBox="1"/>
          <p:nvPr/>
        </p:nvSpPr>
        <p:spPr>
          <a:xfrm>
            <a:off x="7308304" y="404465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01 23 45 67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3FBC0D-D220-FFFC-9696-2314132B8862}"/>
              </a:ext>
            </a:extLst>
          </p:cNvPr>
          <p:cNvSpPr txBox="1"/>
          <p:nvPr/>
        </p:nvSpPr>
        <p:spPr>
          <a:xfrm>
            <a:off x="7373116" y="53783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67 45 23 01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DE3170-EF04-C73F-01BB-61E26D5DF63E}"/>
              </a:ext>
            </a:extLst>
          </p:cNvPr>
          <p:cNvSpPr txBox="1"/>
          <p:nvPr/>
        </p:nvSpPr>
        <p:spPr>
          <a:xfrm>
            <a:off x="7582434" y="5618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BCB10-EAD5-EB78-D602-56D87F05F92B}"/>
              </a:ext>
            </a:extLst>
          </p:cNvPr>
          <p:cNvSpPr txBox="1"/>
          <p:nvPr/>
        </p:nvSpPr>
        <p:spPr>
          <a:xfrm>
            <a:off x="7636008" y="42854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95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 animBg="1"/>
      <p:bldP spid="15" grpId="1" animBg="1"/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33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8749352"/>
              </p:ext>
            </p:extLst>
          </p:nvPr>
        </p:nvGraphicFramePr>
        <p:xfrm>
          <a:off x="4535256" y="4470692"/>
          <a:ext cx="4285208" cy="1478588"/>
        </p:xfrm>
        <a:graphic>
          <a:graphicData uri="http://schemas.openxmlformats.org/drawingml/2006/table">
            <a:tbl>
              <a:tblPr/>
              <a:tblGrid>
                <a:gridCol w="212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2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07  06   05   04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20   ff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ff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    fb 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Black" panose="020B0A04020102020204" pitchFamily="34" charset="0"/>
                        <a:ea typeface="华文新魏" pitchFamily="2" charset="-122"/>
                      </a:endParaRPr>
                    </a:p>
                  </a:txBody>
                  <a:tcPr marL="68589" marR="68589" marT="34273" marB="34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03   02   01    00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fc    08   32    ab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anose="020B0A04020102020204" pitchFamily="34" charset="0"/>
                        <a:ea typeface="华文新魏" pitchFamily="2" charset="-122"/>
                      </a:endParaRPr>
                    </a:p>
                  </a:txBody>
                  <a:tcPr marL="68589" marR="68589" marT="34273" marB="34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9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0F  0E   0D   0C   0B   0A   09   08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00  00   00   00    00   00   00    3f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Black" panose="020B0A04020102020204" pitchFamily="34" charset="0"/>
                        <a:ea typeface="华文新魏" pitchFamily="2" charset="-122"/>
                      </a:endParaRPr>
                    </a:p>
                  </a:txBody>
                  <a:tcPr marL="68589" marR="68589" marT="34273" marB="34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586" name="TextBox 32"/>
          <p:cNvSpPr txBox="1">
            <a:spLocks noChangeArrowheads="1"/>
          </p:cNvSpPr>
          <p:nvPr/>
        </p:nvSpPr>
        <p:spPr bwMode="auto">
          <a:xfrm>
            <a:off x="1115616" y="764704"/>
            <a:ext cx="71402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：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struct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 rec{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   	   char      c;		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   	   short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si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;	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   	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	     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; 		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  	   float     sf;		</a:t>
            </a:r>
          </a:p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   }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rec_var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rPr>
              <a:t> = {0xab, 2098, -1028, 0.625};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6758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67" y="0"/>
            <a:ext cx="6696744" cy="58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926" y="3140968"/>
            <a:ext cx="8456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900"/>
              </a:spcBef>
              <a:defRPr/>
            </a:pPr>
            <a:r>
              <a:rPr lang="zh-CN" altLang="en-US" sz="24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注：</a:t>
            </a:r>
            <a:r>
              <a:rPr lang="en-US" altLang="zh-CN" sz="24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2098=0x0832</a:t>
            </a:r>
            <a:r>
              <a:rPr lang="zh-CN" altLang="en-US" sz="24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-1028=0xffff </a:t>
            </a:r>
            <a:r>
              <a:rPr lang="en-US" altLang="zh-CN" sz="2400" dirty="0" err="1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fbfc</a:t>
            </a:r>
            <a:r>
              <a:rPr lang="zh-CN" altLang="en-US" sz="24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0.625=0x3f20</a:t>
            </a:r>
          </a:p>
        </p:txBody>
      </p:sp>
      <p:sp>
        <p:nvSpPr>
          <p:cNvPr id="22" name="TextBox 36"/>
          <p:cNvSpPr txBox="1"/>
          <p:nvPr/>
        </p:nvSpPr>
        <p:spPr>
          <a:xfrm>
            <a:off x="219910" y="985726"/>
            <a:ext cx="463658" cy="2413703"/>
          </a:xfrm>
          <a:prstGeom prst="rect">
            <a:avLst/>
          </a:prstGeom>
          <a:solidFill>
            <a:srgbClr val="990033"/>
          </a:solidFill>
        </p:spPr>
        <p:txBody>
          <a:bodyPr anchor="ctr"/>
          <a:lstStyle/>
          <a:p>
            <a:pPr algn="ctr">
              <a:spcBef>
                <a:spcPts val="450"/>
              </a:spcBef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数据存放</a:t>
            </a:r>
          </a:p>
        </p:txBody>
      </p:sp>
      <p:graphicFrame>
        <p:nvGraphicFramePr>
          <p:cNvPr id="20" name="Group 32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46577033"/>
              </p:ext>
            </p:extLst>
          </p:nvPr>
        </p:nvGraphicFramePr>
        <p:xfrm>
          <a:off x="179513" y="4456493"/>
          <a:ext cx="4104455" cy="1471492"/>
        </p:xfrm>
        <a:graphic>
          <a:graphicData uri="http://schemas.openxmlformats.org/drawingml/2006/table">
            <a:tbl>
              <a:tblPr/>
              <a:tblGrid>
                <a:gridCol w="210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00   01   02  03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ab   08   32   ff </a:t>
                      </a:r>
                    </a:p>
                  </a:txBody>
                  <a:tcPr marL="68589" marR="68589" marT="34273" marB="34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04   05   06  07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ff     fb   fc   3f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 Black" panose="020B0A04020102020204" pitchFamily="34" charset="0"/>
                        <a:ea typeface="华文新魏" pitchFamily="2" charset="-122"/>
                      </a:endParaRPr>
                    </a:p>
                  </a:txBody>
                  <a:tcPr marL="68589" marR="68589" marT="34273" marB="342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2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08   09   0A  0B   0C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0D   0E  0F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20   00   00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00   00   00   00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ea typeface="华文新魏" pitchFamily="2" charset="-122"/>
                        </a:rPr>
                        <a:t>00 </a:t>
                      </a:r>
                    </a:p>
                  </a:txBody>
                  <a:tcPr marL="68589" marR="68589" marT="34273" marB="342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190"/>
          <p:cNvSpPr>
            <a:spLocks noChangeArrowheads="1"/>
          </p:cNvSpPr>
          <p:nvPr/>
        </p:nvSpPr>
        <p:spPr bwMode="auto">
          <a:xfrm>
            <a:off x="1259632" y="3838746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大端地址映射</a:t>
            </a:r>
          </a:p>
        </p:txBody>
      </p:sp>
      <p:sp>
        <p:nvSpPr>
          <p:cNvPr id="23" name="Rectangle 191"/>
          <p:cNvSpPr>
            <a:spLocks noChangeArrowheads="1"/>
          </p:cNvSpPr>
          <p:nvPr/>
        </p:nvSpPr>
        <p:spPr bwMode="auto">
          <a:xfrm>
            <a:off x="5340225" y="378904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小端地址映射</a:t>
            </a:r>
          </a:p>
        </p:txBody>
      </p:sp>
      <p:sp>
        <p:nvSpPr>
          <p:cNvPr id="24" name="Line 338"/>
          <p:cNvSpPr>
            <a:spLocks noChangeShapeType="1"/>
          </p:cNvSpPr>
          <p:nvPr/>
        </p:nvSpPr>
        <p:spPr bwMode="auto">
          <a:xfrm>
            <a:off x="6660232" y="5229280"/>
            <a:ext cx="0" cy="72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5" name="组合 11"/>
          <p:cNvGrpSpPr>
            <a:grpSpLocks/>
          </p:cNvGrpSpPr>
          <p:nvPr/>
        </p:nvGrpSpPr>
        <p:grpSpPr bwMode="auto">
          <a:xfrm>
            <a:off x="744163" y="4351819"/>
            <a:ext cx="7511657" cy="876450"/>
            <a:chOff x="-576831" y="4375194"/>
            <a:chExt cx="11198889" cy="1168080"/>
          </a:xfrm>
        </p:grpSpPr>
        <p:sp>
          <p:nvSpPr>
            <p:cNvPr id="26" name="椭圆 25"/>
            <p:cNvSpPr/>
            <p:nvPr/>
          </p:nvSpPr>
          <p:spPr>
            <a:xfrm>
              <a:off x="-576831" y="4389120"/>
              <a:ext cx="1627332" cy="105553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994726" y="4375194"/>
              <a:ext cx="1627332" cy="116808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6" name="Line 338">
            <a:extLst>
              <a:ext uri="{FF2B5EF4-FFF2-40B4-BE49-F238E27FC236}">
                <a16:creationId xmlns:a16="http://schemas.microsoft.com/office/drawing/2014/main" id="{14F16B02-9B82-4D1F-9A2E-B535AF2C2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744" y="5157280"/>
            <a:ext cx="0" cy="79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2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627" y="0"/>
            <a:ext cx="5210629" cy="59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6883" y="909272"/>
            <a:ext cx="520701" cy="2303704"/>
          </a:xfrm>
          <a:prstGeom prst="rect">
            <a:avLst/>
          </a:prstGeom>
          <a:solidFill>
            <a:srgbClr val="990033"/>
          </a:solidFill>
        </p:spPr>
        <p:txBody>
          <a:bodyPr anchor="ctr"/>
          <a:lstStyle/>
          <a:p>
            <a:pPr algn="ctr">
              <a:spcBef>
                <a:spcPts val="450"/>
              </a:spcBef>
              <a:defRPr/>
            </a:pPr>
            <a:r>
              <a:rPr kumimoji="1" lang="zh-CN" altLang="en-US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数据存放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72961" y="3140968"/>
            <a:ext cx="5400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zh-CN" altLang="en-US" dirty="0">
                <a:latin typeface="微软雅黑" charset="-122"/>
                <a:ea typeface="微软雅黑" charset="-122"/>
              </a:rPr>
              <a:t>为什么会发生字节交换呢？</a:t>
            </a:r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272068" y="3573016"/>
            <a:ext cx="8764428" cy="40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BF"/>
                </a:solidFill>
                <a:latin typeface="Verdana" charset="0"/>
                <a:ea typeface="微软雅黑" charset="-122"/>
              </a:rPr>
              <a:t>存放方式不同的机器之间程序移植或数据通信时，可能发生问题</a:t>
            </a: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120498" y="4289209"/>
            <a:ext cx="8988006" cy="187609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由于存放顺序不同，数据存储访问时，需要进行数据的顺序转换</a:t>
            </a:r>
            <a:endParaRPr lang="en-US" altLang="zh-CN" dirty="0">
              <a:solidFill>
                <a:schemeClr val="tx1"/>
              </a:solidFill>
              <a:latin typeface="微软雅黑" charset="-122"/>
            </a:endParaRPr>
          </a:p>
          <a:p>
            <a:pPr>
              <a:lnSpc>
                <a:spcPct val="13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音频、视频和图像等文件格式或处理程序都涉及字节的顺序问题</a:t>
            </a:r>
            <a:endParaRPr lang="en-US" altLang="zh-CN" dirty="0">
              <a:solidFill>
                <a:schemeClr val="tx1"/>
              </a:solidFill>
              <a:latin typeface="微软雅黑" charset="-122"/>
            </a:endParaRPr>
          </a:p>
          <a:p>
            <a:pPr>
              <a:lnSpc>
                <a:spcPct val="130000"/>
              </a:lnSpc>
              <a:buSzPct val="60000"/>
              <a:buFont typeface="Wingdings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</a:rPr>
              <a:t>  </a:t>
            </a:r>
            <a:r>
              <a:rPr lang="zh-CN" altLang="en-US" sz="2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 </a:t>
            </a:r>
            <a:r>
              <a:rPr lang="en-US" altLang="zh-CN" sz="2200" dirty="0">
                <a:solidFill>
                  <a:schemeClr val="tx1"/>
                </a:solidFill>
                <a:latin typeface="微软雅黑" charset="-122"/>
              </a:rPr>
              <a:t>Little endian</a:t>
            </a:r>
            <a:r>
              <a:rPr lang="zh-CN" altLang="en-US" sz="2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微软雅黑" charset="-122"/>
              </a:rPr>
              <a:t>GIF, PC Paintbrush, Microsoft RTF</a:t>
            </a:r>
            <a:r>
              <a:rPr lang="zh-CN" altLang="en-US" sz="2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等</a:t>
            </a:r>
            <a:r>
              <a:rPr lang="en-US" altLang="zh-CN" sz="2200" dirty="0">
                <a:solidFill>
                  <a:schemeClr val="tx1"/>
                </a:solidFill>
                <a:latin typeface="微软雅黑" charset="-122"/>
              </a:rPr>
              <a:t> </a:t>
            </a:r>
            <a:endParaRPr lang="zh-CN" altLang="en-US" sz="22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30000"/>
              </a:lnSpc>
              <a:buSzPct val="60000"/>
              <a:buFont typeface="Wingdings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微软雅黑" charset="-122"/>
              </a:rPr>
              <a:t>          Big endian</a:t>
            </a:r>
            <a:r>
              <a:rPr lang="zh-CN" altLang="en-US" sz="2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  <a:latin typeface="微软雅黑" charset="-122"/>
              </a:rPr>
              <a:t>Adobe Photoshop, JPEG, </a:t>
            </a:r>
            <a:r>
              <a:rPr lang="en-US" altLang="zh-CN" sz="2200" dirty="0" err="1">
                <a:solidFill>
                  <a:schemeClr val="tx1"/>
                </a:solidFill>
                <a:latin typeface="微软雅黑" charset="-122"/>
              </a:rPr>
              <a:t>MacPaint</a:t>
            </a:r>
            <a:r>
              <a:rPr lang="zh-CN" altLang="en-US" sz="22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等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175792" y="925265"/>
            <a:ext cx="5207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175792" y="168091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175792" y="129991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175792" y="206191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245642" y="982415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78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245642" y="1350715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56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245642" y="1731715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34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245642" y="2163515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12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880642" y="2176215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0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867942" y="1757115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1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67942" y="1376115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2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867942" y="995115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3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3537867" y="2004765"/>
            <a:ext cx="1785938" cy="6819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Increasing</a:t>
            </a:r>
          </a:p>
          <a:p>
            <a:pPr algn="ctr">
              <a:lnSpc>
                <a:spcPct val="850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Byte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Address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V="1">
            <a:off x="4415755" y="1439615"/>
            <a:ext cx="0" cy="546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756692" y="2657227"/>
            <a:ext cx="1465145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 dirty="0">
                <a:latin typeface="+mn-lt"/>
                <a:ea typeface="+mn-ea"/>
              </a:rPr>
              <a:t>Big </a:t>
            </a:r>
            <a:r>
              <a:rPr lang="en-US" altLang="zh-CN" sz="2400" b="1" dirty="0" err="1">
                <a:latin typeface="+mn-lt"/>
                <a:ea typeface="+mn-ea"/>
              </a:rPr>
              <a:t>Endian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5922292" y="933202"/>
            <a:ext cx="520700" cy="158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5922292" y="173330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5922292" y="135230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>
            <a:off x="5922292" y="2114302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 b="1">
              <a:latin typeface="+mn-lt"/>
              <a:ea typeface="+mn-ea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5979442" y="1034802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12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979442" y="1403102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34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979442" y="1784102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56</a:t>
            </a: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979442" y="2215902"/>
            <a:ext cx="439223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>
                <a:latin typeface="+mn-lt"/>
                <a:ea typeface="+mn-ea"/>
              </a:rPr>
              <a:t>78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627142" y="2228602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0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6614442" y="1809502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1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6614442" y="1428502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2</a:t>
            </a: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614442" y="1047502"/>
            <a:ext cx="28212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400" b="1">
                <a:latin typeface="Times New Roman" charset="0"/>
                <a:ea typeface="华文新魏" charset="-122"/>
              </a:rPr>
              <a:t>3</a:t>
            </a: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5355555" y="2657227"/>
            <a:ext cx="1718034" cy="3679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zh-CN" sz="2400" b="1" dirty="0">
                <a:latin typeface="+mn-lt"/>
                <a:ea typeface="+mn-ea"/>
              </a:rPr>
              <a:t>Little </a:t>
            </a:r>
            <a:r>
              <a:rPr lang="en-US" altLang="zh-CN" sz="2400" b="1" dirty="0" err="1">
                <a:latin typeface="+mn-lt"/>
                <a:ea typeface="+mn-ea"/>
              </a:rPr>
              <a:t>Endian</a:t>
            </a:r>
            <a:endParaRPr lang="en-US" altLang="zh-CN" sz="2400" b="1" dirty="0">
              <a:latin typeface="+mn-lt"/>
              <a:ea typeface="+mn-ea"/>
            </a:endParaRPr>
          </a:p>
        </p:txBody>
      </p:sp>
      <p:grpSp>
        <p:nvGrpSpPr>
          <p:cNvPr id="40" name="组合 6"/>
          <p:cNvGrpSpPr>
            <a:grpSpLocks/>
          </p:cNvGrpSpPr>
          <p:nvPr/>
        </p:nvGrpSpPr>
        <p:grpSpPr bwMode="auto">
          <a:xfrm>
            <a:off x="3772816" y="831602"/>
            <a:ext cx="1582738" cy="461665"/>
            <a:chOff x="3203848" y="692696"/>
            <a:chExt cx="1581442" cy="460239"/>
          </a:xfrm>
        </p:grpSpPr>
        <p:cxnSp>
          <p:nvCxnSpPr>
            <p:cNvPr id="41" name="直接箭头连接符 2"/>
            <p:cNvCxnSpPr/>
            <p:nvPr/>
          </p:nvCxnSpPr>
          <p:spPr>
            <a:xfrm flipV="1">
              <a:off x="3275227" y="1124745"/>
              <a:ext cx="115951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3"/>
            <p:cNvSpPr txBox="1">
              <a:spLocks noChangeArrowheads="1"/>
            </p:cNvSpPr>
            <p:nvPr/>
          </p:nvSpPr>
          <p:spPr bwMode="auto">
            <a:xfrm>
              <a:off x="3203848" y="692696"/>
              <a:ext cx="1581442" cy="46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0000FF"/>
                  </a:solidFill>
                  <a:latin typeface="华文新魏" charset="-122"/>
                  <a:ea typeface="华文新魏" charset="-122"/>
                </a:rPr>
                <a:t>字节交换</a:t>
              </a:r>
              <a:endParaRPr lang="en-US" altLang="zh-CN" sz="2400" b="1" dirty="0">
                <a:solidFill>
                  <a:srgbClr val="0000FF"/>
                </a:solidFill>
                <a:latin typeface="华文新魏" charset="-122"/>
                <a:ea typeface="华文新魏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9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7" grpId="0"/>
      <p:bldP spid="5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440" y="0"/>
            <a:ext cx="5210629" cy="57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275856" y="744148"/>
            <a:ext cx="2219614" cy="39295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数据对齐</a:t>
            </a:r>
          </a:p>
        </p:txBody>
      </p: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786643" y="1359199"/>
            <a:ext cx="7570714" cy="225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目前的计算机所用数据字长一般为</a:t>
            </a:r>
            <a:r>
              <a:rPr lang="en-US" altLang="zh-CN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位或</a:t>
            </a:r>
            <a:r>
              <a:rPr lang="en-US" altLang="zh-CN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64</a:t>
            </a:r>
            <a:r>
              <a:rPr lang="zh-CN" altLang="en-US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位，而存储器地址是按字节编址</a:t>
            </a:r>
            <a:endParaRPr lang="en-US" altLang="zh-CN" dirty="0">
              <a:solidFill>
                <a:schemeClr val="tx1"/>
              </a:solidFill>
              <a:latin typeface="Verdana" charset="0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指令系统通常支持对字节、半字、字及双字的运算，还有一些按位处理的指令</a:t>
            </a:r>
            <a:endParaRPr lang="en-US" altLang="zh-CN" dirty="0">
              <a:solidFill>
                <a:schemeClr val="tx1"/>
              </a:solidFill>
              <a:latin typeface="Verdana" charset="0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Verdana" charset="0"/>
                <a:ea typeface="微软雅黑" charset="-122"/>
              </a:rPr>
              <a:t>不同长度的数据存放时，有两种处理方式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9552" y="3952268"/>
            <a:ext cx="8208912" cy="250106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9065" tIns="34533" rIns="69065" bIns="34533"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按边界对齐 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假定字的宽度为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32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位，存储器按字节编址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Font typeface="Wingdings" charset="2"/>
              <a:buChar char="ü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字地址：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的倍数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低两位为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0)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Font typeface="Wingdings" charset="2"/>
              <a:buChar char="ü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半字地址：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的倍数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低位为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0)</a:t>
            </a:r>
          </a:p>
          <a:p>
            <a:pPr lvl="1">
              <a:lnSpc>
                <a:spcPct val="110000"/>
              </a:lnSpc>
              <a:spcBef>
                <a:spcPts val="450"/>
              </a:spcBef>
              <a:buFont typeface="Wingdings" charset="2"/>
              <a:buChar char="ü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字节地址：任意</a:t>
            </a:r>
          </a:p>
          <a:p>
            <a:pPr>
              <a:lnSpc>
                <a:spcPct val="110000"/>
              </a:lnSpc>
              <a:spcBef>
                <a:spcPts val="450"/>
              </a:spcBef>
              <a:buFont typeface="Wingdings" charset="2"/>
              <a:buChar char="Ø"/>
            </a:pP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不按边界对齐</a:t>
            </a:r>
            <a:endParaRPr lang="en-US" altLang="zh-CN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77831" name="图片 12" descr="u=207606497,4036238559&amp;fm=21&amp;gp=0.jp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9" y="1254411"/>
            <a:ext cx="454878" cy="55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27F073-42AA-A30C-A029-59E13D97142A}"/>
              </a:ext>
            </a:extLst>
          </p:cNvPr>
          <p:cNvSpPr txBox="1"/>
          <p:nvPr/>
        </p:nvSpPr>
        <p:spPr>
          <a:xfrm>
            <a:off x="4283968" y="19168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为了保证性能</a:t>
            </a:r>
          </a:p>
        </p:txBody>
      </p:sp>
    </p:spTree>
    <p:extLst>
      <p:ext uri="{BB962C8B-B14F-4D97-AF65-F5344CB8AC3E}">
        <p14:creationId xmlns:p14="http://schemas.microsoft.com/office/powerpoint/2010/main" val="14790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744238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993" y="0"/>
            <a:ext cx="5210629" cy="55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2.4.6 </a:t>
            </a:r>
            <a:r>
              <a:rPr lang="zh-CN" altLang="en-US" dirty="0">
                <a:solidFill>
                  <a:srgbClr val="A50021"/>
                </a:solidFill>
              </a:rPr>
              <a:t>数据的度量与存储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82948" name="TextBox 36"/>
          <p:cNvSpPr txBox="1">
            <a:spLocks noChangeArrowheads="1"/>
          </p:cNvSpPr>
          <p:nvPr/>
        </p:nvSpPr>
        <p:spPr bwMode="auto">
          <a:xfrm>
            <a:off x="538729" y="779131"/>
            <a:ext cx="1865271" cy="403608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>
              <a:spcBef>
                <a:spcPts val="45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数据对齐</a:t>
            </a:r>
          </a:p>
        </p:txBody>
      </p:sp>
      <p:sp>
        <p:nvSpPr>
          <p:cNvPr id="82949" name="TextBox 9"/>
          <p:cNvSpPr txBox="1">
            <a:spLocks noChangeArrowheads="1"/>
          </p:cNvSpPr>
          <p:nvPr/>
        </p:nvSpPr>
        <p:spPr bwMode="auto">
          <a:xfrm>
            <a:off x="289358" y="1373426"/>
            <a:ext cx="885464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例：假设数据顺序：字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半字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双字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字节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</a:t>
            </a:r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半字</a:t>
            </a:r>
            <a:r>
              <a:rPr lang="en-US" altLang="zh-CN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-……</a:t>
            </a:r>
          </a:p>
          <a:p>
            <a:r>
              <a:rPr lang="zh-CN" altLang="en-US" sz="26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  </a:t>
            </a:r>
            <a:r>
              <a:rPr lang="zh-CN" altLang="en-US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如：</a:t>
            </a:r>
            <a:r>
              <a:rPr lang="en-US" altLang="zh-CN" sz="2600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int</a:t>
            </a:r>
            <a:r>
              <a:rPr lang="en-US" altLang="zh-CN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600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i</a:t>
            </a:r>
            <a:r>
              <a:rPr lang="en-US" altLang="zh-CN" sz="2600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, short k, double x, char c, short j,……</a:t>
            </a:r>
            <a:endParaRPr lang="zh-CN" altLang="en-US" sz="2600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5496" y="4873442"/>
            <a:ext cx="3835503" cy="77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dirty="0">
                <a:solidFill>
                  <a:srgbClr val="CC33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则：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&amp;</a:t>
            </a:r>
            <a:r>
              <a:rPr lang="en-US" altLang="zh-CN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i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=0; &amp;k=4; &amp;x=8;</a:t>
            </a:r>
          </a:p>
          <a:p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 &amp;c=16; &amp;j=18;……</a:t>
            </a:r>
            <a:endParaRPr lang="zh-CN" altLang="en-US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4" name="Text Box 64"/>
          <p:cNvSpPr txBox="1">
            <a:spLocks noChangeArrowheads="1"/>
          </p:cNvSpPr>
          <p:nvPr/>
        </p:nvSpPr>
        <p:spPr bwMode="auto">
          <a:xfrm>
            <a:off x="3607482" y="3630106"/>
            <a:ext cx="2188654" cy="580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31" tIns="19052" rIns="47631" bIns="19052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x:2</a:t>
            </a:r>
            <a:r>
              <a:rPr lang="zh-CN" altLang="en-US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个周期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j:1</a:t>
            </a:r>
            <a:r>
              <a:rPr lang="zh-CN" altLang="en-US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个周期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" y="3257390"/>
            <a:ext cx="3553389" cy="15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800205" y="2670340"/>
            <a:ext cx="4393978" cy="4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zh-CN" altLang="en-US" sz="2800" dirty="0">
                <a:latin typeface="微软雅黑" charset="-122"/>
                <a:ea typeface="微软雅黑" charset="-122"/>
              </a:rPr>
              <a:t>边界对齐</a:t>
            </a:r>
          </a:p>
        </p:txBody>
      </p:sp>
      <p:sp>
        <p:nvSpPr>
          <p:cNvPr id="11" name="Text Box 61"/>
          <p:cNvSpPr txBox="1">
            <a:spLocks noChangeArrowheads="1"/>
          </p:cNvSpPr>
          <p:nvPr/>
        </p:nvSpPr>
        <p:spPr bwMode="auto">
          <a:xfrm>
            <a:off x="4769571" y="4934997"/>
            <a:ext cx="3835502" cy="777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dirty="0">
                <a:solidFill>
                  <a:srgbClr val="CC33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则：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&amp;</a:t>
            </a:r>
            <a:r>
              <a:rPr lang="en-US" altLang="zh-CN" dirty="0" err="1">
                <a:solidFill>
                  <a:srgbClr val="0000BF"/>
                </a:solidFill>
                <a:latin typeface="微软雅黑" charset="-122"/>
                <a:ea typeface="微软雅黑" charset="-122"/>
              </a:rPr>
              <a:t>i</a:t>
            </a:r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=0; &amp;k=4; &amp;x=6;</a:t>
            </a:r>
          </a:p>
          <a:p>
            <a:r>
              <a:rPr lang="en-US" altLang="zh-CN" dirty="0">
                <a:solidFill>
                  <a:srgbClr val="0000BF"/>
                </a:solidFill>
                <a:latin typeface="微软雅黑" charset="-122"/>
                <a:ea typeface="微软雅黑" charset="-122"/>
              </a:rPr>
              <a:t>        &amp;c=14; &amp;j=15;……</a:t>
            </a:r>
            <a:endParaRPr lang="zh-CN" altLang="en-US" dirty="0">
              <a:solidFill>
                <a:srgbClr val="0000B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 Box 64"/>
          <p:cNvSpPr txBox="1">
            <a:spLocks noChangeArrowheads="1"/>
          </p:cNvSpPr>
          <p:nvPr/>
        </p:nvSpPr>
        <p:spPr bwMode="auto">
          <a:xfrm>
            <a:off x="8071978" y="3592001"/>
            <a:ext cx="2188654" cy="580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31" tIns="19052" rIns="47631" bIns="19052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x:3</a:t>
            </a:r>
            <a:r>
              <a:rPr lang="zh-CN" altLang="en-US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个周期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j:2</a:t>
            </a:r>
            <a:r>
              <a:rPr lang="zh-CN" altLang="en-US" sz="1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个周期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08471" y="2636912"/>
            <a:ext cx="3135324" cy="4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zh-CN" altLang="en-US" sz="2800" dirty="0">
                <a:latin typeface="微软雅黑" charset="-122"/>
                <a:ea typeface="微软雅黑" charset="-122"/>
              </a:rPr>
              <a:t>边界不对齐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97" y="3298887"/>
            <a:ext cx="3477775" cy="157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3549716" y="3615816"/>
            <a:ext cx="990729" cy="632304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>
              <a:solidFill>
                <a:srgbClr val="0000C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8384" y="3589619"/>
            <a:ext cx="990729" cy="631113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2771800" y="5983973"/>
            <a:ext cx="4043889" cy="46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31" tIns="19052" rIns="47631" bIns="19052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charset="-122"/>
                <a:ea typeface="微软雅黑" charset="-122"/>
              </a:rPr>
              <a:t>增加了访存次数！！！！</a:t>
            </a:r>
          </a:p>
        </p:txBody>
      </p:sp>
    </p:spTree>
    <p:extLst>
      <p:ext uri="{BB962C8B-B14F-4D97-AF65-F5344CB8AC3E}">
        <p14:creationId xmlns:p14="http://schemas.microsoft.com/office/powerpoint/2010/main" val="4932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11" grpId="0"/>
      <p:bldP spid="14" grpId="0"/>
      <p:bldP spid="15" grpId="0" animBg="1"/>
      <p:bldP spid="16" grpId="0" animBg="1"/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3"/>
            <a:ext cx="9144000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4" name="文本框 10"/>
          <p:cNvSpPr txBox="1">
            <a:spLocks noChangeArrowheads="1"/>
          </p:cNvSpPr>
          <p:nvPr/>
        </p:nvSpPr>
        <p:spPr bwMode="auto">
          <a:xfrm>
            <a:off x="0" y="1995488"/>
            <a:ext cx="9144000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2.4.7</a:t>
            </a:r>
            <a:r>
              <a:rPr lang="zh-CN" altLang="en-US" sz="40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  数据出错了怎么办？</a:t>
            </a:r>
            <a:endParaRPr lang="en-US" altLang="zh-CN" sz="40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——  </a:t>
            </a:r>
            <a:r>
              <a:rPr lang="zh-CN" altLang="en-US" sz="2800" dirty="0">
                <a:solidFill>
                  <a:schemeClr val="bg1"/>
                </a:solidFill>
                <a:ea typeface="微软雅黑" charset="-122"/>
              </a:rPr>
              <a:t>数据的检错 </a:t>
            </a:r>
            <a:r>
              <a:rPr lang="en-US" altLang="zh-CN" sz="2800" dirty="0">
                <a:solidFill>
                  <a:schemeClr val="bg1"/>
                </a:solidFill>
              </a:rPr>
              <a:t>/ </a:t>
            </a:r>
            <a:r>
              <a:rPr lang="zh-CN" altLang="en-US" sz="2800" dirty="0">
                <a:solidFill>
                  <a:schemeClr val="bg1"/>
                </a:solidFill>
                <a:ea typeface="微软雅黑" charset="-122"/>
              </a:rPr>
              <a:t>纠错</a:t>
            </a:r>
            <a:endParaRPr lang="en-US" altLang="zh-CN" sz="2800" dirty="0">
              <a:solidFill>
                <a:schemeClr val="bg1"/>
              </a:solidFill>
              <a:ea typeface="微软雅黑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endParaRPr lang="en-US" altLang="zh-CN" sz="4000" dirty="0">
              <a:solidFill>
                <a:schemeClr val="bg1"/>
              </a:solidFill>
              <a:latin typeface="微软雅黑" charset="-122"/>
            </a:endParaRPr>
          </a:p>
          <a:p>
            <a:pPr algn="ctr">
              <a:lnSpc>
                <a:spcPct val="120000"/>
              </a:lnSpc>
            </a:pPr>
            <a:br>
              <a:rPr lang="en-US" altLang="zh-CN" sz="4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endParaRPr lang="en-US" altLang="zh-CN" sz="4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9875" name="Rectangle 5"/>
          <p:cNvSpPr txBox="1">
            <a:spLocks noChangeArrowheads="1"/>
          </p:cNvSpPr>
          <p:nvPr/>
        </p:nvSpPr>
        <p:spPr bwMode="auto">
          <a:xfrm>
            <a:off x="1506538" y="3429000"/>
            <a:ext cx="6377830" cy="44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0118" tIns="39867" rIns="60118" bIns="39867">
            <a:spAutoFit/>
          </a:bodyPr>
          <a:lstStyle>
            <a:lvl1pPr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121126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1211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i="1" dirty="0">
                <a:solidFill>
                  <a:schemeClr val="bg1"/>
                </a:solidFill>
                <a:latin typeface="+mn-lt"/>
              </a:rPr>
              <a:t>What if the data goes wrong?</a:t>
            </a:r>
          </a:p>
        </p:txBody>
      </p:sp>
    </p:spTree>
    <p:extLst>
      <p:ext uri="{BB962C8B-B14F-4D97-AF65-F5344CB8AC3E}">
        <p14:creationId xmlns:p14="http://schemas.microsoft.com/office/powerpoint/2010/main" val="241455616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5210629" cy="561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208" y="2451472"/>
            <a:ext cx="184213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具体措施</a:t>
            </a:r>
            <a:endParaRPr lang="zh-CN" altLang="en-US" sz="28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1560" y="1539404"/>
            <a:ext cx="4536504" cy="523220"/>
          </a:xfrm>
          <a:prstGeom prst="rect">
            <a:avLst/>
          </a:prstGeom>
          <a:gradFill rotWithShape="1">
            <a:gsLst>
              <a:gs pos="0">
                <a:srgbClr val="0000DA"/>
              </a:gs>
              <a:gs pos="20000">
                <a:srgbClr val="0000D5"/>
              </a:gs>
              <a:gs pos="100000">
                <a:srgbClr val="0000A2"/>
              </a:gs>
            </a:gsLst>
            <a:lin ang="5400000"/>
          </a:gradFill>
          <a:ln w="9525">
            <a:solidFill>
              <a:srgbClr val="0000BF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wrap="square" anchor="ctr">
            <a:spAutoFit/>
          </a:bodyPr>
          <a:lstStyle>
            <a:lvl1pPr marL="287338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defRPr/>
            </a:pPr>
            <a:r>
              <a:rPr lang="zh-CN" altLang="en-US" sz="2800" b="0">
                <a:solidFill>
                  <a:schemeClr val="bg1"/>
                </a:solidFill>
                <a:ea typeface="微软雅黑" charset="0"/>
                <a:cs typeface="微软雅黑" charset="0"/>
              </a:rPr>
              <a:t>数据</a:t>
            </a:r>
            <a:r>
              <a:rPr lang="zh-CN" altLang="en-US" sz="2800" b="0" dirty="0">
                <a:solidFill>
                  <a:schemeClr val="bg1"/>
                </a:solidFill>
                <a:ea typeface="微软雅黑" charset="0"/>
                <a:cs typeface="微软雅黑" charset="0"/>
              </a:rPr>
              <a:t>出错的结果会如何？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77788" y="3789040"/>
            <a:ext cx="8388424" cy="2464344"/>
            <a:chOff x="1007932" y="3902146"/>
            <a:chExt cx="10298046" cy="3284896"/>
          </a:xfrm>
        </p:grpSpPr>
        <p:sp>
          <p:nvSpPr>
            <p:cNvPr id="12" name="圆角矩形 11"/>
            <p:cNvSpPr/>
            <p:nvPr/>
          </p:nvSpPr>
          <p:spPr>
            <a:xfrm>
              <a:off x="1020824" y="3902146"/>
              <a:ext cx="10285154" cy="328489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1007932" y="3960489"/>
              <a:ext cx="10190932" cy="3147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9065" tIns="34533" rIns="69065" bIns="34533" anchor="ctr">
              <a:spAutoFit/>
            </a:bodyPr>
            <a:lstStyle>
              <a:lvl1pPr marL="431800" indent="-4318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1125"/>
                </a:spcBef>
                <a:buSzPct val="100000"/>
                <a:buFont typeface="Wingdings" charset="2"/>
                <a:buChar char="l"/>
              </a:pPr>
              <a:r>
                <a:rPr lang="zh-CN" altLang="en-US" b="0" dirty="0">
                  <a:solidFill>
                    <a:schemeClr val="tx1"/>
                  </a:solidFill>
                  <a:ea typeface="微软雅黑" charset="-122"/>
                </a:rPr>
                <a:t>从计算机硬件本身的可靠性入手，在电路、电源、布线等各方面采取必要的措施，提高计算机的抗干扰能力</a:t>
              </a:r>
            </a:p>
            <a:p>
              <a:pPr>
                <a:lnSpc>
                  <a:spcPct val="150000"/>
                </a:lnSpc>
                <a:spcBef>
                  <a:spcPts val="1125"/>
                </a:spcBef>
                <a:buSzPct val="100000"/>
                <a:buFont typeface="Wingdings" charset="2"/>
                <a:buChar char="l"/>
              </a:pPr>
              <a:r>
                <a:rPr lang="zh-CN" altLang="en-US" b="0" dirty="0">
                  <a:solidFill>
                    <a:schemeClr val="tx1"/>
                  </a:solidFill>
                  <a:ea typeface="微软雅黑" charset="-122"/>
                </a:rPr>
                <a:t>采取相应的数据检错和校正措施，自动地发现并纠正错误</a:t>
              </a:r>
              <a:endParaRPr lang="en-US" altLang="zh-CN" b="0" i="1" dirty="0">
                <a:solidFill>
                  <a:schemeClr val="tx1"/>
                </a:solidFill>
                <a:ea typeface="微软雅黑" charset="-122"/>
              </a:endParaRPr>
            </a:p>
          </p:txBody>
        </p:sp>
      </p:grpSp>
      <p:pic>
        <p:nvPicPr>
          <p:cNvPr id="141314" name="Picture 2" descr="https://timgsa.baidu.com/timg?image&amp;quality=80&amp;size=b9999_10000&amp;sec=1568200714890&amp;di=dacf3a51a2069c5e27312a960253aad8&amp;imgtype=0&amp;src=http%3A%2F%2Fali1.rabbitpre.com%2F0e340c69-f4bb-4b3d-a5bc-33dfcd7dbaf6.jpg">
            <a:extLst>
              <a:ext uri="{FF2B5EF4-FFF2-40B4-BE49-F238E27FC236}">
                <a16:creationId xmlns:a16="http://schemas.microsoft.com/office/drawing/2014/main" id="{A902B95E-0229-4F3D-A154-0C02435D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778732"/>
            <a:ext cx="2160240" cy="244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0E2260-FE03-DEAF-2854-B56AF9701E4B}"/>
              </a:ext>
            </a:extLst>
          </p:cNvPr>
          <p:cNvSpPr txBox="1"/>
          <p:nvPr/>
        </p:nvSpPr>
        <p:spPr>
          <a:xfrm>
            <a:off x="2879812" y="274116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出错没被纠正：导致蓝屏</a:t>
            </a:r>
          </a:p>
        </p:txBody>
      </p:sp>
    </p:spTree>
    <p:extLst>
      <p:ext uri="{BB962C8B-B14F-4D97-AF65-F5344CB8AC3E}">
        <p14:creationId xmlns:p14="http://schemas.microsoft.com/office/powerpoint/2010/main" val="11323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/>
          </p:cNvSpPr>
          <p:nvPr/>
        </p:nvSpPr>
        <p:spPr bwMode="auto">
          <a:xfrm>
            <a:off x="5009" y="0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回顾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 2.3.2 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基本寻址方式 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8925" y="1123950"/>
            <a:ext cx="867568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34" charset="-122"/>
                <a:hlinkClick r:id="rId3"/>
              </a:rPr>
              <a:t>指令寻址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——</a:t>
            </a:r>
            <a:r>
              <a:rPr lang="zh-CN" altLang="en-US" sz="2400" b="1">
                <a:ea typeface="微软雅黑" panose="020B0503020204020204" pitchFamily="34" charset="-122"/>
                <a:hlinkClick r:id="rId3"/>
              </a:rPr>
              <a:t>简单</a:t>
            </a:r>
            <a:endParaRPr lang="zh-CN" altLang="en-US" sz="2400" b="1"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正常：</a:t>
            </a:r>
            <a:r>
              <a:rPr lang="en-US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 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jump / branch / call / return )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：同操作数的寻址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ea typeface="微软雅黑" panose="020B0503020204020204" pitchFamily="34" charset="-122"/>
              </a:rPr>
              <a:t>操作数寻址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>
                <a:ea typeface="微软雅黑" panose="020B0503020204020204" pitchFamily="34" charset="-122"/>
              </a:rPr>
              <a:t>复杂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>
              <a:spcBef>
                <a:spcPts val="9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寻址方式：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用来指定操作数或操作数所在位置的方法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9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形式地址：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指令中地址字段给出的逻辑地址</a:t>
            </a:r>
          </a:p>
          <a:p>
            <a:pPr lvl="1">
              <a:spcBef>
                <a:spcPts val="900"/>
              </a:spcBef>
              <a:buClr>
                <a:srgbClr val="F79646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有效地址：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根据指令的寻址方式计算得到的操作数地址</a:t>
            </a:r>
            <a:endParaRPr lang="en-US" altLang="zh-CN" sz="2400" b="1"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基本寻址方式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 / 直接 / 间接 / 寄存器 / 寄存器间接 / 偏移等</a:t>
            </a:r>
            <a:endParaRPr lang="zh-CN" altLang="en-US" sz="2800" b="1"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endParaRPr kumimoji="1"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366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845455" y="3776707"/>
            <a:ext cx="7614977" cy="2100565"/>
            <a:chOff x="1148317" y="3955581"/>
            <a:chExt cx="10152656" cy="2801866"/>
          </a:xfrm>
        </p:grpSpPr>
        <p:sp>
          <p:nvSpPr>
            <p:cNvPr id="45" name="圆角矩形 44"/>
            <p:cNvSpPr>
              <a:spLocks noChangeArrowheads="1"/>
            </p:cNvSpPr>
            <p:nvPr/>
          </p:nvSpPr>
          <p:spPr bwMode="auto">
            <a:xfrm>
              <a:off x="1148317" y="3955581"/>
              <a:ext cx="9973338" cy="28018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00DA"/>
                </a:gs>
                <a:gs pos="20000">
                  <a:srgbClr val="0000D5"/>
                </a:gs>
                <a:gs pos="100000">
                  <a:srgbClr val="0000A2"/>
                </a:gs>
              </a:gsLst>
              <a:lin ang="5400000"/>
            </a:gradFill>
            <a:ln w="9525">
              <a:solidFill>
                <a:srgbClr val="0000BF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294" name="TextBox 4"/>
            <p:cNvSpPr txBox="1">
              <a:spLocks noChangeArrowheads="1"/>
            </p:cNvSpPr>
            <p:nvPr/>
          </p:nvSpPr>
          <p:spPr bwMode="auto">
            <a:xfrm>
              <a:off x="1327636" y="4260177"/>
              <a:ext cx="9973337" cy="2133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800" b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采用“</a:t>
              </a:r>
              <a:r>
                <a:rPr lang="zh-CN" altLang="en-US" sz="2800" dirty="0">
                  <a:solidFill>
                    <a:srgbClr val="FFFF00"/>
                  </a:solidFill>
                  <a:latin typeface="微软雅黑" charset="-122"/>
                  <a:ea typeface="微软雅黑" charset="-122"/>
                </a:rPr>
                <a:t>冗余校验</a:t>
              </a:r>
              <a:r>
                <a:rPr lang="zh-CN" altLang="en-US" sz="2800" b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”思想，即除原数据信息外，还增加若干位编码，这些新增的代码被称为</a:t>
              </a:r>
              <a:r>
                <a:rPr lang="zh-CN" altLang="en-US" sz="2800" dirty="0">
                  <a:solidFill>
                    <a:srgbClr val="FFFF00"/>
                  </a:solidFill>
                  <a:latin typeface="微软雅黑" charset="-122"/>
                  <a:ea typeface="微软雅黑" charset="-122"/>
                </a:rPr>
                <a:t>校验位</a:t>
              </a: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197"/>
            <a:ext cx="5210629" cy="561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</a:t>
            </a: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2573828" y="2383618"/>
            <a:ext cx="5269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如何进行数据错误检测与校正？</a:t>
            </a:r>
          </a:p>
        </p:txBody>
      </p:sp>
      <p:pic>
        <p:nvPicPr>
          <p:cNvPr id="12292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1372969" cy="137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1" y="15176"/>
            <a:ext cx="7704856" cy="53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纠错与奇偶校验码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4338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18" name="TextBox 17"/>
          <p:cNvSpPr txBox="1"/>
          <p:nvPr/>
        </p:nvSpPr>
        <p:spPr>
          <a:xfrm>
            <a:off x="1395052" y="1061088"/>
            <a:ext cx="572646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工作原理</a:t>
            </a:r>
          </a:p>
        </p:txBody>
      </p:sp>
      <p:sp>
        <p:nvSpPr>
          <p:cNvPr id="8221" name="Text Box 22"/>
          <p:cNvSpPr txBox="1">
            <a:spLocks noChangeArrowheads="1"/>
          </p:cNvSpPr>
          <p:nvPr/>
        </p:nvSpPr>
        <p:spPr bwMode="auto">
          <a:xfrm>
            <a:off x="1408694" y="2711323"/>
            <a:ext cx="316747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</a:p>
        </p:txBody>
      </p:sp>
      <p:sp>
        <p:nvSpPr>
          <p:cNvPr id="8223" name="Text Box 24"/>
          <p:cNvSpPr txBox="1">
            <a:spLocks noChangeArrowheads="1"/>
          </p:cNvSpPr>
          <p:nvPr/>
        </p:nvSpPr>
        <p:spPr bwMode="auto">
          <a:xfrm>
            <a:off x="1954071" y="3164415"/>
            <a:ext cx="316747" cy="23083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</a:t>
            </a:r>
          </a:p>
        </p:txBody>
      </p:sp>
      <p:sp>
        <p:nvSpPr>
          <p:cNvPr id="8225" name="Text Box 26"/>
          <p:cNvSpPr txBox="1">
            <a:spLocks noChangeArrowheads="1"/>
          </p:cNvSpPr>
          <p:nvPr/>
        </p:nvSpPr>
        <p:spPr bwMode="auto">
          <a:xfrm>
            <a:off x="3636643" y="2725613"/>
            <a:ext cx="405818" cy="23083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M’</a:t>
            </a:r>
          </a:p>
        </p:txBody>
      </p:sp>
      <p:sp>
        <p:nvSpPr>
          <p:cNvPr id="8227" name="Text Box 28"/>
          <p:cNvSpPr txBox="1">
            <a:spLocks noChangeArrowheads="1"/>
          </p:cNvSpPr>
          <p:nvPr/>
        </p:nvSpPr>
        <p:spPr bwMode="auto">
          <a:xfrm>
            <a:off x="3634262" y="3129882"/>
            <a:ext cx="316747" cy="230832"/>
          </a:xfrm>
          <a:prstGeom prst="rect">
            <a:avLst/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P”</a:t>
            </a:r>
          </a:p>
        </p:txBody>
      </p:sp>
      <p:sp>
        <p:nvSpPr>
          <p:cNvPr id="8229" name="Text Box 30"/>
          <p:cNvSpPr txBox="1">
            <a:spLocks noChangeArrowheads="1"/>
          </p:cNvSpPr>
          <p:nvPr/>
        </p:nvSpPr>
        <p:spPr bwMode="auto">
          <a:xfrm>
            <a:off x="4845285" y="2742879"/>
            <a:ext cx="316747" cy="23083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P’</a:t>
            </a:r>
          </a:p>
        </p:txBody>
      </p:sp>
      <p:sp>
        <p:nvSpPr>
          <p:cNvPr id="8231" name="Text Box 32"/>
          <p:cNvSpPr txBox="1">
            <a:spLocks noChangeArrowheads="1"/>
          </p:cNvSpPr>
          <p:nvPr/>
        </p:nvSpPr>
        <p:spPr bwMode="auto">
          <a:xfrm>
            <a:off x="2363700" y="2082591"/>
            <a:ext cx="316747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1295772" y="1965757"/>
            <a:ext cx="11024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数据输出</a:t>
            </a:r>
          </a:p>
        </p:txBody>
      </p:sp>
      <p:sp>
        <p:nvSpPr>
          <p:cNvPr id="59" name="Text Box 36"/>
          <p:cNvSpPr txBox="1">
            <a:spLocks noChangeArrowheads="1"/>
          </p:cNvSpPr>
          <p:nvPr/>
        </p:nvSpPr>
        <p:spPr bwMode="auto">
          <a:xfrm>
            <a:off x="323528" y="2695981"/>
            <a:ext cx="10053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数据输入</a:t>
            </a:r>
          </a:p>
        </p:txBody>
      </p:sp>
      <p:grpSp>
        <p:nvGrpSpPr>
          <p:cNvPr id="14348" name="组合 45"/>
          <p:cNvGrpSpPr>
            <a:grpSpLocks/>
          </p:cNvGrpSpPr>
          <p:nvPr/>
        </p:nvGrpSpPr>
        <p:grpSpPr bwMode="auto">
          <a:xfrm>
            <a:off x="1299142" y="2186461"/>
            <a:ext cx="4740495" cy="1456401"/>
            <a:chOff x="937986" y="2946781"/>
            <a:chExt cx="6319838" cy="1941942"/>
          </a:xfrm>
        </p:grpSpPr>
        <p:sp>
          <p:nvSpPr>
            <p:cNvPr id="14363" name="Text Box 5"/>
            <p:cNvSpPr txBox="1">
              <a:spLocks noChangeArrowheads="1"/>
            </p:cNvSpPr>
            <p:nvPr/>
          </p:nvSpPr>
          <p:spPr bwMode="auto">
            <a:xfrm>
              <a:off x="2711223" y="3674497"/>
              <a:ext cx="1336675" cy="12142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14" rIns="0" bIns="108014"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/>
              <a:r>
                <a:rPr kumimoji="1" lang="zh-CN" altLang="en-US" sz="15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存储器</a:t>
              </a:r>
            </a:p>
            <a:p>
              <a:pPr algn="ctr"/>
              <a:r>
                <a:rPr kumimoji="1" lang="zh-CN" altLang="en-US" sz="15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或</a:t>
              </a:r>
            </a:p>
            <a:p>
              <a:pPr algn="ctr"/>
              <a:r>
                <a:rPr kumimoji="1" lang="zh-CN" altLang="en-US" sz="15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传输线路</a:t>
              </a:r>
            </a:p>
          </p:txBody>
        </p:sp>
        <p:sp>
          <p:nvSpPr>
            <p:cNvPr id="14364" name="Line 6"/>
            <p:cNvSpPr>
              <a:spLocks noChangeShapeType="1"/>
            </p:cNvSpPr>
            <p:nvPr/>
          </p:nvSpPr>
          <p:spPr bwMode="auto">
            <a:xfrm>
              <a:off x="943789" y="3998626"/>
              <a:ext cx="17671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65" name="Text Box 7"/>
            <p:cNvSpPr txBox="1">
              <a:spLocks noChangeArrowheads="1"/>
            </p:cNvSpPr>
            <p:nvPr/>
          </p:nvSpPr>
          <p:spPr bwMode="auto">
            <a:xfrm>
              <a:off x="1233261" y="4338643"/>
              <a:ext cx="561975" cy="4924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f</a:t>
              </a:r>
            </a:p>
          </p:txBody>
        </p:sp>
        <p:sp>
          <p:nvSpPr>
            <p:cNvPr id="14366" name="Line 8"/>
            <p:cNvSpPr>
              <a:spLocks noChangeShapeType="1"/>
            </p:cNvSpPr>
            <p:nvPr/>
          </p:nvSpPr>
          <p:spPr bwMode="auto">
            <a:xfrm>
              <a:off x="1528476" y="3998626"/>
              <a:ext cx="1451" cy="365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67" name="Line 9"/>
            <p:cNvSpPr>
              <a:spLocks noChangeShapeType="1"/>
            </p:cNvSpPr>
            <p:nvPr/>
          </p:nvSpPr>
          <p:spPr bwMode="auto">
            <a:xfrm>
              <a:off x="1795430" y="4584828"/>
              <a:ext cx="9154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68" name="Line 10"/>
            <p:cNvSpPr>
              <a:spLocks noChangeShapeType="1"/>
            </p:cNvSpPr>
            <p:nvPr/>
          </p:nvSpPr>
          <p:spPr bwMode="auto">
            <a:xfrm>
              <a:off x="4048577" y="4011783"/>
              <a:ext cx="1057659" cy="8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69" name="Text Box 11"/>
            <p:cNvSpPr txBox="1">
              <a:spLocks noChangeArrowheads="1"/>
            </p:cNvSpPr>
            <p:nvPr/>
          </p:nvSpPr>
          <p:spPr bwMode="auto">
            <a:xfrm>
              <a:off x="5097237" y="3800516"/>
              <a:ext cx="568325" cy="442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f</a:t>
              </a:r>
            </a:p>
          </p:txBody>
        </p:sp>
        <p:sp>
          <p:nvSpPr>
            <p:cNvPr id="14370" name="Line 12"/>
            <p:cNvSpPr>
              <a:spLocks noChangeShapeType="1"/>
            </p:cNvSpPr>
            <p:nvPr/>
          </p:nvSpPr>
          <p:spPr bwMode="auto">
            <a:xfrm>
              <a:off x="4054380" y="4540973"/>
              <a:ext cx="22937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71" name="Text Box 14"/>
            <p:cNvSpPr txBox="1">
              <a:spLocks noChangeArrowheads="1"/>
            </p:cNvSpPr>
            <p:nvPr/>
          </p:nvSpPr>
          <p:spPr bwMode="auto">
            <a:xfrm>
              <a:off x="6357712" y="3800875"/>
              <a:ext cx="900112" cy="923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kumimoji="1" lang="zh-CN" altLang="en-US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r>
                <a:rPr kumimoji="1" lang="zh-CN" altLang="en-US" sz="15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比较</a:t>
              </a:r>
            </a:p>
            <a:p>
              <a:endParaRPr kumimoji="1" lang="zh-CN" altLang="en-US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72" name="Text Box 15"/>
            <p:cNvSpPr txBox="1">
              <a:spLocks noChangeArrowheads="1"/>
            </p:cNvSpPr>
            <p:nvPr/>
          </p:nvSpPr>
          <p:spPr bwMode="auto">
            <a:xfrm>
              <a:off x="4189187" y="2946781"/>
              <a:ext cx="1182688" cy="43090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5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纠错器</a:t>
              </a:r>
            </a:p>
          </p:txBody>
        </p:sp>
        <p:sp>
          <p:nvSpPr>
            <p:cNvPr id="14373" name="Line 16"/>
            <p:cNvSpPr>
              <a:spLocks noChangeShapeType="1"/>
            </p:cNvSpPr>
            <p:nvPr/>
          </p:nvSpPr>
          <p:spPr bwMode="auto">
            <a:xfrm flipH="1" flipV="1">
              <a:off x="4781248" y="3367107"/>
              <a:ext cx="0" cy="6490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74" name="Line 18"/>
            <p:cNvSpPr>
              <a:spLocks noChangeShapeType="1"/>
            </p:cNvSpPr>
            <p:nvPr/>
          </p:nvSpPr>
          <p:spPr bwMode="auto">
            <a:xfrm flipH="1">
              <a:off x="5373189" y="3146368"/>
              <a:ext cx="1224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375" name="Line 19"/>
            <p:cNvSpPr>
              <a:spLocks noChangeShapeType="1"/>
            </p:cNvSpPr>
            <p:nvPr/>
          </p:nvSpPr>
          <p:spPr bwMode="auto">
            <a:xfrm flipH="1">
              <a:off x="937986" y="3146368"/>
              <a:ext cx="32513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rot="16200000" flipH="1">
              <a:off x="6267962" y="3469467"/>
              <a:ext cx="663687" cy="47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7" name="直接箭头连接符 69"/>
            <p:cNvCxnSpPr>
              <a:cxnSpLocks noChangeShapeType="1"/>
              <a:stCxn id="14369" idx="3"/>
            </p:cNvCxnSpPr>
            <p:nvPr/>
          </p:nvCxnSpPr>
          <p:spPr bwMode="auto">
            <a:xfrm flipV="1">
              <a:off x="5661631" y="4019776"/>
              <a:ext cx="676684" cy="1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349" name="图片 83" descr="2531170_075654097000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7" y="980728"/>
            <a:ext cx="591818" cy="58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1587311" y="2997111"/>
            <a:ext cx="316747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2312496" y="2718468"/>
            <a:ext cx="316747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098666" y="2730376"/>
            <a:ext cx="401349" cy="23083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M’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050099" y="2739902"/>
            <a:ext cx="316747" cy="23083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P’</a:t>
            </a: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5044145" y="3129882"/>
            <a:ext cx="316747" cy="230832"/>
          </a:xfrm>
          <a:prstGeom prst="rect">
            <a:avLst/>
          </a:prstGeom>
          <a:solidFill>
            <a:srgbClr val="FF860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P”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739050" y="2163380"/>
            <a:ext cx="885940" cy="369332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纠错器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1521818" y="3230914"/>
            <a:ext cx="421536" cy="369332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629243" y="2668933"/>
            <a:ext cx="1002637" cy="1049134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108014" rIns="0" bIns="108014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存储器</a:t>
            </a: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或</a:t>
            </a: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传输线路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4420176" y="2827930"/>
            <a:ext cx="426299" cy="332227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371609" y="2757759"/>
            <a:ext cx="673982" cy="830997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kumimoji="1" lang="zh-CN" altLang="en-US" sz="180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8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比较</a:t>
            </a:r>
          </a:p>
          <a:p>
            <a:endParaRPr kumimoji="1" lang="zh-CN" altLang="en-US" sz="180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421112" y="2082591"/>
            <a:ext cx="316747" cy="2308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4012930" y="2501746"/>
            <a:ext cx="407245" cy="23083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5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M’</a:t>
            </a:r>
          </a:p>
        </p:txBody>
      </p:sp>
      <p:sp>
        <p:nvSpPr>
          <p:cNvPr id="46" name="TextBox 85"/>
          <p:cNvSpPr txBox="1">
            <a:spLocks noChangeArrowheads="1"/>
          </p:cNvSpPr>
          <p:nvPr/>
        </p:nvSpPr>
        <p:spPr bwMode="auto">
          <a:xfrm>
            <a:off x="348899" y="3977818"/>
            <a:ext cx="6772614" cy="3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250"/>
              </a:lnSpc>
              <a:spcAft>
                <a:spcPts val="750"/>
              </a:spcAft>
            </a:pPr>
            <a:r>
              <a:rPr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① 未检测到错误，得到的数据位直接送出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15232C-C512-4BD2-8C13-4A5068B670A2}"/>
              </a:ext>
            </a:extLst>
          </p:cNvPr>
          <p:cNvSpPr/>
          <p:nvPr/>
        </p:nvSpPr>
        <p:spPr>
          <a:xfrm>
            <a:off x="6167647" y="2894143"/>
            <a:ext cx="2509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4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 animBg="1"/>
      <p:bldP spid="8221" grpId="1" animBg="1"/>
      <p:bldP spid="8223" grpId="0" animBg="1"/>
      <p:bldP spid="8223" grpId="1" animBg="1"/>
      <p:bldP spid="8225" grpId="0" animBg="1"/>
      <p:bldP spid="8225" grpId="1" animBg="1"/>
      <p:bldP spid="8227" grpId="0" animBg="1"/>
      <p:bldP spid="8227" grpId="1" animBg="1"/>
      <p:bldP spid="8229" grpId="0" animBg="1"/>
      <p:bldP spid="8229" grpId="1" animBg="1"/>
      <p:bldP spid="8231" grpId="0" animBg="1"/>
      <p:bldP spid="58" grpId="0"/>
      <p:bldP spid="59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7" grpId="1" animBg="1"/>
      <p:bldP spid="69" grpId="0" animBg="1"/>
      <p:bldP spid="69" grpId="1" animBg="1"/>
      <p:bldP spid="46" grpId="0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9" y="0"/>
            <a:ext cx="7344816" cy="5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纠错与奇偶校验码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6386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8231" name="Text Box 32"/>
          <p:cNvSpPr txBox="1">
            <a:spLocks noChangeArrowheads="1"/>
          </p:cNvSpPr>
          <p:nvPr/>
        </p:nvSpPr>
        <p:spPr bwMode="auto">
          <a:xfrm>
            <a:off x="2363700" y="1858873"/>
            <a:ext cx="316747" cy="24622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华文新魏" charset="-122"/>
              </a:rPr>
              <a:t>M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971600" y="1749733"/>
            <a:ext cx="1426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数据输出</a:t>
            </a:r>
          </a:p>
        </p:txBody>
      </p:sp>
      <p:grpSp>
        <p:nvGrpSpPr>
          <p:cNvPr id="16390" name="组合 45"/>
          <p:cNvGrpSpPr>
            <a:grpSpLocks/>
          </p:cNvGrpSpPr>
          <p:nvPr/>
        </p:nvGrpSpPr>
        <p:grpSpPr bwMode="auto">
          <a:xfrm>
            <a:off x="1299142" y="1962744"/>
            <a:ext cx="4740495" cy="1487178"/>
            <a:chOff x="937986" y="2936522"/>
            <a:chExt cx="6319838" cy="1982979"/>
          </a:xfrm>
        </p:grpSpPr>
        <p:sp>
          <p:nvSpPr>
            <p:cNvPr id="16405" name="Text Box 5"/>
            <p:cNvSpPr txBox="1">
              <a:spLocks noChangeArrowheads="1"/>
            </p:cNvSpPr>
            <p:nvPr/>
          </p:nvSpPr>
          <p:spPr bwMode="auto">
            <a:xfrm>
              <a:off x="2711223" y="3643718"/>
              <a:ext cx="1336675" cy="12757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14" rIns="0" bIns="108014"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存储器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 或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传输线路</a:t>
              </a:r>
            </a:p>
          </p:txBody>
        </p:sp>
        <p:sp>
          <p:nvSpPr>
            <p:cNvPr id="16406" name="Line 6"/>
            <p:cNvSpPr>
              <a:spLocks noChangeShapeType="1"/>
            </p:cNvSpPr>
            <p:nvPr/>
          </p:nvSpPr>
          <p:spPr bwMode="auto">
            <a:xfrm>
              <a:off x="943789" y="3998626"/>
              <a:ext cx="17671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07" name="Text Box 7"/>
            <p:cNvSpPr txBox="1">
              <a:spLocks noChangeArrowheads="1"/>
            </p:cNvSpPr>
            <p:nvPr/>
          </p:nvSpPr>
          <p:spPr bwMode="auto">
            <a:xfrm>
              <a:off x="1233261" y="4318124"/>
              <a:ext cx="561975" cy="533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f</a:t>
              </a:r>
            </a:p>
          </p:txBody>
        </p:sp>
        <p:sp>
          <p:nvSpPr>
            <p:cNvPr id="16408" name="Line 8"/>
            <p:cNvSpPr>
              <a:spLocks noChangeShapeType="1"/>
            </p:cNvSpPr>
            <p:nvPr/>
          </p:nvSpPr>
          <p:spPr bwMode="auto">
            <a:xfrm>
              <a:off x="1528476" y="3998626"/>
              <a:ext cx="1451" cy="365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09" name="Line 9"/>
            <p:cNvSpPr>
              <a:spLocks noChangeShapeType="1"/>
            </p:cNvSpPr>
            <p:nvPr/>
          </p:nvSpPr>
          <p:spPr bwMode="auto">
            <a:xfrm>
              <a:off x="1795430" y="4584828"/>
              <a:ext cx="9154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10" name="Line 10"/>
            <p:cNvSpPr>
              <a:spLocks noChangeShapeType="1"/>
            </p:cNvSpPr>
            <p:nvPr/>
          </p:nvSpPr>
          <p:spPr bwMode="auto">
            <a:xfrm>
              <a:off x="4048577" y="4011783"/>
              <a:ext cx="1057659" cy="8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11" name="Text Box 11"/>
            <p:cNvSpPr txBox="1">
              <a:spLocks noChangeArrowheads="1"/>
            </p:cNvSpPr>
            <p:nvPr/>
          </p:nvSpPr>
          <p:spPr bwMode="auto">
            <a:xfrm>
              <a:off x="5097237" y="3800516"/>
              <a:ext cx="568325" cy="442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f</a:t>
              </a:r>
            </a:p>
          </p:txBody>
        </p:sp>
        <p:sp>
          <p:nvSpPr>
            <p:cNvPr id="16412" name="Line 12"/>
            <p:cNvSpPr>
              <a:spLocks noChangeShapeType="1"/>
            </p:cNvSpPr>
            <p:nvPr/>
          </p:nvSpPr>
          <p:spPr bwMode="auto">
            <a:xfrm>
              <a:off x="4054380" y="4540973"/>
              <a:ext cx="22937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13" name="Text Box 14"/>
            <p:cNvSpPr txBox="1">
              <a:spLocks noChangeArrowheads="1"/>
            </p:cNvSpPr>
            <p:nvPr/>
          </p:nvSpPr>
          <p:spPr bwMode="auto">
            <a:xfrm>
              <a:off x="6357712" y="3770096"/>
              <a:ext cx="900112" cy="9849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kumimoji="1" lang="zh-CN" altLang="en-US" sz="1600">
                <a:solidFill>
                  <a:schemeClr val="tx1"/>
                </a:solidFill>
                <a:ea typeface="华文新魏" charset="-122"/>
              </a:endParaRPr>
            </a:p>
            <a:p>
              <a:r>
                <a:rPr kumimoji="1" lang="zh-CN" altLang="en-US" sz="16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比较</a:t>
              </a:r>
            </a:p>
            <a:p>
              <a:endParaRPr kumimoji="1" lang="zh-CN" altLang="en-US" sz="1600">
                <a:solidFill>
                  <a:schemeClr val="tx1"/>
                </a:solidFill>
                <a:ea typeface="华文新魏" charset="-122"/>
              </a:endParaRPr>
            </a:p>
          </p:txBody>
        </p:sp>
        <p:sp>
          <p:nvSpPr>
            <p:cNvPr id="16414" name="Text Box 15"/>
            <p:cNvSpPr txBox="1">
              <a:spLocks noChangeArrowheads="1"/>
            </p:cNvSpPr>
            <p:nvPr/>
          </p:nvSpPr>
          <p:spPr bwMode="auto">
            <a:xfrm>
              <a:off x="4189187" y="2936522"/>
              <a:ext cx="1182688" cy="451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纠错器</a:t>
              </a:r>
            </a:p>
          </p:txBody>
        </p:sp>
        <p:sp>
          <p:nvSpPr>
            <p:cNvPr id="16415" name="Line 16"/>
            <p:cNvSpPr>
              <a:spLocks noChangeShapeType="1"/>
            </p:cNvSpPr>
            <p:nvPr/>
          </p:nvSpPr>
          <p:spPr bwMode="auto">
            <a:xfrm flipH="1" flipV="1">
              <a:off x="4781248" y="3367107"/>
              <a:ext cx="0" cy="6490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16" name="Line 18"/>
            <p:cNvSpPr>
              <a:spLocks noChangeShapeType="1"/>
            </p:cNvSpPr>
            <p:nvPr/>
          </p:nvSpPr>
          <p:spPr bwMode="auto">
            <a:xfrm flipH="1">
              <a:off x="5373189" y="3146368"/>
              <a:ext cx="1224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417" name="Line 19"/>
            <p:cNvSpPr>
              <a:spLocks noChangeShapeType="1"/>
            </p:cNvSpPr>
            <p:nvPr/>
          </p:nvSpPr>
          <p:spPr bwMode="auto">
            <a:xfrm flipH="1">
              <a:off x="937986" y="3146368"/>
              <a:ext cx="32513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rot="16200000" flipH="1">
              <a:off x="6267962" y="3469467"/>
              <a:ext cx="663687" cy="47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9" name="直接箭头连接符 69"/>
            <p:cNvCxnSpPr>
              <a:cxnSpLocks noChangeShapeType="1"/>
              <a:stCxn id="16411" idx="3"/>
            </p:cNvCxnSpPr>
            <p:nvPr/>
          </p:nvCxnSpPr>
          <p:spPr bwMode="auto">
            <a:xfrm flipV="1">
              <a:off x="5661631" y="4019776"/>
              <a:ext cx="676684" cy="1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739050" y="1962745"/>
            <a:ext cx="885940" cy="338554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纠错器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1521818" y="2999501"/>
            <a:ext cx="421536" cy="400110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f</a:t>
            </a:r>
          </a:p>
        </p:txBody>
      </p:sp>
      <p:sp>
        <p:nvSpPr>
          <p:cNvPr id="16394" name="Text Box 5"/>
          <p:cNvSpPr txBox="1">
            <a:spLocks noChangeArrowheads="1"/>
          </p:cNvSpPr>
          <p:nvPr/>
        </p:nvSpPr>
        <p:spPr bwMode="auto">
          <a:xfrm>
            <a:off x="2629243" y="2499075"/>
            <a:ext cx="1002637" cy="956801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108014" rIns="0" bIns="108014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kumimoji="1" lang="zh-CN" altLang="en-US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存储器</a:t>
            </a:r>
          </a:p>
          <a:p>
            <a:pPr algn="ctr"/>
            <a:r>
              <a:rPr kumimoji="1" lang="zh-CN" altLang="en-US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或</a:t>
            </a:r>
          </a:p>
          <a:p>
            <a:pPr algn="ctr"/>
            <a:r>
              <a:rPr kumimoji="1" lang="zh-CN" altLang="en-US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传输线路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4420176" y="2611906"/>
            <a:ext cx="426299" cy="332227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f</a:t>
            </a:r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5371609" y="2587901"/>
            <a:ext cx="673982" cy="738664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kumimoji="1" lang="zh-CN" altLang="en-US" sz="1600">
              <a:solidFill>
                <a:schemeClr val="tx1"/>
              </a:solidFill>
              <a:ea typeface="华文新魏" charset="-122"/>
            </a:endParaRPr>
          </a:p>
          <a:p>
            <a:r>
              <a:rPr kumimoji="1" lang="zh-CN" altLang="en-US" sz="16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比较</a:t>
            </a:r>
          </a:p>
          <a:p>
            <a:endParaRPr kumimoji="1" lang="zh-CN" altLang="en-US" sz="1600">
              <a:solidFill>
                <a:schemeClr val="tx1"/>
              </a:solidFill>
              <a:ea typeface="华文新魏" charset="-122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421112" y="1858873"/>
            <a:ext cx="316747" cy="24622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>
                <a:solidFill>
                  <a:schemeClr val="tx1"/>
                </a:solidFill>
                <a:ea typeface="华文新魏" charset="-122"/>
              </a:rPr>
              <a:t>M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4012930" y="2318683"/>
            <a:ext cx="316747" cy="246221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ea typeface="华文新魏" charset="-122"/>
              </a:rPr>
              <a:t>M’</a:t>
            </a: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H="1">
            <a:off x="4626181" y="2120113"/>
            <a:ext cx="91928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cxnSp>
        <p:nvCxnSpPr>
          <p:cNvPr id="60" name="直接连接符 59"/>
          <p:cNvCxnSpPr/>
          <p:nvPr/>
        </p:nvCxnSpPr>
        <p:spPr bwMode="auto">
          <a:xfrm rot="16200000" flipH="1">
            <a:off x="5297186" y="2362437"/>
            <a:ext cx="497746" cy="35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七角星 61"/>
          <p:cNvSpPr/>
          <p:nvPr/>
        </p:nvSpPr>
        <p:spPr>
          <a:xfrm>
            <a:off x="6218253" y="2598807"/>
            <a:ext cx="1450091" cy="733521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418305" y="2789332"/>
            <a:ext cx="1250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sz="2000" dirty="0">
                <a:latin typeface="微软雅黑" charset="-122"/>
                <a:ea typeface="微软雅黑" charset="-122"/>
              </a:rPr>
              <a:t>Error!!</a:t>
            </a:r>
            <a:endParaRPr lang="zh-CN" altLang="en-US" sz="2000" dirty="0">
              <a:latin typeface="微软雅黑" charset="-122"/>
              <a:ea typeface="微软雅黑" charset="-122"/>
            </a:endParaRPr>
          </a:p>
        </p:txBody>
      </p:sp>
      <p:sp>
        <p:nvSpPr>
          <p:cNvPr id="16403" name="TextBox 85"/>
          <p:cNvSpPr txBox="1">
            <a:spLocks noChangeArrowheads="1"/>
          </p:cNvSpPr>
          <p:nvPr/>
        </p:nvSpPr>
        <p:spPr bwMode="auto">
          <a:xfrm>
            <a:off x="348898" y="3761794"/>
            <a:ext cx="70314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  <a:spcAft>
                <a:spcPts val="75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① 未检测到错误，得到的数据位直接送出</a:t>
            </a:r>
          </a:p>
        </p:txBody>
      </p:sp>
      <p:sp>
        <p:nvSpPr>
          <p:cNvPr id="16404" name="矩形 1"/>
          <p:cNvSpPr>
            <a:spLocks noChangeArrowheads="1"/>
          </p:cNvSpPr>
          <p:nvPr/>
        </p:nvSpPr>
        <p:spPr bwMode="auto">
          <a:xfrm>
            <a:off x="323528" y="4402946"/>
            <a:ext cx="849145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② 检测到错误并可以纠错。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数据位和比较结果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一起送入纠错器，将正确数据位送出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23497A3-D632-4930-8C46-9B4C14469DB8}"/>
              </a:ext>
            </a:extLst>
          </p:cNvPr>
          <p:cNvSpPr txBox="1"/>
          <p:nvPr/>
        </p:nvSpPr>
        <p:spPr>
          <a:xfrm>
            <a:off x="1395052" y="1061088"/>
            <a:ext cx="572646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工作原理</a:t>
            </a:r>
          </a:p>
        </p:txBody>
      </p:sp>
      <p:pic>
        <p:nvPicPr>
          <p:cNvPr id="39" name="图片 83" descr="2531170_075654097000_2.jpg">
            <a:extLst>
              <a:ext uri="{FF2B5EF4-FFF2-40B4-BE49-F238E27FC236}">
                <a16:creationId xmlns:a16="http://schemas.microsoft.com/office/drawing/2014/main" id="{927F90FE-7A23-42F2-8FD2-0717AB9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7" y="980728"/>
            <a:ext cx="591818" cy="58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7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1" grpId="0" animBg="1"/>
      <p:bldP spid="58" grpId="0"/>
      <p:bldP spid="50" grpId="0" animBg="1"/>
      <p:bldP spid="67" grpId="0" animBg="1"/>
      <p:bldP spid="67" grpId="1" animBg="1"/>
      <p:bldP spid="56" grpId="0" animBg="1"/>
      <p:bldP spid="56" grpId="1" animBg="1"/>
      <p:bldP spid="57" grpId="0" animBg="1"/>
      <p:bldP spid="6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1" y="15174"/>
            <a:ext cx="7776864" cy="53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纠错与奇偶校验码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18434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grpSp>
        <p:nvGrpSpPr>
          <p:cNvPr id="18436" name="组合 45"/>
          <p:cNvGrpSpPr>
            <a:grpSpLocks/>
          </p:cNvGrpSpPr>
          <p:nvPr/>
        </p:nvGrpSpPr>
        <p:grpSpPr bwMode="auto">
          <a:xfrm>
            <a:off x="1299142" y="2235388"/>
            <a:ext cx="4740495" cy="1502567"/>
            <a:chOff x="937986" y="2916003"/>
            <a:chExt cx="6319838" cy="2003498"/>
          </a:xfrm>
        </p:grpSpPr>
        <p:sp>
          <p:nvSpPr>
            <p:cNvPr id="18450" name="Text Box 5"/>
            <p:cNvSpPr txBox="1">
              <a:spLocks noChangeArrowheads="1"/>
            </p:cNvSpPr>
            <p:nvPr/>
          </p:nvSpPr>
          <p:spPr bwMode="auto">
            <a:xfrm>
              <a:off x="2711223" y="3643718"/>
              <a:ext cx="1336675" cy="12757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14" rIns="0" bIns="108014"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或</a:t>
              </a:r>
            </a:p>
            <a:p>
              <a:pPr algn="ctr"/>
              <a:r>
                <a:rPr kumimoji="1"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传输线路</a:t>
              </a:r>
            </a:p>
          </p:txBody>
        </p:sp>
        <p:sp>
          <p:nvSpPr>
            <p:cNvPr id="18451" name="Line 6"/>
            <p:cNvSpPr>
              <a:spLocks noChangeShapeType="1"/>
            </p:cNvSpPr>
            <p:nvPr/>
          </p:nvSpPr>
          <p:spPr bwMode="auto">
            <a:xfrm>
              <a:off x="943789" y="3998626"/>
              <a:ext cx="17671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Text Box 7"/>
            <p:cNvSpPr txBox="1">
              <a:spLocks noChangeArrowheads="1"/>
            </p:cNvSpPr>
            <p:nvPr/>
          </p:nvSpPr>
          <p:spPr bwMode="auto">
            <a:xfrm>
              <a:off x="1233261" y="4318124"/>
              <a:ext cx="561975" cy="533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18453" name="Line 8"/>
            <p:cNvSpPr>
              <a:spLocks noChangeShapeType="1"/>
            </p:cNvSpPr>
            <p:nvPr/>
          </p:nvSpPr>
          <p:spPr bwMode="auto">
            <a:xfrm>
              <a:off x="1528476" y="3998626"/>
              <a:ext cx="1451" cy="365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4" name="Line 9"/>
            <p:cNvSpPr>
              <a:spLocks noChangeShapeType="1"/>
            </p:cNvSpPr>
            <p:nvPr/>
          </p:nvSpPr>
          <p:spPr bwMode="auto">
            <a:xfrm>
              <a:off x="1795430" y="4584828"/>
              <a:ext cx="9154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5" name="Line 10"/>
            <p:cNvSpPr>
              <a:spLocks noChangeShapeType="1"/>
            </p:cNvSpPr>
            <p:nvPr/>
          </p:nvSpPr>
          <p:spPr bwMode="auto">
            <a:xfrm>
              <a:off x="4048577" y="4011783"/>
              <a:ext cx="1057659" cy="8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6" name="Text Box 11"/>
            <p:cNvSpPr txBox="1">
              <a:spLocks noChangeArrowheads="1"/>
            </p:cNvSpPr>
            <p:nvPr/>
          </p:nvSpPr>
          <p:spPr bwMode="auto">
            <a:xfrm>
              <a:off x="5097237" y="3800516"/>
              <a:ext cx="568325" cy="442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</a:p>
          </p:txBody>
        </p:sp>
        <p:sp>
          <p:nvSpPr>
            <p:cNvPr id="18457" name="Line 12"/>
            <p:cNvSpPr>
              <a:spLocks noChangeShapeType="1"/>
            </p:cNvSpPr>
            <p:nvPr/>
          </p:nvSpPr>
          <p:spPr bwMode="auto">
            <a:xfrm>
              <a:off x="4054380" y="4540973"/>
              <a:ext cx="22937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8" name="Text Box 14"/>
            <p:cNvSpPr txBox="1">
              <a:spLocks noChangeArrowheads="1"/>
            </p:cNvSpPr>
            <p:nvPr/>
          </p:nvSpPr>
          <p:spPr bwMode="auto">
            <a:xfrm>
              <a:off x="6357712" y="3770096"/>
              <a:ext cx="900112" cy="9849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endParaRPr kumimoji="1"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kumimoji="1"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</a:t>
              </a:r>
            </a:p>
            <a:p>
              <a:endParaRPr kumimoji="1"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9" name="Text Box 15"/>
            <p:cNvSpPr txBox="1">
              <a:spLocks noChangeArrowheads="1"/>
            </p:cNvSpPr>
            <p:nvPr/>
          </p:nvSpPr>
          <p:spPr bwMode="auto">
            <a:xfrm>
              <a:off x="4189187" y="2916003"/>
              <a:ext cx="1182688" cy="4924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纠错器</a:t>
              </a:r>
            </a:p>
          </p:txBody>
        </p:sp>
        <p:sp>
          <p:nvSpPr>
            <p:cNvPr id="18460" name="Line 16"/>
            <p:cNvSpPr>
              <a:spLocks noChangeShapeType="1"/>
            </p:cNvSpPr>
            <p:nvPr/>
          </p:nvSpPr>
          <p:spPr bwMode="auto">
            <a:xfrm flipH="1" flipV="1">
              <a:off x="4781248" y="3367107"/>
              <a:ext cx="0" cy="6490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1" name="Line 18"/>
            <p:cNvSpPr>
              <a:spLocks noChangeShapeType="1"/>
            </p:cNvSpPr>
            <p:nvPr/>
          </p:nvSpPr>
          <p:spPr bwMode="auto">
            <a:xfrm flipH="1">
              <a:off x="5373189" y="3146368"/>
              <a:ext cx="1224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62" name="Line 19"/>
            <p:cNvSpPr>
              <a:spLocks noChangeShapeType="1"/>
            </p:cNvSpPr>
            <p:nvPr/>
          </p:nvSpPr>
          <p:spPr bwMode="auto">
            <a:xfrm flipH="1">
              <a:off x="937986" y="3146368"/>
              <a:ext cx="32513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 rot="16200000" flipH="1">
              <a:off x="6267962" y="3469467"/>
              <a:ext cx="663687" cy="47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4" name="直接箭头连接符 69"/>
            <p:cNvCxnSpPr>
              <a:cxnSpLocks noChangeShapeType="1"/>
              <a:stCxn id="18456" idx="3"/>
            </p:cNvCxnSpPr>
            <p:nvPr/>
          </p:nvCxnSpPr>
          <p:spPr bwMode="auto">
            <a:xfrm flipV="1">
              <a:off x="5661631" y="4019776"/>
              <a:ext cx="676684" cy="1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1521818" y="3287533"/>
            <a:ext cx="421536" cy="400110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2629243" y="2740941"/>
            <a:ext cx="1002637" cy="1049134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108014" rIns="0" bIns="108014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</a:t>
            </a:r>
          </a:p>
          <a:p>
            <a:pPr algn="ctr"/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传输线路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4420176" y="2899938"/>
            <a:ext cx="426299" cy="332227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5371609" y="2829767"/>
            <a:ext cx="673982" cy="830997"/>
          </a:xfrm>
          <a:prstGeom prst="rect">
            <a:avLst/>
          </a:prstGeom>
          <a:gradFill rotWithShape="1">
            <a:gsLst>
              <a:gs pos="0">
                <a:srgbClr val="FFDFFF"/>
              </a:gs>
              <a:gs pos="50000">
                <a:srgbClr val="FFBFFF"/>
              </a:gs>
              <a:gs pos="100000">
                <a:srgbClr val="FF97FF"/>
              </a:gs>
            </a:gsLst>
            <a:lin ang="189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kumimoji="1"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  <a:p>
            <a:endParaRPr kumimoji="1"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七角星 61"/>
          <p:cNvSpPr/>
          <p:nvPr/>
        </p:nvSpPr>
        <p:spPr>
          <a:xfrm>
            <a:off x="6201583" y="2804705"/>
            <a:ext cx="1822035" cy="815656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444208" y="2967335"/>
            <a:ext cx="1396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Error!!!!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1444416" y="1757427"/>
            <a:ext cx="1605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出错信号</a:t>
            </a:r>
          </a:p>
        </p:txBody>
      </p:sp>
      <p:cxnSp>
        <p:nvCxnSpPr>
          <p:cNvPr id="39" name="直接连接符 38"/>
          <p:cNvCxnSpPr/>
          <p:nvPr/>
        </p:nvCxnSpPr>
        <p:spPr bwMode="auto">
          <a:xfrm rot="5400000">
            <a:off x="5484734" y="2520079"/>
            <a:ext cx="750191" cy="23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20"/>
          <p:cNvSpPr>
            <a:spLocks noChangeShapeType="1"/>
          </p:cNvSpPr>
          <p:nvPr/>
        </p:nvSpPr>
        <p:spPr bwMode="auto">
          <a:xfrm flipH="1">
            <a:off x="1282471" y="2147365"/>
            <a:ext cx="458331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7" name="矩形 1"/>
          <p:cNvSpPr>
            <a:spLocks noChangeArrowheads="1"/>
          </p:cNvSpPr>
          <p:nvPr/>
        </p:nvSpPr>
        <p:spPr bwMode="auto">
          <a:xfrm>
            <a:off x="332229" y="5555074"/>
            <a:ext cx="8579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③ 检测到错误，但无法确认哪位出错，不能进行纠错处理，此时，报告出错情况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48" name="TextBox 85"/>
          <p:cNvSpPr txBox="1">
            <a:spLocks noChangeArrowheads="1"/>
          </p:cNvSpPr>
          <p:nvPr/>
        </p:nvSpPr>
        <p:spPr bwMode="auto">
          <a:xfrm>
            <a:off x="348898" y="4049826"/>
            <a:ext cx="6455349" cy="38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2250"/>
              </a:lnSpc>
              <a:spcAft>
                <a:spcPts val="75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未检测到错误，得到的数据位直接送出</a:t>
            </a:r>
          </a:p>
        </p:txBody>
      </p:sp>
      <p:sp>
        <p:nvSpPr>
          <p:cNvPr id="18449" name="矩形 33"/>
          <p:cNvSpPr>
            <a:spLocks noChangeArrowheads="1"/>
          </p:cNvSpPr>
          <p:nvPr/>
        </p:nvSpPr>
        <p:spPr bwMode="auto">
          <a:xfrm>
            <a:off x="339373" y="4581128"/>
            <a:ext cx="84914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② 检测到错误并可以纠错。数据位和比较结果一起送入纠错器，将正确数据位送出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C0932C09-9A0B-47A0-89CC-9D021F62630B}"/>
              </a:ext>
            </a:extLst>
          </p:cNvPr>
          <p:cNvSpPr txBox="1"/>
          <p:nvPr/>
        </p:nvSpPr>
        <p:spPr>
          <a:xfrm>
            <a:off x="1395052" y="1061088"/>
            <a:ext cx="5726461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工作原理</a:t>
            </a:r>
          </a:p>
        </p:txBody>
      </p:sp>
      <p:pic>
        <p:nvPicPr>
          <p:cNvPr id="37" name="图片 83" descr="2531170_075654097000_2.jpg">
            <a:extLst>
              <a:ext uri="{FF2B5EF4-FFF2-40B4-BE49-F238E27FC236}">
                <a16:creationId xmlns:a16="http://schemas.microsoft.com/office/drawing/2014/main" id="{FE30C7FE-47F7-4421-931E-822C9B47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7" y="980728"/>
            <a:ext cx="591818" cy="58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6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6" grpId="0"/>
      <p:bldP spid="4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20482" name="TextBox 17"/>
          <p:cNvSpPr txBox="1">
            <a:spLocks noChangeArrowheads="1"/>
          </p:cNvSpPr>
          <p:nvPr/>
        </p:nvSpPr>
        <p:spPr bwMode="auto">
          <a:xfrm>
            <a:off x="2975759" y="876685"/>
            <a:ext cx="3541380" cy="45368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奇偶校验码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45403" y="2159104"/>
            <a:ext cx="8202093" cy="148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增加一位奇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偶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校验位并一起存储或传送，由目的部件将得到的相应数据和校验位，再求新校验位，最后根据新校验位确定是否发生错误</a:t>
            </a:r>
            <a:endParaRPr lang="zh-CN" altLang="en-US" b="0" dirty="0">
              <a:latin typeface="微软雅黑" charset="-122"/>
              <a:ea typeface="微软雅黑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52548" y="1628800"/>
            <a:ext cx="2220805" cy="523220"/>
            <a:chOff x="869773" y="1838823"/>
            <a:chExt cx="2960792" cy="696663"/>
          </a:xfrm>
        </p:grpSpPr>
        <p:pic>
          <p:nvPicPr>
            <p:cNvPr id="20490" name="图片 14" descr="2531170_075654097000_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773" y="1838823"/>
              <a:ext cx="489568" cy="48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Box 15"/>
            <p:cNvSpPr txBox="1">
              <a:spLocks noChangeArrowheads="1"/>
            </p:cNvSpPr>
            <p:nvPr/>
          </p:nvSpPr>
          <p:spPr bwMode="auto">
            <a:xfrm>
              <a:off x="1328887" y="1838823"/>
              <a:ext cx="2501678" cy="696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2800">
                  <a:solidFill>
                    <a:srgbClr val="0070C0"/>
                  </a:solidFill>
                  <a:latin typeface="微软雅黑" charset="-122"/>
                  <a:ea typeface="微软雅黑" charset="-122"/>
                </a:rPr>
                <a:t>基本思想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5403" y="4367428"/>
            <a:ext cx="8202093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       </a:t>
            </a:r>
            <a:r>
              <a:rPr lang="zh-CN" altLang="en-US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假设数据 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B=b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n-1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n-2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...b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 </a:t>
            </a:r>
            <a:r>
              <a:rPr lang="zh-CN" altLang="en-US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从源部件传送至目的部件。在目的部件接收到的数据为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B’=b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n-1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’b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n-2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’...b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’b</a:t>
            </a:r>
            <a:r>
              <a:rPr lang="en-US" altLang="zh-CN" b="0" baseline="-25000">
                <a:solidFill>
                  <a:schemeClr val="tx1"/>
                </a:solidFill>
                <a:latin typeface="微软雅黑" charset="-122"/>
                <a:ea typeface="微软雅黑" charset="-122"/>
              </a:rPr>
              <a:t>0</a:t>
            </a:r>
            <a:r>
              <a:rPr lang="en-US" altLang="zh-CN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’</a:t>
            </a:r>
            <a:endParaRPr lang="zh-CN" altLang="en-US" b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01370" y="3841884"/>
            <a:ext cx="2265388" cy="523220"/>
            <a:chOff x="934854" y="3989393"/>
            <a:chExt cx="2895711" cy="696664"/>
          </a:xfrm>
        </p:grpSpPr>
        <p:sp>
          <p:nvSpPr>
            <p:cNvPr id="20488" name="TextBox 16"/>
            <p:cNvSpPr txBox="1">
              <a:spLocks noChangeArrowheads="1"/>
            </p:cNvSpPr>
            <p:nvPr/>
          </p:nvSpPr>
          <p:spPr bwMode="auto">
            <a:xfrm>
              <a:off x="1328887" y="3989393"/>
              <a:ext cx="2501678" cy="69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70C0"/>
                  </a:solidFill>
                  <a:latin typeface="微软雅黑" charset="-122"/>
                  <a:ea typeface="微软雅黑" charset="-122"/>
                </a:rPr>
                <a:t>实现原理</a:t>
              </a:r>
            </a:p>
          </p:txBody>
        </p:sp>
        <p:pic>
          <p:nvPicPr>
            <p:cNvPr id="2048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854" y="4097014"/>
              <a:ext cx="401308" cy="283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443" y="47953"/>
            <a:ext cx="5210629" cy="561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</a:t>
            </a:r>
          </a:p>
        </p:txBody>
      </p:sp>
    </p:spTree>
    <p:extLst>
      <p:ext uri="{BB962C8B-B14F-4D97-AF65-F5344CB8AC3E}">
        <p14:creationId xmlns:p14="http://schemas.microsoft.com/office/powerpoint/2010/main" val="14712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9"/>
          <p:cNvSpPr txBox="1">
            <a:spLocks noChangeArrowheads="1"/>
          </p:cNvSpPr>
          <p:nvPr/>
        </p:nvSpPr>
        <p:spPr bwMode="auto">
          <a:xfrm>
            <a:off x="179513" y="1556792"/>
            <a:ext cx="33123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第一步：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在源部件求出奇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偶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校验位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</a:t>
            </a:r>
            <a:endParaRPr lang="zh-CN" altLang="en-US" b="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7864" y="1772816"/>
            <a:ext cx="5400599" cy="80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179388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0"/>
                <a:cs typeface="黑体" charset="0"/>
              </a:defRPr>
            </a:lvl9pPr>
          </a:lstStyle>
          <a:p>
            <a:pPr>
              <a:lnSpc>
                <a:spcPts val="1875"/>
              </a:lnSpc>
              <a:defRPr/>
            </a:pPr>
            <a:r>
              <a:rPr lang="zh-CN" altLang="en-US" sz="1800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奇校验，则</a:t>
            </a:r>
            <a:r>
              <a:rPr lang="en-US" altLang="zh-CN" dirty="0">
                <a:solidFill>
                  <a:srgbClr val="0070C0"/>
                </a:solidFill>
              </a:rPr>
              <a:t>P=b</a:t>
            </a:r>
            <a:r>
              <a:rPr lang="en-US" altLang="zh-CN" baseline="-30000" dirty="0">
                <a:solidFill>
                  <a:srgbClr val="0070C0"/>
                </a:solidFill>
              </a:rPr>
              <a:t>n-1</a:t>
            </a:r>
            <a:r>
              <a:rPr lang="en-US" altLang="zh-CN" dirty="0">
                <a:solidFill>
                  <a:srgbClr val="0070C0"/>
                </a:solidFill>
              </a:rPr>
              <a:t>⊕b</a:t>
            </a:r>
            <a:r>
              <a:rPr lang="en-US" altLang="zh-CN" baseline="-30000" dirty="0">
                <a:solidFill>
                  <a:srgbClr val="0070C0"/>
                </a:solidFill>
              </a:rPr>
              <a:t>n-2 </a:t>
            </a:r>
            <a:r>
              <a:rPr lang="en-US" altLang="zh-CN" dirty="0">
                <a:solidFill>
                  <a:srgbClr val="0070C0"/>
                </a:solidFill>
              </a:rPr>
              <a:t>⊕...⊕b</a:t>
            </a:r>
            <a:r>
              <a:rPr lang="en-US" altLang="zh-CN" baseline="-30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⊕b</a:t>
            </a:r>
            <a:r>
              <a:rPr lang="en-US" altLang="zh-CN" baseline="-30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</a:rPr>
              <a:t>⊕1</a:t>
            </a:r>
            <a:endParaRPr lang="en-US" altLang="zh-CN" sz="1800" dirty="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ts val="1875"/>
              </a:lnSpc>
              <a:defRPr/>
            </a:pPr>
            <a:r>
              <a:rPr lang="zh-CN" altLang="en-US" sz="1800" dirty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偶校验，则</a:t>
            </a:r>
            <a:r>
              <a:rPr lang="en-US" altLang="zh-CN" dirty="0">
                <a:solidFill>
                  <a:srgbClr val="0070C0"/>
                </a:solidFill>
              </a:rPr>
              <a:t>P=b</a:t>
            </a:r>
            <a:r>
              <a:rPr lang="en-US" altLang="zh-CN" baseline="-30000" dirty="0">
                <a:solidFill>
                  <a:srgbClr val="0070C0"/>
                </a:solidFill>
              </a:rPr>
              <a:t>n-1</a:t>
            </a:r>
            <a:r>
              <a:rPr lang="en-US" altLang="zh-CN" dirty="0">
                <a:solidFill>
                  <a:srgbClr val="0070C0"/>
                </a:solidFill>
              </a:rPr>
              <a:t>⊕b</a:t>
            </a:r>
            <a:r>
              <a:rPr lang="en-US" altLang="zh-CN" baseline="-30000" dirty="0">
                <a:solidFill>
                  <a:srgbClr val="0070C0"/>
                </a:solidFill>
              </a:rPr>
              <a:t>n-2 </a:t>
            </a:r>
            <a:r>
              <a:rPr lang="en-US" altLang="zh-CN" dirty="0">
                <a:solidFill>
                  <a:srgbClr val="0070C0"/>
                </a:solidFill>
              </a:rPr>
              <a:t>⊕...⊕b</a:t>
            </a:r>
            <a:r>
              <a:rPr lang="en-US" altLang="zh-CN" baseline="-30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⊕b</a:t>
            </a:r>
            <a:r>
              <a:rPr lang="en-US" altLang="zh-CN" baseline="-30000" dirty="0">
                <a:solidFill>
                  <a:srgbClr val="0070C0"/>
                </a:solidFill>
              </a:rPr>
              <a:t>0</a:t>
            </a:r>
            <a:endParaRPr lang="zh-CN" altLang="en-US" sz="1800" baseline="-25000" dirty="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9513" y="2890182"/>
            <a:ext cx="33123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第二步：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在目的部件求出奇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偶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校验位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P”</a:t>
            </a:r>
            <a:endParaRPr lang="zh-CN" altLang="en-US" b="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9512" y="4523636"/>
            <a:ext cx="30243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第三步：</a:t>
            </a:r>
            <a:endParaRPr lang="en-US" altLang="zh-CN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计算最终的校验位</a:t>
            </a:r>
            <a:r>
              <a:rPr lang="en-US" altLang="zh-CN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P*,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并根据其值判断有无奇偶错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03848" y="2793314"/>
            <a:ext cx="5760639" cy="116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rIns="0" anchor="ctr"/>
          <a:lstStyle>
            <a:lvl1pPr marL="179388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ts val="1875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奇校验，则</a:t>
            </a:r>
            <a:r>
              <a:rPr lang="en-US" altLang="zh-CN" dirty="0">
                <a:solidFill>
                  <a:srgbClr val="0070C0"/>
                </a:solidFill>
              </a:rPr>
              <a:t>P’’= b’</a:t>
            </a:r>
            <a:r>
              <a:rPr lang="en-US" altLang="zh-CN" baseline="-30000" dirty="0">
                <a:solidFill>
                  <a:srgbClr val="0070C0"/>
                </a:solidFill>
              </a:rPr>
              <a:t>n-1</a:t>
            </a:r>
            <a:r>
              <a:rPr lang="en-US" altLang="zh-CN" dirty="0">
                <a:solidFill>
                  <a:srgbClr val="0070C0"/>
                </a:solidFill>
              </a:rPr>
              <a:t>⊕b’</a:t>
            </a:r>
            <a:r>
              <a:rPr lang="en-US" altLang="zh-CN" baseline="-30000" dirty="0">
                <a:solidFill>
                  <a:srgbClr val="0070C0"/>
                </a:solidFill>
              </a:rPr>
              <a:t>n-2 </a:t>
            </a:r>
            <a:r>
              <a:rPr lang="en-US" altLang="zh-CN" dirty="0">
                <a:solidFill>
                  <a:srgbClr val="0070C0"/>
                </a:solidFill>
              </a:rPr>
              <a:t>⊕...⊕b’</a:t>
            </a:r>
            <a:r>
              <a:rPr lang="en-US" altLang="zh-CN" baseline="-30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⊕b’</a:t>
            </a:r>
            <a:r>
              <a:rPr lang="en-US" altLang="zh-CN" baseline="-30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</a:rPr>
              <a:t>⊕1</a:t>
            </a:r>
            <a:endParaRPr lang="en-US" altLang="zh-CN" sz="1800" dirty="0">
              <a:solidFill>
                <a:srgbClr val="0070C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ts val="1875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偶校验，则</a:t>
            </a:r>
            <a:r>
              <a:rPr lang="en-US" altLang="zh-CN" dirty="0">
                <a:solidFill>
                  <a:srgbClr val="0070C0"/>
                </a:solidFill>
              </a:rPr>
              <a:t>P’’= b’</a:t>
            </a:r>
            <a:r>
              <a:rPr lang="en-US" altLang="zh-CN" baseline="-30000" dirty="0">
                <a:solidFill>
                  <a:srgbClr val="0070C0"/>
                </a:solidFill>
              </a:rPr>
              <a:t>n-1</a:t>
            </a:r>
            <a:r>
              <a:rPr lang="en-US" altLang="zh-CN" dirty="0">
                <a:solidFill>
                  <a:srgbClr val="0070C0"/>
                </a:solidFill>
              </a:rPr>
              <a:t>⊕b’</a:t>
            </a:r>
            <a:r>
              <a:rPr lang="en-US" altLang="zh-CN" baseline="-30000" dirty="0">
                <a:solidFill>
                  <a:srgbClr val="0070C0"/>
                </a:solidFill>
              </a:rPr>
              <a:t>n-2 </a:t>
            </a:r>
            <a:r>
              <a:rPr lang="en-US" altLang="zh-CN" dirty="0">
                <a:solidFill>
                  <a:srgbClr val="0070C0"/>
                </a:solidFill>
              </a:rPr>
              <a:t>⊕...⊕b’</a:t>
            </a:r>
            <a:r>
              <a:rPr lang="en-US" altLang="zh-CN" baseline="-30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⊕b’</a:t>
            </a:r>
            <a:r>
              <a:rPr lang="en-US" altLang="zh-CN" baseline="-30000" dirty="0">
                <a:solidFill>
                  <a:srgbClr val="0070C0"/>
                </a:solidFill>
              </a:rPr>
              <a:t>0</a:t>
            </a:r>
            <a:endParaRPr lang="zh-CN" altLang="en-US" sz="1800" baseline="-25000" dirty="0">
              <a:solidFill>
                <a:srgbClr val="0070C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47865" y="4093507"/>
            <a:ext cx="5593900" cy="24318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假定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在目的部件接收到的值为</a:t>
            </a:r>
            <a:r>
              <a:rPr lang="en-US" altLang="zh-CN" dirty="0">
                <a:solidFill>
                  <a:schemeClr val="bg1"/>
                </a:solidFill>
                <a:ea typeface="微软雅黑" charset="-122"/>
              </a:rPr>
              <a:t>P’</a:t>
            </a:r>
            <a:r>
              <a:rPr lang="zh-CN" altLang="en-US" dirty="0">
                <a:solidFill>
                  <a:schemeClr val="bg1"/>
                </a:solidFill>
                <a:ea typeface="微软雅黑" charset="-122"/>
              </a:rPr>
              <a:t>，则</a:t>
            </a:r>
            <a:r>
              <a:rPr lang="en-US" altLang="zh-CN" dirty="0">
                <a:solidFill>
                  <a:schemeClr val="bg1"/>
                </a:solidFill>
                <a:ea typeface="微软雅黑" charset="-122"/>
              </a:rPr>
              <a:t>P*= P’⊕P”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　① 若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P*=1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，则表示数据有奇数位错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　② 若</a:t>
            </a:r>
            <a:r>
              <a:rPr lang="en-US" altLang="zh-CN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P*=0</a:t>
            </a:r>
            <a:r>
              <a:rPr lang="zh-CN" altLang="en-US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，则表示数据正确或有偶数个错</a:t>
            </a:r>
            <a:endParaRPr lang="zh-CN" altLang="en-US" baseline="-250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76610"/>
            <a:ext cx="5210629" cy="561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</a:t>
            </a:r>
          </a:p>
        </p:txBody>
      </p:sp>
      <p:sp>
        <p:nvSpPr>
          <p:cNvPr id="22536" name="TextBox 26"/>
          <p:cNvSpPr txBox="1">
            <a:spLocks noChangeArrowheads="1"/>
          </p:cNvSpPr>
          <p:nvPr/>
        </p:nvSpPr>
        <p:spPr bwMode="auto">
          <a:xfrm>
            <a:off x="2801310" y="768853"/>
            <a:ext cx="3541380" cy="45368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奇偶校验码</a:t>
            </a:r>
          </a:p>
        </p:txBody>
      </p:sp>
    </p:spTree>
    <p:extLst>
      <p:ext uri="{BB962C8B-B14F-4D97-AF65-F5344CB8AC3E}">
        <p14:creationId xmlns:p14="http://schemas.microsoft.com/office/powerpoint/2010/main" val="9817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1" grpId="1" animBg="1" autoUpdateAnimBg="0"/>
      <p:bldP spid="12" grpId="0" autoUpdateAnimBg="0"/>
      <p:bldP spid="13" grpId="0" autoUpdateAnimBg="0"/>
      <p:bldP spid="14" grpId="0" animBg="1" autoUpdateAnimBg="0"/>
      <p:bldP spid="14" grpId="1" animBg="1" autoUpdateAnimBg="0"/>
      <p:bldP spid="16" grpId="0" animBg="1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6" descr="http://fzone.oushinet.com/bbs/data/attachment/forum/201405/16/051142lrtiydwxrn1xz0lw.jpg"/>
          <p:cNvSpPr>
            <a:spLocks noChangeAspect="1" noChangeArrowheads="1"/>
          </p:cNvSpPr>
          <p:nvPr/>
        </p:nvSpPr>
        <p:spPr bwMode="auto">
          <a:xfrm>
            <a:off x="-72638" y="-613252"/>
            <a:ext cx="228631" cy="22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endParaRPr lang="zh-CN" altLang="en-US" sz="18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5914" y="85174"/>
            <a:ext cx="5210629" cy="5617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en-US" altLang="zh-CN" dirty="0">
                <a:solidFill>
                  <a:srgbClr val="A50021"/>
                </a:solidFill>
              </a:rPr>
              <a:t>2.4.7 </a:t>
            </a:r>
            <a:r>
              <a:rPr lang="zh-CN" altLang="en-US" dirty="0">
                <a:solidFill>
                  <a:srgbClr val="A50021"/>
                </a:solidFill>
              </a:rPr>
              <a:t>数据的检</a:t>
            </a:r>
            <a:r>
              <a:rPr lang="en-US" altLang="zh-CN" dirty="0">
                <a:solidFill>
                  <a:srgbClr val="A50021"/>
                </a:solidFill>
              </a:rPr>
              <a:t>/</a:t>
            </a:r>
            <a:r>
              <a:rPr lang="zh-CN" altLang="en-US" dirty="0">
                <a:solidFill>
                  <a:srgbClr val="A50021"/>
                </a:solidFill>
              </a:rPr>
              <a:t>纠错</a:t>
            </a:r>
          </a:p>
        </p:txBody>
      </p:sp>
      <p:sp>
        <p:nvSpPr>
          <p:cNvPr id="24579" name="TextBox 11"/>
          <p:cNvSpPr txBox="1">
            <a:spLocks noChangeArrowheads="1"/>
          </p:cNvSpPr>
          <p:nvPr/>
        </p:nvSpPr>
        <p:spPr bwMode="auto">
          <a:xfrm>
            <a:off x="2868854" y="837338"/>
            <a:ext cx="3541380" cy="45368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奇偶校验码</a:t>
            </a:r>
          </a:p>
        </p:txBody>
      </p:sp>
      <p:sp>
        <p:nvSpPr>
          <p:cNvPr id="24580" name="TextBox 12"/>
          <p:cNvSpPr txBox="1">
            <a:spLocks noChangeArrowheads="1"/>
          </p:cNvSpPr>
          <p:nvPr/>
        </p:nvSpPr>
        <p:spPr bwMode="auto">
          <a:xfrm>
            <a:off x="373019" y="1671954"/>
            <a:ext cx="8375445" cy="12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10000"/>
              </a:lnSpc>
              <a:buFont typeface="Wingdings" charset="2"/>
              <a:buChar char="l"/>
            </a:pPr>
            <a:r>
              <a:rPr lang="zh-CN" altLang="en-US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若两个数中有奇数位不同，则它们相应的校验位就不同；</a:t>
            </a:r>
            <a:endParaRPr lang="en-US" altLang="zh-CN" b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10000"/>
              </a:lnSpc>
              <a:buFont typeface="Wingdings" charset="2"/>
              <a:buChar char="l"/>
            </a:pPr>
            <a:r>
              <a:rPr lang="zh-CN" altLang="en-US" b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若有偶数位不同，则虽校验位相同，但至少有两位数据位不同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1560" y="3672490"/>
            <a:ext cx="7863911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Times New Roman" charset="0"/>
                <a:ea typeface="黑体" charset="-122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只能发现奇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数位出错</a:t>
            </a: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，不能发现偶数位出错，而且也不能确定发生错误的位置，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不具有纠错能力</a:t>
            </a:r>
          </a:p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开销小，适用于校验一字节长的代码，故常被用于存储器读写检查或按字节传输过程中的数据校验</a:t>
            </a:r>
          </a:p>
        </p:txBody>
      </p:sp>
      <p:grpSp>
        <p:nvGrpSpPr>
          <p:cNvPr id="24582" name="组合 21"/>
          <p:cNvGrpSpPr>
            <a:grpSpLocks/>
          </p:cNvGrpSpPr>
          <p:nvPr/>
        </p:nvGrpSpPr>
        <p:grpSpPr bwMode="auto">
          <a:xfrm>
            <a:off x="667527" y="3158116"/>
            <a:ext cx="2171983" cy="523220"/>
            <a:chOff x="934854" y="3989393"/>
            <a:chExt cx="2895711" cy="696664"/>
          </a:xfrm>
        </p:grpSpPr>
        <p:sp>
          <p:nvSpPr>
            <p:cNvPr id="24583" name="TextBox 22"/>
            <p:cNvSpPr txBox="1">
              <a:spLocks noChangeArrowheads="1"/>
            </p:cNvSpPr>
            <p:nvPr/>
          </p:nvSpPr>
          <p:spPr bwMode="auto">
            <a:xfrm>
              <a:off x="1328887" y="3989393"/>
              <a:ext cx="2501678" cy="69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1pPr>
              <a:lvl2pPr marL="742950" indent="-28575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2pPr>
              <a:lvl3pPr marL="11430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3pPr>
              <a:lvl4pPr marL="16002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4pPr>
              <a:lvl5pPr marL="2057400" indent="-228600"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Times New Roman" charset="0"/>
                  <a:ea typeface="黑体" charset="-122"/>
                </a:defRPr>
              </a:lvl9pPr>
            </a:lstStyle>
            <a:p>
              <a:r>
                <a:rPr lang="zh-CN" altLang="en-US" sz="2800">
                  <a:solidFill>
                    <a:srgbClr val="0070C0"/>
                  </a:solidFill>
                  <a:latin typeface="微软雅黑" charset="-122"/>
                  <a:ea typeface="微软雅黑" charset="-122"/>
                </a:rPr>
                <a:t>特点</a:t>
              </a:r>
            </a:p>
          </p:txBody>
        </p:sp>
        <p:pic>
          <p:nvPicPr>
            <p:cNvPr id="2458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854" y="4097014"/>
              <a:ext cx="401308" cy="283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33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44624"/>
            <a:ext cx="7021513" cy="61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海明校验码（自学）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783376"/>
            <a:ext cx="8558213" cy="4898777"/>
          </a:xfrm>
          <a:prstGeom prst="rect">
            <a:avLst/>
          </a:prstGeom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1950年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Richard Hamming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提出，目前还被广泛使用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主要用于存储器的数据存取校验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基本思想：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奇偶校验码是对整个数据编码生成一位校验位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检错能力差，且没有纠错能力。</a:t>
            </a:r>
            <a:r>
              <a:rPr lang="zh-CN" altLang="en-US" sz="2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如果将整个数据按某种规律分成若干组，对每组进行相应的奇偶检测，就能提供多位检错信息，从而对错误位置进行定位，并将其纠正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海明校验码实质上是一种分组交叉</a:t>
            </a:r>
            <a:r>
              <a:rPr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多重奇偶校验码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处理过程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最终比较时是按位进行异或，以确定是否有差错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这种异或操作所得结果称为</a:t>
            </a:r>
            <a:r>
              <a:rPr lang="zh-CN" altLang="en-US" sz="2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故障字</a:t>
            </a:r>
            <a:r>
              <a:rPr lang="en-US" altLang="zh-CN" sz="2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(syndrome word)。</a:t>
            </a:r>
            <a:r>
              <a:rPr lang="zh-CN" altLang="en-US" sz="24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显然，校验码和故障字的位数是相同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</a:pPr>
            <a:endParaRPr lang="zh-CN" altLang="en-US" sz="20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073150" y="5516563"/>
            <a:ext cx="79629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每一组一个校验位，校验码位数等于组数！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每一组内采用一位奇偶校验！</a:t>
            </a:r>
            <a:endParaRPr lang="en-US" altLang="zh-CN" sz="2800" b="1" dirty="0">
              <a:solidFill>
                <a:srgbClr val="FF0000"/>
              </a:solidFill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3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363" y="109792"/>
            <a:ext cx="10081120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循环冗余码（自学）（现在应用广，特别是网络上）</a:t>
            </a:r>
            <a:endParaRPr lang="en-US" altLang="zh-CN" sz="32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02171"/>
            <a:ext cx="8605837" cy="3744615"/>
          </a:xfrm>
          <a:prstGeom prst="rect">
            <a:avLst/>
          </a:prstGeom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循环冗余校验码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(Cyclic Redundancy Check)，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简称</a:t>
            </a: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CRC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具有很强的检、纠错能力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用于大量数据存储和传送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(如：外存和通信)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中的数据校验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通过某种数学运算来建立数据和校验位之间的约定关系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  <a:buFont typeface="Wingdings" charset="2"/>
              <a:buNone/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奇偶校验码和海明校验码都是以奇偶检测为手段的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CRC</a:t>
            </a:r>
            <a:r>
              <a:rPr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码的</a:t>
            </a:r>
            <a:r>
              <a:rPr lang="zh-CN" altLang="en-US" sz="2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基本思想：</a:t>
            </a:r>
          </a:p>
          <a:p>
            <a:pPr marL="623888" lvl="1" indent="-26035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数据信息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M(x)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为一个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位的二进制数，将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M(x)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左移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位后，用一个约定的“生成多项式”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G(x)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相除，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G(x)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是一个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k+1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位的二进制数，相除后得到的</a:t>
            </a:r>
            <a:r>
              <a:rPr lang="en-US" altLang="zh-CN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位余数就是校验位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。校验位拼接到</a:t>
            </a:r>
            <a:r>
              <a:rPr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M(x)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后，形成一个</a:t>
            </a:r>
            <a:r>
              <a:rPr lang="en-US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n+k</a:t>
            </a:r>
            <a:r>
              <a:rPr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位的码字，称为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循环冗余校验 </a:t>
            </a:r>
            <a:r>
              <a:rPr lang="en-US" altLang="zh-CN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 CRC ) 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码，也称</a:t>
            </a:r>
            <a:r>
              <a:rPr lang="en-US" altLang="zh-CN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n+k,n</a:t>
            </a:r>
            <a:r>
              <a:rPr lang="en-US" altLang="zh-CN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码</a:t>
            </a:r>
            <a:r>
              <a:rPr lang="zh-CN" altLang="en-US" sz="22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403350" y="4653136"/>
            <a:ext cx="6624638" cy="936625"/>
            <a:chOff x="697" y="2969"/>
            <a:chExt cx="4173" cy="1146"/>
          </a:xfrm>
        </p:grpSpPr>
        <p:sp>
          <p:nvSpPr>
            <p:cNvPr id="56326" name="Rectangle 4"/>
            <p:cNvSpPr>
              <a:spLocks noChangeArrowheads="1"/>
            </p:cNvSpPr>
            <p:nvPr/>
          </p:nvSpPr>
          <p:spPr bwMode="auto">
            <a:xfrm>
              <a:off x="697" y="2969"/>
              <a:ext cx="41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endParaRPr lang="zh-CN" altLang="en-US" sz="1600" b="1">
                <a:latin typeface="Times New Roman" charset="0"/>
                <a:ea typeface="华文新魏" charset="-122"/>
              </a:endParaRPr>
            </a:p>
          </p:txBody>
        </p:sp>
        <p:sp>
          <p:nvSpPr>
            <p:cNvPr id="56327" name="Line 5"/>
            <p:cNvSpPr>
              <a:spLocks noChangeShapeType="1"/>
            </p:cNvSpPr>
            <p:nvPr/>
          </p:nvSpPr>
          <p:spPr bwMode="auto">
            <a:xfrm>
              <a:off x="894" y="2969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Line 6"/>
            <p:cNvSpPr>
              <a:spLocks noChangeShapeType="1"/>
            </p:cNvSpPr>
            <p:nvPr/>
          </p:nvSpPr>
          <p:spPr bwMode="auto">
            <a:xfrm>
              <a:off x="1105" y="2969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9" name="Line 7"/>
            <p:cNvSpPr>
              <a:spLocks noChangeShapeType="1"/>
            </p:cNvSpPr>
            <p:nvPr/>
          </p:nvSpPr>
          <p:spPr bwMode="auto">
            <a:xfrm>
              <a:off x="1303" y="2969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0" name="Line 8"/>
            <p:cNvSpPr>
              <a:spLocks noChangeShapeType="1"/>
            </p:cNvSpPr>
            <p:nvPr/>
          </p:nvSpPr>
          <p:spPr bwMode="auto">
            <a:xfrm>
              <a:off x="3001" y="2983"/>
              <a:ext cx="0" cy="367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1" name="Line 9"/>
            <p:cNvSpPr>
              <a:spLocks noChangeShapeType="1"/>
            </p:cNvSpPr>
            <p:nvPr/>
          </p:nvSpPr>
          <p:spPr bwMode="auto">
            <a:xfrm>
              <a:off x="2435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2" name="Line 10"/>
            <p:cNvSpPr>
              <a:spLocks noChangeShapeType="1"/>
            </p:cNvSpPr>
            <p:nvPr/>
          </p:nvSpPr>
          <p:spPr bwMode="auto">
            <a:xfrm>
              <a:off x="2632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4686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>
              <a:off x="3198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3382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14"/>
            <p:cNvSpPr>
              <a:spLocks noChangeShapeType="1"/>
            </p:cNvSpPr>
            <p:nvPr/>
          </p:nvSpPr>
          <p:spPr bwMode="auto">
            <a:xfrm>
              <a:off x="3567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15"/>
            <p:cNvSpPr>
              <a:spLocks noChangeShapeType="1"/>
            </p:cNvSpPr>
            <p:nvPr/>
          </p:nvSpPr>
          <p:spPr bwMode="auto">
            <a:xfrm>
              <a:off x="4304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8" name="Line 16"/>
            <p:cNvSpPr>
              <a:spLocks noChangeShapeType="1"/>
            </p:cNvSpPr>
            <p:nvPr/>
          </p:nvSpPr>
          <p:spPr bwMode="auto">
            <a:xfrm>
              <a:off x="4501" y="2983"/>
              <a:ext cx="0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697" y="3406"/>
              <a:ext cx="0" cy="6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001" y="339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4857" y="3392"/>
              <a:ext cx="0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697" y="3533"/>
              <a:ext cx="6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21"/>
            <p:cNvSpPr>
              <a:spLocks noChangeShapeType="1"/>
            </p:cNvSpPr>
            <p:nvPr/>
          </p:nvSpPr>
          <p:spPr bwMode="auto">
            <a:xfrm>
              <a:off x="2277" y="3547"/>
              <a:ext cx="7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1474" y="3435"/>
              <a:ext cx="72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charset="0"/>
                  <a:ea typeface="华文新魏" charset="-122"/>
                </a:rPr>
                <a:t>数据</a:t>
              </a:r>
              <a:r>
                <a:rPr lang="en-US" altLang="zh-CN" sz="2000" b="1">
                  <a:latin typeface="Times New Roman" charset="0"/>
                  <a:ea typeface="华文新魏" charset="-122"/>
                </a:rPr>
                <a:t>(n</a:t>
              </a:r>
              <a:r>
                <a:rPr lang="zh-CN" altLang="en-US" sz="2000" b="1">
                  <a:latin typeface="Times New Roman" charset="0"/>
                  <a:ea typeface="华文新魏" charset="-122"/>
                </a:rPr>
                <a:t>位)</a:t>
              </a:r>
            </a:p>
          </p:txBody>
        </p:sp>
        <p:sp>
          <p:nvSpPr>
            <p:cNvPr id="56345" name="Line 23"/>
            <p:cNvSpPr>
              <a:spLocks noChangeShapeType="1"/>
            </p:cNvSpPr>
            <p:nvPr/>
          </p:nvSpPr>
          <p:spPr bwMode="auto">
            <a:xfrm>
              <a:off x="3001" y="3547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Line 24"/>
            <p:cNvSpPr>
              <a:spLocks noChangeShapeType="1"/>
            </p:cNvSpPr>
            <p:nvPr/>
          </p:nvSpPr>
          <p:spPr bwMode="auto">
            <a:xfrm flipV="1">
              <a:off x="4409" y="3561"/>
              <a:ext cx="4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61" y="3420"/>
              <a:ext cx="85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charset="0"/>
                  <a:ea typeface="华文新魏" charset="-122"/>
                </a:rPr>
                <a:t>校验位(</a:t>
              </a:r>
              <a:r>
                <a:rPr lang="en-US" altLang="zh-CN" sz="2000" b="1">
                  <a:latin typeface="Times New Roman" charset="0"/>
                  <a:ea typeface="华文新魏" charset="-122"/>
                </a:rPr>
                <a:t>k</a:t>
              </a:r>
              <a:r>
                <a:rPr lang="zh-CN" altLang="en-US" sz="2000" b="1">
                  <a:latin typeface="Times New Roman" charset="0"/>
                  <a:ea typeface="华文新魏" charset="-122"/>
                </a:rPr>
                <a:t>位)</a:t>
              </a:r>
            </a:p>
          </p:txBody>
        </p:sp>
        <p:sp>
          <p:nvSpPr>
            <p:cNvPr id="56348" name="Line 26"/>
            <p:cNvSpPr>
              <a:spLocks noChangeShapeType="1"/>
            </p:cNvSpPr>
            <p:nvPr/>
          </p:nvSpPr>
          <p:spPr bwMode="auto">
            <a:xfrm>
              <a:off x="710" y="3951"/>
              <a:ext cx="1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Line 27"/>
            <p:cNvSpPr>
              <a:spLocks noChangeShapeType="1"/>
            </p:cNvSpPr>
            <p:nvPr/>
          </p:nvSpPr>
          <p:spPr bwMode="auto">
            <a:xfrm flipV="1">
              <a:off x="3277" y="3965"/>
              <a:ext cx="1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2229" y="3861"/>
              <a:ext cx="114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000" b="1">
                  <a:latin typeface="Times New Roman" charset="0"/>
                  <a:ea typeface="华文新魏" charset="-122"/>
                </a:rPr>
                <a:t>CRC</a:t>
              </a:r>
              <a:r>
                <a:rPr lang="zh-CN" altLang="en-US" sz="2000" b="1">
                  <a:latin typeface="Times New Roman" charset="0"/>
                  <a:ea typeface="华文新魏" charset="-122"/>
                </a:rPr>
                <a:t>码(</a:t>
              </a:r>
              <a:r>
                <a:rPr lang="en-US" altLang="zh-CN" sz="2000" b="1">
                  <a:latin typeface="Times New Roman" charset="0"/>
                  <a:ea typeface="华文新魏" charset="-122"/>
                </a:rPr>
                <a:t>n+k</a:t>
              </a:r>
              <a:r>
                <a:rPr lang="zh-CN" altLang="en-US" sz="2000" b="1">
                  <a:latin typeface="Times New Roman" charset="0"/>
                  <a:ea typeface="华文新魏" charset="-122"/>
                </a:rPr>
                <a:t>位)</a:t>
              </a:r>
            </a:p>
          </p:txBody>
        </p:sp>
      </p:grp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153112" y="5733256"/>
            <a:ext cx="8811376" cy="110807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623888" indent="-2603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schemeClr val="tx2"/>
              </a:buClr>
              <a:buFont typeface="Wingdings" charset="2"/>
              <a:buChar char="n"/>
            </a:pPr>
            <a:r>
              <a:rPr lang="zh-CN" altLang="en-US" sz="2200" b="1" dirty="0">
                <a:latin typeface="Times New Roman" charset="0"/>
                <a:ea typeface="华文新魏" charset="-122"/>
              </a:rPr>
              <a:t>当数据和校验位一起送到接收端后，只要将接受到的数据和校验位用同样的生成多项式相除。如果</a:t>
            </a:r>
            <a:r>
              <a:rPr lang="zh-CN" altLang="en-US" sz="22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正好除尽，表明没有发生错误</a:t>
            </a:r>
            <a:r>
              <a:rPr lang="zh-CN" altLang="en-US" sz="2200" b="1" dirty="0">
                <a:latin typeface="Times New Roman" charset="0"/>
                <a:ea typeface="华文新魏" charset="-122"/>
              </a:rPr>
              <a:t>；若</a:t>
            </a:r>
            <a:r>
              <a:rPr lang="zh-CN" altLang="en-US" sz="2200" b="1" dirty="0">
                <a:solidFill>
                  <a:srgbClr val="FF0000"/>
                </a:solidFill>
                <a:latin typeface="Times New Roman" charset="0"/>
                <a:ea typeface="华文新魏" charset="-122"/>
              </a:rPr>
              <a:t>除不尽，则表明某些数据位发生错误</a:t>
            </a:r>
            <a:r>
              <a:rPr lang="zh-CN" altLang="en-US" sz="2200" b="1" dirty="0">
                <a:latin typeface="Times New Roman" charset="0"/>
                <a:ea typeface="华文新魏" charset="-122"/>
              </a:rPr>
              <a:t>。通常要求</a:t>
            </a:r>
            <a:r>
              <a:rPr lang="zh-CN" altLang="en-US" sz="2200" b="1" dirty="0">
                <a:solidFill>
                  <a:srgbClr val="0000FF"/>
                </a:solidFill>
                <a:latin typeface="Times New Roman" charset="0"/>
                <a:ea typeface="华文新魏" charset="-122"/>
              </a:rPr>
              <a:t>重传一次</a:t>
            </a:r>
            <a:endParaRPr lang="zh-CN" altLang="en-US" sz="2200" b="1" dirty="0">
              <a:latin typeface="Times New Roman" charset="0"/>
              <a:ea typeface="华文新魏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2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59"/>
          <p:cNvSpPr>
            <a:spLocks noChangeArrowheads="1"/>
          </p:cNvSpPr>
          <p:nvPr/>
        </p:nvSpPr>
        <p:spPr bwMode="auto">
          <a:xfrm>
            <a:off x="241300" y="20097"/>
            <a:ext cx="5493847" cy="6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小结</a:t>
            </a:r>
            <a:r>
              <a:rPr lang="en-US" altLang="zh-CN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——</a:t>
            </a:r>
            <a:r>
              <a:rPr lang="zh-CN" altLang="en-US" sz="32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数据的表示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787EDD-408D-4208-A862-825CAF820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1300" y="836613"/>
            <a:ext cx="8723313" cy="56887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00000"/>
              </a:lnSpc>
              <a:buClr>
                <a:srgbClr val="A50021"/>
              </a:buClr>
              <a:buFont typeface="Wingdings" charset="2"/>
              <a:buChar char="l"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数值表示</a:t>
            </a: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定点数表示</a:t>
            </a:r>
            <a:r>
              <a:rPr kumimoji="1" lang="en-US" altLang="zh-CN" sz="2400" dirty="0">
                <a:latin typeface="Times New Roman" charset="0"/>
                <a:ea typeface="华文新魏" charset="-122"/>
              </a:rPr>
              <a:t>(</a:t>
            </a:r>
            <a:r>
              <a:rPr kumimoji="1" lang="zh-CN" altLang="en-US" sz="2400" dirty="0">
                <a:latin typeface="Times New Roman" charset="0"/>
                <a:ea typeface="华文新魏" charset="-122"/>
              </a:rPr>
              <a:t>整数、小数</a:t>
            </a:r>
            <a:r>
              <a:rPr kumimoji="1" lang="en-US" altLang="zh-CN" sz="2400" dirty="0">
                <a:latin typeface="Times New Roman" charset="0"/>
                <a:ea typeface="华文新魏" charset="-122"/>
              </a:rPr>
              <a:t>)</a:t>
            </a: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浮点数的表示（</a:t>
            </a:r>
            <a:r>
              <a:rPr kumimoji="1" lang="en-US" altLang="zh-CN" sz="2400" dirty="0">
                <a:latin typeface="Times New Roman" charset="0"/>
                <a:ea typeface="华文新魏" charset="-122"/>
              </a:rPr>
              <a:t>IEEE</a:t>
            </a:r>
            <a:r>
              <a:rPr kumimoji="1" lang="zh-CN" altLang="en-US" sz="2400" dirty="0">
                <a:latin typeface="Times New Roman" charset="0"/>
                <a:ea typeface="华文新魏" charset="-122"/>
              </a:rPr>
              <a:t> </a:t>
            </a:r>
            <a:r>
              <a:rPr kumimoji="1" lang="en-US" altLang="zh-CN" sz="2400" dirty="0">
                <a:latin typeface="Times New Roman" charset="0"/>
                <a:ea typeface="华文新魏" charset="-122"/>
              </a:rPr>
              <a:t>754</a:t>
            </a:r>
            <a:r>
              <a:rPr kumimoji="1" lang="zh-CN" altLang="en-US" sz="2400">
                <a:latin typeface="Times New Roman" charset="0"/>
                <a:ea typeface="华文新魏" charset="-122"/>
              </a:rPr>
              <a:t>表示）（必考）</a:t>
            </a:r>
            <a:endParaRPr kumimoji="1" lang="en-US" altLang="zh-CN" sz="2400" dirty="0">
              <a:latin typeface="Times New Roman" charset="0"/>
              <a:ea typeface="华文新魏" charset="-122"/>
            </a:endParaRP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十进制数的表示</a:t>
            </a:r>
            <a:endParaRPr kumimoji="1" lang="en-US" altLang="zh-CN" sz="2400" dirty="0">
              <a:latin typeface="Times New Roman" charset="0"/>
              <a:ea typeface="华文新魏" charset="-122"/>
            </a:endParaRPr>
          </a:p>
          <a:p>
            <a:pPr lvl="1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非数值表示</a:t>
            </a: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字符表示</a:t>
            </a:r>
          </a:p>
          <a:p>
            <a:pPr lvl="1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数据的度量</a:t>
            </a:r>
          </a:p>
          <a:p>
            <a:pPr lvl="1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数据的存储</a:t>
            </a: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大端方式</a:t>
            </a: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小端方式</a:t>
            </a:r>
          </a:p>
          <a:p>
            <a:pPr lvl="1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charset="0"/>
                <a:ea typeface="华文新魏" charset="-122"/>
              </a:rPr>
              <a:t>数据对齐问题</a:t>
            </a:r>
          </a:p>
          <a:p>
            <a:pPr lvl="2" eaLnBrk="1" hangingPunct="1">
              <a:lnSpc>
                <a:spcPct val="100000"/>
              </a:lnSpc>
              <a:buClr>
                <a:srgbClr val="A50021"/>
              </a:buClr>
              <a:buSzPct val="90000"/>
              <a:buFont typeface="Wingdings" charset="2"/>
              <a:buChar char="l"/>
            </a:pPr>
            <a:r>
              <a:rPr kumimoji="1" lang="zh-CN" altLang="en-US" sz="2400" dirty="0">
                <a:latin typeface="Times New Roman" charset="0"/>
                <a:ea typeface="华文新魏" charset="-122"/>
              </a:rPr>
              <a:t>按边界对齐，可以提高访存效率</a:t>
            </a:r>
          </a:p>
          <a:p>
            <a:pPr lvl="1" eaLnBrk="1" hangingPunct="1">
              <a:lnSpc>
                <a:spcPct val="100000"/>
              </a:lnSpc>
              <a:buClr>
                <a:srgbClr val="A50021"/>
              </a:buClr>
              <a:buFont typeface="Wingdings" charset="2"/>
              <a:buChar char="•"/>
            </a:pPr>
            <a:endParaRPr kumimoji="1" lang="zh-CN" altLang="en-US" sz="2800" dirty="0">
              <a:latin typeface="Times New Roman" charset="0"/>
              <a:ea typeface="华文新魏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0"/>
            <a:ext cx="7029450" cy="55694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/>
            <a:r>
              <a:rPr lang="zh-CN" altLang="en-US" dirty="0">
                <a:solidFill>
                  <a:srgbClr val="A50021"/>
                </a:solidFill>
              </a:rPr>
              <a:t>回顾</a:t>
            </a:r>
            <a:r>
              <a:rPr lang="en-US" altLang="zh-CN" dirty="0">
                <a:solidFill>
                  <a:srgbClr val="A50021"/>
                </a:solidFill>
              </a:rPr>
              <a:t>——</a:t>
            </a:r>
            <a:r>
              <a:rPr lang="zh-CN" altLang="en-US" dirty="0">
                <a:solidFill>
                  <a:srgbClr val="A50021"/>
                </a:solidFill>
              </a:rPr>
              <a:t>基本寻址方式的小结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3" y="1146175"/>
            <a:ext cx="8751887" cy="4700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方式	          地址计算	    主要优点	          主要缺点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  </a:t>
            </a:r>
            <a:r>
              <a:rPr lang="zh-CN" altLang="en-US" sz="2200"/>
              <a:t>立即数         操作数=</a:t>
            </a:r>
            <a:r>
              <a:rPr lang="en-US" altLang="en-US" sz="2200"/>
              <a:t>A      </a:t>
            </a:r>
            <a:r>
              <a:rPr lang="zh-CN" altLang="en-US" sz="2200"/>
              <a:t>    指令执行速度快         操作数幅值有限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200"/>
              <a:t>存储器直接     </a:t>
            </a:r>
            <a:r>
              <a:rPr lang="en-US" altLang="en-US" sz="2200"/>
              <a:t>EA=A         </a:t>
            </a:r>
            <a:r>
              <a:rPr lang="zh-CN" altLang="en-US" sz="2200"/>
              <a:t>      </a:t>
            </a:r>
            <a:r>
              <a:rPr lang="en-US" altLang="zh-CN" sz="2200"/>
              <a:t>有效</a:t>
            </a:r>
            <a:r>
              <a:rPr lang="zh-CN" altLang="en-US" sz="2200"/>
              <a:t>地址计算简单      地址范围有限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200"/>
              <a:t>存储器间接     </a:t>
            </a:r>
            <a:r>
              <a:rPr lang="en-US" altLang="en-US" sz="2200"/>
              <a:t>EA=</a:t>
            </a:r>
            <a:r>
              <a:rPr lang="en-US" altLang="zh-CN" sz="2200"/>
              <a:t>(A)        </a:t>
            </a:r>
            <a:r>
              <a:rPr lang="zh-CN" altLang="en-US" sz="2200"/>
              <a:t>    有效地址范围大          多次存储器访问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200"/>
              <a:t>   寄存器       操作数</a:t>
            </a:r>
            <a:r>
              <a:rPr lang="en-US" altLang="en-US" sz="2200"/>
              <a:t>=</a:t>
            </a:r>
            <a:r>
              <a:rPr lang="en-US" altLang="zh-CN" sz="2200"/>
              <a:t>(</a:t>
            </a:r>
            <a:r>
              <a:rPr lang="en-US" altLang="en-US" sz="2200"/>
              <a:t>R</a:t>
            </a:r>
            <a:r>
              <a:rPr lang="en-US" altLang="zh-CN" sz="2200"/>
              <a:t>)     </a:t>
            </a:r>
            <a:r>
              <a:rPr lang="zh-CN" altLang="en-US" sz="2200"/>
              <a:t>   指令短、执行快          地址范围有限 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200"/>
              <a:t>寄存器间接     </a:t>
            </a:r>
            <a:r>
              <a:rPr lang="en-US" altLang="en-US" sz="2200"/>
              <a:t>EA</a:t>
            </a:r>
            <a:r>
              <a:rPr lang="en-US" altLang="zh-CN" sz="2200"/>
              <a:t>=(R)            </a:t>
            </a:r>
            <a:r>
              <a:rPr lang="zh-CN" altLang="zh-CN" sz="2200"/>
              <a:t>地址范围大        </a:t>
            </a:r>
            <a:r>
              <a:rPr lang="zh-CN" altLang="en-US" sz="2200"/>
              <a:t>         </a:t>
            </a:r>
            <a:r>
              <a:rPr lang="zh-CN" altLang="zh-CN" sz="2200"/>
              <a:t>额外存储器访问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en-US" altLang="zh-CN" sz="2200"/>
              <a:t>     </a:t>
            </a:r>
            <a:r>
              <a:rPr lang="zh-CN" altLang="zh-CN" sz="2200"/>
              <a:t>偏移         </a:t>
            </a:r>
            <a:r>
              <a:rPr lang="en-US" altLang="zh-CN" sz="2200"/>
              <a:t> EA=A+(R)              </a:t>
            </a:r>
            <a:r>
              <a:rPr lang="zh-CN" altLang="en-US" sz="2200"/>
              <a:t>灵活                        复杂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200"/>
              <a:t>     堆栈           </a:t>
            </a:r>
            <a:r>
              <a:rPr lang="en-US" altLang="en-US" sz="2200"/>
              <a:t>EA=</a:t>
            </a:r>
            <a:r>
              <a:rPr lang="zh-CN" altLang="en-US" sz="2200"/>
              <a:t>栈顶              指令短                  应用有限</a:t>
            </a:r>
          </a:p>
          <a:p>
            <a:pPr>
              <a:buSzTx/>
              <a:buFont typeface="Wingdings" panose="05000000000000000000" pitchFamily="2" charset="2"/>
              <a:buNone/>
            </a:pPr>
            <a:r>
              <a:rPr lang="zh-CN" altLang="en-US" sz="2000"/>
              <a:t>	       	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619125" y="1773238"/>
            <a:ext cx="8056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585788" y="5949950"/>
            <a:ext cx="7983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2A24BE-71A6-4018-9534-B84CEFE40CD8}"/>
              </a:ext>
            </a:extLst>
          </p:cNvPr>
          <p:cNvCxnSpPr/>
          <p:nvPr/>
        </p:nvCxnSpPr>
        <p:spPr>
          <a:xfrm>
            <a:off x="1908175" y="1233488"/>
            <a:ext cx="0" cy="45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FC3ABB-8B7D-43E6-AFB5-56B53325F739}"/>
              </a:ext>
            </a:extLst>
          </p:cNvPr>
          <p:cNvCxnSpPr/>
          <p:nvPr/>
        </p:nvCxnSpPr>
        <p:spPr>
          <a:xfrm>
            <a:off x="3960813" y="1304925"/>
            <a:ext cx="0" cy="450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E0164E-EF9C-44BA-B0ED-AD6264C83BD6}"/>
              </a:ext>
            </a:extLst>
          </p:cNvPr>
          <p:cNvCxnSpPr/>
          <p:nvPr/>
        </p:nvCxnSpPr>
        <p:spPr>
          <a:xfrm>
            <a:off x="6588125" y="1233488"/>
            <a:ext cx="0" cy="449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8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ext Placeholder 5"/>
          <p:cNvSpPr>
            <a:spLocks noGrp="1" noChangeArrowheads="1"/>
          </p:cNvSpPr>
          <p:nvPr/>
        </p:nvSpPr>
        <p:spPr bwMode="auto">
          <a:xfrm>
            <a:off x="2305050" y="1844675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charset="0"/>
              <a:buNone/>
            </a:pPr>
            <a:r>
              <a:rPr lang="zh-CN" altLang="en-US" sz="3600">
                <a:latin typeface="微软雅黑" charset="-122"/>
                <a:ea typeface="微软雅黑" charset="-122"/>
              </a:rPr>
              <a:t>谢  谢！</a:t>
            </a:r>
          </a:p>
        </p:txBody>
      </p:sp>
      <p:pic>
        <p:nvPicPr>
          <p:cNvPr id="13107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513138"/>
            <a:ext cx="322738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513138"/>
            <a:ext cx="314007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6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13138"/>
            <a:ext cx="28543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[模板]中山大学学术报告-v2</Template>
  <TotalTime>23560</TotalTime>
  <Words>7500</Words>
  <Application>Microsoft Office PowerPoint</Application>
  <PresentationFormat>全屏显示(4:3)</PresentationFormat>
  <Paragraphs>1171</Paragraphs>
  <Slides>90</Slides>
  <Notes>85</Notes>
  <HiddenSlides>2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90</vt:i4>
      </vt:variant>
    </vt:vector>
  </HeadingPairs>
  <TitlesOfParts>
    <vt:vector size="112" baseType="lpstr">
      <vt:lpstr>Microsoft YaHei UI</vt:lpstr>
      <vt:lpstr>Monotype Sorts</vt:lpstr>
      <vt:lpstr>Tmes</vt:lpstr>
      <vt:lpstr>黑体</vt:lpstr>
      <vt:lpstr>华文隶书</vt:lpstr>
      <vt:lpstr>STXinwei</vt:lpstr>
      <vt:lpstr>STXinwei</vt:lpstr>
      <vt:lpstr>宋体</vt:lpstr>
      <vt:lpstr>微软雅黑</vt:lpstr>
      <vt:lpstr>微软雅黑</vt:lpstr>
      <vt:lpstr>微软雅黑 Light</vt:lpstr>
      <vt:lpstr>Arial</vt:lpstr>
      <vt:lpstr>Arial Black</vt:lpstr>
      <vt:lpstr>Calibri</vt:lpstr>
      <vt:lpstr>Cambria Math</vt:lpstr>
      <vt:lpstr>Times</vt:lpstr>
      <vt:lpstr>Times New Roman</vt:lpstr>
      <vt:lpstr>Verdana</vt:lpstr>
      <vt:lpstr>Wingdings</vt:lpstr>
      <vt:lpstr>1_Office 主题</vt:lpstr>
      <vt:lpstr>图片</vt:lpstr>
      <vt:lpstr>文档</vt:lpstr>
      <vt:lpstr>PowerPoint 演示文稿</vt:lpstr>
      <vt:lpstr>PowerPoint 演示文稿</vt:lpstr>
      <vt:lpstr>PowerPoint 演示文稿</vt:lpstr>
      <vt:lpstr>PowerPoint 演示文稿</vt:lpstr>
      <vt:lpstr>回顾—— 2.2.2 操作码设计</vt:lpstr>
      <vt:lpstr>回顾—— 2.2.2 操作码设计</vt:lpstr>
      <vt:lpstr>回顾—— 2.2.3 地址码结构</vt:lpstr>
      <vt:lpstr>PowerPoint 演示文稿</vt:lpstr>
      <vt:lpstr>回顾——基本寻址方式的小结</vt:lpstr>
      <vt:lpstr>PowerPoint 演示文稿</vt:lpstr>
      <vt:lpstr>2.4.1 计算机中的（机器级）数据表示</vt:lpstr>
      <vt:lpstr>2.4.1 计算机中的（机器级）数据表示</vt:lpstr>
      <vt:lpstr>PowerPoint 演示文稿</vt:lpstr>
      <vt:lpstr>PowerPoint 演示文稿</vt:lpstr>
      <vt:lpstr>PowerPoint 演示文稿</vt:lpstr>
      <vt:lpstr>2.4.1 计算机中的（机器级）数据表示 </vt:lpstr>
      <vt:lpstr>从一个C语言程序说起</vt:lpstr>
      <vt:lpstr>2.4.1 计算机中的（机器级）数据表示 </vt:lpstr>
      <vt:lpstr>PowerPoint 演示文稿</vt:lpstr>
      <vt:lpstr>2.4.1 计算机中的（机器级）数据表示 </vt:lpstr>
      <vt:lpstr>2.4.2 数值数据的定点表示</vt:lpstr>
      <vt:lpstr>2.4.2 数值数据的定点表示 </vt:lpstr>
      <vt:lpstr>2.4.2 数值数据的定点表示</vt:lpstr>
      <vt:lpstr>PowerPoint 演示文稿</vt:lpstr>
      <vt:lpstr>2.4.2 数值数据的定点表示 </vt:lpstr>
      <vt:lpstr>2.4.2 数值数据的定点表示 </vt:lpstr>
      <vt:lpstr>2.4.2 数值数据的定点表示</vt:lpstr>
      <vt:lpstr>2.4.3 数值数据的浮点表示</vt:lpstr>
      <vt:lpstr>2.4.3 数值数据的浮点表示</vt:lpstr>
      <vt:lpstr>2.4.3 数值数据的浮点表示</vt:lpstr>
      <vt:lpstr>2.4.3 数值数据的浮点表示</vt:lpstr>
      <vt:lpstr>2.4.3 数值数据的浮点表示</vt:lpstr>
      <vt:lpstr>2.4.3 数值数据的浮点表示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数值数据的浮点表示——IEEE754 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2.4.3 数值数据的浮点表示——IEEE 754</vt:lpstr>
      <vt:lpstr>PowerPoint 演示文稿</vt:lpstr>
      <vt:lpstr>2.4.3 数值数据的浮点表示——IEEE 754</vt:lpstr>
      <vt:lpstr>关于IEEE 754的疑问</vt:lpstr>
      <vt:lpstr>PowerPoint 演示文稿</vt:lpstr>
      <vt:lpstr>2.4.4 数值数据的十进制表示</vt:lpstr>
      <vt:lpstr>2.4.4 数值数据的十进制表示</vt:lpstr>
      <vt:lpstr>2.4.4 数值数据的十进制表示</vt:lpstr>
      <vt:lpstr>2.4.4 数值数据的十进制表示</vt:lpstr>
      <vt:lpstr>2.4.4 数值数据的十进制表示</vt:lpstr>
      <vt:lpstr>2.4.4 数值数据的十进制表示</vt:lpstr>
      <vt:lpstr>2.4.4 数值数据的十进制表示</vt:lpstr>
      <vt:lpstr>PowerPoint 演示文稿</vt:lpstr>
      <vt:lpstr>2.4.4 数值数据的十进制表示</vt:lpstr>
      <vt:lpstr>PowerPoint 演示文稿</vt:lpstr>
      <vt:lpstr>2.4.5 字符数据的机器表示</vt:lpstr>
      <vt:lpstr>2.4.5 字符数据的机器表示</vt:lpstr>
      <vt:lpstr>2.4.5 字符数据的机器表示</vt:lpstr>
      <vt:lpstr>2.4.5 字符数据的机器表示——图像的编码表示</vt:lpstr>
      <vt:lpstr>PowerPoint 演示文稿</vt:lpstr>
      <vt:lpstr>2.4.6 数据的度量与存储</vt:lpstr>
      <vt:lpstr>2.4.6 数据的度量与存储</vt:lpstr>
      <vt:lpstr>2.4.6 数据的度量与存储</vt:lpstr>
      <vt:lpstr>2.4.6 数据的度量与存储</vt:lpstr>
      <vt:lpstr>2.4.6 数据的度量与存储</vt:lpstr>
      <vt:lpstr>2.4.6 数据的度量与存储</vt:lpstr>
      <vt:lpstr>2.4.6 数据的度量与存储</vt:lpstr>
      <vt:lpstr>2.4.6 数据的度量与存储</vt:lpstr>
      <vt:lpstr>PowerPoint 演示文稿</vt:lpstr>
      <vt:lpstr>2.4.7 数据的检/纠错</vt:lpstr>
      <vt:lpstr>2.4.7 数据的检/纠错</vt:lpstr>
      <vt:lpstr>2.4.7 数据的检/纠错与奇偶校验码</vt:lpstr>
      <vt:lpstr>2.4.7 数据的检/纠错与奇偶校验码</vt:lpstr>
      <vt:lpstr>2.4.7 数据的检/纠错与奇偶校验码</vt:lpstr>
      <vt:lpstr>2.4.7 数据的检/纠错</vt:lpstr>
      <vt:lpstr>2.4.7 数据的检/纠错</vt:lpstr>
      <vt:lpstr>2.4.7 数据的检/纠错</vt:lpstr>
      <vt:lpstr>海明校验码（自学）</vt:lpstr>
      <vt:lpstr>循环冗余码（自学）（现在应用广，特别是网络上）</vt:lpstr>
      <vt:lpstr>PowerPoint 演示文稿</vt:lpstr>
      <vt:lpstr>PowerPoint 演示文稿</vt:lpstr>
    </vt:vector>
  </TitlesOfParts>
  <Company>myz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zhz</dc:creator>
  <cp:lastModifiedBy>镜霖 陈</cp:lastModifiedBy>
  <cp:revision>1804</cp:revision>
  <cp:lastPrinted>2019-09-12T03:55:51Z</cp:lastPrinted>
  <dcterms:created xsi:type="dcterms:W3CDTF">2005-07-31T10:12:35Z</dcterms:created>
  <dcterms:modified xsi:type="dcterms:W3CDTF">2023-12-17T13:19:20Z</dcterms:modified>
</cp:coreProperties>
</file>