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8" r:id="rId1"/>
  </p:sldMasterIdLst>
  <p:notesMasterIdLst>
    <p:notesMasterId r:id="rId93"/>
  </p:notesMasterIdLst>
  <p:handoutMasterIdLst>
    <p:handoutMasterId r:id="rId94"/>
  </p:handoutMasterIdLst>
  <p:sldIdLst>
    <p:sldId id="537" r:id="rId2"/>
    <p:sldId id="771" r:id="rId3"/>
    <p:sldId id="772" r:id="rId4"/>
    <p:sldId id="773" r:id="rId5"/>
    <p:sldId id="836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777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57" r:id="rId25"/>
    <p:sldId id="858" r:id="rId26"/>
    <p:sldId id="779" r:id="rId27"/>
    <p:sldId id="859" r:id="rId28"/>
    <p:sldId id="860" r:id="rId29"/>
    <p:sldId id="872" r:id="rId30"/>
    <p:sldId id="862" r:id="rId31"/>
    <p:sldId id="863" r:id="rId32"/>
    <p:sldId id="864" r:id="rId33"/>
    <p:sldId id="865" r:id="rId34"/>
    <p:sldId id="873" r:id="rId35"/>
    <p:sldId id="867" r:id="rId36"/>
    <p:sldId id="868" r:id="rId37"/>
    <p:sldId id="869" r:id="rId38"/>
    <p:sldId id="875" r:id="rId39"/>
    <p:sldId id="782" r:id="rId40"/>
    <p:sldId id="876" r:id="rId41"/>
    <p:sldId id="783" r:id="rId42"/>
    <p:sldId id="784" r:id="rId43"/>
    <p:sldId id="878" r:id="rId44"/>
    <p:sldId id="881" r:id="rId45"/>
    <p:sldId id="879" r:id="rId46"/>
    <p:sldId id="883" r:id="rId47"/>
    <p:sldId id="884" r:id="rId48"/>
    <p:sldId id="885" r:id="rId49"/>
    <p:sldId id="886" r:id="rId50"/>
    <p:sldId id="887" r:id="rId51"/>
    <p:sldId id="888" r:id="rId52"/>
    <p:sldId id="889" r:id="rId53"/>
    <p:sldId id="890" r:id="rId54"/>
    <p:sldId id="891" r:id="rId55"/>
    <p:sldId id="918" r:id="rId56"/>
    <p:sldId id="892" r:id="rId57"/>
    <p:sldId id="893" r:id="rId58"/>
    <p:sldId id="894" r:id="rId59"/>
    <p:sldId id="895" r:id="rId60"/>
    <p:sldId id="896" r:id="rId61"/>
    <p:sldId id="897" r:id="rId62"/>
    <p:sldId id="898" r:id="rId63"/>
    <p:sldId id="899" r:id="rId64"/>
    <p:sldId id="900" r:id="rId65"/>
    <p:sldId id="901" r:id="rId66"/>
    <p:sldId id="902" r:id="rId67"/>
    <p:sldId id="903" r:id="rId68"/>
    <p:sldId id="904" r:id="rId69"/>
    <p:sldId id="905" r:id="rId70"/>
    <p:sldId id="906" r:id="rId71"/>
    <p:sldId id="919" r:id="rId72"/>
    <p:sldId id="907" r:id="rId73"/>
    <p:sldId id="908" r:id="rId74"/>
    <p:sldId id="920" r:id="rId75"/>
    <p:sldId id="921" r:id="rId76"/>
    <p:sldId id="909" r:id="rId77"/>
    <p:sldId id="922" r:id="rId78"/>
    <p:sldId id="923" r:id="rId79"/>
    <p:sldId id="910" r:id="rId80"/>
    <p:sldId id="911" r:id="rId81"/>
    <p:sldId id="912" r:id="rId82"/>
    <p:sldId id="913" r:id="rId83"/>
    <p:sldId id="914" r:id="rId84"/>
    <p:sldId id="915" r:id="rId85"/>
    <p:sldId id="924" r:id="rId86"/>
    <p:sldId id="925" r:id="rId87"/>
    <p:sldId id="926" r:id="rId88"/>
    <p:sldId id="927" r:id="rId89"/>
    <p:sldId id="928" r:id="rId90"/>
    <p:sldId id="929" r:id="rId91"/>
    <p:sldId id="917" r:id="rId9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EAEAEA"/>
    <a:srgbClr val="DDDDDD"/>
    <a:srgbClr val="FFCC99"/>
    <a:srgbClr val="D5EDE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3856" autoAdjust="0"/>
  </p:normalViewPr>
  <p:slideViewPr>
    <p:cSldViewPr>
      <p:cViewPr varScale="1">
        <p:scale>
          <a:sx n="98" d="100"/>
          <a:sy n="98" d="100"/>
        </p:scale>
        <p:origin x="1576" y="68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-4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AD3FEDA-CB97-406F-B796-D8CA7BF41E61}" type="datetimeFigureOut">
              <a:rPr lang="zh-CN" altLang="en-US"/>
              <a:pPr>
                <a:defRPr/>
              </a:pPr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64D02030-6B2B-450E-847A-371130F3E3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5" units="cm"/>
          <inkml:channel name="Y" type="integer" max="2278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100.53144" units="1/cm"/>
          <inkml:channelProperty channel="Y" name="resolution" value="101.06477" units="1/cm"/>
          <inkml:channelProperty channel="F" name="resolution" value="100" units="1/cm"/>
          <inkml:channelProperty channel="T" name="resolution" value="1" units="1/dev"/>
        </inkml:channelProperties>
      </inkml:inkSource>
      <inkml:timestamp xml:id="ts0" timeString="2023-09-20T09:39:52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11605 8020 41 0,'0'0'0'0,"0"0"4"0,0 0-4 0,0 0 0 0,0 0 2 0,0 0-2 0,0 0 0 15,0 0 0-15,0 0 0 16,0 0 1-16,-33 75-1 15,7 0 0 1,1 1 0 0,8-1 1-16,9 0 1 0,0-16-1 15,-1-9 1-15,1 0-3 16,-1 17 0-16,1 8 1 16,0 9 1-1,-1-1-1-15,1-7 1 16,-1-26-1-16,1-8 1 15,8-1-1-15,-8-7 0 16,8-17 0 0,0-1 1-16,0-7 0 15,0-1-2-15,0 0 2 16,0 1-1-16,0-9-1 16,0 0 1-1,0 0-1-15,0 0 0 16,0 0-2-16,0 0-3 15</inkml:trace>
  <inkml:trace contextRef="#ctx0" brushRef="#br0" timeOffset="523.02">11966 8404 51 0,'0'0'0'0,"0"0"1"0,0 0-1 16,0 0 0-16,0 0-1 15,0 0 1 1,0 0-1-16,0 0 1 15,0 0 0-15,0 0 0 16,42 67 1-16,-8-8-1 16,-1-9 0-16,-8 0-1 15,0 0 1 1,1 1 0-16,-10-1 0 16,1-8 0-16,0-9 0 15,0 0 0-15,-9-7 0 16,1-10-1-1,-1 1 0-15,0-9 0 16,-8 1 0-16,9-9-17 16</inkml:trace>
  <inkml:trace contextRef="#ctx0" brushRef="#br0" timeOffset="972.69">12352 8455 50 0,'0'0'0'0,"0"0"1"0,0 0 0 16,0 0-1-16,0 0 1 15,0 0-2-15,0 0 2 16,0 0-1 0,0 0 1-16,0 0-2 15,0 0 2-15,0 0-1 16,-50 50 1-16,8-8-1 16,0-1 0-1,8-7 0 1,1-1 1-16,7-8-2 0,1 0 1 15,8 1-1-15,1-10 1 16,-1 1 0 0,0 0-1-16,9-1 1 15,-1-7 0-15,1-1 0 16,0 1-1-16,-1-1 1 16,1-8 0-16,8 0-2 15,0 0 0 1,0 0-19-16</inkml:trace>
  <inkml:trace contextRef="#ctx0" brushRef="#br0" timeOffset="1707.81">12738 8195 50 0,'0'0'0'0,"0"0"1"0,0 0 0 16,0 0-1-16,0 0 0 16,0 0 1-16,0 0-1 15,0 0-1-15,0 0 1 16,0 0-1-1,-17 51 1-15,9-10 0 16,-1-7 0-16,1 8 1 16,0-1-1-16,-1 10-1 15,1 15 0 1,0 18 1-16,-1 0 1 16,1 8 0-16,-9 0-2 15,0-9 1-15,0 9 0 16,9-8-1-16,0-9 2 15,-1-16-1 1,1-9 1-16,-1-8-1 16,1-9 1-16,0-16-1 15,-1 0 0 1,1-9 0-16,8 0-1 0,0-8-1 16,0 0-17-1</inkml:trace>
  <inkml:trace contextRef="#ctx0" brushRef="#br0" timeOffset="4988.79">10598 8505 51 0,'0'0'0'0,"0"0"1"0,0 0 1 16,0 0-2-16,0 0 0 16,0 0 1-16,0 0-1 15,0 0 0-15,0 0 0 16,0 0 0 0,0 0 0-16,0 0 0 15,0 0 0-15,0 0 0 16,0 0 0-16,0 0 0 15,0 0-1 1,0 0 1-16,0 0 0 16,0 0-1-16,50 8 0 15,-8-8 1-15,-8 0 0 16,0 0 0 0,-9 0-1-16,0 0 2 15,0 0-1 1,-8 0 0-16,0 0 0 0,-1 0 0 15,1 0 0 1,0 0 0-16,-9 0 0 16,1 0 0-16,-1 0 0 15,9 0 0-15,-9 0-1 16,9 0 1-16,-9 0 0 16,9 0 0-1,-8 0-1-15,7-8-1 16,1-1-1-16,0 1-20 15</inkml:trace>
  <inkml:trace contextRef="#ctx0" brushRef="#br0" timeOffset="6924.96">8038 8053 51 0,'0'0'0'0,"0"0"1"16,0 0-1-16,0 0 1 15,0 0-2-15,0 0 1 16,0 0 0-16,0 0 0 16,0 0 0-16,0 0 0 15,0 0 0-15,0 0 0 16,0 0 0 0,51-8 1-16,-18-1-1 15,-7 9 0-15,-10 0 0 16,-7 0-1-16,-1-8 0 15,9 0 0 1,0-1 0-16,0 1 0 16,8 0 0-16,0-1-1 15,-8 1-12 1</inkml:trace>
  <inkml:trace contextRef="#ctx0" brushRef="#br0" timeOffset="7701.11">8055 8137 53 0,'0'0'0'0,"0"0"1"0,0 0 0 16,0 0-1-16,0 0 0 16,0 0-1-1,0 0 0-15,0 0 1 16,0 0-1-16,-8 75 0 15,-1-16 3-15,1-1-2 16,0-8 0 0,-1-16 0-16,1-1 0 15,0 1-1-15,8-1 0 16,-9 17 0-16,1 0 2 16,-1 9-1-16,1-9 0 15,0 0 2 1,-1 1-2-16,1-1-1 15,-1 0 1-15,1-8 0 16,0-9 1-16,-9 1 0 16,8-1 0-16,1-16 0 15,0 0-2 1,-1-1 2-16,1-7-2 16,8-1 2-16,0 0-2 15,0 1 1-15,0-1 0 16,0 0-1-1,0-8 2-15,0 0-1 16,0 0 0-16,0 0 0 16,8 0 0-16,1 0 0 15,7 0 0 1,10 0-1-16,-1 0 1 16,0 0 0-16,0 0 0 15,-8 0 0-15,8 0-1 16,-8 0 1-1,8 0-1-15,-8 0 1 16,0 0 0-16,-1 0 0 16,1 9 0-16,-8-9 0 15,-1 0 0 1,0 8 0-16,1-8-1 16,-1 0-1-16,9 8-3 15</inkml:trace>
  <inkml:trace contextRef="#ctx0" brushRef="#br0" timeOffset="9004.43">8508 8413 52 0,'0'0'0'0,"0"0"1"0,0 0-1 16,0 0 0-16,0 0 0 15,0 0-1 1,0 0 1-16,0 0 0 15,0 0 0-15,0 0-1 16,59 58-1-16,-17-8 2 16,0 1 0-16,-8-10 0 15,-9 1 1 1,-8-8-1-16,-1-1 0 16,-7-16 0-16,-1 0 0 15,1-1-1-15,-1-7 1 16,0-1-1-16,1 0 0 15,8 9-1 1,-1-8-19-16</inkml:trace>
  <inkml:trace contextRef="#ctx0" brushRef="#br0" timeOffset="9423.77">8802 8438 52 0,'0'0'0'0,"0"0"1"15,0 0 0-15,0 0 0 16,0 0-2 0,0 0 2-16,0 0-1 15,0 0 0-15,0 0 0 16,-59 75-1 0,9 0 1-16,0-16 1 15,-1-1-1 1,9-7 1-16,0-1-1 15,9-8 1-15,8-9-1 0,0-16-1 16,8 0 1-16,8-9-1 16,1 0-3-1,0 1-3-15,8-1-14 16</inkml:trace>
  <inkml:trace contextRef="#ctx0" brushRef="#br0" timeOffset="10412.49">8995 8045 50 0,'0'0'0'0,"0"0"1"0,0 0-1 16,0 0 0-16,0 0 1 15,0 0-1-15,0 0 0 16,0 0 0-1,0 0 0-15,0 0 0 16,0 0 0-16,59-17-1 16,-9 9 1-16,-8-1 0 15,-8 1 0 1,-1 8 0-16,-16 0 0 16,0 0 0-16,0 0 0 15,-9 0 0-15,1 0 0 16,-1 0 0-1,-8 0-1-15,0 8 1 0,0 9 0 16,0 17 0 0,-8 16-1-16,-1 17 1 15,1 0 1-15,-1-9-1 16,1 1 0-16,0-1 1 16,-1-8-2-1,-8 9 0-15,1 8 2 16,-1 0-1-16,0-9 0 15,0 1 2 1,9-1-3-16,8-16 0 16,0 0 1-16,0-9-1 15,0 1 1-15,-9-1 1 16,1-8-1 0,0 0 1-16,-1 1-1 15,1-10 1-15,-1 1 0 16,1-9-1-16,0 1 1 15,-1-1-1-15,1-8 0 16,0 0 0 0,-1 0 0-16,1 0 0 15,-1 0 0-15,1 0 0 16,0 0 0-16,-1 0 1 16,-8 8-1-1,1-8 0-15,-1 9 0 16,0-1 1-16,0-8-1 15,0 0 0-15,1 8 0 16,-1-8-1 0,9 0 0-16,-1 0-3 15,1 0-12-15</inkml:trace>
  <inkml:trace contextRef="#ctx0" brushRef="#br0" timeOffset="10858.97">9515 8530 52 0,'0'0'0'0,"0"0"1"0,0 0-1 0,0 0-1 15,0 0 0 1,0 0-1-16,0 0 1 16,0 0 0-16,0 0 0 15,26 50-3-15,-10-8-6 16</inkml:trace>
  <inkml:trace contextRef="#ctx0" brushRef="#br0" timeOffset="11486.85">9373 8856 50 0,'0'0'0'0,"0"0"1"0,0 0-1 0,0 0 1 0,0 0 0 15,0 0-1-15,0 0-1 16,0 0 1 0,0 0 0-16,0 0-1 15,0 0 0-15,0 0 0 16,0 0 1-16,67-25-1 15,-17 8 1-15,1 0 0 16,-18 9 1 0,1 0-1-16,-9-1 1 15,-8 1-1-15,0 8 1 16,-9 0-1 0,0 0-1-16,-8 0 2 15,0 0-1-15,0 0 0 16,0 0 0-16,0 8 1 15,-8 1 0-15,0-1-1 16,-1 0 1-16,-8 9-1 16,1 0 0-1,-1 0 0-15,-8-1 1 16,-1 1-1-16,1 8-1 16,0 0 2-1,-8 0-1-15,-1 0-1 16,9 1 1-16,0-10 0 15,-9 9 0-15,9-8 1 16,0 0-1-16,0 0 0 16,8-1 0-1,0-7 0-15,9-1 0 16,-1 0 0-16,1 1-1 16,-1-9 1-16,1 0-1 15,8 0-2 1,0 0-3-16,0 0-10 15</inkml:trace>
  <inkml:trace contextRef="#ctx0" brushRef="#br0" timeOffset="11807.39">9406 8990 52 0,'0'0'0'0,"0"0"2"16,0 0-1-16,0 0-2 15,0 0 1-15,0 0 0 16,0 0-1-16,0 0 0 16,0 0 0-16,0 58 1 15,0-7 0 1,0-10 1-16,0 1-1 16,0 0 0-1,0-9 0-15,0 1 0 0,0-9 0 16,0-8 0-1,0-1 0-15,0 1-1 16,0 0 0-16,0 0-1 16,0-1 1-16,0 1 0 15,0-9-5 1,0 1-5-16</inkml:trace>
  <inkml:trace contextRef="#ctx0" brushRef="#br0" timeOffset="12320.98">9750 9057 50 0,'0'0'0'0,"0"0"2"16,0 0-1-16,0 0-1 16,0 0 0-16,0 0 0 15,0 0 0-15,0 0 0 16,0 0 0-16,0 0 0 16,0 0 0-1,0 0 0-15,-67 42 1 16,17-17 0-16,16-9-1 15,9 1 0-15,8-9 0 16,1 1 0 0,7-1-1-16,1 0 1 15,-1-8 0-15,1 9-1 16,0-1 1-16,8 1 0 16,0-1-1-16,0-8 1 15,0 8 1 1,8 1-2-16,0-1 1 15,1 0 0-15,-1 1 1 16,1-1-1-16,7 0-1 16,-7 1 0-16,8-1 0 15,-1 1 0 1,1-1 0-16,0-8-2 16,-9 0-16-16</inkml:trace>
  <inkml:trace contextRef="#ctx0" brushRef="#br0" timeOffset="12787.14">9943 8680 51 0,'0'0'0'0,"0"0"2"16,0 0-1-16,0 0-1 0,0 0 0 15,0 0 0 1,0 0-1-16,0 0 0 16,0 0 0-16,0 0 0 15,0 0 1-15,-16 67 2 16,7-17-1-1,1-8-1-15,0 0-1 16,8-8-1 0,0-1 2-16,-9 9-1 0,9 0 0 15,-8 8 2-15,8-8-1 16,0-1 1 0,0 1-1-16,0-8 1 15,0-1-1-15,0-16 0 16,0 0 0-16,0-9 0 15,0 0 0 1,0 1 0-16,0-1-2 16,0-8-5-16,0 0-12 15</inkml:trace>
  <inkml:trace contextRef="#ctx0" brushRef="#br0" timeOffset="13050.01">10061 9048 51 0,'0'0'0'0,"0"0"1"16,0 0-1-16,0 0 0 16,0 0 0-16,0 0 0 15,0 0-1 1,0 0 1-16,0 0 0 15,0 0-1-15,0 0 1 16,0 0 0-16,0 0 0 16,0 0-1-1,0 0-2-15</inkml:trace>
  <inkml:trace contextRef="#ctx0" brushRef="#br0" timeOffset="15368.42">13703 8254 36 0,'0'0'0'0,"0"0"3"0,0 0-1 0,0 0-3 15</inkml:trace>
  <inkml:trace contextRef="#ctx0" brushRef="#br0" timeOffset="15734.01">13435 8170 48 0,'0'0'0'0,"0"0"1"0,0 0 0 15,0 0-1-15,0 0 0 16,0 0 0-16,0 0 0 15,0 0 0 1,0 0 0-16,0 0 0 16,0 0 0-16,0 0 0 15,58 9 1-15,-16-1-1 16,0-8 0-16,0 8 0 16,-8-8 0-1,8 9 0-15,0-9 0 16,0 0 0-16,0 0 0 15,-9 8 0-15,1-8 0 16,-1 8 0-16,-7-8 0 16,-10 0 1-1,1 0-1-15,0 0 0 16,-9 0 0-16,1 0 0 16,-1 0-1-16,0 0 0 15,1 0-1 1,-1 0-4-16,1 0-14 15</inkml:trace>
  <inkml:trace contextRef="#ctx0" brushRef="#br0" timeOffset="16310.6">13359 8672 52 0,'0'0'0'0,"0"0"1"15,0 0-1-15,0 0-1 16,0 0 1-16,0 0-1 16,0 0 0-16,0 0 0 15,76 0 1 1,-9 8 0-16,-9 1 1 16,-7-1-1-1,-1-8 0-15,-16 0 0 0,-1 0 0 16,1 0 0-1,-17 0 1-15,-1 0-2 16,1 0 1-16,0 0 0 16,-9 0-1-16,1 0 0 15,8 0 0 1,-1 8-2-16,1 1-10 16</inkml:trace>
  <inkml:trace contextRef="#ctx0" brushRef="#br0" timeOffset="17955.91">14836 8112 47 0,'0'0'0'0,"0"0"0"0,0 0 1 0,0 0-1 15,0 0 0-15,0 0-1 16,0 0 1-1,0 0 0-15,0 0-1 16,0 0 1-16,84-9-2 16,-8 9 2-16,-18 0 1 15,-7 0-1 1,-18 0 1-16,1 9-1 16,-17-1 0-16,-1 0 0 15,-7 1 0-15,-1-1 0 16,0 1-1-1,1 7 2-15,-9 18-1 16,0 16-1-16,-9 8 2 16,-7 1-1-16,-9 8 0 15,-9 8 0 1,0 0 1-16,1-16-1 16,-18-1 0-16,1 1-1 15,0-17 2-15,-1 0 1 16,1-1-2-16,0-7 1 15,8-9-1 1,0 0 0-16,8-8 0 16,9 0 0-16,8-9 0 15,0 0 0-15,1 1 0 16,7-1 0 0,1 0 0-16,0 1 0 15,8-1 0-15,0-8 0 16,0 0-1-16,8 0 1 15,0 8 0-15,9 1 0 16,17-9 0 0,-1 0 0-16,18 0 0 15,-1 0 0-15,0 0-1 16,1 0 1 0,-1 0 0-16,-8 0 0 15,0 0 0-15,0 0 0 16,-9 0 0-16,1 0 0 15,-9 0 0-15,0 0 0 16,-8 0 0 0,0 0-1-16,0 0 2 15,-9 0-2-15,0 0 0 16,9 8-1 0,0 1-8-16,-9-9-2 15</inkml:trace>
  <inkml:trace contextRef="#ctx0" brushRef="#br0" timeOffset="18648.18">15440 8053 46 0,'0'0'0'0,"0"0"1"0,0 0-1 15,0 0 1-15,0 0-1 16,0 0 0-16,0 0 0 16,0 0-1-1,0 0 1-15,0 0 0 0,0 0 0 16,0 0 0 0,0 0 1-16,0 0-1 15,0-75 0-15,0 16 0 16,0 18 0-16,0-1 0 15,0 8 0 1,9 9 0-16,-1 0 0 16,0 8 0-16,1 1 0 15,-1-1 0 1,9 0-1-16,0 9 1 16,0 0 1-16,-1-1-2 15,10 9 1-15,-10 0 0 16,1 9 0-16,0-1 0 15,0 0-1 1,-1 9 1-16,1 16 0 16,0 9-1-16,8 8 2 15,-8-8-1 1,-9 0 0-16,1-9 0 16,-9 1 0-16,0-9 0 15,0-8 0-15,0-1 1 16,0-7-2-16,0-1 1 15,0 1 0 1,0-9 0-16,0 0-8 16,0 0-9-16</inkml:trace>
  <inkml:trace contextRef="#ctx0" brushRef="#br0" timeOffset="19037.93">15977 7794 49 0,'0'0'0'0,"0"0"0"0,0 0 0 16,0 0 0-16,0 0 0 16,0 0-1-1,0 0 1-15,0 0 0 16,0 0 0-16,0 0 0 16,59 8 0-16,-17 1 0 15,-8-9 1 1,-1 0-2-16,-8 0 1 15,-8 0 0-15,0 0-1 16,0 0 0 0,0 0 0-16,-1 0-3 15,1 0-6-15</inkml:trace>
  <inkml:trace contextRef="#ctx0" brushRef="#br0" timeOffset="19357.3">16137 7752 49 0,'0'0'0'0,"0"0"0"0,0 0 0 16,0 0 0 0,0 0 0-16,0 0 0 15,0 0 0-15,0 0-1 16,0 0 1-16,0 0 0 15,0 0-1 1,-9 59 1-16,1-9 0 16,0 0 0-16,-1-8 0 15,1-9 1 1,8 1-2-16,-9-18 1 16,9 1 0-16,0 0-1 15,0 0-2-15,0-1-11 16,0-7 5-16</inkml:trace>
  <inkml:trace contextRef="#ctx0" brushRef="#br0" timeOffset="19796.45">16632 7694 47 0,'0'0'0'0,"0"0"0"15,0 0 0-15,0 0 0 16,0 0 0-16,0 0 1 16,0 0-1-1,0 0-1-15,0 0 1 16,0 0 0-16,0 0-1 16,-17 58 1-1,0-8 0-15,9-8 0 16,0-8 0-16,-1-1 0 15,1-8 0 1,-1 0 0-16,1 0 0 0,8 0-1 16,0 0-1-16,0 1-10 15,0-18-2 1</inkml:trace>
  <inkml:trace contextRef="#ctx0" brushRef="#br0" timeOffset="24411.1">9977 9007 53 0,'0'0'0'0,"0"0"4"0,0 0-2 0,0 0-1 16,0 0 0-16,0 0-1 16,0 0 0-16,0 0 0 15,0 0 0 1,0 0 1-16,0 0-2 15,0 0 1-15,0 0 0 16,0 0 0-16,0 0 0 16,0 0 0-16,0 0-1 15,0 0 1 1,0 0-1-16,0 0 1 16,0 0-1-16,0 0 1 15,0 0 0 1,0 0-1-16,50 33 1 15,-8-8 1-15,-8-8-1 16,-9 0 0-16,-8-1 1 16,0 1 0-16,-1-9-1 15,-7 1-1 1,-1-1 2-16,1 0-1 16,-1-8 0-16,0 0 0 15,1 0 1-15,-9 0-1 16,0 0 0-1,0 0 0-15,0 0 0 16,0 0-1-16,0 0 0 16,0 9-5-16,0-1-20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0" units="cm"/>
          <inkml:channel name="Y" type="integer" max="1680" units="cm"/>
          <inkml:channel name="T" type="integer" max="2.14748E9" units="dev"/>
        </inkml:traceFormat>
        <inkml:channelProperties>
          <inkml:channelProperty channel="X" name="resolution" value="74.55621" units="1/cm"/>
          <inkml:channelProperty channel="Y" name="resolution" value="74.33628" units="1/cm"/>
          <inkml:channelProperty channel="T" name="resolution" value="1" units="1/dev"/>
        </inkml:channelProperties>
      </inkml:inkSource>
      <inkml:timestamp xml:id="ts0" timeString="2023-09-20T09:41:26.01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5">
        <inkml:traceFormat>
          <inkml:channel name="X" type="integer" max="3405" units="cm"/>
          <inkml:channel name="Y" type="integer" max="2278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100.53144" units="1/cm"/>
          <inkml:channelProperty channel="Y" name="resolution" value="101.06477" units="1/cm"/>
          <inkml:channelProperty channel="F" name="resolution" value="100" units="1/cm"/>
          <inkml:channelProperty channel="T" name="resolution" value="1" units="1/dev"/>
        </inkml:channelProperties>
      </inkml:inkSource>
      <inkml:timestamp xml:id="ts1" timeString="2023-09-20T09:41:39.138"/>
    </inkml:context>
  </inkml:definitions>
  <inkml:trace contextRef="#ctx0" brushRef="#br0">11589 7994 0,'0'12'156,"-11"22"-140,-1-23-1,12 0-15,-11 1 32,11-1-32,-11-11 15,11 11-15,0 1 32,-12-1-17,12 0 1,-11-11-1,11 12 17,-11-12 233,-1 22-249,1-22-16,11 12 16,0-1-16,0-34 265,0 1-234,0 10-31,23-10 32,-23 10-17,11 1 1</inkml:trace>
  <inkml:trace contextRef="#ctx0" brushRef="#br0" timeOffset="229.98">11521 8085 0,'0'-11'219,"0"-1"-203</inkml:trace>
  <inkml:trace contextRef="#ctx0" brushRef="#br0" timeOffset="1313.57">11555 8017 0,'-23'11'156,"1"12"-140,10 0-16,1-1 0,0 12 15,-1-34-15,12 12 16,-11 10-16,0-10 16,-1-1-16,12 0 15,-11 1-15,22-24 203,46-78-171,-34 67-32,11-22 31,-23 33-16,-11 1 1,23 0 47,-12-23-48,-11 11 1,11-11-1,1 0 1,-12 11 0,11 12-1,0-12 17,-11 12-32,12-12 15,-12 12 16,0-1-15,0 1-16,0 0 16</inkml:trace>
  <inkml:trace contextRef="#ctx0" brushRef="#br0" timeOffset="3901.96">11532 8221 0,'0'-11'156,"0"-12"-140,12-22-1,-1 22 1,0 23 0,-11-11-16,12 11 0,-12-12 31,11 12-31,-11-11 109,11 0-77,1-1-1,-12-10 0,11 10-15,-11 1 31,11-12 46,1 23-77,-12-11-16</inkml:trace>
  <inkml:trace contextRef="#ctx0" brushRef="#br0" timeOffset="4967.96">11498 8210 0,'12'-12'141,"-12"1"-126,11 0 1,-11-1 15,11 12-31,-11-11 32,12 0-1,-1-1-16,-11 1 17,0 0-17,0-1 32,11-10-31,-11 10 15</inkml:trace>
  <inkml:trace contextRef="#ctx1" brushRef="#br0">11446 8103 51 0,'0'0'0'0,"0"0"3"0,0 0 0 0,0 0-3 15,0 0 0-15,0 0 1 16,0 0-2-16,0 0 1 16,0 0 0-16,0 0 0 15,0 0 0 1,0 0 0-16,0 0 0 15,0 0 1-15,0 0-2 16,0 0 1-16,0 0-1 16,0 0 1-16,0 59-2 15,0-9 2 1,0 0 0-16,0-8 0 16,0 0 1-1,0 0 0-15,0-9-1 0,0 1 1 16,0-1 0-1,0-8-1-15,0-8 0 16,0 0 0-16,-9 8-1 16,9 0 0-16,-8 0 0 15,8 8 0 1,0 1 1-16,-9-1 0 16,9-8 0-16,0 9 0 15,0-9 1-15,0 0-1 16,0-8 1-16,0-1-1 15,0 1 0 1,0 0 1-16,0 0-1 16,0-9 0-16,0 0 0 15,0 1 1-15,0-1-1 16,0 0 1 0,0 1 0-16,-8-9-1 15,8 0-1-15,0 0 1 16,0 0-2-16,0-9 1 15,0 1 1-15,0-17 1 16,8-42-1 0,1-25-1-16,8 0 1 15,-1-8 1-15,1 8-1 16,0 0-1-16,0 8 1 16,0 26 0-1,-9 7 0-15,0 10 0 16,-8 15 0-16,0 10 1 15,0-1-1-15,0 9 0 16,0-1 1 0,0 9-1-16,0 0 0 15,0 0 0-15,0 9-1 16,0-1 0-16,0 0 0 16,0 17-2-16,0 17 3 15,0 42 1 1,-8 16 0-16,0 1-1 15,-1 16 0-15,1-9 0 16,-1 1 1-16,-7-9 0 16,7-16-2-16,1 0 0 15,-1-1 2 1,1-7-2-16,0-18 2 16,-1-8 0-16,1-8-1 15,-1-17 1 1,1-8-1-16,0 0 2 15,8-9-3-15,0 0 0 16,0-8 1-16,0 0-2 16,0-8 1-1,0-17 3-15,8-34-2 16,9-33-1-16,0-16 1 16,-1-1 0-16,1 0 1 15,-8 17-2-15,-1 0 1 16,-8 17-1-16,0 8 1 15,0 9 0 1,0 7 1-16,0 10-1 16,0-1 0-16,0 0 0 15,0 0 0 1,0 0 0-16,0 9 0 16,0 8 0-16,0 8 0 15,0 0 0-15,0 9 1 16,0 0-1-16,0-1 1 15,0 9-1 1,0 0-2-16,0 0 0 16,0 17 0-16,8 25 3 15,1 41 0-15,-1 18-1 16,-8 33 0 0,-8-9 0-16,-1 0 2 15,-7-16-3-15,-1 0 1 16,0-9 0-16,0-8 0 15,9-17 1 1,-1-16 0-16,1-17 0 16,0-17-1-16,8-8 0 15,0-9 0-15,0 0 0 16,0-8-1 0,0 0 0-16,0-8-1 0,0-9 3 15,8-41 0 1,0-34-2-16,9-42 0 15,-8 0 2-15,-1 9-2 16,0 8 1-16,1 16 0 16,-9 9 0-1,0 25 1-15,0 17-1 16,0 17 1-16,0 8-1 16,0 8-1-1,0 9 2-15,0-1-1 16,0 9 0-16,0 0-1 15,0 0 0-15,0 17 1 16,0 8 0-16,0 17 0 16,0 33-2-1,-9 9 3-15,1 16-1 16,0 9 1-16,-1-9-2 16,1 9 0-16,-1 8 2 15,1-8 0-15,-9-9 0 16,1-25-1-1,-1-8 0-15,0-17 1 16,0-8 0-16,9-17-1 16,-1-8-1-1,1-9 2-15,0-8-2 16,-1 0 0-16,1-8 0 16,-1-34 2-16,9-50-1 15,9-33 0-15,16-9-2 16,-8 9 2-1,0 16 1-15,-1 0-1 16,1 25 0-16,-8 18 1 16,-1 15-1-16,0 10-1 15,1 15 2 1,-1 10-1-16,-8 7 1 16,0 1-1-16,0 8 1 15,0 0-2-15,0 8-1 16,0 17 1-1,8 42 1-15,-8 25 1 16,-8 9-1-16,0-9 0 16,-1-9-1-16,1 1 1 15,0 0 0-15,-1-9 1 16,1-17 0 0,-9-7 0-16,9-10-2 15,-1-7 2-15,1-17 0 16,-1-1-1-16,1-7 0 15,0-9 0 1,-1 0-3-16,9-9 3 16,0-24 1-16,0-42 0 15,9-17-2-15,7-9-1 16,-7 9 2-16,8 9 1 16,-9 16-1-1,0 25 0-15,-8 8 1 16,0 9-1-16,0 9 0 15,0 7 0-15,0 1 0 16,0 8-1 0,0 0 1-16,0 8-1 15,0 26 2-15,0 24-1 16,-8 26-1 0,0 0 1-16,-1 7 0 15,1-7 1-15,-1-9-1 16,1-16 1-16,0-1-1 15,-1-16 0-15,1-8 1 16,-1-9-1-16,1-8 1 16,0-9-1-1,8 0 0-15,-9-8-2 16,9 0 2-16,0-8-1 16,0-17 0-16,9-34 2 15,-1-24-1 1,0-9 1-16,1 8-1 15,-1 25-1-15,-8 18 1 16,0 7 0-16,0 9 1 16,0 8-1-16,0 9 0 15,0 0 1 1,0-1-1-16,0 9 0 16,0 0 0-16,0 9-1 15,0 7 0 1,0 18 0-16,0 24 1 15,0 1 0-15,0 8 1 16,0-9-1-16,0-7 1 16,0-18-1-16,0 0 0 15,0-7 1 1,0-10-1-16,0-7 0 16,0-1 0-16,0-8-1 15,0 0 1-15,0-8-2 16,9-26 3-1,7-24 0-15,-7-26-1 16,-1 17 1-16,1 0-2 16,-1 17 1-16,0 8-1 15,-8 9 2-15,0 8-1 16,0 8 0 0,0 9 1-16,0-1 0 15,0 1-1-15,0 8-1 16,0 0 0-16,-8 8 0 15,0 26 0-15,-1 16 0 16,1 17 1 0,-1 0 1-16,9 0-1 15,0-9-2-15,0-16 2 16,0 8-2 0,9 9 1-16,8-1-18 15</inkml:trace>
  <inkml:trace contextRef="#ctx1" brushRef="#br0" timeOffset="774.4">11404 8814 53 0,'0'0'0'0,"0"0"-1"0,0 0 1 15,0 0-1-15,0 75 0 16,0 26 0 0,0 16 3-16,0 0-2 15,8-17 0-15,-8-16-1 16,0-9 2-16,0-25-1 15,0-8 1-15,0-17-1 16,0-8 1 0,0-9-1-16,0-8 0 15,0 0 0-15,0 0 0 16,0-8 1-16,0-17-3 16,8-42 3-16,-8-25-1 15,0-8 1-15,0 16-1 16,0 9 0-1,0 16-1-15,0 9 1 16,0 8 0-16,0 17 0 16,-8 0 0-1,8 8 0-15,0 9 1 16,0 0-1-16,-8-1 0 16,8 9 0-16,-9 0-1 15,1 9 0 1,0 7 2-16,-1 26-2 15,1 25 0-15,8 8 1 16,0 9 0-16,8 0 1 16,1-1-2-1,-1 1 0-15,0-1 2 16,1-7 0-16,-1-18-1 16,0-16 0-16,1-8 0 15,-1-9-1-15,1-9-1 16,-1 1-5-1</inkml:trace>
  <inkml:trace contextRef="#ctx1" brushRef="#br0" timeOffset="3178.53">12788 8103 51 0,'0'0'0'0,"0"0"1"0,0 0-1 15,0 0 1-15,0 0-1 16,0 0-1 0,0 0 1-16,0 0 0 15,0 0-1-15,-16 59 1 16,7-1 0-16,1-7 1 16,-1-1-1-1,1 0 0 1,0 0-1-16,-1 9 0 0,1-1 0 15,-1 26 2-15,9-1 0 16,0 1-2-16,0 16 0 16,0 9 2-1,-8-8 0-15,0-10-1 16,-1-7 1-16,1-9-1 16,0-24-1-1,-1-10 2-15,1 1-1 16,-1-17 0-16,1-8 1 15,0 0-1-15,-1-9 0 16,1 0 0-16,-1-8 1 16,9 0-2-1,0 0 1-15,0-8 0 16,0 0 0-16,0-9-1 16,0-42 2-16,0-41 0 15,0-17-3-15,0-8 2 16,0 16 0-1,0 0 1-15,0 9-1 16,0 16 0-16,0 9-1 16,0 16 1-16,0 9 0 15,0 8 0 1,0 1 0-16,0 7 1 16,0 9-1-16,0 0-1 15,0-8 1-15,0 7 1 16,0 1-1-1,0 0 0-15,0 0 0 16,0 8 0-16,0 1 0 16,0 7 1-16,0 1 0 15,0 0-1 1,0 8-1-16,0 0 0 16,0 0-1-16,0 16 1 15,9 43 2-15,-9 25-1 16,-9 33 0-16,1 16-1 15,0-7 1-15,-1 8 0 16,1-1 0 0,-1 1 0-16,1-25 1 15,0-9-1-15,-1-24 0 16,1-1 1 0,-1-17-1-16,1-7-1 15,8-10 1-15,-8-7 0 16,8-17 0-16,0-1 0 15,0-7 0 1,0-1 0-16,0-8 0 16,0 0 0-16,0-8 1 15,0-26-2-15,16-58 1 16,1-50 1 0,8-17-1-16,-8 17-1 15,0 0 2-15,-9 25-1 16,1 25 0-16,-1 8 1 15,1 26-1-15,-1 7-1 16,0 10 1 0,1-1 0-16,-9 8 1 15,0 1-1-15,0-1 0 16,0-7-1-16,0-1 1 16,8 0 0-1,1 0 0-15,-9 9 0 16,0 8 0-16,0 8 0 15,0 0 1-15,0 0-1 16,0 9 0-16,0 0 1 16,0 8-1-1,0 0 0-15,0 0-1 16,0 8-1-16,0 26 1 16,-9 24 2-16,1 17-1 15,-1 17 1 1,-7 25-3-16,7 17 2 15,1-17 0-15,-1-8 1 16,1 0-3-16,0-9 2 16,8 0 1-16,-9-8-1 15,1-16 1 1,-1-18-1-16,1-8 0 16,0-8 1-16,-1-8-1 15,1-9 0-15,-1-9 1 16,1-7-2-1,0-1 1-15,8-8 0 16,0 0 1-16,0-8-2 16,0-9 0-16,0-33 2 15,0-59 0 1,0-33-3-16,0 0 2 16,8-9 0-16,0 9 0 15,1 8 0-15,8 26 0 16,-9 24 0-16,0 17 1 15,1 9-1 1,-1 7 0-16,1 1 0 16,-1 8 0-16,0 1-1 15,1 7 1-15,-1 1 0 16,1 8 1 0,-1 0-1-16,0-1 0 15,-8 10 0-15,0-1 1 16,0 9-1-16,0-1 0 15,0 1 0 1,0 8 0-16,0 0-1 16,0 0 1-16,0 8-1 15,0 26-1-15,-16 66 3 16,-1 17-1-16,-8 0 0 16,8 9-1-1,0 7 1-15,0-15 0 16,9-10 0-16,8-16-1 15,0 0 2 1,0-8-2-16,0-9 2 16,8-16 0-16,-8-18-1 15,0-7 0-15,0-17 1 16,0-1-1-16,0-7 0 16,0-1 2-16,0-8-2 15,0 0 0 1,0 0-1-16,0-8 1 15,0-1 0-15,0-16 1 16,9-42-2-16,7-41 1 16,1-18 0-1,0 1-1-15,0-1 1 16,0 18 0-16,-1 7 1 16,-7 18-1-16,-1 16 0 15,-8 25 0 1,0 0 0-16,0 17-1 15,0 8 1-15,0 1-2 16,9-1-2-16</inkml:trace>
  <inkml:trace contextRef="#ctx1" brushRef="#br0" timeOffset="5427.75">12839 7919 49 0,'0'0'0'0,"0"0"2"0,0 0-1 16,0 0-2 0,0 0 1-16,0 0 0 15,0 0-1-15,0 0 2 16,0 0-1-16,0 0-1 15,-25 51 1 1,8-10 0-16,8-7 0 16,-7-1-2-16,7 1 2 15,-8 8 0 1,1 8 0-16,-1 8 1 16,0 1 0-16,9-1-1 15,-9-7 0-15,9 7 0 16,-9 1-1-16,8-1 1 15,1 1 1 1,0-1-1-16,-1-8 0 0,1-8 0 16,-1-8 0-1,1-1 0-15,8-8 0 16,0-8 1-16,0 0-1 16,0-9 1-16,0 0-1 15,0 1 1 1,0-1-1-16,0-8 0 15,0 0 0-15,0 0 0 16,0 0-1-16,0-8 1 16,0-1 0-1,0 1 1-15,0-9-1 16,0 1 0-16,0-1 0 16,0-8 0-16,0 0-1 15,0 0 1 1,0-1 0-16,0 1 1 15,0 0-2-15,0 0 1 16,0 0 0-16,8 0 0 16,1 0-1-1,-1-9 2-15,1 1-1 16,-1 0 0-16,0-1 0 16,1 1 1-16,-1 8-1 15,1 0 0-15,-9-1-1 16,8 1 2-1,-8 9-1-15,8-1 0 16,-8 0 0-16,0 9 0 16,0-1 0-16,0 1 1 15,0 0-1-15,0-1 0 16,0 9 1 0,0 0-2-16,0 0 1 15,0 0-2-15,0 9 1 16,9 33 2-1,-9 24-1-15,-9 18-1 16,1 8 1-16,0 0 0 16,-1-8 0-16,1-1 1 15,-9-16-1 1,0-8 0-16,9-9 0 16,-1-8 0-16,1 0 0 15,0-9 0-15,-1 0-1 16,9-16 2-1,0 0-2-15,0 0 1 16,0-9 1-16,0 0-2 16,0 1 2-16,0-9-1 15,0 0 1-15,0 0-1 16,0 0 0 0,0 0 0-16,0-9-1 15,0 1 1-15,0 0 0 16,0-9 0-16,0-8 0 15,9-17-1-15,-1-25 2 16,0-17-1 0,1-8 0-16,-1 0 0 15,1 9-1-15,7-1 2 16,-7 1-1-16,-1 16 0 16,1 0 0-1,-1 8 0-15,0 9 0 16,1 8 0-16,-1 9 0 15,-8 8 0-15,0 8 0 16,0 0 0 0,0 1 1-16,0 7-1 15,0 1 0-15,0-1 0 16,0 1 0-16,0 0 0 16,0 8 0-1,0 0 0-15,0 0 0 16,0 0-1-16,0 8-1 15,0 26 3-15,-8 49-1 16,-17 18 1 0,-1-1-2-16,1 17 1 15,0-8-1-15,0-9 1 16,0 0 1-16,8-16-1 16,0-17 2-16,0-9-2 15,9-7-1-15,0-10 1 16,-1-7 0-1,1-1-1-15,-1-8 2 16,1-8-2-16,8 0 1 16,0-9 1-1,0 1-1-15,0-9 0 16,0 0 0-16,0 0 0 16,0 0 0-16,0 0 0 15,0-9 0-15,0 1 0 16,0-1 0-16,8-7 1 15,9-34-2 1,8-26 0-16,9-16 2 16,-9 0-1-16,0-8 0 15,-8 8 0 1,8 0-1-16,-8 8 2 16,0 1-1-16,-9 24 1 15,1 9-1-15,-9 8-1 16,0 9 1-16,8-1 0 15,0 9 0 1,1 0 0-16,-9 8 0 16,8 1 0-16,-8-1 0 15,0 9 0-15,0-1 0 16,0 1 1-16,0 0-1 16,0 8 0-1,0 0 0-15,0 0 0 16,0 0 0-16,0 0 0 15,0 0-1 1,0 8 0-16,8 9 0 16,-8 24 1-16,0 18 1 15,0 16 0-15,0 1-2 16,-8-1 0 0,0 0 1-16,-1 0 0 15,9 1 1-15,-8-1 0 16,0-17-1-16,-1 1-1 15,1-1 0-15,-1 1 1 16,1 0 0 0,8-9 0-16,0 0 1 15,0-8-1-15,0-9 1 16,0-8-1-16,0 0 0 16,0-8 1-16,0 0-1 15,0-9-1 1,0 0 1-16,0 1-2 15,0-1 1-15,0-8-3 16,0 0-10-16</inkml:trace>
  <inkml:trace contextRef="#ctx1" brushRef="#br0" timeOffset="6960.56">12872 7744 52 0,'0'0'0'0,"0"0"0"0,0 0 1 16,0 0-2-16,0 0 2 16,0 0-3-16,0 0 1 15,0 0 0 1,-42 100 2-16,9 0-1 16,-9-8-1-1,8 0 1-15,1-8 1 0,8-9-1 16,-1-8 0-16,1 0 0 15,8-8 0 1,-8 16 0-16,0 17-1 16,8-8 1-16,9-1 0 15,-1-8 1-15,1-16-1 16,8 0 1 0,0-9-1-16,0 0 0 15,0-17 0-15,0 1 0 16,0-9 1-16,0-8-1 15,0-9 0 1,0 0 1-16,0-8-1 16,0 0 0-16,0 0 0 15,0 0 0-15,0 0 0 16,0 0 0 0,0-8 1-16,0 0-2 15,0-1 1-15,0 1-1 16,0-1 2-16,0 1-2 15,0-9 1-15,0-8-1 16,8-16 1 0,9-35 1-16,0-24-1 15,8-9 0-15,0 9-1 16,-8 8 2-16,0 8 0 16,0 17-1-1,-9 17 0-15,1 8 0 16,-1 9 0-16,-8 8 0 15,0 8 0-15,0 0 0 16,8 1 0-16,-8-1 0 16,0 0 0-1,0 0 0-15,0 9 0 16,0 0 0-16,0-1 1 16,0 1-1-16,0 0 0 15,0 8 0 1,0 0 0-16,0 0-2 15,0 8 0-15,0 17 2 16,0 25 2-16,0 26-2 16,0-1 0-1,-8-8-1-15,0 8 0 16,8 0 2-16,0 0-1 16,0-8 0-16,0-8 1 15,0-9-1 1,0-8 0-16,0-9 0 15,0 1-1-15,0-1 0 16,0 1 1-16,0-1 0 16,0-8 0-16,0-8 1 15,0 0-1 1,0-9 1-16,0 0 0 16,0-8 0-16,0 0-2 15,0 0 1-15,0-8-1 16,0 0 0-1,8-34 2-15,17-50-1 16,9-25-2-16,-1-9 2 16,-8 1 1-16,1 8-1 15,-10 8 0-15,1 17 0 16,0 0-1 0,-9 25 1-16,1 9 1 15,-9 8-1-15,0 8 0 16,0 8 0-16,0 9 1 15,0 8-1 1,0 1 0-16,0 7 0 16,0 1 0-16,0 0 0 15,0-1 0 1,-9 9 0-16,1 0 0 16,0 0-1-16,-1 9 0 15,-8 32 2-15,-8 43 0 16,-8 16-1-16,-1 9-1 15,0 0 2 1,1-9-1-16,8 1-2 16,0-1 2-16,-1 0 0 15,10-16 0-15,7-9 1 16,-8 0-1-16,9-16 0 16,0 0 0-1,8-18 0-15,0-7 0 16,0-1-1-16,0-16 1 15,0 0 0-15,0-9-1 16,0 0 0 0,0-8-1-16,0 0-4 15,8 0-8-15</inkml:trace>
  <inkml:trace contextRef="#ctx1" brushRef="#br0" timeOffset="11773.27">12696 8095 51 0,'0'0'0'0,"0"0"0"0,0 0 0 16,0 0 0-16,0 0-2 16,-25 67 2-16,0 17 0 15,0-1 1 1,8 1-1-16,0-1 0 15,-8 9 0-15,8-8-1 16,9-9 1-16,-1-8 1 16,1-8-1-16,-1-9 0 15,1-8-1 1,8 8 1-16,0 0-1 16,0 0 2-16,0 0-2 15,0-8 2-15,0-8-1 16,0-9 1-16,0-9-1 15,0-7 1 1,0-1 0-16,0 1-1 16,0-9 1-16,0 0-2 15,0 0 2-15,0-9-2 16,0 1 1-16,0-1 0 16,8-16 1-1,9-25-2-15,8-33 1 16,1-26 0-16,-10 17 0 15,-7 0 0 1,-1 17 1-16,1 16-1 16,-1 9-1-16,-8 8 1 15,0 17 0-15,0 0 0 16,0 8 0-16,0 0 0 16,0 9 0-1,0 0 0-15,0-1 1 16,0 1-1-16,0 0 0 15,0-1 0-15,0 9 0 16,0 0 0 0,0 0 0-16,0 9-1 15,0-1 1-15,0 9-1 16,-8 16-1-16,8 17 2 16,0 9 0-16,0 16 1 15,0 0-1 1,0 1 0-16,0 7-1 15,-9 1 2-15,9-9-1 16,0 0 0-16,0-16 1 16,0-9-1-1,-8-16 1-15,8-1-1 16,0-8 0-16,-9-8 0 16,9-9 1-16,0 1-1 15,0-9 1 1,0 0-1-16,0 0-1 15,0 0 0-15,0 0 1 16,0-9-1-16,0 1 1 16,0-9 0-1,0-25 1-15,0-25 0 16,0-16-2-16,0-1 0 16,0 1 2-16,0 7-1 15,0 9 0 1,0 17 0-16,0 8 0 15,0 1 0-15,-8 16 1 16,8-1-1-16,0 10 0 16,0-1 0-16,0 0 0 15,0 9 1 1,0 0-1-16,0-1 0 16,0 1 0-16,0 8 0 15,0 0 0-15,0 0-1 16,0 0 0-1,0 0 0-15,0 8 1 16,0 1-1-16,0 7 1 16,8 1-1-16,1 8 2 15,-1 9-1 1,9-1 0-16,0 0 0 16,0 9-1-16,8 8 1 15,-9-8 0-15,1 8 0 16,0 1 0-16,0-1 0 15,-9-8 1 1,1-9-1-16,-9-8 1 16,0-8-1-16,0-9 1 15,0 1-1-15,0-1 1 16,0-8-1 0,0 0 0-16,0 0 0 15,0 0 0-15,0 0-1 16,0-8 1-16,0-1 0 15,0-33-1-15,-9-41 3 16,9-9-2 0,0 0-1-16,0 8 1 15,-8 17 0-15,8 9 0 16,-9 16 0-16,1 0 0 16,0 17 1-1,8 8-2-15,-9 1 1 16,9-1 0-16,-8 0 0 15,8 9 0-15,0-1 0 16,-9 1 0-16,9 0 1 16,0-1-1-1,0 1 0-15,0 0 0 16,0 8 0-16,0 0 0 16,0 0 0-1,0 0 0-15,0 8-1 16,0 0 0-16,0 9 0 15,9 8 0-15,-1 17 0 16,1 33 2 0,7 0-1-16,1 1 0 15,0-1 0-15,0-16 0 16,-9-9 1-16,1-8-1 16,-1-9 0-16,-8 9 0 15,0-9 0-15,0 1 0 16,0-1 0-1,0 1-1-15,0-1 2 16,0 0-1-16,0-7 0 16,0-10 0-1,0 1 0-15,0 0 0 16,0-9 0-16,0 0 0 16,0 1 0-16,0-9 1 15,0 0-1-15,0 0 0 16,0 0 0-1,0 0 0-15,0 0 0 16,0 0 0-16,0 0 0 16,0-9-1-16,0-7 3 15,0-34-3 1,-8-34 1-16,-9-25 0 16,0 9 1-16,9 0-1 15,-1 8-1-15,1 8 1 16,-1 9 1-1,1 8-1-15,0 8 0 16,8 9 1-16,-9 17-1 16,9 8 0-16,0 8 0 15,0 0 1-15,0 9-1 16,0-1 0 0,0 1 0-16,0 8-1 15,-8 0 0-15,8 8 1 16,0 1-1-16,0 16 1 15,0 17-1 1,-9 24 0-16,9 18 1 16,0 8 1-16,9 8-1 15,-1-8-2-15,1 9 2 16,-9-1 2-16,0-8-2 16,-9-17 2-1,9-16-2-15,-8-17 0 16,8-9 1-16,-9-16-1 15,9-9 0-15,0 1 0 16,0-9 0 0,0 0-1-16,0-9 1 15,0-33 0-15,0-50 0 16,9-41 0-16,-1-9 1 16,1 16-3-1,-1 17 2-15,0 17 1 16,-8 25-1-16,0 17 0 15,0 17 0-15,-8 8 0 16,8 8 0 0,-8 0 1-16,-1 9-1 0,9 0 0 15,-8-1 0 1,8 9 0-16,-9 0 0 16,9 0 0-16,-8 9 0 15,8-1-1 1,-8 0 1-16,8 9-2 15,0 16 0-15,0 18 3 16,8 16-1-16,9 16 0 16,8 1-1-16,0-1 1 15,9 9 0 1,-1 9 0-16,-7-18 0 16,-10-7 1-16,1-18-1 15,-9-16 1 1,-8-17 0-16,0-8-2 15,0-9 1-15,-8-8 0 16,0 0 0-16,-1-17 2 16,-7-24-2-16,-10-26 0 15,-7-17-1-15,8 17 2 16,-1 0-1 0,10 9 0-16,-1-1 1 15,0 9-1-15,0 8-1 16,9 0 1-1,0 1 0-15,-1 7 1 16,1 9-1-16,-1 0 0 16,1 8 0-16,8 1 1 15,-8 7-1-15,-1 1 0 16,9-1 0 0,-8 1 0-16,-1 8 0 15,9 0 1-15,0 0-2 16,0 0 1-16,0 0-1 15,0 0 0 1,0 0-1-16,0 8 1 16,9 9 1-16,8 17 0 15,8 7 0-15,8 1 0 16,9 0 0-16,0 0 0 16,-8-9 0-1,-1-8 0-15,1 1 1 16,-17-10-1-16,-1-7 1 15,-7-1-1-15,-1 0 1 16,1-8-1 0,-9 0-1-16,0 0 1 15,0 0 0-15,0 0-1 16,-9 0 1-16,1 0 0 16,-9 0 0-1,0-8 1-15,-8 0-1 16,-17-9 1-16,9 0-2 15,-9-8 1-15,8 8 0 16,1 1 0-16,-1-1 1 16,9 0-1-1,0 0 0-15,-1 1 1 16,10-1-1-16,-1 9 0 16,0-1 1-16,9 1-1 15,-1 0 0 1,1-1 0-16,8 9 0 15,0 0-2-15,0 0 1 16,0 0 0-16,8 9 1 16,9-1 0-1,8 9 0-15,9-1 0 16,8 1 0-16,0 8-1 16,8 0 1-16,0 0 0 15,-8 0 0-15,0 1 1 16,-8-10-1-1,-9 1 1-15,-8 0-1 16,-9-9 1-16,1 0 0 16,-1 1-1-16,0-1 0 15,-8 1-1 1,0-9 2-16,0 0-1 16,0 0-1-16,0 0 1 15,0 0 0-15,-8 0 0 16,0 0 0-16,-1 0 0 15,1 0 0 1,-1 0-1-16,-7 0 1 16,-1 0 0-16,-8-9 1 15,0 1-1-15,-9-1 0 16,0 1-1 0,1 0 2-16,-1-1-2 15,1 1 1-15,8 0 0 16,-1-1 1-16,10 1-1 15,-1 0-1-15,0-1 2 16,9 1-1 0,-1 8 0-16,1-9 0 15,8 9 0-15,0 0-1 16,0 0 1 0,0 0-1-16,8 0 1 15,9 0 1-15,8 0-2 16,9 0 0-16,-1 0 1 15,9 0-1-15,9 9 1 16,-1-9 0 0,-8 0 0-16,0 0 0 15,-9 0 1-15,-7 0-1 16,-10 0 0-16,1 0 1 16,-8 0-2-1,-1 0 1-15,-8 0 0 16,0 0 0-16,0-9 0 15,0 1 0-15,-8 0 1 16,-9-1-1-16,-8 1 2 16,-9 0-2-1,-8-1 0-15,0 1 0 16,0 0 0-16,0-1 0 16,0 1 0-1,9-1 0-15,8 1 0 16,-1 8 0-16,1-8 1 15,8 8-1-15,1-9 0 16,7 9 1-16,1 0-2 16,-1-8 1-1,1 8 0-15,8-8 0 16,0 8 0-16,0-9-1 16,0 9 0-16,8 0 1 15,9 0 0-15,8 0-1 16,9 0 1-1,8 0 0-15,0 0 0 16,8 0-1-16,-8 0 1 16,0 9 0-16,0-1 0 15,-8 0 0 1,-1 1 1-16,-16-9-1 16,0 0 1-16,-9 0-1 15,1 0 0-15,-1 0-1 16,-8 0 2-1,0 0-2-15,0 0 1 16,0 0 0-16,0 0 0 16,0 0 0-16,0 0 0 15,0 0 1 1,0 0-2-16,-8 0 1 16,-1 0 0-16,1 0 0 15,-1 0 0-15,1 0 0 16,0 0 0-1,-1 0 0-15,1 0 1 16,-1 0-2-16,1 0 2 16,0 0-1-16,-1 0 0 15,1 0 1-15,0-9-1 16,-1 1 0 0,-8 0 0-16,1-1 0 15,-1 1 1-15,-8 0-2 16,-1 8 1-16,1-9 0 15,0 1 0 1,0-1 0-16,0 1 0 16,8 0 1-16,0-1-1 15,0 1 0-15,9 0 0 16,0-1 1 0,-1 9-1-16,1 0-1 15,-1 0 1-15,9 0-1 16,0 0 0-16,0 0 0 15,9 0 0-15,8 9 2 16,16 16-2 0,9 8 1-16,25 17-1 15,9 1 1-15,-9-1-1 16,0 0 0-16,0-8 1 16,-8-9-1-1,8-8-1-15,-8-16-6 16,-9-9-8-16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BC0378-EA89-4C77-A6D8-56A9E7FB1F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CA0BC3E-211B-4FBF-9592-0577C547021D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88C124-099C-49E2-829C-D8CEC553EE94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175676-8F87-475B-A170-099AD62B70A0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085C8-EF4D-456F-BB54-DA4F97078180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23A2F1-8178-413E-9C99-64A687D15047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F76DBB-903E-4EBE-9492-C8FDDB36C422}" type="slidenum">
              <a:rPr lang="zh-CN" altLang="en-US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193BEA-7673-4767-BFBF-4750C16E769C}" type="slidenum">
              <a:rPr lang="zh-CN" altLang="en-US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6D8B23-9201-437E-8172-55A59FB649F0}" type="slidenum">
              <a:rPr lang="zh-CN" altLang="en-US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E90B7F-6656-4432-ACE7-C346FA9734FB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A75182-8234-4E87-89D1-6EE12FCC551E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B253C-9C98-4F37-BAA5-89C833634725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331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>
                <a:latin typeface="Times New Roman" panose="02020603050405020304" pitchFamily="18" charset="0"/>
              </a:rPr>
              <a:t>《</a:t>
            </a:r>
            <a:r>
              <a:rPr lang="en-US" altLang="zh-CN">
                <a:latin typeface="Times New Roman" panose="02020603050405020304" pitchFamily="18" charset="0"/>
              </a:rPr>
              <a:t>Computer Organization and Design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zh-CN">
                <a:latin typeface="Times New Roman" panose="02020603050405020304" pitchFamily="18" charset="0"/>
              </a:rPr>
              <a:t>计算机组成与设计》第</a:t>
            </a:r>
            <a:r>
              <a:rPr lang="zh-CN" altLang="en-US">
                <a:latin typeface="Times New Roman" panose="02020603050405020304" pitchFamily="18" charset="0"/>
              </a:rPr>
              <a:t>三</a:t>
            </a:r>
            <a:r>
              <a:rPr lang="zh-CN" altLang="zh-CN">
                <a:latin typeface="Times New Roman" panose="02020603050405020304" pitchFamily="18" charset="0"/>
              </a:rPr>
              <a:t>章第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zh-CN">
                <a:latin typeface="Times New Roman" panose="02020603050405020304" pitchFamily="18" charset="0"/>
              </a:rPr>
              <a:t>至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zh-CN">
                <a:latin typeface="Times New Roman" panose="02020603050405020304" pitchFamily="18" charset="0"/>
              </a:rPr>
              <a:t>节的相关内容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8059E18-06F9-4600-AF49-C10E255AF900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522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85610E-7DD3-4BEF-BEF8-87098D607596}" type="slidenum">
              <a:rPr lang="zh-CN" altLang="en-US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B0281-B5EF-4C19-901C-AF2D33945F2B}" type="slidenum">
              <a:rPr lang="zh-CN" altLang="en-US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E69CF9-1666-4179-A4C8-8C2BE4F1E94F}" type="slidenum">
              <a:rPr lang="zh-CN" altLang="en-US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BF6B00-2D3C-4243-B9B8-67DB41CD4BB0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6144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7DFBB-CF02-4136-A872-891B0B39609C}" type="slidenum">
              <a:rPr lang="zh-CN" altLang="en-US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6349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04A7EA-5776-42D2-81BB-123E8A55080E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BDE0DE-4E43-44AF-9A06-FDF8DF24DA3E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75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AF1C6B-6FF6-417D-AD3A-262CF695CB8D}" type="slidenum">
              <a:rPr lang="zh-CN" altLang="en-US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963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C966E0-B54F-46AE-9875-9E603BFF1E31}" type="slidenum">
              <a:rPr lang="zh-CN" altLang="en-US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03ABA4-CB0D-4D06-A465-E90B0F861FF7}" type="slidenum">
              <a:rPr lang="zh-CN" altLang="en-US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468B90-C35C-437C-8A05-1BD968050FC6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6200" indent="-266700">
              <a:spcBef>
                <a:spcPct val="0"/>
              </a:spcBef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BDAF06-43DA-4F74-ADA8-C8675B650B8F}" type="slidenum">
              <a:rPr lang="zh-CN" altLang="en-US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算术右移，不存在溢出的问题，当移出的低位不为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时，将发生数据丢失的情况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C99DB-A7E3-45CC-AE34-1C2EECB99C68}" type="slidenum">
              <a:rPr lang="zh-CN" altLang="en-US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BF157-8AE7-4BA5-B27B-9FBA57DF5B1D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305C8E-D9B2-4B1B-A17E-FA9CBE01BBD3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B22DCD-A839-45C0-9603-7662907BFFA8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407047-D7F3-4011-A3B5-0BD314C5AF61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E605A1-5361-4D7B-B438-2FB1F4E750C5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85CAEE-DDC6-4983-B50C-792192B9029F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endParaRPr lang="zh-CN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数据语义上的高位截断，与大小端方式无关。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04A1DB-C628-4AE3-B7C9-5839CAC66FF2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E5AA75-6E45-4BE9-8E43-807E7529F42D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1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74BE47D-CA49-4042-8BBE-9F9D93B6E959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45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D9CE57-70C2-4ACA-82BA-66F4D947609D}" type="slidenum">
              <a:rPr lang="zh-CN" altLang="en-US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44156A-121B-42A7-B96E-549BB0937B8C}" type="slidenum">
              <a:rPr lang="zh-CN" altLang="en-US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0A31C5-1D36-4278-84BB-178485419A71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61917D-5EE1-4533-B5DA-B77DAEC0B125}" type="slidenum">
              <a:rPr lang="zh-CN" altLang="en-US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加起来有进位，说明上面的数很大，正数很大；下面的数也很大，即负数的补码很大，该负数的绝对值很小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A294BB-6FDC-4CCF-AA5D-EFA66F3EA4DF}" type="slidenum">
              <a:rPr lang="zh-CN" altLang="en-US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这里符号数不直接参与运算，是根据最高数值位的状态推断出来的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6F46CE-8529-4389-B660-458EE7A278EF}" type="slidenum">
              <a:rPr lang="zh-CN" altLang="en-US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4AAA6F-E9AE-4181-9931-68A5B8E24B9E}" type="slidenum">
              <a:rPr lang="zh-CN" altLang="en-US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补码的本质：保证编码相加和真值相加等效</a:t>
            </a: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918CCF-D087-424C-BF75-9DF4CB336063}" type="slidenum">
              <a:rPr lang="zh-CN" altLang="en-US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7DD1C3-10B4-4690-8AB7-4D03069FF57F}" type="slidenum">
              <a:rPr lang="zh-CN" altLang="en-US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38BA88-84C5-4AB5-989C-01AF015F960F}" type="slidenum">
              <a:rPr lang="zh-CN" altLang="en-US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38BA88-84C5-4AB5-989C-01AF015F960F}" type="slidenum">
              <a:rPr lang="zh-CN" altLang="en-US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3354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F5D367-D335-4610-B658-3897ECF33485}" type="slidenum">
              <a:rPr lang="zh-CN" altLang="en-US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5136D1-9951-4031-B102-78FD4C89D2E4}" type="slidenum">
              <a:rPr lang="zh-CN" altLang="en-US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B57695-630A-4080-8698-BB5AEEAD6FE9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4C829C-1133-4C98-BADA-F1E359FD1BD4}" type="slidenum">
              <a:rPr lang="zh-CN" altLang="en-US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9DFE19-C0DC-497C-AF30-0C1209FD1B42}" type="slidenum">
              <a:rPr lang="zh-CN" altLang="en-US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E80EA-A2D3-4DE2-9BF4-EE3DA4524C5F}" type="slidenum">
              <a:rPr lang="zh-CN" altLang="en-US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0E4197-2491-423D-BD68-BDFA42F9616E}" type="slidenum">
              <a:rPr lang="zh-CN" altLang="en-US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两个符号位异或为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则发生了溢出，异或为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则正常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F0F01F-5418-47CA-AFAA-E0871F03B356}" type="slidenum">
              <a:rPr lang="zh-CN" altLang="en-US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82A4A2-3F69-49A8-9142-FF7070EB6EB6}" type="slidenum">
              <a:rPr lang="zh-CN" altLang="en-US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语言不对溢出负责，</a:t>
            </a:r>
            <a:r>
              <a:rPr lang="en-US" altLang="zh-CN" dirty="0">
                <a:latin typeface="Arial" panose="020B0604020202020204" pitchFamily="34" charset="0"/>
              </a:rPr>
              <a:t>CPU</a:t>
            </a:r>
            <a:r>
              <a:rPr lang="zh-CN" altLang="en-US" dirty="0">
                <a:latin typeface="Arial" panose="020B0604020202020204" pitchFamily="34" charset="0"/>
              </a:rPr>
              <a:t>遇到溢出会中断处理</a:t>
            </a: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41F9FF-5CEA-4057-A044-3B20B699975E}" type="slidenum">
              <a:rPr lang="zh-CN" altLang="en-US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C48293-71F5-4156-A15E-5EB82A2A77F2}" type="slidenum">
              <a:rPr lang="en-US" altLang="zh-CN"/>
              <a:pPr algn="r" eaLnBrk="1" hangingPunct="1">
                <a:spcBef>
                  <a:spcPct val="0"/>
                </a:spcBef>
              </a:pPr>
              <a:t>65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eaLnBrk="1" hangingPunct="1"/>
            <a:r>
              <a:rPr lang="en-US" altLang="zh-CN" dirty="0" err="1">
                <a:latin typeface="Arial" panose="020B0604020202020204" pitchFamily="34" charset="0"/>
              </a:rPr>
              <a:t>Mips</a:t>
            </a:r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dirty="0">
                <a:latin typeface="Arial" panose="020B0604020202020204" pitchFamily="34" charset="0"/>
              </a:rPr>
              <a:t>k0,k1</a:t>
            </a:r>
            <a:r>
              <a:rPr lang="zh-CN" altLang="en-US" dirty="0">
                <a:latin typeface="Arial" panose="020B0604020202020204" pitchFamily="34" charset="0"/>
              </a:rPr>
              <a:t>寄存器用于中断处理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7FE7CB-E1C8-4C4D-84FA-0ACD2D9E62ED}" type="slidenum">
              <a:rPr lang="zh-CN" altLang="en-US"/>
              <a:pPr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D1D809-0099-4F42-A9E4-B08845E7DDFB}" type="slidenum">
              <a:rPr lang="zh-CN" altLang="en-US"/>
              <a:pPr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7E0DDF-E400-4749-A7D2-8FAAEAB49C03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946DFC-DF0E-4F33-9729-78188216EE93}" type="slidenum">
              <a:rPr lang="zh-CN" altLang="en-US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262181-397F-4ED3-9B57-E46A572AE9BF}" type="slidenum">
              <a:rPr lang="zh-CN" altLang="en-US"/>
              <a:pPr/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CAFFFB0-28AC-44F5-9EAC-393231F7F5DB}" type="slidenum">
              <a:rPr lang="en-US" altLang="zh-CN"/>
              <a:pPr algn="r" eaLnBrk="1" hangingPunct="1">
                <a:spcBef>
                  <a:spcPct val="0"/>
                </a:spcBef>
              </a:pPr>
              <a:t>71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141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080459-7755-44A4-970F-69EEF4EF28C9}" type="slidenum">
              <a:rPr lang="zh-CN" altLang="en-US"/>
              <a:pPr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C00A7B-C341-4078-B476-5BF7CEE49D22}" type="slidenum">
              <a:rPr lang="zh-CN" altLang="en-US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F19391-611B-4CB9-971C-92FF8F5A20D4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E01854E-18E1-492E-B492-F2D020A2B9B8}" type="slidenum">
              <a:rPr lang="zh-CN" altLang="en-US"/>
              <a:pPr>
                <a:spcBef>
                  <a:spcPct val="0"/>
                </a:spcBef>
              </a:pPr>
              <a:t>74</a:t>
            </a:fld>
            <a:endParaRPr lang="en-US" altLang="zh-CN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endParaRPr lang="zh-CN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41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DC4B2B-F6BC-4956-B7F9-97FFCE8F0516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05042A-316C-4378-B145-C12518E9A5D4}" type="slidenum">
              <a:rPr lang="zh-CN" altLang="en-US"/>
              <a:pPr>
                <a:spcBef>
                  <a:spcPct val="0"/>
                </a:spcBef>
              </a:pPr>
              <a:t>75</a:t>
            </a:fld>
            <a:endParaRPr lang="en-US" altLang="zh-CN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endParaRPr lang="zh-CN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505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四个组同时计算，需要算两轮，首先各自独立算</a:t>
            </a:r>
            <a:r>
              <a:rPr lang="en-US" altLang="zh-CN" dirty="0">
                <a:latin typeface="Arial" panose="020B0604020202020204" pitchFamily="34" charset="0"/>
              </a:rPr>
              <a:t>C4,C8,C12,C16</a:t>
            </a:r>
            <a:r>
              <a:rPr lang="zh-CN" altLang="en-US" dirty="0">
                <a:latin typeface="Arial" panose="020B0604020202020204" pitchFamily="34" charset="0"/>
              </a:rPr>
              <a:t>，再根据得到的</a:t>
            </a:r>
            <a:r>
              <a:rPr lang="en-US" altLang="zh-CN" dirty="0">
                <a:latin typeface="Arial" panose="020B0604020202020204" pitchFamily="34" charset="0"/>
              </a:rPr>
              <a:t>C4,C8,C12,C16</a:t>
            </a:r>
            <a:r>
              <a:rPr lang="zh-CN" altLang="en-US" dirty="0">
                <a:latin typeface="Arial" panose="020B0604020202020204" pitchFamily="34" charset="0"/>
              </a:rPr>
              <a:t>重新算一遍，需要两个时钟周期</a:t>
            </a: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23D2B8-98B9-4035-9ABB-6F6E31BA5B27}" type="slidenum">
              <a:rPr lang="zh-CN" altLang="en-US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C7C9C7-69B0-4941-AC3A-851788E3E278}" type="datetime8">
              <a:rPr lang="zh-CN" altLang="en-US" smtClean="0"/>
              <a:pPr>
                <a:spcBef>
                  <a:spcPct val="0"/>
                </a:spcBef>
              </a:pPr>
              <a:t>2023年9月20日7时57分</a:t>
            </a:fld>
            <a:endParaRPr lang="en-US" altLang="zh-CN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EA4CC5-4359-4739-8DA0-B1B6FB947A1B}" type="slidenum">
              <a:rPr lang="zh-CN" altLang="en-US"/>
              <a:pPr>
                <a:spcBef>
                  <a:spcPct val="0"/>
                </a:spcBef>
              </a:pPr>
              <a:t>77</a:t>
            </a:fld>
            <a:endParaRPr lang="en-US" altLang="zh-CN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r>
              <a:rPr lang="zh-CN" altLang="en-US" sz="2000" dirty="0">
                <a:latin typeface="Arial" panose="020B0604020202020204" pitchFamily="34" charset="0"/>
              </a:rPr>
              <a:t>这个不会考，放心</a:t>
            </a:r>
          </a:p>
        </p:txBody>
      </p:sp>
    </p:spTree>
    <p:extLst>
      <p:ext uri="{BB962C8B-B14F-4D97-AF65-F5344CB8AC3E}">
        <p14:creationId xmlns:p14="http://schemas.microsoft.com/office/powerpoint/2010/main" val="15907244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8BB2DA-38EF-406E-9C9E-65119AC54FE8}" type="slidenum">
              <a:rPr lang="zh-CN" altLang="en-US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47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28410-E1A6-4642-BD2D-9CB438634BFD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移码相加减的结果等于其对应补码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</a:t>
            </a:r>
            <a:r>
              <a:rPr lang="zh-CN" altLang="en-US" sz="1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补码和移码的关系：符号位相反、数值位相同！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C0378-EA89-4C77-A6D8-56A9E7FB1FC9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199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移码运算在用，但是考试不经常考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C0378-EA89-4C77-A6D8-56A9E7FB1FC9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9919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473E4C-DEA9-48A1-A012-626BC620C8EB}" type="slidenum">
              <a:rPr lang="zh-CN" altLang="en-US" sz="1300"/>
              <a:pPr/>
              <a:t>85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86019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04E386-E4CA-4EA8-8487-93A4C9AB560E}" type="slidenum">
              <a:rPr lang="zh-CN" altLang="en-US" sz="1300"/>
              <a:pPr/>
              <a:t>86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7163613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629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3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B04D67-EE96-4605-980A-F6D875B6DE05}" type="slidenum">
              <a:rPr lang="zh-CN" altLang="en-US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0142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A9130A-5F06-4EA0-8C30-CD45CE07AAF2}" type="slidenum">
              <a:rPr lang="zh-CN" altLang="en-US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07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0A4FA4-FD22-47E2-9E6F-5E2001D2A049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E127E3-759D-43D5-9002-D7063485CEC6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683" y="116633"/>
            <a:ext cx="5210629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20" y="836713"/>
            <a:ext cx="8723868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946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535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目录">
    <p:bg bwMode="auto"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20650" y="0"/>
            <a:ext cx="8902700" cy="6570663"/>
          </a:xfrm>
          <a:prstGeom prst="roundRect">
            <a:avLst>
              <a:gd name="adj" fmla="val 375"/>
            </a:avLst>
          </a:pr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en-US" sz="1350" noProof="1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" name="Straight Connector 11"/>
          <p:cNvCxnSpPr/>
          <p:nvPr/>
        </p:nvCxnSpPr>
        <p:spPr>
          <a:xfrm>
            <a:off x="377825" y="881063"/>
            <a:ext cx="8388350" cy="0"/>
          </a:xfrm>
          <a:prstGeom prst="line">
            <a:avLst/>
          </a:prstGeom>
          <a:ln w="25400">
            <a:solidFill>
              <a:srgbClr val="00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079750"/>
            <a:ext cx="34940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5527675" y="3076575"/>
            <a:ext cx="3495675" cy="349567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/>
          <p:cNvSpPr/>
          <p:nvPr/>
        </p:nvSpPr>
        <p:spPr>
          <a:xfrm>
            <a:off x="52388" y="6670675"/>
            <a:ext cx="463550" cy="1873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buFont typeface="Arial" panose="020B0604020202020204" pitchFamily="34" charset="0"/>
              <a:buNone/>
              <a:defRPr/>
            </a:pPr>
            <a:r>
              <a:rPr lang="zh-CN" altLang="en-US" sz="1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Slide Number Placeholder 5"/>
          <p:cNvSpPr txBox="1"/>
          <p:nvPr/>
        </p:nvSpPr>
        <p:spPr>
          <a:xfrm>
            <a:off x="8637588" y="6308725"/>
            <a:ext cx="390525" cy="26193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DFDB5B70-F61B-489C-B420-CD150EE64797}" type="slidenum">
              <a:rPr altLang="zh-CN" sz="1100" b="1" noProof="1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algn="r" eaLnBrk="1" hangingPunct="1">
                <a:buFont typeface="Arial" panose="020B0604020202020204" pitchFamily="34" charset="0"/>
                <a:buNone/>
              </a:pPr>
              <a:t>‹#›</a:t>
            </a:fld>
            <a:endParaRPr lang="zh-CN" altLang="en-US" sz="900" b="1" noProof="1">
              <a:solidFill>
                <a:srgbClr val="89898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7732713" y="6650038"/>
            <a:ext cx="1452562" cy="215900"/>
            <a:chOff x="7690527" y="6641428"/>
            <a:chExt cx="1453471" cy="216000"/>
          </a:xfrm>
        </p:grpSpPr>
        <p:sp>
          <p:nvSpPr>
            <p:cNvPr id="9" name="Rectangle 9"/>
            <p:cNvSpPr/>
            <p:nvPr userDrawn="1"/>
          </p:nvSpPr>
          <p:spPr>
            <a:xfrm>
              <a:off x="7690527" y="6641428"/>
              <a:ext cx="1453471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defRPr/>
              </a:pPr>
              <a:r>
                <a:rPr lang="zh-CN" altLang="en-US" sz="1200" noProof="1">
                  <a:solidFill>
                    <a:srgbClr val="0066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硕士学位论文答辩</a:t>
              </a:r>
              <a:endParaRPr lang="zh-CN" altLang="en-US" sz="1300" noProof="1">
                <a:solidFill>
                  <a:srgbClr val="0066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7730239" y="6670016"/>
              <a:ext cx="58775" cy="177882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243902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24638" y="4221163"/>
            <a:ext cx="2492375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3791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/>
          <p:nvPr userDrawn="1"/>
        </p:nvSpPr>
        <p:spPr>
          <a:xfrm>
            <a:off x="7591425" y="6613525"/>
            <a:ext cx="1544638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zh-CN" sz="750" i="1" dirty="0">
                <a:solidFill>
                  <a:srgbClr val="B9E1FF"/>
                </a:solidFill>
                <a:latin typeface="+mn-ea"/>
                <a:ea typeface="+mn-ea"/>
              </a:rPr>
              <a:t>COMPUTER   PRINCIPLE</a:t>
            </a:r>
            <a:endParaRPr lang="zh-CN" altLang="en-US" sz="750" i="1" dirty="0">
              <a:solidFill>
                <a:srgbClr val="B9E1FF"/>
              </a:solidFill>
              <a:latin typeface="+mn-ea"/>
              <a:ea typeface="+mn-ea"/>
            </a:endParaRPr>
          </a:p>
        </p:txBody>
      </p:sp>
      <p:grpSp>
        <p:nvGrpSpPr>
          <p:cNvPr id="6" name="组合 2"/>
          <p:cNvGrpSpPr>
            <a:grpSpLocks/>
          </p:cNvGrpSpPr>
          <p:nvPr userDrawn="1"/>
        </p:nvGrpSpPr>
        <p:grpSpPr bwMode="auto">
          <a:xfrm>
            <a:off x="115888" y="6589713"/>
            <a:ext cx="1665287" cy="247650"/>
            <a:chOff x="419615" y="6589923"/>
            <a:chExt cx="2219147" cy="248209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2482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zh-CN" altLang="en-US" sz="1013" i="1" spc="225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099313" y="6706072"/>
              <a:ext cx="539449" cy="3500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6072"/>
              <a:ext cx="539449" cy="3500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69179" y="121744"/>
            <a:ext cx="7974821" cy="438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225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4865" y="1125538"/>
            <a:ext cx="8191105" cy="5040312"/>
          </a:xfrm>
          <a:prstGeom prst="rect">
            <a:avLst/>
          </a:prstGeom>
        </p:spPr>
        <p:txBody>
          <a:bodyPr/>
          <a:lstStyle>
            <a:lvl1pPr marL="257209" indent="-257209">
              <a:buFont typeface="Wingdings" charset="2"/>
              <a:buChar char=""/>
              <a:defRPr/>
            </a:lvl1pPr>
            <a:lvl2pPr marL="557287" marR="0" indent="-214341" algn="l" defTabSz="685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857364" indent="-171473">
              <a:buFont typeface="Wingdings" panose="05000000000000000000" pitchFamily="2" charset="2"/>
              <a:buChar char="p"/>
              <a:defRPr/>
            </a:lvl3pPr>
            <a:lvl4pPr marL="1200310" indent="-171473">
              <a:buFont typeface="Wingdings" panose="05000000000000000000" pitchFamily="2" charset="2"/>
              <a:buChar char="n"/>
              <a:defRPr/>
            </a:lvl4pPr>
            <a:lvl5pPr marL="1371783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4468508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125538"/>
            <a:ext cx="8001000" cy="5040312"/>
          </a:xfrm>
          <a:prstGeom prst="rect">
            <a:avLst/>
          </a:prstGeom>
        </p:spPr>
        <p:txBody>
          <a:bodyPr lIns="91440" rIns="91440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38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7198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461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375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78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246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75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35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4" descr="E:\学校\20121109221446303940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00000"/>
                </a:solidFill>
              </a:rPr>
              <a:t>	                                                                                                             		                   </a:t>
            </a:r>
            <a:fld id="{AA4C07D1-03D1-435C-B6E5-068A128DC8BC}" type="slidenum">
              <a:rPr lang="en-US" altLang="zh-CN" sz="1200">
                <a:solidFill>
                  <a:srgbClr val="000000"/>
                </a:solidFill>
              </a:rPr>
              <a:pPr>
                <a:lnSpc>
                  <a:spcPts val="2000"/>
                </a:lnSpc>
                <a:buFont typeface="Arial" panose="020B0604020202020204" pitchFamily="34" charset="0"/>
                <a:buNone/>
              </a:pPr>
              <a:t>‹#›</a:t>
            </a:fld>
            <a:r>
              <a:rPr lang="en-US" altLang="zh-CN"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FDCF5-94F2-45D7-B217-88761B7958C5}" type="slidenum">
              <a:rPr kumimoji="1" lang="en-US" altLang="zh-CN" sz="1200" b="1">
                <a:solidFill>
                  <a:schemeClr val="bg1"/>
                </a:solidFill>
                <a:latin typeface="Times New Roman" panose="02020603050405020304" pitchFamily="18" charset="0"/>
              </a:rPr>
              <a:pPr/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8" r:id="rId11"/>
    <p:sldLayoutId id="2147485499" r:id="rId12"/>
    <p:sldLayoutId id="2147485500" r:id="rId13"/>
    <p:sldLayoutId id="21474854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71" name="文本框 10"/>
          <p:cNvSpPr txBox="1">
            <a:spLocks noChangeArrowheads="1"/>
          </p:cNvSpPr>
          <p:nvPr/>
        </p:nvSpPr>
        <p:spPr bwMode="auto">
          <a:xfrm>
            <a:off x="0" y="192881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6013" y="4473575"/>
            <a:ext cx="7272337" cy="1123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chenzhg29@mail.sysu.edu.cn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2132806" y="5696897"/>
            <a:ext cx="5238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0" y="2708920"/>
            <a:ext cx="9144000" cy="1673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第三章  计算机中的运算</a:t>
            </a:r>
            <a:endParaRPr lang="zh-CN" altLang="en-US" sz="2400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2800" b="1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zh-CN" altLang="en-US" sz="2800" b="1" dirty="0">
              <a:solidFill>
                <a:schemeClr val="bg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" y="3563724"/>
            <a:ext cx="9143999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数值的精确度是科学的灵魂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”——Wentworth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Thompson,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1917</a:t>
            </a:r>
            <a:endParaRPr lang="zh-CN" altLang="en-US" sz="2000" b="1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94704" y="1"/>
            <a:ext cx="5210175" cy="65722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3.1.1</a:t>
            </a:r>
            <a:r>
              <a:rPr lang="zh-CN" altLang="en-US">
                <a:solidFill>
                  <a:srgbClr val="A50021"/>
                </a:solidFill>
              </a:rPr>
              <a:t> 按位运算</a:t>
            </a:r>
            <a:r>
              <a:rPr lang="en-US" altLang="zh-CN">
                <a:solidFill>
                  <a:srgbClr val="A50021"/>
                </a:solidFill>
              </a:rPr>
              <a:t>——</a:t>
            </a:r>
            <a:r>
              <a:rPr lang="zh-CN" altLang="en-US">
                <a:solidFill>
                  <a:srgbClr val="A50021"/>
                </a:solidFill>
              </a:rPr>
              <a:t>按位或</a:t>
            </a:r>
          </a:p>
        </p:txBody>
      </p:sp>
      <p:sp>
        <p:nvSpPr>
          <p:cNvPr id="6" name="流程图: 数据 5"/>
          <p:cNvSpPr/>
          <p:nvPr/>
        </p:nvSpPr>
        <p:spPr>
          <a:xfrm flipH="1" flipV="1">
            <a:off x="1125538" y="1754188"/>
            <a:ext cx="609282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4425" y="1943100"/>
            <a:ext cx="49164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3" y="1268413"/>
            <a:ext cx="4924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按位或可以实现什么功能呢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509713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3" name="流程图: 数据 12"/>
          <p:cNvSpPr/>
          <p:nvPr/>
        </p:nvSpPr>
        <p:spPr>
          <a:xfrm flipH="1" flipV="1">
            <a:off x="1574800" y="2332038"/>
            <a:ext cx="4364038" cy="21590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63688" y="2547938"/>
            <a:ext cx="3490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24075" y="2057400"/>
            <a:ext cx="3590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特定位上的无条件赋值</a:t>
            </a:r>
          </a:p>
        </p:txBody>
      </p:sp>
      <p:cxnSp>
        <p:nvCxnSpPr>
          <p:cNvPr id="16" name="直接连接符 15"/>
          <p:cNvCxnSpPr>
            <a:endCxn id="12" idx="4"/>
          </p:cNvCxnSpPr>
          <p:nvPr/>
        </p:nvCxnSpPr>
        <p:spPr>
          <a:xfrm flipV="1">
            <a:off x="1563688" y="1997075"/>
            <a:ext cx="0" cy="5508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54538" y="2915876"/>
            <a:ext cx="288412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11011000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44775" y="3159125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05415" y="3618045"/>
            <a:ext cx="28264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0000000</a:t>
            </a: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54300" y="3887788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/>
          <p:nvPr/>
        </p:nvCxnSpPr>
        <p:spPr>
          <a:xfrm>
            <a:off x="4067175" y="4292600"/>
            <a:ext cx="0" cy="460375"/>
          </a:xfrm>
          <a:prstGeom prst="straightConnector1">
            <a:avLst/>
          </a:prstGeom>
          <a:ln w="12700">
            <a:solidFill>
              <a:srgbClr val="001D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699792" y="4819799"/>
            <a:ext cx="27991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1101100</a:t>
            </a: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0" name="组 19"/>
          <p:cNvGrpSpPr>
            <a:grpSpLocks/>
          </p:cNvGrpSpPr>
          <p:nvPr/>
        </p:nvGrpSpPr>
        <p:grpSpPr bwMode="auto">
          <a:xfrm>
            <a:off x="0" y="3402013"/>
            <a:ext cx="968375" cy="965200"/>
            <a:chOff x="0" y="3289969"/>
            <a:chExt cx="1291134" cy="1286223"/>
          </a:xfrm>
        </p:grpSpPr>
        <p:sp>
          <p:nvSpPr>
            <p:cNvPr id="21" name="矩形 20"/>
            <p:cNvSpPr/>
            <p:nvPr/>
          </p:nvSpPr>
          <p:spPr>
            <a:xfrm>
              <a:off x="824826" y="3289969"/>
              <a:ext cx="466308" cy="1025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400" dirty="0">
                  <a:ln>
                    <a:solidFill>
                      <a:schemeClr val="tx1"/>
                    </a:solidFill>
                  </a:ln>
                  <a:solidFill>
                    <a:srgbClr val="C00000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|</a:t>
              </a:r>
              <a:endParaRPr lang="zh-CN" altLang="en-US" sz="4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pic>
          <p:nvPicPr>
            <p:cNvPr id="22550" name="图片 21" descr="veeqi.com_png_00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3356992"/>
              <a:ext cx="1224976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矩形 23"/>
          <p:cNvSpPr/>
          <p:nvPr/>
        </p:nvSpPr>
        <p:spPr>
          <a:xfrm>
            <a:off x="7983326" y="998413"/>
            <a:ext cx="405098" cy="746366"/>
          </a:xfrm>
          <a:prstGeom prst="rect">
            <a:avLst/>
          </a:prstGeom>
          <a:noFill/>
        </p:spPr>
        <p:txBody>
          <a:bodyPr lIns="68589" tIns="34294" rIns="68589" bIns="34294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905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</a:p>
        </p:txBody>
      </p:sp>
      <p:pic>
        <p:nvPicPr>
          <p:cNvPr id="25" name="图片 24" descr="veeqi.com_png_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1511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C 0.00243 -0.0007 0.00486 -0.00163 0.00747 -0.00278 C 0.00816 -0.00255 0.00903 -0.00255 0.00955 -0.00186 C 0.01059 -0.00093 0.01285 0.00208 0.01285 0.00231 C 0.01424 0.00162 0.01545 0.00208 0.01684 0.00115 C 0.01719 0.00046 0.01684 -0.00116 0.01736 -0.00186 C 0.01806 -0.00394 0.01945 -0.00417 0.02066 -0.00487 C 0.02188 -0.00463 0.02327 -0.0051 0.02431 -0.00394 C 0.02483 -0.00348 0.02431 -0.00186 0.025 -0.00093 C 0.0257 0.00023 0.02708 0.00023 0.02813 0.00115 C 0.02986 0.00023 0.03195 0.00092 0.03299 -0.00093 C 0.03351 -0.00163 0.03368 -0.00325 0.0342 -0.00394 C 0.03472 -0.00487 0.03524 -0.0051 0.03594 -0.00579 C 0.03768 -0.00533 0.04045 -0.00625 0.04202 -0.00394 C 0.04375 -0.00116 0.04323 0.00023 0.04618 0.00208 C 0.04896 0.00115 0.05018 -0.0007 0.05278 -0.00186 C 0.05695 -0.00139 0.05903 0.00115 0.06268 4.81481E-6 C 0.06476 -0.00255 0.06406 -0.0044 0.06649 -0.00579 C 0.06823 -0.00556 0.07014 -0.00602 0.07188 -0.00487 C 0.07257 -0.0044 0.0724 -0.00255 0.07309 -0.00186 C 0.07396 -0.00093 0.07639 4.81481E-6 0.07639 0.00023 C 0.08108 -0.00093 0.08264 0.00046 0.08524 -0.00579 C 0.08733 -0.00556 0.08941 -0.00625 0.09149 -0.00487 C 0.09306 -0.00394 0.09462 0.00115 0.09462 0.00138 C 0.10087 4.81481E-6 0.10295 0.00115 0.10677 -0.00579 C 0.11129 -0.00463 0.10886 -0.00602 0.11163 -0.00278 C 0.11268 -0.00163 0.11511 0.00115 0.11511 0.00138 C 0.11702 0.00069 0.11875 0.00069 0.12049 4.81481E-6 C 0.12222 -0.00093 0.12257 -0.0051 0.12431 -0.00695 C 0.12587 -0.00625 0.12743 -0.00672 0.12882 -0.00487 C 0.13212 0.00023 0.12726 -0.00325 0.13143 -0.00093 C 0.13368 -0.00139 0.13611 -0.00116 0.13837 -0.00186 C 0.13924 -0.00232 0.13958 -0.00348 0.14011 -0.00394 C 0.14219 -0.00602 0.14514 -0.00672 0.14722 -0.00764 C 0.14948 -0.00649 0.15018 -0.00186 0.15243 -0.00186 " pathEditMode="relative" rAng="0" ptsTypes="AAAAAAAAAAAAAAAAAAAAAAAAAAAAAAAAAAA"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7" grpId="3" animBg="1"/>
      <p:bldP spid="7" grpId="4" animBg="1"/>
      <p:bldP spid="9" grpId="0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25"/>
          <p:cNvCxnSpPr/>
          <p:nvPr/>
        </p:nvCxnSpPr>
        <p:spPr>
          <a:xfrm flipH="1">
            <a:off x="3105150" y="3509963"/>
            <a:ext cx="7016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565275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549275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581" name="标题 1"/>
          <p:cNvSpPr>
            <a:spLocks noGrp="1"/>
          </p:cNvSpPr>
          <p:nvPr>
            <p:ph type="title"/>
          </p:nvPr>
        </p:nvSpPr>
        <p:spPr bwMode="auto">
          <a:xfrm>
            <a:off x="111769" y="74614"/>
            <a:ext cx="5210175" cy="5643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323850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39750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730250" y="1441450"/>
            <a:ext cx="817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511300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565275" y="2403475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670050" y="2287588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565275" y="2951163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670050" y="2836863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590" name="TextBox 36"/>
          <p:cNvSpPr txBox="1">
            <a:spLocks noChangeArrowheads="1"/>
          </p:cNvSpPr>
          <p:nvPr/>
        </p:nvSpPr>
        <p:spPr bwMode="auto">
          <a:xfrm>
            <a:off x="1874838" y="2462213"/>
            <a:ext cx="11493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565275" y="3506788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670050" y="3392488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593" name="TextBox 39"/>
          <p:cNvSpPr txBox="1">
            <a:spLocks noChangeArrowheads="1"/>
          </p:cNvSpPr>
          <p:nvPr/>
        </p:nvSpPr>
        <p:spPr bwMode="auto">
          <a:xfrm>
            <a:off x="1874838" y="3028950"/>
            <a:ext cx="1500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取反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1565275" y="4064000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数据 42"/>
          <p:cNvSpPr/>
          <p:nvPr/>
        </p:nvSpPr>
        <p:spPr>
          <a:xfrm flipH="1" flipV="1">
            <a:off x="1670050" y="3949700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596" name="TextBox 43"/>
          <p:cNvSpPr txBox="1">
            <a:spLocks noChangeArrowheads="1"/>
          </p:cNvSpPr>
          <p:nvPr/>
        </p:nvSpPr>
        <p:spPr bwMode="auto">
          <a:xfrm>
            <a:off x="1874838" y="3595688"/>
            <a:ext cx="1493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按位异或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06825" y="1484313"/>
            <a:ext cx="4797425" cy="432117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3879850" y="1700213"/>
            <a:ext cx="46529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将二进制数中的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0</a:t>
            </a: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变为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，将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变为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0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~</a:t>
            </a:r>
            <a:r>
              <a:rPr lang="zh-CN" altLang="en-US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24599" name="TextBox 36"/>
          <p:cNvSpPr txBox="1">
            <a:spLocks noChangeArrowheads="1"/>
          </p:cNvSpPr>
          <p:nvPr/>
        </p:nvSpPr>
        <p:spPr bwMode="auto">
          <a:xfrm>
            <a:off x="1836738" y="1916113"/>
            <a:ext cx="1149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按位与</a:t>
            </a:r>
          </a:p>
        </p:txBody>
      </p:sp>
      <p:sp>
        <p:nvSpPr>
          <p:cNvPr id="77" name="流程图: 联系 20"/>
          <p:cNvSpPr/>
          <p:nvPr/>
        </p:nvSpPr>
        <p:spPr>
          <a:xfrm>
            <a:off x="3024188" y="3455988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3" name="Litebulb"/>
          <p:cNvSpPr>
            <a:spLocks noEditPoints="1" noChangeArrowheads="1"/>
          </p:cNvSpPr>
          <p:nvPr/>
        </p:nvSpPr>
        <p:spPr bwMode="auto">
          <a:xfrm>
            <a:off x="5842000" y="3967163"/>
            <a:ext cx="576263" cy="8667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lIns="68589" tIns="34294" rIns="68589" bIns="34294"/>
          <a:lstStyle/>
          <a:p>
            <a:endParaRPr lang="zh-CN" altLang="en-US"/>
          </a:p>
        </p:txBody>
      </p:sp>
      <p:cxnSp>
        <p:nvCxnSpPr>
          <p:cNvPr id="84" name="直接连接符 34"/>
          <p:cNvCxnSpPr/>
          <p:nvPr/>
        </p:nvCxnSpPr>
        <p:spPr>
          <a:xfrm flipV="1">
            <a:off x="7783513" y="3787775"/>
            <a:ext cx="0" cy="1423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35"/>
          <p:cNvCxnSpPr/>
          <p:nvPr/>
        </p:nvCxnSpPr>
        <p:spPr>
          <a:xfrm>
            <a:off x="4316413" y="3787775"/>
            <a:ext cx="0" cy="1395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37"/>
          <p:cNvCxnSpPr/>
          <p:nvPr/>
        </p:nvCxnSpPr>
        <p:spPr>
          <a:xfrm flipH="1">
            <a:off x="5319713" y="3806825"/>
            <a:ext cx="24590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38"/>
          <p:cNvCxnSpPr/>
          <p:nvPr/>
        </p:nvCxnSpPr>
        <p:spPr>
          <a:xfrm>
            <a:off x="5054600" y="3509963"/>
            <a:ext cx="280988" cy="301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39"/>
          <p:cNvCxnSpPr/>
          <p:nvPr/>
        </p:nvCxnSpPr>
        <p:spPr>
          <a:xfrm>
            <a:off x="4337050" y="4699000"/>
            <a:ext cx="3467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2"/>
          <p:cNvSpPr txBox="1">
            <a:spLocks noChangeArrowheads="1"/>
          </p:cNvSpPr>
          <p:nvPr/>
        </p:nvSpPr>
        <p:spPr bwMode="auto">
          <a:xfrm>
            <a:off x="5268913" y="3267075"/>
            <a:ext cx="40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A</a:t>
            </a:r>
            <a:endParaRPr lang="zh-CN" altLang="en-US" sz="2800"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90" name="TextBox 44"/>
          <p:cNvSpPr txBox="1">
            <a:spLocks noChangeArrowheads="1"/>
          </p:cNvSpPr>
          <p:nvPr/>
        </p:nvSpPr>
        <p:spPr bwMode="auto">
          <a:xfrm>
            <a:off x="4014788" y="5138738"/>
            <a:ext cx="403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V</a:t>
            </a:r>
            <a:endParaRPr lang="zh-CN" altLang="en-US" sz="2800">
              <a:latin typeface="Lantinghei SC Demibold"/>
              <a:ea typeface="Lantinghei SC Demibold"/>
              <a:cs typeface="Lantinghei SC Demibold"/>
            </a:endParaRPr>
          </a:p>
        </p:txBody>
      </p:sp>
      <p:grpSp>
        <p:nvGrpSpPr>
          <p:cNvPr id="91" name="组合 52"/>
          <p:cNvGrpSpPr>
            <a:grpSpLocks/>
          </p:cNvGrpSpPr>
          <p:nvPr/>
        </p:nvGrpSpPr>
        <p:grpSpPr bwMode="auto">
          <a:xfrm>
            <a:off x="7534275" y="5211763"/>
            <a:ext cx="492125" cy="323850"/>
            <a:chOff x="7067314" y="4941168"/>
            <a:chExt cx="655197" cy="432048"/>
          </a:xfrm>
        </p:grpSpPr>
        <p:cxnSp>
          <p:nvCxnSpPr>
            <p:cNvPr id="116" name="直接连接符 40"/>
            <p:cNvCxnSpPr/>
            <p:nvPr/>
          </p:nvCxnSpPr>
          <p:spPr>
            <a:xfrm>
              <a:off x="7067314" y="4941168"/>
              <a:ext cx="6551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1"/>
            <p:cNvCxnSpPr/>
            <p:nvPr/>
          </p:nvCxnSpPr>
          <p:spPr>
            <a:xfrm>
              <a:off x="7318826" y="5373216"/>
              <a:ext cx="14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46"/>
            <p:cNvCxnSpPr/>
            <p:nvPr/>
          </p:nvCxnSpPr>
          <p:spPr>
            <a:xfrm>
              <a:off x="7143401" y="5093656"/>
              <a:ext cx="503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48"/>
            <p:cNvCxnSpPr/>
            <p:nvPr/>
          </p:nvCxnSpPr>
          <p:spPr>
            <a:xfrm>
              <a:off x="7211035" y="5233436"/>
              <a:ext cx="3677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直接连接符 53"/>
          <p:cNvCxnSpPr/>
          <p:nvPr/>
        </p:nvCxnSpPr>
        <p:spPr>
          <a:xfrm>
            <a:off x="4852988" y="3806825"/>
            <a:ext cx="5762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45"/>
          <p:cNvCxnSpPr/>
          <p:nvPr/>
        </p:nvCxnSpPr>
        <p:spPr>
          <a:xfrm>
            <a:off x="4316413" y="3806825"/>
            <a:ext cx="7127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 animBg="1"/>
      <p:bldP spid="77" grpId="1" animBg="1"/>
      <p:bldP spid="77" grpId="2" animBg="1"/>
      <p:bldP spid="77" grpId="3" animBg="1"/>
      <p:bldP spid="77" grpId="4" animBg="1"/>
      <p:bldP spid="89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179512" y="0"/>
            <a:ext cx="5668963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按位取反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911225" y="1754188"/>
            <a:ext cx="1366838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684213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1863" y="1943100"/>
            <a:ext cx="11080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3138" y="1446213"/>
            <a:ext cx="140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27215" y="2375746"/>
          <a:ext cx="3089998" cy="1668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54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~A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0506" y="1446633"/>
            <a:ext cx="4175009" cy="23452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25"/>
          <p:cNvCxnSpPr/>
          <p:nvPr/>
        </p:nvCxnSpPr>
        <p:spPr>
          <a:xfrm flipH="1">
            <a:off x="2960688" y="4076700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2240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8677" name="标题 1"/>
          <p:cNvSpPr>
            <a:spLocks noGrp="1"/>
          </p:cNvSpPr>
          <p:nvPr>
            <p:ph type="title"/>
          </p:nvPr>
        </p:nvSpPr>
        <p:spPr bwMode="auto">
          <a:xfrm>
            <a:off x="179388" y="14289"/>
            <a:ext cx="5210175" cy="6044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58578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8686" name="TextBox 36"/>
          <p:cNvSpPr txBox="1">
            <a:spLocks noChangeArrowheads="1"/>
          </p:cNvSpPr>
          <p:nvPr/>
        </p:nvSpPr>
        <p:spPr bwMode="auto">
          <a:xfrm>
            <a:off x="1730375" y="2479675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8689" name="TextBox 39"/>
          <p:cNvSpPr txBox="1">
            <a:spLocks noChangeArrowheads="1"/>
          </p:cNvSpPr>
          <p:nvPr/>
        </p:nvSpPr>
        <p:spPr bwMode="auto">
          <a:xfrm>
            <a:off x="1730375" y="3028950"/>
            <a:ext cx="16779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按位取反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142240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数据 42"/>
          <p:cNvSpPr/>
          <p:nvPr/>
        </p:nvSpPr>
        <p:spPr>
          <a:xfrm flipH="1" flipV="1">
            <a:off x="152558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8692" name="TextBox 43"/>
          <p:cNvSpPr txBox="1">
            <a:spLocks noChangeArrowheads="1"/>
          </p:cNvSpPr>
          <p:nvPr/>
        </p:nvSpPr>
        <p:spPr bwMode="auto">
          <a:xfrm>
            <a:off x="1730375" y="3595688"/>
            <a:ext cx="2073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异或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663950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4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3708400" y="1597025"/>
            <a:ext cx="43926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将二进制数中对应位执行异或操作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zh-CN" altLang="zh-CN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^</a:t>
            </a:r>
            <a:r>
              <a:rPr lang="zh-CN" altLang="en-US" sz="22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28695" name="TextBox 36"/>
          <p:cNvSpPr txBox="1">
            <a:spLocks noChangeArrowheads="1"/>
          </p:cNvSpPr>
          <p:nvPr/>
        </p:nvSpPr>
        <p:spPr bwMode="auto">
          <a:xfrm>
            <a:off x="1692275" y="1936750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按位与</a:t>
            </a:r>
          </a:p>
        </p:txBody>
      </p:sp>
      <p:sp>
        <p:nvSpPr>
          <p:cNvPr id="77" name="流程图: 联系 20"/>
          <p:cNvSpPr/>
          <p:nvPr/>
        </p:nvSpPr>
        <p:spPr>
          <a:xfrm>
            <a:off x="2879725" y="40227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1" name="Litebulb"/>
          <p:cNvSpPr>
            <a:spLocks noEditPoints="1" noChangeArrowheads="1"/>
          </p:cNvSpPr>
          <p:nvPr/>
        </p:nvSpPr>
        <p:spPr bwMode="auto">
          <a:xfrm>
            <a:off x="5735638" y="3967163"/>
            <a:ext cx="576262" cy="8667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lIns="68589" tIns="34294" rIns="68589" bIns="34294"/>
          <a:lstStyle/>
          <a:p>
            <a:endParaRPr lang="zh-CN" altLang="en-US"/>
          </a:p>
        </p:txBody>
      </p:sp>
      <p:cxnSp>
        <p:nvCxnSpPr>
          <p:cNvPr id="45" name="直接连接符 34"/>
          <p:cNvCxnSpPr/>
          <p:nvPr/>
        </p:nvCxnSpPr>
        <p:spPr>
          <a:xfrm flipV="1">
            <a:off x="7677150" y="3660775"/>
            <a:ext cx="0" cy="1550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35"/>
          <p:cNvCxnSpPr/>
          <p:nvPr/>
        </p:nvCxnSpPr>
        <p:spPr>
          <a:xfrm>
            <a:off x="4210050" y="3660775"/>
            <a:ext cx="0" cy="15224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37"/>
          <p:cNvCxnSpPr/>
          <p:nvPr/>
        </p:nvCxnSpPr>
        <p:spPr>
          <a:xfrm flipH="1">
            <a:off x="6977063" y="3671888"/>
            <a:ext cx="7143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39"/>
          <p:cNvCxnSpPr/>
          <p:nvPr/>
        </p:nvCxnSpPr>
        <p:spPr>
          <a:xfrm>
            <a:off x="4230688" y="4699000"/>
            <a:ext cx="3467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4716463" y="3151188"/>
            <a:ext cx="403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A</a:t>
            </a:r>
            <a:endParaRPr lang="zh-CN" altLang="en-US" sz="2800"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51" name="TextBox 44"/>
          <p:cNvSpPr txBox="1">
            <a:spLocks noChangeArrowheads="1"/>
          </p:cNvSpPr>
          <p:nvPr/>
        </p:nvSpPr>
        <p:spPr bwMode="auto">
          <a:xfrm>
            <a:off x="3908425" y="5138738"/>
            <a:ext cx="403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V</a:t>
            </a:r>
            <a:endParaRPr lang="zh-CN" altLang="en-US" sz="2800">
              <a:latin typeface="Lantinghei SC Demibold"/>
              <a:ea typeface="Lantinghei SC Demibold"/>
              <a:cs typeface="Lantinghei SC Demibold"/>
            </a:endParaRPr>
          </a:p>
        </p:txBody>
      </p:sp>
      <p:grpSp>
        <p:nvGrpSpPr>
          <p:cNvPr id="52" name="组合 52"/>
          <p:cNvGrpSpPr>
            <a:grpSpLocks/>
          </p:cNvGrpSpPr>
          <p:nvPr/>
        </p:nvGrpSpPr>
        <p:grpSpPr bwMode="auto">
          <a:xfrm>
            <a:off x="7427913" y="5211763"/>
            <a:ext cx="492125" cy="323850"/>
            <a:chOff x="7067314" y="4941168"/>
            <a:chExt cx="655197" cy="432048"/>
          </a:xfrm>
        </p:grpSpPr>
        <p:cxnSp>
          <p:nvCxnSpPr>
            <p:cNvPr id="53" name="直接连接符 40"/>
            <p:cNvCxnSpPr/>
            <p:nvPr/>
          </p:nvCxnSpPr>
          <p:spPr>
            <a:xfrm>
              <a:off x="7067314" y="4941168"/>
              <a:ext cx="6551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41"/>
            <p:cNvCxnSpPr/>
            <p:nvPr/>
          </p:nvCxnSpPr>
          <p:spPr>
            <a:xfrm>
              <a:off x="7318824" y="5373216"/>
              <a:ext cx="14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46"/>
            <p:cNvCxnSpPr/>
            <p:nvPr/>
          </p:nvCxnSpPr>
          <p:spPr>
            <a:xfrm>
              <a:off x="7143401" y="5093656"/>
              <a:ext cx="503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48"/>
            <p:cNvCxnSpPr/>
            <p:nvPr/>
          </p:nvCxnSpPr>
          <p:spPr>
            <a:xfrm>
              <a:off x="7211035" y="5233436"/>
              <a:ext cx="3677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连接符 45"/>
          <p:cNvCxnSpPr/>
          <p:nvPr/>
        </p:nvCxnSpPr>
        <p:spPr>
          <a:xfrm>
            <a:off x="4191000" y="3671888"/>
            <a:ext cx="7127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30"/>
          <p:cNvCxnSpPr/>
          <p:nvPr/>
        </p:nvCxnSpPr>
        <p:spPr>
          <a:xfrm>
            <a:off x="6537325" y="3671888"/>
            <a:ext cx="4476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>
            <a:spLocks noChangeArrowheads="1"/>
          </p:cNvSpPr>
          <p:nvPr/>
        </p:nvSpPr>
        <p:spPr bwMode="auto">
          <a:xfrm>
            <a:off x="6784975" y="3151188"/>
            <a:ext cx="401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B</a:t>
            </a:r>
            <a:endParaRPr lang="zh-CN" altLang="en-US" sz="2800">
              <a:latin typeface="Lantinghei SC Demibold"/>
              <a:ea typeface="Lantinghei SC Demibold"/>
              <a:cs typeface="Lantinghei SC Demibold"/>
            </a:endParaRPr>
          </a:p>
        </p:txBody>
      </p:sp>
      <p:cxnSp>
        <p:nvCxnSpPr>
          <p:cNvPr id="60" name="直接连接符 43"/>
          <p:cNvCxnSpPr/>
          <p:nvPr/>
        </p:nvCxnSpPr>
        <p:spPr>
          <a:xfrm flipH="1">
            <a:off x="5303838" y="3509963"/>
            <a:ext cx="12874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47"/>
          <p:cNvCxnSpPr/>
          <p:nvPr/>
        </p:nvCxnSpPr>
        <p:spPr>
          <a:xfrm flipH="1">
            <a:off x="5303838" y="3865563"/>
            <a:ext cx="12874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50"/>
          <p:cNvCxnSpPr/>
          <p:nvPr/>
        </p:nvCxnSpPr>
        <p:spPr>
          <a:xfrm>
            <a:off x="6569075" y="3508375"/>
            <a:ext cx="508000" cy="1635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1"/>
          <p:cNvCxnSpPr/>
          <p:nvPr/>
        </p:nvCxnSpPr>
        <p:spPr>
          <a:xfrm flipV="1">
            <a:off x="4835525" y="3509963"/>
            <a:ext cx="482600" cy="1619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 animBg="1"/>
      <p:bldP spid="77" grpId="1" animBg="1"/>
      <p:bldP spid="77" grpId="2" animBg="1"/>
      <p:bldP spid="77" grpId="3" animBg="1"/>
      <p:bldP spid="77" grpId="4" animBg="1"/>
      <p:bldP spid="49" grpId="0"/>
      <p:bldP spid="51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97411" y="0"/>
            <a:ext cx="56165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按位异或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1125538" y="1754188"/>
            <a:ext cx="1366837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46175" y="1943100"/>
            <a:ext cx="11080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2225" y="1446213"/>
            <a:ext cx="1470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754595"/>
            <a:ext cx="3113648" cy="2015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29091" y="2375746"/>
          <a:ext cx="4634997" cy="24765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54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A^B</a:t>
                      </a:r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223516" y="1589"/>
            <a:ext cx="5762625" cy="6295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按位异或</a:t>
            </a:r>
          </a:p>
        </p:txBody>
      </p:sp>
      <p:sp>
        <p:nvSpPr>
          <p:cNvPr id="6" name="流程图: 数据 5"/>
          <p:cNvSpPr/>
          <p:nvPr/>
        </p:nvSpPr>
        <p:spPr>
          <a:xfrm flipH="1" flipV="1">
            <a:off x="1125538" y="1754188"/>
            <a:ext cx="609282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4425" y="1943100"/>
            <a:ext cx="49164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92275" y="1268413"/>
            <a:ext cx="533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按位异或</a:t>
            </a:r>
            <a:r>
              <a:rPr lang="zh-CN" altLang="en-US" sz="32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可以实现什么功能呢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509713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数据 12"/>
          <p:cNvSpPr/>
          <p:nvPr/>
        </p:nvSpPr>
        <p:spPr>
          <a:xfrm flipH="1" flipV="1">
            <a:off x="1574800" y="2393950"/>
            <a:ext cx="6453188" cy="15398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47813" y="2565400"/>
            <a:ext cx="3490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63713" y="2030413"/>
            <a:ext cx="64627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数据处理中“比较</a:t>
            </a:r>
            <a:r>
              <a:rPr lang="en-US" altLang="zh-CN" sz="2800">
                <a:latin typeface="华文新魏" panose="02010800040101010101" pitchFamily="2" charset="-122"/>
                <a:ea typeface="微软雅黑" panose="020B0503020204020204" pitchFamily="34" charset="-122"/>
              </a:rPr>
              <a:t>”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和“选位置反</a:t>
            </a:r>
            <a:r>
              <a:rPr lang="en-US" altLang="zh-CN" sz="2800">
                <a:latin typeface="华文新魏" panose="02010800040101010101" pitchFamily="2" charset="-122"/>
                <a:ea typeface="微软雅黑" panose="020B0503020204020204" pitchFamily="34" charset="-122"/>
              </a:rPr>
              <a:t>”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cxnSp>
        <p:nvCxnSpPr>
          <p:cNvPr id="16" name="直接连接符 15"/>
          <p:cNvCxnSpPr>
            <a:endCxn id="12" idx="4"/>
          </p:cNvCxnSpPr>
          <p:nvPr/>
        </p:nvCxnSpPr>
        <p:spPr>
          <a:xfrm flipV="1">
            <a:off x="1563688" y="1997075"/>
            <a:ext cx="0" cy="5508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07038" y="3022432"/>
            <a:ext cx="2595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11011000</a:t>
            </a:r>
            <a:endParaRPr lang="zh-CN" altLang="en-US" sz="4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797050" y="3265488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807038" y="3589569"/>
            <a:ext cx="2595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11011000</a:t>
            </a:r>
            <a:endParaRPr lang="zh-CN" altLang="en-US" sz="4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797050" y="3832225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/>
          <p:nvPr/>
        </p:nvCxnSpPr>
        <p:spPr>
          <a:xfrm>
            <a:off x="3194050" y="4283075"/>
            <a:ext cx="0" cy="596900"/>
          </a:xfrm>
          <a:prstGeom prst="straightConnector1">
            <a:avLst/>
          </a:prstGeom>
          <a:ln w="12700">
            <a:solidFill>
              <a:srgbClr val="001D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857915" y="4809346"/>
            <a:ext cx="25955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00000000</a:t>
            </a:r>
            <a:endParaRPr lang="zh-CN" altLang="en-US" sz="4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0" name="组 19"/>
          <p:cNvGrpSpPr>
            <a:grpSpLocks/>
          </p:cNvGrpSpPr>
          <p:nvPr/>
        </p:nvGrpSpPr>
        <p:grpSpPr bwMode="auto">
          <a:xfrm>
            <a:off x="-36513" y="3275013"/>
            <a:ext cx="1185863" cy="1200150"/>
            <a:chOff x="0" y="3085995"/>
            <a:chExt cx="1580969" cy="1600229"/>
          </a:xfrm>
        </p:grpSpPr>
        <p:pic>
          <p:nvPicPr>
            <p:cNvPr id="32791" name="图片 21" descr="veeqi.com_png_00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3356992"/>
              <a:ext cx="1224976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719308" y="3085995"/>
              <a:ext cx="861661" cy="16002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 sz="7200" dirty="0">
                  <a:ln>
                    <a:solidFill>
                      <a:schemeClr val="tx1"/>
                    </a:solidFill>
                  </a:ln>
                  <a:solidFill>
                    <a:srgbClr val="C00000"/>
                  </a:solidFill>
                  <a:latin typeface="+mj-ea"/>
                  <a:ea typeface="+mj-ea"/>
                </a:rPr>
                <a:t>^</a:t>
              </a:r>
              <a:endParaRPr lang="zh-CN" altLang="en-US" sz="72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71358" y="998413"/>
            <a:ext cx="405098" cy="746366"/>
          </a:xfrm>
          <a:prstGeom prst="rect">
            <a:avLst/>
          </a:prstGeom>
          <a:noFill/>
        </p:spPr>
        <p:txBody>
          <a:bodyPr lIns="68589" tIns="34294" rIns="68589" bIns="34294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905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</a:p>
        </p:txBody>
      </p:sp>
      <p:pic>
        <p:nvPicPr>
          <p:cNvPr id="24" name="图片 23" descr="veeqi.com_png_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006475"/>
            <a:ext cx="9159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860032" y="2924944"/>
          <a:ext cx="4104456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kern="100" dirty="0">
                          <a:effectLst/>
                          <a:latin typeface="Lantinghei SC Extralight" charset="-122"/>
                          <a:ea typeface="Lantinghei SC Extralight" charset="-122"/>
                          <a:cs typeface="Lantinghei SC Extralight" charset="-122"/>
                        </a:rPr>
                        <a:t> </a:t>
                      </a:r>
                      <a:endParaRPr lang="zh-CN" sz="2400" b="0" i="0" kern="100" dirty="0">
                        <a:effectLst/>
                        <a:latin typeface="Lantinghei SC Extralight" charset="-122"/>
                        <a:ea typeface="Lantinghei SC Extralight" charset="-122"/>
                        <a:cs typeface="Lantinghei SC Extralight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10100101</a:t>
                      </a:r>
                      <a:endParaRPr lang="zh-CN" sz="24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5BE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r>
                        <a:rPr lang="zh-CN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的始值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73025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Symbol" charset="2"/>
                        </a:rPr>
                        <a:t></a:t>
                      </a:r>
                      <a:endParaRPr lang="zh-CN" sz="24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5BE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11001100</a:t>
                      </a:r>
                      <a:endParaRPr lang="zh-CN" sz="24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5BE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r>
                        <a:rPr lang="zh-CN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0" kern="100">
                          <a:effectLst/>
                          <a:latin typeface="Lantinghei SC Extralight" charset="-122"/>
                          <a:ea typeface="Lantinghei SC Extralight" charset="-122"/>
                          <a:cs typeface="Lantinghei SC Extralight" charset="-122"/>
                        </a:rPr>
                        <a:t> </a:t>
                      </a:r>
                      <a:endParaRPr lang="zh-CN" sz="2400" b="0" i="0" kern="100">
                        <a:effectLst/>
                        <a:latin typeface="Lantinghei SC Extralight" charset="-122"/>
                        <a:ea typeface="Lantinghei SC Extralight" charset="-122"/>
                        <a:cs typeface="Lantinghei SC Extralight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01101001</a:t>
                      </a:r>
                      <a:endParaRPr lang="zh-CN" sz="24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5BE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Symbol" charset="2"/>
                        </a:rPr>
                        <a:t></a:t>
                      </a: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</a:t>
                      </a: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  <a:sym typeface="Symbol" charset="2"/>
                        </a:rPr>
                        <a:t></a:t>
                      </a:r>
                      <a:r>
                        <a:rPr lang="en-US" sz="240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5BE2"/>
                          </a:solidFill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</a:t>
                      </a:r>
                      <a:endParaRPr lang="zh-CN" sz="2400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5BE2"/>
                        </a:solidFill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" name="直接连接符 13"/>
          <p:cNvCxnSpPr/>
          <p:nvPr/>
        </p:nvCxnSpPr>
        <p:spPr>
          <a:xfrm>
            <a:off x="4911725" y="4652963"/>
            <a:ext cx="3995738" cy="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139 C 0.00139 -0.00186 0.00296 -0.00278 0.00452 -0.00371 C 0.00504 -0.00348 0.00556 -0.00348 0.00591 -0.00301 C 0.00643 -0.00209 0.00799 0.00046 0.00799 0.00069 C 0.00868 3.7037E-6 0.00955 0.00046 0.01042 -0.00047 C 0.01059 -0.00093 0.01042 -0.00232 0.01077 -0.00301 C 0.01112 -0.00463 0.01198 -0.00486 0.01285 -0.00533 C 0.01355 -0.00533 0.01441 -0.00556 0.01511 -0.00463 C 0.01528 -0.00417 0.01511 -0.00301 0.01546 -0.00209 C 0.01598 -0.00116 0.01684 -0.00116 0.01737 -0.00047 C 0.01841 -0.00116 0.0198 -0.0007 0.02049 -0.00209 C 0.02084 -0.00278 0.02084 -0.00417 0.02118 -0.00463 C 0.02153 -0.00533 0.02188 -0.00556 0.02223 -0.00625 C 0.02327 -0.00579 0.025 -0.00649 0.02605 -0.00463 C 0.02709 -0.00232 0.02674 -0.00116 0.02865 0.00046 C 0.03039 -0.00047 0.03108 -0.00186 0.03282 -0.00301 C 0.03525 -0.00255 0.03664 -0.00047 0.03889 -0.00139 C 0.04011 -0.00348 0.03976 -0.0051 0.04132 -0.00625 C 0.04237 -0.00602 0.04358 -0.00649 0.04462 -0.00533 C 0.04497 -0.0051 0.04497 -0.00348 0.04532 -0.00301 C 0.04584 -0.00209 0.0474 -0.00139 0.0474 -0.00116 C 0.05035 -0.00209 0.05139 -0.00093 0.05296 -0.00625 C 0.05417 -0.00602 0.05556 -0.00649 0.05677 -0.00533 C 0.05782 -0.00463 0.05868 -0.00047 0.05868 -0.00024 C 0.06268 -0.00139 0.06389 -0.00047 0.06632 -0.00625 C 0.0691 -0.00533 0.06754 -0.00649 0.06927 -0.00371 C 0.06997 -0.00278 0.07153 -0.00047 0.07153 -0.00024 C 0.07275 -0.0007 0.07379 -0.0007 0.07483 -0.00139 C 0.07587 -0.00209 0.07622 -0.00556 0.07726 -0.00718 C 0.07813 -0.00649 0.07917 -0.00695 0.08004 -0.00533 C 0.08212 -0.00116 0.079 -0.00417 0.0816 -0.00209 C 0.08299 -0.00255 0.08455 -0.00232 0.08594 -0.00301 C 0.08646 -0.00324 0.08664 -0.00417 0.08698 -0.00463 C 0.08837 -0.00649 0.09011 -0.00695 0.0915 -0.00764 C 0.09289 -0.00672 0.09323 -0.00301 0.0948 -0.00301 " pathEditMode="relative" rAng="0" ptsTypes="AAAAAAAAAAAAAAAAAAAAAAAAAAAAAAAAAAA">
                                      <p:cBhvr>
                                        <p:cTn id="1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5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7" grpId="3" animBg="1"/>
      <p:bldP spid="7" grpId="4" animBg="1"/>
      <p:bldP spid="9" grpId="0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7021512" cy="620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程序中涉及的基本运算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620713"/>
            <a:ext cx="8713788" cy="5951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3200"/>
              <a:t>按位运算</a:t>
            </a:r>
          </a:p>
          <a:p>
            <a:pPr lvl="1">
              <a:spcBef>
                <a:spcPct val="0"/>
              </a:spcBef>
              <a:buClr>
                <a:srgbClr val="F79646"/>
              </a:buClr>
            </a:pPr>
            <a:r>
              <a:rPr lang="zh-CN" altLang="en-US" sz="2800"/>
              <a:t>操作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按位或：“</a:t>
            </a:r>
            <a:r>
              <a:rPr lang="en-US" altLang="zh-CN" sz="2400"/>
              <a:t>|</a:t>
            </a:r>
            <a:r>
              <a:rPr lang="zh-CN" altLang="en-US" sz="2400"/>
              <a:t>”</a:t>
            </a:r>
            <a:endParaRPr lang="en-US" altLang="zh-CN" sz="2400"/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按位与：“</a:t>
            </a:r>
            <a:r>
              <a:rPr lang="en-US" altLang="zh-CN" sz="2400"/>
              <a:t>&amp;</a:t>
            </a:r>
            <a:r>
              <a:rPr lang="zh-CN" altLang="en-US" sz="2400"/>
              <a:t>”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按位取反：“</a:t>
            </a:r>
            <a:r>
              <a:rPr lang="en-US" altLang="zh-CN" sz="2400"/>
              <a:t>~</a:t>
            </a:r>
            <a:r>
              <a:rPr lang="zh-CN" altLang="en-US" sz="2400"/>
              <a:t>”</a:t>
            </a:r>
            <a:endParaRPr lang="en-US" altLang="zh-CN" sz="2400"/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按位异或：“</a:t>
            </a:r>
            <a:r>
              <a:rPr lang="en-US" altLang="zh-CN" sz="2400"/>
              <a:t>^</a:t>
            </a:r>
            <a:r>
              <a:rPr lang="zh-CN" altLang="en-US" sz="2400"/>
              <a:t>”</a:t>
            </a:r>
            <a:endParaRPr lang="en-US" altLang="zh-CN" sz="2400"/>
          </a:p>
          <a:p>
            <a:pPr lvl="1">
              <a:spcBef>
                <a:spcPct val="0"/>
              </a:spcBef>
              <a:buClr>
                <a:srgbClr val="F79646"/>
              </a:buClr>
            </a:pPr>
            <a:r>
              <a:rPr lang="zh-CN" altLang="en-US" sz="2800"/>
              <a:t>用途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对一个</a:t>
            </a:r>
            <a:r>
              <a:rPr lang="zh-CN" altLang="en-US" sz="2400">
                <a:solidFill>
                  <a:srgbClr val="FF0000"/>
                </a:solidFill>
              </a:rPr>
              <a:t>位串</a:t>
            </a:r>
            <a:r>
              <a:rPr lang="zh-CN" altLang="en-US" sz="2400"/>
              <a:t>实现“掩码”</a:t>
            </a:r>
            <a:r>
              <a:rPr lang="en-US" altLang="zh-CN" sz="2400"/>
              <a:t>(mask)</a:t>
            </a:r>
            <a:r>
              <a:rPr lang="zh-CN" altLang="en-US" sz="2400"/>
              <a:t>操作或相应的其他处理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400"/>
              <a:t>主要用于对</a:t>
            </a:r>
            <a:r>
              <a:rPr lang="zh-CN" altLang="en-US" sz="2400">
                <a:solidFill>
                  <a:srgbClr val="FF0000"/>
                </a:solidFill>
              </a:rPr>
              <a:t>多媒体数据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FF0000"/>
                </a:solidFill>
              </a:rPr>
              <a:t>控制信息</a:t>
            </a:r>
            <a:r>
              <a:rPr lang="zh-CN" altLang="en-US" sz="2400"/>
              <a:t>进行处理</a:t>
            </a:r>
          </a:p>
          <a:p>
            <a:pPr lvl="1"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  <a:endParaRPr lang="en-US" altLang="zh-CN" sz="28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881" y="0"/>
            <a:ext cx="7021512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程序中涉及的基本运算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620713"/>
            <a:ext cx="8321675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SzTx/>
            </a:pPr>
            <a:r>
              <a:rPr lang="zh-CN" altLang="en-US" sz="2800"/>
              <a:t>按位运算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800"/>
              <a:t>按位或：“</a:t>
            </a:r>
            <a:r>
              <a:rPr lang="en-US" altLang="zh-CN" sz="2800"/>
              <a:t>|</a:t>
            </a:r>
            <a:r>
              <a:rPr lang="zh-CN" altLang="en-US" sz="2800"/>
              <a:t>”</a:t>
            </a:r>
            <a:endParaRPr lang="en-US" altLang="zh-CN" sz="2800"/>
          </a:p>
          <a:p>
            <a:pPr marL="990600" lvl="2" indent="-266700">
              <a:spcBef>
                <a:spcPct val="0"/>
              </a:spcBef>
            </a:pPr>
            <a:r>
              <a:rPr lang="zh-CN" altLang="en-US" sz="2800"/>
              <a:t>按位与：“</a:t>
            </a:r>
            <a:r>
              <a:rPr lang="en-US" altLang="zh-CN" sz="2800"/>
              <a:t>&amp;</a:t>
            </a:r>
            <a:r>
              <a:rPr lang="zh-CN" altLang="en-US" sz="2800"/>
              <a:t>”</a:t>
            </a:r>
          </a:p>
          <a:p>
            <a:pPr marL="990600" lvl="2" indent="-266700">
              <a:spcBef>
                <a:spcPct val="0"/>
              </a:spcBef>
            </a:pPr>
            <a:r>
              <a:rPr lang="zh-CN" altLang="en-US" sz="2800"/>
              <a:t>按位取反：“</a:t>
            </a:r>
            <a:r>
              <a:rPr lang="en-US" altLang="zh-CN" sz="2800"/>
              <a:t>~</a:t>
            </a:r>
            <a:r>
              <a:rPr lang="zh-CN" altLang="en-US" sz="2800"/>
              <a:t>”</a:t>
            </a:r>
            <a:endParaRPr lang="en-US" altLang="zh-CN" sz="2800"/>
          </a:p>
          <a:p>
            <a:pPr marL="990600" lvl="2" indent="-266700">
              <a:spcBef>
                <a:spcPct val="0"/>
              </a:spcBef>
            </a:pPr>
            <a:r>
              <a:rPr lang="zh-CN" altLang="en-US" sz="2800"/>
              <a:t>按位异或：“</a:t>
            </a:r>
            <a:r>
              <a:rPr lang="en-US" altLang="zh-CN" sz="2800"/>
              <a:t>^</a:t>
            </a:r>
            <a:r>
              <a:rPr lang="zh-CN" altLang="en-US" sz="2800"/>
              <a:t>”</a:t>
            </a:r>
            <a:endParaRPr lang="en-US" altLang="zh-CN" sz="2800"/>
          </a:p>
          <a:p>
            <a:pPr lvl="1"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800" y="4144963"/>
            <a:ext cx="8786813" cy="2308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例：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如何从一个</a:t>
            </a:r>
            <a:r>
              <a:rPr lang="en-US" altLang="zh-CN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位采样数据</a:t>
            </a:r>
            <a:r>
              <a:rPr lang="en-US" altLang="zh-CN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中提取高字节部分，并使低字节为</a:t>
            </a:r>
            <a:r>
              <a:rPr lang="en-US" altLang="zh-CN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？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解：可用“</a:t>
            </a:r>
            <a:r>
              <a:rPr lang="en-US" altLang="zh-CN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&amp;</a:t>
            </a:r>
            <a:r>
              <a:rPr lang="zh-CN" altLang="en-US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”实现“掩码”操作：</a:t>
            </a:r>
            <a:r>
              <a:rPr lang="en-US" altLang="zh-CN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Y &amp; 0xFF00</a:t>
            </a:r>
            <a:endParaRPr lang="zh-CN" altLang="en-US" sz="2400" b="1" dirty="0">
              <a:solidFill>
                <a:srgbClr val="0000CC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如：当</a:t>
            </a:r>
            <a:r>
              <a:rPr lang="en-US" altLang="zh-CN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Y=0x2C0B</a:t>
            </a:r>
            <a:r>
              <a:rPr lang="zh-CN" altLang="en-US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时，通过掩码操作得到结果为：</a:t>
            </a:r>
            <a:r>
              <a:rPr lang="en-US" altLang="zh-CN" sz="2400" b="1" dirty="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0x2C00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184482" y="1"/>
            <a:ext cx="5210175" cy="66095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</a:p>
        </p:txBody>
      </p:sp>
      <p:sp>
        <p:nvSpPr>
          <p:cNvPr id="4" name="TextBox 18"/>
          <p:cNvSpPr txBox="1"/>
          <p:nvPr/>
        </p:nvSpPr>
        <p:spPr>
          <a:xfrm>
            <a:off x="2762564" y="1700583"/>
            <a:ext cx="2431834" cy="623329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defRPr/>
            </a:pPr>
            <a:r>
              <a:rPr lang="en-US" altLang="zh-CN" sz="6001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X&gt;5</a:t>
            </a:r>
            <a:endParaRPr lang="zh-CN" altLang="en-US" sz="6001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线箭头连接符 5"/>
          <p:cNvCxnSpPr>
            <a:cxnSpLocks noChangeShapeType="1"/>
          </p:cNvCxnSpPr>
          <p:nvPr/>
        </p:nvCxnSpPr>
        <p:spPr bwMode="auto">
          <a:xfrm>
            <a:off x="3733800" y="2673350"/>
            <a:ext cx="0" cy="6477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8" name="TextBox 18"/>
          <p:cNvSpPr txBox="1"/>
          <p:nvPr/>
        </p:nvSpPr>
        <p:spPr>
          <a:xfrm>
            <a:off x="2789570" y="3158935"/>
            <a:ext cx="2431834" cy="623329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600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真  假</a:t>
            </a:r>
          </a:p>
        </p:txBody>
      </p:sp>
      <p:cxnSp>
        <p:nvCxnSpPr>
          <p:cNvPr id="9" name="直线箭头连接符 8"/>
          <p:cNvCxnSpPr>
            <a:cxnSpLocks noChangeShapeType="1"/>
          </p:cNvCxnSpPr>
          <p:nvPr/>
        </p:nvCxnSpPr>
        <p:spPr bwMode="auto">
          <a:xfrm>
            <a:off x="3779838" y="4130675"/>
            <a:ext cx="0" cy="4048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1" name="TextBox 18"/>
          <p:cNvSpPr txBox="1"/>
          <p:nvPr/>
        </p:nvSpPr>
        <p:spPr>
          <a:xfrm>
            <a:off x="2932254" y="4821895"/>
            <a:ext cx="2431834" cy="623329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>
              <a:defRPr/>
            </a:pPr>
            <a:r>
              <a:rPr lang="en-US" altLang="zh-CN" sz="6001" dirty="0">
                <a:ln>
                  <a:solidFill>
                    <a:schemeClr val="tx1"/>
                  </a:solidFill>
                </a:ln>
                <a:solidFill>
                  <a:srgbClr val="FF66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1</a:t>
            </a:r>
            <a:r>
              <a:rPr lang="zh-CN" altLang="en-US" sz="6001" dirty="0">
                <a:ln>
                  <a:solidFill>
                    <a:schemeClr val="tx1"/>
                  </a:solidFill>
                </a:ln>
                <a:solidFill>
                  <a:srgbClr val="FF66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   </a:t>
            </a:r>
            <a:r>
              <a:rPr lang="en-US" altLang="zh-CN" sz="6001" dirty="0">
                <a:ln>
                  <a:solidFill>
                    <a:schemeClr val="tx1"/>
                  </a:solidFill>
                </a:ln>
                <a:solidFill>
                  <a:srgbClr val="FF66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0</a:t>
            </a:r>
            <a:endParaRPr lang="zh-CN" altLang="en-US" sz="6001" dirty="0">
              <a:ln>
                <a:solidFill>
                  <a:schemeClr val="tx1"/>
                </a:solidFill>
              </a:ln>
              <a:solidFill>
                <a:srgbClr val="FF6600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93838" y="1965325"/>
            <a:ext cx="0" cy="15414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477838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8916" name="标题 1"/>
          <p:cNvSpPr>
            <a:spLocks noGrp="1"/>
          </p:cNvSpPr>
          <p:nvPr>
            <p:ph type="title"/>
          </p:nvPr>
        </p:nvSpPr>
        <p:spPr bwMode="auto">
          <a:xfrm>
            <a:off x="240683" y="-25399"/>
            <a:ext cx="5210175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250825" y="1727200"/>
            <a:ext cx="217488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8313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813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439863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493838" y="2403475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598613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01813" y="1922463"/>
            <a:ext cx="1150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与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93838" y="2951163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598613" y="2836863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01813" y="2462213"/>
            <a:ext cx="1150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493838" y="3506788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598613" y="33924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01813" y="3028950"/>
            <a:ext cx="1150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非</a:t>
            </a:r>
          </a:p>
        </p:txBody>
      </p:sp>
      <p:cxnSp>
        <p:nvCxnSpPr>
          <p:cNvPr id="19" name="直接连接符 25"/>
          <p:cNvCxnSpPr/>
          <p:nvPr/>
        </p:nvCxnSpPr>
        <p:spPr>
          <a:xfrm flipH="1">
            <a:off x="3033713" y="2403475"/>
            <a:ext cx="7016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35388" y="1484313"/>
            <a:ext cx="4564062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" name="流程图: 联系 20"/>
          <p:cNvSpPr/>
          <p:nvPr/>
        </p:nvSpPr>
        <p:spPr>
          <a:xfrm>
            <a:off x="2952750" y="23495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4463756" y="3428134"/>
            <a:ext cx="3636636" cy="62332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(X&lt;=6)</a:t>
            </a: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&amp;&amp;</a:t>
            </a: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(X&gt;=4) </a:t>
            </a:r>
            <a:endParaRPr lang="zh-CN" altLang="en-US" sz="28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059238" y="4197350"/>
            <a:ext cx="2943225" cy="649288"/>
          </a:xfrm>
          <a:prstGeom prst="roundRect">
            <a:avLst/>
          </a:prstGeom>
          <a:solidFill>
            <a:srgbClr val="8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97313" y="3887788"/>
            <a:ext cx="512762" cy="957262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408738" y="4184650"/>
            <a:ext cx="1647825" cy="6492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408738" y="4184650"/>
            <a:ext cx="593725" cy="649288"/>
          </a:xfrm>
          <a:prstGeom prst="roundRect">
            <a:avLst/>
          </a:prstGeom>
          <a:solidFill>
            <a:srgbClr val="FF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2713" y="3892550"/>
            <a:ext cx="512762" cy="957263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60" name="组合 39"/>
          <p:cNvGrpSpPr>
            <a:grpSpLocks/>
          </p:cNvGrpSpPr>
          <p:nvPr/>
        </p:nvGrpSpPr>
        <p:grpSpPr bwMode="auto">
          <a:xfrm>
            <a:off x="4029075" y="4868863"/>
            <a:ext cx="4051300" cy="647700"/>
            <a:chOff x="1918742" y="5891314"/>
            <a:chExt cx="8784976" cy="863990"/>
          </a:xfrm>
        </p:grpSpPr>
        <p:sp>
          <p:nvSpPr>
            <p:cNvPr id="38941" name="TextBox 23"/>
            <p:cNvSpPr txBox="1">
              <a:spLocks noChangeArrowheads="1"/>
            </p:cNvSpPr>
            <p:nvPr/>
          </p:nvSpPr>
          <p:spPr bwMode="auto">
            <a:xfrm>
              <a:off x="4190245" y="6057764"/>
              <a:ext cx="377747" cy="697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rPr>
                <a:t>0</a:t>
              </a:r>
              <a:endParaRPr lang="zh-CN" altLang="en-US" sz="2800">
                <a:solidFill>
                  <a:srgbClr val="001D96"/>
                </a:solidFill>
                <a:latin typeface="Lantinghei SC Demibold"/>
                <a:ea typeface="Lantinghei SC Demibold"/>
                <a:cs typeface="Lantinghei SC Demibold"/>
              </a:endParaRPr>
            </a:p>
          </p:txBody>
        </p:sp>
        <p:grpSp>
          <p:nvGrpSpPr>
            <p:cNvPr id="38942" name="组合 38"/>
            <p:cNvGrpSpPr>
              <a:grpSpLocks/>
            </p:cNvGrpSpPr>
            <p:nvPr/>
          </p:nvGrpSpPr>
          <p:grpSpPr bwMode="auto">
            <a:xfrm>
              <a:off x="1918742" y="5891314"/>
              <a:ext cx="8784976" cy="863990"/>
              <a:chOff x="1918742" y="5891314"/>
              <a:chExt cx="8784976" cy="863990"/>
            </a:xfrm>
          </p:grpSpPr>
          <p:cxnSp>
            <p:nvCxnSpPr>
              <p:cNvPr id="63" name="直接连接符 22"/>
              <p:cNvCxnSpPr/>
              <p:nvPr/>
            </p:nvCxnSpPr>
            <p:spPr>
              <a:xfrm>
                <a:off x="4483323" y="5912490"/>
                <a:ext cx="0" cy="215998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24"/>
              <p:cNvCxnSpPr/>
              <p:nvPr/>
            </p:nvCxnSpPr>
            <p:spPr>
              <a:xfrm>
                <a:off x="7058229" y="5916725"/>
                <a:ext cx="0" cy="215998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5" name="TextBox 25"/>
              <p:cNvSpPr txBox="1">
                <a:spLocks noChangeArrowheads="1"/>
              </p:cNvSpPr>
              <p:nvPr/>
            </p:nvSpPr>
            <p:spPr bwMode="auto">
              <a:xfrm>
                <a:off x="6688757" y="6057763"/>
                <a:ext cx="377747" cy="697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4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6" name="直接连接符 26"/>
              <p:cNvCxnSpPr/>
              <p:nvPr/>
            </p:nvCxnSpPr>
            <p:spPr>
              <a:xfrm>
                <a:off x="8390433" y="5916725"/>
                <a:ext cx="0" cy="215998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7" name="TextBox 27"/>
              <p:cNvSpPr txBox="1">
                <a:spLocks noChangeArrowheads="1"/>
              </p:cNvSpPr>
              <p:nvPr/>
            </p:nvSpPr>
            <p:spPr bwMode="auto">
              <a:xfrm>
                <a:off x="8094171" y="6057764"/>
                <a:ext cx="377747" cy="69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6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8" name="直接箭头连接符 20"/>
              <p:cNvCxnSpPr/>
              <p:nvPr/>
            </p:nvCxnSpPr>
            <p:spPr>
              <a:xfrm>
                <a:off x="1918742" y="5891314"/>
                <a:ext cx="8784976" cy="0"/>
              </a:xfrm>
              <a:prstGeom prst="straightConnector1">
                <a:avLst/>
              </a:prstGeom>
              <a:ln w="28575">
                <a:solidFill>
                  <a:srgbClr val="001D9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3717925" y="1587500"/>
            <a:ext cx="45815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8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对两个表达式的真值执行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</a:t>
            </a: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与</a:t>
            </a:r>
            <a:r>
              <a:rPr lang="en-US" altLang="zh-CN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</a:t>
            </a: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操作</a:t>
            </a:r>
            <a:endParaRPr lang="en-US" altLang="zh-CN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&amp;&amp;</a:t>
            </a:r>
            <a:r>
              <a:rPr lang="zh-CN" altLang="en-US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4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1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7" grpId="1" animBg="1"/>
      <p:bldP spid="7" grpId="2" animBg="1"/>
      <p:bldP spid="7" grpId="3" animBg="1"/>
      <p:bldP spid="7" grpId="4" animBg="1"/>
      <p:bldP spid="11" grpId="0"/>
      <p:bldP spid="21" grpId="0" animBg="1"/>
      <p:bldP spid="21" grpId="1" animBg="1"/>
      <p:bldP spid="21" grpId="2" animBg="1"/>
      <p:bldP spid="21" grpId="3" animBg="1"/>
      <p:bldP spid="21" grpId="4" animBg="1"/>
      <p:bldP spid="30" grpId="0" animBg="1"/>
      <p:bldP spid="34" grpId="0"/>
      <p:bldP spid="36" grpId="0" animBg="1"/>
      <p:bldP spid="37" grpId="0"/>
      <p:bldP spid="39" grpId="0" animBg="1"/>
      <p:bldP spid="40" grpId="0"/>
      <p:bldP spid="20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57" grpId="0" animBg="1"/>
      <p:bldP spid="58" grpId="0" animBg="1"/>
      <p:bldP spid="55" grpId="0" animBg="1"/>
      <p:bldP spid="56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3"/>
          <p:cNvGrpSpPr>
            <a:grpSpLocks/>
          </p:cNvGrpSpPr>
          <p:nvPr/>
        </p:nvGrpSpPr>
        <p:grpSpPr bwMode="auto">
          <a:xfrm>
            <a:off x="539750" y="692150"/>
            <a:ext cx="8135938" cy="3451225"/>
            <a:chOff x="340" y="436"/>
            <a:chExt cx="5125" cy="2174"/>
          </a:xfrm>
        </p:grpSpPr>
        <p:sp>
          <p:nvSpPr>
            <p:cNvPr id="9222" name="Freeform 8"/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Rectangle 9"/>
            <p:cNvSpPr>
              <a:spLocks noChangeArrowheads="1"/>
            </p:cNvSpPr>
            <p:nvPr/>
          </p:nvSpPr>
          <p:spPr bwMode="auto">
            <a:xfrm>
              <a:off x="457" y="436"/>
              <a:ext cx="11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40" y="771"/>
              <a:ext cx="5125" cy="1839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</p:grp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64307" y="1"/>
            <a:ext cx="2952750" cy="61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  <p:sp>
        <p:nvSpPr>
          <p:cNvPr id="9220" name="Rectangle 28"/>
          <p:cNvSpPr>
            <a:spLocks noChangeArrowheads="1"/>
          </p:cNvSpPr>
          <p:nvPr/>
        </p:nvSpPr>
        <p:spPr bwMode="auto">
          <a:xfrm>
            <a:off x="619125" y="1839913"/>
            <a:ext cx="7380288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184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2.5 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程序的机器级表示</a:t>
            </a:r>
          </a:p>
          <a:p>
            <a:pPr lvl="2" eaLnBrk="1" hangingPunct="1">
              <a:lnSpc>
                <a:spcPct val="11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MIPS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汇编语言形式</a:t>
            </a:r>
          </a:p>
          <a:p>
            <a:pPr lvl="2" eaLnBrk="1" hangingPunct="1">
              <a:lnSpc>
                <a:spcPct val="11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机器语言的解码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反汇编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 lvl="2" eaLnBrk="1" hangingPunct="1">
              <a:lnSpc>
                <a:spcPct val="11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计算机硬件支持的过程</a:t>
            </a:r>
          </a:p>
          <a:p>
            <a:pPr lvl="2" eaLnBrk="1" hangingPunct="1">
              <a:lnSpc>
                <a:spcPct val="11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转换和启动一个程序</a:t>
            </a:r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827088" y="1341438"/>
            <a:ext cx="49593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第二章 指令：计算机的语言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xfrm>
            <a:off x="141657" y="0"/>
            <a:ext cx="5210175" cy="65845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逻辑与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1125538" y="1754188"/>
            <a:ext cx="1366837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14425" y="1943100"/>
            <a:ext cx="11080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2225" y="1446213"/>
            <a:ext cx="13350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745" y="1116031"/>
            <a:ext cx="6254324" cy="11246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2996" y="3131676"/>
          <a:ext cx="5752389" cy="22415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7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X&gt;=4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X&lt;=6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(X&gt;=4)&amp;&amp;(X&lt;=6)</a:t>
                      </a:r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6300417" y="3807091"/>
            <a:ext cx="2538613" cy="1458352"/>
          </a:xfrm>
          <a:prstGeom prst="rect">
            <a:avLst/>
          </a:prstGeom>
          <a:solidFill>
            <a:srgbClr val="B9E1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6516688" y="4265613"/>
            <a:ext cx="2120900" cy="617537"/>
            <a:chOff x="6785446" y="4905164"/>
            <a:chExt cx="5180030" cy="1506394"/>
          </a:xfrm>
        </p:grpSpPr>
        <p:sp>
          <p:nvSpPr>
            <p:cNvPr id="37" name="延迟 1"/>
            <p:cNvSpPr>
              <a:spLocks noChangeArrowheads="1"/>
            </p:cNvSpPr>
            <p:nvPr/>
          </p:nvSpPr>
          <p:spPr bwMode="auto">
            <a:xfrm>
              <a:off x="8615516" y="4905164"/>
              <a:ext cx="1508256" cy="1506394"/>
            </a:xfrm>
            <a:prstGeom prst="flowChartDelay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defTabSz="6858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cxnSp>
          <p:nvCxnSpPr>
            <p:cNvPr id="38" name="直线连接符 2"/>
            <p:cNvCxnSpPr>
              <a:cxnSpLocks noChangeShapeType="1"/>
            </p:cNvCxnSpPr>
            <p:nvPr/>
          </p:nvCxnSpPr>
          <p:spPr bwMode="auto">
            <a:xfrm>
              <a:off x="6785446" y="6225679"/>
              <a:ext cx="1826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直线连接符 3"/>
            <p:cNvCxnSpPr>
              <a:cxnSpLocks noChangeShapeType="1"/>
            </p:cNvCxnSpPr>
            <p:nvPr/>
          </p:nvCxnSpPr>
          <p:spPr bwMode="auto">
            <a:xfrm>
              <a:off x="6785446" y="5168493"/>
              <a:ext cx="1826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0" name="直线连接符 4"/>
            <p:cNvCxnSpPr>
              <a:cxnSpLocks noChangeShapeType="1"/>
            </p:cNvCxnSpPr>
            <p:nvPr/>
          </p:nvCxnSpPr>
          <p:spPr bwMode="auto">
            <a:xfrm>
              <a:off x="10139282" y="5699021"/>
              <a:ext cx="18261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15" name="直线连接符 14"/>
          <p:cNvCxnSpPr>
            <a:cxnSpLocks noChangeShapeType="1"/>
          </p:cNvCxnSpPr>
          <p:nvPr/>
        </p:nvCxnSpPr>
        <p:spPr bwMode="auto">
          <a:xfrm>
            <a:off x="827088" y="5373688"/>
            <a:ext cx="480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93838" y="1965325"/>
            <a:ext cx="0" cy="15414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477838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012" name="标题 1"/>
          <p:cNvSpPr>
            <a:spLocks noGrp="1"/>
          </p:cNvSpPr>
          <p:nvPr>
            <p:ph type="title"/>
          </p:nvPr>
        </p:nvSpPr>
        <p:spPr bwMode="auto">
          <a:xfrm>
            <a:off x="26044" y="1"/>
            <a:ext cx="5210175" cy="6041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250825" y="1727200"/>
            <a:ext cx="217488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68313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5" name="TextBox 10"/>
          <p:cNvSpPr txBox="1">
            <a:spLocks noChangeArrowheads="1"/>
          </p:cNvSpPr>
          <p:nvPr/>
        </p:nvSpPr>
        <p:spPr bwMode="auto">
          <a:xfrm>
            <a:off x="658813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439863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493838" y="2403475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598613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019" name="TextBox 33"/>
          <p:cNvSpPr txBox="1">
            <a:spLocks noChangeArrowheads="1"/>
          </p:cNvSpPr>
          <p:nvPr/>
        </p:nvSpPr>
        <p:spPr bwMode="auto">
          <a:xfrm>
            <a:off x="1801813" y="1922463"/>
            <a:ext cx="1150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逻辑与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93838" y="2951163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598613" y="2836863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022" name="TextBox 36"/>
          <p:cNvSpPr txBox="1">
            <a:spLocks noChangeArrowheads="1"/>
          </p:cNvSpPr>
          <p:nvPr/>
        </p:nvSpPr>
        <p:spPr bwMode="auto">
          <a:xfrm>
            <a:off x="1801813" y="2462213"/>
            <a:ext cx="11509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493838" y="3506788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598613" y="33924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025" name="TextBox 39"/>
          <p:cNvSpPr txBox="1">
            <a:spLocks noChangeArrowheads="1"/>
          </p:cNvSpPr>
          <p:nvPr/>
        </p:nvSpPr>
        <p:spPr bwMode="auto">
          <a:xfrm>
            <a:off x="1801813" y="3028950"/>
            <a:ext cx="1150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逻辑非</a:t>
            </a:r>
          </a:p>
        </p:txBody>
      </p:sp>
      <p:cxnSp>
        <p:nvCxnSpPr>
          <p:cNvPr id="19" name="直接连接符 25"/>
          <p:cNvCxnSpPr/>
          <p:nvPr/>
        </p:nvCxnSpPr>
        <p:spPr>
          <a:xfrm flipH="1">
            <a:off x="3033713" y="2970213"/>
            <a:ext cx="7016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35388" y="1484313"/>
            <a:ext cx="4564062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" name="流程图: 联系 20"/>
          <p:cNvSpPr/>
          <p:nvPr/>
        </p:nvSpPr>
        <p:spPr>
          <a:xfrm>
            <a:off x="2952750" y="2916238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4842628" y="3309727"/>
            <a:ext cx="2431834" cy="62332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(X&lt;4)</a:t>
            </a: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||</a:t>
            </a:r>
            <a:r>
              <a:rPr lang="en-US" altLang="zh-CN" sz="28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(X&gt;6)</a:t>
            </a:r>
            <a:endParaRPr lang="zh-CN" altLang="en-US" sz="28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059238" y="4197350"/>
            <a:ext cx="2349500" cy="649288"/>
          </a:xfrm>
          <a:prstGeom prst="roundRect">
            <a:avLst/>
          </a:prstGeom>
          <a:solidFill>
            <a:srgbClr val="FF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97313" y="3887788"/>
            <a:ext cx="512762" cy="957262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002463" y="4184650"/>
            <a:ext cx="1054100" cy="649288"/>
          </a:xfrm>
          <a:prstGeom prst="roundRect">
            <a:avLst/>
          </a:prstGeom>
          <a:solidFill>
            <a:srgbClr val="FF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2713" y="3892550"/>
            <a:ext cx="512762" cy="957263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60" name="组合 39"/>
          <p:cNvGrpSpPr>
            <a:grpSpLocks/>
          </p:cNvGrpSpPr>
          <p:nvPr/>
        </p:nvGrpSpPr>
        <p:grpSpPr bwMode="auto">
          <a:xfrm>
            <a:off x="4005263" y="4683125"/>
            <a:ext cx="4051300" cy="690563"/>
            <a:chOff x="1860177" y="5913276"/>
            <a:chExt cx="8784976" cy="919019"/>
          </a:xfrm>
        </p:grpSpPr>
        <p:sp>
          <p:nvSpPr>
            <p:cNvPr id="43036" name="TextBox 23"/>
            <p:cNvSpPr txBox="1">
              <a:spLocks noChangeArrowheads="1"/>
            </p:cNvSpPr>
            <p:nvPr/>
          </p:nvSpPr>
          <p:spPr bwMode="auto">
            <a:xfrm>
              <a:off x="4116519" y="6134754"/>
              <a:ext cx="377747" cy="69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rPr>
                <a:t>0</a:t>
              </a:r>
              <a:endParaRPr lang="zh-CN" altLang="en-US" sz="2800">
                <a:solidFill>
                  <a:srgbClr val="001D96"/>
                </a:solidFill>
                <a:latin typeface="Lantinghei SC Demibold"/>
                <a:ea typeface="Lantinghei SC Demibold"/>
                <a:cs typeface="Lantinghei SC Demibold"/>
              </a:endParaRPr>
            </a:p>
          </p:txBody>
        </p:sp>
        <p:grpSp>
          <p:nvGrpSpPr>
            <p:cNvPr id="43037" name="组合 38"/>
            <p:cNvGrpSpPr>
              <a:grpSpLocks/>
            </p:cNvGrpSpPr>
            <p:nvPr/>
          </p:nvGrpSpPr>
          <p:grpSpPr bwMode="auto">
            <a:xfrm>
              <a:off x="1860177" y="5913276"/>
              <a:ext cx="8784976" cy="919018"/>
              <a:chOff x="1860177" y="5913276"/>
              <a:chExt cx="8784976" cy="919018"/>
            </a:xfrm>
          </p:grpSpPr>
          <p:cxnSp>
            <p:nvCxnSpPr>
              <p:cNvPr id="63" name="直接连接符 22"/>
              <p:cNvCxnSpPr/>
              <p:nvPr/>
            </p:nvCxnSpPr>
            <p:spPr>
              <a:xfrm>
                <a:off x="4483277" y="5913276"/>
                <a:ext cx="0" cy="215494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24"/>
              <p:cNvCxnSpPr/>
              <p:nvPr/>
            </p:nvCxnSpPr>
            <p:spPr>
              <a:xfrm>
                <a:off x="7058184" y="5917501"/>
                <a:ext cx="0" cy="215494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40" name="TextBox 25"/>
              <p:cNvSpPr txBox="1">
                <a:spLocks noChangeArrowheads="1"/>
              </p:cNvSpPr>
              <p:nvPr/>
            </p:nvSpPr>
            <p:spPr bwMode="auto">
              <a:xfrm>
                <a:off x="6615032" y="6134753"/>
                <a:ext cx="377747" cy="697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4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6" name="直接连接符 26"/>
              <p:cNvCxnSpPr/>
              <p:nvPr/>
            </p:nvCxnSpPr>
            <p:spPr>
              <a:xfrm>
                <a:off x="8390387" y="5917501"/>
                <a:ext cx="0" cy="215494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42" name="TextBox 27"/>
              <p:cNvSpPr txBox="1">
                <a:spLocks noChangeArrowheads="1"/>
              </p:cNvSpPr>
              <p:nvPr/>
            </p:nvSpPr>
            <p:spPr bwMode="auto">
              <a:xfrm>
                <a:off x="8085878" y="6134754"/>
                <a:ext cx="377747" cy="69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6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8" name="直接箭头连接符 20"/>
              <p:cNvCxnSpPr/>
              <p:nvPr/>
            </p:nvCxnSpPr>
            <p:spPr>
              <a:xfrm>
                <a:off x="1860177" y="6128770"/>
                <a:ext cx="8784976" cy="0"/>
              </a:xfrm>
              <a:prstGeom prst="straightConnector1">
                <a:avLst/>
              </a:prstGeom>
              <a:ln w="28575">
                <a:solidFill>
                  <a:srgbClr val="001D9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3924300" y="1614488"/>
            <a:ext cx="42799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对两个表达式的真值执行或操作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||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57" grpId="0" animBg="1"/>
      <p:bldP spid="58" grpId="0" animBg="1"/>
      <p:bldP spid="5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158749" y="1"/>
            <a:ext cx="5210175" cy="5894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逻辑或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549275" y="1754188"/>
            <a:ext cx="136842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323850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9750" y="1943100"/>
            <a:ext cx="11064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7550" y="1446213"/>
            <a:ext cx="1452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50641" y="3212976"/>
          <a:ext cx="4634997" cy="24173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14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X&lt;4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X&gt;6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(X&lt;4)||(X&gt;6)</a:t>
                      </a: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0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0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0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0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0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Lantinghei SC Demibold" charset="-122"/>
                          <a:ea typeface="Lantinghei SC Demibold" charset="-122"/>
                          <a:cs typeface="Lantinghei SC Demibold" charset="-122"/>
                        </a:rPr>
                        <a:t>1</a:t>
                      </a:r>
                      <a:endParaRPr lang="zh-CN" altLang="en-US" sz="2400" dirty="0">
                        <a:latin typeface="Lantinghei SC Demibold" charset="-122"/>
                        <a:ea typeface="Lantinghei SC Demibold" charset="-122"/>
                        <a:cs typeface="Lantinghei SC Demibold" charset="-122"/>
                      </a:endParaRPr>
                    </a:p>
                  </a:txBody>
                  <a:tcPr marL="68589" marR="68589" marT="34284" marB="34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08" y="1351360"/>
            <a:ext cx="4248471" cy="13513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6" name="矩形 35"/>
          <p:cNvSpPr/>
          <p:nvPr/>
        </p:nvSpPr>
        <p:spPr>
          <a:xfrm>
            <a:off x="5508104" y="3807090"/>
            <a:ext cx="3167649" cy="1782149"/>
          </a:xfrm>
          <a:prstGeom prst="rect">
            <a:avLst/>
          </a:prstGeom>
          <a:solidFill>
            <a:srgbClr val="B9E1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42" name="组 41"/>
          <p:cNvGrpSpPr>
            <a:grpSpLocks/>
          </p:cNvGrpSpPr>
          <p:nvPr/>
        </p:nvGrpSpPr>
        <p:grpSpPr bwMode="auto">
          <a:xfrm>
            <a:off x="5670550" y="4265613"/>
            <a:ext cx="2852738" cy="812800"/>
            <a:chOff x="2794085" y="5085184"/>
            <a:chExt cx="5180030" cy="1506394"/>
          </a:xfrm>
        </p:grpSpPr>
        <p:cxnSp>
          <p:nvCxnSpPr>
            <p:cNvPr id="43" name="直线连接符 2"/>
            <p:cNvCxnSpPr>
              <a:cxnSpLocks noChangeShapeType="1"/>
            </p:cNvCxnSpPr>
            <p:nvPr/>
          </p:nvCxnSpPr>
          <p:spPr bwMode="auto">
            <a:xfrm>
              <a:off x="2794085" y="6406220"/>
              <a:ext cx="1824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4" name="直线连接符 3"/>
            <p:cNvCxnSpPr>
              <a:cxnSpLocks noChangeShapeType="1"/>
            </p:cNvCxnSpPr>
            <p:nvPr/>
          </p:nvCxnSpPr>
          <p:spPr bwMode="auto">
            <a:xfrm>
              <a:off x="2794085" y="5349980"/>
              <a:ext cx="1824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5" name="直线连接符 4"/>
            <p:cNvCxnSpPr>
              <a:cxnSpLocks noChangeShapeType="1"/>
            </p:cNvCxnSpPr>
            <p:nvPr/>
          </p:nvCxnSpPr>
          <p:spPr bwMode="auto">
            <a:xfrm>
              <a:off x="6149429" y="5847207"/>
              <a:ext cx="18246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6" name="流程图: 合并 2"/>
            <p:cNvSpPr>
              <a:spLocks noChangeArrowheads="1"/>
            </p:cNvSpPr>
            <p:nvPr/>
          </p:nvSpPr>
          <p:spPr bwMode="auto">
            <a:xfrm rot="-5400000">
              <a:off x="4630903" y="5073052"/>
              <a:ext cx="1506394" cy="1530659"/>
            </a:xfrm>
            <a:prstGeom prst="flowChartMerge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cxnSp>
        <p:nvCxnSpPr>
          <p:cNvPr id="15" name="直线连接符 14"/>
          <p:cNvCxnSpPr>
            <a:cxnSpLocks noChangeShapeType="1"/>
          </p:cNvCxnSpPr>
          <p:nvPr/>
        </p:nvCxnSpPr>
        <p:spPr bwMode="auto">
          <a:xfrm>
            <a:off x="549275" y="4221163"/>
            <a:ext cx="4429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22400" y="1965325"/>
            <a:ext cx="0" cy="15414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108" name="标题 1"/>
          <p:cNvSpPr>
            <a:spLocks noGrp="1"/>
          </p:cNvSpPr>
          <p:nvPr>
            <p:ph type="title"/>
          </p:nvPr>
        </p:nvSpPr>
        <p:spPr bwMode="auto">
          <a:xfrm>
            <a:off x="179388" y="1"/>
            <a:ext cx="5210175" cy="57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8578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115" name="TextBox 33"/>
          <p:cNvSpPr txBox="1">
            <a:spLocks noChangeArrowheads="1"/>
          </p:cNvSpPr>
          <p:nvPr/>
        </p:nvSpPr>
        <p:spPr bwMode="auto">
          <a:xfrm>
            <a:off x="1730375" y="1949450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逻辑与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118" name="TextBox 36"/>
          <p:cNvSpPr txBox="1">
            <a:spLocks noChangeArrowheads="1"/>
          </p:cNvSpPr>
          <p:nvPr/>
        </p:nvSpPr>
        <p:spPr bwMode="auto">
          <a:xfrm>
            <a:off x="1730375" y="2479675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121" name="TextBox 39"/>
          <p:cNvSpPr txBox="1">
            <a:spLocks noChangeArrowheads="1"/>
          </p:cNvSpPr>
          <p:nvPr/>
        </p:nvSpPr>
        <p:spPr bwMode="auto">
          <a:xfrm>
            <a:off x="1730375" y="3046413"/>
            <a:ext cx="1149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非</a:t>
            </a:r>
          </a:p>
        </p:txBody>
      </p:sp>
      <p:cxnSp>
        <p:nvCxnSpPr>
          <p:cNvPr id="19" name="直接连接符 25"/>
          <p:cNvCxnSpPr/>
          <p:nvPr/>
        </p:nvCxnSpPr>
        <p:spPr>
          <a:xfrm flipH="1">
            <a:off x="2960688" y="3509963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63950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4" name="流程图: 联系 20"/>
          <p:cNvSpPr/>
          <p:nvPr/>
        </p:nvSpPr>
        <p:spPr>
          <a:xfrm>
            <a:off x="2879725" y="3455988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5164502" y="3381735"/>
            <a:ext cx="2431834" cy="62332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en-US" altLang="zh-CN" sz="36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(X&gt;6)</a:t>
            </a:r>
            <a:endParaRPr lang="zh-CN" altLang="en-US" sz="36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987800" y="4197350"/>
            <a:ext cx="2943225" cy="649288"/>
          </a:xfrm>
          <a:prstGeom prst="roundRect">
            <a:avLst/>
          </a:prstGeom>
          <a:solidFill>
            <a:srgbClr val="FF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25875" y="3887788"/>
            <a:ext cx="512763" cy="957262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58013" y="4184650"/>
            <a:ext cx="1027112" cy="649288"/>
          </a:xfrm>
          <a:prstGeom prst="roundRect">
            <a:avLst/>
          </a:prstGeom>
          <a:solidFill>
            <a:srgbClr val="FF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59688" y="3892550"/>
            <a:ext cx="514350" cy="957263"/>
          </a:xfrm>
          <a:prstGeom prst="rect">
            <a:avLst/>
          </a:prstGeom>
          <a:solidFill>
            <a:srgbClr val="B9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60" name="组合 39"/>
          <p:cNvGrpSpPr>
            <a:grpSpLocks/>
          </p:cNvGrpSpPr>
          <p:nvPr/>
        </p:nvGrpSpPr>
        <p:grpSpPr bwMode="auto">
          <a:xfrm>
            <a:off x="3960813" y="4683125"/>
            <a:ext cx="4051300" cy="762000"/>
            <a:chOff x="1918742" y="5913276"/>
            <a:chExt cx="8784976" cy="1015018"/>
          </a:xfrm>
        </p:grpSpPr>
        <p:sp>
          <p:nvSpPr>
            <p:cNvPr id="47133" name="TextBox 23"/>
            <p:cNvSpPr txBox="1">
              <a:spLocks noChangeArrowheads="1"/>
            </p:cNvSpPr>
            <p:nvPr/>
          </p:nvSpPr>
          <p:spPr bwMode="auto">
            <a:xfrm>
              <a:off x="4025795" y="6230749"/>
              <a:ext cx="377747" cy="69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rPr>
                <a:t>0</a:t>
              </a:r>
              <a:endParaRPr lang="zh-CN" altLang="en-US" sz="2800">
                <a:solidFill>
                  <a:srgbClr val="001D96"/>
                </a:solidFill>
                <a:latin typeface="Lantinghei SC Demibold"/>
                <a:ea typeface="Lantinghei SC Demibold"/>
                <a:cs typeface="Lantinghei SC Demibold"/>
              </a:endParaRPr>
            </a:p>
          </p:txBody>
        </p:sp>
        <p:grpSp>
          <p:nvGrpSpPr>
            <p:cNvPr id="47134" name="组合 38"/>
            <p:cNvGrpSpPr>
              <a:grpSpLocks/>
            </p:cNvGrpSpPr>
            <p:nvPr/>
          </p:nvGrpSpPr>
          <p:grpSpPr bwMode="auto">
            <a:xfrm>
              <a:off x="1918742" y="5913276"/>
              <a:ext cx="8784976" cy="1015018"/>
              <a:chOff x="1918742" y="5913276"/>
              <a:chExt cx="8784976" cy="1015018"/>
            </a:xfrm>
          </p:grpSpPr>
          <p:cxnSp>
            <p:nvCxnSpPr>
              <p:cNvPr id="63" name="直接连接符 22"/>
              <p:cNvCxnSpPr/>
              <p:nvPr/>
            </p:nvCxnSpPr>
            <p:spPr>
              <a:xfrm>
                <a:off x="4483321" y="5913276"/>
                <a:ext cx="0" cy="215691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24"/>
              <p:cNvCxnSpPr/>
              <p:nvPr/>
            </p:nvCxnSpPr>
            <p:spPr>
              <a:xfrm>
                <a:off x="7058227" y="5917505"/>
                <a:ext cx="0" cy="215691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37" name="TextBox 25"/>
              <p:cNvSpPr txBox="1">
                <a:spLocks noChangeArrowheads="1"/>
              </p:cNvSpPr>
              <p:nvPr/>
            </p:nvSpPr>
            <p:spPr bwMode="auto">
              <a:xfrm>
                <a:off x="6680465" y="6230753"/>
                <a:ext cx="377747" cy="69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4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6" name="直接连接符 26"/>
              <p:cNvCxnSpPr/>
              <p:nvPr/>
            </p:nvCxnSpPr>
            <p:spPr>
              <a:xfrm>
                <a:off x="8390433" y="5917505"/>
                <a:ext cx="0" cy="215691"/>
              </a:xfrm>
              <a:prstGeom prst="line">
                <a:avLst/>
              </a:prstGeom>
              <a:ln w="28575">
                <a:solidFill>
                  <a:srgbClr val="001D9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39" name="TextBox 27"/>
              <p:cNvSpPr txBox="1">
                <a:spLocks noChangeArrowheads="1"/>
              </p:cNvSpPr>
              <p:nvPr/>
            </p:nvSpPr>
            <p:spPr bwMode="auto">
              <a:xfrm>
                <a:off x="8085878" y="6230754"/>
                <a:ext cx="377747" cy="697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001D96"/>
                    </a:solidFill>
                    <a:latin typeface="Lantinghei SC Demibold"/>
                    <a:ea typeface="Lantinghei SC Demibold"/>
                    <a:cs typeface="Lantinghei SC Demibold"/>
                  </a:rPr>
                  <a:t>6</a:t>
                </a:r>
                <a:endParaRPr lang="zh-CN" altLang="en-US" sz="280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endParaRPr>
              </a:p>
            </p:txBody>
          </p:sp>
          <p:cxnSp>
            <p:nvCxnSpPr>
              <p:cNvPr id="68" name="直接箭头连接符 20"/>
              <p:cNvCxnSpPr/>
              <p:nvPr/>
            </p:nvCxnSpPr>
            <p:spPr>
              <a:xfrm>
                <a:off x="1918742" y="6128967"/>
                <a:ext cx="8784976" cy="0"/>
              </a:xfrm>
              <a:prstGeom prst="straightConnector1">
                <a:avLst/>
              </a:prstGeom>
              <a:ln w="28575">
                <a:solidFill>
                  <a:srgbClr val="001D9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3779838" y="1684338"/>
            <a:ext cx="426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对表达式的真值进行取反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!</a:t>
            </a:r>
            <a:r>
              <a:rPr lang="zh-CN" altLang="en-US" sz="24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1090" y="3356992"/>
            <a:ext cx="344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!</a:t>
            </a:r>
            <a:endParaRPr lang="zh-CN" altLang="en-US" sz="36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57" grpId="0" animBg="1"/>
      <p:bldP spid="58" grpId="0" animBg="1"/>
      <p:bldP spid="55" grpId="0" animBg="1"/>
      <p:bldP spid="55" grpId="1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88025" y="3807090"/>
            <a:ext cx="3403412" cy="1926165"/>
          </a:xfrm>
          <a:prstGeom prst="rect">
            <a:avLst/>
          </a:prstGeom>
          <a:solidFill>
            <a:srgbClr val="B9E1FF"/>
          </a:solidFill>
          <a:ln>
            <a:solidFill>
              <a:srgbClr val="FFFFFF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157" name="标题 1"/>
          <p:cNvSpPr>
            <a:spLocks noGrp="1"/>
          </p:cNvSpPr>
          <p:nvPr>
            <p:ph type="title"/>
          </p:nvPr>
        </p:nvSpPr>
        <p:spPr bwMode="auto">
          <a:xfrm>
            <a:off x="78036" y="1"/>
            <a:ext cx="5210175" cy="5990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3.1.2</a:t>
            </a:r>
            <a:r>
              <a:rPr lang="zh-CN" altLang="en-US" dirty="0">
                <a:solidFill>
                  <a:srgbClr val="A50021"/>
                </a:solidFill>
              </a:rPr>
              <a:t> 逻辑运算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逻辑非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477838" y="1754188"/>
            <a:ext cx="1366837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250825" y="1727200"/>
            <a:ext cx="217488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8313" y="1943100"/>
            <a:ext cx="11064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4525" y="1446213"/>
            <a:ext cx="1525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8633" y="2375746"/>
          <a:ext cx="3089998" cy="14859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54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X&gt;6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！</a:t>
                      </a:r>
                      <a:r>
                        <a:rPr lang="en-US" altLang="zh-CN" sz="2800" dirty="0"/>
                        <a:t>(X&gt;6)</a:t>
                      </a:r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" name="组 33"/>
          <p:cNvGrpSpPr>
            <a:grpSpLocks/>
          </p:cNvGrpSpPr>
          <p:nvPr/>
        </p:nvGrpSpPr>
        <p:grpSpPr bwMode="auto">
          <a:xfrm>
            <a:off x="5148263" y="4076700"/>
            <a:ext cx="2782887" cy="1358900"/>
            <a:chOff x="3430910" y="4545124"/>
            <a:chExt cx="2880320" cy="1146354"/>
          </a:xfrm>
        </p:grpSpPr>
        <p:cxnSp>
          <p:nvCxnSpPr>
            <p:cNvPr id="27" name="直线连接符 3"/>
            <p:cNvCxnSpPr>
              <a:cxnSpLocks noChangeShapeType="1"/>
            </p:cNvCxnSpPr>
            <p:nvPr/>
          </p:nvCxnSpPr>
          <p:spPr bwMode="auto">
            <a:xfrm>
              <a:off x="3430910" y="5120979"/>
              <a:ext cx="8133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8" name="直线连接符 4"/>
            <p:cNvCxnSpPr>
              <a:cxnSpLocks noChangeShapeType="1"/>
            </p:cNvCxnSpPr>
            <p:nvPr/>
          </p:nvCxnSpPr>
          <p:spPr bwMode="auto">
            <a:xfrm>
              <a:off x="5543912" y="5124997"/>
              <a:ext cx="767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9" name="流程图: 合并 2"/>
            <p:cNvSpPr>
              <a:spLocks noChangeArrowheads="1"/>
            </p:cNvSpPr>
            <p:nvPr/>
          </p:nvSpPr>
          <p:spPr bwMode="auto">
            <a:xfrm rot="-5400000">
              <a:off x="4252708" y="4536650"/>
              <a:ext cx="1146354" cy="1163301"/>
            </a:xfrm>
            <a:prstGeom prst="flowChartMerge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auto">
            <a:xfrm>
              <a:off x="5379604" y="5043306"/>
              <a:ext cx="164308" cy="164722"/>
            </a:xfrm>
            <a:prstGeom prst="ellipse">
              <a:avLst/>
            </a:prstGeom>
            <a:gradFill rotWithShape="1">
              <a:gsLst>
                <a:gs pos="0">
                  <a:srgbClr val="3A7CCB"/>
                </a:gs>
                <a:gs pos="20000">
                  <a:srgbClr val="3C7BC7"/>
                </a:gs>
                <a:gs pos="100000">
                  <a:srgbClr val="2C5D98"/>
                </a:gs>
              </a:gsLst>
              <a:lin ang="5400000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71" y="1409172"/>
            <a:ext cx="4904717" cy="15877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3188" y="4338638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“</a:t>
            </a:r>
            <a:r>
              <a:rPr lang="zh-CN" altLang="zh-CN" sz="2800">
                <a:latin typeface="Lantinghei SC Demibold"/>
                <a:ea typeface="Lantinghei SC Demibold"/>
                <a:cs typeface="Lantinghei SC Demibold"/>
              </a:rPr>
              <a:t>非真即假，非假即真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 bwMode="auto">
          <a:xfrm>
            <a:off x="107504" y="0"/>
            <a:ext cx="52101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小练习</a:t>
            </a: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1031875"/>
            <a:ext cx="8362950" cy="4700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buSzTx/>
            </a:pPr>
            <a:r>
              <a:rPr kumimoji="1" lang="zh-CN" altLang="en-US" sz="2800" dirty="0"/>
              <a:t>位运算与逻辑运算的区别是什么？</a:t>
            </a:r>
            <a:r>
              <a:rPr kumimoji="1" lang="en-US" altLang="zh-CN" sz="2800" dirty="0"/>
              <a:t>______</a:t>
            </a:r>
            <a:r>
              <a:rPr kumimoji="1" lang="zh-CN" altLang="en-US" sz="2800" dirty="0"/>
              <a:t>（多选）</a:t>
            </a:r>
            <a:endParaRPr kumimoji="1" lang="en-US" altLang="zh-CN" sz="2800" u="sng" dirty="0"/>
          </a:p>
          <a:p>
            <a:pPr>
              <a:lnSpc>
                <a:spcPct val="130000"/>
              </a:lnSpc>
              <a:buSzTx/>
            </a:pPr>
            <a:endParaRPr kumimoji="1" lang="en-US" altLang="zh-CN" sz="2800" dirty="0"/>
          </a:p>
          <a:p>
            <a:pPr marL="342900" lvl="1" indent="0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kumimoji="1" lang="en-US" altLang="zh-CN" sz="2400" dirty="0"/>
              <a:t>A. </a:t>
            </a:r>
            <a:r>
              <a:rPr kumimoji="1" lang="zh-CN" altLang="en-US" sz="2400" dirty="0"/>
              <a:t>位运算针对二进制数，逻辑运算针对表达式的值</a:t>
            </a:r>
            <a:endParaRPr kumimoji="1" lang="en-US" altLang="zh-CN" sz="2400" dirty="0"/>
          </a:p>
          <a:p>
            <a:pPr marL="342900" lvl="1" indent="0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kumimoji="1" lang="en-US" altLang="zh-CN" sz="2400" dirty="0"/>
              <a:t>B. </a:t>
            </a:r>
            <a:r>
              <a:rPr kumimoji="1" lang="zh-CN" altLang="en-US" sz="2400" dirty="0"/>
              <a:t>位运算的操作数可以是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位～多位，逻辑运算的操作数只有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位</a:t>
            </a:r>
            <a:endParaRPr kumimoji="1" lang="en-US" altLang="zh-CN" sz="2400" dirty="0"/>
          </a:p>
          <a:p>
            <a:pPr marL="342900" lvl="1" indent="0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kumimoji="1" lang="en-US" altLang="zh-CN" sz="2400" dirty="0"/>
              <a:t>C. </a:t>
            </a:r>
            <a:r>
              <a:rPr kumimoji="1" lang="zh-CN" altLang="en-US" sz="2400" dirty="0"/>
              <a:t>位运算的结果是二进制数，逻辑运算的结果是布尔量</a:t>
            </a:r>
            <a:r>
              <a:rPr kumimoji="1" lang="en-US" altLang="zh-CN" sz="2400" dirty="0"/>
              <a:t>--</a:t>
            </a:r>
            <a:r>
              <a:rPr kumimoji="1" lang="zh-CN" altLang="en-US" sz="2400" dirty="0"/>
              <a:t>真与假</a:t>
            </a:r>
            <a:endParaRPr kumimoji="1" lang="en-US" altLang="zh-CN" sz="2400" dirty="0"/>
          </a:p>
          <a:p>
            <a:pPr marL="342900" lvl="1" indent="0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pPr>
              <a:lnSpc>
                <a:spcPct val="130000"/>
              </a:lnSpc>
              <a:buSzTx/>
            </a:pPr>
            <a:endParaRPr kumimoji="1" lang="zh-CN" alt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21513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程序中涉及的基本运算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765175"/>
            <a:ext cx="82089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SzTx/>
            </a:pPr>
            <a:r>
              <a:rPr lang="zh-CN" altLang="en-US" sz="3200">
                <a:latin typeface="Lantinghei SC Demibold"/>
                <a:ea typeface="Lantinghei SC Demibold"/>
                <a:cs typeface="Lantinghei SC Demibold"/>
              </a:rPr>
              <a:t>逻辑运算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操作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‖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OR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”运算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&amp;&amp;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AND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”运算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  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例如， 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if ((x&gt;y) &amp;&amp; (i&lt;100)) then ……</a:t>
            </a:r>
            <a:endParaRPr lang="zh-CN" altLang="en-US" sz="2400">
              <a:solidFill>
                <a:srgbClr val="0000CC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!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NOT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”运算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用途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用于关系表达式的运算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   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例如，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if 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（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x&gt;y </a:t>
            </a:r>
            <a:r>
              <a:rPr lang="en-US" altLang="zh-CN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&amp;&amp;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 i&lt;100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）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then ……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中的“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and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”运算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rgbClr val="F79646"/>
              </a:buClr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与按位运算的差别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符号表示不同：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&amp; 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vs.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&amp;&amp;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；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| 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vs. </a:t>
            </a:r>
            <a:r>
              <a:rPr lang="en-US" altLang="zh-CN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‖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； </a:t>
            </a:r>
            <a:r>
              <a:rPr lang="en-US" altLang="zh-CN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……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运算过程不同：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按位 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vs. </a:t>
            </a:r>
            <a:r>
              <a:rPr lang="zh-CN" altLang="en-US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整体</a:t>
            </a:r>
          </a:p>
          <a:p>
            <a:pPr marL="990600" lvl="2" indent="-266700">
              <a:lnSpc>
                <a:spcPct val="100000"/>
              </a:lnSpc>
              <a:spcBef>
                <a:spcPts val="300"/>
              </a:spcBef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结果类型不同：</a:t>
            </a: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位串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vs. </a:t>
            </a:r>
            <a:r>
              <a:rPr lang="zh-CN" altLang="en-US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逻辑值</a:t>
            </a:r>
            <a:endParaRPr lang="en-US" altLang="zh-CN" sz="240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3851275" y="2406650"/>
            <a:ext cx="1620838" cy="644525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有符号数</a:t>
            </a:r>
            <a:endParaRPr lang="en-US" altLang="zh-CN" sz="2800" dirty="0">
              <a:solidFill>
                <a:schemeClr val="tx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3851275" y="2889250"/>
            <a:ext cx="1620838" cy="74136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无符号数</a:t>
            </a:r>
          </a:p>
        </p:txBody>
      </p:sp>
      <p:cxnSp>
        <p:nvCxnSpPr>
          <p:cNvPr id="140" name="直接连接符 139"/>
          <p:cNvCxnSpPr/>
          <p:nvPr/>
        </p:nvCxnSpPr>
        <p:spPr>
          <a:xfrm>
            <a:off x="158115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数据 140"/>
          <p:cNvSpPr/>
          <p:nvPr/>
        </p:nvSpPr>
        <p:spPr>
          <a:xfrm flipH="1" flipV="1">
            <a:off x="563563" y="1754188"/>
            <a:ext cx="1071562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33813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554038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4453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145" name="流程图: 联系 144"/>
          <p:cNvSpPr/>
          <p:nvPr/>
        </p:nvSpPr>
        <p:spPr>
          <a:xfrm>
            <a:off x="1525588" y="1889125"/>
            <a:ext cx="109537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1579563" y="2403475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数据 146"/>
          <p:cNvSpPr/>
          <p:nvPr/>
        </p:nvSpPr>
        <p:spPr>
          <a:xfrm flipH="1" flipV="1">
            <a:off x="168433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58115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数据 148"/>
          <p:cNvSpPr/>
          <p:nvPr/>
        </p:nvSpPr>
        <p:spPr>
          <a:xfrm flipH="1" flipV="1">
            <a:off x="1684338" y="2836863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1889125" y="2462213"/>
            <a:ext cx="14716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左移</a:t>
            </a: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58115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数据 151"/>
          <p:cNvSpPr/>
          <p:nvPr/>
        </p:nvSpPr>
        <p:spPr>
          <a:xfrm flipH="1" flipV="1">
            <a:off x="1684338" y="33924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1889125" y="3028950"/>
            <a:ext cx="16843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</a:t>
            </a:r>
            <a:r>
              <a:rPr lang="zh-CN" altLang="en-US" sz="28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右移</a:t>
            </a:r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1579563" y="4064000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数据 154"/>
          <p:cNvSpPr/>
          <p:nvPr/>
        </p:nvSpPr>
        <p:spPr>
          <a:xfrm flipH="1" flipV="1">
            <a:off x="168433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1889125" y="3595688"/>
            <a:ext cx="1614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逻辑</a:t>
            </a:r>
            <a:r>
              <a:rPr lang="zh-CN" altLang="en-US" sz="28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右移</a:t>
            </a:r>
          </a:p>
        </p:txBody>
      </p:sp>
      <p:sp>
        <p:nvSpPr>
          <p:cNvPr id="157" name="TextBox 36"/>
          <p:cNvSpPr txBox="1">
            <a:spLocks noChangeArrowheads="1"/>
          </p:cNvSpPr>
          <p:nvPr/>
        </p:nvSpPr>
        <p:spPr bwMode="auto">
          <a:xfrm>
            <a:off x="1889125" y="1936750"/>
            <a:ext cx="1473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左移</a:t>
            </a:r>
          </a:p>
        </p:txBody>
      </p:sp>
      <p:sp>
        <p:nvSpPr>
          <p:cNvPr id="54294" name="标题 1"/>
          <p:cNvSpPr>
            <a:spLocks noGrp="1"/>
          </p:cNvSpPr>
          <p:nvPr>
            <p:ph type="title"/>
          </p:nvPr>
        </p:nvSpPr>
        <p:spPr bwMode="auto">
          <a:xfrm>
            <a:off x="107504" y="-17453"/>
            <a:ext cx="5210175" cy="6454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3119438" y="240347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54450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流程图: 联系 20"/>
          <p:cNvSpPr/>
          <p:nvPr/>
        </p:nvSpPr>
        <p:spPr>
          <a:xfrm>
            <a:off x="3038475" y="23495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998913" y="1614488"/>
            <a:ext cx="44196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按指定移动的位数向左移位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&lt;&lt;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000625" y="3698875"/>
          <a:ext cx="2781300" cy="350838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线箭头连接符 37"/>
          <p:cNvCxnSpPr>
            <a:cxnSpLocks noChangeShapeType="1"/>
          </p:cNvCxnSpPr>
          <p:nvPr/>
        </p:nvCxnSpPr>
        <p:spPr bwMode="auto">
          <a:xfrm flipH="1">
            <a:off x="5810250" y="4211638"/>
            <a:ext cx="11334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648200" y="4373563"/>
          <a:ext cx="347663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684338" y="1936750"/>
            <a:ext cx="1819275" cy="41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84338" y="3009900"/>
            <a:ext cx="1819275" cy="449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684338" y="2489200"/>
            <a:ext cx="1819275" cy="415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84338" y="3563938"/>
            <a:ext cx="1819275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986338" y="4373563"/>
          <a:ext cx="2781300" cy="350837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34950" y="4424363"/>
            <a:ext cx="3338513" cy="2092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/>
              </a:rPr>
              <a:t>“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/>
              </a:rPr>
              <a:t>末端”触发器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微软雅黑" panose="020B0503020204020204" pitchFamily="34" charset="-122"/>
                <a:cs typeface="Lantinghei SC Demibold"/>
              </a:rPr>
              <a:t>右移时是指最左边那位触发器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微软雅黑" panose="020B0503020204020204" pitchFamily="34" charset="-122"/>
                <a:cs typeface="Lantinghei SC Demibold"/>
              </a:rPr>
              <a:t>左移时是指最右边那位触发器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4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5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3" grpId="0" animBg="1"/>
      <p:bldP spid="43" grpId="1" animBg="1"/>
      <p:bldP spid="141" grpId="0" animBg="1"/>
      <p:bldP spid="142" grpId="0" animBg="1"/>
      <p:bldP spid="142" grpId="1" animBg="1"/>
      <p:bldP spid="142" grpId="2" animBg="1"/>
      <p:bldP spid="142" grpId="3" animBg="1"/>
      <p:bldP spid="142" grpId="4" animBg="1"/>
      <p:bldP spid="144" grpId="0"/>
      <p:bldP spid="145" grpId="0" animBg="1"/>
      <p:bldP spid="145" grpId="1" animBg="1"/>
      <p:bldP spid="145" grpId="2" animBg="1"/>
      <p:bldP spid="145" grpId="3" animBg="1"/>
      <p:bldP spid="145" grpId="4" animBg="1"/>
      <p:bldP spid="147" grpId="0" animBg="1"/>
      <p:bldP spid="149" grpId="0" animBg="1"/>
      <p:bldP spid="150" grpId="0"/>
      <p:bldP spid="152" grpId="0" animBg="1"/>
      <p:bldP spid="153" grpId="0"/>
      <p:bldP spid="155" grpId="0" animBg="1"/>
      <p:bldP spid="156" grpId="0"/>
      <p:bldP spid="157" grpId="0"/>
      <p:bldP spid="17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4" grpId="0" animBg="1"/>
      <p:bldP spid="4" grpId="1" animBg="1"/>
      <p:bldP spid="37" grpId="0" animBg="1"/>
      <p:bldP spid="37" grpId="1" animBg="1"/>
      <p:bldP spid="41" grpId="0" animBg="1"/>
      <p:bldP spid="41" grpId="1" animBg="1"/>
      <p:bldP spid="42" grpId="0" animBg="1"/>
      <p:bldP spid="42" grpId="1" animBg="1"/>
      <p:bldP spid="9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连接符 139"/>
          <p:cNvCxnSpPr/>
          <p:nvPr/>
        </p:nvCxnSpPr>
        <p:spPr>
          <a:xfrm>
            <a:off x="142240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数据 140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6" name="TextBox 143"/>
          <p:cNvSpPr txBox="1">
            <a:spLocks noChangeArrowheads="1"/>
          </p:cNvSpPr>
          <p:nvPr/>
        </p:nvSpPr>
        <p:spPr bwMode="auto">
          <a:xfrm>
            <a:off x="58578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145" name="流程图: 联系 144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数据 146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数据 148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332" name="TextBox 149"/>
          <p:cNvSpPr txBox="1">
            <a:spLocks noChangeArrowheads="1"/>
          </p:cNvSpPr>
          <p:nvPr/>
        </p:nvSpPr>
        <p:spPr bwMode="auto">
          <a:xfrm>
            <a:off x="1730375" y="2462213"/>
            <a:ext cx="15541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逻辑左移</a:t>
            </a: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数据 151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335" name="TextBox 152"/>
          <p:cNvSpPr txBox="1">
            <a:spLocks noChangeArrowheads="1"/>
          </p:cNvSpPr>
          <p:nvPr/>
        </p:nvSpPr>
        <p:spPr bwMode="auto">
          <a:xfrm>
            <a:off x="1730375" y="3028950"/>
            <a:ext cx="1527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算术右移</a:t>
            </a:r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142240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数据 154"/>
          <p:cNvSpPr/>
          <p:nvPr/>
        </p:nvSpPr>
        <p:spPr>
          <a:xfrm flipH="1" flipV="1">
            <a:off x="152558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338" name="TextBox 155"/>
          <p:cNvSpPr txBox="1">
            <a:spLocks noChangeArrowheads="1"/>
          </p:cNvSpPr>
          <p:nvPr/>
        </p:nvSpPr>
        <p:spPr bwMode="auto">
          <a:xfrm>
            <a:off x="1730375" y="3595688"/>
            <a:ext cx="1487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逻辑右移</a:t>
            </a:r>
          </a:p>
        </p:txBody>
      </p:sp>
      <p:sp>
        <p:nvSpPr>
          <p:cNvPr id="56339" name="TextBox 36"/>
          <p:cNvSpPr txBox="1">
            <a:spLocks noChangeArrowheads="1"/>
          </p:cNvSpPr>
          <p:nvPr/>
        </p:nvSpPr>
        <p:spPr bwMode="auto">
          <a:xfrm>
            <a:off x="1730375" y="1936750"/>
            <a:ext cx="1473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算术左移</a:t>
            </a:r>
          </a:p>
        </p:txBody>
      </p:sp>
      <p:sp>
        <p:nvSpPr>
          <p:cNvPr id="56340" name="标题 1"/>
          <p:cNvSpPr>
            <a:spLocks noGrp="1"/>
          </p:cNvSpPr>
          <p:nvPr>
            <p:ph type="title"/>
          </p:nvPr>
        </p:nvSpPr>
        <p:spPr bwMode="auto">
          <a:xfrm>
            <a:off x="179388" y="0"/>
            <a:ext cx="5210175" cy="5596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2960688" y="240347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63950" y="1052513"/>
            <a:ext cx="4564063" cy="5545137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流程图: 联系 20"/>
          <p:cNvSpPr/>
          <p:nvPr/>
        </p:nvSpPr>
        <p:spPr>
          <a:xfrm>
            <a:off x="2879725" y="23495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6344" name="TextBox 7"/>
          <p:cNvSpPr txBox="1">
            <a:spLocks noChangeArrowheads="1"/>
          </p:cNvSpPr>
          <p:nvPr/>
        </p:nvSpPr>
        <p:spPr bwMode="auto">
          <a:xfrm>
            <a:off x="3967163" y="1412875"/>
            <a:ext cx="3989387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按指定移动的位数向左移位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&lt;&lt;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030788" y="3843338"/>
          <a:ext cx="2781300" cy="350837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线箭头连接符 37"/>
          <p:cNvCxnSpPr>
            <a:cxnSpLocks noChangeShapeType="1"/>
          </p:cNvCxnSpPr>
          <p:nvPr/>
        </p:nvCxnSpPr>
        <p:spPr bwMode="auto">
          <a:xfrm flipH="1">
            <a:off x="5840413" y="4356100"/>
            <a:ext cx="11350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635500" y="4508500"/>
          <a:ext cx="347663" cy="352425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016500" y="4518025"/>
          <a:ext cx="2782888" cy="350838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图片 38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495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云形标注 43"/>
          <p:cNvSpPr>
            <a:spLocks noChangeArrowheads="1"/>
          </p:cNvSpPr>
          <p:nvPr/>
        </p:nvSpPr>
        <p:spPr bwMode="auto">
          <a:xfrm>
            <a:off x="2813050" y="5294313"/>
            <a:ext cx="3132138" cy="1003300"/>
          </a:xfrm>
          <a:prstGeom prst="cloudCallout">
            <a:avLst>
              <a:gd name="adj1" fmla="val -58921"/>
              <a:gd name="adj2" fmla="val 5477"/>
            </a:avLst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</a:rPr>
              <a:t>移出位咋办？</a:t>
            </a:r>
            <a:endParaRPr kumimoji="1" lang="en-US" altLang="zh-CN" sz="2400">
              <a:solidFill>
                <a:srgbClr val="C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algn="ctr">
              <a:defRPr/>
            </a:pPr>
            <a:r>
              <a:rPr kumimoji="1" lang="zh-CN" altLang="en-US" sz="2400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</a:rPr>
              <a:t>低位补啥？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连接符 139"/>
          <p:cNvCxnSpPr/>
          <p:nvPr/>
        </p:nvCxnSpPr>
        <p:spPr>
          <a:xfrm>
            <a:off x="142240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数据 140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4" name="TextBox 143"/>
          <p:cNvSpPr txBox="1">
            <a:spLocks noChangeArrowheads="1"/>
          </p:cNvSpPr>
          <p:nvPr/>
        </p:nvSpPr>
        <p:spPr bwMode="auto">
          <a:xfrm>
            <a:off x="58578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145" name="流程图: 联系 144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数据 146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数据 148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380" name="TextBox 149"/>
          <p:cNvSpPr txBox="1">
            <a:spLocks noChangeArrowheads="1"/>
          </p:cNvSpPr>
          <p:nvPr/>
        </p:nvSpPr>
        <p:spPr bwMode="auto">
          <a:xfrm>
            <a:off x="1730375" y="2462213"/>
            <a:ext cx="15541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逻辑左移</a:t>
            </a: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数据 151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383" name="TextBox 152"/>
          <p:cNvSpPr txBox="1">
            <a:spLocks noChangeArrowheads="1"/>
          </p:cNvSpPr>
          <p:nvPr/>
        </p:nvSpPr>
        <p:spPr bwMode="auto">
          <a:xfrm>
            <a:off x="1730375" y="3028950"/>
            <a:ext cx="1527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算术右移</a:t>
            </a:r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142240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数据 154"/>
          <p:cNvSpPr/>
          <p:nvPr/>
        </p:nvSpPr>
        <p:spPr>
          <a:xfrm flipH="1" flipV="1">
            <a:off x="152558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386" name="TextBox 155"/>
          <p:cNvSpPr txBox="1">
            <a:spLocks noChangeArrowheads="1"/>
          </p:cNvSpPr>
          <p:nvPr/>
        </p:nvSpPr>
        <p:spPr bwMode="auto">
          <a:xfrm>
            <a:off x="1730375" y="3595688"/>
            <a:ext cx="1487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逻辑右移</a:t>
            </a:r>
          </a:p>
        </p:txBody>
      </p:sp>
      <p:sp>
        <p:nvSpPr>
          <p:cNvPr id="58387" name="TextBox 36"/>
          <p:cNvSpPr txBox="1">
            <a:spLocks noChangeArrowheads="1"/>
          </p:cNvSpPr>
          <p:nvPr/>
        </p:nvSpPr>
        <p:spPr bwMode="auto">
          <a:xfrm>
            <a:off x="1730375" y="1936750"/>
            <a:ext cx="1473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算术左移</a:t>
            </a:r>
          </a:p>
        </p:txBody>
      </p:sp>
      <p:sp>
        <p:nvSpPr>
          <p:cNvPr id="58388" name="标题 1"/>
          <p:cNvSpPr>
            <a:spLocks noGrp="1"/>
          </p:cNvSpPr>
          <p:nvPr>
            <p:ph type="title"/>
          </p:nvPr>
        </p:nvSpPr>
        <p:spPr bwMode="auto">
          <a:xfrm>
            <a:off x="239851" y="0"/>
            <a:ext cx="5210175" cy="5397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2960688" y="240347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63950" y="981075"/>
            <a:ext cx="4564063" cy="561657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流程图: 联系 20"/>
          <p:cNvSpPr/>
          <p:nvPr/>
        </p:nvSpPr>
        <p:spPr>
          <a:xfrm>
            <a:off x="2879725" y="23495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8392" name="TextBox 7"/>
          <p:cNvSpPr txBox="1">
            <a:spLocks noChangeArrowheads="1"/>
          </p:cNvSpPr>
          <p:nvPr/>
        </p:nvSpPr>
        <p:spPr bwMode="auto">
          <a:xfrm>
            <a:off x="3960813" y="1149350"/>
            <a:ext cx="39878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按指定移动的位数向左移位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&lt;&lt;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pic>
        <p:nvPicPr>
          <p:cNvPr id="58393" name="图片 38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5495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云形标注 43"/>
          <p:cNvSpPr>
            <a:spLocks noChangeArrowheads="1"/>
          </p:cNvSpPr>
          <p:nvPr/>
        </p:nvSpPr>
        <p:spPr bwMode="auto">
          <a:xfrm>
            <a:off x="2813050" y="5294313"/>
            <a:ext cx="3132138" cy="1003300"/>
          </a:xfrm>
          <a:prstGeom prst="cloudCallout">
            <a:avLst>
              <a:gd name="adj1" fmla="val -58921"/>
              <a:gd name="adj2" fmla="val 5477"/>
            </a:avLst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</a:rPr>
              <a:t>移出位咋办？</a:t>
            </a:r>
            <a:endParaRPr kumimoji="1" lang="en-US" altLang="zh-CN" sz="2400">
              <a:solidFill>
                <a:srgbClr val="C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algn="ctr">
              <a:defRPr/>
            </a:pPr>
            <a:r>
              <a:rPr kumimoji="1" lang="zh-CN" altLang="en-US" sz="2400">
                <a:solidFill>
                  <a:srgbClr val="C00000"/>
                </a:solidFill>
                <a:latin typeface="Lantinghei SC Demibold"/>
                <a:ea typeface="Lantinghei SC Demibold"/>
                <a:cs typeface="Lantinghei SC Demibold"/>
              </a:rPr>
              <a:t>低位补啥？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265738" y="3492500"/>
          <a:ext cx="2781300" cy="350838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线箭头连接符 31"/>
          <p:cNvCxnSpPr>
            <a:cxnSpLocks noChangeShapeType="1"/>
          </p:cNvCxnSpPr>
          <p:nvPr/>
        </p:nvCxnSpPr>
        <p:spPr bwMode="auto">
          <a:xfrm flipH="1">
            <a:off x="6075363" y="4005263"/>
            <a:ext cx="11350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251450" y="4167188"/>
          <a:ext cx="2781300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738" y="4079875"/>
          <a:ext cx="836612" cy="57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7685088" y="4165600"/>
          <a:ext cx="347662" cy="350838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902200" y="4167188"/>
          <a:ext cx="347663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-0.06909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512" y="44624"/>
            <a:ext cx="2952750" cy="57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本章概要</a:t>
            </a:r>
          </a:p>
        </p:txBody>
      </p:sp>
      <p:grpSp>
        <p:nvGrpSpPr>
          <p:cNvPr id="10243" name="Group 9"/>
          <p:cNvGrpSpPr>
            <a:grpSpLocks/>
          </p:cNvGrpSpPr>
          <p:nvPr/>
        </p:nvGrpSpPr>
        <p:grpSpPr bwMode="auto">
          <a:xfrm>
            <a:off x="468313" y="850900"/>
            <a:ext cx="8135937" cy="3721100"/>
            <a:chOff x="295" y="536"/>
            <a:chExt cx="5125" cy="2344"/>
          </a:xfrm>
        </p:grpSpPr>
        <p:grpSp>
          <p:nvGrpSpPr>
            <p:cNvPr id="10244" name="Group 24"/>
            <p:cNvGrpSpPr>
              <a:grpSpLocks/>
            </p:cNvGrpSpPr>
            <p:nvPr/>
          </p:nvGrpSpPr>
          <p:grpSpPr bwMode="auto">
            <a:xfrm>
              <a:off x="295" y="536"/>
              <a:ext cx="5125" cy="2344"/>
              <a:chOff x="295" y="536"/>
              <a:chExt cx="5125" cy="2129"/>
            </a:xfrm>
          </p:grpSpPr>
          <p:sp>
            <p:nvSpPr>
              <p:cNvPr id="10247" name="Freeform 16"/>
              <p:cNvSpPr>
                <a:spLocks/>
              </p:cNvSpPr>
              <p:nvPr/>
            </p:nvSpPr>
            <p:spPr bwMode="auto">
              <a:xfrm>
                <a:off x="340" y="563"/>
                <a:ext cx="1542" cy="318"/>
              </a:xfrm>
              <a:custGeom>
                <a:avLst/>
                <a:gdLst>
                  <a:gd name="T0" fmla="*/ 0 w 1905"/>
                  <a:gd name="T1" fmla="*/ 0 h 544"/>
                  <a:gd name="T2" fmla="*/ 2 w 1905"/>
                  <a:gd name="T3" fmla="*/ 0 h 544"/>
                  <a:gd name="T4" fmla="*/ 2 w 1905"/>
                  <a:gd name="T5" fmla="*/ 1 h 544"/>
                  <a:gd name="T6" fmla="*/ 0 w 1905"/>
                  <a:gd name="T7" fmla="*/ 1 h 544"/>
                  <a:gd name="T8" fmla="*/ 0 w 1905"/>
                  <a:gd name="T9" fmla="*/ 0 h 5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5"/>
                  <a:gd name="T16" fmla="*/ 0 h 544"/>
                  <a:gd name="T17" fmla="*/ 1905 w 1905"/>
                  <a:gd name="T18" fmla="*/ 544 h 5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5" h="544">
                    <a:moveTo>
                      <a:pt x="0" y="0"/>
                    </a:moveTo>
                    <a:lnTo>
                      <a:pt x="1361" y="0"/>
                    </a:lnTo>
                    <a:lnTo>
                      <a:pt x="1905" y="544"/>
                    </a:lnTo>
                    <a:lnTo>
                      <a:pt x="0" y="5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19"/>
              <p:cNvSpPr>
                <a:spLocks noChangeArrowheads="1"/>
              </p:cNvSpPr>
              <p:nvPr/>
            </p:nvSpPr>
            <p:spPr bwMode="auto">
              <a:xfrm>
                <a:off x="412" y="536"/>
                <a:ext cx="101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章节介绍</a:t>
                </a:r>
              </a:p>
            </p:txBody>
          </p:sp>
          <p:sp>
            <p:nvSpPr>
              <p:cNvPr id="10249" name="AutoShape 6"/>
              <p:cNvSpPr>
                <a:spLocks noChangeArrowheads="1"/>
              </p:cNvSpPr>
              <p:nvPr/>
            </p:nvSpPr>
            <p:spPr bwMode="auto">
              <a:xfrm>
                <a:off x="295" y="827"/>
                <a:ext cx="5125" cy="1838"/>
              </a:xfrm>
              <a:prstGeom prst="roundRect">
                <a:avLst>
                  <a:gd name="adj" fmla="val 4231"/>
                </a:avLst>
              </a:prstGeom>
              <a:solidFill>
                <a:srgbClr val="EAEAEA"/>
              </a:solidFill>
              <a:ln w="25400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4400"/>
              </a:p>
            </p:txBody>
          </p:sp>
        </p:grpSp>
        <p:sp>
          <p:nvSpPr>
            <p:cNvPr id="10245" name="Text Box 26"/>
            <p:cNvSpPr txBox="1">
              <a:spLocks noChangeArrowheads="1"/>
            </p:cNvSpPr>
            <p:nvPr/>
          </p:nvSpPr>
          <p:spPr bwMode="auto">
            <a:xfrm>
              <a:off x="521" y="890"/>
              <a:ext cx="393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第三章  计算机的算术运算</a:t>
              </a:r>
            </a:p>
          </p:txBody>
        </p:sp>
        <p:sp>
          <p:nvSpPr>
            <p:cNvPr id="10246" name="Rectangle 28"/>
            <p:cNvSpPr>
              <a:spLocks noChangeArrowheads="1"/>
            </p:cNvSpPr>
            <p:nvPr/>
          </p:nvSpPr>
          <p:spPr bwMode="auto">
            <a:xfrm>
              <a:off x="408" y="1253"/>
              <a:ext cx="2880" cy="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30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3.1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基本运算</a:t>
              </a:r>
            </a:p>
            <a:p>
              <a:pPr lvl="1" eaLnBrk="1" hangingPunct="1">
                <a:lnSpc>
                  <a:spcPct val="130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3.2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加法和减法</a:t>
              </a:r>
            </a:p>
            <a:p>
              <a:pPr lvl="1" eaLnBrk="1" hangingPunct="1">
                <a:lnSpc>
                  <a:spcPct val="130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3.3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乘法运算</a:t>
              </a:r>
            </a:p>
            <a:p>
              <a:pPr lvl="1" eaLnBrk="1" hangingPunct="1">
                <a:lnSpc>
                  <a:spcPct val="130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3.4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除法运算</a:t>
              </a:r>
            </a:p>
            <a:p>
              <a:pPr lvl="1" eaLnBrk="1" hangingPunct="1">
                <a:lnSpc>
                  <a:spcPct val="130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3.5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浮点运算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107504" y="0"/>
            <a:ext cx="52101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小练习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3200" b="0">
                <a:latin typeface="Lantinghei SC Demibold"/>
                <a:ea typeface="Lantinghei SC Demibold"/>
                <a:cs typeface="Lantinghei SC Demibold"/>
              </a:rPr>
              <a:t>利用移位操作，计算机中如何实现乘以</a:t>
            </a:r>
            <a:r>
              <a:rPr lang="en-US" altLang="zh-CN" sz="3200" b="0">
                <a:latin typeface="Lantinghei SC Demibold"/>
                <a:ea typeface="Lantinghei SC Demibold"/>
                <a:cs typeface="Lantinghei SC Demibold"/>
              </a:rPr>
              <a:t>8</a:t>
            </a:r>
            <a:r>
              <a:rPr lang="zh-CN" altLang="en-US" sz="3200" b="0">
                <a:latin typeface="Lantinghei SC Demibold"/>
                <a:ea typeface="Lantinghei SC Demibold"/>
                <a:cs typeface="Lantinghei SC Demibold"/>
              </a:rPr>
              <a:t>的功能？</a:t>
            </a:r>
            <a:r>
              <a:rPr lang="en-US" altLang="zh-CN" sz="3200" b="0">
                <a:latin typeface="Lantinghei SC Demibold"/>
                <a:ea typeface="Lantinghei SC Demibold"/>
                <a:cs typeface="Lantinghei SC Demibold"/>
              </a:rPr>
              <a:t>____________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zh-CN" sz="2800" b="0">
              <a:latin typeface="Lantinghei SC Demibold"/>
              <a:ea typeface="Lantinghei SC Demibold"/>
              <a:cs typeface="Lantinghei SC Demibold"/>
            </a:endParaRPr>
          </a:p>
          <a:p>
            <a:pPr marL="1185863" lvl="2" indent="-385763">
              <a:buFont typeface="Arial" panose="020B0604020202020204" pitchFamily="34" charset="0"/>
              <a:buAutoNum type="alphaUcPeriod"/>
            </a:pPr>
            <a:r>
              <a:rPr lang="zh-CN" altLang="en-US" sz="2800" b="0">
                <a:latin typeface="Lantinghei SC Demibold"/>
                <a:ea typeface="Lantinghei SC Demibold"/>
                <a:cs typeface="Lantinghei SC Demibold"/>
              </a:rPr>
              <a:t>算术左移</a:t>
            </a:r>
            <a:r>
              <a:rPr lang="en-US" altLang="zh-CN" sz="2800" b="0">
                <a:latin typeface="Lantinghei SC Demibold"/>
                <a:ea typeface="Lantinghei SC Demibold"/>
                <a:cs typeface="Lantinghei SC Demibold"/>
              </a:rPr>
              <a:t>3</a:t>
            </a:r>
            <a:r>
              <a:rPr lang="zh-CN" altLang="en-US" sz="2800" b="0">
                <a:latin typeface="Lantinghei SC Demibold"/>
                <a:ea typeface="Lantinghei SC Demibold"/>
                <a:cs typeface="Lantinghei SC Demibold"/>
              </a:rPr>
              <a:t>位</a:t>
            </a:r>
            <a:endParaRPr lang="en-US" altLang="zh-CN" sz="2800" b="0">
              <a:latin typeface="Lantinghei SC Demibold"/>
              <a:ea typeface="Lantinghei SC Demibold"/>
              <a:cs typeface="Lantinghei SC Demibold"/>
            </a:endParaRPr>
          </a:p>
          <a:p>
            <a:pPr marL="1185863" lvl="2" indent="-385763">
              <a:buFont typeface="Wingdings" panose="05000000000000000000" pitchFamily="2" charset="2"/>
              <a:buAutoNum type="alphaUcPeriod"/>
            </a:pPr>
            <a:r>
              <a:rPr lang="zh-CN" altLang="en-US" sz="2800" b="0">
                <a:latin typeface="Lantinghei SC Demibold"/>
                <a:ea typeface="Lantinghei SC Demibold"/>
                <a:cs typeface="Lantinghei SC Demibold"/>
              </a:rPr>
              <a:t>算术右移</a:t>
            </a:r>
            <a:r>
              <a:rPr lang="en-US" altLang="zh-CN" sz="2800" b="0">
                <a:latin typeface="Lantinghei SC Demibold"/>
                <a:ea typeface="Lantinghei SC Demibold"/>
                <a:cs typeface="Lantinghei SC Demibold"/>
              </a:rPr>
              <a:t>3</a:t>
            </a:r>
            <a:r>
              <a:rPr lang="zh-CN" altLang="en-US" sz="2800" b="0">
                <a:latin typeface="Lantinghei SC Demibold"/>
                <a:ea typeface="Lantinghei SC Demibold"/>
                <a:cs typeface="Lantinghei SC Demibold"/>
              </a:rPr>
              <a:t>位</a:t>
            </a:r>
            <a:endParaRPr lang="en-US" altLang="zh-CN" sz="2800" b="0">
              <a:latin typeface="Lantinghei SC Demibold"/>
              <a:ea typeface="Lantinghei SC Demibold"/>
              <a:cs typeface="Lantinghei SC Demibold"/>
            </a:endParaRPr>
          </a:p>
          <a:p>
            <a:pPr>
              <a:buSzTx/>
              <a:buFont typeface="Wingdings" panose="05000000000000000000" pitchFamily="2" charset="2"/>
              <a:buAutoNum type="alphaUcPeriod"/>
            </a:pPr>
            <a:endParaRPr lang="en-US" altLang="zh-CN" sz="2800" b="0">
              <a:latin typeface="Lantinghei SC Demibold"/>
              <a:ea typeface="Lantinghei SC Demibold"/>
              <a:cs typeface="Lantinghei SC Demibold"/>
            </a:endParaRPr>
          </a:p>
          <a:p>
            <a:pPr>
              <a:buSzTx/>
            </a:pPr>
            <a:endParaRPr kumimoji="1" lang="zh-CN" altLang="en-US" sz="2800" b="0">
              <a:latin typeface="Lantinghei SC Demibold"/>
              <a:ea typeface="Lantinghei SC Demibold"/>
              <a:cs typeface="Lantinghei SC Demibold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连接符 139"/>
          <p:cNvCxnSpPr/>
          <p:nvPr/>
        </p:nvCxnSpPr>
        <p:spPr>
          <a:xfrm>
            <a:off x="142240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图: 数据 140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0" name="TextBox 143"/>
          <p:cNvSpPr txBox="1">
            <a:spLocks noChangeArrowheads="1"/>
          </p:cNvSpPr>
          <p:nvPr/>
        </p:nvSpPr>
        <p:spPr bwMode="auto">
          <a:xfrm>
            <a:off x="58578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145" name="流程图: 联系 144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数据 146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数据 148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2476" name="TextBox 149"/>
          <p:cNvSpPr txBox="1">
            <a:spLocks noChangeArrowheads="1"/>
          </p:cNvSpPr>
          <p:nvPr/>
        </p:nvSpPr>
        <p:spPr bwMode="auto">
          <a:xfrm>
            <a:off x="1730375" y="2462213"/>
            <a:ext cx="1473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逻辑左移</a:t>
            </a:r>
          </a:p>
        </p:txBody>
      </p:sp>
      <p:cxnSp>
        <p:nvCxnSpPr>
          <p:cNvPr id="151" name="直接连接符 150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数据 151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2479" name="TextBox 152"/>
          <p:cNvSpPr txBox="1">
            <a:spLocks noChangeArrowheads="1"/>
          </p:cNvSpPr>
          <p:nvPr/>
        </p:nvSpPr>
        <p:spPr bwMode="auto">
          <a:xfrm>
            <a:off x="1730375" y="3028950"/>
            <a:ext cx="1554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算术右移</a:t>
            </a:r>
          </a:p>
        </p:txBody>
      </p:sp>
      <p:cxnSp>
        <p:nvCxnSpPr>
          <p:cNvPr id="154" name="直接连接符 153"/>
          <p:cNvCxnSpPr/>
          <p:nvPr/>
        </p:nvCxnSpPr>
        <p:spPr>
          <a:xfrm flipH="1">
            <a:off x="142240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数据 154"/>
          <p:cNvSpPr/>
          <p:nvPr/>
        </p:nvSpPr>
        <p:spPr>
          <a:xfrm flipH="1" flipV="1">
            <a:off x="152558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2482" name="TextBox 155"/>
          <p:cNvSpPr txBox="1">
            <a:spLocks noChangeArrowheads="1"/>
          </p:cNvSpPr>
          <p:nvPr/>
        </p:nvSpPr>
        <p:spPr bwMode="auto">
          <a:xfrm>
            <a:off x="1730375" y="3595688"/>
            <a:ext cx="147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逻辑右移</a:t>
            </a:r>
          </a:p>
        </p:txBody>
      </p:sp>
      <p:sp>
        <p:nvSpPr>
          <p:cNvPr id="62483" name="TextBox 36"/>
          <p:cNvSpPr txBox="1">
            <a:spLocks noChangeArrowheads="1"/>
          </p:cNvSpPr>
          <p:nvPr/>
        </p:nvSpPr>
        <p:spPr bwMode="auto">
          <a:xfrm>
            <a:off x="1730375" y="1936750"/>
            <a:ext cx="14462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算术左移</a:t>
            </a:r>
          </a:p>
        </p:txBody>
      </p:sp>
      <p:sp>
        <p:nvSpPr>
          <p:cNvPr id="62484" name="标题 1"/>
          <p:cNvSpPr>
            <a:spLocks noGrp="1"/>
          </p:cNvSpPr>
          <p:nvPr>
            <p:ph type="title"/>
          </p:nvPr>
        </p:nvSpPr>
        <p:spPr bwMode="auto">
          <a:xfrm>
            <a:off x="176954" y="82551"/>
            <a:ext cx="5210175" cy="53937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移位操作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2960688" y="294322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63950" y="1484313"/>
            <a:ext cx="5300661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8" name="流程图: 联系 20"/>
          <p:cNvSpPr/>
          <p:nvPr/>
        </p:nvSpPr>
        <p:spPr>
          <a:xfrm>
            <a:off x="2879725" y="288925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2488" name="TextBox 7"/>
          <p:cNvSpPr txBox="1">
            <a:spLocks noChangeArrowheads="1"/>
          </p:cNvSpPr>
          <p:nvPr/>
        </p:nvSpPr>
        <p:spPr bwMode="auto">
          <a:xfrm>
            <a:off x="3924300" y="2065834"/>
            <a:ext cx="504031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按指定移动的位数向左移位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&lt;&lt;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9912" y="3918692"/>
            <a:ext cx="4317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逻辑左移</a:t>
            </a:r>
            <a:endParaRPr lang="en-US" altLang="zh-CN" sz="36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  <a:p>
            <a:pPr marL="0" lvl="2" algn="ctr">
              <a:defRPr/>
            </a:pPr>
            <a:r>
              <a:rPr lang="zh-CN" altLang="en-US" sz="3600" dirty="0">
                <a:solidFill>
                  <a:srgbClr val="CC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高位移出，低位补</a:t>
            </a:r>
            <a:r>
              <a:rPr lang="en-US" altLang="zh-CN" sz="3600" dirty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1441450" y="2951163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 flipH="1" flipV="1">
            <a:off x="1546225" y="2836863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6" name="TextBox 42"/>
          <p:cNvSpPr txBox="1">
            <a:spLocks noChangeArrowheads="1"/>
          </p:cNvSpPr>
          <p:nvPr/>
        </p:nvSpPr>
        <p:spPr bwMode="auto">
          <a:xfrm>
            <a:off x="1749425" y="2462213"/>
            <a:ext cx="1447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逻辑左移</a:t>
            </a:r>
          </a:p>
        </p:txBody>
      </p:sp>
      <p:sp>
        <p:nvSpPr>
          <p:cNvPr id="64517" name="标题 1"/>
          <p:cNvSpPr>
            <a:spLocks noGrp="1"/>
          </p:cNvSpPr>
          <p:nvPr>
            <p:ph type="title"/>
          </p:nvPr>
        </p:nvSpPr>
        <p:spPr bwMode="auto">
          <a:xfrm>
            <a:off x="190730" y="25400"/>
            <a:ext cx="5210175" cy="5461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683000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979863" y="1685925"/>
            <a:ext cx="399732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将有符号数按指定移动的位数向右移位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语言中可以用符号“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4145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数据 27"/>
          <p:cNvSpPr/>
          <p:nvPr/>
        </p:nvSpPr>
        <p:spPr>
          <a:xfrm flipH="1" flipV="1">
            <a:off x="42545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19843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1433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4" name="TextBox 31"/>
          <p:cNvSpPr txBox="1">
            <a:spLocks noChangeArrowheads="1"/>
          </p:cNvSpPr>
          <p:nvPr/>
        </p:nvSpPr>
        <p:spPr bwMode="auto">
          <a:xfrm>
            <a:off x="606425" y="1441450"/>
            <a:ext cx="8239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 作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38747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44145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 flipH="1" flipV="1">
            <a:off x="1544638" y="22875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441450" y="3506788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数据 44"/>
          <p:cNvSpPr/>
          <p:nvPr/>
        </p:nvSpPr>
        <p:spPr>
          <a:xfrm flipH="1" flipV="1">
            <a:off x="1546225" y="3392488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30" name="TextBox 45"/>
          <p:cNvSpPr txBox="1">
            <a:spLocks noChangeArrowheads="1"/>
          </p:cNvSpPr>
          <p:nvPr/>
        </p:nvSpPr>
        <p:spPr bwMode="auto">
          <a:xfrm>
            <a:off x="1749425" y="3028950"/>
            <a:ext cx="1609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算术右移</a:t>
            </a: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44145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数据 47"/>
          <p:cNvSpPr/>
          <p:nvPr/>
        </p:nvSpPr>
        <p:spPr>
          <a:xfrm flipH="1" flipV="1">
            <a:off x="1544638" y="3949700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33" name="TextBox 48"/>
          <p:cNvSpPr txBox="1">
            <a:spLocks noChangeArrowheads="1"/>
          </p:cNvSpPr>
          <p:nvPr/>
        </p:nvSpPr>
        <p:spPr bwMode="auto">
          <a:xfrm>
            <a:off x="1749425" y="3595688"/>
            <a:ext cx="1555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逻辑右移</a:t>
            </a:r>
          </a:p>
        </p:txBody>
      </p:sp>
      <p:sp>
        <p:nvSpPr>
          <p:cNvPr id="64534" name="TextBox 36"/>
          <p:cNvSpPr txBox="1">
            <a:spLocks noChangeArrowheads="1"/>
          </p:cNvSpPr>
          <p:nvPr/>
        </p:nvSpPr>
        <p:spPr bwMode="auto">
          <a:xfrm>
            <a:off x="1749425" y="1936750"/>
            <a:ext cx="15779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算术左移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2981325" y="3482975"/>
            <a:ext cx="7016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20"/>
          <p:cNvSpPr/>
          <p:nvPr/>
        </p:nvSpPr>
        <p:spPr>
          <a:xfrm>
            <a:off x="2898775" y="3429000"/>
            <a:ext cx="109538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310063" y="3617913"/>
          <a:ext cx="2782887" cy="350837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线箭头连接符 37"/>
          <p:cNvCxnSpPr>
            <a:cxnSpLocks noChangeShapeType="1"/>
          </p:cNvCxnSpPr>
          <p:nvPr/>
        </p:nvCxnSpPr>
        <p:spPr bwMode="auto">
          <a:xfrm>
            <a:off x="5148263" y="4140200"/>
            <a:ext cx="10525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60" name="图片 59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51435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云形标注 60"/>
          <p:cNvSpPr>
            <a:spLocks noChangeArrowheads="1"/>
          </p:cNvSpPr>
          <p:nvPr/>
        </p:nvSpPr>
        <p:spPr bwMode="auto">
          <a:xfrm>
            <a:off x="3492500" y="4603750"/>
            <a:ext cx="3132138" cy="1003300"/>
          </a:xfrm>
          <a:prstGeom prst="cloudCallout">
            <a:avLst>
              <a:gd name="adj1" fmla="val -58921"/>
              <a:gd name="adj2" fmla="val 5477"/>
            </a:avLst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移出位咋办？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高位补啥？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158115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 flipH="1" flipV="1">
            <a:off x="1684338" y="2836863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564" name="TextBox 42"/>
          <p:cNvSpPr txBox="1">
            <a:spLocks noChangeArrowheads="1"/>
          </p:cNvSpPr>
          <p:nvPr/>
        </p:nvSpPr>
        <p:spPr bwMode="auto">
          <a:xfrm>
            <a:off x="1889125" y="2462213"/>
            <a:ext cx="1743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逻辑左移</a:t>
            </a:r>
          </a:p>
        </p:txBody>
      </p:sp>
      <p:sp>
        <p:nvSpPr>
          <p:cNvPr id="66565" name="标题 1"/>
          <p:cNvSpPr>
            <a:spLocks noGrp="1"/>
          </p:cNvSpPr>
          <p:nvPr>
            <p:ph type="title"/>
          </p:nvPr>
        </p:nvSpPr>
        <p:spPr bwMode="auto">
          <a:xfrm>
            <a:off x="155574" y="1"/>
            <a:ext cx="5210175" cy="5977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22700" y="1052513"/>
            <a:ext cx="4564063" cy="496887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567" name="TextBox 7"/>
          <p:cNvSpPr txBox="1">
            <a:spLocks noChangeArrowheads="1"/>
          </p:cNvSpPr>
          <p:nvPr/>
        </p:nvSpPr>
        <p:spPr bwMode="auto">
          <a:xfrm>
            <a:off x="4119563" y="1279525"/>
            <a:ext cx="399573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按指定移动的位数向右移位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zh-CN" altLang="zh-CN" sz="2400">
                <a:latin typeface="Lantinghei SC Demibold"/>
                <a:ea typeface="Lantinghei SC Demibold"/>
                <a:cs typeface="Lantinghei SC Demibold"/>
              </a:rPr>
              <a:t>&gt;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&gt;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58115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数据 27"/>
          <p:cNvSpPr/>
          <p:nvPr/>
        </p:nvSpPr>
        <p:spPr>
          <a:xfrm flipH="1" flipV="1">
            <a:off x="563563" y="1754188"/>
            <a:ext cx="1071562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33813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54038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2" name="TextBox 31"/>
          <p:cNvSpPr txBox="1">
            <a:spLocks noChangeArrowheads="1"/>
          </p:cNvSpPr>
          <p:nvPr/>
        </p:nvSpPr>
        <p:spPr bwMode="auto">
          <a:xfrm>
            <a:off x="74453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525588" y="1889125"/>
            <a:ext cx="109537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579563" y="2403475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 flipH="1" flipV="1">
            <a:off x="168433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58115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数据 44"/>
          <p:cNvSpPr/>
          <p:nvPr/>
        </p:nvSpPr>
        <p:spPr>
          <a:xfrm flipH="1" flipV="1">
            <a:off x="1684338" y="33924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578" name="TextBox 45"/>
          <p:cNvSpPr txBox="1">
            <a:spLocks noChangeArrowheads="1"/>
          </p:cNvSpPr>
          <p:nvPr/>
        </p:nvSpPr>
        <p:spPr bwMode="auto">
          <a:xfrm>
            <a:off x="1889125" y="3028950"/>
            <a:ext cx="1484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算术右移</a:t>
            </a: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79563" y="4064000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数据 47"/>
          <p:cNvSpPr/>
          <p:nvPr/>
        </p:nvSpPr>
        <p:spPr>
          <a:xfrm flipH="1" flipV="1">
            <a:off x="168433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6581" name="TextBox 48"/>
          <p:cNvSpPr txBox="1">
            <a:spLocks noChangeArrowheads="1"/>
          </p:cNvSpPr>
          <p:nvPr/>
        </p:nvSpPr>
        <p:spPr bwMode="auto">
          <a:xfrm>
            <a:off x="1889125" y="3595688"/>
            <a:ext cx="147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逻辑右移</a:t>
            </a:r>
          </a:p>
        </p:txBody>
      </p:sp>
      <p:sp>
        <p:nvSpPr>
          <p:cNvPr id="66582" name="TextBox 36"/>
          <p:cNvSpPr txBox="1">
            <a:spLocks noChangeArrowheads="1"/>
          </p:cNvSpPr>
          <p:nvPr/>
        </p:nvSpPr>
        <p:spPr bwMode="auto">
          <a:xfrm>
            <a:off x="1889125" y="1936750"/>
            <a:ext cx="15065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算术左移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3119438" y="348297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20"/>
          <p:cNvSpPr/>
          <p:nvPr/>
        </p:nvSpPr>
        <p:spPr>
          <a:xfrm>
            <a:off x="3038475" y="34290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197350" y="3122613"/>
          <a:ext cx="2781300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线箭头连接符 37"/>
          <p:cNvCxnSpPr>
            <a:cxnSpLocks noChangeShapeType="1"/>
          </p:cNvCxnSpPr>
          <p:nvPr/>
        </p:nvCxnSpPr>
        <p:spPr bwMode="auto">
          <a:xfrm>
            <a:off x="5087938" y="3636963"/>
            <a:ext cx="1052512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66606" name="图片 59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251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云形标注 60"/>
          <p:cNvSpPr>
            <a:spLocks noChangeArrowheads="1"/>
          </p:cNvSpPr>
          <p:nvPr/>
        </p:nvSpPr>
        <p:spPr bwMode="auto">
          <a:xfrm>
            <a:off x="3411538" y="4710113"/>
            <a:ext cx="3132137" cy="1004887"/>
          </a:xfrm>
          <a:prstGeom prst="cloudCallout">
            <a:avLst>
              <a:gd name="adj1" fmla="val -58921"/>
              <a:gd name="adj2" fmla="val 5477"/>
            </a:avLst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>
                <a:latin typeface="Lantinghei SC Demibold"/>
                <a:ea typeface="Lantinghei SC Demibold"/>
                <a:cs typeface="Lantinghei SC Demibold"/>
              </a:rPr>
              <a:t>移出位咋办？</a:t>
            </a:r>
            <a:endParaRPr kumimoji="1" lang="en-US" altLang="zh-CN" sz="2400">
              <a:latin typeface="Lantinghei SC Demibold"/>
              <a:ea typeface="Lantinghei SC Demibold"/>
              <a:cs typeface="Lantinghei SC Demibold"/>
            </a:endParaRPr>
          </a:p>
          <a:p>
            <a:pPr algn="ctr">
              <a:defRPr/>
            </a:pPr>
            <a:r>
              <a:rPr kumimoji="1" lang="zh-CN" altLang="en-US" sz="2400">
                <a:latin typeface="Lantinghei SC Demibold"/>
                <a:ea typeface="Lantinghei SC Demibold"/>
                <a:cs typeface="Lantinghei SC Demibold"/>
              </a:rPr>
              <a:t>高位补啥？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217988" y="3816350"/>
          <a:ext cx="2781300" cy="350838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629525" y="3700463"/>
          <a:ext cx="647700" cy="57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30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67238" y="3814763"/>
          <a:ext cx="347662" cy="350837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999288" y="3814763"/>
          <a:ext cx="347662" cy="352425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972652" y="306896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有符号数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556125" y="2457450"/>
            <a:ext cx="0" cy="18081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854450" y="4252913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符号位</a:t>
            </a:r>
          </a:p>
        </p:txBody>
      </p:sp>
      <p:cxnSp>
        <p:nvCxnSpPr>
          <p:cNvPr id="52" name="直线箭头连接符 51"/>
          <p:cNvCxnSpPr>
            <a:cxnSpLocks noChangeShapeType="1"/>
          </p:cNvCxnSpPr>
          <p:nvPr/>
        </p:nvCxnSpPr>
        <p:spPr bwMode="auto">
          <a:xfrm>
            <a:off x="4713288" y="3473450"/>
            <a:ext cx="377825" cy="325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3" name="直线箭头连接符 52"/>
          <p:cNvCxnSpPr>
            <a:cxnSpLocks noChangeShapeType="1"/>
          </p:cNvCxnSpPr>
          <p:nvPr/>
        </p:nvCxnSpPr>
        <p:spPr bwMode="auto">
          <a:xfrm>
            <a:off x="6388100" y="3473450"/>
            <a:ext cx="377825" cy="325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6" name="直线箭头连接符 55"/>
          <p:cNvCxnSpPr>
            <a:cxnSpLocks noChangeShapeType="1"/>
          </p:cNvCxnSpPr>
          <p:nvPr/>
        </p:nvCxnSpPr>
        <p:spPr bwMode="auto">
          <a:xfrm>
            <a:off x="6819900" y="3473450"/>
            <a:ext cx="377825" cy="325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8247 -0.0004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158115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 flipH="1" flipV="1">
            <a:off x="1684338" y="2836863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612" name="TextBox 42"/>
          <p:cNvSpPr txBox="1">
            <a:spLocks noChangeArrowheads="1"/>
          </p:cNvSpPr>
          <p:nvPr/>
        </p:nvSpPr>
        <p:spPr bwMode="auto">
          <a:xfrm>
            <a:off x="1889125" y="2462213"/>
            <a:ext cx="1743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逻辑左移</a:t>
            </a:r>
          </a:p>
        </p:txBody>
      </p:sp>
      <p:sp>
        <p:nvSpPr>
          <p:cNvPr id="68613" name="标题 1"/>
          <p:cNvSpPr>
            <a:spLocks noGrp="1"/>
          </p:cNvSpPr>
          <p:nvPr>
            <p:ph type="title"/>
          </p:nvPr>
        </p:nvSpPr>
        <p:spPr bwMode="auto">
          <a:xfrm>
            <a:off x="37306" y="34925"/>
            <a:ext cx="5210175" cy="5842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822700" y="1052513"/>
            <a:ext cx="4564063" cy="496887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615" name="TextBox 7"/>
          <p:cNvSpPr txBox="1">
            <a:spLocks noChangeArrowheads="1"/>
          </p:cNvSpPr>
          <p:nvPr/>
        </p:nvSpPr>
        <p:spPr bwMode="auto">
          <a:xfrm>
            <a:off x="4119563" y="1279525"/>
            <a:ext cx="399573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Lantinghei SC Demibold"/>
                <a:ea typeface="Lantinghei SC Demibold"/>
                <a:cs typeface="Lantinghei SC Demibold"/>
              </a:rPr>
              <a:t>按指定移动的位数向右移位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语言中可以用符号“</a:t>
            </a:r>
            <a:r>
              <a:rPr lang="zh-CN" altLang="zh-CN" sz="2400">
                <a:latin typeface="Lantinghei SC Demibold"/>
                <a:ea typeface="Lantinghei SC Demibold"/>
                <a:cs typeface="Lantinghei SC Demibold"/>
              </a:rPr>
              <a:t>&gt;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&gt;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Lantinghei SC Demibold"/>
              <a:ea typeface="Lantinghei SC Demibold"/>
              <a:cs typeface="Lantinghei SC Demibold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58115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数据 27"/>
          <p:cNvSpPr/>
          <p:nvPr/>
        </p:nvSpPr>
        <p:spPr>
          <a:xfrm flipH="1" flipV="1">
            <a:off x="563563" y="1754188"/>
            <a:ext cx="1071562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33813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554038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0" name="TextBox 31"/>
          <p:cNvSpPr txBox="1">
            <a:spLocks noChangeArrowheads="1"/>
          </p:cNvSpPr>
          <p:nvPr/>
        </p:nvSpPr>
        <p:spPr bwMode="auto">
          <a:xfrm>
            <a:off x="744538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525588" y="1889125"/>
            <a:ext cx="109537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579563" y="2403475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 flipH="1" flipV="1">
            <a:off x="168433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58115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数据 44"/>
          <p:cNvSpPr/>
          <p:nvPr/>
        </p:nvSpPr>
        <p:spPr>
          <a:xfrm flipH="1" flipV="1">
            <a:off x="1684338" y="33924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626" name="TextBox 45"/>
          <p:cNvSpPr txBox="1">
            <a:spLocks noChangeArrowheads="1"/>
          </p:cNvSpPr>
          <p:nvPr/>
        </p:nvSpPr>
        <p:spPr bwMode="auto">
          <a:xfrm>
            <a:off x="1889125" y="3028950"/>
            <a:ext cx="1484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算术右移</a:t>
            </a: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79563" y="4064000"/>
            <a:ext cx="145891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数据 47"/>
          <p:cNvSpPr/>
          <p:nvPr/>
        </p:nvSpPr>
        <p:spPr>
          <a:xfrm flipH="1" flipV="1">
            <a:off x="168433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8629" name="TextBox 48"/>
          <p:cNvSpPr txBox="1">
            <a:spLocks noChangeArrowheads="1"/>
          </p:cNvSpPr>
          <p:nvPr/>
        </p:nvSpPr>
        <p:spPr bwMode="auto">
          <a:xfrm>
            <a:off x="1889125" y="3595688"/>
            <a:ext cx="147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逻辑右移</a:t>
            </a:r>
          </a:p>
        </p:txBody>
      </p:sp>
      <p:sp>
        <p:nvSpPr>
          <p:cNvPr id="68630" name="TextBox 36"/>
          <p:cNvSpPr txBox="1">
            <a:spLocks noChangeArrowheads="1"/>
          </p:cNvSpPr>
          <p:nvPr/>
        </p:nvSpPr>
        <p:spPr bwMode="auto">
          <a:xfrm>
            <a:off x="1889125" y="1936750"/>
            <a:ext cx="15065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算术左移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3119438" y="3482975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20"/>
          <p:cNvSpPr/>
          <p:nvPr/>
        </p:nvSpPr>
        <p:spPr>
          <a:xfrm>
            <a:off x="3038475" y="342900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197350" y="3122613"/>
          <a:ext cx="2781300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线箭头连接符 37"/>
          <p:cNvCxnSpPr>
            <a:cxnSpLocks noChangeShapeType="1"/>
          </p:cNvCxnSpPr>
          <p:nvPr/>
        </p:nvCxnSpPr>
        <p:spPr bwMode="auto">
          <a:xfrm>
            <a:off x="5087938" y="3636963"/>
            <a:ext cx="105251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68654" name="图片 59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251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云形标注 60"/>
          <p:cNvSpPr>
            <a:spLocks noChangeArrowheads="1"/>
          </p:cNvSpPr>
          <p:nvPr/>
        </p:nvSpPr>
        <p:spPr bwMode="auto">
          <a:xfrm>
            <a:off x="3411538" y="4710113"/>
            <a:ext cx="3132137" cy="1004887"/>
          </a:xfrm>
          <a:prstGeom prst="cloudCallout">
            <a:avLst>
              <a:gd name="adj1" fmla="val -58921"/>
              <a:gd name="adj2" fmla="val 5477"/>
            </a:avLst>
          </a:prstGeom>
          <a:solidFill>
            <a:srgbClr val="FFFFFF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>
                <a:latin typeface="Lantinghei SC Demibold"/>
                <a:ea typeface="Lantinghei SC Demibold"/>
                <a:cs typeface="Lantinghei SC Demibold"/>
              </a:rPr>
              <a:t>移出位咋办？</a:t>
            </a:r>
            <a:endParaRPr kumimoji="1" lang="en-US" altLang="zh-CN" sz="2400">
              <a:latin typeface="Lantinghei SC Demibold"/>
              <a:ea typeface="Lantinghei SC Demibold"/>
              <a:cs typeface="Lantinghei SC Demibold"/>
            </a:endParaRPr>
          </a:p>
          <a:p>
            <a:pPr algn="ctr">
              <a:defRPr/>
            </a:pPr>
            <a:r>
              <a:rPr kumimoji="1" lang="zh-CN" altLang="en-US" sz="2400">
                <a:latin typeface="Lantinghei SC Demibold"/>
                <a:ea typeface="Lantinghei SC Demibold"/>
                <a:cs typeface="Lantinghei SC Demibold"/>
              </a:rPr>
              <a:t>高位补啥？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217988" y="3816350"/>
          <a:ext cx="2781300" cy="350838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67238" y="3814763"/>
          <a:ext cx="347662" cy="350837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556125" y="2457450"/>
            <a:ext cx="0" cy="18081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854450" y="4252913"/>
            <a:ext cx="268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符号位          </a:t>
            </a:r>
            <a:r>
              <a:rPr lang="zh-CN" altLang="en-US" sz="2000">
                <a:latin typeface="Lantinghei SC Demibold"/>
                <a:ea typeface="Lantinghei SC Demibold"/>
                <a:cs typeface="Lantinghei SC Demibold"/>
              </a:rPr>
              <a:t>（补码</a:t>
            </a:r>
            <a:r>
              <a:rPr lang="zh-CN" altLang="zh-CN" sz="2000">
                <a:latin typeface="Lantinghei SC Demibold"/>
                <a:ea typeface="Lantinghei SC Demibold"/>
                <a:cs typeface="Lantinghei SC Demibold"/>
              </a:rPr>
              <a:t>）</a:t>
            </a:r>
            <a:endParaRPr lang="zh-CN" altLang="en-US" sz="2000">
              <a:latin typeface="Lantinghei SC Demibold"/>
              <a:ea typeface="Lantinghei SC Demibold"/>
              <a:cs typeface="Lantinghei SC Demibold"/>
            </a:endParaRPr>
          </a:p>
        </p:txBody>
      </p:sp>
      <p:cxnSp>
        <p:nvCxnSpPr>
          <p:cNvPr id="52" name="直线箭头连接符 51"/>
          <p:cNvCxnSpPr>
            <a:cxnSpLocks noChangeShapeType="1"/>
          </p:cNvCxnSpPr>
          <p:nvPr/>
        </p:nvCxnSpPr>
        <p:spPr bwMode="auto">
          <a:xfrm>
            <a:off x="4713288" y="3473450"/>
            <a:ext cx="377825" cy="325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3" name="直线箭头连接符 52"/>
          <p:cNvCxnSpPr>
            <a:cxnSpLocks noChangeShapeType="1"/>
          </p:cNvCxnSpPr>
          <p:nvPr/>
        </p:nvCxnSpPr>
        <p:spPr bwMode="auto">
          <a:xfrm>
            <a:off x="6388100" y="3473450"/>
            <a:ext cx="377825" cy="32543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矩形 1"/>
          <p:cNvSpPr/>
          <p:nvPr/>
        </p:nvSpPr>
        <p:spPr>
          <a:xfrm>
            <a:off x="37306" y="6200774"/>
            <a:ext cx="892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有符号数的算术移位是鸡肋，负数补码不能通过右移作除法，可能通过左移作乘法</a:t>
            </a:r>
            <a:endParaRPr lang="en-US" altLang="zh-CN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H="1">
            <a:off x="1508125" y="2951163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数据 41"/>
          <p:cNvSpPr/>
          <p:nvPr/>
        </p:nvSpPr>
        <p:spPr>
          <a:xfrm flipH="1" flipV="1">
            <a:off x="1612900" y="2836863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TextBox 42"/>
          <p:cNvSpPr txBox="1">
            <a:spLocks noChangeArrowheads="1"/>
          </p:cNvSpPr>
          <p:nvPr/>
        </p:nvSpPr>
        <p:spPr bwMode="auto">
          <a:xfrm>
            <a:off x="1817688" y="2462213"/>
            <a:ext cx="1524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逻辑左移</a:t>
            </a:r>
          </a:p>
        </p:txBody>
      </p:sp>
      <p:sp>
        <p:nvSpPr>
          <p:cNvPr id="70661" name="标题 1"/>
          <p:cNvSpPr>
            <a:spLocks noGrp="1"/>
          </p:cNvSpPr>
          <p:nvPr>
            <p:ph type="title"/>
          </p:nvPr>
        </p:nvSpPr>
        <p:spPr bwMode="auto">
          <a:xfrm>
            <a:off x="107504" y="33339"/>
            <a:ext cx="5210175" cy="5544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移位运算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749675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3" name="TextBox 7"/>
          <p:cNvSpPr txBox="1">
            <a:spLocks noChangeArrowheads="1"/>
          </p:cNvSpPr>
          <p:nvPr/>
        </p:nvSpPr>
        <p:spPr bwMode="auto">
          <a:xfrm>
            <a:off x="3924300" y="1685925"/>
            <a:ext cx="41592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按指定移动的位数向右移位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语言中可以用符号“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”表示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508125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数据 27"/>
          <p:cNvSpPr/>
          <p:nvPr/>
        </p:nvSpPr>
        <p:spPr>
          <a:xfrm flipH="1" flipV="1">
            <a:off x="492125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266700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2600" y="1943100"/>
            <a:ext cx="863600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8" name="TextBox 31"/>
          <p:cNvSpPr txBox="1">
            <a:spLocks noChangeArrowheads="1"/>
          </p:cNvSpPr>
          <p:nvPr/>
        </p:nvSpPr>
        <p:spPr bwMode="auto">
          <a:xfrm>
            <a:off x="673100" y="1441450"/>
            <a:ext cx="8239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 作</a:t>
            </a:r>
          </a:p>
        </p:txBody>
      </p:sp>
      <p:sp>
        <p:nvSpPr>
          <p:cNvPr id="33" name="流程图: 联系 32"/>
          <p:cNvSpPr/>
          <p:nvPr/>
        </p:nvSpPr>
        <p:spPr>
          <a:xfrm>
            <a:off x="1454150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1508125" y="2403475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数据 39"/>
          <p:cNvSpPr/>
          <p:nvPr/>
        </p:nvSpPr>
        <p:spPr>
          <a:xfrm flipH="1" flipV="1">
            <a:off x="1612900" y="2287588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1508125" y="3506788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数据 44"/>
          <p:cNvSpPr/>
          <p:nvPr/>
        </p:nvSpPr>
        <p:spPr>
          <a:xfrm flipH="1" flipV="1">
            <a:off x="1612900" y="3392488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74" name="TextBox 45"/>
          <p:cNvSpPr txBox="1">
            <a:spLocks noChangeArrowheads="1"/>
          </p:cNvSpPr>
          <p:nvPr/>
        </p:nvSpPr>
        <p:spPr bwMode="auto">
          <a:xfrm>
            <a:off x="1817688" y="3028950"/>
            <a:ext cx="1511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算术右移</a:t>
            </a: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08125" y="4064000"/>
            <a:ext cx="1458913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数据 47"/>
          <p:cNvSpPr/>
          <p:nvPr/>
        </p:nvSpPr>
        <p:spPr>
          <a:xfrm flipH="1" flipV="1">
            <a:off x="1612900" y="3949700"/>
            <a:ext cx="1677988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77" name="TextBox 48"/>
          <p:cNvSpPr txBox="1">
            <a:spLocks noChangeArrowheads="1"/>
          </p:cNvSpPr>
          <p:nvPr/>
        </p:nvSpPr>
        <p:spPr bwMode="auto">
          <a:xfrm>
            <a:off x="1816100" y="3595688"/>
            <a:ext cx="1474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逻辑右移</a:t>
            </a:r>
          </a:p>
        </p:txBody>
      </p:sp>
      <p:sp>
        <p:nvSpPr>
          <p:cNvPr id="70678" name="TextBox 36"/>
          <p:cNvSpPr txBox="1">
            <a:spLocks noChangeArrowheads="1"/>
          </p:cNvSpPr>
          <p:nvPr/>
        </p:nvSpPr>
        <p:spPr bwMode="auto">
          <a:xfrm>
            <a:off x="1817688" y="1936750"/>
            <a:ext cx="15700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算术左移</a:t>
            </a:r>
          </a:p>
        </p:txBody>
      </p:sp>
      <p:cxnSp>
        <p:nvCxnSpPr>
          <p:cNvPr id="16" name="直接连接符 25"/>
          <p:cNvCxnSpPr/>
          <p:nvPr/>
        </p:nvCxnSpPr>
        <p:spPr>
          <a:xfrm flipH="1">
            <a:off x="3048000" y="4060825"/>
            <a:ext cx="7016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20"/>
          <p:cNvSpPr/>
          <p:nvPr/>
        </p:nvSpPr>
        <p:spPr>
          <a:xfrm>
            <a:off x="2967038" y="4006850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124325" y="3789363"/>
          <a:ext cx="2781300" cy="352425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线箭头连接符 37"/>
          <p:cNvCxnSpPr>
            <a:cxnSpLocks noChangeShapeType="1"/>
          </p:cNvCxnSpPr>
          <p:nvPr/>
        </p:nvCxnSpPr>
        <p:spPr bwMode="auto">
          <a:xfrm>
            <a:off x="5016500" y="4303713"/>
            <a:ext cx="1052513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144963" y="4483100"/>
          <a:ext cx="2782887" cy="350838"/>
        </p:xfrm>
        <a:graphic>
          <a:graphicData uri="http://schemas.openxmlformats.org/drawingml/2006/table">
            <a:tbl>
              <a:tblPr/>
              <a:tblGrid>
                <a:gridCol w="34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7558088" y="4367213"/>
          <a:ext cx="647700" cy="57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6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146550" y="4481513"/>
          <a:ext cx="347663" cy="350837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927850" y="4481513"/>
          <a:ext cx="347663" cy="352425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247 -0.000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63663" y="4437063"/>
            <a:ext cx="7312025" cy="523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2950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defRPr/>
            </a:pPr>
            <a:r>
              <a:rPr lang="zh-CN" altLang="en-US" sz="280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若高位移出的是</a:t>
            </a:r>
            <a:r>
              <a:rPr lang="en-US" altLang="zh-CN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，则左移时发生溢出！</a:t>
            </a:r>
          </a:p>
        </p:txBody>
      </p:sp>
      <p:sp>
        <p:nvSpPr>
          <p:cNvPr id="141" name="流程图: 数据 140"/>
          <p:cNvSpPr/>
          <p:nvPr/>
        </p:nvSpPr>
        <p:spPr>
          <a:xfrm flipH="1" flipV="1">
            <a:off x="1125538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1114425" y="1943100"/>
            <a:ext cx="8651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10" name="TextBox 143"/>
          <p:cNvSpPr txBox="1">
            <a:spLocks noChangeArrowheads="1"/>
          </p:cNvSpPr>
          <p:nvPr/>
        </p:nvSpPr>
        <p:spPr bwMode="auto">
          <a:xfrm>
            <a:off x="1306513" y="1441450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72711" name="标题 1"/>
          <p:cNvSpPr>
            <a:spLocks noGrp="1"/>
          </p:cNvSpPr>
          <p:nvPr>
            <p:ph type="title"/>
          </p:nvPr>
        </p:nvSpPr>
        <p:spPr bwMode="auto">
          <a:xfrm>
            <a:off x="166687" y="1"/>
            <a:ext cx="5210175" cy="6000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移位操作</a:t>
            </a:r>
          </a:p>
        </p:txBody>
      </p:sp>
      <p:pic>
        <p:nvPicPr>
          <p:cNvPr id="39" name="图片 38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751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3" name="矩形 2"/>
          <p:cNvSpPr>
            <a:spLocks noChangeArrowheads="1"/>
          </p:cNvSpPr>
          <p:nvPr/>
        </p:nvSpPr>
        <p:spPr bwMode="auto">
          <a:xfrm>
            <a:off x="1890713" y="1970088"/>
            <a:ext cx="519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2950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左移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：</a:t>
            </a:r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x&lt;&lt;k;  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右移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： </a:t>
            </a:r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x&gt;&gt;k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8775" y="2565400"/>
          <a:ext cx="8642350" cy="434975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无符号数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ntinghei SC Demibold"/>
                        <a:ea typeface="Lantinghei SC Demibold"/>
                        <a:cs typeface="Lantinghei SC Demibold"/>
                      </a:endParaRPr>
                    </a:p>
                  </a:txBody>
                  <a:tcPr marL="68591" marR="68591" marT="34279" marB="34279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逻辑左（右）移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ntinghei SC Demibold"/>
                        <a:ea typeface="Lantinghei SC Demibold"/>
                        <a:cs typeface="Lantinghei SC Demibold"/>
                      </a:endParaRPr>
                    </a:p>
                  </a:txBody>
                  <a:tcPr marL="68591" marR="68591" marT="34279" marB="34279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位移出，低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位补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ntinghei SC Demibold"/>
                        <a:ea typeface="Lantinghei SC Demibold"/>
                        <a:cs typeface="Lantinghei SC Demibold"/>
                      </a:endParaRPr>
                    </a:p>
                  </a:txBody>
                  <a:tcPr marL="68591" marR="68591" marT="34279" marB="34279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35038" y="3409950"/>
            <a:ext cx="7237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问题：何时可能发生溢出？如何判断溢出？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71775" y="876300"/>
            <a:ext cx="5614988" cy="9540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06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defRPr/>
            </a:pP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移位符号是不区分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逻辑移位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还是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算术移位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，由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流程图: 数据 140"/>
          <p:cNvSpPr/>
          <p:nvPr/>
        </p:nvSpPr>
        <p:spPr>
          <a:xfrm flipH="1" flipV="1">
            <a:off x="1125538" y="1943100"/>
            <a:ext cx="1069975" cy="18891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42" name="流程图: 联系 141"/>
          <p:cNvSpPr/>
          <p:nvPr/>
        </p:nvSpPr>
        <p:spPr>
          <a:xfrm>
            <a:off x="898525" y="1916113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1114425" y="2132013"/>
            <a:ext cx="8651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7" name="TextBox 143"/>
          <p:cNvSpPr txBox="1">
            <a:spLocks noChangeArrowheads="1"/>
          </p:cNvSpPr>
          <p:nvPr/>
        </p:nvSpPr>
        <p:spPr bwMode="auto">
          <a:xfrm>
            <a:off x="1306513" y="1628775"/>
            <a:ext cx="817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操 作</a:t>
            </a:r>
          </a:p>
        </p:txBody>
      </p:sp>
      <p:sp>
        <p:nvSpPr>
          <p:cNvPr id="74758" name="标题 1"/>
          <p:cNvSpPr>
            <a:spLocks noGrp="1"/>
          </p:cNvSpPr>
          <p:nvPr>
            <p:ph type="title"/>
          </p:nvPr>
        </p:nvSpPr>
        <p:spPr bwMode="auto">
          <a:xfrm>
            <a:off x="166687" y="1"/>
            <a:ext cx="5210175" cy="5504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3.1.3</a:t>
            </a:r>
            <a:r>
              <a:rPr lang="zh-CN" altLang="en-US" dirty="0">
                <a:solidFill>
                  <a:srgbClr val="A50021"/>
                </a:solidFill>
              </a:rPr>
              <a:t> 移位操作</a:t>
            </a:r>
          </a:p>
        </p:txBody>
      </p:sp>
      <p:pic>
        <p:nvPicPr>
          <p:cNvPr id="39" name="图片 38" descr="veeqi.com_png_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47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矩形 2"/>
          <p:cNvSpPr>
            <a:spLocks noChangeArrowheads="1"/>
          </p:cNvSpPr>
          <p:nvPr/>
        </p:nvSpPr>
        <p:spPr bwMode="auto">
          <a:xfrm>
            <a:off x="1890713" y="2159000"/>
            <a:ext cx="5199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42950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左移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：</a:t>
            </a:r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x&lt;&lt;k;  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右移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： </a:t>
            </a:r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x&gt;&gt;k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8775" y="2997200"/>
          <a:ext cx="8389938" cy="86995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有符号数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antinghei SC Demibold"/>
                        <a:ea typeface="Lantinghei SC Demibold"/>
                        <a:cs typeface="Lantinghei SC Demibold"/>
                      </a:endParaRPr>
                    </a:p>
                  </a:txBody>
                  <a:tcPr marL="68593" marR="68593" marT="34246" marB="34246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算术左移</a:t>
                      </a:r>
                    </a:p>
                  </a:txBody>
                  <a:tcPr marL="68593" marR="68593" marT="34246" marB="34246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高位移出，低位补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0</a:t>
                      </a:r>
                    </a:p>
                  </a:txBody>
                  <a:tcPr marL="68593" marR="68593" marT="34246" marB="34246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算术右移</a:t>
                      </a:r>
                    </a:p>
                  </a:txBody>
                  <a:tcPr marL="68593" marR="68593" marT="34246" marB="34246" horzOverflow="overflow">
                    <a:lnL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低位移出，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antinghei SC Demibold"/>
                          <a:ea typeface="Lantinghei SC Demibold"/>
                          <a:cs typeface="Lantinghei SC Demibold"/>
                        </a:rPr>
                        <a:t>高位补数符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antinghei SC Demibold"/>
                        <a:ea typeface="Lantinghei SC Demibold"/>
                        <a:cs typeface="Lantinghei SC Demibold"/>
                      </a:endParaRPr>
                    </a:p>
                  </a:txBody>
                  <a:tcPr marL="68593" marR="68593" marT="34246" marB="34246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90575" y="4346575"/>
            <a:ext cx="7958138" cy="9540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defRPr/>
            </a:pP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算术左移溢出判断：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若移出的位不等于新的符号位，即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 pitchFamily="34" charset="0"/>
              </a:rPr>
              <a:t>CF</a:t>
            </a:r>
            <a:r>
              <a:rPr lang="en-US" altLang="zh-CN" sz="280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 SF = 1</a:t>
            </a:r>
            <a:r>
              <a:rPr lang="zh-CN" altLang="en-US" sz="280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0575" y="5570538"/>
            <a:ext cx="7958138" cy="522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57150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算术右移：可能发生数据丢失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771775" y="876300"/>
            <a:ext cx="5614988" cy="9540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90600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defRPr/>
            </a:pP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移位符号是不区分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逻辑移位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还是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算术移位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，由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</a:t>
            </a:r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55663"/>
            <a:ext cx="8135938" cy="5094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</a:pPr>
            <a:r>
              <a:rPr lang="zh-CN" altLang="en-US" sz="2800"/>
              <a:t>移位运算既属算术运算又属逻辑运算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400"/>
              <a:t>移位类型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移位性质：逻辑移位、算术移位、循环移位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移位数据长度：字节、半字、字、双字、多字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移位位数：1位、2位、多位</a:t>
            </a:r>
            <a:endParaRPr lang="en-US" altLang="zh-CN" sz="2400"/>
          </a:p>
          <a:p>
            <a:pPr lvl="1">
              <a:lnSpc>
                <a:spcPct val="100000"/>
              </a:lnSpc>
              <a:buClr>
                <a:srgbClr val="F79646"/>
              </a:buClr>
            </a:pPr>
            <a:r>
              <a:rPr lang="zh-CN" altLang="en-US" sz="2400"/>
              <a:t>用途</a:t>
            </a:r>
          </a:p>
          <a:p>
            <a:pPr marL="990600" lvl="2" indent="-266700">
              <a:lnSpc>
                <a:spcPct val="100000"/>
              </a:lnSpc>
            </a:pPr>
            <a:r>
              <a:rPr lang="zh-CN" altLang="en-US" sz="2400"/>
              <a:t>提取部分信息</a:t>
            </a:r>
          </a:p>
          <a:p>
            <a:pPr marL="990600" lvl="2" indent="-266700">
              <a:lnSpc>
                <a:spcPct val="100000"/>
              </a:lnSpc>
            </a:pPr>
            <a:r>
              <a:rPr lang="zh-CN" altLang="en-US" sz="2400"/>
              <a:t>扩大或缩小数值的</a:t>
            </a: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4</a:t>
            </a:r>
            <a:r>
              <a:rPr lang="zh-CN" altLang="en-US" sz="2400"/>
              <a:t>、</a:t>
            </a:r>
            <a:r>
              <a:rPr lang="en-US" altLang="zh-CN" sz="2400"/>
              <a:t>8…</a:t>
            </a:r>
            <a:r>
              <a:rPr lang="zh-CN" altLang="en-US" sz="2400"/>
              <a:t>倍</a:t>
            </a:r>
            <a:endParaRPr lang="zh-CN" altLang="en-US" sz="240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endParaRPr lang="zh-CN" altLang="en-US" sz="2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" y="0"/>
            <a:ext cx="7021513" cy="57578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程序中涉及的基本运算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/>
        </p:nvGraphicFramePr>
        <p:xfrm>
          <a:off x="5514975" y="5497513"/>
          <a:ext cx="2835275" cy="52705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272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8" name="Text Box 28"/>
          <p:cNvSpPr txBox="1">
            <a:spLocks noChangeArrowheads="1"/>
          </p:cNvSpPr>
          <p:nvPr/>
        </p:nvSpPr>
        <p:spPr bwMode="auto">
          <a:xfrm>
            <a:off x="5603875" y="49339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</a:t>
            </a:r>
          </a:p>
        </p:txBody>
      </p:sp>
      <p:graphicFrame>
        <p:nvGraphicFramePr>
          <p:cNvPr id="11" name="Group 57"/>
          <p:cNvGraphicFramePr>
            <a:graphicFrameLocks noGrp="1"/>
          </p:cNvGraphicFramePr>
          <p:nvPr/>
        </p:nvGraphicFramePr>
        <p:xfrm>
          <a:off x="1679575" y="5507038"/>
          <a:ext cx="2820987" cy="527050"/>
        </p:xfrm>
        <a:graphic>
          <a:graphicData uri="http://schemas.openxmlformats.org/drawingml/2006/table">
            <a:tbl>
              <a:tblPr/>
              <a:tblGrid>
                <a:gridCol w="34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45" name="Text Box 49"/>
          <p:cNvSpPr txBox="1">
            <a:spLocks noChangeArrowheads="1"/>
          </p:cNvSpPr>
          <p:nvPr/>
        </p:nvSpPr>
        <p:spPr bwMode="auto">
          <a:xfrm>
            <a:off x="1703388" y="4964113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寄存器</a:t>
            </a:r>
          </a:p>
        </p:txBody>
      </p:sp>
      <p:sp>
        <p:nvSpPr>
          <p:cNvPr id="16431" name="Freeform 54"/>
          <p:cNvSpPr>
            <a:spLocks/>
          </p:cNvSpPr>
          <p:nvPr/>
        </p:nvSpPr>
        <p:spPr bwMode="auto">
          <a:xfrm>
            <a:off x="4859338" y="5759450"/>
            <a:ext cx="3744912" cy="708025"/>
          </a:xfrm>
          <a:custGeom>
            <a:avLst/>
            <a:gdLst>
              <a:gd name="T0" fmla="*/ 2147483646 w 2353"/>
              <a:gd name="T1" fmla="*/ 0 h 390"/>
              <a:gd name="T2" fmla="*/ 2147483646 w 2353"/>
              <a:gd name="T3" fmla="*/ 2147483646 h 390"/>
              <a:gd name="T4" fmla="*/ 2147483646 w 2353"/>
              <a:gd name="T5" fmla="*/ 2147483646 h 390"/>
              <a:gd name="T6" fmla="*/ 2147483646 w 2353"/>
              <a:gd name="T7" fmla="*/ 2147483646 h 390"/>
              <a:gd name="T8" fmla="*/ 2147483646 w 2353"/>
              <a:gd name="T9" fmla="*/ 2147483646 h 390"/>
              <a:gd name="T10" fmla="*/ 2147483646 w 2353"/>
              <a:gd name="T11" fmla="*/ 2147483646 h 390"/>
              <a:gd name="T12" fmla="*/ 2147483646 w 2353"/>
              <a:gd name="T13" fmla="*/ 2147483646 h 3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3"/>
              <a:gd name="T22" fmla="*/ 0 h 390"/>
              <a:gd name="T23" fmla="*/ 2353 w 2353"/>
              <a:gd name="T24" fmla="*/ 390 h 3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3" h="390">
                <a:moveTo>
                  <a:pt x="2193" y="0"/>
                </a:moveTo>
                <a:cubicBezTo>
                  <a:pt x="2261" y="25"/>
                  <a:pt x="2329" y="51"/>
                  <a:pt x="2337" y="105"/>
                </a:cubicBezTo>
                <a:cubicBezTo>
                  <a:pt x="2345" y="159"/>
                  <a:pt x="2353" y="286"/>
                  <a:pt x="2241" y="326"/>
                </a:cubicBezTo>
                <a:cubicBezTo>
                  <a:pt x="2129" y="366"/>
                  <a:pt x="1996" y="342"/>
                  <a:pt x="1665" y="345"/>
                </a:cubicBezTo>
                <a:cubicBezTo>
                  <a:pt x="1334" y="348"/>
                  <a:pt x="508" y="390"/>
                  <a:pt x="254" y="345"/>
                </a:cubicBezTo>
                <a:cubicBezTo>
                  <a:pt x="0" y="300"/>
                  <a:pt x="115" y="130"/>
                  <a:pt x="139" y="76"/>
                </a:cubicBezTo>
                <a:cubicBezTo>
                  <a:pt x="163" y="22"/>
                  <a:pt x="357" y="27"/>
                  <a:pt x="398" y="19"/>
                </a:cubicBezTo>
              </a:path>
            </a:pathLst>
          </a:cu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6847" name="组合 3"/>
          <p:cNvGrpSpPr>
            <a:grpSpLocks/>
          </p:cNvGrpSpPr>
          <p:nvPr/>
        </p:nvGrpSpPr>
        <p:grpSpPr bwMode="auto">
          <a:xfrm>
            <a:off x="3248025" y="4724400"/>
            <a:ext cx="1173163" cy="585788"/>
            <a:chOff x="7164288" y="4814420"/>
            <a:chExt cx="1173163" cy="584775"/>
          </a:xfrm>
        </p:grpSpPr>
        <p:sp>
          <p:nvSpPr>
            <p:cNvPr id="76856" name="Line 55"/>
            <p:cNvSpPr>
              <a:spLocks noChangeShapeType="1"/>
            </p:cNvSpPr>
            <p:nvPr/>
          </p:nvSpPr>
          <p:spPr bwMode="auto">
            <a:xfrm>
              <a:off x="7164288" y="5373216"/>
              <a:ext cx="11731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7269063" y="4814420"/>
              <a:ext cx="100647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  <a:latin typeface="Times New Roman"/>
                  <a:ea typeface="华文新魏"/>
                </a:rPr>
                <a:t>左移</a:t>
              </a:r>
              <a:endParaRPr lang="zh-CN" altLang="en-US" dirty="0"/>
            </a:p>
          </p:txBody>
        </p:sp>
      </p:grpSp>
      <p:grpSp>
        <p:nvGrpSpPr>
          <p:cNvPr id="76848" name="组合 6"/>
          <p:cNvGrpSpPr>
            <a:grpSpLocks/>
          </p:cNvGrpSpPr>
          <p:nvPr/>
        </p:nvGrpSpPr>
        <p:grpSpPr bwMode="auto">
          <a:xfrm>
            <a:off x="2541588" y="6129338"/>
            <a:ext cx="1173162" cy="584200"/>
            <a:chOff x="6457950" y="6208768"/>
            <a:chExt cx="1173163" cy="584775"/>
          </a:xfrm>
        </p:grpSpPr>
        <p:sp>
          <p:nvSpPr>
            <p:cNvPr id="76854" name="Line 55"/>
            <p:cNvSpPr>
              <a:spLocks noChangeShapeType="1"/>
            </p:cNvSpPr>
            <p:nvPr/>
          </p:nvSpPr>
          <p:spPr bwMode="auto">
            <a:xfrm>
              <a:off x="6457950" y="6300788"/>
              <a:ext cx="1173163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03987" y="6208768"/>
              <a:ext cx="10048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rgbClr val="000000"/>
                  </a:solidFill>
                  <a:latin typeface="Times New Roman"/>
                  <a:ea typeface="华文新魏"/>
                </a:rPr>
                <a:t>右移</a:t>
              </a:r>
              <a:endParaRPr lang="zh-CN" altLang="en-US" dirty="0"/>
            </a:p>
          </p:txBody>
        </p:sp>
      </p:grpSp>
      <p:sp>
        <p:nvSpPr>
          <p:cNvPr id="76849" name="矩形 7"/>
          <p:cNvSpPr>
            <a:spLocks noChangeArrowheads="1"/>
          </p:cNvSpPr>
          <p:nvPr/>
        </p:nvSpPr>
        <p:spPr bwMode="auto">
          <a:xfrm>
            <a:off x="900113" y="5497513"/>
            <a:ext cx="358775" cy="558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7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249363" y="5768975"/>
            <a:ext cx="4191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51" name="文本框 13"/>
          <p:cNvSpPr txBox="1">
            <a:spLocks noChangeArrowheads="1"/>
          </p:cNvSpPr>
          <p:nvPr/>
        </p:nvSpPr>
        <p:spPr bwMode="auto">
          <a:xfrm>
            <a:off x="835025" y="558165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CF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endCxn id="9" idx="1"/>
          </p:cNvCxnSpPr>
          <p:nvPr/>
        </p:nvCxnSpPr>
        <p:spPr>
          <a:xfrm>
            <a:off x="4500563" y="5759450"/>
            <a:ext cx="1014412" cy="1588"/>
          </a:xfrm>
          <a:prstGeom prst="straightConnector1">
            <a:avLst/>
          </a:prstGeom>
          <a:ln w="38100">
            <a:solidFill>
              <a:schemeClr val="accent5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53" name="矩形 18"/>
          <p:cNvSpPr>
            <a:spLocks noChangeArrowheads="1"/>
          </p:cNvSpPr>
          <p:nvPr/>
        </p:nvSpPr>
        <p:spPr bwMode="auto">
          <a:xfrm>
            <a:off x="684213" y="5949950"/>
            <a:ext cx="720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endParaRPr lang="zh-CN" altLang="en-US" sz="28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692150"/>
            <a:ext cx="8569325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sz="3200" dirty="0">
                <a:latin typeface="Lantinghei SC Demibold"/>
                <a:ea typeface="Lantinghei SC Demibold"/>
                <a:cs typeface="Lantinghei SC Demibold"/>
              </a:rPr>
              <a:t>补码右移</a:t>
            </a:r>
          </a:p>
          <a:p>
            <a:pPr marL="358775" lvl="1" indent="0">
              <a:lnSpc>
                <a:spcPct val="100000"/>
              </a:lnSpc>
              <a:buClr>
                <a:srgbClr val="66CC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Lantinghei SC Demibold"/>
                <a:ea typeface="Lantinghei SC Demibold"/>
                <a:cs typeface="Lantinghei SC Demibold"/>
              </a:rPr>
              <a:t>例：</a:t>
            </a: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设</a:t>
            </a:r>
            <a:r>
              <a:rPr lang="en-US" altLang="zh-CN" sz="2800" dirty="0">
                <a:latin typeface="Lantinghei SC Demibold"/>
                <a:ea typeface="Lantinghei SC Demibold"/>
                <a:cs typeface="Lantinghei SC Demibold"/>
              </a:rPr>
              <a:t>x= </a:t>
            </a:r>
            <a:r>
              <a:rPr lang="en-US" altLang="zh-CN" sz="2800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-</a:t>
            </a:r>
            <a:r>
              <a:rPr lang="en-US" altLang="zh-CN" sz="2800" dirty="0">
                <a:latin typeface="Lantinghei SC Demibold"/>
                <a:ea typeface="Lantinghei SC Demibold"/>
                <a:cs typeface="Lantinghei SC Demibold"/>
              </a:rPr>
              <a:t>1011000，</a:t>
            </a: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则[</a:t>
            </a:r>
            <a:r>
              <a:rPr lang="en-US" altLang="zh-CN" sz="2800" dirty="0">
                <a:latin typeface="Lantinghei SC Demibold"/>
                <a:ea typeface="Lantinghei SC Demibold"/>
                <a:cs typeface="Lantinghei SC Demibold"/>
              </a:rPr>
              <a:t>x]</a:t>
            </a:r>
            <a:r>
              <a:rPr lang="zh-CN" altLang="en-US" sz="2800" baseline="-25000" dirty="0"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=</a:t>
            </a:r>
            <a:r>
              <a:rPr lang="zh-CN" altLang="en-US" sz="2800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0101000，第一位为符号位。现将其真值</a:t>
            </a:r>
            <a:r>
              <a:rPr lang="en-US" altLang="zh-CN" sz="2800" dirty="0">
                <a:latin typeface="Lantinghei SC Demibold"/>
                <a:ea typeface="Lantinghei SC Demibold"/>
                <a:cs typeface="Lantinghei SC Demibold"/>
              </a:rPr>
              <a:t>x</a:t>
            </a: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右移，再求出其对应补码，列式如下：</a:t>
            </a:r>
          </a:p>
        </p:txBody>
      </p:sp>
      <p:sp>
        <p:nvSpPr>
          <p:cNvPr id="3100675" name="Rectangle 3"/>
          <p:cNvSpPr>
            <a:spLocks noChangeArrowheads="1"/>
          </p:cNvSpPr>
          <p:nvPr/>
        </p:nvSpPr>
        <p:spPr bwMode="auto">
          <a:xfrm>
            <a:off x="900113" y="2827338"/>
            <a:ext cx="8153400" cy="26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不移位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	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x = -1011000	   [x]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= 10101000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右移一位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	½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x = -0101100	[½x]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= 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010100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右移二位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	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x = -0010110	[¼x]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= 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01010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                               -88,-44,-22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8852" name="矩形 2"/>
          <p:cNvSpPr>
            <a:spLocks noChangeArrowheads="1"/>
          </p:cNvSpPr>
          <p:nvPr/>
        </p:nvSpPr>
        <p:spPr bwMode="auto">
          <a:xfrm>
            <a:off x="107504" y="0"/>
            <a:ext cx="7273925" cy="59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移位运算举例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1691680" y="5845685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负偶数可以通过移位做除法，负奇数不可以</a:t>
            </a:r>
            <a:endParaRPr lang="en-US" altLang="zh-CN" sz="2000" b="1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67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5563" y="26987"/>
            <a:ext cx="2952750" cy="61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11267" name="Freeform 16"/>
          <p:cNvSpPr>
            <a:spLocks/>
          </p:cNvSpPr>
          <p:nvPr/>
        </p:nvSpPr>
        <p:spPr bwMode="auto">
          <a:xfrm>
            <a:off x="539750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654050" y="692150"/>
            <a:ext cx="175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重点内容</a:t>
            </a:r>
          </a:p>
        </p:txBody>
      </p:sp>
      <p:sp>
        <p:nvSpPr>
          <p:cNvPr id="11269" name="AutoShape 6"/>
          <p:cNvSpPr>
            <a:spLocks noChangeArrowheads="1"/>
          </p:cNvSpPr>
          <p:nvPr/>
        </p:nvSpPr>
        <p:spPr bwMode="auto">
          <a:xfrm>
            <a:off x="468313" y="1244600"/>
            <a:ext cx="8135937" cy="2876550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/>
          </a:p>
        </p:txBody>
      </p:sp>
      <p:sp>
        <p:nvSpPr>
          <p:cNvPr id="11270" name="Text Box 26"/>
          <p:cNvSpPr txBox="1">
            <a:spLocks noChangeArrowheads="1"/>
          </p:cNvSpPr>
          <p:nvPr/>
        </p:nvSpPr>
        <p:spPr bwMode="auto">
          <a:xfrm>
            <a:off x="827088" y="1341438"/>
            <a:ext cx="49593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计算机的算术运算</a:t>
            </a:r>
            <a:endParaRPr kumimoji="1"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1" name="Rectangle 28"/>
          <p:cNvSpPr>
            <a:spLocks noChangeArrowheads="1"/>
          </p:cNvSpPr>
          <p:nvPr/>
        </p:nvSpPr>
        <p:spPr bwMode="auto">
          <a:xfrm>
            <a:off x="647700" y="1819275"/>
            <a:ext cx="45720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3.1  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概述</a:t>
            </a:r>
          </a:p>
          <a:p>
            <a:pPr lvl="2" eaLnBrk="1" hangingPunct="1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基本运算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3.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加法</a:t>
            </a:r>
            <a:r>
              <a:rPr kumimoji="1"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kumimoji="1" lang="zh-CN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减法</a:t>
            </a:r>
            <a:endParaRPr kumimoji="1" lang="zh-CN" altLang="en-US" sz="24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二进制加法和减法</a:t>
            </a:r>
          </a:p>
          <a:p>
            <a:pPr lvl="2" eaLnBrk="1" hangingPunct="1">
              <a:lnSpc>
                <a:spcPct val="13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加法器的设计</a:t>
            </a:r>
          </a:p>
        </p:txBody>
      </p:sp>
      <p:sp>
        <p:nvSpPr>
          <p:cNvPr id="11272" name="Freeform 22"/>
          <p:cNvSpPr>
            <a:spLocks/>
          </p:cNvSpPr>
          <p:nvPr/>
        </p:nvSpPr>
        <p:spPr bwMode="auto">
          <a:xfrm>
            <a:off x="611188" y="4329113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23"/>
          <p:cNvSpPr>
            <a:spLocks noChangeArrowheads="1"/>
          </p:cNvSpPr>
          <p:nvPr/>
        </p:nvSpPr>
        <p:spPr bwMode="auto">
          <a:xfrm>
            <a:off x="725488" y="4292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基本要求</a:t>
            </a:r>
          </a:p>
        </p:txBody>
      </p:sp>
      <p:sp>
        <p:nvSpPr>
          <p:cNvPr id="11274" name="AutoShape 12"/>
          <p:cNvSpPr>
            <a:spLocks noChangeArrowheads="1"/>
          </p:cNvSpPr>
          <p:nvPr/>
        </p:nvSpPr>
        <p:spPr bwMode="auto">
          <a:xfrm>
            <a:off x="525463" y="4837113"/>
            <a:ext cx="8135937" cy="1592262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400"/>
          </a:p>
        </p:txBody>
      </p:sp>
      <p:sp>
        <p:nvSpPr>
          <p:cNvPr id="11275" name="Rectangle 31"/>
          <p:cNvSpPr>
            <a:spLocks noChangeArrowheads="1"/>
          </p:cNvSpPr>
          <p:nvPr/>
        </p:nvSpPr>
        <p:spPr bwMode="auto">
          <a:xfrm>
            <a:off x="928688" y="4933950"/>
            <a:ext cx="73882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理解算术运算的基本概念</a:t>
            </a:r>
            <a:endParaRPr kumimoji="1"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掌握计算机中的有符号数与无符号数表示</a:t>
            </a: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，以及</a:t>
            </a:r>
            <a:r>
              <a:rPr kumimoji="1" lang="zh-CN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加、减法运算</a:t>
            </a:r>
            <a:endParaRPr kumimoji="1"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2"/>
          <p:cNvSpPr>
            <a:spLocks noChangeArrowheads="1"/>
          </p:cNvSpPr>
          <p:nvPr/>
        </p:nvSpPr>
        <p:spPr bwMode="auto">
          <a:xfrm>
            <a:off x="107504" y="0"/>
            <a:ext cx="7273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移位运算举例</a:t>
            </a:r>
          </a:p>
        </p:txBody>
      </p:sp>
      <p:sp>
        <p:nvSpPr>
          <p:cNvPr id="80899" name="Rectangle 2"/>
          <p:cNvSpPr txBox="1">
            <a:spLocks noChangeArrowheads="1"/>
          </p:cNvSpPr>
          <p:nvPr/>
        </p:nvSpPr>
        <p:spPr bwMode="auto">
          <a:xfrm>
            <a:off x="323850" y="981075"/>
            <a:ext cx="84978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597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补码左移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rgbClr val="66CCFF"/>
              </a:buClr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x=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0010110，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则[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8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1101010 ，第一位为符号位。现将其真值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左移，再求出其对应补码，列式如下：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3" y="3460750"/>
            <a:ext cx="80010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不移位	 </a:t>
            </a:r>
            <a:r>
              <a:rPr kumimoji="1" lang="en-US" altLang="zh-CN" sz="2400" b="1" dirty="0">
                <a:latin typeface="Lantinghei SC Demibold"/>
                <a:ea typeface="Lantinghei SC Demibold"/>
                <a:cs typeface="Lantinghei SC Demibold"/>
              </a:rPr>
              <a:t>x = -0010110	   [x]</a:t>
            </a:r>
            <a:r>
              <a:rPr kumimoji="1" lang="zh-CN" altLang="en-US" sz="2400" b="1" baseline="-25000" dirty="0"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= 11101010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左移一位	2</a:t>
            </a:r>
            <a:r>
              <a:rPr kumimoji="1" lang="en-US" altLang="zh-CN" sz="2400" b="1" dirty="0">
                <a:latin typeface="Lantinghei SC Demibold"/>
                <a:ea typeface="Lantinghei SC Demibold"/>
                <a:cs typeface="Lantinghei SC Demibold"/>
              </a:rPr>
              <a:t>x = -0101100	</a:t>
            </a: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  </a:t>
            </a:r>
            <a:r>
              <a:rPr kumimoji="1" lang="en-US" altLang="zh-CN" sz="2400" b="1" dirty="0">
                <a:latin typeface="Lantinghei SC Demibold"/>
                <a:ea typeface="Lantinghei SC Demibold"/>
                <a:cs typeface="Lantinghei SC Demibold"/>
              </a:rPr>
              <a:t>[2x]</a:t>
            </a:r>
            <a:r>
              <a:rPr kumimoji="1" lang="zh-CN" altLang="en-US" sz="2400" b="1" baseline="-25000" dirty="0"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= 1101010</a:t>
            </a:r>
            <a:r>
              <a:rPr kumimoji="1"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0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左移二位	4</a:t>
            </a:r>
            <a:r>
              <a:rPr kumimoji="1" lang="en-US" altLang="zh-CN" sz="2400" b="1" dirty="0">
                <a:latin typeface="Lantinghei SC Demibold"/>
                <a:ea typeface="Lantinghei SC Demibold"/>
                <a:cs typeface="Lantinghei SC Demibold"/>
              </a:rPr>
              <a:t>x = -1011000	</a:t>
            </a: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  </a:t>
            </a:r>
            <a:r>
              <a:rPr kumimoji="1" lang="en-US" altLang="zh-CN" sz="2400" b="1" dirty="0">
                <a:latin typeface="Lantinghei SC Demibold"/>
                <a:ea typeface="Lantinghei SC Demibold"/>
                <a:cs typeface="Lantinghei SC Demibold"/>
              </a:rPr>
              <a:t>[4x]</a:t>
            </a:r>
            <a:r>
              <a:rPr kumimoji="1" lang="zh-CN" altLang="en-US" sz="2400" b="1" baseline="-25000" dirty="0"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kumimoji="1" lang="zh-CN" altLang="en-US" sz="2400" b="1" dirty="0">
                <a:latin typeface="Lantinghei SC Demibold"/>
                <a:ea typeface="Lantinghei SC Demibold"/>
                <a:cs typeface="Lantinghei SC Demibold"/>
              </a:rPr>
              <a:t>= 101010</a:t>
            </a:r>
            <a:r>
              <a:rPr kumimoji="1"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00</a:t>
            </a:r>
          </a:p>
        </p:txBody>
      </p:sp>
      <p:sp>
        <p:nvSpPr>
          <p:cNvPr id="2" name="椭圆形标注 1"/>
          <p:cNvSpPr>
            <a:spLocks noChangeArrowheads="1"/>
          </p:cNvSpPr>
          <p:nvPr/>
        </p:nvSpPr>
        <p:spPr bwMode="auto">
          <a:xfrm>
            <a:off x="3851275" y="5099050"/>
            <a:ext cx="3889375" cy="1341438"/>
          </a:xfrm>
          <a:prstGeom prst="wedgeEllipseCallout">
            <a:avLst>
              <a:gd name="adj1" fmla="val -60231"/>
              <a:gd name="adj2" fmla="val -67931"/>
            </a:avLst>
          </a:prstGeom>
          <a:solidFill>
            <a:srgbClr val="FFFF00"/>
          </a:solidFill>
          <a:ln w="9525">
            <a:solidFill>
              <a:srgbClr val="D9FA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再左移一位结果如何？</a:t>
            </a:r>
          </a:p>
        </p:txBody>
      </p:sp>
      <p:sp>
        <p:nvSpPr>
          <p:cNvPr id="9" name="矩形 8"/>
          <p:cNvSpPr/>
          <p:nvPr/>
        </p:nvSpPr>
        <p:spPr>
          <a:xfrm>
            <a:off x="5484516" y="3460278"/>
            <a:ext cx="3168650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684213" y="5789242"/>
            <a:ext cx="3415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只要不溢出，可以做乘法</a:t>
            </a:r>
            <a:endParaRPr lang="en-US" altLang="zh-CN" sz="2000" b="1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7021513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程序中涉及的基本运算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836613"/>
            <a:ext cx="8891588" cy="568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</a:pPr>
            <a:r>
              <a:rPr lang="zh-CN" altLang="en-US" sz="2800"/>
              <a:t>位扩展和位截断运算</a:t>
            </a:r>
          </a:p>
          <a:p>
            <a:pPr marL="715963" lvl="1" indent="-18256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800"/>
              <a:t>用途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强制类型转换时，可能造成数据位被扩展或者被截断</a:t>
            </a:r>
          </a:p>
          <a:p>
            <a:pPr marL="715963" lvl="1" indent="-182563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</a:pPr>
            <a:r>
              <a:rPr lang="zh-CN" altLang="en-US" sz="2800"/>
              <a:t>操作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没有专门的操作运算符，</a:t>
            </a:r>
            <a:r>
              <a:rPr lang="zh-CN" altLang="en-US" sz="2400" u="sng"/>
              <a:t>根据类型转换前后的数据长短来确定</a:t>
            </a:r>
            <a:r>
              <a:rPr lang="zh-CN" altLang="en-US" sz="2400"/>
              <a:t>是做位扩展还是位截断操作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短数转为长数</a:t>
            </a:r>
            <a:r>
              <a:rPr lang="en-US" altLang="zh-CN" sz="2400"/>
              <a:t>—</a:t>
            </a:r>
            <a:r>
              <a:rPr lang="zh-CN" altLang="en-US" sz="2400">
                <a:solidFill>
                  <a:srgbClr val="FF0000"/>
                </a:solidFill>
              </a:rPr>
              <a:t>位扩展</a:t>
            </a:r>
          </a:p>
          <a:p>
            <a:pPr marL="1352550" lvl="3" indent="-2667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无符号数：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扩展，即：前面补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”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352550" lvl="3" indent="-2667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有符号整数：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符号扩展，即：前面补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“数符”</a:t>
            </a:r>
          </a:p>
          <a:p>
            <a:pPr marL="990600" lvl="2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/>
              <a:t>长数转为短数</a:t>
            </a:r>
            <a:r>
              <a:rPr lang="en-US" altLang="zh-CN" sz="2400"/>
              <a:t>—</a:t>
            </a:r>
            <a:r>
              <a:rPr lang="zh-CN" altLang="en-US" sz="2400">
                <a:solidFill>
                  <a:srgbClr val="FF0000"/>
                </a:solidFill>
              </a:rPr>
              <a:t>位截断</a:t>
            </a:r>
            <a:endParaRPr lang="zh-CN" altLang="en-US" sz="2400"/>
          </a:p>
          <a:p>
            <a:pPr marL="1352550" lvl="3" indent="-2667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强行将一个长数的高位丢弃</a:t>
            </a:r>
            <a:endParaRPr lang="en-US" altLang="zh-CN" sz="280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352550" lvl="3" indent="-2667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可能会发生数据“溢出”或者数据不正确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44624"/>
            <a:ext cx="7021512" cy="6006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位扩展和位截断举例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65175"/>
            <a:ext cx="8031162" cy="266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：在小端机上输出</a:t>
            </a:r>
            <a:r>
              <a:rPr lang="en-US" altLang="zh-CN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si</a:t>
            </a: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usi</a:t>
            </a: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 i</a:t>
            </a: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 ui</a:t>
            </a:r>
            <a:r>
              <a:rPr lang="zh-CN" altLang="en-US" sz="3200" b="0">
                <a:latin typeface="华文新魏" panose="02010800040101010101" pitchFamily="2" charset="-122"/>
                <a:ea typeface="华文新魏" panose="02010800040101010101" pitchFamily="2" charset="-122"/>
              </a:rPr>
              <a:t>的十进制和十六进制值是什么？</a:t>
            </a:r>
            <a:endParaRPr lang="en-US" altLang="zh-CN" sz="32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short si = -12345;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unsigned short usi = si;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int i = si;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unsingned int ui = usi ;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11188" y="4005263"/>
            <a:ext cx="7221537" cy="1816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2">
              <a:defRPr/>
            </a:pPr>
            <a:r>
              <a:rPr lang="pt-BR" altLang="zh-CN" sz="2800" b="1" dirty="0">
                <a:solidFill>
                  <a:srgbClr val="0000CC"/>
                </a:solidFill>
                <a:latin typeface="Times New Roman" charset="0"/>
              </a:rPr>
              <a:t>si = -12345    CF C7</a:t>
            </a:r>
            <a:endParaRPr lang="en-US" altLang="zh-CN" sz="2800" b="1" dirty="0">
              <a:solidFill>
                <a:srgbClr val="0000CC"/>
              </a:solidFill>
              <a:latin typeface="Times New Roman" charset="0"/>
            </a:endParaRPr>
          </a:p>
          <a:p>
            <a:pPr lvl="2">
              <a:defRPr/>
            </a:pPr>
            <a:r>
              <a:rPr lang="pt-BR" altLang="zh-CN" sz="2800" b="1" dirty="0" err="1">
                <a:solidFill>
                  <a:srgbClr val="0000CC"/>
                </a:solidFill>
                <a:latin typeface="Times New Roman" charset="0"/>
              </a:rPr>
              <a:t>usi</a:t>
            </a:r>
            <a:r>
              <a:rPr lang="pt-BR" altLang="zh-CN" sz="2800" b="1" dirty="0">
                <a:solidFill>
                  <a:srgbClr val="0000CC"/>
                </a:solidFill>
                <a:latin typeface="Times New Roman" charset="0"/>
              </a:rPr>
              <a:t> = 53191   CF C7</a:t>
            </a:r>
            <a:endParaRPr lang="en-US" altLang="zh-CN" sz="2800" b="1" dirty="0">
              <a:solidFill>
                <a:srgbClr val="0000CC"/>
              </a:solidFill>
              <a:latin typeface="Times New Roman" charset="0"/>
            </a:endParaRPr>
          </a:p>
          <a:p>
            <a:pPr lvl="2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Times New Roman" charset="0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</a:rPr>
              <a:t> = -12345      FF FF CF C7 </a:t>
            </a:r>
          </a:p>
          <a:p>
            <a:pPr lvl="2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Times New Roman" charset="0"/>
              </a:rPr>
              <a:t>ui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</a:rPr>
              <a:t> = 53191     00 00 CF C7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7021512" cy="5956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位扩展和位截断举例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01638" y="1052513"/>
            <a:ext cx="813593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：在小端机上执行下列代码后，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是否相等？</a:t>
            </a:r>
            <a:endParaRPr lang="en-US" altLang="zh-CN" sz="3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int 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= 53191;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short 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= (short)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int j = 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811213" y="3689350"/>
            <a:ext cx="43846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= 53191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pt-BR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00 00 CF C7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si = -12345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CF C7 </a:t>
            </a:r>
          </a:p>
          <a:p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 = -12345    FF FF CF C7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755650" y="5256213"/>
            <a:ext cx="7848600" cy="112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不相等！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截断时发生“溢出”，即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53191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截断为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位数时，无法正确表示</a:t>
            </a: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4500563" y="1700213"/>
            <a:ext cx="4537075" cy="1452562"/>
          </a:xfrm>
          <a:prstGeom prst="cloudCallout">
            <a:avLst>
              <a:gd name="adj1" fmla="val -85176"/>
              <a:gd name="adj2" fmla="val -57370"/>
            </a:avLst>
          </a:prstGeom>
          <a:solidFill>
            <a:srgbClr val="FFFF00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ea typeface="华文新魏" panose="02010800040101010101" pitchFamily="2" charset="-122"/>
              </a:rPr>
              <a:t>思考题：大端机结果如何？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6C971E-05E1-B038-7C79-80C893440F36}"/>
              </a:ext>
            </a:extLst>
          </p:cNvPr>
          <p:cNvSpPr txBox="1"/>
          <p:nvPr/>
        </p:nvSpPr>
        <p:spPr>
          <a:xfrm>
            <a:off x="5436096" y="3606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大端存储读出</a:t>
            </a:r>
            <a:r>
              <a:rPr lang="en-US" altLang="zh-CN" dirty="0" err="1"/>
              <a:t>si</a:t>
            </a:r>
            <a:r>
              <a:rPr lang="en-US" altLang="zh-CN" dirty="0"/>
              <a:t>=00 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  <p:bldP spid="173063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090" y="0"/>
            <a:ext cx="7597775" cy="55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有符号数与无符号数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836613"/>
            <a:ext cx="8856663" cy="52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有符号数与无符号数的区别</a:t>
            </a:r>
          </a:p>
          <a:p>
            <a:pPr marL="873125" lvl="1" indent="-514350" eaLnBrk="1" hangingPunct="1">
              <a:spcBef>
                <a:spcPts val="600"/>
              </a:spcBef>
              <a:spcAft>
                <a:spcPts val="600"/>
              </a:spcAft>
              <a:buFont typeface="隶书" panose="02010509060101010101" pitchFamily="49" charset="-122"/>
              <a:buAutoNum type="circleNumDbPlain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算术运算类指令的执行结果不同</a:t>
            </a:r>
          </a:p>
          <a:p>
            <a:pPr marL="873125" lvl="1" indent="-514350" eaLnBrk="1" hangingPunct="1">
              <a:spcBef>
                <a:spcPts val="600"/>
              </a:spcBef>
              <a:spcAft>
                <a:spcPts val="600"/>
              </a:spcAft>
              <a:buFont typeface="隶书" panose="02010509060101010101" pitchFamily="49" charset="-122"/>
              <a:buAutoNum type="circleNumDbPlain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数据加入寄存器的内容不同</a:t>
            </a:r>
          </a:p>
          <a:p>
            <a:pPr marL="990600" lvl="2" indent="-266700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有符号数加入寄存器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(load byte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lb)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时，需要用符号位填满寄存器左侧中多余的位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符号扩展</a:t>
            </a:r>
          </a:p>
          <a:p>
            <a:pPr marL="990600" lvl="2" indent="-266700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无符号数加入寄存器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(load byte unsigned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lbu)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时，只需将寄存器左侧剩余的位置全部填上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零扩展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73125" lvl="1" indent="-51435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例：将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位二进制数</a:t>
            </a:r>
            <a:r>
              <a:rPr lang="en-US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ten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转换成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位的二进制数。</a:t>
            </a:r>
          </a:p>
          <a:p>
            <a:pPr marL="873125" lvl="1" indent="-51435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位：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111111111111110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two</a:t>
            </a:r>
          </a:p>
          <a:p>
            <a:pPr marL="873125" lvl="1" indent="-51435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	32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位：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11111111111111111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111111111111110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0133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067" name="文本框 10"/>
          <p:cNvSpPr txBox="1">
            <a:spLocks noChangeArrowheads="1"/>
          </p:cNvSpPr>
          <p:nvPr/>
        </p:nvSpPr>
        <p:spPr bwMode="auto">
          <a:xfrm>
            <a:off x="0" y="2060575"/>
            <a:ext cx="91440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4800">
                <a:solidFill>
                  <a:schemeClr val="bg1"/>
                </a:solidFill>
                <a:ea typeface="微软雅黑" panose="020B0503020204020204" pitchFamily="34" charset="-122"/>
              </a:rPr>
              <a:t>加法和减法</a:t>
            </a:r>
            <a:endParaRPr lang="en-US" altLang="zh-CN" sz="480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 and Subtraction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 bwMode="auto">
          <a:xfrm>
            <a:off x="107504" y="-33777"/>
            <a:ext cx="5210175" cy="6321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从十进制加法谈起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/>
              <a:t>十进制加法，例：</a:t>
            </a:r>
            <a:endParaRPr lang="en-US" altLang="zh-CN" sz="2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SzTx/>
            </a:pPr>
            <a:r>
              <a:rPr lang="zh-CN" altLang="en-US" sz="2800"/>
              <a:t>加法表</a:t>
            </a:r>
            <a:endParaRPr lang="en-US" altLang="zh-CN" sz="2800"/>
          </a:p>
        </p:txBody>
      </p:sp>
      <p:grpSp>
        <p:nvGrpSpPr>
          <p:cNvPr id="92164" name="Group 28"/>
          <p:cNvGrpSpPr>
            <a:grpSpLocks/>
          </p:cNvGrpSpPr>
          <p:nvPr/>
        </p:nvGrpSpPr>
        <p:grpSpPr bwMode="auto">
          <a:xfrm>
            <a:off x="539750" y="2276475"/>
            <a:ext cx="1819275" cy="1008063"/>
            <a:chOff x="3620" y="2977"/>
            <a:chExt cx="1528" cy="846"/>
          </a:xfrm>
        </p:grpSpPr>
        <p:sp>
          <p:nvSpPr>
            <p:cNvPr id="92311" name="Rectangle 4"/>
            <p:cNvSpPr>
              <a:spLocks noChangeArrowheads="1"/>
            </p:cNvSpPr>
            <p:nvPr/>
          </p:nvSpPr>
          <p:spPr bwMode="auto">
            <a:xfrm>
              <a:off x="3680" y="2977"/>
              <a:ext cx="128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245</a:t>
              </a:r>
            </a:p>
          </p:txBody>
        </p:sp>
        <p:sp>
          <p:nvSpPr>
            <p:cNvPr id="92312" name="Rectangle 7"/>
            <p:cNvSpPr>
              <a:spLocks noChangeArrowheads="1"/>
            </p:cNvSpPr>
            <p:nvPr/>
          </p:nvSpPr>
          <p:spPr bwMode="auto">
            <a:xfrm>
              <a:off x="3620" y="3617"/>
              <a:ext cx="143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918</a:t>
              </a:r>
            </a:p>
          </p:txBody>
        </p:sp>
        <p:grpSp>
          <p:nvGrpSpPr>
            <p:cNvPr id="92313" name="Group 10"/>
            <p:cNvGrpSpPr>
              <a:grpSpLocks/>
            </p:cNvGrpSpPr>
            <p:nvPr/>
          </p:nvGrpSpPr>
          <p:grpSpPr bwMode="auto">
            <a:xfrm>
              <a:off x="3705" y="3248"/>
              <a:ext cx="445" cy="257"/>
              <a:chOff x="0" y="922"/>
              <a:chExt cx="338" cy="384"/>
            </a:xfrm>
          </p:grpSpPr>
          <p:sp>
            <p:nvSpPr>
              <p:cNvPr id="92318" name="Rectangle 11"/>
              <p:cNvSpPr>
                <a:spLocks noChangeArrowheads="1"/>
              </p:cNvSpPr>
              <p:nvPr/>
            </p:nvSpPr>
            <p:spPr bwMode="auto">
              <a:xfrm>
                <a:off x="43" y="922"/>
                <a:ext cx="2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92319" name="Rectangle 12"/>
              <p:cNvSpPr>
                <a:spLocks noChangeArrowheads="1"/>
              </p:cNvSpPr>
              <p:nvPr/>
            </p:nvSpPr>
            <p:spPr bwMode="auto">
              <a:xfrm>
                <a:off x="0" y="922"/>
                <a:ext cx="33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endParaRPr lang="zh-CN" altLang="en-US"/>
              </a:p>
            </p:txBody>
          </p:sp>
        </p:grpSp>
        <p:grpSp>
          <p:nvGrpSpPr>
            <p:cNvPr id="92314" name="Group 13"/>
            <p:cNvGrpSpPr>
              <a:grpSpLocks/>
            </p:cNvGrpSpPr>
            <p:nvPr/>
          </p:nvGrpSpPr>
          <p:grpSpPr bwMode="auto">
            <a:xfrm>
              <a:off x="3790" y="3248"/>
              <a:ext cx="1358" cy="257"/>
              <a:chOff x="338" y="922"/>
              <a:chExt cx="1031" cy="384"/>
            </a:xfrm>
          </p:grpSpPr>
          <p:sp>
            <p:nvSpPr>
              <p:cNvPr id="92316" name="Rectangle 14"/>
              <p:cNvSpPr>
                <a:spLocks noChangeArrowheads="1"/>
              </p:cNvSpPr>
              <p:nvPr/>
            </p:nvSpPr>
            <p:spPr bwMode="auto">
              <a:xfrm>
                <a:off x="381" y="922"/>
                <a:ext cx="94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673</a:t>
                </a:r>
              </a:p>
            </p:txBody>
          </p:sp>
          <p:sp>
            <p:nvSpPr>
              <p:cNvPr id="92317" name="Rectangle 15"/>
              <p:cNvSpPr>
                <a:spLocks noChangeArrowheads="1"/>
              </p:cNvSpPr>
              <p:nvPr/>
            </p:nvSpPr>
            <p:spPr bwMode="auto">
              <a:xfrm>
                <a:off x="338" y="922"/>
                <a:ext cx="103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5" name="Line 27"/>
            <p:cNvSpPr>
              <a:spLocks noChangeShapeType="1"/>
            </p:cNvSpPr>
            <p:nvPr/>
          </p:nvSpPr>
          <p:spPr bwMode="auto">
            <a:xfrm flipH="1">
              <a:off x="3696" y="3521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897188" y="2293938"/>
          <a:ext cx="5942015" cy="3019423"/>
        </p:xfrm>
        <a:graphic>
          <a:graphicData uri="http://schemas.openxmlformats.org/drawingml/2006/table">
            <a:tbl>
              <a:tblPr firstRow="1" firstCol="1" bandRow="1"/>
              <a:tblGrid>
                <a:gridCol w="53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 bwMode="auto">
          <a:xfrm>
            <a:off x="150268" y="1"/>
            <a:ext cx="5210175" cy="59158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从十进制加法谈起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/>
              <a:t>十进制加法，例：</a:t>
            </a:r>
            <a:endParaRPr lang="en-US" altLang="zh-CN" sz="2800"/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SzTx/>
              <a:buFont typeface="Wingdings" panose="05000000000000000000" pitchFamily="2" charset="2"/>
              <a:buNone/>
            </a:pPr>
            <a:endParaRPr lang="en-US" altLang="zh-CN" sz="2800"/>
          </a:p>
          <a:p>
            <a:pPr>
              <a:buSzTx/>
            </a:pPr>
            <a:r>
              <a:rPr lang="zh-CN" altLang="en-US" sz="2800"/>
              <a:t>加法表</a:t>
            </a:r>
            <a:endParaRPr lang="en-US" altLang="zh-CN" sz="2800"/>
          </a:p>
          <a:p>
            <a:pPr lvl="1">
              <a:buClr>
                <a:srgbClr val="F79646"/>
              </a:buClr>
            </a:pPr>
            <a:r>
              <a:rPr lang="zh-CN" altLang="en-US" sz="2400"/>
              <a:t>加法位表</a:t>
            </a:r>
            <a:endParaRPr lang="en-US" altLang="zh-CN" sz="2400"/>
          </a:p>
          <a:p>
            <a:pPr lvl="1">
              <a:buClr>
                <a:srgbClr val="F79646"/>
              </a:buClr>
            </a:pPr>
            <a:r>
              <a:rPr lang="zh-CN" altLang="en-US" sz="2400"/>
              <a:t>进位位表</a:t>
            </a:r>
          </a:p>
        </p:txBody>
      </p:sp>
      <p:grpSp>
        <p:nvGrpSpPr>
          <p:cNvPr id="94212" name="Group 28"/>
          <p:cNvGrpSpPr>
            <a:grpSpLocks/>
          </p:cNvGrpSpPr>
          <p:nvPr/>
        </p:nvGrpSpPr>
        <p:grpSpPr bwMode="auto">
          <a:xfrm>
            <a:off x="1025525" y="2371725"/>
            <a:ext cx="1819275" cy="815975"/>
            <a:chOff x="3696" y="3056"/>
            <a:chExt cx="1527" cy="686"/>
          </a:xfrm>
        </p:grpSpPr>
        <p:sp>
          <p:nvSpPr>
            <p:cNvPr id="94657" name="Rectangle 4"/>
            <p:cNvSpPr>
              <a:spLocks noChangeArrowheads="1"/>
            </p:cNvSpPr>
            <p:nvPr/>
          </p:nvSpPr>
          <p:spPr bwMode="auto">
            <a:xfrm>
              <a:off x="3723" y="3056"/>
              <a:ext cx="128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 245</a:t>
              </a:r>
            </a:p>
          </p:txBody>
        </p:sp>
        <p:sp>
          <p:nvSpPr>
            <p:cNvPr id="94658" name="Rectangle 7"/>
            <p:cNvSpPr>
              <a:spLocks noChangeArrowheads="1"/>
            </p:cNvSpPr>
            <p:nvPr/>
          </p:nvSpPr>
          <p:spPr bwMode="auto">
            <a:xfrm>
              <a:off x="3787" y="3536"/>
              <a:ext cx="143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 918</a:t>
              </a:r>
            </a:p>
          </p:txBody>
        </p:sp>
        <p:grpSp>
          <p:nvGrpSpPr>
            <p:cNvPr id="94659" name="Group 10"/>
            <p:cNvGrpSpPr>
              <a:grpSpLocks/>
            </p:cNvGrpSpPr>
            <p:nvPr/>
          </p:nvGrpSpPr>
          <p:grpSpPr bwMode="auto">
            <a:xfrm>
              <a:off x="3705" y="3248"/>
              <a:ext cx="445" cy="257"/>
              <a:chOff x="0" y="922"/>
              <a:chExt cx="338" cy="384"/>
            </a:xfrm>
          </p:grpSpPr>
          <p:sp>
            <p:nvSpPr>
              <p:cNvPr id="94664" name="Rectangle 11"/>
              <p:cNvSpPr>
                <a:spLocks noChangeArrowheads="1"/>
              </p:cNvSpPr>
              <p:nvPr/>
            </p:nvSpPr>
            <p:spPr bwMode="auto">
              <a:xfrm>
                <a:off x="43" y="922"/>
                <a:ext cx="2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94665" name="Rectangle 12"/>
              <p:cNvSpPr>
                <a:spLocks noChangeArrowheads="1"/>
              </p:cNvSpPr>
              <p:nvPr/>
            </p:nvSpPr>
            <p:spPr bwMode="auto">
              <a:xfrm>
                <a:off x="0" y="922"/>
                <a:ext cx="33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660" name="Group 13"/>
            <p:cNvGrpSpPr>
              <a:grpSpLocks/>
            </p:cNvGrpSpPr>
            <p:nvPr/>
          </p:nvGrpSpPr>
          <p:grpSpPr bwMode="auto">
            <a:xfrm>
              <a:off x="3790" y="3248"/>
              <a:ext cx="1433" cy="257"/>
              <a:chOff x="338" y="922"/>
              <a:chExt cx="1088" cy="384"/>
            </a:xfrm>
          </p:grpSpPr>
          <p:sp>
            <p:nvSpPr>
              <p:cNvPr id="94662" name="Rectangle 14"/>
              <p:cNvSpPr>
                <a:spLocks noChangeArrowheads="1"/>
              </p:cNvSpPr>
              <p:nvPr/>
            </p:nvSpPr>
            <p:spPr bwMode="auto">
              <a:xfrm>
                <a:off x="481" y="922"/>
                <a:ext cx="94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673</a:t>
                </a:r>
              </a:p>
            </p:txBody>
          </p:sp>
          <p:sp>
            <p:nvSpPr>
              <p:cNvPr id="94663" name="Rectangle 15"/>
              <p:cNvSpPr>
                <a:spLocks noChangeArrowheads="1"/>
              </p:cNvSpPr>
              <p:nvPr/>
            </p:nvSpPr>
            <p:spPr bwMode="auto">
              <a:xfrm>
                <a:off x="338" y="922"/>
                <a:ext cx="103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661" name="Line 27"/>
            <p:cNvSpPr>
              <a:spLocks noChangeShapeType="1"/>
            </p:cNvSpPr>
            <p:nvPr/>
          </p:nvSpPr>
          <p:spPr bwMode="auto">
            <a:xfrm flipH="1">
              <a:off x="3696" y="3521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04532"/>
              </p:ext>
            </p:extLst>
          </p:nvPr>
        </p:nvGraphicFramePr>
        <p:xfrm>
          <a:off x="3808540" y="69555"/>
          <a:ext cx="4266057" cy="2011680"/>
        </p:xfrm>
        <a:graphic>
          <a:graphicData uri="http://schemas.openxmlformats.org/drawingml/2006/table">
            <a:tbl>
              <a:tblPr firstRow="1" firstCol="1" bandRow="1"/>
              <a:tblGrid>
                <a:gridCol w="38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 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73340"/>
              </p:ext>
            </p:extLst>
          </p:nvPr>
        </p:nvGraphicFramePr>
        <p:xfrm>
          <a:off x="3821657" y="2146459"/>
          <a:ext cx="4788220" cy="2042160"/>
        </p:xfrm>
        <a:graphic>
          <a:graphicData uri="http://schemas.openxmlformats.org/drawingml/2006/table">
            <a:tbl>
              <a:tblPr firstRow="1" firstCol="1" bandRow="1"/>
              <a:tblGrid>
                <a:gridCol w="43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 b="1" kern="100" dirty="0">
                        <a:solidFill>
                          <a:srgbClr val="EEECE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9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9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7" marR="51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3140075" y="717674"/>
            <a:ext cx="5217255" cy="5006851"/>
            <a:chOff x="4186994" y="-257270"/>
            <a:chExt cx="6953876" cy="6674602"/>
          </a:xfrm>
        </p:grpSpPr>
        <p:sp>
          <p:nvSpPr>
            <p:cNvPr id="21" name="左大括号 20"/>
            <p:cNvSpPr/>
            <p:nvPr/>
          </p:nvSpPr>
          <p:spPr>
            <a:xfrm>
              <a:off x="4186994" y="800708"/>
              <a:ext cx="395677" cy="5616624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sp>
          <p:nvSpPr>
            <p:cNvPr id="94655" name="TextBox 21"/>
            <p:cNvSpPr txBox="1">
              <a:spLocks noChangeArrowheads="1"/>
            </p:cNvSpPr>
            <p:nvPr/>
          </p:nvSpPr>
          <p:spPr bwMode="auto">
            <a:xfrm>
              <a:off x="9448682" y="-257270"/>
              <a:ext cx="1692188" cy="53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001D96"/>
                  </a:solidFill>
                  <a:latin typeface="Lantinghei SC Demibold"/>
                  <a:ea typeface="Lantinghei SC Demibold"/>
                  <a:cs typeface="Lantinghei SC Demibold"/>
                </a:rPr>
                <a:t>加法位表</a:t>
              </a:r>
            </a:p>
          </p:txBody>
        </p:sp>
        <p:sp>
          <p:nvSpPr>
            <p:cNvPr id="94656" name="TextBox 22"/>
            <p:cNvSpPr txBox="1">
              <a:spLocks noChangeArrowheads="1"/>
            </p:cNvSpPr>
            <p:nvPr/>
          </p:nvSpPr>
          <p:spPr bwMode="auto">
            <a:xfrm>
              <a:off x="9448682" y="2216480"/>
              <a:ext cx="1692188" cy="492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1D96"/>
                  </a:solidFill>
                </a:rPr>
                <a:t>进位位表</a:t>
              </a: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08944"/>
              </p:ext>
            </p:extLst>
          </p:nvPr>
        </p:nvGraphicFramePr>
        <p:xfrm>
          <a:off x="2523087" y="3670301"/>
          <a:ext cx="3447904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31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 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4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7" marR="51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922963" y="4948238"/>
            <a:ext cx="485775" cy="161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kumimoji="1" lang="zh-CN" altLang="en-US">
              <a:solidFill>
                <a:prstClr val="white"/>
              </a:solidFill>
              <a:latin typeface="Verdana"/>
              <a:ea typeface="微软雅黑"/>
            </a:endParaRPr>
          </a:p>
        </p:txBody>
      </p: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5922963" y="2835275"/>
            <a:ext cx="485775" cy="161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kumimoji="1" lang="zh-CN" altLang="en-US">
              <a:solidFill>
                <a:prstClr val="white"/>
              </a:solidFill>
              <a:latin typeface="Verdana"/>
              <a:ea typeface="微软雅黑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 bwMode="auto">
          <a:xfrm>
            <a:off x="241300" y="0"/>
            <a:ext cx="5210175" cy="57070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由十进制加法到二进制加法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/>
              <a:t>二进制加法表</a:t>
            </a:r>
            <a:r>
              <a:rPr lang="en-US" altLang="zh-CN" sz="2800"/>
              <a:t>(</a:t>
            </a:r>
            <a:r>
              <a:rPr lang="zh-CN" altLang="en-US" sz="2800"/>
              <a:t>真值表</a:t>
            </a:r>
            <a:r>
              <a:rPr lang="en-US" altLang="zh-CN" sz="2800"/>
              <a:t>)</a:t>
            </a:r>
          </a:p>
          <a:p>
            <a:pPr>
              <a:buSzTx/>
            </a:pPr>
            <a:endParaRPr lang="en-US" altLang="zh-CN" sz="2800"/>
          </a:p>
          <a:p>
            <a:pPr>
              <a:buSzTx/>
            </a:pPr>
            <a:endParaRPr lang="en-US" altLang="zh-CN" sz="2800"/>
          </a:p>
          <a:p>
            <a:pPr>
              <a:buSzTx/>
            </a:pPr>
            <a:endParaRPr lang="en-US" altLang="zh-CN" sz="2800"/>
          </a:p>
          <a:p>
            <a:pPr>
              <a:buSzTx/>
            </a:pPr>
            <a:r>
              <a:rPr lang="zh-CN" altLang="en-US" sz="2800"/>
              <a:t>最简单的二进制加法示例：</a:t>
            </a:r>
            <a:endParaRPr lang="en-US" altLang="zh-CN" sz="2800"/>
          </a:p>
          <a:p>
            <a:pPr>
              <a:buSzTx/>
            </a:pPr>
            <a:endParaRPr lang="zh-CN" altLang="en-US" sz="28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44550" y="2420938"/>
          <a:ext cx="2170113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72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01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+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00450" y="2070100"/>
          <a:ext cx="2187576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72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+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alt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600450" y="2798763"/>
          <a:ext cx="2187576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72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EEECE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54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  +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alt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alt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rgbClr val="0D0D0D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左大括号 12"/>
          <p:cNvSpPr/>
          <p:nvPr/>
        </p:nvSpPr>
        <p:spPr>
          <a:xfrm>
            <a:off x="3275013" y="1989138"/>
            <a:ext cx="298450" cy="15938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64250" y="2062163"/>
            <a:ext cx="182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1D96"/>
                </a:solidFill>
                <a:latin typeface="Lantinghei SC Demibold"/>
                <a:ea typeface="Lantinghei SC Demibold"/>
                <a:cs typeface="Lantinghei SC Demibold"/>
              </a:rPr>
              <a:t>加法位表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64250" y="2779713"/>
            <a:ext cx="182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1D96"/>
                </a:solidFill>
                <a:latin typeface="Lantinghei SC Demibold"/>
                <a:ea typeface="Lantinghei SC Demibold"/>
                <a:cs typeface="Lantinghei SC Demibold"/>
              </a:rPr>
              <a:t>进位位表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384425" y="4591050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476250" y="5548313"/>
            <a:ext cx="1762125" cy="785812"/>
          </a:xfrm>
          <a:prstGeom prst="wedgeRoundRectCallout">
            <a:avLst>
              <a:gd name="adj1" fmla="val 95504"/>
              <a:gd name="adj2" fmla="val -7418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有符号怎么办？</a:t>
            </a:r>
          </a:p>
        </p:txBody>
      </p:sp>
      <p:sp>
        <p:nvSpPr>
          <p:cNvPr id="6" name="矩形 5"/>
          <p:cNvSpPr/>
          <p:nvPr/>
        </p:nvSpPr>
        <p:spPr>
          <a:xfrm>
            <a:off x="2789238" y="5251450"/>
            <a:ext cx="3833812" cy="29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384425" y="4581525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圆角矩形标注 17"/>
          <p:cNvSpPr/>
          <p:nvPr/>
        </p:nvSpPr>
        <p:spPr>
          <a:xfrm>
            <a:off x="6813550" y="4049713"/>
            <a:ext cx="2160588" cy="541337"/>
          </a:xfrm>
          <a:prstGeom prst="wedgeRoundRectCallout">
            <a:avLst>
              <a:gd name="adj1" fmla="val -60499"/>
              <a:gd name="adj2" fmla="val 11541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无符号数加法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xit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6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5" grpId="0" animBg="1"/>
      <p:bldP spid="6" grpId="0" animBg="1"/>
      <p:bldP spid="18" grpId="0" animBg="1"/>
      <p:bldP spid="1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 bwMode="auto">
          <a:xfrm>
            <a:off x="220064" y="1"/>
            <a:ext cx="5210175" cy="5695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有符号原码加法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/>
              <a:t>同号</a:t>
            </a:r>
            <a:endParaRPr lang="en-US" altLang="zh-CN"/>
          </a:p>
          <a:p>
            <a:pPr>
              <a:buSzTx/>
            </a:pPr>
            <a:endParaRPr lang="en-US" altLang="zh-CN"/>
          </a:p>
          <a:p>
            <a:pPr>
              <a:buSzTx/>
            </a:pPr>
            <a:endParaRPr lang="en-US" altLang="zh-CN"/>
          </a:p>
          <a:p>
            <a:pPr>
              <a:buSzTx/>
            </a:pPr>
            <a:endParaRPr lang="en-US" altLang="zh-CN"/>
          </a:p>
          <a:p>
            <a:pPr>
              <a:buSzTx/>
            </a:pPr>
            <a:r>
              <a:rPr lang="zh-CN" altLang="en-US"/>
              <a:t>异号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0700" y="2159000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16881"/>
              </p:ext>
            </p:extLst>
          </p:nvPr>
        </p:nvGraphicFramePr>
        <p:xfrm>
          <a:off x="1790700" y="2159000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865438" y="2862263"/>
            <a:ext cx="3267075" cy="29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975" y="2830513"/>
            <a:ext cx="338138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21500" y="2689225"/>
            <a:ext cx="1998663" cy="431800"/>
          </a:xfrm>
          <a:prstGeom prst="wedgeRoundRectCallout">
            <a:avLst>
              <a:gd name="adj1" fmla="val -92391"/>
              <a:gd name="adj2" fmla="val 1840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数值位相加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77813" y="2736850"/>
            <a:ext cx="1296987" cy="431800"/>
          </a:xfrm>
          <a:prstGeom prst="wedgeRoundRectCallout">
            <a:avLst>
              <a:gd name="adj1" fmla="val 107860"/>
              <a:gd name="adj2" fmla="val 518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取同号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817688" y="3995738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809750" y="3671888"/>
          <a:ext cx="4672008" cy="1281112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27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7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7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7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92D05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92D05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465388" y="4699000"/>
            <a:ext cx="3694112" cy="29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6963" y="4667250"/>
            <a:ext cx="338137" cy="29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948488" y="4525963"/>
            <a:ext cx="1971675" cy="431800"/>
          </a:xfrm>
          <a:prstGeom prst="wedgeRoundRectCallout">
            <a:avLst>
              <a:gd name="adj1" fmla="val -96106"/>
              <a:gd name="adj2" fmla="val 1840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数值位相加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247650" y="4754563"/>
            <a:ext cx="1651000" cy="481012"/>
          </a:xfrm>
          <a:prstGeom prst="wedgeRoundRectCallout">
            <a:avLst>
              <a:gd name="adj1" fmla="val 83900"/>
              <a:gd name="adj2" fmla="val -235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结果为正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6921500" y="3482975"/>
            <a:ext cx="1971675" cy="431800"/>
          </a:xfrm>
          <a:prstGeom prst="wedgeRoundRectCallout">
            <a:avLst>
              <a:gd name="adj1" fmla="val -91757"/>
              <a:gd name="adj2" fmla="val 2061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负数取补码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247650" y="4075113"/>
            <a:ext cx="1296988" cy="431800"/>
          </a:xfrm>
          <a:prstGeom prst="wedgeRoundRectCallout">
            <a:avLst>
              <a:gd name="adj1" fmla="val 120353"/>
              <a:gd name="adj2" fmla="val 11541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产生进位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49488" y="46132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1413" y="4050030"/>
            <a:ext cx="3721100" cy="217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57438" y="3617913"/>
            <a:ext cx="3721100" cy="296862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2249488" y="3617913"/>
          <a:ext cx="3822696" cy="320675"/>
        </p:xfrm>
        <a:graphic>
          <a:graphicData uri="http://schemas.openxmlformats.org/drawingml/2006/table">
            <a:tbl>
              <a:tblPr firstRow="1" firstCol="1" bandRow="1"/>
              <a:tblGrid>
                <a:gridCol w="42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圆角矩形标注 30"/>
          <p:cNvSpPr/>
          <p:nvPr/>
        </p:nvSpPr>
        <p:spPr>
          <a:xfrm>
            <a:off x="6921500" y="3482975"/>
            <a:ext cx="1971675" cy="431800"/>
          </a:xfrm>
          <a:prstGeom prst="wedgeRoundRectCallout">
            <a:avLst>
              <a:gd name="adj1" fmla="val -96106"/>
              <a:gd name="adj2" fmla="val 10879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负数取补码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2978150" y="6242051"/>
            <a:ext cx="3249612" cy="431800"/>
          </a:xfrm>
          <a:prstGeom prst="wedgeRoundRectCallout">
            <a:avLst>
              <a:gd name="adj1" fmla="val 50611"/>
              <a:gd name="adj2" fmla="val 2155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最高位没有进位怎么办？</a:t>
            </a:r>
          </a:p>
        </p:txBody>
      </p:sp>
      <p:sp>
        <p:nvSpPr>
          <p:cNvPr id="27" name="矩形 26"/>
          <p:cNvSpPr/>
          <p:nvPr/>
        </p:nvSpPr>
        <p:spPr>
          <a:xfrm>
            <a:off x="1358531" y="5157192"/>
            <a:ext cx="6280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</a:rPr>
              <a:t>对于一个负数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|x|  +  [x]</a:t>
            </a:r>
            <a:r>
              <a:rPr kumimoji="1" lang="zh-CN" altLang="en-US" sz="32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 2</a:t>
            </a:r>
            <a:r>
              <a:rPr kumimoji="1" lang="en-US" altLang="zh-CN" sz="32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</a:t>
            </a:r>
            <a:endParaRPr lang="zh-CN" altLang="en-US" sz="3200" baseline="30000" dirty="0"/>
          </a:p>
        </p:txBody>
      </p:sp>
      <p:sp>
        <p:nvSpPr>
          <p:cNvPr id="2" name="矩形 1"/>
          <p:cNvSpPr/>
          <p:nvPr/>
        </p:nvSpPr>
        <p:spPr>
          <a:xfrm>
            <a:off x="683568" y="5766276"/>
            <a:ext cx="755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有进位，说明相加的两个数很大，说明负数的绝对值很小，所以结果为正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7639 L -0.00234 -4.0740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38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7616 L 2.08333E-6 7.40741E-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81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7152 L 4.79167E-6 2.96296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4" grpId="0"/>
      <p:bldP spid="25" grpId="0" animBg="1"/>
      <p:bldP spid="25" grpId="1" animBg="1"/>
      <p:bldP spid="28" grpId="0" animBg="1"/>
      <p:bldP spid="28" grpId="1" animBg="1"/>
      <p:bldP spid="31" grpId="0" animBg="1"/>
      <p:bldP spid="26" grpId="0" animBg="1"/>
      <p:bldP spid="2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基本运算</a:t>
            </a: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Rectangle 5"/>
          <p:cNvSpPr txBox="1">
            <a:spLocks noChangeArrowheads="1"/>
          </p:cNvSpPr>
          <p:nvPr/>
        </p:nvSpPr>
        <p:spPr bwMode="auto">
          <a:xfrm>
            <a:off x="1979613" y="3122613"/>
            <a:ext cx="61309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operations of computers</a:t>
            </a:r>
            <a:endParaRPr lang="zh-CN" altLang="en-US" sz="2400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5210175" cy="6302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有符号原码加法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>
                <a:solidFill>
                  <a:srgbClr val="7F7F7F"/>
                </a:solidFill>
              </a:rPr>
              <a:t>异号</a:t>
            </a:r>
            <a:r>
              <a:rPr lang="en-US" altLang="zh-CN">
                <a:solidFill>
                  <a:srgbClr val="7F7F7F"/>
                </a:solidFill>
              </a:rPr>
              <a:t>(</a:t>
            </a:r>
            <a:r>
              <a:rPr lang="zh-CN" altLang="en-US">
                <a:solidFill>
                  <a:srgbClr val="7F7F7F"/>
                </a:solidFill>
              </a:rPr>
              <a:t>最高位有进位</a:t>
            </a:r>
            <a:r>
              <a:rPr lang="en-US" altLang="zh-CN">
                <a:solidFill>
                  <a:srgbClr val="7F7F7F"/>
                </a:solidFill>
              </a:rPr>
              <a:t>)</a:t>
            </a:r>
          </a:p>
          <a:p>
            <a:pPr>
              <a:buSzTx/>
            </a:pPr>
            <a:endParaRPr lang="en-US" altLang="zh-CN"/>
          </a:p>
          <a:p>
            <a:pPr>
              <a:buSzTx/>
            </a:pPr>
            <a:endParaRPr lang="en-US" altLang="zh-CN"/>
          </a:p>
          <a:p>
            <a:pPr>
              <a:buSzTx/>
            </a:pPr>
            <a:endParaRPr lang="en-US" altLang="zh-CN"/>
          </a:p>
          <a:p>
            <a:pPr>
              <a:buSzTx/>
            </a:pPr>
            <a:r>
              <a:rPr lang="zh-CN" altLang="en-US"/>
              <a:t>异号</a:t>
            </a:r>
            <a:r>
              <a:rPr lang="en-US" altLang="zh-CN"/>
              <a:t>(</a:t>
            </a:r>
            <a:r>
              <a:rPr lang="zh-CN" altLang="en-US"/>
              <a:t>最高位无进位</a:t>
            </a:r>
            <a:r>
              <a:rPr lang="en-US" altLang="zh-CN"/>
              <a:t>)</a:t>
            </a:r>
          </a:p>
          <a:p>
            <a:pPr>
              <a:buSzTx/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89138" y="4381500"/>
          <a:ext cx="4672008" cy="960438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?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989138" y="4057650"/>
          <a:ext cx="4672008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42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92D05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</a:t>
                      </a:r>
                      <a:endParaRPr lang="zh-CN" sz="2100" b="1" kern="100" dirty="0">
                        <a:solidFill>
                          <a:srgbClr val="92D05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2667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681288" y="5067300"/>
            <a:ext cx="3521075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38413" y="5053013"/>
            <a:ext cx="339725" cy="29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759575" y="4535488"/>
            <a:ext cx="1971675" cy="433387"/>
          </a:xfrm>
          <a:prstGeom prst="wedgeRoundRectCallout">
            <a:avLst>
              <a:gd name="adj1" fmla="val -74845"/>
              <a:gd name="adj2" fmla="val 99979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数值位相加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412750" y="5130800"/>
            <a:ext cx="1651000" cy="481013"/>
          </a:xfrm>
          <a:prstGeom prst="wedgeRoundRectCallout">
            <a:avLst>
              <a:gd name="adj1" fmla="val 83900"/>
              <a:gd name="adj2" fmla="val -2354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结果为负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6732588" y="3868738"/>
            <a:ext cx="1971675" cy="431800"/>
          </a:xfrm>
          <a:prstGeom prst="wedgeRoundRectCallout">
            <a:avLst>
              <a:gd name="adj1" fmla="val -72429"/>
              <a:gd name="adj2" fmla="val 2502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负数取补码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420688" y="4294188"/>
            <a:ext cx="1295400" cy="431800"/>
          </a:xfrm>
          <a:prstGeom prst="wedgeRoundRectCallout">
            <a:avLst>
              <a:gd name="adj1" fmla="val 124763"/>
              <a:gd name="adj2" fmla="val 16170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无进位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11413" y="5045075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1263" y="4435475"/>
            <a:ext cx="3721100" cy="21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8888" y="4003675"/>
            <a:ext cx="3721100" cy="296863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2379663" y="4008438"/>
          <a:ext cx="3822696" cy="320675"/>
        </p:xfrm>
        <a:graphic>
          <a:graphicData uri="http://schemas.openxmlformats.org/drawingml/2006/table">
            <a:tbl>
              <a:tblPr firstRow="1" firstCol="1" bandRow="1"/>
              <a:tblGrid>
                <a:gridCol w="42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圆角矩形标注 30"/>
          <p:cNvSpPr/>
          <p:nvPr/>
        </p:nvSpPr>
        <p:spPr>
          <a:xfrm>
            <a:off x="6732588" y="3868738"/>
            <a:ext cx="1971675" cy="431800"/>
          </a:xfrm>
          <a:prstGeom prst="wedgeRoundRectCallout">
            <a:avLst>
              <a:gd name="adj1" fmla="val -74362"/>
              <a:gd name="adj2" fmla="val 10879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负数取补码</a:t>
            </a:r>
          </a:p>
        </p:txBody>
      </p:sp>
      <p:sp>
        <p:nvSpPr>
          <p:cNvPr id="26" name="矩形 25"/>
          <p:cNvSpPr/>
          <p:nvPr/>
        </p:nvSpPr>
        <p:spPr>
          <a:xfrm>
            <a:off x="2681288" y="5381625"/>
            <a:ext cx="3562350" cy="29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759575" y="5238750"/>
            <a:ext cx="2384425" cy="481013"/>
          </a:xfrm>
          <a:prstGeom prst="wedgeRoundRectCallout">
            <a:avLst>
              <a:gd name="adj1" fmla="val -79793"/>
              <a:gd name="adj2" fmla="val 617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取补得到原码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952625" y="1773238"/>
          <a:ext cx="4672009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40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98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7F7F7F"/>
                        </a:solidFill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1" marR="5144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471738" y="1801813"/>
            <a:ext cx="3721100" cy="296862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363788" y="1801813"/>
          <a:ext cx="3822696" cy="320675"/>
        </p:xfrm>
        <a:graphic>
          <a:graphicData uri="http://schemas.openxmlformats.org/drawingml/2006/table">
            <a:tbl>
              <a:tblPr firstRow="1" firstCol="1" bandRow="1"/>
              <a:tblGrid>
                <a:gridCol w="42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100" b="1" kern="100" dirty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2100" b="1" kern="100" dirty="0">
                        <a:solidFill>
                          <a:srgbClr val="7F7F7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1443" marR="5144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7362 L 1.45833E-6 -0.0055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95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7616 L 2.08333E-6 7.40741E-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81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7152 L 4.79167E-6 2.96296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8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4" grpId="0"/>
      <p:bldP spid="25" grpId="0" animBg="1"/>
      <p:bldP spid="25" grpId="1" animBg="1"/>
      <p:bldP spid="28" grpId="0" animBg="1"/>
      <p:bldP spid="28" grpId="1" animBg="1"/>
      <p:bldP spid="31" grpId="0" animBg="1"/>
      <p:bldP spid="26" grpId="0" animBg="1"/>
      <p:bldP spid="26" grpId="1" animBg="1"/>
      <p:bldP spid="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 bwMode="auto">
          <a:xfrm>
            <a:off x="241300" y="0"/>
            <a:ext cx="52101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原码二进制加法规则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4325" indent="-314325">
              <a:lnSpc>
                <a:spcPct val="110000"/>
              </a:lnSpc>
              <a:spcBef>
                <a:spcPts val="450"/>
              </a:spcBef>
              <a:buSzTx/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加法规则：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符号位和数值部分分别处理</a:t>
            </a:r>
            <a:endParaRPr lang="en-US" altLang="zh-CN" sz="280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marL="614363" lvl="1" indent="-314325">
              <a:lnSpc>
                <a:spcPct val="110000"/>
              </a:lnSpc>
              <a:spcBef>
                <a:spcPts val="450"/>
              </a:spcBef>
              <a:buClr>
                <a:srgbClr val="F79646"/>
              </a:buClr>
            </a:pP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同号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：数值位相加，若最高位产生进位，则结果溢出。和的符号取被加数的符号 </a:t>
            </a:r>
          </a:p>
          <a:p>
            <a:pPr marL="614363" lvl="1" indent="-314325">
              <a:lnSpc>
                <a:spcPct val="110000"/>
              </a:lnSpc>
              <a:spcBef>
                <a:spcPts val="9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CC"/>
                </a:solidFill>
                <a:latin typeface="Lantinghei SC Demibold"/>
                <a:ea typeface="Lantinghei SC Demibold"/>
                <a:cs typeface="Lantinghei SC Demibold"/>
              </a:rPr>
              <a:t>异号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：负数取补码，与正数相加，</a:t>
            </a:r>
            <a:r>
              <a:rPr lang="zh-CN" altLang="en-US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分二种情况讨论：</a:t>
            </a:r>
            <a:endParaRPr lang="zh-CN" altLang="en-US" sz="2400">
              <a:latin typeface="Lantinghei SC Demibold"/>
              <a:ea typeface="Lantinghei SC Demibold"/>
              <a:cs typeface="Lantinghei SC Demibold"/>
            </a:endParaRPr>
          </a:p>
          <a:p>
            <a:pPr marL="742950" lvl="2" indent="-200025">
              <a:lnSpc>
                <a:spcPct val="110000"/>
              </a:lnSpc>
              <a:spcBef>
                <a:spcPts val="450"/>
              </a:spcBef>
              <a:buFontTx/>
              <a:buAutoNum type="alphaLcParenR"/>
            </a:pP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最高数值位产生进位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，符号位为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，表明加法结果为正，所得数值位正确。</a:t>
            </a: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2" indent="-200025">
              <a:lnSpc>
                <a:spcPct val="110000"/>
              </a:lnSpc>
              <a:spcBef>
                <a:spcPts val="450"/>
              </a:spcBef>
              <a:buFontTx/>
              <a:buAutoNum type="alphaLcParenR"/>
            </a:pPr>
            <a:r>
              <a:rPr lang="zh-CN" altLang="en-US" sz="24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最高数值位没有产生进位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，符号位为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，表明加法结果为负，得到的是数值位的补码形式，需对结果求补，得到原码结果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 bwMode="auto">
          <a:xfrm>
            <a:off x="107504" y="0"/>
            <a:ext cx="52101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原码二进制加法规则</a:t>
            </a:r>
          </a:p>
        </p:txBody>
      </p:sp>
      <p:sp>
        <p:nvSpPr>
          <p:cNvPr id="10445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4325" indent="-314325">
              <a:lnSpc>
                <a:spcPct val="110000"/>
              </a:lnSpc>
              <a:spcBef>
                <a:spcPts val="450"/>
              </a:spcBef>
              <a:buSzTx/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加法规则：</a:t>
            </a:r>
            <a:r>
              <a:rPr lang="zh-CN" altLang="en-US" sz="28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符号位和数值部分分别处理</a:t>
            </a:r>
            <a:endParaRPr lang="en-US" altLang="zh-CN" sz="280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marL="614363" lvl="1" indent="-314325">
              <a:lnSpc>
                <a:spcPct val="110000"/>
              </a:lnSpc>
              <a:spcBef>
                <a:spcPts val="450"/>
              </a:spcBef>
              <a:buClr>
                <a:srgbClr val="F79646"/>
              </a:buClr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同号：数值位相加，若最高位产生进位，则结果溢出。和的符号取被加数的符号 </a:t>
            </a:r>
          </a:p>
          <a:p>
            <a:pPr marL="614363" lvl="1" indent="-314325">
              <a:lnSpc>
                <a:spcPct val="110000"/>
              </a:lnSpc>
              <a:spcBef>
                <a:spcPts val="900"/>
              </a:spcBef>
              <a:buClr>
                <a:schemeClr val="tx2"/>
              </a:buClr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异号：负数取补码，与正数相加，</a:t>
            </a:r>
            <a:r>
              <a:rPr lang="zh-CN" altLang="en-US" sz="24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分二种情况讨论：</a:t>
            </a:r>
            <a:endParaRPr lang="zh-CN" altLang="en-US" sz="2400">
              <a:latin typeface="Lantinghei SC Demibold"/>
              <a:ea typeface="Lantinghei SC Demibold"/>
              <a:cs typeface="Lantinghei SC Demibold"/>
            </a:endParaRPr>
          </a:p>
          <a:p>
            <a:pPr marL="742950" lvl="2" indent="-200025">
              <a:lnSpc>
                <a:spcPct val="110000"/>
              </a:lnSpc>
              <a:spcBef>
                <a:spcPts val="450"/>
              </a:spcBef>
              <a:buFontTx/>
              <a:buAutoNum type="alphaLcParenR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最高数值位产生进位，符号位为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，表明加法结果为正，所得数值位正确。</a:t>
            </a:r>
            <a:endParaRPr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2" indent="-200025">
              <a:lnSpc>
                <a:spcPct val="110000"/>
              </a:lnSpc>
              <a:spcBef>
                <a:spcPts val="450"/>
              </a:spcBef>
              <a:buFontTx/>
              <a:buAutoNum type="alphaLcParenR"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最高数值位没有产生进位，符号位为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，表明加法结果为负，得到的是数值位的补码形式，需对结果求补，得到原码结果</a:t>
            </a: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88988" y="5027613"/>
            <a:ext cx="7588250" cy="1354137"/>
          </a:xfrm>
          <a:prstGeom prst="wedgeRoundRectCallout">
            <a:avLst>
              <a:gd name="adj1" fmla="val 50070"/>
              <a:gd name="adj2" fmla="val 2010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14325" indent="-314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仅对数值部分进行加减运算，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符号位起判断和控制作用，复杂！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/>
          </p:cNvSpPr>
          <p:nvPr>
            <p:ph type="title"/>
          </p:nvPr>
        </p:nvSpPr>
        <p:spPr bwMode="auto">
          <a:xfrm>
            <a:off x="234606" y="0"/>
            <a:ext cx="5210175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补码的</a:t>
            </a:r>
            <a:r>
              <a:rPr lang="zh-CN" altLang="en-US" sz="320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表示</a:t>
            </a:r>
            <a:endParaRPr lang="en-US" altLang="zh-CN" sz="320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lnSpc>
                <a:spcPct val="100000"/>
              </a:lnSpc>
              <a:buClr>
                <a:srgbClr val="F79646"/>
              </a:buClr>
              <a:buFont typeface="Arial" panose="020B0604020202020204" pitchFamily="34" charset="0"/>
              <a:buChar char="–"/>
            </a:pPr>
            <a:r>
              <a:rPr lang="zh-CN" altLang="en-US" sz="2800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符号部分</a:t>
            </a:r>
            <a:r>
              <a:rPr lang="zh-CN" altLang="en-US" sz="28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同原码</a:t>
            </a:r>
          </a:p>
          <a:p>
            <a:pPr lvl="2">
              <a:lnSpc>
                <a:spcPct val="100000"/>
              </a:lnSpc>
            </a:pP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数的最高位为符号位，</a:t>
            </a:r>
            <a:r>
              <a:rPr lang="en-US" altLang="zh-CN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表示正数，</a:t>
            </a:r>
            <a:r>
              <a:rPr lang="en-US" altLang="zh-CN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表示负数</a:t>
            </a:r>
            <a:endParaRPr lang="en-US" altLang="zh-CN" sz="2400">
              <a:solidFill>
                <a:srgbClr val="0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lnSpc>
                <a:spcPct val="100000"/>
              </a:lnSpc>
              <a:buClr>
                <a:srgbClr val="F79646"/>
              </a:buClr>
              <a:buFont typeface="Arial" panose="020B0604020202020204" pitchFamily="34" charset="0"/>
              <a:buChar char="–"/>
            </a:pPr>
            <a:r>
              <a:rPr lang="zh-CN" altLang="en-US" sz="2800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数字部分</a:t>
            </a:r>
            <a:r>
              <a:rPr lang="zh-CN" altLang="en-US" sz="28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与它的符号位有关</a:t>
            </a:r>
            <a:endParaRPr lang="en-US" altLang="zh-CN" sz="2800">
              <a:solidFill>
                <a:srgbClr val="0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2">
              <a:lnSpc>
                <a:spcPct val="100000"/>
              </a:lnSpc>
            </a:pP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对于正数，补码数值部分与原码数值部分相同</a:t>
            </a:r>
          </a:p>
          <a:p>
            <a:pPr lvl="2">
              <a:lnSpc>
                <a:spcPct val="100000"/>
              </a:lnSpc>
            </a:pP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对于负数，补码数值部分是</a:t>
            </a:r>
            <a:r>
              <a:rPr lang="zh-CN" altLang="en-US" sz="2400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将原码数值部分按位取反</a:t>
            </a:r>
            <a:r>
              <a:rPr lang="zh-CN" altLang="en-US" sz="2400" u="sng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再加</a:t>
            </a:r>
            <a:r>
              <a:rPr lang="en-US" altLang="zh-CN" sz="2400" u="sng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 ，即</a:t>
            </a:r>
            <a:r>
              <a:rPr lang="zh-CN" altLang="en-US" sz="2400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在反码数值部分基础上加</a:t>
            </a:r>
            <a:r>
              <a:rPr lang="en-US" altLang="zh-CN" sz="2400">
                <a:solidFill>
                  <a:srgbClr val="CC0000"/>
                </a:solidFill>
                <a:latin typeface="Lantinghei SC Demibold"/>
                <a:ea typeface="Lantinghei SC Demibold"/>
                <a:cs typeface="Lantinghei SC Demibold"/>
              </a:rPr>
              <a:t>1</a:t>
            </a:r>
            <a:endParaRPr lang="zh-CN" altLang="en-US" sz="2400"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4521200"/>
            <a:ext cx="3494087" cy="138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GB" altLang="zh-CN" sz="2800">
                <a:latin typeface="Calibri" panose="020F0502020204030204" pitchFamily="34" charset="0"/>
              </a:rPr>
              <a:t>X   =   + 1101</a:t>
            </a:r>
            <a:endParaRPr lang="zh-CN" altLang="en-US" sz="2800">
              <a:latin typeface="Calibri" panose="020F0502020204030204" pitchFamily="34" charset="0"/>
            </a:endParaRPr>
          </a:p>
          <a:p>
            <a:pPr lvl="1"/>
            <a:r>
              <a:rPr lang="en-GB" altLang="zh-CN" sz="2800">
                <a:latin typeface="Calibri" panose="020F0502020204030204" pitchFamily="34" charset="0"/>
              </a:rPr>
              <a:t>[ X ]</a:t>
            </a:r>
            <a:r>
              <a:rPr lang="zh-CN" altLang="en-US" sz="2800" baseline="-25000">
                <a:latin typeface="Calibri" panose="020F0502020204030204" pitchFamily="34" charset="0"/>
              </a:rPr>
              <a:t>原</a:t>
            </a:r>
            <a:r>
              <a:rPr lang="zh-CN" altLang="en-US" sz="2800">
                <a:latin typeface="Calibri" panose="020F0502020204030204" pitchFamily="34" charset="0"/>
              </a:rPr>
              <a:t> </a:t>
            </a:r>
            <a:r>
              <a:rPr lang="en-GB" altLang="zh-CN" sz="2800">
                <a:latin typeface="Calibri" panose="020F0502020204030204" pitchFamily="34" charset="0"/>
              </a:rPr>
              <a:t>= 00001101</a:t>
            </a:r>
          </a:p>
          <a:p>
            <a:pPr lvl="1"/>
            <a:r>
              <a:rPr lang="en-GB" altLang="zh-CN" sz="2800">
                <a:latin typeface="Calibri" panose="020F0502020204030204" pitchFamily="34" charset="0"/>
              </a:rPr>
              <a:t>[ X 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 </a:t>
            </a:r>
            <a:r>
              <a:rPr lang="en-GB" altLang="zh-CN" sz="2800">
                <a:latin typeface="Calibri" panose="020F0502020204030204" pitchFamily="34" charset="0"/>
              </a:rPr>
              <a:t>= 00001101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22825" y="4521200"/>
            <a:ext cx="3494088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GB" altLang="zh-CN" sz="2800">
                <a:latin typeface="Calibri" panose="020F0502020204030204" pitchFamily="34" charset="0"/>
              </a:rPr>
              <a:t>Y   =   </a:t>
            </a:r>
            <a:r>
              <a:rPr lang="en-GB" altLang="zh-CN" sz="2800">
                <a:latin typeface="Calibri" panose="020F0502020204030204" pitchFamily="34" charset="0"/>
                <a:sym typeface="Symbol" panose="05050102010706020507" pitchFamily="18" charset="2"/>
              </a:rPr>
              <a:t> </a:t>
            </a:r>
            <a:r>
              <a:rPr lang="en-GB" altLang="zh-CN" sz="2800">
                <a:latin typeface="Calibri" panose="020F0502020204030204" pitchFamily="34" charset="0"/>
              </a:rPr>
              <a:t>1110</a:t>
            </a:r>
            <a:endParaRPr lang="zh-CN" altLang="en-US" sz="2800">
              <a:latin typeface="Calibri" panose="020F0502020204030204" pitchFamily="34" charset="0"/>
            </a:endParaRPr>
          </a:p>
          <a:p>
            <a:pPr lvl="1"/>
            <a:r>
              <a:rPr lang="en-GB" altLang="zh-CN" sz="2800">
                <a:latin typeface="Calibri" panose="020F0502020204030204" pitchFamily="34" charset="0"/>
              </a:rPr>
              <a:t>[ Y ]</a:t>
            </a:r>
            <a:r>
              <a:rPr lang="zh-CN" altLang="en-US" sz="2800" baseline="-25000">
                <a:latin typeface="Calibri" panose="020F0502020204030204" pitchFamily="34" charset="0"/>
              </a:rPr>
              <a:t>原</a:t>
            </a:r>
            <a:r>
              <a:rPr lang="zh-CN" altLang="en-GB" sz="2800">
                <a:latin typeface="Calibri" panose="020F0502020204030204" pitchFamily="34" charset="0"/>
              </a:rPr>
              <a:t> </a:t>
            </a:r>
            <a:r>
              <a:rPr lang="en-GB" altLang="zh-CN" sz="2800">
                <a:latin typeface="Calibri" panose="020F0502020204030204" pitchFamily="34" charset="0"/>
              </a:rPr>
              <a:t>= 10001110</a:t>
            </a:r>
          </a:p>
          <a:p>
            <a:pPr lvl="1"/>
            <a:r>
              <a:rPr lang="en-GB" altLang="zh-CN" sz="2800">
                <a:latin typeface="Calibri" panose="020F0502020204030204" pitchFamily="34" charset="0"/>
              </a:rPr>
              <a:t>[ Y 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en-GB" altLang="zh-CN" sz="2800">
                <a:latin typeface="Calibri" panose="020F0502020204030204" pitchFamily="34" charset="0"/>
              </a:rPr>
              <a:t> = 11110010</a:t>
            </a:r>
          </a:p>
        </p:txBody>
      </p:sp>
      <p:sp>
        <p:nvSpPr>
          <p:cNvPr id="6" name="矩形 5"/>
          <p:cNvSpPr/>
          <p:nvPr/>
        </p:nvSpPr>
        <p:spPr>
          <a:xfrm>
            <a:off x="1253756" y="6249493"/>
            <a:ext cx="7104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</a:rPr>
              <a:t>对于任意一个负数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|x|  +  [x]</a:t>
            </a:r>
            <a:r>
              <a:rPr kumimoji="1" lang="zh-CN" altLang="en-US" sz="32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 2</a:t>
            </a:r>
            <a:r>
              <a:rPr kumimoji="1" lang="en-US" altLang="zh-CN" sz="32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</a:t>
            </a:r>
            <a:endParaRPr lang="zh-CN" altLang="en-US" sz="3200" baseline="30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 bwMode="auto">
          <a:xfrm>
            <a:off x="172417" y="44625"/>
            <a:ext cx="5210175" cy="53722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补码加法</a:t>
            </a:r>
          </a:p>
        </p:txBody>
      </p:sp>
      <p:sp>
        <p:nvSpPr>
          <p:cNvPr id="10854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0025" indent="-200025">
              <a:lnSpc>
                <a:spcPct val="100000"/>
              </a:lnSpc>
              <a:buSzTx/>
            </a:pPr>
            <a:r>
              <a:rPr lang="zh-CN" altLang="en-US" sz="2800" dirty="0"/>
              <a:t>补码</a:t>
            </a:r>
            <a:r>
              <a:rPr lang="zh-CN" altLang="en-US" sz="2800" dirty="0">
                <a:solidFill>
                  <a:srgbClr val="FF0000"/>
                </a:solidFill>
              </a:rPr>
              <a:t>加法：</a:t>
            </a:r>
            <a:r>
              <a:rPr lang="zh-CN" altLang="en-US" sz="2800" dirty="0"/>
              <a:t>符号位参与运算</a:t>
            </a:r>
            <a:endParaRPr lang="en-US" altLang="zh-CN" sz="2800" dirty="0"/>
          </a:p>
          <a:p>
            <a:pPr marL="200025" indent="-200025">
              <a:lnSpc>
                <a:spcPct val="100000"/>
              </a:lnSpc>
              <a:buSzTx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意义下，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任意两数的补码之和等于该两数之和的补码</a:t>
            </a:r>
          </a:p>
          <a:p>
            <a:pPr marL="200025" indent="-200025">
              <a:lnSpc>
                <a:spcPct val="100000"/>
              </a:lnSpc>
              <a:buSzTx/>
            </a:pPr>
            <a:endParaRPr lang="zh-CN" altLang="en-US" sz="2800" dirty="0"/>
          </a:p>
          <a:p>
            <a:pPr marL="200025" lvl="1" indent="-200025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endParaRPr lang="zh-CN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2250" y="3121025"/>
            <a:ext cx="61039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A= 1011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B= -1110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，求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[A+B]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endParaRPr lang="zh-CN" altLang="en-US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[A]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=0 1011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[B]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=1 0010 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492624" y="4373563"/>
            <a:ext cx="3391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[A+B]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=1 1101 = -3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511425" y="4400550"/>
            <a:ext cx="1749425" cy="935038"/>
            <a:chOff x="3680" y="3016"/>
            <a:chExt cx="1468" cy="786"/>
          </a:xfrm>
        </p:grpSpPr>
        <p:sp>
          <p:nvSpPr>
            <p:cNvPr id="108553" name="Rectangle 4"/>
            <p:cNvSpPr>
              <a:spLocks noChangeArrowheads="1"/>
            </p:cNvSpPr>
            <p:nvPr/>
          </p:nvSpPr>
          <p:spPr bwMode="auto">
            <a:xfrm>
              <a:off x="3723" y="3016"/>
              <a:ext cx="128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0 1011</a:t>
              </a:r>
            </a:p>
          </p:txBody>
        </p:sp>
        <p:sp>
          <p:nvSpPr>
            <p:cNvPr id="108554" name="Rectangle 7"/>
            <p:cNvSpPr>
              <a:spLocks noChangeArrowheads="1"/>
            </p:cNvSpPr>
            <p:nvPr/>
          </p:nvSpPr>
          <p:spPr bwMode="auto">
            <a:xfrm>
              <a:off x="3680" y="3596"/>
              <a:ext cx="143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1 1101</a:t>
              </a:r>
            </a:p>
          </p:txBody>
        </p:sp>
        <p:grpSp>
          <p:nvGrpSpPr>
            <p:cNvPr id="108555" name="Group 10"/>
            <p:cNvGrpSpPr>
              <a:grpSpLocks/>
            </p:cNvGrpSpPr>
            <p:nvPr/>
          </p:nvGrpSpPr>
          <p:grpSpPr bwMode="auto">
            <a:xfrm>
              <a:off x="3705" y="3248"/>
              <a:ext cx="445" cy="257"/>
              <a:chOff x="0" y="922"/>
              <a:chExt cx="338" cy="384"/>
            </a:xfrm>
          </p:grpSpPr>
          <p:sp>
            <p:nvSpPr>
              <p:cNvPr id="108560" name="Rectangle 11"/>
              <p:cNvSpPr>
                <a:spLocks noChangeArrowheads="1"/>
              </p:cNvSpPr>
              <p:nvPr/>
            </p:nvSpPr>
            <p:spPr bwMode="auto">
              <a:xfrm>
                <a:off x="43" y="922"/>
                <a:ext cx="2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108561" name="Rectangle 12"/>
              <p:cNvSpPr>
                <a:spLocks noChangeArrowheads="1"/>
              </p:cNvSpPr>
              <p:nvPr/>
            </p:nvSpPr>
            <p:spPr bwMode="auto">
              <a:xfrm>
                <a:off x="0" y="922"/>
                <a:ext cx="33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endParaRPr lang="zh-CN" altLang="en-US"/>
              </a:p>
            </p:txBody>
          </p:sp>
        </p:grpSp>
        <p:grpSp>
          <p:nvGrpSpPr>
            <p:cNvPr id="108556" name="Group 13"/>
            <p:cNvGrpSpPr>
              <a:grpSpLocks/>
            </p:cNvGrpSpPr>
            <p:nvPr/>
          </p:nvGrpSpPr>
          <p:grpSpPr bwMode="auto">
            <a:xfrm>
              <a:off x="3790" y="3248"/>
              <a:ext cx="1358" cy="257"/>
              <a:chOff x="338" y="922"/>
              <a:chExt cx="1031" cy="384"/>
            </a:xfrm>
          </p:grpSpPr>
          <p:sp>
            <p:nvSpPr>
              <p:cNvPr id="108558" name="Rectangle 14"/>
              <p:cNvSpPr>
                <a:spLocks noChangeArrowheads="1"/>
              </p:cNvSpPr>
              <p:nvPr/>
            </p:nvSpPr>
            <p:spPr bwMode="auto">
              <a:xfrm>
                <a:off x="424" y="922"/>
                <a:ext cx="94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1 0010</a:t>
                </a:r>
              </a:p>
            </p:txBody>
          </p:sp>
          <p:sp>
            <p:nvSpPr>
              <p:cNvPr id="108559" name="Rectangle 15"/>
              <p:cNvSpPr>
                <a:spLocks noChangeArrowheads="1"/>
              </p:cNvSpPr>
              <p:nvPr/>
            </p:nvSpPr>
            <p:spPr bwMode="auto">
              <a:xfrm>
                <a:off x="338" y="922"/>
                <a:ext cx="103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8557" name="Line 27"/>
            <p:cNvSpPr>
              <a:spLocks noChangeShapeType="1"/>
            </p:cNvSpPr>
            <p:nvPr/>
          </p:nvSpPr>
          <p:spPr bwMode="auto">
            <a:xfrm flipH="1">
              <a:off x="3696" y="3521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圆角矩形标注 15"/>
          <p:cNvSpPr/>
          <p:nvPr/>
        </p:nvSpPr>
        <p:spPr>
          <a:xfrm>
            <a:off x="1639888" y="2060575"/>
            <a:ext cx="5162550" cy="674688"/>
          </a:xfrm>
          <a:prstGeom prst="wedgeRoundRectCallout">
            <a:avLst>
              <a:gd name="adj1" fmla="val 49972"/>
              <a:gd name="adj2" fmla="val -621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00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defRPr/>
            </a:pPr>
            <a:r>
              <a:rPr lang="en-US" altLang="zh-CN" sz="2800">
                <a:latin typeface="Calibri" panose="020F0502020204030204" pitchFamily="34" charset="0"/>
              </a:rPr>
              <a:t>[A + B]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＝</a:t>
            </a:r>
            <a:r>
              <a:rPr lang="en-US" altLang="zh-CN" sz="2800">
                <a:latin typeface="Calibri" panose="020F0502020204030204" pitchFamily="34" charset="0"/>
              </a:rPr>
              <a:t>[A]</a:t>
            </a:r>
            <a:r>
              <a:rPr lang="zh-CN" altLang="en-US" sz="2800" baseline="-25000">
                <a:latin typeface="Calibri" panose="020F0502020204030204" pitchFamily="34" charset="0"/>
              </a:rPr>
              <a:t>补 </a:t>
            </a:r>
            <a:r>
              <a:rPr lang="en-US" altLang="zh-CN" sz="2800">
                <a:latin typeface="Calibri" panose="020F0502020204030204" pitchFamily="34" charset="0"/>
              </a:rPr>
              <a:t>+ [B]</a:t>
            </a:r>
            <a:r>
              <a:rPr lang="zh-CN" altLang="en-US" sz="2800" baseline="-25000">
                <a:latin typeface="Calibri" panose="020F0502020204030204" pitchFamily="34" charset="0"/>
              </a:rPr>
              <a:t>补 </a:t>
            </a:r>
            <a:r>
              <a:rPr lang="zh-CN" altLang="en-US" sz="2800">
                <a:latin typeface="Calibri" panose="020F0502020204030204" pitchFamily="34" charset="0"/>
              </a:rPr>
              <a:t>   </a:t>
            </a:r>
            <a:r>
              <a:rPr lang="en-US" altLang="zh-CN" sz="2800">
                <a:latin typeface="Calibri" panose="020F0502020204030204" pitchFamily="34" charset="0"/>
              </a:rPr>
              <a:t>(mod2)</a:t>
            </a:r>
            <a:r>
              <a:rPr lang="en-US" altLang="zh-CN" sz="3600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 bwMode="auto">
          <a:xfrm>
            <a:off x="172417" y="44625"/>
            <a:ext cx="5210175" cy="53722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补码加法</a:t>
            </a:r>
          </a:p>
        </p:txBody>
      </p:sp>
      <p:sp>
        <p:nvSpPr>
          <p:cNvPr id="10854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597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00025" indent="-200025">
              <a:lnSpc>
                <a:spcPct val="100000"/>
              </a:lnSpc>
              <a:buSzTx/>
            </a:pPr>
            <a:r>
              <a:rPr lang="zh-CN" altLang="en-US" sz="2800" dirty="0"/>
              <a:t>补码</a:t>
            </a:r>
            <a:r>
              <a:rPr lang="zh-CN" altLang="en-US" sz="2800" dirty="0">
                <a:solidFill>
                  <a:srgbClr val="FF0000"/>
                </a:solidFill>
              </a:rPr>
              <a:t>加法：</a:t>
            </a:r>
            <a:r>
              <a:rPr lang="zh-CN" altLang="en-US" sz="2800" dirty="0"/>
              <a:t>符号位参与运算</a:t>
            </a:r>
            <a:endParaRPr lang="en-US" altLang="zh-CN" sz="2800" dirty="0"/>
          </a:p>
          <a:p>
            <a:pPr marL="200025" indent="-200025">
              <a:lnSpc>
                <a:spcPct val="100000"/>
              </a:lnSpc>
              <a:buSzTx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意义下，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任意两数的补码之和等于该两数之和的补码</a:t>
            </a:r>
          </a:p>
          <a:p>
            <a:pPr marL="200025" indent="-200025">
              <a:lnSpc>
                <a:spcPct val="100000"/>
              </a:lnSpc>
              <a:buSzTx/>
            </a:pPr>
            <a:endParaRPr lang="zh-CN" altLang="en-US" sz="2800" dirty="0"/>
          </a:p>
          <a:p>
            <a:pPr marL="200025" lvl="1" indent="-200025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endParaRPr lang="zh-CN" altLang="en-US" sz="2800" dirty="0"/>
          </a:p>
        </p:txBody>
      </p:sp>
      <p:sp>
        <p:nvSpPr>
          <p:cNvPr id="16" name="圆角矩形标注 15"/>
          <p:cNvSpPr/>
          <p:nvPr/>
        </p:nvSpPr>
        <p:spPr>
          <a:xfrm>
            <a:off x="1639888" y="2060575"/>
            <a:ext cx="5162550" cy="674688"/>
          </a:xfrm>
          <a:prstGeom prst="wedgeRoundRectCallout">
            <a:avLst>
              <a:gd name="adj1" fmla="val 49972"/>
              <a:gd name="adj2" fmla="val -621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00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defRPr/>
            </a:pPr>
            <a:r>
              <a:rPr lang="en-US" altLang="zh-CN" sz="2800">
                <a:latin typeface="Calibri" panose="020F0502020204030204" pitchFamily="34" charset="0"/>
              </a:rPr>
              <a:t>[A + B]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＝</a:t>
            </a:r>
            <a:r>
              <a:rPr lang="en-US" altLang="zh-CN" sz="2800">
                <a:latin typeface="Calibri" panose="020F0502020204030204" pitchFamily="34" charset="0"/>
              </a:rPr>
              <a:t>[A]</a:t>
            </a:r>
            <a:r>
              <a:rPr lang="zh-CN" altLang="en-US" sz="2800" baseline="-25000">
                <a:latin typeface="Calibri" panose="020F0502020204030204" pitchFamily="34" charset="0"/>
              </a:rPr>
              <a:t>补 </a:t>
            </a:r>
            <a:r>
              <a:rPr lang="en-US" altLang="zh-CN" sz="2800">
                <a:latin typeface="Calibri" panose="020F0502020204030204" pitchFamily="34" charset="0"/>
              </a:rPr>
              <a:t>+ [B]</a:t>
            </a:r>
            <a:r>
              <a:rPr lang="zh-CN" altLang="en-US" sz="2800" baseline="-25000">
                <a:latin typeface="Calibri" panose="020F0502020204030204" pitchFamily="34" charset="0"/>
              </a:rPr>
              <a:t>补 </a:t>
            </a:r>
            <a:r>
              <a:rPr lang="zh-CN" altLang="en-US" sz="2800">
                <a:latin typeface="Calibri" panose="020F0502020204030204" pitchFamily="34" charset="0"/>
              </a:rPr>
              <a:t>   </a:t>
            </a:r>
            <a:r>
              <a:rPr lang="en-US" altLang="zh-CN" sz="2800">
                <a:latin typeface="Calibri" panose="020F0502020204030204" pitchFamily="34" charset="0"/>
              </a:rPr>
              <a:t>(mod2)</a:t>
            </a:r>
            <a:r>
              <a:rPr lang="en-US" altLang="zh-CN" sz="36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252265" y="4191448"/>
            <a:ext cx="6704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[A+B]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2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+ A+B = 2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+ 2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+ A+B 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284410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证明：</a:t>
            </a:r>
          </a:p>
        </p:txBody>
      </p:sp>
      <p:sp>
        <p:nvSpPr>
          <p:cNvPr id="20" name="矩形 19"/>
          <p:cNvSpPr/>
          <p:nvPr/>
        </p:nvSpPr>
        <p:spPr>
          <a:xfrm>
            <a:off x="1226698" y="3452722"/>
            <a:ext cx="7750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Times New Roman" panose="02020603050405020304" pitchFamily="18" charset="0"/>
              </a:rPr>
              <a:t>对于任意的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，无论正负，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[x]</a:t>
            </a:r>
            <a:r>
              <a:rPr kumimoji="1" lang="zh-CN" altLang="en-US" sz="32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 2</a:t>
            </a:r>
            <a:r>
              <a:rPr kumimoji="1" lang="en-US" altLang="zh-CN" sz="32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+  x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499992" y="4902216"/>
            <a:ext cx="3349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2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+ A + 2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n+1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+B </a:t>
            </a:r>
          </a:p>
        </p:txBody>
      </p:sp>
      <p:sp>
        <p:nvSpPr>
          <p:cNvPr id="22" name="矩形 21"/>
          <p:cNvSpPr/>
          <p:nvPr/>
        </p:nvSpPr>
        <p:spPr>
          <a:xfrm>
            <a:off x="4513988" y="5680202"/>
            <a:ext cx="2231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 [A]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+ [B]</a:t>
            </a:r>
            <a:r>
              <a:rPr kumimoji="1" lang="zh-CN" alt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endParaRPr kumimoji="1"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D6DD101-F4E4-5C92-CF74-B8A4A7C097E6}"/>
                  </a:ext>
                </a:extLst>
              </p14:cNvPr>
              <p14:cNvContentPartPr/>
              <p14:nvPr/>
            </p14:nvContentPartPr>
            <p14:xfrm>
              <a:off x="2827440" y="2757600"/>
              <a:ext cx="3160440" cy="644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D6DD101-F4E4-5C92-CF74-B8A4A7C097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8080" y="2748240"/>
                <a:ext cx="3179160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F435BD-1D74-F43B-A835-0C1C9453C0D5}"/>
              </a:ext>
            </a:extLst>
          </p:cNvPr>
          <p:cNvSpPr txBox="1"/>
          <p:nvPr/>
        </p:nvSpPr>
        <p:spPr>
          <a:xfrm>
            <a:off x="1960481" y="2844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A83B7E7-B213-EA15-85CF-35D3AF2B1634}"/>
                  </a:ext>
                </a:extLst>
              </p14:cNvPr>
              <p14:cNvContentPartPr/>
              <p14:nvPr/>
            </p14:nvContentPartPr>
            <p14:xfrm>
              <a:off x="4047840" y="2787840"/>
              <a:ext cx="716400" cy="7498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A83B7E7-B213-EA15-85CF-35D3AF2B16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8480" y="2778480"/>
                <a:ext cx="73512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7963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 bwMode="auto">
          <a:xfrm>
            <a:off x="234201" y="0"/>
            <a:ext cx="5210175" cy="5786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补码减法</a:t>
            </a:r>
          </a:p>
        </p:txBody>
      </p:sp>
      <p:sp>
        <p:nvSpPr>
          <p:cNvPr id="11059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874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1" indent="-257175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Char char=""/>
            </a:pPr>
            <a:r>
              <a:rPr lang="zh-CN" altLang="zh-CN" sz="2800"/>
              <a:t>补码表示法可以简化加法运算，并且可以将</a:t>
            </a:r>
            <a:r>
              <a:rPr lang="zh-CN" altLang="zh-CN" sz="2800">
                <a:solidFill>
                  <a:srgbClr val="FF0000"/>
                </a:solidFill>
              </a:rPr>
              <a:t>减法变成加法</a:t>
            </a:r>
            <a:endParaRPr lang="en-US" altLang="zh-CN" sz="2800">
              <a:solidFill>
                <a:srgbClr val="FF0000"/>
              </a:solidFill>
            </a:endParaRPr>
          </a:p>
          <a:p>
            <a:pPr marL="257175" lvl="1" indent="-257175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Char char=""/>
            </a:pP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意义下，</a:t>
            </a:r>
            <a:r>
              <a:rPr lang="zh-CN" altLang="en-US" sz="320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两数差的补码等于被减数的补码加上减数的机器负数 </a:t>
            </a:r>
          </a:p>
          <a:p>
            <a:pPr marL="257175" lvl="1" indent="-257175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Char char=""/>
            </a:pPr>
            <a:endParaRPr lang="zh-CN" altLang="en-US" sz="320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762125" y="3068638"/>
            <a:ext cx="5072063" cy="676275"/>
          </a:xfrm>
          <a:prstGeom prst="wedgeRoundRectCallout">
            <a:avLst>
              <a:gd name="adj1" fmla="val 49981"/>
              <a:gd name="adj2" fmla="val -440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00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defRPr/>
            </a:pPr>
            <a:r>
              <a:rPr lang="en-US" altLang="zh-CN" sz="2800">
                <a:latin typeface="Calibri" panose="020F0502020204030204" pitchFamily="34" charset="0"/>
              </a:rPr>
              <a:t>[A - B]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＝</a:t>
            </a:r>
            <a:r>
              <a:rPr lang="en-US" altLang="zh-CN" sz="2800">
                <a:latin typeface="Calibri" panose="020F0502020204030204" pitchFamily="34" charset="0"/>
              </a:rPr>
              <a:t>[A]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 </a:t>
            </a:r>
            <a:r>
              <a:rPr lang="en-US" altLang="zh-CN" sz="2800">
                <a:latin typeface="Calibri" panose="020F0502020204030204" pitchFamily="34" charset="0"/>
              </a:rPr>
              <a:t>+ [-B]</a:t>
            </a:r>
            <a:r>
              <a:rPr lang="zh-CN" altLang="en-US" sz="2800" baseline="-25000">
                <a:latin typeface="Calibri" panose="020F0502020204030204" pitchFamily="34" charset="0"/>
              </a:rPr>
              <a:t>补</a:t>
            </a:r>
            <a:r>
              <a:rPr lang="zh-CN" altLang="en-US" sz="2800">
                <a:latin typeface="Calibri" panose="020F0502020204030204" pitchFamily="34" charset="0"/>
              </a:rPr>
              <a:t> </a:t>
            </a:r>
            <a:r>
              <a:rPr lang="en-US" altLang="zh-CN" sz="2800">
                <a:latin typeface="Calibri" panose="020F0502020204030204" pitchFamily="34" charset="0"/>
              </a:rPr>
              <a:t>(mod2)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929063"/>
            <a:ext cx="7694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：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A= 1011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B= - 0010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 求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[A</a:t>
            </a:r>
            <a:r>
              <a:rPr lang="en-US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endParaRPr lang="zh-CN" altLang="en-US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解：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[A]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=0 1011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[-B]</a:t>
            </a:r>
            <a:r>
              <a:rPr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=0 0010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57625" y="5316538"/>
            <a:ext cx="3016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[A</a:t>
            </a:r>
            <a:r>
              <a:rPr kumimoji="1" lang="zh-CN" altLang="en-US" b="1"/>
              <a:t>－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B]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补</a:t>
            </a: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=0 1101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316038" y="5149850"/>
            <a:ext cx="2616200" cy="942975"/>
            <a:chOff x="3107" y="2795"/>
            <a:chExt cx="1532" cy="792"/>
          </a:xfrm>
        </p:grpSpPr>
        <p:sp>
          <p:nvSpPr>
            <p:cNvPr id="110600" name="Rectangle 5"/>
            <p:cNvSpPr>
              <a:spLocks noChangeArrowheads="1"/>
            </p:cNvSpPr>
            <p:nvPr/>
          </p:nvSpPr>
          <p:spPr bwMode="auto">
            <a:xfrm>
              <a:off x="3210" y="2795"/>
              <a:ext cx="13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0 1011</a:t>
              </a:r>
            </a:p>
          </p:txBody>
        </p:sp>
        <p:sp>
          <p:nvSpPr>
            <p:cNvPr id="110601" name="Rectangle 8"/>
            <p:cNvSpPr>
              <a:spLocks noChangeArrowheads="1"/>
            </p:cNvSpPr>
            <p:nvPr/>
          </p:nvSpPr>
          <p:spPr bwMode="auto">
            <a:xfrm>
              <a:off x="3291" y="3325"/>
              <a:ext cx="11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0 1101</a:t>
              </a:r>
            </a:p>
          </p:txBody>
        </p:sp>
        <p:grpSp>
          <p:nvGrpSpPr>
            <p:cNvPr id="110602" name="Group 16"/>
            <p:cNvGrpSpPr>
              <a:grpSpLocks/>
            </p:cNvGrpSpPr>
            <p:nvPr/>
          </p:nvGrpSpPr>
          <p:grpSpPr bwMode="auto">
            <a:xfrm>
              <a:off x="3198" y="3016"/>
              <a:ext cx="398" cy="299"/>
              <a:chOff x="1747" y="922"/>
              <a:chExt cx="380" cy="384"/>
            </a:xfrm>
          </p:grpSpPr>
          <p:sp>
            <p:nvSpPr>
              <p:cNvPr id="110607" name="Rectangle 17"/>
              <p:cNvSpPr>
                <a:spLocks noChangeArrowheads="1"/>
              </p:cNvSpPr>
              <p:nvPr/>
            </p:nvSpPr>
            <p:spPr bwMode="auto">
              <a:xfrm>
                <a:off x="1790" y="922"/>
                <a:ext cx="2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110608" name="Rectangle 18"/>
              <p:cNvSpPr>
                <a:spLocks noChangeArrowheads="1"/>
              </p:cNvSpPr>
              <p:nvPr/>
            </p:nvSpPr>
            <p:spPr bwMode="auto">
              <a:xfrm>
                <a:off x="1747" y="922"/>
                <a:ext cx="38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0603" name="Group 19"/>
            <p:cNvGrpSpPr>
              <a:grpSpLocks/>
            </p:cNvGrpSpPr>
            <p:nvPr/>
          </p:nvGrpSpPr>
          <p:grpSpPr bwMode="auto">
            <a:xfrm>
              <a:off x="3359" y="3018"/>
              <a:ext cx="1280" cy="299"/>
              <a:chOff x="2127" y="922"/>
              <a:chExt cx="1080" cy="384"/>
            </a:xfrm>
          </p:grpSpPr>
          <p:sp>
            <p:nvSpPr>
              <p:cNvPr id="110605" name="Rectangle 20"/>
              <p:cNvSpPr>
                <a:spLocks noChangeArrowheads="1"/>
              </p:cNvSpPr>
              <p:nvPr/>
            </p:nvSpPr>
            <p:spPr bwMode="auto">
              <a:xfrm>
                <a:off x="2170" y="922"/>
                <a:ext cx="9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0 0010</a:t>
                </a:r>
              </a:p>
            </p:txBody>
          </p:sp>
          <p:sp>
            <p:nvSpPr>
              <p:cNvPr id="110606" name="Rectangle 21"/>
              <p:cNvSpPr>
                <a:spLocks noChangeArrowheads="1"/>
              </p:cNvSpPr>
              <p:nvPr/>
            </p:nvSpPr>
            <p:spPr bwMode="auto">
              <a:xfrm>
                <a:off x="2127" y="922"/>
                <a:ext cx="108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0604" name="Line 83"/>
            <p:cNvSpPr>
              <a:spLocks noChangeShapeType="1"/>
            </p:cNvSpPr>
            <p:nvPr/>
          </p:nvSpPr>
          <p:spPr bwMode="auto">
            <a:xfrm>
              <a:off x="3107" y="3319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 bwMode="auto">
          <a:xfrm>
            <a:off x="144462" y="40370"/>
            <a:ext cx="5210175" cy="576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补码加法器的基本实现</a:t>
            </a:r>
          </a:p>
        </p:txBody>
      </p:sp>
      <p:sp>
        <p:nvSpPr>
          <p:cNvPr id="11264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71488" lvl="1" indent="-200025">
              <a:buClr>
                <a:srgbClr val="F79646"/>
              </a:buClr>
            </a:pPr>
            <a:r>
              <a:rPr lang="zh-CN" altLang="en-US" sz="2800">
                <a:solidFill>
                  <a:srgbClr val="0000CC"/>
                </a:solidFill>
              </a:rPr>
              <a:t>采用补码，</a:t>
            </a:r>
            <a:r>
              <a:rPr lang="zh-CN" altLang="en-US" sz="2800"/>
              <a:t>加法运算和减法运算使用同一个加法电路，简化了运算器硬件电路的设计 </a:t>
            </a:r>
          </a:p>
          <a:p>
            <a:pPr>
              <a:buSzTx/>
            </a:pPr>
            <a:endParaRPr lang="zh-CN" altLang="en-US" sz="3200"/>
          </a:p>
        </p:txBody>
      </p:sp>
      <p:sp>
        <p:nvSpPr>
          <p:cNvPr id="112644" name="Text Box 59"/>
          <p:cNvSpPr txBox="1">
            <a:spLocks noChangeArrowheads="1"/>
          </p:cNvSpPr>
          <p:nvPr/>
        </p:nvSpPr>
        <p:spPr bwMode="auto">
          <a:xfrm>
            <a:off x="2749550" y="5681663"/>
            <a:ext cx="4140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位补码加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减运算部件</a:t>
            </a:r>
          </a:p>
        </p:txBody>
      </p:sp>
      <p:grpSp>
        <p:nvGrpSpPr>
          <p:cNvPr id="112645" name="组合 59"/>
          <p:cNvGrpSpPr>
            <a:grpSpLocks/>
          </p:cNvGrpSpPr>
          <p:nvPr/>
        </p:nvGrpSpPr>
        <p:grpSpPr bwMode="auto">
          <a:xfrm>
            <a:off x="815975" y="2770188"/>
            <a:ext cx="7756525" cy="2746375"/>
            <a:chOff x="958850" y="2770188"/>
            <a:chExt cx="7756554" cy="2746375"/>
          </a:xfrm>
        </p:grpSpPr>
        <p:grpSp>
          <p:nvGrpSpPr>
            <p:cNvPr id="112646" name="Group 61"/>
            <p:cNvGrpSpPr>
              <a:grpSpLocks/>
            </p:cNvGrpSpPr>
            <p:nvPr/>
          </p:nvGrpSpPr>
          <p:grpSpPr bwMode="auto">
            <a:xfrm>
              <a:off x="958850" y="2770188"/>
              <a:ext cx="7756554" cy="2746375"/>
              <a:chOff x="459" y="1442"/>
              <a:chExt cx="4796" cy="1730"/>
            </a:xfrm>
          </p:grpSpPr>
          <p:sp>
            <p:nvSpPr>
              <p:cNvPr id="112649" name="Line 4"/>
              <p:cNvSpPr>
                <a:spLocks noChangeShapeType="1"/>
              </p:cNvSpPr>
              <p:nvPr/>
            </p:nvSpPr>
            <p:spPr bwMode="auto">
              <a:xfrm flipH="1">
                <a:off x="2485" y="1933"/>
                <a:ext cx="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0" name="Line 5"/>
              <p:cNvSpPr>
                <a:spLocks noChangeShapeType="1"/>
              </p:cNvSpPr>
              <p:nvPr/>
            </p:nvSpPr>
            <p:spPr bwMode="auto">
              <a:xfrm flipH="1">
                <a:off x="3213" y="1801"/>
                <a:ext cx="8" cy="2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1" name="Line 6"/>
              <p:cNvSpPr>
                <a:spLocks noChangeShapeType="1"/>
              </p:cNvSpPr>
              <p:nvPr/>
            </p:nvSpPr>
            <p:spPr bwMode="auto">
              <a:xfrm>
                <a:off x="3222" y="1806"/>
                <a:ext cx="581" cy="2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2" name="Line 7"/>
              <p:cNvSpPr>
                <a:spLocks noChangeShapeType="1"/>
              </p:cNvSpPr>
              <p:nvPr/>
            </p:nvSpPr>
            <p:spPr bwMode="auto">
              <a:xfrm>
                <a:off x="3222" y="2076"/>
                <a:ext cx="221" cy="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2653" name="Group 10"/>
              <p:cNvGrpSpPr>
                <a:grpSpLocks/>
              </p:cNvGrpSpPr>
              <p:nvPr/>
            </p:nvGrpSpPr>
            <p:grpSpPr bwMode="auto">
              <a:xfrm>
                <a:off x="3216" y="2517"/>
                <a:ext cx="589" cy="386"/>
                <a:chOff x="3508" y="3208"/>
                <a:chExt cx="468" cy="410"/>
              </a:xfrm>
            </p:grpSpPr>
            <p:sp>
              <p:nvSpPr>
                <p:cNvPr id="1126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508" y="3314"/>
                  <a:ext cx="0" cy="3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69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512" y="3352"/>
                  <a:ext cx="464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69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512" y="3208"/>
                  <a:ext cx="176" cy="1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654" name="Line 16"/>
              <p:cNvSpPr>
                <a:spLocks noChangeShapeType="1"/>
              </p:cNvSpPr>
              <p:nvPr/>
            </p:nvSpPr>
            <p:spPr bwMode="auto">
              <a:xfrm>
                <a:off x="3809" y="2338"/>
                <a:ext cx="8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5" name="Line 17"/>
              <p:cNvSpPr>
                <a:spLocks noChangeShapeType="1"/>
              </p:cNvSpPr>
              <p:nvPr/>
            </p:nvSpPr>
            <p:spPr bwMode="auto">
              <a:xfrm flipH="1">
                <a:off x="2485" y="2743"/>
                <a:ext cx="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6" name="Rectangle 18"/>
              <p:cNvSpPr>
                <a:spLocks noChangeArrowheads="1"/>
              </p:cNvSpPr>
              <p:nvPr/>
            </p:nvSpPr>
            <p:spPr bwMode="auto">
              <a:xfrm rot="5400000">
                <a:off x="3355" y="2171"/>
                <a:ext cx="52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ALU</a:t>
                </a:r>
              </a:p>
            </p:txBody>
          </p:sp>
          <p:sp>
            <p:nvSpPr>
              <p:cNvPr id="112657" name="Line 19"/>
              <p:cNvSpPr>
                <a:spLocks noChangeShapeType="1"/>
              </p:cNvSpPr>
              <p:nvPr/>
            </p:nvSpPr>
            <p:spPr bwMode="auto">
              <a:xfrm flipH="1">
                <a:off x="2724" y="2701"/>
                <a:ext cx="130" cy="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8" name="Line 20"/>
              <p:cNvSpPr>
                <a:spLocks noChangeShapeType="1"/>
              </p:cNvSpPr>
              <p:nvPr/>
            </p:nvSpPr>
            <p:spPr bwMode="auto">
              <a:xfrm flipH="1">
                <a:off x="2724" y="1893"/>
                <a:ext cx="130" cy="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9" name="Line 21"/>
              <p:cNvSpPr>
                <a:spLocks noChangeShapeType="1"/>
              </p:cNvSpPr>
              <p:nvPr/>
            </p:nvSpPr>
            <p:spPr bwMode="auto">
              <a:xfrm flipH="1">
                <a:off x="4231" y="2297"/>
                <a:ext cx="130" cy="8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60" name="Rectangle 22"/>
              <p:cNvSpPr>
                <a:spLocks noChangeArrowheads="1"/>
              </p:cNvSpPr>
              <p:nvPr/>
            </p:nvSpPr>
            <p:spPr bwMode="auto">
              <a:xfrm>
                <a:off x="2686" y="1912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112661" name="Rectangle 23"/>
              <p:cNvSpPr>
                <a:spLocks noChangeArrowheads="1"/>
              </p:cNvSpPr>
              <p:nvPr/>
            </p:nvSpPr>
            <p:spPr bwMode="auto">
              <a:xfrm>
                <a:off x="2699" y="2728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112662" name="Rectangle 24"/>
              <p:cNvSpPr>
                <a:spLocks noChangeArrowheads="1"/>
              </p:cNvSpPr>
              <p:nvPr/>
            </p:nvSpPr>
            <p:spPr bwMode="auto">
              <a:xfrm>
                <a:off x="4228" y="2296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112663" name="Rectangle 25"/>
              <p:cNvSpPr>
                <a:spLocks noChangeArrowheads="1"/>
              </p:cNvSpPr>
              <p:nvPr/>
            </p:nvSpPr>
            <p:spPr bwMode="auto">
              <a:xfrm>
                <a:off x="2437" y="1715"/>
                <a:ext cx="23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112664" name="Rectangle 26"/>
              <p:cNvSpPr>
                <a:spLocks noChangeArrowheads="1"/>
              </p:cNvSpPr>
              <p:nvPr/>
            </p:nvSpPr>
            <p:spPr bwMode="auto">
              <a:xfrm>
                <a:off x="4706" y="2190"/>
                <a:ext cx="54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Result</a:t>
                </a:r>
              </a:p>
            </p:txBody>
          </p:sp>
          <p:sp>
            <p:nvSpPr>
              <p:cNvPr id="112665" name="Rectangle 27"/>
              <p:cNvSpPr>
                <a:spLocks noChangeArrowheads="1"/>
              </p:cNvSpPr>
              <p:nvPr/>
            </p:nvSpPr>
            <p:spPr bwMode="auto">
              <a:xfrm>
                <a:off x="4390" y="1981"/>
                <a:ext cx="44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Zero</a:t>
                </a:r>
              </a:p>
            </p:txBody>
          </p:sp>
          <p:sp>
            <p:nvSpPr>
              <p:cNvPr id="112666" name="Line 28"/>
              <p:cNvSpPr>
                <a:spLocks noChangeShapeType="1"/>
              </p:cNvSpPr>
              <p:nvPr/>
            </p:nvSpPr>
            <p:spPr bwMode="auto">
              <a:xfrm>
                <a:off x="3573" y="1667"/>
                <a:ext cx="0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67" name="Rectangle 29"/>
              <p:cNvSpPr>
                <a:spLocks noChangeArrowheads="1"/>
              </p:cNvSpPr>
              <p:nvPr/>
            </p:nvSpPr>
            <p:spPr bwMode="auto">
              <a:xfrm>
                <a:off x="3620" y="1708"/>
                <a:ext cx="68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CarryIn</a:t>
                </a:r>
              </a:p>
            </p:txBody>
          </p:sp>
          <p:sp>
            <p:nvSpPr>
              <p:cNvPr id="112668" name="Line 30"/>
              <p:cNvSpPr>
                <a:spLocks noChangeShapeType="1"/>
              </p:cNvSpPr>
              <p:nvPr/>
            </p:nvSpPr>
            <p:spPr bwMode="auto">
              <a:xfrm>
                <a:off x="3573" y="2747"/>
                <a:ext cx="0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69" name="Rectangle 31"/>
              <p:cNvSpPr>
                <a:spLocks noChangeArrowheads="1"/>
              </p:cNvSpPr>
              <p:nvPr/>
            </p:nvSpPr>
            <p:spPr bwMode="auto">
              <a:xfrm>
                <a:off x="3620" y="2924"/>
                <a:ext cx="79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CarryOut</a:t>
                </a:r>
              </a:p>
            </p:txBody>
          </p:sp>
          <p:sp>
            <p:nvSpPr>
              <p:cNvPr id="112670" name="Line 32"/>
              <p:cNvSpPr>
                <a:spLocks noChangeShapeType="1"/>
              </p:cNvSpPr>
              <p:nvPr/>
            </p:nvSpPr>
            <p:spPr bwMode="auto">
              <a:xfrm flipH="1">
                <a:off x="496" y="2609"/>
                <a:ext cx="15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1" name="Line 33"/>
              <p:cNvSpPr>
                <a:spLocks noChangeShapeType="1"/>
              </p:cNvSpPr>
              <p:nvPr/>
            </p:nvSpPr>
            <p:spPr bwMode="auto">
              <a:xfrm flipH="1">
                <a:off x="738" y="2567"/>
                <a:ext cx="130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2" name="Rectangle 34"/>
              <p:cNvSpPr>
                <a:spLocks noChangeArrowheads="1"/>
              </p:cNvSpPr>
              <p:nvPr/>
            </p:nvSpPr>
            <p:spPr bwMode="auto">
              <a:xfrm>
                <a:off x="727" y="2592"/>
                <a:ext cx="29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112673" name="Rectangle 35"/>
              <p:cNvSpPr>
                <a:spLocks noChangeArrowheads="1"/>
              </p:cNvSpPr>
              <p:nvPr/>
            </p:nvSpPr>
            <p:spPr bwMode="auto">
              <a:xfrm>
                <a:off x="459" y="2393"/>
                <a:ext cx="22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</a:p>
            </p:txBody>
          </p:sp>
          <p:grpSp>
            <p:nvGrpSpPr>
              <p:cNvPr id="112674" name="Group 36"/>
              <p:cNvGrpSpPr>
                <a:grpSpLocks/>
              </p:cNvGrpSpPr>
              <p:nvPr/>
            </p:nvGrpSpPr>
            <p:grpSpPr bwMode="auto">
              <a:xfrm>
                <a:off x="1146" y="2726"/>
                <a:ext cx="375" cy="268"/>
                <a:chOff x="1853" y="3438"/>
                <a:chExt cx="298" cy="288"/>
              </a:xfrm>
            </p:grpSpPr>
            <p:sp>
              <p:nvSpPr>
                <p:cNvPr id="112693" name="Oval 37"/>
                <p:cNvSpPr>
                  <a:spLocks noChangeArrowheads="1"/>
                </p:cNvSpPr>
                <p:nvPr/>
              </p:nvSpPr>
              <p:spPr bwMode="auto">
                <a:xfrm>
                  <a:off x="2104" y="3560"/>
                  <a:ext cx="47" cy="6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694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1853" y="3438"/>
                  <a:ext cx="256" cy="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695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853" y="3598"/>
                  <a:ext cx="256" cy="1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696" name="Line 40"/>
                <p:cNvSpPr>
                  <a:spLocks noChangeShapeType="1"/>
                </p:cNvSpPr>
                <p:nvPr/>
              </p:nvSpPr>
              <p:spPr bwMode="auto">
                <a:xfrm>
                  <a:off x="1861" y="345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675" name="Line 41"/>
              <p:cNvSpPr>
                <a:spLocks noChangeShapeType="1"/>
              </p:cNvSpPr>
              <p:nvPr/>
            </p:nvSpPr>
            <p:spPr bwMode="auto">
              <a:xfrm>
                <a:off x="976" y="26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6" name="Line 42"/>
              <p:cNvSpPr>
                <a:spLocks noChangeShapeType="1"/>
              </p:cNvSpPr>
              <p:nvPr/>
            </p:nvSpPr>
            <p:spPr bwMode="auto">
              <a:xfrm>
                <a:off x="981" y="2872"/>
                <a:ext cx="17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7" name="Line 43"/>
              <p:cNvSpPr>
                <a:spLocks noChangeShapeType="1"/>
              </p:cNvSpPr>
              <p:nvPr/>
            </p:nvSpPr>
            <p:spPr bwMode="auto">
              <a:xfrm flipH="1">
                <a:off x="1521" y="2877"/>
                <a:ext cx="4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8" name="Line 44"/>
              <p:cNvSpPr>
                <a:spLocks noChangeShapeType="1"/>
              </p:cNvSpPr>
              <p:nvPr/>
            </p:nvSpPr>
            <p:spPr bwMode="auto">
              <a:xfrm flipH="1">
                <a:off x="1640" y="2836"/>
                <a:ext cx="131" cy="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9" name="Rectangle 45"/>
              <p:cNvSpPr>
                <a:spLocks noChangeArrowheads="1"/>
              </p:cNvSpPr>
              <p:nvPr/>
            </p:nvSpPr>
            <p:spPr bwMode="auto">
              <a:xfrm>
                <a:off x="1643" y="2865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</a:p>
            </p:txBody>
          </p:sp>
          <p:sp>
            <p:nvSpPr>
              <p:cNvPr id="112680" name="Rectangle 46"/>
              <p:cNvSpPr>
                <a:spLocks noChangeArrowheads="1"/>
              </p:cNvSpPr>
              <p:nvPr/>
            </p:nvSpPr>
            <p:spPr bwMode="auto">
              <a:xfrm>
                <a:off x="2017" y="2391"/>
                <a:ext cx="462" cy="7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681" name="Rectangle 47"/>
              <p:cNvSpPr>
                <a:spLocks noChangeArrowheads="1"/>
              </p:cNvSpPr>
              <p:nvPr/>
            </p:nvSpPr>
            <p:spPr bwMode="auto">
              <a:xfrm>
                <a:off x="1975" y="2484"/>
                <a:ext cx="18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</a:p>
            </p:txBody>
          </p:sp>
          <p:sp>
            <p:nvSpPr>
              <p:cNvPr id="112682" name="Rectangle 48"/>
              <p:cNvSpPr>
                <a:spLocks noChangeArrowheads="1"/>
              </p:cNvSpPr>
              <p:nvPr/>
            </p:nvSpPr>
            <p:spPr bwMode="auto">
              <a:xfrm>
                <a:off x="1977" y="2807"/>
                <a:ext cx="18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112683" name="Rectangle 49"/>
              <p:cNvSpPr>
                <a:spLocks noChangeArrowheads="1"/>
              </p:cNvSpPr>
              <p:nvPr/>
            </p:nvSpPr>
            <p:spPr bwMode="auto">
              <a:xfrm rot="5400000">
                <a:off x="1993" y="2659"/>
                <a:ext cx="51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Mux</a:t>
                </a:r>
              </a:p>
            </p:txBody>
          </p:sp>
          <p:sp>
            <p:nvSpPr>
              <p:cNvPr id="112684" name="Line 50"/>
              <p:cNvSpPr>
                <a:spLocks noChangeShapeType="1"/>
              </p:cNvSpPr>
              <p:nvPr/>
            </p:nvSpPr>
            <p:spPr bwMode="auto">
              <a:xfrm flipV="1">
                <a:off x="2248" y="1480"/>
                <a:ext cx="0" cy="9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5" name="Rectangle 51"/>
              <p:cNvSpPr>
                <a:spLocks noChangeArrowheads="1"/>
              </p:cNvSpPr>
              <p:nvPr/>
            </p:nvSpPr>
            <p:spPr bwMode="auto">
              <a:xfrm>
                <a:off x="2086" y="2345"/>
                <a:ext cx="31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Sel</a:t>
                </a:r>
              </a:p>
            </p:txBody>
          </p:sp>
          <p:sp>
            <p:nvSpPr>
              <p:cNvPr id="112686" name="Line 52"/>
              <p:cNvSpPr>
                <a:spLocks noChangeShapeType="1"/>
              </p:cNvSpPr>
              <p:nvPr/>
            </p:nvSpPr>
            <p:spPr bwMode="auto">
              <a:xfrm flipH="1">
                <a:off x="2244" y="1664"/>
                <a:ext cx="13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7" name="Rectangle 53"/>
              <p:cNvSpPr>
                <a:spLocks noChangeArrowheads="1"/>
              </p:cNvSpPr>
              <p:nvPr/>
            </p:nvSpPr>
            <p:spPr bwMode="auto">
              <a:xfrm>
                <a:off x="1865" y="1442"/>
                <a:ext cx="38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Sub</a:t>
                </a:r>
              </a:p>
            </p:txBody>
          </p:sp>
          <p:sp>
            <p:nvSpPr>
              <p:cNvPr id="112688" name="Rectangle 54"/>
              <p:cNvSpPr>
                <a:spLocks noChangeArrowheads="1"/>
              </p:cNvSpPr>
              <p:nvPr/>
            </p:nvSpPr>
            <p:spPr bwMode="auto">
              <a:xfrm>
                <a:off x="1437" y="2655"/>
                <a:ext cx="22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112689" name="Line 55"/>
              <p:cNvSpPr>
                <a:spLocks noChangeShapeType="1"/>
              </p:cNvSpPr>
              <p:nvPr/>
            </p:nvSpPr>
            <p:spPr bwMode="auto">
              <a:xfrm>
                <a:off x="1475" y="2709"/>
                <a:ext cx="13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0" name="Line 56"/>
              <p:cNvSpPr>
                <a:spLocks noChangeShapeType="1"/>
              </p:cNvSpPr>
              <p:nvPr/>
            </p:nvSpPr>
            <p:spPr bwMode="auto">
              <a:xfrm>
                <a:off x="3808" y="2136"/>
                <a:ext cx="5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1" name="Line 57"/>
              <p:cNvSpPr>
                <a:spLocks noChangeShapeType="1"/>
              </p:cNvSpPr>
              <p:nvPr/>
            </p:nvSpPr>
            <p:spPr bwMode="auto">
              <a:xfrm>
                <a:off x="3813" y="2544"/>
                <a:ext cx="5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2" name="Rectangle 58"/>
              <p:cNvSpPr>
                <a:spLocks noChangeArrowheads="1"/>
              </p:cNvSpPr>
              <p:nvPr/>
            </p:nvSpPr>
            <p:spPr bwMode="auto">
              <a:xfrm>
                <a:off x="4392" y="2435"/>
                <a:ext cx="75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Overflow</a:t>
                </a:r>
              </a:p>
            </p:txBody>
          </p:sp>
        </p:grpSp>
        <p:cxnSp>
          <p:nvCxnSpPr>
            <p:cNvPr id="121" name="直接连接符 2"/>
            <p:cNvCxnSpPr/>
            <p:nvPr/>
          </p:nvCxnSpPr>
          <p:spPr>
            <a:xfrm rot="16200000" flipH="1">
              <a:off x="5864246" y="4186237"/>
              <a:ext cx="1009650" cy="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4"/>
            <p:cNvCxnSpPr/>
            <p:nvPr/>
          </p:nvCxnSpPr>
          <p:spPr>
            <a:xfrm rot="5400000">
              <a:off x="5498324" y="4190207"/>
              <a:ext cx="5746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3BDB993-BFC0-7553-B197-F2EDBD9DB642}"/>
              </a:ext>
            </a:extLst>
          </p:cNvPr>
          <p:cNvSpPr txBox="1"/>
          <p:nvPr/>
        </p:nvSpPr>
        <p:spPr>
          <a:xfrm>
            <a:off x="3221268" y="553878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多路选择器？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应该用异或也行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 bwMode="auto">
          <a:xfrm>
            <a:off x="269089" y="14289"/>
            <a:ext cx="5210175" cy="59742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补码示例</a:t>
            </a:r>
          </a:p>
        </p:txBody>
      </p:sp>
      <p:sp>
        <p:nvSpPr>
          <p:cNvPr id="11469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1" indent="-257175">
              <a:buClr>
                <a:srgbClr val="F79646"/>
              </a:buClr>
              <a:buFont typeface="Wingdings" panose="05000000000000000000" pitchFamily="2" charset="2"/>
              <a:buChar char=""/>
            </a:pPr>
            <a:r>
              <a:rPr lang="zh-CN" altLang="en-US" sz="2800"/>
              <a:t>补码运算（用</a:t>
            </a:r>
            <a:r>
              <a:rPr lang="en-US" altLang="zh-CN" sz="2800"/>
              <a:t>5</a:t>
            </a:r>
            <a:r>
              <a:rPr lang="zh-CN" altLang="en-US" sz="2800"/>
              <a:t>位二进制补码表示数）</a:t>
            </a:r>
            <a:endParaRPr lang="en-US" altLang="zh-CN" sz="2800"/>
          </a:p>
          <a:p>
            <a:pPr marL="257175" lvl="1" indent="-257175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A=+1111,  B= - 1101,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A+B</a:t>
            </a:r>
          </a:p>
          <a:p>
            <a:pPr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[A+B]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[A]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[B]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</a:p>
          <a:p>
            <a:pPr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[A]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=01111, [B]</a:t>
            </a:r>
            <a:r>
              <a:rPr lang="zh-CN" altLang="en-US" baseline="-2500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=10011,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SzTx/>
            </a:pPr>
            <a:endParaRPr lang="zh-CN" alt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079500" y="3348038"/>
          <a:ext cx="32766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057400" imgH="1193800" progId="Word.Picture.8">
                  <p:embed/>
                </p:oleObj>
              </mc:Choice>
              <mc:Fallback>
                <p:oleObj name="图片" r:id="rId3" imgW="2057400" imgH="1193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348038"/>
                        <a:ext cx="32766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5364163" y="3933825"/>
            <a:ext cx="2808287" cy="782638"/>
          </a:xfrm>
          <a:prstGeom prst="wedgeRoundRectCallout">
            <a:avLst>
              <a:gd name="adj1" fmla="val -103555"/>
              <a:gd name="adj2" fmla="val 6581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14325" indent="-314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</a:rPr>
              <a:t>进位标志位</a:t>
            </a:r>
            <a:r>
              <a:rPr lang="en-US" altLang="zh-CN" sz="24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</a:rPr>
              <a:t>CF=1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</a:rPr>
              <a:t>溢出标志位</a:t>
            </a:r>
            <a:r>
              <a:rPr lang="en-US" altLang="zh-CN" sz="24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</a:rPr>
              <a:t>OF=0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33388" y="5445125"/>
          <a:ext cx="3270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2057400" imgH="558800" progId="Word.Picture.8">
                  <p:embed/>
                </p:oleObj>
              </mc:Choice>
              <mc:Fallback>
                <p:oleObj name="图片" r:id="rId5" imgW="2057400" imgH="558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445125"/>
                        <a:ext cx="3270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 bwMode="auto">
          <a:xfrm>
            <a:off x="241300" y="0"/>
            <a:ext cx="5210175" cy="5755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补码示例</a:t>
            </a:r>
          </a:p>
        </p:txBody>
      </p:sp>
      <p:sp>
        <p:nvSpPr>
          <p:cNvPr id="11673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1" indent="-257175">
              <a:buClr>
                <a:srgbClr val="F79646"/>
              </a:buClr>
              <a:buFont typeface="Wingdings" panose="05000000000000000000" pitchFamily="2" charset="2"/>
              <a:buChar char=""/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补码运算（用</a:t>
            </a:r>
            <a:r>
              <a:rPr lang="en-US" altLang="zh-CN" sz="2800">
                <a:latin typeface="Lantinghei SC Demibold"/>
                <a:ea typeface="Lantinghei SC Demibold"/>
                <a:cs typeface="Lantinghei SC Demibold"/>
              </a:rPr>
              <a:t>5</a:t>
            </a: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位二进制补码表示数）</a:t>
            </a:r>
            <a:endParaRPr lang="en-US" altLang="zh-CN" sz="2800">
              <a:latin typeface="Lantinghei SC Demibold"/>
              <a:ea typeface="Lantinghei SC Demibold"/>
              <a:cs typeface="Lantinghei SC Demibold"/>
            </a:endParaRPr>
          </a:p>
          <a:p>
            <a:pPr marL="257175" lvl="1" indent="-257175">
              <a:lnSpc>
                <a:spcPct val="13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	 A=</a:t>
            </a: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-1111,  B= - 1101,   </a:t>
            </a:r>
            <a:r>
              <a:rPr lang="zh-CN" altLang="en-US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求</a:t>
            </a:r>
            <a:r>
              <a:rPr lang="en-US" altLang="zh-CN" sz="240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A+B</a:t>
            </a:r>
          </a:p>
          <a:p>
            <a:pPr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		</a:t>
            </a: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[A+B]</a:t>
            </a:r>
            <a:r>
              <a:rPr lang="zh-CN" altLang="en-US" baseline="-25000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= [A]</a:t>
            </a:r>
            <a:r>
              <a:rPr lang="zh-CN" altLang="en-US" baseline="-25000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lang="zh-CN" altLang="en-US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+ [B]</a:t>
            </a:r>
            <a:r>
              <a:rPr lang="zh-CN" altLang="en-US" baseline="-25000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补</a:t>
            </a:r>
          </a:p>
          <a:p>
            <a:pPr>
              <a:lnSpc>
                <a:spcPct val="130000"/>
              </a:lnSpc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		[A]</a:t>
            </a:r>
            <a:r>
              <a:rPr lang="zh-CN" altLang="en-US" baseline="-25000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=10001, [B]</a:t>
            </a:r>
            <a:r>
              <a:rPr lang="zh-CN" altLang="en-US" baseline="-25000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补</a:t>
            </a:r>
            <a:r>
              <a:rPr lang="en-US" altLang="zh-CN">
                <a:solidFill>
                  <a:srgbClr val="0070C0"/>
                </a:solidFill>
                <a:latin typeface="Lantinghei SC Demibold"/>
                <a:ea typeface="Lantinghei SC Demibold"/>
                <a:cs typeface="Lantinghei SC Demibold"/>
              </a:rPr>
              <a:t>=10011,</a:t>
            </a:r>
            <a:endParaRPr lang="zh-CN" altLang="en-US" sz="2800">
              <a:solidFill>
                <a:srgbClr val="0070C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>
              <a:buSzTx/>
              <a:buFont typeface="Wingdings" panose="05000000000000000000" pitchFamily="2" charset="2"/>
              <a:buNone/>
            </a:pPr>
            <a:endParaRPr lang="zh-CN" altLang="en-US">
              <a:latin typeface="Lantinghei SC Demibold"/>
              <a:ea typeface="Lantinghei SC Demibold"/>
              <a:cs typeface="Lantinghei SC Demibold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23963" y="3348038"/>
          <a:ext cx="3132137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057400" imgH="1193800" progId="Word.Picture.8">
                  <p:embed/>
                </p:oleObj>
              </mc:Choice>
              <mc:Fallback>
                <p:oleObj name="图片" r:id="rId3" imgW="2057400" imgH="1193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348038"/>
                        <a:ext cx="3132137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5219700" y="3933825"/>
            <a:ext cx="2808288" cy="782638"/>
          </a:xfrm>
          <a:prstGeom prst="wedgeRoundRectCallout">
            <a:avLst>
              <a:gd name="adj1" fmla="val -103555"/>
              <a:gd name="adj2" fmla="val 6581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14325" indent="-314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进位标志位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CF=1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溢出标志位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OF=1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223963" y="5267325"/>
          <a:ext cx="31321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2057400" imgH="558800" progId="Word.Picture.8">
                  <p:embed/>
                </p:oleObj>
              </mc:Choice>
              <mc:Fallback>
                <p:oleObj name="图片" r:id="rId5" imgW="2057400" imgH="5588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67325"/>
                        <a:ext cx="31321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62706" y="0"/>
            <a:ext cx="5210175" cy="59275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按位与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1125538" y="1754188"/>
            <a:ext cx="1366837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14425" y="1943100"/>
            <a:ext cx="110807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92225" y="1446213"/>
            <a:ext cx="152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26227" y="2375746"/>
          <a:ext cx="4634997" cy="22415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54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A&amp;B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8377" y="1754138"/>
            <a:ext cx="2831651" cy="138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60450" y="2322513"/>
            <a:ext cx="4754563" cy="56673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96" y="2287061"/>
            <a:ext cx="1107267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表  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80288" y="4856163"/>
            <a:ext cx="0" cy="41592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kumimoji="1" lang="zh-CN" altLang="en-US" sz="27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60450" y="2943225"/>
            <a:ext cx="3214688" cy="1782763"/>
          </a:xfrm>
          <a:prstGeom prst="rect">
            <a:avLst/>
          </a:prstGeom>
          <a:noFill/>
          <a:ln w="12700">
            <a:solidFill>
              <a:srgbClr val="984807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ln>
                <a:solidFill>
                  <a:srgbClr val="005828"/>
                </a:solidFill>
              </a:ln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96" y="3583373"/>
            <a:ext cx="1107267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n>
                  <a:solidFill>
                    <a:srgbClr val="005828"/>
                  </a:solidFill>
                </a:ln>
                <a:solidFill>
                  <a:srgbClr val="005828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输  入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329113" y="2943225"/>
            <a:ext cx="1485900" cy="1782763"/>
          </a:xfrm>
          <a:prstGeom prst="rect">
            <a:avLst/>
          </a:prstGeom>
          <a:noFill/>
          <a:ln w="12700">
            <a:solidFill>
              <a:srgbClr val="005BE2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ln>
                <a:solidFill>
                  <a:srgbClr val="005828"/>
                </a:solidFill>
              </a:ln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8313" y="3664393"/>
            <a:ext cx="1107267" cy="4308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n>
                  <a:solidFill>
                    <a:srgbClr val="005BE2"/>
                  </a:solidFill>
                </a:ln>
                <a:solidFill>
                  <a:srgbClr val="005BE2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输  出</a:t>
            </a:r>
          </a:p>
        </p:txBody>
      </p:sp>
      <p:cxnSp>
        <p:nvCxnSpPr>
          <p:cNvPr id="16" name="直线连接符 15"/>
          <p:cNvCxnSpPr>
            <a:cxnSpLocks noChangeShapeType="1"/>
          </p:cNvCxnSpPr>
          <p:nvPr/>
        </p:nvCxnSpPr>
        <p:spPr bwMode="auto">
          <a:xfrm>
            <a:off x="1223963" y="4564063"/>
            <a:ext cx="44275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  <p:bldP spid="9" grpId="0" animBg="1"/>
      <p:bldP spid="12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/>
          <p:cNvSpPr>
            <a:spLocks noGrp="1"/>
          </p:cNvSpPr>
          <p:nvPr>
            <p:ph type="title"/>
          </p:nvPr>
        </p:nvSpPr>
        <p:spPr bwMode="auto">
          <a:xfrm>
            <a:off x="184150" y="1"/>
            <a:ext cx="5210175" cy="58270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溢出问题</a:t>
            </a:r>
            <a:r>
              <a:rPr lang="en-US" altLang="zh-CN" dirty="0">
                <a:solidFill>
                  <a:srgbClr val="A50021"/>
                </a:solidFill>
              </a:rPr>
              <a:t>(overflow)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1878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84150" y="6715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 dirty="0">
                <a:latin typeface="Lantinghei SC Demibold"/>
                <a:ea typeface="Lantinghei SC Demibold"/>
                <a:cs typeface="Lantinghei SC Demibold"/>
              </a:rPr>
              <a:t>补码加法</a:t>
            </a:r>
            <a:endParaRPr lang="en-US" altLang="zh-CN" sz="2800" dirty="0"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r>
              <a:rPr lang="zh-CN" altLang="en-US" sz="2300" dirty="0"/>
              <a:t>需要考虑</a:t>
            </a:r>
            <a:r>
              <a:rPr lang="zh-CN" altLang="en-US" sz="2300" dirty="0">
                <a:solidFill>
                  <a:srgbClr val="FF0000"/>
                </a:solidFill>
              </a:rPr>
              <a:t>溢出</a:t>
            </a:r>
            <a:r>
              <a:rPr lang="zh-CN" altLang="en-US" sz="2300" dirty="0"/>
              <a:t>问题，即运算结果超出了机器能表示数的范围</a:t>
            </a:r>
            <a:endParaRPr lang="en-US" altLang="zh-CN" sz="2300" dirty="0"/>
          </a:p>
          <a:p>
            <a:pPr lvl="1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A1 = + 1101</a:t>
            </a:r>
            <a:r>
              <a:rPr lang="zh-CN" altLang="en-US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，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B1 = + 1001</a:t>
            </a:r>
            <a:endParaRPr lang="zh-CN" altLang="en-US" sz="2400" dirty="0">
              <a:solidFill>
                <a:srgbClr val="0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A2 = 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  <a:sym typeface="Symbol" panose="05050102010706020507" pitchFamily="18" charset="2"/>
              </a:rPr>
              <a:t>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1011</a:t>
            </a:r>
            <a:r>
              <a:rPr lang="zh-CN" altLang="en-US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， 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B2 = 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  <a:sym typeface="Symbol" panose="05050102010706020507" pitchFamily="18" charset="2"/>
              </a:rPr>
              <a:t></a:t>
            </a:r>
            <a:r>
              <a:rPr lang="zh-CN" altLang="en-US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  <a:sym typeface="Symbol" panose="05050102010706020507" pitchFamily="18" charset="2"/>
              </a:rPr>
              <a:t> 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1100</a:t>
            </a:r>
            <a:endParaRPr lang="zh-CN" altLang="en-US" sz="2400" dirty="0">
              <a:solidFill>
                <a:srgbClr val="0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lnSpc>
                <a:spcPct val="100000"/>
              </a:lnSpc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求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A1 + B1 </a:t>
            </a:r>
            <a:r>
              <a:rPr lang="zh-CN" altLang="en-US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，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A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2 + </a:t>
            </a:r>
            <a:r>
              <a:rPr lang="en-US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B</a:t>
            </a:r>
            <a:r>
              <a:rPr lang="en-GB" altLang="zh-CN" sz="2400" dirty="0">
                <a:solidFill>
                  <a:srgbClr val="000000"/>
                </a:solidFill>
                <a:latin typeface="Lantinghei SC Demibold"/>
                <a:ea typeface="Lantinghei SC Demibold"/>
                <a:cs typeface="Lantinghei SC Demibold"/>
              </a:rPr>
              <a:t>2 </a:t>
            </a:r>
            <a:endParaRPr lang="zh-CN" altLang="en-US" sz="2400" dirty="0">
              <a:solidFill>
                <a:srgbClr val="00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2"/>
            <a:endParaRPr lang="en-US" altLang="zh-CN" sz="2400" dirty="0">
              <a:solidFill>
                <a:srgbClr val="0070C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endParaRPr lang="en-US" altLang="zh-CN" sz="2800" dirty="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endParaRPr lang="en-US" altLang="zh-CN" sz="2800" dirty="0">
              <a:latin typeface="Lantinghei SC Demibold"/>
              <a:ea typeface="Lantinghei SC Demibold"/>
              <a:cs typeface="Lantinghei SC Demibold"/>
            </a:endParaRPr>
          </a:p>
          <a:p>
            <a:pPr>
              <a:buSzTx/>
            </a:pPr>
            <a:endParaRPr lang="zh-CN" altLang="en-US" sz="3200" dirty="0"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611188" y="3514725"/>
            <a:ext cx="6562725" cy="1498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[ A</a:t>
            </a:r>
            <a:r>
              <a:rPr lang="en-GB" altLang="zh-CN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1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]</a:t>
            </a:r>
            <a:r>
              <a:rPr lang="zh-CN" altLang="en-US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补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+ [ B</a:t>
            </a:r>
            <a:r>
              <a:rPr lang="en-GB" altLang="zh-CN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1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]</a:t>
            </a:r>
            <a:r>
              <a:rPr lang="zh-CN" altLang="en-US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补 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= 01101 </a:t>
            </a:r>
            <a:r>
              <a:rPr lang="en-GB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+ 01001 = </a:t>
            </a:r>
            <a:r>
              <a:rPr lang="en-GB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GB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0110 </a:t>
            </a:r>
            <a:endParaRPr lang="en-GB" altLang="zh-CN" sz="2800" b="1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[ A</a:t>
            </a:r>
            <a:r>
              <a:rPr lang="en-GB" altLang="zh-CN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2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]</a:t>
            </a:r>
            <a:r>
              <a:rPr lang="zh-CN" altLang="en-US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补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+ [ B</a:t>
            </a:r>
            <a:r>
              <a:rPr lang="en-GB" altLang="zh-CN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2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]</a:t>
            </a:r>
            <a:r>
              <a:rPr lang="zh-CN" altLang="en-US" sz="2800" b="1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补 </a:t>
            </a:r>
            <a:r>
              <a:rPr lang="en-GB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= 10101 + 10100 </a:t>
            </a:r>
            <a:r>
              <a:rPr lang="en-GB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= </a:t>
            </a:r>
            <a:r>
              <a:rPr lang="en-GB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GB" altLang="zh-CN" sz="2800" dirty="0">
                <a:solidFill>
                  <a:srgbClr val="0000CC"/>
                </a:solidFill>
                <a:latin typeface="Calibri" panose="020F0502020204030204" pitchFamily="34" charset="0"/>
              </a:rPr>
              <a:t>1001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100888" y="2852738"/>
            <a:ext cx="1503362" cy="485775"/>
          </a:xfrm>
          <a:prstGeom prst="wedgeRoundRectCallout">
            <a:avLst>
              <a:gd name="adj1" fmla="val -129089"/>
              <a:gd name="adj2" fmla="val 9562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4" rIns="68589" bIns="34294" anchor="ctr"/>
          <a:lstStyle/>
          <a:p>
            <a:pPr>
              <a:defRPr/>
            </a:pPr>
            <a:r>
              <a:rPr lang="en-GB" sz="2800" dirty="0" err="1">
                <a:solidFill>
                  <a:schemeClr val="tx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正溢出</a:t>
            </a:r>
            <a:endParaRPr lang="en-GB" sz="2800" dirty="0">
              <a:solidFill>
                <a:schemeClr val="tx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7019925" y="4733925"/>
            <a:ext cx="1309688" cy="485775"/>
          </a:xfrm>
          <a:prstGeom prst="wedgeRoundRectCallout">
            <a:avLst>
              <a:gd name="adj1" fmla="val -128595"/>
              <a:gd name="adj2" fmla="val -112431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4" rIns="68589" bIns="342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GB" altLang="zh-CN" sz="2800">
                <a:latin typeface="Lantinghei SC Demibold"/>
                <a:ea typeface="Lantinghei SC Demibold"/>
                <a:cs typeface="Lantinghei SC Demibold"/>
              </a:rPr>
              <a:t>负溢出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54038" y="4621213"/>
            <a:ext cx="3992562" cy="512762"/>
          </a:xfrm>
          <a:prstGeom prst="wedgeRoundRectCallout">
            <a:avLst>
              <a:gd name="adj1" fmla="val 74664"/>
              <a:gd name="adj2" fmla="val -7426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zh-CN" altLang="en-US" sz="2800">
                <a:latin typeface="Lantinghei SC Demibold" charset="-122"/>
                <a:ea typeface="Lantinghei SC Demibold" charset="-122"/>
                <a:cs typeface="Lantinghei SC Demibold" charset="-122"/>
              </a:rPr>
              <a:t>如何判断是否溢</a:t>
            </a:r>
            <a:r>
              <a:rPr lang="zh-CN" altLang="en-US" sz="28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出？</a:t>
            </a:r>
            <a:endParaRPr lang="en-GB" altLang="zh-CN" sz="2800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 bwMode="auto">
          <a:xfrm>
            <a:off x="125597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溢出问题</a:t>
            </a:r>
            <a:r>
              <a:rPr lang="en-US" altLang="zh-CN" dirty="0">
                <a:solidFill>
                  <a:srgbClr val="A50021"/>
                </a:solidFill>
              </a:rPr>
              <a:t>(overflow)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2083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07950" y="671513"/>
            <a:ext cx="8959850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>
                <a:latin typeface="Lantinghei SC Demibold"/>
                <a:ea typeface="Lantinghei SC Demibold"/>
                <a:cs typeface="Lantinghei SC Demibold"/>
              </a:rPr>
              <a:t>补码加法</a:t>
            </a:r>
            <a:endParaRPr lang="en-US" altLang="zh-CN" sz="2800"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r>
              <a:rPr lang="zh-CN" altLang="en-US" sz="2400"/>
              <a:t>需要考虑</a:t>
            </a:r>
            <a:r>
              <a:rPr lang="zh-CN" altLang="en-US" sz="2400">
                <a:solidFill>
                  <a:srgbClr val="FF0000"/>
                </a:solidFill>
              </a:rPr>
              <a:t>溢出</a:t>
            </a:r>
            <a:r>
              <a:rPr lang="zh-CN" altLang="en-US" sz="2400"/>
              <a:t>问题，即运算结果超出了机器能表示数的范围</a:t>
            </a:r>
            <a:endParaRPr lang="en-US" altLang="zh-CN" sz="2400"/>
          </a:p>
          <a:p>
            <a:pPr lvl="2"/>
            <a:endParaRPr lang="en-US" altLang="zh-CN" sz="2400">
              <a:solidFill>
                <a:srgbClr val="0070C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endParaRPr lang="en-US" altLang="zh-CN" sz="2800">
              <a:solidFill>
                <a:srgbClr val="FF0000"/>
              </a:solidFill>
              <a:latin typeface="Lantinghei SC Demibold"/>
              <a:ea typeface="Lantinghei SC Demibold"/>
              <a:cs typeface="Lantinghei SC Demibold"/>
            </a:endParaRPr>
          </a:p>
          <a:p>
            <a:pPr lvl="1">
              <a:buClr>
                <a:srgbClr val="F79646"/>
              </a:buClr>
            </a:pPr>
            <a:endParaRPr lang="en-US" altLang="zh-CN" sz="2800">
              <a:latin typeface="Lantinghei SC Demibold"/>
              <a:ea typeface="Lantinghei SC Demibold"/>
              <a:cs typeface="Lantinghei SC Demibold"/>
            </a:endParaRPr>
          </a:p>
          <a:p>
            <a:pPr>
              <a:buSzTx/>
            </a:pPr>
            <a:endParaRPr lang="zh-CN" altLang="en-US" sz="3200">
              <a:latin typeface="Lantinghei SC Demibold"/>
              <a:ea typeface="Lantinghei SC Demibold"/>
              <a:cs typeface="Lantinghei SC Demibold"/>
            </a:endParaRP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420938"/>
            <a:ext cx="84280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5589240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同符号数相加或异符号数相减才会溢出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 bwMode="auto">
          <a:xfrm>
            <a:off x="241300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溢出检测</a:t>
            </a:r>
          </a:p>
        </p:txBody>
      </p:sp>
      <p:sp>
        <p:nvSpPr>
          <p:cNvPr id="12288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2863">
              <a:spcBef>
                <a:spcPct val="0"/>
              </a:spcBef>
              <a:buSzTx/>
            </a:pPr>
            <a:r>
              <a:rPr lang="zh-CN" altLang="en-US" sz="2800"/>
              <a:t>检测方法：</a:t>
            </a:r>
            <a:endParaRPr lang="en-US" altLang="zh-CN" sz="2800"/>
          </a:p>
          <a:p>
            <a:pPr marL="557213" lvl="2" indent="-257175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/>
              <a:t>补码中采用两位符号位</a:t>
            </a: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变形补码</a:t>
            </a:r>
            <a:r>
              <a:rPr lang="en-US" altLang="zh-CN" sz="2400"/>
              <a:t>)</a:t>
            </a:r>
            <a:r>
              <a:rPr lang="zh-CN" altLang="en-US" sz="2400"/>
              <a:t>： </a:t>
            </a:r>
            <a:r>
              <a:rPr lang="en-US" altLang="zh-CN" sz="2400"/>
              <a:t>[x]</a:t>
            </a:r>
            <a:r>
              <a:rPr lang="zh-CN" altLang="en-US" sz="2400" baseline="-25000"/>
              <a:t>补</a:t>
            </a:r>
            <a:r>
              <a:rPr lang="en-US" altLang="zh-CN" sz="2400"/>
              <a:t>=4</a:t>
            </a:r>
            <a:r>
              <a:rPr lang="zh-CN" altLang="en-US" sz="2400"/>
              <a:t>＋</a:t>
            </a:r>
            <a:r>
              <a:rPr lang="en-US" altLang="zh-CN" sz="2400"/>
              <a:t>x (mod 4)(</a:t>
            </a:r>
            <a:r>
              <a:rPr lang="zh-CN" altLang="en-US" sz="2400">
                <a:solidFill>
                  <a:srgbClr val="FF0000"/>
                </a:solidFill>
              </a:rPr>
              <a:t>模</a:t>
            </a:r>
            <a:r>
              <a:rPr lang="en-US" altLang="zh-CN" sz="2400">
                <a:solidFill>
                  <a:srgbClr val="FF0000"/>
                </a:solidFill>
              </a:rPr>
              <a:t>4</a:t>
            </a:r>
            <a:r>
              <a:rPr lang="zh-CN" altLang="en-US" sz="2400">
                <a:solidFill>
                  <a:srgbClr val="FF0000"/>
                </a:solidFill>
              </a:rPr>
              <a:t>补码</a:t>
            </a:r>
            <a:r>
              <a:rPr lang="en-US" altLang="zh-CN" sz="2400"/>
              <a:t>)</a:t>
            </a:r>
          </a:p>
          <a:p>
            <a:pPr marL="557213" lvl="2" indent="-257175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/>
              <a:t>符号位仍然参与运算，结果中的两位符号标示溢出状态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042988" y="4149725"/>
          <a:ext cx="6608762" cy="1235076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符号位</a:t>
                      </a:r>
                    </a:p>
                  </a:txBody>
                  <a:tcPr marL="68598" marR="68598" marT="34189" marB="34189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</a:t>
                      </a: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状态表示</a:t>
                      </a:r>
                    </a:p>
                  </a:txBody>
                  <a:tcPr marL="68598" marR="68598" marT="34189" marB="34189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正溢出</a:t>
                      </a: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负溢出</a:t>
                      </a:r>
                    </a:p>
                  </a:txBody>
                  <a:tcPr marL="68598" marR="68598" marT="34189" marB="34189" horzOverflow="overflow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 bwMode="auto">
          <a:xfrm>
            <a:off x="211076" y="0"/>
            <a:ext cx="5210175" cy="5789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溢出检测</a:t>
            </a:r>
          </a:p>
        </p:txBody>
      </p:sp>
      <p:sp>
        <p:nvSpPr>
          <p:cNvPr id="12493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2863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sz="2800"/>
              <a:t>检测方法：</a:t>
            </a:r>
            <a:endParaRPr lang="en-US" altLang="zh-CN" sz="2800"/>
          </a:p>
          <a:p>
            <a:pPr marL="557213" lvl="2" indent="-257175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/>
              <a:t>补码中采用两位符号位</a:t>
            </a: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变形补码</a:t>
            </a:r>
            <a:r>
              <a:rPr lang="en-US" altLang="zh-CN" sz="2400"/>
              <a:t>)</a:t>
            </a:r>
            <a:r>
              <a:rPr lang="zh-CN" altLang="en-US" sz="2400"/>
              <a:t>： </a:t>
            </a:r>
            <a:r>
              <a:rPr lang="en-US" altLang="zh-CN" sz="2400"/>
              <a:t>[x]</a:t>
            </a:r>
            <a:r>
              <a:rPr lang="zh-CN" altLang="en-US" sz="2400" baseline="-25000"/>
              <a:t>补</a:t>
            </a:r>
            <a:r>
              <a:rPr lang="en-US" altLang="zh-CN" sz="2400"/>
              <a:t>=4</a:t>
            </a:r>
            <a:r>
              <a:rPr lang="zh-CN" altLang="en-US" sz="2400"/>
              <a:t>＋</a:t>
            </a:r>
            <a:r>
              <a:rPr lang="en-US" altLang="zh-CN" sz="2400"/>
              <a:t>x (mod 4)</a:t>
            </a:r>
          </a:p>
          <a:p>
            <a:pPr marL="557213" lvl="2" indent="-257175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/>
              <a:t>符号位仍然参与运算，结果中的两位符号标示溢出状态</a:t>
            </a:r>
            <a:endParaRPr lang="en-US" altLang="zh-CN" sz="2400">
              <a:latin typeface="华文新魏" panose="0201080004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060450" y="2349500"/>
          <a:ext cx="6607175" cy="869950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符号位</a:t>
                      </a:r>
                    </a:p>
                  </a:txBody>
                  <a:tcPr marL="68582" marR="68582" marT="34221" marB="34221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</a:t>
                      </a: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状态表示</a:t>
                      </a:r>
                    </a:p>
                  </a:txBody>
                  <a:tcPr marL="68582" marR="68582" marT="34221" marB="34221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正溢出</a:t>
                      </a: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负溢出</a:t>
                      </a:r>
                    </a:p>
                  </a:txBody>
                  <a:tcPr marL="68582" marR="68582" marT="34221" marB="34221" horzOverflow="overflow">
                    <a:lnL>
                      <a:noFill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478088" y="3862388"/>
            <a:ext cx="2165350" cy="1620837"/>
            <a:chOff x="910" y="2324"/>
            <a:chExt cx="1819" cy="1363"/>
          </a:xfrm>
        </p:grpSpPr>
        <p:sp>
          <p:nvSpPr>
            <p:cNvPr id="124960" name="Rectangle 5"/>
            <p:cNvSpPr>
              <a:spLocks noChangeArrowheads="1"/>
            </p:cNvSpPr>
            <p:nvPr/>
          </p:nvSpPr>
          <p:spPr bwMode="auto">
            <a:xfrm>
              <a:off x="1126" y="2324"/>
              <a:ext cx="131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11 0011</a:t>
              </a:r>
            </a:p>
          </p:txBody>
        </p:sp>
        <p:sp>
          <p:nvSpPr>
            <p:cNvPr id="124961" name="Rectangle 7"/>
            <p:cNvSpPr>
              <a:spLocks noChangeArrowheads="1"/>
            </p:cNvSpPr>
            <p:nvPr/>
          </p:nvSpPr>
          <p:spPr bwMode="auto">
            <a:xfrm>
              <a:off x="1194" y="3022"/>
              <a:ext cx="11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1001</a:t>
              </a:r>
            </a:p>
          </p:txBody>
        </p:sp>
        <p:grpSp>
          <p:nvGrpSpPr>
            <p:cNvPr id="124962" name="Group 9"/>
            <p:cNvGrpSpPr>
              <a:grpSpLocks/>
            </p:cNvGrpSpPr>
            <p:nvPr/>
          </p:nvGrpSpPr>
          <p:grpSpPr bwMode="auto">
            <a:xfrm>
              <a:off x="910" y="2614"/>
              <a:ext cx="607" cy="363"/>
              <a:chOff x="0" y="922"/>
              <a:chExt cx="558" cy="384"/>
            </a:xfrm>
          </p:grpSpPr>
          <p:sp>
            <p:nvSpPr>
              <p:cNvPr id="124968" name="Rectangle 10"/>
              <p:cNvSpPr>
                <a:spLocks noChangeArrowheads="1"/>
              </p:cNvSpPr>
              <p:nvPr/>
            </p:nvSpPr>
            <p:spPr bwMode="auto">
              <a:xfrm>
                <a:off x="306" y="922"/>
                <a:ext cx="2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124969" name="Rectangle 11"/>
              <p:cNvSpPr>
                <a:spLocks noChangeArrowheads="1"/>
              </p:cNvSpPr>
              <p:nvPr/>
            </p:nvSpPr>
            <p:spPr bwMode="auto">
              <a:xfrm>
                <a:off x="0" y="922"/>
                <a:ext cx="33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</p:grpSp>
        <p:grpSp>
          <p:nvGrpSpPr>
            <p:cNvPr id="124963" name="Group 12"/>
            <p:cNvGrpSpPr>
              <a:grpSpLocks/>
            </p:cNvGrpSpPr>
            <p:nvPr/>
          </p:nvGrpSpPr>
          <p:grpSpPr bwMode="auto">
            <a:xfrm>
              <a:off x="1285" y="2614"/>
              <a:ext cx="1117" cy="363"/>
              <a:chOff x="338" y="922"/>
              <a:chExt cx="1031" cy="384"/>
            </a:xfrm>
          </p:grpSpPr>
          <p:sp>
            <p:nvSpPr>
              <p:cNvPr id="124966" name="Rectangle 13"/>
              <p:cNvSpPr>
                <a:spLocks noChangeArrowheads="1"/>
              </p:cNvSpPr>
              <p:nvPr/>
            </p:nvSpPr>
            <p:spPr bwMode="auto">
              <a:xfrm>
                <a:off x="381" y="922"/>
                <a:ext cx="94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11 0110</a:t>
                </a:r>
              </a:p>
            </p:txBody>
          </p:sp>
          <p:sp>
            <p:nvSpPr>
              <p:cNvPr id="124967" name="Rectangle 14"/>
              <p:cNvSpPr>
                <a:spLocks noChangeArrowheads="1"/>
              </p:cNvSpPr>
              <p:nvPr/>
            </p:nvSpPr>
            <p:spPr bwMode="auto">
              <a:xfrm>
                <a:off x="338" y="922"/>
                <a:ext cx="103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</p:grpSp>
        <p:sp>
          <p:nvSpPr>
            <p:cNvPr id="124964" name="Rectangle 21"/>
            <p:cNvSpPr>
              <a:spLocks noChangeArrowheads="1"/>
            </p:cNvSpPr>
            <p:nvPr/>
          </p:nvSpPr>
          <p:spPr bwMode="auto">
            <a:xfrm>
              <a:off x="1023" y="3299"/>
              <a:ext cx="17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结果为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负溢出</a:t>
              </a:r>
            </a:p>
          </p:txBody>
        </p:sp>
        <p:sp>
          <p:nvSpPr>
            <p:cNvPr id="124965" name="Line 23"/>
            <p:cNvSpPr>
              <a:spLocks noChangeShapeType="1"/>
            </p:cNvSpPr>
            <p:nvPr/>
          </p:nvSpPr>
          <p:spPr bwMode="auto">
            <a:xfrm>
              <a:off x="1278" y="301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011988" y="3943350"/>
            <a:ext cx="2062162" cy="1862138"/>
            <a:chOff x="2826" y="2342"/>
            <a:chExt cx="1732" cy="1564"/>
          </a:xfrm>
        </p:grpSpPr>
        <p:sp>
          <p:nvSpPr>
            <p:cNvPr id="124950" name="Rectangle 3"/>
            <p:cNvSpPr>
              <a:spLocks noChangeArrowheads="1"/>
            </p:cNvSpPr>
            <p:nvPr/>
          </p:nvSpPr>
          <p:spPr bwMode="auto">
            <a:xfrm>
              <a:off x="2851" y="3453"/>
              <a:ext cx="17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结果为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正溢出</a:t>
              </a:r>
            </a:p>
          </p:txBody>
        </p:sp>
        <p:sp>
          <p:nvSpPr>
            <p:cNvPr id="124951" name="Rectangle 6"/>
            <p:cNvSpPr>
              <a:spLocks noChangeArrowheads="1"/>
            </p:cNvSpPr>
            <p:nvPr/>
          </p:nvSpPr>
          <p:spPr bwMode="auto">
            <a:xfrm>
              <a:off x="2999" y="2342"/>
              <a:ext cx="122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00 1101</a:t>
              </a:r>
            </a:p>
          </p:txBody>
        </p:sp>
        <p:sp>
          <p:nvSpPr>
            <p:cNvPr id="124952" name="Rectangle 8"/>
            <p:cNvSpPr>
              <a:spLocks noChangeArrowheads="1"/>
            </p:cNvSpPr>
            <p:nvPr/>
          </p:nvSpPr>
          <p:spPr bwMode="auto">
            <a:xfrm>
              <a:off x="2954" y="3022"/>
              <a:ext cx="129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0111</a:t>
              </a:r>
            </a:p>
          </p:txBody>
        </p:sp>
        <p:grpSp>
          <p:nvGrpSpPr>
            <p:cNvPr id="124953" name="Group 15"/>
            <p:cNvGrpSpPr>
              <a:grpSpLocks/>
            </p:cNvGrpSpPr>
            <p:nvPr/>
          </p:nvGrpSpPr>
          <p:grpSpPr bwMode="auto">
            <a:xfrm>
              <a:off x="2826" y="2614"/>
              <a:ext cx="581" cy="363"/>
              <a:chOff x="1747" y="922"/>
              <a:chExt cx="608" cy="384"/>
            </a:xfrm>
          </p:grpSpPr>
          <p:sp>
            <p:nvSpPr>
              <p:cNvPr id="124958" name="Rectangle 16"/>
              <p:cNvSpPr>
                <a:spLocks noChangeArrowheads="1"/>
              </p:cNvSpPr>
              <p:nvPr/>
            </p:nvSpPr>
            <p:spPr bwMode="auto">
              <a:xfrm>
                <a:off x="2061" y="922"/>
                <a:ext cx="2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</a:t>
                </a:r>
              </a:p>
            </p:txBody>
          </p:sp>
          <p:sp>
            <p:nvSpPr>
              <p:cNvPr id="124959" name="Rectangle 17"/>
              <p:cNvSpPr>
                <a:spLocks noChangeArrowheads="1"/>
              </p:cNvSpPr>
              <p:nvPr/>
            </p:nvSpPr>
            <p:spPr bwMode="auto">
              <a:xfrm>
                <a:off x="1747" y="922"/>
                <a:ext cx="381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</p:grpSp>
        <p:grpSp>
          <p:nvGrpSpPr>
            <p:cNvPr id="124954" name="Group 18"/>
            <p:cNvGrpSpPr>
              <a:grpSpLocks/>
            </p:cNvGrpSpPr>
            <p:nvPr/>
          </p:nvGrpSpPr>
          <p:grpSpPr bwMode="auto">
            <a:xfrm>
              <a:off x="3190" y="2614"/>
              <a:ext cx="1098" cy="363"/>
              <a:chOff x="2127" y="922"/>
              <a:chExt cx="1080" cy="384"/>
            </a:xfrm>
          </p:grpSpPr>
          <p:sp>
            <p:nvSpPr>
              <p:cNvPr id="124956" name="Rectangle 19"/>
              <p:cNvSpPr>
                <a:spLocks noChangeArrowheads="1"/>
              </p:cNvSpPr>
              <p:nvPr/>
            </p:nvSpPr>
            <p:spPr bwMode="auto">
              <a:xfrm>
                <a:off x="2170" y="922"/>
                <a:ext cx="99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00 1010</a:t>
                </a:r>
              </a:p>
            </p:txBody>
          </p:sp>
          <p:sp>
            <p:nvSpPr>
              <p:cNvPr id="124957" name="Rectangle 20"/>
              <p:cNvSpPr>
                <a:spLocks noChangeArrowheads="1"/>
              </p:cNvSpPr>
              <p:nvPr/>
            </p:nvSpPr>
            <p:spPr bwMode="auto">
              <a:xfrm>
                <a:off x="2127" y="922"/>
                <a:ext cx="108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</p:grpSp>
        <p:sp>
          <p:nvSpPr>
            <p:cNvPr id="124955" name="Line 24"/>
            <p:cNvSpPr>
              <a:spLocks noChangeShapeType="1"/>
            </p:cNvSpPr>
            <p:nvPr/>
          </p:nvSpPr>
          <p:spPr bwMode="auto">
            <a:xfrm>
              <a:off x="3190" y="3011"/>
              <a:ext cx="920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76200" y="3500438"/>
            <a:ext cx="2551113" cy="28813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9065" tIns="34533" rIns="69065" bIns="34533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A= - 1101</a:t>
            </a:r>
            <a:r>
              <a:rPr lang="zh-CN" altLang="en-US" sz="2400">
                <a:latin typeface="Calibri" panose="020F0502020204030204" pitchFamily="34" charset="0"/>
              </a:rPr>
              <a:t> </a:t>
            </a:r>
            <a:endParaRPr lang="en-US" altLang="zh-CN" sz="2400"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B= - 1010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Calibri" panose="020F0502020204030204" pitchFamily="34" charset="0"/>
              </a:rPr>
              <a:t>求  </a:t>
            </a:r>
            <a:r>
              <a:rPr lang="en-US" altLang="zh-CN" sz="2400">
                <a:latin typeface="Calibri" panose="020F0502020204030204" pitchFamily="34" charset="0"/>
              </a:rPr>
              <a:t>[A+B]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endParaRPr lang="en-US" altLang="zh-CN" sz="2400" baseline="-25000"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[A]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r>
              <a:rPr lang="en-US" altLang="zh-CN" sz="2400">
                <a:latin typeface="Calibri" panose="020F0502020204030204" pitchFamily="34" charset="0"/>
              </a:rPr>
              <a:t>=11 0011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[B]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r>
              <a:rPr lang="en-US" altLang="zh-CN" sz="2400">
                <a:latin typeface="Calibri" panose="020F0502020204030204" pitchFamily="34" charset="0"/>
              </a:rPr>
              <a:t>=11 0110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3200">
              <a:latin typeface="Calibri" panose="020F0502020204030204" pitchFamily="34" charset="0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645025" y="3500438"/>
            <a:ext cx="2413000" cy="288131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4533" rIns="36000" bIns="34533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A=   1101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B= - 1010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Calibri" panose="020F0502020204030204" pitchFamily="34" charset="0"/>
              </a:rPr>
              <a:t>求  </a:t>
            </a:r>
            <a:r>
              <a:rPr lang="en-US" altLang="zh-CN" sz="2400">
                <a:latin typeface="Calibri" panose="020F0502020204030204" pitchFamily="34" charset="0"/>
              </a:rPr>
              <a:t>[A</a:t>
            </a:r>
            <a:r>
              <a:rPr lang="en-US" altLang="en-US" sz="2400">
                <a:latin typeface="Calibri" panose="020F0502020204030204" pitchFamily="34" charset="0"/>
              </a:rPr>
              <a:t>－</a:t>
            </a:r>
            <a:r>
              <a:rPr lang="en-US" altLang="zh-CN" sz="2400">
                <a:latin typeface="Calibri" panose="020F0502020204030204" pitchFamily="34" charset="0"/>
              </a:rPr>
              <a:t>B]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endParaRPr lang="zh-CN" altLang="en-US" sz="2400"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>
              <a:latin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[A]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r>
              <a:rPr lang="en-US" altLang="zh-CN" sz="2400">
                <a:latin typeface="Calibri" panose="020F0502020204030204" pitchFamily="34" charset="0"/>
              </a:rPr>
              <a:t>=  00 1101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Calibri" panose="020F0502020204030204" pitchFamily="34" charset="0"/>
              </a:rPr>
              <a:t>[-B]</a:t>
            </a:r>
            <a:r>
              <a:rPr lang="zh-CN" altLang="en-US" sz="2400" baseline="-25000">
                <a:latin typeface="Calibri" panose="020F0502020204030204" pitchFamily="34" charset="0"/>
              </a:rPr>
              <a:t>补</a:t>
            </a:r>
            <a:r>
              <a:rPr lang="en-US" altLang="zh-CN" sz="2400">
                <a:latin typeface="Calibri" panose="020F0502020204030204" pitchFamily="34" charset="0"/>
              </a:rPr>
              <a:t>= 00 1010 </a:t>
            </a:r>
          </a:p>
          <a:p>
            <a:pPr lvl="1"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 bwMode="auto">
          <a:xfrm>
            <a:off x="231766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溢出处理</a:t>
            </a:r>
            <a:r>
              <a:rPr lang="en-US" altLang="zh-CN" dirty="0">
                <a:solidFill>
                  <a:srgbClr val="A50021"/>
                </a:solidFill>
              </a:rPr>
              <a:t>(overflow)</a:t>
            </a:r>
            <a:endParaRPr lang="zh-CN" altLang="en-US" dirty="0">
              <a:solidFill>
                <a:srgbClr val="A50021"/>
              </a:solidFill>
            </a:endParaRPr>
          </a:p>
        </p:txBody>
      </p:sp>
      <p:sp>
        <p:nvSpPr>
          <p:cNvPr id="12697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buClr>
                <a:srgbClr val="F79646"/>
              </a:buClr>
            </a:pPr>
            <a:r>
              <a:rPr lang="zh-CN" altLang="en-US" sz="2400">
                <a:solidFill>
                  <a:srgbClr val="FF0000"/>
                </a:solidFill>
              </a:rPr>
              <a:t>溢出</a:t>
            </a:r>
            <a:r>
              <a:rPr lang="zh-CN" altLang="en-US" sz="2400"/>
              <a:t>问题，即运算结果超出了机器能表示数的范围</a:t>
            </a:r>
          </a:p>
        </p:txBody>
      </p:sp>
      <p:sp>
        <p:nvSpPr>
          <p:cNvPr id="2" name="矩形 1"/>
          <p:cNvSpPr/>
          <p:nvPr/>
        </p:nvSpPr>
        <p:spPr>
          <a:xfrm>
            <a:off x="434975" y="1609725"/>
            <a:ext cx="8385175" cy="4518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语言不考虑溢出的异常处理</a:t>
            </a:r>
            <a:endParaRPr lang="en-US" altLang="zh-CN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unsigned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整型溢出：做模运算</a:t>
            </a:r>
            <a:endParaRPr lang="en-US" altLang="zh-CN" sz="26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signed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整型的溢出，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的规范定义是“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undefined behavior”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MIPS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编译器会选用无符号的算术运算指令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26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addu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addiu</a:t>
            </a:r>
            <a:r>
              <a:rPr lang="zh-CN" altLang="en-US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subu</a:t>
            </a:r>
            <a:r>
              <a:rPr lang="en-US" altLang="zh-CN" sz="2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MIPS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Fortran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编译器则会根据操作数的不同类型选用合适的算术运算指令</a:t>
            </a: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addi</a:t>
            </a: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sub)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08050"/>
            <a:ext cx="8353425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667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MIPS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检测到有符号数运算溢出时，产生一个异常（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exception/interrupt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628650" lvl="1" indent="-26670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造成溢出的那条指令的地址被存放在一个特定寄存器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异常程序计数器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(EPC)</a:t>
            </a:r>
          </a:p>
          <a:p>
            <a:pPr marL="628650" lvl="1" indent="-266700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mfc0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EPC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中的地址复制到某个寄存器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($k0/$k1)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jr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指令返回到溢出而中断的代码处</a:t>
            </a:r>
          </a:p>
        </p:txBody>
      </p:sp>
      <p:sp>
        <p:nvSpPr>
          <p:cNvPr id="129027" name="标题 1"/>
          <p:cNvSpPr txBox="1">
            <a:spLocks/>
          </p:cNvSpPr>
          <p:nvPr/>
        </p:nvSpPr>
        <p:spPr bwMode="auto">
          <a:xfrm>
            <a:off x="107504" y="0"/>
            <a:ext cx="5210175" cy="62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latin typeface="Arial" charset="0"/>
                <a:ea typeface="宋体" charset="-122"/>
              </a:defRPr>
            </a:lvl2pPr>
            <a:lvl3pPr>
              <a:defRPr>
                <a:latin typeface="Arial" charset="0"/>
                <a:ea typeface="宋体" charset="-122"/>
              </a:defRPr>
            </a:lvl3pPr>
            <a:lvl4pPr>
              <a:defRPr>
                <a:latin typeface="Arial" charset="0"/>
                <a:ea typeface="宋体" charset="-122"/>
              </a:defRPr>
            </a:lvl4pPr>
            <a:lvl5pPr>
              <a:defRPr>
                <a:latin typeface="Arial" charset="0"/>
                <a:ea typeface="宋体" charset="-122"/>
              </a:defRPr>
            </a:lvl5pPr>
            <a:lvl6pPr>
              <a:defRPr>
                <a:latin typeface="Arial" charset="0"/>
                <a:ea typeface="宋体" charset="-122"/>
              </a:defRPr>
            </a:lvl6pPr>
            <a:lvl7pPr>
              <a:defRPr>
                <a:latin typeface="Arial" charset="0"/>
                <a:ea typeface="宋体" charset="-122"/>
              </a:defRPr>
            </a:lvl7pPr>
            <a:lvl8pPr>
              <a:defRPr>
                <a:latin typeface="Arial" charset="0"/>
                <a:ea typeface="宋体" charset="-122"/>
              </a:defRPr>
            </a:lvl8pPr>
            <a:lvl9pPr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溢出处理</a:t>
            </a:r>
            <a:r>
              <a:rPr lang="en-US" altLang="zh-CN" dirty="0"/>
              <a:t>(overflow)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>
            <a:spLocks noGrp="1" noChangeArrowheads="1"/>
          </p:cNvSpPr>
          <p:nvPr>
            <p:ph idx="1"/>
          </p:nvPr>
        </p:nvSpPr>
        <p:spPr bwMode="auto">
          <a:xfrm>
            <a:off x="611188" y="765175"/>
            <a:ext cx="8001000" cy="5064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SzTx/>
            </a:pPr>
            <a:r>
              <a:rPr lang="zh-CN" altLang="en-US" sz="3200"/>
              <a:t>计算机运算部件</a:t>
            </a:r>
            <a:r>
              <a:rPr lang="en-US" altLang="zh-CN" sz="3200"/>
              <a:t>(ALU)</a:t>
            </a:r>
            <a:r>
              <a:rPr lang="zh-CN" altLang="en-US" sz="3200"/>
              <a:t>的硬件组织</a:t>
            </a:r>
          </a:p>
          <a:p>
            <a:pPr marL="628650" lvl="1" indent="-266700" eaLnBrk="1" hangingPunct="1">
              <a:buClr>
                <a:srgbClr val="F79646"/>
              </a:buClr>
            </a:pPr>
            <a:r>
              <a:rPr lang="zh-CN" altLang="en-US" sz="2800"/>
              <a:t> 1位全加器</a:t>
            </a:r>
          </a:p>
          <a:p>
            <a:pPr marL="628650" lvl="1" indent="-266700" eaLnBrk="1" hangingPunct="1">
              <a:buClr>
                <a:srgbClr val="F79646"/>
              </a:buClr>
            </a:pPr>
            <a:r>
              <a:rPr lang="en-US" altLang="zh-CN" sz="2800"/>
              <a:t> n</a:t>
            </a:r>
            <a:r>
              <a:rPr lang="zh-CN" altLang="en-US" sz="2800"/>
              <a:t>位并行加法器</a:t>
            </a:r>
          </a:p>
          <a:p>
            <a:pPr marL="628650" lvl="1" indent="-266700" eaLnBrk="1" hangingPunct="1">
              <a:buClr>
                <a:srgbClr val="F79646"/>
              </a:buClr>
            </a:pPr>
            <a:r>
              <a:rPr lang="zh-CN" altLang="en-US" sz="2800"/>
              <a:t>与移位寄存器组合构成乘法器和除法器</a:t>
            </a:r>
          </a:p>
          <a:p>
            <a:pPr marL="628650" lvl="1" indent="-266700" eaLnBrk="1" hangingPunct="1">
              <a:buClr>
                <a:srgbClr val="F79646"/>
              </a:buClr>
            </a:pPr>
            <a:r>
              <a:rPr lang="zh-CN" altLang="en-US" sz="2800"/>
              <a:t>定点整数阶码运算器和定点小数尾数运算器组成浮点运算器</a:t>
            </a:r>
          </a:p>
          <a:p>
            <a:pPr marL="628650" lvl="1" indent="-266700" eaLnBrk="1" hangingPunct="1">
              <a:buClr>
                <a:srgbClr val="F79646"/>
              </a:buClr>
            </a:pPr>
            <a:r>
              <a:rPr lang="zh-CN" altLang="en-US" sz="2800"/>
              <a:t>与其他寄存器组构成完整的运算部件</a:t>
            </a:r>
            <a:r>
              <a:rPr lang="en-US" altLang="zh-CN" sz="2800"/>
              <a:t>(ALU)</a:t>
            </a:r>
            <a:endParaRPr lang="zh-CN" altLang="en-US" sz="2800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7021513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加法器实现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 bwMode="auto">
          <a:xfrm>
            <a:off x="0" y="48815"/>
            <a:ext cx="5210175" cy="5533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加法器实现</a:t>
            </a: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4572000" y="1196975"/>
          <a:ext cx="4176713" cy="3360735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5" marR="68595"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4859338" y="4779963"/>
            <a:ext cx="376396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(A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)C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+A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(A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)C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+A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baseline="-25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</a:p>
        </p:txBody>
      </p:sp>
      <p:sp>
        <p:nvSpPr>
          <p:cNvPr id="132162" name="TextBox 9"/>
          <p:cNvSpPr txBox="1">
            <a:spLocks noChangeArrowheads="1"/>
          </p:cNvSpPr>
          <p:nvPr/>
        </p:nvSpPr>
        <p:spPr bwMode="auto">
          <a:xfrm>
            <a:off x="222250" y="725488"/>
            <a:ext cx="340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2157413" y="6194425"/>
            <a:ext cx="3705225" cy="593725"/>
          </a:xfrm>
          <a:prstGeom prst="wedgeRoundRectCallout">
            <a:avLst>
              <a:gd name="adj1" fmla="val 49720"/>
              <a:gd name="adj2" fmla="val 195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位加法器如何实现？</a:t>
            </a:r>
            <a:endParaRPr lang="en-GB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6"/>
          <p:cNvGrpSpPr>
            <a:grpSpLocks/>
          </p:cNvGrpSpPr>
          <p:nvPr/>
        </p:nvGrpSpPr>
        <p:grpSpPr bwMode="auto">
          <a:xfrm>
            <a:off x="333375" y="3973513"/>
            <a:ext cx="3292475" cy="2130425"/>
            <a:chOff x="5004260" y="4476656"/>
            <a:chExt cx="3291952" cy="2129988"/>
          </a:xfrm>
        </p:grpSpPr>
        <p:grpSp>
          <p:nvGrpSpPr>
            <p:cNvPr id="132166" name="Group 75"/>
            <p:cNvGrpSpPr>
              <a:grpSpLocks/>
            </p:cNvGrpSpPr>
            <p:nvPr/>
          </p:nvGrpSpPr>
          <p:grpSpPr bwMode="auto">
            <a:xfrm>
              <a:off x="5004260" y="4652963"/>
              <a:ext cx="3239632" cy="1655763"/>
              <a:chOff x="3638" y="559"/>
              <a:chExt cx="1846" cy="1043"/>
            </a:xfrm>
          </p:grpSpPr>
          <p:grpSp>
            <p:nvGrpSpPr>
              <p:cNvPr id="132171" name="Group 76"/>
              <p:cNvGrpSpPr>
                <a:grpSpLocks/>
              </p:cNvGrpSpPr>
              <p:nvPr/>
            </p:nvGrpSpPr>
            <p:grpSpPr bwMode="auto">
              <a:xfrm>
                <a:off x="4258" y="637"/>
                <a:ext cx="1226" cy="965"/>
                <a:chOff x="9022" y="9188"/>
                <a:chExt cx="1506" cy="1399"/>
              </a:xfrm>
            </p:grpSpPr>
            <p:sp>
              <p:nvSpPr>
                <p:cNvPr id="132173" name="Rectangle 77"/>
                <p:cNvSpPr>
                  <a:spLocks noChangeArrowheads="1"/>
                </p:cNvSpPr>
                <p:nvPr/>
              </p:nvSpPr>
              <p:spPr bwMode="auto">
                <a:xfrm>
                  <a:off x="9489" y="9643"/>
                  <a:ext cx="567" cy="4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FA</a:t>
                  </a:r>
                </a:p>
              </p:txBody>
            </p:sp>
            <p:sp>
              <p:nvSpPr>
                <p:cNvPr id="132174" name="Line 78"/>
                <p:cNvSpPr>
                  <a:spLocks noChangeShapeType="1"/>
                </p:cNvSpPr>
                <p:nvPr/>
              </p:nvSpPr>
              <p:spPr bwMode="auto">
                <a:xfrm>
                  <a:off x="9786" y="9188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5" name="Line 79"/>
                <p:cNvSpPr>
                  <a:spLocks noChangeShapeType="1"/>
                </p:cNvSpPr>
                <p:nvPr/>
              </p:nvSpPr>
              <p:spPr bwMode="auto">
                <a:xfrm>
                  <a:off x="9696" y="10116"/>
                  <a:ext cx="0" cy="4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6" name="Line 80"/>
                <p:cNvSpPr>
                  <a:spLocks noChangeShapeType="1"/>
                </p:cNvSpPr>
                <p:nvPr/>
              </p:nvSpPr>
              <p:spPr bwMode="auto">
                <a:xfrm>
                  <a:off x="9879" y="10116"/>
                  <a:ext cx="0" cy="4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7" name="Freeform 81"/>
                <p:cNvSpPr>
                  <a:spLocks/>
                </p:cNvSpPr>
                <p:nvPr/>
              </p:nvSpPr>
              <p:spPr bwMode="auto">
                <a:xfrm>
                  <a:off x="10057" y="9855"/>
                  <a:ext cx="471" cy="1"/>
                </a:xfrm>
                <a:custGeom>
                  <a:avLst/>
                  <a:gdLst>
                    <a:gd name="T0" fmla="*/ 1 w 636"/>
                    <a:gd name="T1" fmla="*/ 0 h 1"/>
                    <a:gd name="T2" fmla="*/ 0 w 636"/>
                    <a:gd name="T3" fmla="*/ 1 h 1"/>
                    <a:gd name="T4" fmla="*/ 0 60000 65536"/>
                    <a:gd name="T5" fmla="*/ 0 60000 65536"/>
                    <a:gd name="T6" fmla="*/ 0 w 636"/>
                    <a:gd name="T7" fmla="*/ 0 h 1"/>
                    <a:gd name="T8" fmla="*/ 636 w 63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6" h="1">
                      <a:moveTo>
                        <a:pt x="636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78" name="Freeform 82"/>
                <p:cNvSpPr>
                  <a:spLocks/>
                </p:cNvSpPr>
                <p:nvPr/>
              </p:nvSpPr>
              <p:spPr bwMode="auto">
                <a:xfrm>
                  <a:off x="9022" y="9844"/>
                  <a:ext cx="471" cy="1"/>
                </a:xfrm>
                <a:custGeom>
                  <a:avLst/>
                  <a:gdLst>
                    <a:gd name="T0" fmla="*/ 2 w 569"/>
                    <a:gd name="T1" fmla="*/ 0 h 3"/>
                    <a:gd name="T2" fmla="*/ 0 w 569"/>
                    <a:gd name="T3" fmla="*/ 0 h 3"/>
                    <a:gd name="T4" fmla="*/ 0 60000 65536"/>
                    <a:gd name="T5" fmla="*/ 0 60000 65536"/>
                    <a:gd name="T6" fmla="*/ 0 w 569"/>
                    <a:gd name="T7" fmla="*/ 0 h 3"/>
                    <a:gd name="T8" fmla="*/ 569 w 56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69" h="3">
                      <a:moveTo>
                        <a:pt x="569" y="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72" name="Text Box 83"/>
              <p:cNvSpPr txBox="1">
                <a:spLocks noChangeArrowheads="1"/>
              </p:cNvSpPr>
              <p:nvPr/>
            </p:nvSpPr>
            <p:spPr bwMode="auto">
              <a:xfrm>
                <a:off x="3638" y="559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全加器符号：</a:t>
                </a:r>
              </a:p>
            </p:txBody>
          </p:sp>
        </p:grpSp>
        <p:sp>
          <p:nvSpPr>
            <p:cNvPr id="132167" name="矩形 2"/>
            <p:cNvSpPr>
              <a:spLocks noChangeArrowheads="1"/>
            </p:cNvSpPr>
            <p:nvPr/>
          </p:nvSpPr>
          <p:spPr bwMode="auto">
            <a:xfrm>
              <a:off x="6827303" y="6237312"/>
              <a:ext cx="803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 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</a:t>
              </a:r>
              <a:endParaRPr lang="zh-CN" altLang="en-US"/>
            </a:p>
          </p:txBody>
        </p:sp>
        <p:sp>
          <p:nvSpPr>
            <p:cNvPr id="132168" name="矩形 3"/>
            <p:cNvSpPr>
              <a:spLocks noChangeArrowheads="1"/>
            </p:cNvSpPr>
            <p:nvPr/>
          </p:nvSpPr>
          <p:spPr bwMode="auto">
            <a:xfrm>
              <a:off x="7773312" y="5111233"/>
              <a:ext cx="522900" cy="37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i-1</a:t>
              </a:r>
            </a:p>
          </p:txBody>
        </p:sp>
        <p:sp>
          <p:nvSpPr>
            <p:cNvPr id="132169" name="矩形 4"/>
            <p:cNvSpPr>
              <a:spLocks noChangeArrowheads="1"/>
            </p:cNvSpPr>
            <p:nvPr/>
          </p:nvSpPr>
          <p:spPr bwMode="auto">
            <a:xfrm>
              <a:off x="6084332" y="5111233"/>
              <a:ext cx="394660" cy="37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2170" name="矩形 5"/>
            <p:cNvSpPr>
              <a:spLocks noChangeArrowheads="1"/>
            </p:cNvSpPr>
            <p:nvPr/>
          </p:nvSpPr>
          <p:spPr bwMode="auto">
            <a:xfrm>
              <a:off x="7040381" y="4476656"/>
              <a:ext cx="394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i </a:t>
              </a:r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2" y="1237908"/>
            <a:ext cx="3286029" cy="26519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 bwMode="auto">
          <a:xfrm>
            <a:off x="223653" y="80963"/>
            <a:ext cx="5210175" cy="55244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串行进位加法器</a:t>
            </a:r>
          </a:p>
        </p:txBody>
      </p:sp>
      <p:sp>
        <p:nvSpPr>
          <p:cNvPr id="13414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6207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1" indent="-257175">
              <a:buClr>
                <a:srgbClr val="F79646"/>
              </a:buClr>
              <a:buFont typeface="Wingdings" panose="05000000000000000000" pitchFamily="2" charset="2"/>
              <a:buChar char=""/>
            </a:pPr>
            <a:r>
              <a:rPr lang="en-US" altLang="zh-CN" sz="2800"/>
              <a:t>n</a:t>
            </a:r>
            <a:r>
              <a:rPr lang="zh-CN" altLang="en-US" sz="2800"/>
              <a:t>位串行进位加法器：分</a:t>
            </a:r>
            <a:r>
              <a:rPr lang="en-US" altLang="zh-CN" sz="2800"/>
              <a:t>n</a:t>
            </a:r>
            <a:r>
              <a:rPr lang="zh-CN" altLang="en-US" sz="2800"/>
              <a:t>步实现，每步只求一位和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810377"/>
              </p:ext>
            </p:extLst>
          </p:nvPr>
        </p:nvGraphicFramePr>
        <p:xfrm>
          <a:off x="5756275" y="2638425"/>
          <a:ext cx="3387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095" imgH="228738" progId="Equation.DSMT4">
                  <p:embed/>
                </p:oleObj>
              </mc:Choice>
              <mc:Fallback>
                <p:oleObj name="Equation" r:id="rId3" imgW="1498095" imgH="228738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2638425"/>
                        <a:ext cx="3387725" cy="5048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00647"/>
              </p:ext>
            </p:extLst>
          </p:nvPr>
        </p:nvGraphicFramePr>
        <p:xfrm>
          <a:off x="5756275" y="1303338"/>
          <a:ext cx="334327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36480" imgH="914400" progId="Equation.3">
                  <p:embed/>
                </p:oleObj>
              </mc:Choice>
              <mc:Fallback>
                <p:oleObj name="公式" r:id="rId5" imgW="15364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1303338"/>
                        <a:ext cx="3343275" cy="1212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68313" y="3716338"/>
            <a:ext cx="76406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25475" indent="-2603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缺点</a:t>
            </a:r>
          </a:p>
          <a:p>
            <a:pPr lvl="2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进位按串行方式传递，速度慢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进位延时较长，关键路径延时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O(n)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实现复杂度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O(n)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eaLnBrk="1" hangingPunct="1"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338"/>
            <a:ext cx="5675868" cy="21459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71" y="3721883"/>
            <a:ext cx="1871634" cy="1420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 bwMode="auto">
          <a:xfrm>
            <a:off x="128587" y="60326"/>
            <a:ext cx="5210175" cy="5617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并行进位加法器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50825" y="1341438"/>
          <a:ext cx="2482850" cy="3629025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56"/>
          <p:cNvGraphicFramePr>
            <a:graphicFrameLocks noGrp="1"/>
          </p:cNvGraphicFramePr>
          <p:nvPr/>
        </p:nvGraphicFramePr>
        <p:xfrm>
          <a:off x="6265863" y="908050"/>
          <a:ext cx="2482850" cy="201612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68591" marR="68591" marT="34235" marB="342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91" marR="68591" marT="34235" marB="342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utoShape 88"/>
          <p:cNvSpPr>
            <a:spLocks noChangeArrowheads="1"/>
          </p:cNvSpPr>
          <p:nvPr/>
        </p:nvSpPr>
        <p:spPr bwMode="auto">
          <a:xfrm>
            <a:off x="3005138" y="2311400"/>
            <a:ext cx="3197225" cy="396875"/>
          </a:xfrm>
          <a:prstGeom prst="rightArrow">
            <a:avLst>
              <a:gd name="adj1" fmla="val 50000"/>
              <a:gd name="adj2" fmla="val 77614"/>
            </a:avLst>
          </a:prstGeom>
          <a:solidFill>
            <a:srgbClr val="92D050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91"/>
          <p:cNvSpPr>
            <a:spLocks noChangeArrowheads="1"/>
          </p:cNvSpPr>
          <p:nvPr/>
        </p:nvSpPr>
        <p:spPr bwMode="auto">
          <a:xfrm>
            <a:off x="2843213" y="3213100"/>
            <a:ext cx="3187700" cy="2651125"/>
          </a:xfrm>
          <a:prstGeom prst="wedgeRoundRectCallout">
            <a:avLst>
              <a:gd name="adj1" fmla="val -49875"/>
              <a:gd name="adj2" fmla="val -20713"/>
              <a:gd name="adj3" fmla="val 16667"/>
            </a:avLst>
          </a:prstGeom>
          <a:solidFill>
            <a:srgbClr val="92D05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SzPct val="8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=B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无关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SzPct val="8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无关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SzPct val="80000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out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71888" y="2617788"/>
            <a:ext cx="2052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逻辑合并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492500" y="1196975"/>
            <a:ext cx="2051050" cy="1069975"/>
          </a:xfrm>
          <a:prstGeom prst="roundRect">
            <a:avLst>
              <a:gd name="adj" fmla="val 3048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能否提前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获得进位？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84538" y="5975350"/>
            <a:ext cx="4518025" cy="622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各进位信号都是独自形成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6101779" y="4959350"/>
            <a:ext cx="3006725" cy="469167"/>
          </a:xfrm>
          <a:prstGeom prst="rect">
            <a:avLst/>
          </a:prstGeom>
          <a:solidFill>
            <a:srgbClr val="FFFF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(A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B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i-1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46314" y="0"/>
            <a:ext cx="5210175" cy="58975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按位与</a:t>
            </a:r>
          </a:p>
        </p:txBody>
      </p:sp>
      <p:sp>
        <p:nvSpPr>
          <p:cNvPr id="6" name="流程图: 数据 5"/>
          <p:cNvSpPr/>
          <p:nvPr/>
        </p:nvSpPr>
        <p:spPr>
          <a:xfrm flipH="1" flipV="1">
            <a:off x="1125538" y="1754188"/>
            <a:ext cx="609282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898525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4425" y="1943100"/>
            <a:ext cx="49164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168525" y="1443038"/>
            <a:ext cx="533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按位与可以实现什么功能呢？</a:t>
            </a:r>
          </a:p>
        </p:txBody>
      </p:sp>
      <p:sp>
        <p:nvSpPr>
          <p:cNvPr id="5" name="矩形 4"/>
          <p:cNvSpPr/>
          <p:nvPr/>
        </p:nvSpPr>
        <p:spPr>
          <a:xfrm>
            <a:off x="8199350" y="998413"/>
            <a:ext cx="405098" cy="746366"/>
          </a:xfrm>
          <a:prstGeom prst="rect">
            <a:avLst/>
          </a:prstGeom>
          <a:noFill/>
        </p:spPr>
        <p:txBody>
          <a:bodyPr lIns="68589" tIns="34294" rIns="68589" bIns="34294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905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？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1509713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13" name="流程图: 数据 12"/>
          <p:cNvSpPr/>
          <p:nvPr/>
        </p:nvSpPr>
        <p:spPr>
          <a:xfrm flipH="1" flipV="1">
            <a:off x="1574800" y="2332038"/>
            <a:ext cx="4752975" cy="21590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63688" y="2547938"/>
            <a:ext cx="381793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54300" y="2000250"/>
            <a:ext cx="4514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Lantinghei SC Demibold"/>
                <a:ea typeface="Lantinghei SC Demibold"/>
                <a:cs typeface="Lantinghei SC Demibold"/>
              </a:rPr>
              <a:t>提取二进制数中的指定位</a:t>
            </a:r>
          </a:p>
        </p:txBody>
      </p:sp>
      <p:cxnSp>
        <p:nvCxnSpPr>
          <p:cNvPr id="16" name="直接连接符 15"/>
          <p:cNvCxnSpPr>
            <a:endCxn id="12" idx="4"/>
          </p:cNvCxnSpPr>
          <p:nvPr/>
        </p:nvCxnSpPr>
        <p:spPr>
          <a:xfrm flipV="1">
            <a:off x="1563688" y="1997075"/>
            <a:ext cx="0" cy="550863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51402" y="2834856"/>
            <a:ext cx="27991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11011001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600325" y="3159125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51402" y="3483013"/>
            <a:ext cx="288412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</a:t>
            </a: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1111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0325" y="3752850"/>
            <a:ext cx="0" cy="431800"/>
          </a:xfrm>
          <a:prstGeom prst="line">
            <a:avLst/>
          </a:prstGeom>
          <a:ln w="28575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995738" y="4094163"/>
            <a:ext cx="0" cy="544512"/>
          </a:xfrm>
          <a:prstGeom prst="straightConnector1">
            <a:avLst/>
          </a:prstGeom>
          <a:ln w="12700">
            <a:solidFill>
              <a:srgbClr val="001D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651402" y="4590280"/>
            <a:ext cx="28264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0000</a:t>
            </a:r>
            <a:r>
              <a:rPr lang="en-US" altLang="zh-CN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1001</a:t>
            </a:r>
            <a:endParaRPr lang="zh-CN" alt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0" y="3324225"/>
            <a:ext cx="1189038" cy="965200"/>
            <a:chOff x="0" y="3289969"/>
            <a:chExt cx="1585245" cy="1286223"/>
          </a:xfrm>
        </p:grpSpPr>
        <p:sp>
          <p:nvSpPr>
            <p:cNvPr id="30" name="矩形 29"/>
            <p:cNvSpPr/>
            <p:nvPr/>
          </p:nvSpPr>
          <p:spPr>
            <a:xfrm>
              <a:off x="719309" y="3289969"/>
              <a:ext cx="865936" cy="1025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400" dirty="0">
                  <a:ln>
                    <a:solidFill>
                      <a:schemeClr val="tx1"/>
                    </a:solidFill>
                  </a:ln>
                  <a:solidFill>
                    <a:srgbClr val="C00000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&amp;</a:t>
              </a:r>
              <a:endParaRPr lang="zh-CN" altLang="en-US" sz="44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pic>
          <p:nvPicPr>
            <p:cNvPr id="16406" name="图片 19" descr="veeqi.com_png_00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3356992"/>
              <a:ext cx="1224976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图片 21" descr="veeqi.com_png_0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1511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0.00243 -0.00069 0.00486 -0.00162 0.00747 -0.00278 C 0.00816 -0.00254 0.00903 -0.00254 0.00955 -0.00185 C 0.01059 -0.00092 0.01285 0.00209 0.01285 0.00232 C 0.01424 0.00162 0.01545 0.00209 0.01684 0.00116 C 0.01719 0.00047 0.01684 -0.00115 0.01736 -0.00185 C 0.01806 -0.00393 0.01945 -0.00416 0.02066 -0.00486 C 0.02188 -0.00463 0.02326 -0.00509 0.02431 -0.00393 C 0.02483 -0.00347 0.02431 -0.00185 0.025 -0.00092 C 0.0257 0.00023 0.02708 0.00023 0.02813 0.00116 C 0.02986 0.00023 0.03195 0.00093 0.03299 -0.00092 C 0.03351 -0.00162 0.03368 -0.00324 0.0342 -0.00393 C 0.03472 -0.00486 0.03524 -0.00509 0.03594 -0.00578 C 0.03767 -0.00532 0.04045 -0.00625 0.04201 -0.00393 C 0.04375 -0.00115 0.04323 0.00023 0.04618 0.00209 C 0.04896 0.00116 0.05017 -0.00069 0.05278 -0.00185 C 0.05695 -0.00139 0.05903 0.00116 0.06267 -2.59259E-6 C 0.06476 -0.00254 0.06406 -0.0044 0.06649 -0.00578 C 0.06823 -0.00555 0.07014 -0.00602 0.07188 -0.00486 C 0.07257 -0.0044 0.0724 -0.00254 0.07309 -0.00185 C 0.07396 -0.00092 0.07639 -2.59259E-6 0.07639 0.00023 C 0.08108 -0.00092 0.08264 0.00047 0.08524 -0.00578 C 0.08733 -0.00555 0.08941 -0.00625 0.09149 -0.00486 C 0.09306 -0.00393 0.09462 0.00116 0.09462 0.00139 C 0.10087 -2.59259E-6 0.10295 0.00116 0.10677 -0.00578 C 0.11129 -0.00463 0.10885 -0.00602 0.11163 -0.00278 C 0.11267 -0.00162 0.1151 0.00116 0.1151 0.00139 C 0.11701 0.0007 0.11875 0.0007 0.12049 -2.59259E-6 C 0.12222 -0.00092 0.12257 -0.00509 0.12431 -0.00694 C 0.12587 -0.00625 0.12743 -0.00671 0.12882 -0.00486 C 0.13212 0.00023 0.12726 -0.00324 0.13142 -0.00092 C 0.13368 -0.00139 0.13611 -0.00115 0.13837 -0.00185 C 0.13924 -0.00231 0.13958 -0.00347 0.1401 -0.00393 C 0.14219 -0.00602 0.14514 -0.00671 0.14722 -0.00764 C 0.14948 -0.00648 0.15017 -0.00185 0.15243 -0.00185 " pathEditMode="relative" rAng="0" ptsTypes="AAAAAAAAAAAAAAAAAAAAAAAAAAAAAAAAAAA">
                                      <p:cBhvr>
                                        <p:cTn id="13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7" grpId="3" animBg="1"/>
      <p:bldP spid="7" grpId="4" animBg="1"/>
      <p:bldP spid="9" grpId="0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标题 1"/>
          <p:cNvSpPr>
            <a:spLocks noGrp="1"/>
          </p:cNvSpPr>
          <p:nvPr>
            <p:ph type="title"/>
          </p:nvPr>
        </p:nvSpPr>
        <p:spPr bwMode="auto">
          <a:xfrm>
            <a:off x="71438" y="1"/>
            <a:ext cx="5761038" cy="5707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并行进位</a:t>
            </a:r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或先行进位</a:t>
            </a:r>
            <a:r>
              <a:rPr lang="en-US" altLang="zh-CN" dirty="0">
                <a:solidFill>
                  <a:srgbClr val="A50021"/>
                </a:solidFill>
              </a:rPr>
              <a:t>)</a:t>
            </a:r>
            <a:r>
              <a:rPr lang="zh-CN" altLang="en-US" dirty="0">
                <a:solidFill>
                  <a:srgbClr val="A50021"/>
                </a:solidFill>
              </a:rPr>
              <a:t>加法器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84363" y="6308725"/>
            <a:ext cx="5064125" cy="4333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algn="ctr">
              <a:defRPr/>
            </a:pPr>
            <a:r>
              <a:rPr lang="zh-CN" altLang="en-US" sz="2400">
                <a:solidFill>
                  <a:srgbClr val="FFFFFF"/>
                </a:solidFill>
                <a:latin typeface="HanziPen SC"/>
                <a:ea typeface="HanziPen SC"/>
                <a:cs typeface="HanziPen SC"/>
              </a:rPr>
              <a:t>可以实现大规模完全并行进位吗？</a:t>
            </a:r>
            <a:endParaRPr lang="en-US" altLang="zh-CN" sz="2400">
              <a:solidFill>
                <a:srgbClr val="FFFFFF"/>
              </a:solidFill>
              <a:latin typeface="HanziPen SC"/>
              <a:ea typeface="HanziPen SC"/>
              <a:cs typeface="HanziPen SC"/>
            </a:endParaRPr>
          </a:p>
        </p:txBody>
      </p:sp>
      <p:sp>
        <p:nvSpPr>
          <p:cNvPr id="7" name="Rectangle 93"/>
          <p:cNvSpPr>
            <a:spLocks noChangeArrowheads="1"/>
          </p:cNvSpPr>
          <p:nvPr/>
        </p:nvSpPr>
        <p:spPr bwMode="auto">
          <a:xfrm>
            <a:off x="827584" y="980728"/>
            <a:ext cx="3143250" cy="469167"/>
          </a:xfrm>
          <a:prstGeom prst="rect">
            <a:avLst/>
          </a:prstGeom>
          <a:solidFill>
            <a:srgbClr val="FFFF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 (A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B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i-1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11188" y="1939925"/>
          <a:ext cx="7561262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92340" imgH="3922776" progId="Visio.Drawing.6">
                  <p:embed/>
                </p:oleObj>
              </mc:Choice>
              <mc:Fallback>
                <p:oleObj name="VISIO" r:id="rId3" imgW="7292340" imgH="392277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39925"/>
                        <a:ext cx="7561262" cy="437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31106" y="1570593"/>
            <a:ext cx="7401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将该递归表达式逐层展开，即可得到并行进位加法器</a:t>
            </a:r>
            <a:endParaRPr lang="zh-CN" altLang="zh-CN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762000"/>
            <a:ext cx="8220075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Clr>
                <a:schemeClr val="tx1"/>
              </a:buClr>
            </a:pPr>
            <a:r>
              <a:rPr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并行进位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或先行进位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3200">
                <a:latin typeface="Times New Roman" panose="02020603050405020304" pitchFamily="18" charset="0"/>
                <a:ea typeface="华文新魏" panose="02010800040101010101" pitchFamily="2" charset="-122"/>
              </a:rPr>
              <a:t>加法器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1103313" y="1484313"/>
          <a:ext cx="7572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19500" imgH="1117600" progId="Equation.3">
                  <p:embed/>
                </p:oleObj>
              </mc:Choice>
              <mc:Fallback>
                <p:oleObj name="公式" r:id="rId3" imgW="3619500" imgH="1117600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484313"/>
                        <a:ext cx="7572375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971550" y="3933825"/>
            <a:ext cx="8136954" cy="2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284163" indent="-284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5475" indent="-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并行进位的特点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同时产生进位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加法延时缩短，关键路径延时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O(log n)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（时间）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实现相对复杂，复杂度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O(n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)(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逻辑门的数量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3132138" y="1928813"/>
            <a:ext cx="2087562" cy="503237"/>
          </a:xfrm>
          <a:prstGeom prst="wedgeRoundRectCallout">
            <a:avLst>
              <a:gd name="adj1" fmla="val -80813"/>
              <a:gd name="adj2" fmla="val -67651"/>
              <a:gd name="adj3" fmla="val 16667"/>
            </a:avLst>
          </a:prstGeom>
          <a:solidFill>
            <a:srgbClr val="FFFF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进位生成函数</a:t>
            </a:r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5351463" y="1925638"/>
            <a:ext cx="2100262" cy="503237"/>
          </a:xfrm>
          <a:prstGeom prst="wedgeRoundRectCallout">
            <a:avLst>
              <a:gd name="adj1" fmla="val -88424"/>
              <a:gd name="adj2" fmla="val -96101"/>
              <a:gd name="adj3" fmla="val 16667"/>
            </a:avLst>
          </a:prstGeom>
          <a:solidFill>
            <a:srgbClr val="FFFF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华文新魏" panose="02010800040101010101" pitchFamily="2" charset="-122"/>
              </a:rPr>
              <a:t>进位传递函数</a:t>
            </a:r>
          </a:p>
        </p:txBody>
      </p:sp>
      <p:sp>
        <p:nvSpPr>
          <p:cNvPr id="30727" name="Rectangle 3"/>
          <p:cNvSpPr txBox="1">
            <a:spLocks noChangeArrowheads="1"/>
          </p:cNvSpPr>
          <p:nvPr/>
        </p:nvSpPr>
        <p:spPr bwMode="auto">
          <a:xfrm>
            <a:off x="184943" y="1"/>
            <a:ext cx="7021513" cy="63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dirty="0"/>
              <a:t>并行加法器</a:t>
            </a:r>
            <a:r>
              <a:rPr lang="zh-CN" altLang="en-US" dirty="0">
                <a:sym typeface="Symbol" panose="05050102010706020507" pitchFamily="18" charset="2"/>
              </a:rPr>
              <a:t> </a:t>
            </a:r>
            <a:r>
              <a:rPr lang="en-US" altLang="en-US" dirty="0" err="1"/>
              <a:t>并行</a:t>
            </a:r>
            <a:r>
              <a:rPr lang="zh-CN" altLang="en-US" dirty="0"/>
              <a:t>进位</a:t>
            </a:r>
            <a:r>
              <a:rPr lang="en-US" altLang="en-US" dirty="0" err="1"/>
              <a:t>加法器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84888" y="887413"/>
            <a:ext cx="2243137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Times New Roman" charset="0"/>
                <a:ea typeface="华文新魏" charset="-122"/>
              </a:rPr>
              <a:t>C</a:t>
            </a:r>
            <a:r>
              <a:rPr lang="en-US" altLang="zh-CN" sz="2400" b="1" baseline="-25000" dirty="0">
                <a:latin typeface="Times New Roman" charset="0"/>
                <a:ea typeface="华文新魏" charset="-122"/>
              </a:rPr>
              <a:t>i </a:t>
            </a:r>
            <a:r>
              <a:rPr lang="en-US" altLang="zh-CN" sz="2400" b="1" dirty="0">
                <a:latin typeface="Times New Roman" charset="0"/>
                <a:ea typeface="华文新魏" charset="-122"/>
              </a:rPr>
              <a:t>= </a:t>
            </a:r>
            <a:r>
              <a:rPr lang="en-US" altLang="zh-CN" sz="2400" b="1" dirty="0" err="1">
                <a:latin typeface="Times New Roman" charset="0"/>
                <a:ea typeface="华文新魏" charset="-122"/>
              </a:rPr>
              <a:t>G</a:t>
            </a:r>
            <a:r>
              <a:rPr lang="en-US" altLang="zh-CN" sz="2400" b="1" baseline="-25000" dirty="0" err="1">
                <a:latin typeface="Times New Roman" charset="0"/>
                <a:ea typeface="华文新魏" charset="-122"/>
              </a:rPr>
              <a:t>i</a:t>
            </a:r>
            <a:r>
              <a:rPr lang="en-US" altLang="zh-CN" sz="2400" b="1" baseline="-25000" dirty="0">
                <a:latin typeface="Times New Roman" charset="0"/>
                <a:ea typeface="华文新魏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华文新魏" charset="-122"/>
              </a:rPr>
              <a:t>+ P</a:t>
            </a:r>
            <a:r>
              <a:rPr lang="en-US" altLang="zh-CN" sz="2400" b="1" baseline="-25000" dirty="0">
                <a:latin typeface="Times New Roman" charset="0"/>
                <a:ea typeface="华文新魏" charset="-122"/>
              </a:rPr>
              <a:t>i</a:t>
            </a:r>
            <a:r>
              <a:rPr lang="en-US" altLang="zh-CN" sz="2400" b="1" dirty="0">
                <a:latin typeface="Times New Roman" charset="0"/>
                <a:ea typeface="华文新魏" charset="-122"/>
              </a:rPr>
              <a:t>C</a:t>
            </a:r>
            <a:r>
              <a:rPr lang="en-US" altLang="zh-CN" sz="2400" b="1" baseline="-25000" dirty="0">
                <a:latin typeface="Times New Roman" charset="0"/>
                <a:ea typeface="华文新魏" charset="-122"/>
              </a:rPr>
              <a:t>i-1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6330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autoUpdateAnimBg="0"/>
      <p:bldP spid="431110" grpId="0" animBg="1" autoUpdateAnimBg="0"/>
      <p:bldP spid="431111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 bwMode="auto">
          <a:xfrm>
            <a:off x="107504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并行进位加法器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470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</a:pPr>
            <a:r>
              <a:rPr lang="zh-CN" altLang="en-US" sz="2800"/>
              <a:t>完全大规模并行进位实现困难</a:t>
            </a:r>
          </a:p>
          <a:p>
            <a:pPr lvl="1">
              <a:buClr>
                <a:srgbClr val="F79646"/>
              </a:buClr>
            </a:pPr>
            <a:r>
              <a:rPr lang="zh-CN" altLang="en-US" sz="2800"/>
              <a:t>高位的进位形成逻辑涉及输入变量过多，将受到器件扇入系数的限制</a:t>
            </a:r>
            <a:endParaRPr lang="en-US" altLang="zh-CN" sz="2800"/>
          </a:p>
          <a:p>
            <a:pPr lvl="1">
              <a:buClr>
                <a:srgbClr val="F79646"/>
              </a:buClr>
            </a:pPr>
            <a:endParaRPr lang="zh-CN" altLang="en-US" sz="2400"/>
          </a:p>
          <a:p>
            <a:pPr>
              <a:buSzTx/>
            </a:pPr>
            <a:r>
              <a:rPr lang="zh-CN" altLang="en-US" sz="2800"/>
              <a:t>位数较多的加法器，常采用分级、分组的进位链结构</a:t>
            </a:r>
          </a:p>
          <a:p>
            <a:pPr lvl="1">
              <a:buClr>
                <a:srgbClr val="F79646"/>
              </a:buClr>
            </a:pPr>
            <a:r>
              <a:rPr lang="zh-CN" altLang="en-US" sz="2800"/>
              <a:t>分组：</a:t>
            </a:r>
            <a:r>
              <a:rPr lang="zh-CN" altLang="en-US" sz="2800">
                <a:solidFill>
                  <a:srgbClr val="001D96"/>
                </a:solidFill>
              </a:rPr>
              <a:t>组内并行，组间或串或并行</a:t>
            </a:r>
            <a:r>
              <a:rPr lang="en-US" altLang="zh-CN" sz="2800">
                <a:solidFill>
                  <a:srgbClr val="001D96"/>
                </a:solidFill>
              </a:rPr>
              <a:t>(4/8</a:t>
            </a:r>
            <a:r>
              <a:rPr lang="zh-CN" altLang="en-US" sz="2800">
                <a:solidFill>
                  <a:srgbClr val="001D96"/>
                </a:solidFill>
              </a:rPr>
              <a:t>位一组</a:t>
            </a:r>
            <a:r>
              <a:rPr lang="en-US" altLang="zh-CN" sz="2800">
                <a:solidFill>
                  <a:srgbClr val="001D96"/>
                </a:solidFill>
              </a:rPr>
              <a:t>)</a:t>
            </a:r>
          </a:p>
          <a:p>
            <a:pPr>
              <a:buSzTx/>
            </a:pPr>
            <a:endParaRPr lang="zh-CN" alt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 bwMode="auto">
          <a:xfrm>
            <a:off x="179512" y="1"/>
            <a:ext cx="5210175" cy="59372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分组并行进位加法器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950" y="1206500"/>
          <a:ext cx="890270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489700" imgH="2336800" progId="Visio.Drawing.11">
                  <p:embed/>
                </p:oleObj>
              </mc:Choice>
              <mc:Fallback>
                <p:oleObj name="Visio" r:id="rId3" imgW="6489700" imgH="23368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06500"/>
                        <a:ext cx="8902700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484438" y="5013325"/>
            <a:ext cx="4518025" cy="7826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>
                <a:latin typeface="HanziPen SC"/>
                <a:ea typeface="HanziPen SC"/>
                <a:cs typeface="HanziPen SC"/>
              </a:rPr>
              <a:t>组内并行，组间传递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6CBBB-A960-26DD-8115-1A60FF739074}"/>
              </a:ext>
            </a:extLst>
          </p:cNvPr>
          <p:cNvSpPr txBox="1"/>
          <p:nvPr/>
        </p:nvSpPr>
        <p:spPr>
          <a:xfrm>
            <a:off x="2267744" y="90872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位加法器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684213" y="768350"/>
          <a:ext cx="7488237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76769" imgH="1438382" progId="Word.Document.8">
                  <p:embed/>
                </p:oleObj>
              </mc:Choice>
              <mc:Fallback>
                <p:oleObj name="Document" r:id="rId3" imgW="3876769" imgH="1438382" progId="Word.Document.8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56" r="40364"/>
                      <a:stretch>
                        <a:fillRect/>
                      </a:stretch>
                    </p:blipFill>
                    <p:spPr bwMode="auto">
                      <a:xfrm>
                        <a:off x="684213" y="768350"/>
                        <a:ext cx="7488237" cy="491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684213" y="6067425"/>
            <a:ext cx="7974012" cy="4619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dirty="0">
                <a:latin typeface="Lantinghei SC Demibold"/>
                <a:ea typeface="Lantinghei SC Demibold"/>
                <a:cs typeface="Lantinghei SC Demibold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4</a:t>
            </a:r>
            <a:r>
              <a:rPr lang="zh-CN" altLang="en-US" sz="2400" b="1" dirty="0">
                <a:latin typeface="Lantinghei SC Demibold"/>
                <a:ea typeface="Lantinghei SC Demibold"/>
                <a:cs typeface="Lantinghei SC Demibold"/>
              </a:rPr>
              <a:t>是第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一</a:t>
            </a:r>
            <a:r>
              <a:rPr lang="zh-CN" altLang="en-US" sz="2400" b="1" dirty="0">
                <a:latin typeface="Lantinghei SC Demibold"/>
                <a:ea typeface="Lantinghei SC Demibold"/>
                <a:cs typeface="Lantinghei SC Demibold"/>
              </a:rPr>
              <a:t>组产生的组间进位，将其作为第</a:t>
            </a:r>
            <a:r>
              <a:rPr lang="zh-CN" altLang="en-US" sz="2400" b="1" dirty="0">
                <a:solidFill>
                  <a:srgbClr val="FF0000"/>
                </a:solidFill>
                <a:latin typeface="Lantinghei SC Demibold"/>
                <a:ea typeface="Lantinghei SC Demibold"/>
                <a:cs typeface="Lantinghei SC Demibold"/>
              </a:rPr>
              <a:t>二</a:t>
            </a:r>
            <a:r>
              <a:rPr lang="zh-CN" altLang="en-US" sz="2400" b="1" dirty="0">
                <a:latin typeface="Lantinghei SC Demibold"/>
                <a:ea typeface="Lantinghei SC Demibold"/>
                <a:cs typeface="Lantinghei SC Demibold"/>
              </a:rPr>
              <a:t>组的初始进位 </a:t>
            </a:r>
            <a:endParaRPr kumimoji="1" lang="zh-CN" altLang="en-US" sz="2400" b="1" dirty="0">
              <a:latin typeface="Lantinghei SC Demibold"/>
              <a:ea typeface="Lantinghei SC Demibold"/>
              <a:cs typeface="Lantinghei SC Demibold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-8513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并行加法器</a:t>
            </a:r>
            <a:r>
              <a:rPr lang="zh-CN" altLang="en-US">
                <a:solidFill>
                  <a:srgbClr val="A50021"/>
                </a:solidFill>
                <a:sym typeface="Symbol" panose="05050102010706020507" pitchFamily="18" charset="2"/>
              </a:rPr>
              <a:t></a:t>
            </a:r>
            <a:r>
              <a:rPr lang="zh-CN" altLang="en-US">
                <a:solidFill>
                  <a:srgbClr val="A50021"/>
                </a:solidFill>
              </a:rPr>
              <a:t>组内并行、组间传递</a:t>
            </a:r>
          </a:p>
        </p:txBody>
      </p:sp>
    </p:spTree>
    <p:extLst>
      <p:ext uri="{BB962C8B-B14F-4D97-AF65-F5344CB8AC3E}">
        <p14:creationId xmlns:p14="http://schemas.microsoft.com/office/powerpoint/2010/main" val="2702500047"/>
      </p:ext>
    </p:extLst>
  </p:cSld>
  <p:clrMapOvr>
    <a:masterClrMapping/>
  </p:clrMapOvr>
  <p:transition>
    <p:pull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684213" y="768350"/>
          <a:ext cx="7488237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876769" imgH="1438382" progId="Word.Document.8">
                  <p:embed/>
                </p:oleObj>
              </mc:Choice>
              <mc:Fallback>
                <p:oleObj name="文档" r:id="rId3" imgW="3876769" imgH="1438382" progId="Word.Document.8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56" r="40364"/>
                      <a:stretch>
                        <a:fillRect/>
                      </a:stretch>
                    </p:blipFill>
                    <p:spPr bwMode="auto">
                      <a:xfrm>
                        <a:off x="684213" y="768350"/>
                        <a:ext cx="7488237" cy="491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并行加法器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</a:t>
            </a:r>
            <a:r>
              <a:rPr lang="zh-CN" altLang="en-US" dirty="0">
                <a:solidFill>
                  <a:srgbClr val="A50021"/>
                </a:solidFill>
              </a:rPr>
              <a:t>组内并行、组间传递</a:t>
            </a: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2151063" y="3025775"/>
            <a:ext cx="1773237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lt"/>
                <a:ea typeface="宋体"/>
              </a:rPr>
              <a:t>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+P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/>
                <a:ea typeface="宋体"/>
              </a:rPr>
              <a:t>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013" name="Text Box 88"/>
          <p:cNvSpPr txBox="1">
            <a:spLocks noChangeArrowheads="1"/>
          </p:cNvSpPr>
          <p:nvPr/>
        </p:nvSpPr>
        <p:spPr bwMode="auto">
          <a:xfrm>
            <a:off x="2151063" y="5732463"/>
            <a:ext cx="168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II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+P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II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5942383"/>
      </p:ext>
    </p:extLst>
  </p:cSld>
  <p:clrMapOvr>
    <a:masterClrMapping/>
  </p:clrMapOvr>
  <p:transition>
    <p:pull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 bwMode="auto">
          <a:xfrm>
            <a:off x="193993" y="0"/>
            <a:ext cx="5210175" cy="5695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分组并行进位加法器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9388" y="836613"/>
          <a:ext cx="8710612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91300" imgH="3930650" progId="Visio.Drawing.11">
                  <p:embed/>
                </p:oleObj>
              </mc:Choice>
              <mc:Fallback>
                <p:oleObj name="VISIO" r:id="rId3" imgW="6591300" imgH="393065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36613"/>
                        <a:ext cx="8710612" cy="467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339975" y="5661025"/>
            <a:ext cx="4518025" cy="78263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latin typeface="HanziPen SC"/>
                <a:ea typeface="HanziPen SC"/>
                <a:cs typeface="HanziPen SC"/>
              </a:rPr>
              <a:t>组内并行，组间并行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505825" cy="3313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第二级：小组间并行进位链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None/>
            </a:pPr>
            <a:r>
              <a:rPr lang="zh-CN" altLang="en-US" dirty="0"/>
              <a:t>小组间的并行进位链表达式：</a:t>
            </a:r>
          </a:p>
          <a:p>
            <a:pPr marL="984250" lvl="2" indent="-266700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I </a:t>
            </a:r>
            <a:r>
              <a:rPr lang="en-US" altLang="zh-CN" sz="2000" dirty="0"/>
              <a:t>= G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0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984250" lvl="2" indent="-266700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II </a:t>
            </a:r>
            <a:r>
              <a:rPr lang="en-US" altLang="zh-CN" sz="2000" dirty="0"/>
              <a:t>= G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0</a:t>
            </a:r>
          </a:p>
          <a:p>
            <a:pPr marL="984250" lvl="2" indent="-266700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III </a:t>
            </a:r>
            <a:r>
              <a:rPr lang="en-US" altLang="zh-CN" sz="2000" dirty="0"/>
              <a:t>= G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0</a:t>
            </a:r>
          </a:p>
          <a:p>
            <a:pPr marL="984250" lvl="2" indent="-266700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/>
              <a:t>C</a:t>
            </a:r>
            <a:r>
              <a:rPr lang="en-US" altLang="zh-CN" sz="2000" baseline="-25000" dirty="0"/>
              <a:t>IV </a:t>
            </a:r>
            <a:r>
              <a:rPr lang="en-US" altLang="zh-CN" sz="2000" dirty="0"/>
              <a:t>= G</a:t>
            </a:r>
            <a:r>
              <a:rPr lang="en-US" altLang="zh-CN" sz="2000" baseline="-25000" dirty="0"/>
              <a:t>IV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IV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IV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IV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G</a:t>
            </a:r>
            <a:r>
              <a:rPr lang="en-US" altLang="zh-CN" sz="2000" baseline="-25000" dirty="0"/>
              <a:t>I</a:t>
            </a:r>
          </a:p>
          <a:p>
            <a:pPr marL="984250" lvl="2" indent="-266700" algn="just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000" baseline="-25000" dirty="0"/>
              <a:t>		</a:t>
            </a:r>
            <a:r>
              <a:rPr lang="en-US" altLang="zh-CN" sz="2000" dirty="0"/>
              <a:t>+P</a:t>
            </a:r>
            <a:r>
              <a:rPr lang="en-US" altLang="zh-CN" sz="2000" baseline="-25000" dirty="0"/>
              <a:t>IV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II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0</a:t>
            </a:r>
            <a:endParaRPr lang="zh-CN" altLang="en-US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rgbClr val="F79646"/>
              </a:buClr>
              <a:buFontTx/>
              <a:buNone/>
            </a:pPr>
            <a:r>
              <a:rPr lang="zh-CN" altLang="en-US" sz="2400" dirty="0"/>
              <a:t>组内、组间并行进位链的逻辑形态完全相同</a:t>
            </a:r>
            <a:endParaRPr lang="en-US" altLang="zh-CN" sz="2400" dirty="0"/>
          </a:p>
        </p:txBody>
      </p:sp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35938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并行加法器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</a:t>
            </a:r>
            <a:r>
              <a:rPr lang="zh-CN" altLang="en-US" dirty="0">
                <a:solidFill>
                  <a:srgbClr val="A50021"/>
                </a:solidFill>
              </a:rPr>
              <a:t>组内并行、组间并行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4213" y="3933825"/>
            <a:ext cx="8450262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79388" indent="-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9625" indent="-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小组间的并行进位和每位进位的关系：</a:t>
            </a:r>
          </a:p>
          <a:p>
            <a:pPr lvl="2" algn="just">
              <a:spcBef>
                <a:spcPts val="600"/>
              </a:spcBef>
              <a:buSzPct val="80000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III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12</a:t>
            </a:r>
            <a:r>
              <a:rPr lang="zh-CN" altLang="en-US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IV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 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、P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</a:p>
          <a:p>
            <a:pPr lvl="2" algn="just">
              <a:spcBef>
                <a:spcPts val="600"/>
              </a:spcBef>
              <a:buSzPct val="80000"/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0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</a:p>
          <a:p>
            <a:pPr lvl="2" algn="just">
              <a:spcBef>
                <a:spcPts val="600"/>
              </a:spcBef>
              <a:buSzPct val="80000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+P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  <a:p>
            <a:pPr lvl="2" algn="just">
              <a:spcBef>
                <a:spcPts val="600"/>
              </a:spcBef>
              <a:buSzPct val="80000"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=P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</a:p>
          <a:p>
            <a:pPr algn="just">
              <a:spcBef>
                <a:spcPts val="600"/>
              </a:spcBef>
            </a:pPr>
            <a:endParaRPr lang="zh-CN" altLang="en-US" sz="3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453022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269875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>
                <a:solidFill>
                  <a:srgbClr val="A50021"/>
                </a:solidFill>
              </a:rPr>
              <a:t>分组并行进位加法器</a:t>
            </a:r>
          </a:p>
        </p:txBody>
      </p:sp>
      <p:pic>
        <p:nvPicPr>
          <p:cNvPr id="49155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765175"/>
            <a:ext cx="860425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098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"/>
            <a:ext cx="7021512" cy="6493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移码加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减运算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4075"/>
            <a:ext cx="9396536" cy="46679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sz="2800" dirty="0"/>
              <a:t>移码用于浮点数的阶码运算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sz="2800" dirty="0"/>
              <a:t>运算时，符号位和数值部分一起处理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sz="2800" dirty="0"/>
              <a:t>运算公式</a:t>
            </a:r>
            <a:r>
              <a:rPr lang="en-US" altLang="zh-CN" sz="2600" dirty="0">
                <a:solidFill>
                  <a:srgbClr val="0000CC"/>
                </a:solidFill>
              </a:rPr>
              <a:t>(</a:t>
            </a:r>
            <a:r>
              <a:rPr lang="zh-CN" altLang="en-US" sz="2600" dirty="0">
                <a:solidFill>
                  <a:srgbClr val="0000CC"/>
                </a:solidFill>
              </a:rPr>
              <a:t>假定在一个</a:t>
            </a:r>
            <a:r>
              <a:rPr lang="en-US" altLang="zh-CN" sz="2600" dirty="0">
                <a:solidFill>
                  <a:srgbClr val="0000CC"/>
                </a:solidFill>
              </a:rPr>
              <a:t>n</a:t>
            </a:r>
            <a:r>
              <a:rPr lang="zh-CN" altLang="en-US" sz="2600" dirty="0">
                <a:solidFill>
                  <a:srgbClr val="0000CC"/>
                </a:solidFill>
              </a:rPr>
              <a:t>位</a:t>
            </a:r>
            <a:r>
              <a:rPr lang="en-US" altLang="zh-CN" sz="2600" dirty="0">
                <a:solidFill>
                  <a:srgbClr val="0000CC"/>
                </a:solidFill>
              </a:rPr>
              <a:t>ALU</a:t>
            </a:r>
            <a:r>
              <a:rPr lang="zh-CN" altLang="en-US" sz="2600" dirty="0">
                <a:solidFill>
                  <a:srgbClr val="0000CC"/>
                </a:solidFill>
              </a:rPr>
              <a:t>中进行加法运算</a:t>
            </a:r>
            <a:r>
              <a:rPr lang="en-US" altLang="zh-CN" sz="2600" dirty="0">
                <a:solidFill>
                  <a:srgbClr val="0000CC"/>
                </a:solidFill>
              </a:rPr>
              <a:t>)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dirty="0"/>
              <a:t>[E</a:t>
            </a:r>
            <a:r>
              <a:rPr lang="en-US" altLang="zh-CN" baseline="-25000" dirty="0"/>
              <a:t>1</a:t>
            </a:r>
            <a:r>
              <a:rPr lang="en-US" altLang="zh-CN" dirty="0"/>
              <a:t>]</a:t>
            </a:r>
            <a:r>
              <a:rPr lang="zh-CN" altLang="en-US" baseline="-25000" dirty="0"/>
              <a:t>移</a:t>
            </a:r>
            <a:r>
              <a:rPr lang="zh-CN" altLang="en-US" dirty="0"/>
              <a:t> </a:t>
            </a:r>
            <a:r>
              <a:rPr lang="en-US" altLang="zh-CN" dirty="0"/>
              <a:t>+ [E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baseline="-25000" dirty="0"/>
              <a:t>移</a:t>
            </a:r>
            <a:r>
              <a:rPr lang="zh-CN" altLang="en-US" dirty="0"/>
              <a:t> </a:t>
            </a:r>
            <a:r>
              <a:rPr lang="en-US" altLang="zh-CN" dirty="0"/>
              <a:t>= (2</a:t>
            </a:r>
            <a:r>
              <a:rPr lang="en-US" altLang="zh-CN" baseline="30000" dirty="0"/>
              <a:t>n-1</a:t>
            </a:r>
            <a:r>
              <a:rPr lang="en-US" altLang="zh-CN" dirty="0"/>
              <a:t> + E</a:t>
            </a:r>
            <a:r>
              <a:rPr lang="en-US" altLang="zh-CN" baseline="-25000" dirty="0"/>
              <a:t>1</a:t>
            </a:r>
            <a:r>
              <a:rPr lang="en-US" altLang="zh-CN" dirty="0"/>
              <a:t>)+(2</a:t>
            </a:r>
            <a:r>
              <a:rPr lang="en-US" altLang="zh-CN" baseline="30000" dirty="0"/>
              <a:t>n-1</a:t>
            </a:r>
            <a:r>
              <a:rPr lang="en-US" altLang="zh-CN" dirty="0"/>
              <a:t> + E</a:t>
            </a:r>
            <a:r>
              <a:rPr lang="en-US" altLang="zh-CN" baseline="-25000" dirty="0"/>
              <a:t>2</a:t>
            </a:r>
            <a:r>
              <a:rPr lang="en-US" altLang="zh-CN" dirty="0"/>
              <a:t>) = 2</a:t>
            </a:r>
            <a:r>
              <a:rPr lang="en-US" altLang="zh-CN" baseline="30000" dirty="0"/>
              <a:t>n</a:t>
            </a:r>
            <a:r>
              <a:rPr lang="en-US" altLang="zh-CN" dirty="0"/>
              <a:t> + E</a:t>
            </a:r>
            <a:r>
              <a:rPr lang="en-US" altLang="zh-CN" baseline="-25000" dirty="0"/>
              <a:t>1 </a:t>
            </a:r>
            <a:r>
              <a:rPr lang="en-US" altLang="zh-CN" dirty="0"/>
              <a:t>+ E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/>
              <a:t>			      = [E</a:t>
            </a:r>
            <a:r>
              <a:rPr lang="en-US" altLang="zh-CN" baseline="-25000" dirty="0"/>
              <a:t>1 </a:t>
            </a:r>
            <a:r>
              <a:rPr lang="en-US" altLang="zh-CN" dirty="0"/>
              <a:t>+ E</a:t>
            </a:r>
            <a:r>
              <a:rPr lang="en-US" altLang="zh-CN" baseline="-25000" dirty="0"/>
              <a:t>2</a:t>
            </a:r>
            <a:r>
              <a:rPr lang="en-US" altLang="zh-CN" dirty="0"/>
              <a:t>] 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(mod 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[E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移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– [E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移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= [E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移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+ [–[E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移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补</a:t>
            </a:r>
            <a:r>
              <a:rPr lang="en-US" altLang="zh-CN" dirty="0">
                <a:solidFill>
                  <a:srgbClr val="0000CC"/>
                </a:solidFill>
              </a:rPr>
              <a:t>= (2</a:t>
            </a:r>
            <a:r>
              <a:rPr lang="en-US" altLang="zh-CN" baseline="30000" dirty="0">
                <a:solidFill>
                  <a:srgbClr val="0000CC"/>
                </a:solidFill>
              </a:rPr>
              <a:t>n-1</a:t>
            </a:r>
            <a:r>
              <a:rPr lang="en-US" altLang="zh-CN" dirty="0">
                <a:solidFill>
                  <a:srgbClr val="0000CC"/>
                </a:solidFill>
              </a:rPr>
              <a:t> + E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)+(2</a:t>
            </a:r>
            <a:r>
              <a:rPr lang="en-US" altLang="zh-CN" baseline="30000" dirty="0">
                <a:solidFill>
                  <a:srgbClr val="0000CC"/>
                </a:solidFill>
              </a:rPr>
              <a:t>n</a:t>
            </a:r>
            <a:r>
              <a:rPr lang="en-US" altLang="zh-CN" dirty="0">
                <a:solidFill>
                  <a:srgbClr val="0000CC"/>
                </a:solidFill>
              </a:rPr>
              <a:t>–[E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  <a:r>
              <a:rPr lang="zh-CN" altLang="en-US" baseline="-25000" dirty="0">
                <a:solidFill>
                  <a:srgbClr val="0000CC"/>
                </a:solidFill>
              </a:rPr>
              <a:t>移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zh-CN" altLang="en-US" dirty="0">
              <a:solidFill>
                <a:srgbClr val="0000CC"/>
              </a:solidFill>
            </a:endParaRP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300" dirty="0">
                <a:solidFill>
                  <a:srgbClr val="0000CC"/>
                </a:solidFill>
              </a:rPr>
              <a:t>= 2</a:t>
            </a:r>
            <a:r>
              <a:rPr lang="en-US" altLang="zh-CN" sz="2300" baseline="30000" dirty="0">
                <a:solidFill>
                  <a:srgbClr val="0000CC"/>
                </a:solidFill>
              </a:rPr>
              <a:t>n-1</a:t>
            </a:r>
            <a:r>
              <a:rPr lang="en-US" altLang="zh-CN" sz="2300" dirty="0">
                <a:solidFill>
                  <a:srgbClr val="0000CC"/>
                </a:solidFill>
              </a:rPr>
              <a:t> + E</a:t>
            </a:r>
            <a:r>
              <a:rPr lang="en-US" altLang="zh-CN" sz="23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300" dirty="0">
                <a:solidFill>
                  <a:srgbClr val="0000CC"/>
                </a:solidFill>
              </a:rPr>
              <a:t>+ 2</a:t>
            </a:r>
            <a:r>
              <a:rPr lang="en-US" altLang="zh-CN" sz="2300" baseline="30000" dirty="0">
                <a:solidFill>
                  <a:srgbClr val="0000CC"/>
                </a:solidFill>
              </a:rPr>
              <a:t>n</a:t>
            </a:r>
            <a:r>
              <a:rPr lang="en-US" altLang="zh-CN" sz="2300" dirty="0">
                <a:solidFill>
                  <a:srgbClr val="0000CC"/>
                </a:solidFill>
              </a:rPr>
              <a:t>–(2</a:t>
            </a:r>
            <a:r>
              <a:rPr lang="en-US" altLang="zh-CN" sz="2300" baseline="30000" dirty="0">
                <a:solidFill>
                  <a:srgbClr val="0000CC"/>
                </a:solidFill>
              </a:rPr>
              <a:t>n-1</a:t>
            </a:r>
            <a:r>
              <a:rPr lang="en-US" altLang="zh-CN" sz="2300" dirty="0">
                <a:solidFill>
                  <a:srgbClr val="0000CC"/>
                </a:solidFill>
              </a:rPr>
              <a:t> + E</a:t>
            </a:r>
            <a:r>
              <a:rPr lang="en-US" altLang="zh-CN" sz="23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300" dirty="0">
                <a:solidFill>
                  <a:srgbClr val="0000CC"/>
                </a:solidFill>
              </a:rPr>
              <a:t>) = </a:t>
            </a:r>
            <a:r>
              <a:rPr lang="en-US" altLang="zh-CN" sz="2300" dirty="0">
                <a:solidFill>
                  <a:srgbClr val="FF0000"/>
                </a:solidFill>
              </a:rPr>
              <a:t>2</a:t>
            </a:r>
            <a:r>
              <a:rPr lang="en-US" altLang="zh-CN" sz="2300" baseline="30000" dirty="0">
                <a:solidFill>
                  <a:srgbClr val="FF0000"/>
                </a:solidFill>
              </a:rPr>
              <a:t>n</a:t>
            </a:r>
            <a:r>
              <a:rPr lang="en-US" altLang="zh-CN" sz="2300" dirty="0">
                <a:solidFill>
                  <a:srgbClr val="FF0000"/>
                </a:solidFill>
              </a:rPr>
              <a:t> + E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300" dirty="0">
                <a:solidFill>
                  <a:srgbClr val="FF0000"/>
                </a:solidFill>
              </a:rPr>
              <a:t>– E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300" dirty="0">
                <a:solidFill>
                  <a:srgbClr val="FF0000"/>
                </a:solidFill>
              </a:rPr>
              <a:t> </a:t>
            </a:r>
            <a:r>
              <a:rPr lang="en-US" altLang="zh-CN" sz="2300" dirty="0">
                <a:solidFill>
                  <a:srgbClr val="0000CC"/>
                </a:solidFill>
              </a:rPr>
              <a:t>= [E</a:t>
            </a:r>
            <a:r>
              <a:rPr lang="en-US" altLang="zh-CN" sz="23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300" dirty="0">
                <a:solidFill>
                  <a:srgbClr val="0000CC"/>
                </a:solidFill>
              </a:rPr>
              <a:t> – E</a:t>
            </a:r>
            <a:r>
              <a:rPr lang="en-US" altLang="zh-CN" sz="23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300" dirty="0">
                <a:solidFill>
                  <a:srgbClr val="0000CC"/>
                </a:solidFill>
              </a:rPr>
              <a:t>] </a:t>
            </a:r>
            <a:r>
              <a:rPr lang="zh-CN" altLang="en-US" sz="2300" baseline="-25000" dirty="0">
                <a:solidFill>
                  <a:srgbClr val="0000CC"/>
                </a:solidFill>
              </a:rPr>
              <a:t>补</a:t>
            </a:r>
            <a:r>
              <a:rPr lang="zh-CN" altLang="en-US" sz="2300" dirty="0">
                <a:solidFill>
                  <a:srgbClr val="0000CC"/>
                </a:solidFill>
              </a:rPr>
              <a:t> </a:t>
            </a:r>
            <a:r>
              <a:rPr lang="en-US" altLang="zh-CN" sz="2300" dirty="0">
                <a:solidFill>
                  <a:srgbClr val="0000CC"/>
                </a:solidFill>
              </a:rPr>
              <a:t>(mod 2</a:t>
            </a:r>
            <a:r>
              <a:rPr lang="en-US" altLang="zh-CN" sz="2300" baseline="30000" dirty="0">
                <a:solidFill>
                  <a:srgbClr val="0000CC"/>
                </a:solidFill>
              </a:rPr>
              <a:t>n</a:t>
            </a:r>
            <a:r>
              <a:rPr lang="en-US" altLang="zh-CN" sz="2300" dirty="0">
                <a:solidFill>
                  <a:srgbClr val="0000CC"/>
                </a:solidFill>
              </a:rPr>
              <a:t>) 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      </a:t>
            </a:r>
          </a:p>
          <a:p>
            <a:pPr marL="266700" indent="-266700">
              <a:lnSpc>
                <a:spcPct val="12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结论：移码的和、差等于和、差的补码！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719138" y="5641975"/>
            <a:ext cx="7885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补码和移码的关系：符号位相反、数值位相同！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25"/>
          <p:cNvCxnSpPr/>
          <p:nvPr/>
        </p:nvCxnSpPr>
        <p:spPr>
          <a:xfrm flipH="1">
            <a:off x="2960688" y="2997200"/>
            <a:ext cx="70326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22400" y="1965325"/>
            <a:ext cx="0" cy="2098675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/>
          <p:cNvSpPr/>
          <p:nvPr/>
        </p:nvSpPr>
        <p:spPr>
          <a:xfrm flipH="1" flipV="1">
            <a:off x="406400" y="1754188"/>
            <a:ext cx="106997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标题 1"/>
          <p:cNvSpPr>
            <a:spLocks noGrp="1"/>
          </p:cNvSpPr>
          <p:nvPr>
            <p:ph type="title"/>
          </p:nvPr>
        </p:nvSpPr>
        <p:spPr bwMode="auto">
          <a:xfrm>
            <a:off x="117751" y="69851"/>
            <a:ext cx="5210175" cy="579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</a:p>
        </p:txBody>
      </p:sp>
      <p:sp>
        <p:nvSpPr>
          <p:cNvPr id="7" name="流程图: 联系 6"/>
          <p:cNvSpPr/>
          <p:nvPr/>
        </p:nvSpPr>
        <p:spPr>
          <a:xfrm>
            <a:off x="179388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5288" y="1943100"/>
            <a:ext cx="865187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585788" y="1441450"/>
            <a:ext cx="8239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 作</a:t>
            </a:r>
          </a:p>
        </p:txBody>
      </p:sp>
      <p:sp>
        <p:nvSpPr>
          <p:cNvPr id="21" name="流程图: 联系 20"/>
          <p:cNvSpPr/>
          <p:nvPr/>
        </p:nvSpPr>
        <p:spPr>
          <a:xfrm>
            <a:off x="1368425" y="1889125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422400" y="2403475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数据 29"/>
          <p:cNvSpPr/>
          <p:nvPr/>
        </p:nvSpPr>
        <p:spPr>
          <a:xfrm flipH="1" flipV="1">
            <a:off x="1525588" y="2287588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22400" y="2951163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数据 35"/>
          <p:cNvSpPr/>
          <p:nvPr/>
        </p:nvSpPr>
        <p:spPr>
          <a:xfrm flipH="1" flipV="1">
            <a:off x="1525588" y="2836863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6" name="TextBox 36"/>
          <p:cNvSpPr txBox="1">
            <a:spLocks noChangeArrowheads="1"/>
          </p:cNvSpPr>
          <p:nvPr/>
        </p:nvSpPr>
        <p:spPr bwMode="auto">
          <a:xfrm>
            <a:off x="1730375" y="2462213"/>
            <a:ext cx="11493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1422400" y="3506788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数据 38"/>
          <p:cNvSpPr/>
          <p:nvPr/>
        </p:nvSpPr>
        <p:spPr>
          <a:xfrm flipH="1" flipV="1">
            <a:off x="1525588" y="3392488"/>
            <a:ext cx="1679575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9" name="TextBox 39"/>
          <p:cNvSpPr txBox="1">
            <a:spLocks noChangeArrowheads="1"/>
          </p:cNvSpPr>
          <p:nvPr/>
        </p:nvSpPr>
        <p:spPr bwMode="auto">
          <a:xfrm>
            <a:off x="1730375" y="3028950"/>
            <a:ext cx="1484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按位取反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1422400" y="4064000"/>
            <a:ext cx="1457325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数据 42"/>
          <p:cNvSpPr/>
          <p:nvPr/>
        </p:nvSpPr>
        <p:spPr>
          <a:xfrm flipH="1" flipV="1">
            <a:off x="1525588" y="3949700"/>
            <a:ext cx="1677987" cy="9525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2" name="TextBox 43"/>
          <p:cNvSpPr txBox="1">
            <a:spLocks noChangeArrowheads="1"/>
          </p:cNvSpPr>
          <p:nvPr/>
        </p:nvSpPr>
        <p:spPr bwMode="auto">
          <a:xfrm>
            <a:off x="1730375" y="3595688"/>
            <a:ext cx="1482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按位异或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663950" y="1484313"/>
            <a:ext cx="4564063" cy="4213225"/>
          </a:xfrm>
          <a:prstGeom prst="rect">
            <a:avLst/>
          </a:prstGeom>
          <a:solidFill>
            <a:srgbClr val="B9E1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kumimoji="1"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3771900" y="1474788"/>
            <a:ext cx="44561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00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将两个二进制数对应位上的数做或运算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语言中可以用符号</a:t>
            </a:r>
            <a:r>
              <a:rPr lang="en-US" altLang="zh-CN" sz="2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“|”</a:t>
            </a:r>
            <a:r>
              <a:rPr lang="zh-CN" altLang="en-US" sz="220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5" name="TextBox 36"/>
          <p:cNvSpPr txBox="1">
            <a:spLocks noChangeArrowheads="1"/>
          </p:cNvSpPr>
          <p:nvPr/>
        </p:nvSpPr>
        <p:spPr bwMode="auto">
          <a:xfrm>
            <a:off x="1692275" y="1936750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按位与</a:t>
            </a:r>
          </a:p>
        </p:txBody>
      </p:sp>
      <p:sp>
        <p:nvSpPr>
          <p:cNvPr id="77" name="流程图: 联系 20"/>
          <p:cNvSpPr/>
          <p:nvPr/>
        </p:nvSpPr>
        <p:spPr>
          <a:xfrm>
            <a:off x="2879725" y="2916238"/>
            <a:ext cx="107950" cy="10795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Litebulb"/>
          <p:cNvSpPr>
            <a:spLocks noEditPoints="1" noChangeArrowheads="1"/>
          </p:cNvSpPr>
          <p:nvPr/>
        </p:nvSpPr>
        <p:spPr bwMode="auto">
          <a:xfrm>
            <a:off x="6877050" y="3590925"/>
            <a:ext cx="577850" cy="8667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lIns="68589" tIns="34294" rIns="68589" bIns="34294"/>
          <a:lstStyle/>
          <a:p>
            <a:endParaRPr lang="zh-CN" altLang="en-US"/>
          </a:p>
        </p:txBody>
      </p:sp>
      <p:cxnSp>
        <p:nvCxnSpPr>
          <p:cNvPr id="93" name="直接连接符 32"/>
          <p:cNvCxnSpPr/>
          <p:nvPr/>
        </p:nvCxnSpPr>
        <p:spPr>
          <a:xfrm flipH="1">
            <a:off x="6337300" y="4292600"/>
            <a:ext cx="7556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33"/>
          <p:cNvCxnSpPr/>
          <p:nvPr/>
        </p:nvCxnSpPr>
        <p:spPr>
          <a:xfrm flipH="1">
            <a:off x="7146925" y="4298950"/>
            <a:ext cx="5397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34"/>
          <p:cNvCxnSpPr/>
          <p:nvPr/>
        </p:nvCxnSpPr>
        <p:spPr>
          <a:xfrm flipV="1">
            <a:off x="7666038" y="4284663"/>
            <a:ext cx="0" cy="711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5"/>
          <p:cNvCxnSpPr/>
          <p:nvPr/>
        </p:nvCxnSpPr>
        <p:spPr>
          <a:xfrm>
            <a:off x="4198938" y="4292600"/>
            <a:ext cx="0" cy="674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36"/>
          <p:cNvCxnSpPr/>
          <p:nvPr/>
        </p:nvCxnSpPr>
        <p:spPr>
          <a:xfrm>
            <a:off x="5327650" y="3638550"/>
            <a:ext cx="279400" cy="301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37"/>
          <p:cNvCxnSpPr/>
          <p:nvPr/>
        </p:nvCxnSpPr>
        <p:spPr>
          <a:xfrm flipV="1">
            <a:off x="4822825" y="3919538"/>
            <a:ext cx="0" cy="720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8"/>
          <p:cNvCxnSpPr/>
          <p:nvPr/>
        </p:nvCxnSpPr>
        <p:spPr>
          <a:xfrm>
            <a:off x="5375275" y="4333875"/>
            <a:ext cx="279400" cy="3016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9"/>
          <p:cNvCxnSpPr/>
          <p:nvPr/>
        </p:nvCxnSpPr>
        <p:spPr>
          <a:xfrm>
            <a:off x="4176713" y="4292600"/>
            <a:ext cx="647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2"/>
          <p:cNvSpPr txBox="1">
            <a:spLocks noChangeArrowheads="1"/>
          </p:cNvSpPr>
          <p:nvPr/>
        </p:nvSpPr>
        <p:spPr bwMode="auto">
          <a:xfrm>
            <a:off x="5549900" y="41148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43"/>
          <p:cNvSpPr txBox="1">
            <a:spLocks noChangeArrowheads="1"/>
          </p:cNvSpPr>
          <p:nvPr/>
        </p:nvSpPr>
        <p:spPr bwMode="auto">
          <a:xfrm>
            <a:off x="5549900" y="339725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44"/>
          <p:cNvSpPr txBox="1">
            <a:spLocks noChangeArrowheads="1"/>
          </p:cNvSpPr>
          <p:nvPr/>
        </p:nvSpPr>
        <p:spPr bwMode="auto">
          <a:xfrm>
            <a:off x="3898900" y="4921250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52"/>
          <p:cNvGrpSpPr>
            <a:grpSpLocks/>
          </p:cNvGrpSpPr>
          <p:nvPr/>
        </p:nvGrpSpPr>
        <p:grpSpPr bwMode="auto">
          <a:xfrm>
            <a:off x="7416800" y="4995863"/>
            <a:ext cx="492125" cy="323850"/>
            <a:chOff x="7067314" y="4941168"/>
            <a:chExt cx="655197" cy="432048"/>
          </a:xfrm>
        </p:grpSpPr>
        <p:cxnSp>
          <p:nvCxnSpPr>
            <p:cNvPr id="105" name="直接连接符 40"/>
            <p:cNvCxnSpPr/>
            <p:nvPr/>
          </p:nvCxnSpPr>
          <p:spPr>
            <a:xfrm>
              <a:off x="7067314" y="4941168"/>
              <a:ext cx="6551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41"/>
            <p:cNvCxnSpPr/>
            <p:nvPr/>
          </p:nvCxnSpPr>
          <p:spPr>
            <a:xfrm>
              <a:off x="7318826" y="5373216"/>
              <a:ext cx="14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46"/>
            <p:cNvCxnSpPr/>
            <p:nvPr/>
          </p:nvCxnSpPr>
          <p:spPr>
            <a:xfrm>
              <a:off x="7143401" y="5093656"/>
              <a:ext cx="50302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48"/>
            <p:cNvCxnSpPr/>
            <p:nvPr/>
          </p:nvCxnSpPr>
          <p:spPr>
            <a:xfrm>
              <a:off x="7211035" y="5233436"/>
              <a:ext cx="36775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接连接符 53"/>
          <p:cNvCxnSpPr/>
          <p:nvPr/>
        </p:nvCxnSpPr>
        <p:spPr>
          <a:xfrm>
            <a:off x="5067300" y="4625975"/>
            <a:ext cx="5762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57"/>
          <p:cNvCxnSpPr/>
          <p:nvPr/>
        </p:nvCxnSpPr>
        <p:spPr>
          <a:xfrm>
            <a:off x="5080000" y="3941763"/>
            <a:ext cx="5762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47"/>
          <p:cNvCxnSpPr/>
          <p:nvPr/>
        </p:nvCxnSpPr>
        <p:spPr>
          <a:xfrm flipV="1">
            <a:off x="4800600" y="3941763"/>
            <a:ext cx="3762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9"/>
          <p:cNvCxnSpPr/>
          <p:nvPr/>
        </p:nvCxnSpPr>
        <p:spPr>
          <a:xfrm flipV="1">
            <a:off x="4813300" y="4625975"/>
            <a:ext cx="3762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50"/>
          <p:cNvCxnSpPr/>
          <p:nvPr/>
        </p:nvCxnSpPr>
        <p:spPr>
          <a:xfrm flipV="1">
            <a:off x="6337300" y="3941763"/>
            <a:ext cx="0" cy="7207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51"/>
          <p:cNvCxnSpPr/>
          <p:nvPr/>
        </p:nvCxnSpPr>
        <p:spPr>
          <a:xfrm>
            <a:off x="5573713" y="3941763"/>
            <a:ext cx="7858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54"/>
          <p:cNvCxnSpPr/>
          <p:nvPr/>
        </p:nvCxnSpPr>
        <p:spPr>
          <a:xfrm>
            <a:off x="5643563" y="4625975"/>
            <a:ext cx="6921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 animBg="1"/>
      <p:bldP spid="77" grpId="1" animBg="1"/>
      <p:bldP spid="77" grpId="2" animBg="1"/>
      <p:bldP spid="77" grpId="3" animBg="1"/>
      <p:bldP spid="77" grpId="4" animBg="1"/>
      <p:bldP spid="101" grpId="0"/>
      <p:bldP spid="102" grpId="0"/>
      <p:bldP spid="10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7021512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移码加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减运算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723900"/>
            <a:ext cx="8353425" cy="523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buSzTx/>
            </a:pPr>
            <a:r>
              <a:rPr lang="zh-CN" altLang="en-US" sz="3200"/>
              <a:t>运算规则</a:t>
            </a:r>
          </a:p>
          <a:p>
            <a:pPr marL="717550" lvl="1" indent="-358775"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① 加法：直接将</a:t>
            </a:r>
            <a:r>
              <a:rPr lang="en-US" altLang="zh-CN" sz="2800"/>
              <a:t>[E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  <a:r>
              <a:rPr lang="zh-CN" altLang="en-US" sz="2800" baseline="-25000"/>
              <a:t>移</a:t>
            </a:r>
            <a:r>
              <a:rPr lang="zh-CN" altLang="en-US" sz="2800"/>
              <a:t> 和 </a:t>
            </a:r>
            <a:r>
              <a:rPr lang="en-US" altLang="zh-CN" sz="2800"/>
              <a:t>[E</a:t>
            </a:r>
            <a:r>
              <a:rPr lang="en-US" altLang="zh-CN" sz="2800" baseline="-25000"/>
              <a:t>2</a:t>
            </a:r>
            <a:r>
              <a:rPr lang="en-US" altLang="zh-CN" sz="2800"/>
              <a:t>]</a:t>
            </a:r>
            <a:r>
              <a:rPr lang="zh-CN" altLang="en-US" sz="2800" baseline="-25000"/>
              <a:t>移</a:t>
            </a:r>
            <a:r>
              <a:rPr lang="zh-CN" altLang="en-US" sz="2800"/>
              <a:t>进行模</a:t>
            </a:r>
            <a:r>
              <a:rPr lang="en-US" altLang="zh-CN" sz="2800"/>
              <a:t>2</a:t>
            </a:r>
            <a:r>
              <a:rPr lang="en-US" altLang="zh-CN" sz="2800" baseline="30000"/>
              <a:t>n</a:t>
            </a:r>
            <a:r>
              <a:rPr lang="zh-CN" altLang="en-US" sz="2800"/>
              <a:t>相加，对结果符号取反</a:t>
            </a:r>
          </a:p>
          <a:p>
            <a:pPr marL="717550" lvl="1" indent="-358775"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② 减法：先将减数</a:t>
            </a:r>
            <a:r>
              <a:rPr lang="en-US" altLang="zh-CN" sz="2800"/>
              <a:t>[E</a:t>
            </a:r>
            <a:r>
              <a:rPr lang="en-US" altLang="zh-CN" sz="2800" baseline="-25000"/>
              <a:t>2</a:t>
            </a:r>
            <a:r>
              <a:rPr lang="en-US" altLang="zh-CN" sz="2800"/>
              <a:t>]</a:t>
            </a:r>
            <a:r>
              <a:rPr lang="zh-CN" altLang="en-US" sz="2800" baseline="-25000"/>
              <a:t>移</a:t>
            </a:r>
            <a:r>
              <a:rPr lang="zh-CN" altLang="en-US" sz="2800"/>
              <a:t> 求补</a:t>
            </a:r>
            <a:r>
              <a:rPr lang="en-US" altLang="zh-CN" sz="2800"/>
              <a:t>(</a:t>
            </a:r>
            <a:r>
              <a:rPr lang="zh-CN" altLang="en-US" sz="2800"/>
              <a:t>各位取反，末位加</a:t>
            </a:r>
            <a:r>
              <a:rPr lang="en-US" altLang="zh-CN" sz="2800"/>
              <a:t>1)</a:t>
            </a:r>
            <a:r>
              <a:rPr lang="zh-CN" altLang="en-US" sz="2800"/>
              <a:t>，再与被减数 </a:t>
            </a:r>
            <a:r>
              <a:rPr lang="en-US" altLang="zh-CN" sz="2800"/>
              <a:t>[E</a:t>
            </a:r>
            <a:r>
              <a:rPr lang="en-US" altLang="zh-CN" sz="2800" baseline="-25000"/>
              <a:t>1</a:t>
            </a:r>
            <a:r>
              <a:rPr lang="en-US" altLang="zh-CN" sz="2800"/>
              <a:t>]</a:t>
            </a:r>
            <a:r>
              <a:rPr lang="zh-CN" altLang="en-US" sz="2800" baseline="-25000"/>
              <a:t>移</a:t>
            </a:r>
            <a:r>
              <a:rPr lang="zh-CN" altLang="en-US" sz="2800"/>
              <a:t>进行模</a:t>
            </a:r>
            <a:r>
              <a:rPr lang="en-US" altLang="zh-CN" sz="2800"/>
              <a:t>2</a:t>
            </a:r>
            <a:r>
              <a:rPr lang="en-US" altLang="zh-CN" sz="2800" baseline="30000"/>
              <a:t>n</a:t>
            </a:r>
            <a:r>
              <a:rPr lang="zh-CN" altLang="en-US" sz="2800"/>
              <a:t>相加，对结果的符号取反</a:t>
            </a:r>
          </a:p>
          <a:p>
            <a:pPr marL="717550" lvl="1" indent="-358775">
              <a:spcBef>
                <a:spcPct val="0"/>
              </a:spcBef>
              <a:buClr>
                <a:srgbClr val="F79646"/>
              </a:buClr>
              <a:buFont typeface="Wingdings" panose="05000000000000000000" pitchFamily="2" charset="2"/>
              <a:buNone/>
            </a:pPr>
            <a:r>
              <a:rPr lang="zh-CN" altLang="en-US" sz="2800"/>
              <a:t>③ </a:t>
            </a:r>
            <a:r>
              <a:rPr lang="zh-CN" altLang="en-US" sz="2800">
                <a:solidFill>
                  <a:srgbClr val="FF0000"/>
                </a:solidFill>
              </a:rPr>
              <a:t>溢出判断：</a:t>
            </a:r>
            <a:r>
              <a:rPr lang="zh-CN" altLang="en-US" sz="2800"/>
              <a:t>进行模</a:t>
            </a:r>
            <a:r>
              <a:rPr lang="en-US" altLang="zh-CN" sz="2800"/>
              <a:t>2</a:t>
            </a:r>
            <a:r>
              <a:rPr lang="en-US" altLang="zh-CN" sz="2800" baseline="30000"/>
              <a:t>n</a:t>
            </a:r>
            <a:r>
              <a:rPr lang="zh-CN" altLang="en-US" sz="2800"/>
              <a:t>相加时，如果两个加数的符号相同，且与和数的符号也相同，则发生溢出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0"/>
            <a:ext cx="7021513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3) </a:t>
            </a:r>
            <a:r>
              <a:rPr lang="zh-CN" altLang="en-US" dirty="0">
                <a:solidFill>
                  <a:srgbClr val="A50021"/>
                </a:solidFill>
              </a:rPr>
              <a:t>移码加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减运算举例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92150"/>
            <a:ext cx="8353425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 用四位移码计算“</a:t>
            </a:r>
            <a:r>
              <a:rPr lang="pt-BR" altLang="zh-CN" sz="2800"/>
              <a:t>–</a:t>
            </a:r>
            <a:r>
              <a:rPr lang="en-US" altLang="zh-CN" sz="2800"/>
              <a:t>7+ (</a:t>
            </a:r>
            <a:r>
              <a:rPr lang="pt-BR" altLang="zh-CN" sz="2800"/>
              <a:t>– </a:t>
            </a:r>
            <a:r>
              <a:rPr lang="en-US" altLang="zh-CN" sz="2800"/>
              <a:t>6)</a:t>
            </a:r>
            <a:r>
              <a:rPr lang="zh-CN" altLang="en-US" sz="2800"/>
              <a:t>”和“</a:t>
            </a:r>
            <a:r>
              <a:rPr lang="pt-BR" altLang="zh-CN" sz="2800"/>
              <a:t>–</a:t>
            </a:r>
            <a:r>
              <a:rPr lang="en-US" altLang="zh-CN" sz="2800"/>
              <a:t>3 </a:t>
            </a:r>
            <a:r>
              <a:rPr lang="pt-BR" altLang="zh-CN" sz="2800"/>
              <a:t>+ </a:t>
            </a:r>
            <a:r>
              <a:rPr lang="en-US" altLang="zh-CN" sz="2800"/>
              <a:t>5</a:t>
            </a:r>
            <a:r>
              <a:rPr lang="en-US" altLang="zh-CN" sz="2800">
                <a:latin typeface="华文新魏" panose="02010800040101010101" pitchFamily="2" charset="-122"/>
              </a:rPr>
              <a:t>”</a:t>
            </a:r>
            <a:r>
              <a:rPr lang="zh-CN" altLang="en-US" sz="2800"/>
              <a:t>的值。</a:t>
            </a: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</a:rPr>
              <a:t>解：</a:t>
            </a:r>
            <a:r>
              <a:rPr lang="en-US" altLang="zh-CN" sz="2800">
                <a:solidFill>
                  <a:schemeClr val="tx2"/>
                </a:solidFill>
              </a:rPr>
              <a:t>[–7]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0001</a:t>
            </a:r>
            <a:r>
              <a:rPr lang="zh-CN" altLang="en-US" sz="2800">
                <a:solidFill>
                  <a:schemeClr val="tx2"/>
                </a:solidFill>
              </a:rPr>
              <a:t>， </a:t>
            </a:r>
            <a:r>
              <a:rPr lang="en-US" altLang="zh-CN" sz="2800">
                <a:solidFill>
                  <a:schemeClr val="tx2"/>
                </a:solidFill>
              </a:rPr>
              <a:t>[– 6]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0010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en-US" altLang="zh-CN" sz="2800">
                <a:solidFill>
                  <a:schemeClr val="tx2"/>
                </a:solidFill>
              </a:rPr>
              <a:t>[–3]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0101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en-US" altLang="zh-CN" sz="2800">
                <a:solidFill>
                  <a:schemeClr val="tx2"/>
                </a:solidFill>
              </a:rPr>
              <a:t>[5]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1101</a:t>
            </a: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 [–7]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+ [–6]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0001 + 0010 = 0011 (</a:t>
            </a:r>
            <a:r>
              <a:rPr lang="zh-CN" altLang="en-US" sz="2800">
                <a:solidFill>
                  <a:schemeClr val="tx2"/>
                </a:solidFill>
              </a:rPr>
              <a:t>两个加数与结果符号都为</a:t>
            </a:r>
            <a:r>
              <a:rPr lang="en-US" altLang="zh-CN" sz="2800">
                <a:solidFill>
                  <a:schemeClr val="tx2"/>
                </a:solidFill>
              </a:rPr>
              <a:t>0</a:t>
            </a:r>
            <a:r>
              <a:rPr lang="zh-CN" altLang="en-US" sz="2800">
                <a:solidFill>
                  <a:schemeClr val="tx2"/>
                </a:solidFill>
              </a:rPr>
              <a:t>，溢出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  [</a:t>
            </a:r>
            <a:r>
              <a:rPr lang="pt-BR" altLang="zh-CN" sz="2800">
                <a:solidFill>
                  <a:schemeClr val="tx2"/>
                </a:solidFill>
              </a:rPr>
              <a:t>–</a:t>
            </a:r>
            <a:r>
              <a:rPr lang="en-US" altLang="zh-CN" sz="2800">
                <a:solidFill>
                  <a:schemeClr val="tx2"/>
                </a:solidFill>
              </a:rPr>
              <a:t>3]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pt-BR" altLang="zh-CN" sz="2800">
                <a:solidFill>
                  <a:schemeClr val="tx2"/>
                </a:solidFill>
              </a:rPr>
              <a:t>+ [</a:t>
            </a:r>
            <a:r>
              <a:rPr lang="en-US" altLang="zh-CN" sz="2800">
                <a:solidFill>
                  <a:schemeClr val="tx2"/>
                </a:solidFill>
              </a:rPr>
              <a:t>5]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0101 + 1101 = 0010</a:t>
            </a:r>
            <a:r>
              <a:rPr lang="zh-CN" altLang="en-US" sz="2800">
                <a:solidFill>
                  <a:schemeClr val="tx2"/>
                </a:solidFill>
              </a:rPr>
              <a:t>， 符号取反后为 </a:t>
            </a:r>
            <a:r>
              <a:rPr lang="en-US" altLang="zh-CN" sz="2800">
                <a:solidFill>
                  <a:schemeClr val="tx2"/>
                </a:solidFill>
              </a:rPr>
              <a:t>1010</a:t>
            </a:r>
            <a:r>
              <a:rPr lang="zh-CN" altLang="en-US" sz="2800">
                <a:solidFill>
                  <a:schemeClr val="tx2"/>
                </a:solidFill>
              </a:rPr>
              <a:t>，其真值为</a:t>
            </a:r>
            <a:r>
              <a:rPr lang="en-US" altLang="zh-CN" sz="2800">
                <a:solidFill>
                  <a:schemeClr val="tx2"/>
                </a:solidFill>
              </a:rPr>
              <a:t>+2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endParaRPr lang="zh-CN" altLang="en-US" sz="28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7021513" cy="62202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3) </a:t>
            </a:r>
            <a:r>
              <a:rPr lang="zh-CN" altLang="en-US" dirty="0">
                <a:solidFill>
                  <a:srgbClr val="A50021"/>
                </a:solidFill>
              </a:rPr>
              <a:t>移码加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减运算举例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92150"/>
            <a:ext cx="8496300" cy="4824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： 用四位移码计算“</a:t>
            </a:r>
            <a:r>
              <a:rPr lang="pt-BR" altLang="zh-CN" sz="2800"/>
              <a:t>–</a:t>
            </a:r>
            <a:r>
              <a:rPr lang="en-US" altLang="zh-CN" sz="2800"/>
              <a:t>7 </a:t>
            </a:r>
            <a:r>
              <a:rPr lang="pt-BR" altLang="zh-CN" sz="2800"/>
              <a:t>– </a:t>
            </a:r>
            <a:r>
              <a:rPr lang="en-US" altLang="zh-CN" sz="2800"/>
              <a:t>(</a:t>
            </a:r>
            <a:r>
              <a:rPr lang="pt-BR" altLang="zh-CN" sz="2800"/>
              <a:t>– </a:t>
            </a:r>
            <a:r>
              <a:rPr lang="en-US" altLang="zh-CN" sz="2800"/>
              <a:t>6)</a:t>
            </a:r>
            <a:r>
              <a:rPr lang="zh-CN" altLang="en-US" sz="2800"/>
              <a:t>”和“</a:t>
            </a:r>
            <a:r>
              <a:rPr lang="pt-BR" altLang="zh-CN" sz="2800"/>
              <a:t>–</a:t>
            </a:r>
            <a:r>
              <a:rPr lang="en-US" altLang="zh-CN" sz="2800"/>
              <a:t>3 </a:t>
            </a:r>
            <a:r>
              <a:rPr lang="pt-BR" altLang="zh-CN" sz="2800"/>
              <a:t>– </a:t>
            </a:r>
            <a:r>
              <a:rPr lang="en-US" altLang="zh-CN" sz="2800"/>
              <a:t>5</a:t>
            </a:r>
            <a:r>
              <a:rPr lang="en-US" altLang="zh-CN" sz="2800">
                <a:latin typeface="华文新魏" panose="02010800040101010101" pitchFamily="2" charset="-122"/>
              </a:rPr>
              <a:t>”</a:t>
            </a:r>
            <a:r>
              <a:rPr lang="zh-CN" altLang="en-US" sz="2800"/>
              <a:t>的值。</a:t>
            </a: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</a:rPr>
              <a:t>解：</a:t>
            </a:r>
            <a:r>
              <a:rPr lang="en-US" altLang="zh-CN" sz="2800">
                <a:solidFill>
                  <a:schemeClr val="tx2"/>
                </a:solidFill>
              </a:rPr>
              <a:t>[–7]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0001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en-US" altLang="zh-CN" sz="2800">
                <a:solidFill>
                  <a:schemeClr val="tx2"/>
                </a:solidFill>
              </a:rPr>
              <a:t>[– 6]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0010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en-US" altLang="zh-CN" sz="2800">
                <a:solidFill>
                  <a:schemeClr val="tx2"/>
                </a:solidFill>
              </a:rPr>
              <a:t>[–3]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0101</a:t>
            </a:r>
            <a:r>
              <a:rPr lang="zh-CN" altLang="en-US" sz="2800">
                <a:solidFill>
                  <a:schemeClr val="tx2"/>
                </a:solidFill>
              </a:rPr>
              <a:t>，</a:t>
            </a:r>
            <a:r>
              <a:rPr lang="en-US" altLang="zh-CN" sz="2800">
                <a:solidFill>
                  <a:schemeClr val="tx2"/>
                </a:solidFill>
              </a:rPr>
              <a:t>[5]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en-US" altLang="zh-CN" sz="2800">
                <a:solidFill>
                  <a:schemeClr val="tx2"/>
                </a:solidFill>
              </a:rPr>
              <a:t>= 1101</a:t>
            </a: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[</a:t>
            </a:r>
            <a:r>
              <a:rPr lang="pt-BR" altLang="zh-CN" sz="2800">
                <a:solidFill>
                  <a:schemeClr val="tx2"/>
                </a:solidFill>
              </a:rPr>
              <a:t>–</a:t>
            </a:r>
            <a:r>
              <a:rPr lang="en-US" altLang="zh-CN" sz="2800">
                <a:solidFill>
                  <a:schemeClr val="tx2"/>
                </a:solidFill>
              </a:rPr>
              <a:t>7]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–</a:t>
            </a:r>
            <a:r>
              <a:rPr lang="pt-BR" altLang="zh-CN" sz="2800">
                <a:solidFill>
                  <a:schemeClr val="tx2"/>
                </a:solidFill>
              </a:rPr>
              <a:t> [</a:t>
            </a:r>
            <a:r>
              <a:rPr lang="en-US" altLang="zh-CN" sz="2800">
                <a:solidFill>
                  <a:schemeClr val="tx2"/>
                </a:solidFill>
              </a:rPr>
              <a:t>–6]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0001 + 1110 = 1111</a:t>
            </a:r>
            <a:r>
              <a:rPr lang="zh-CN" altLang="en-US" sz="2800">
                <a:solidFill>
                  <a:schemeClr val="tx2"/>
                </a:solidFill>
              </a:rPr>
              <a:t>， 符号取反后为 </a:t>
            </a:r>
            <a:r>
              <a:rPr lang="en-US" altLang="zh-CN" sz="2800">
                <a:solidFill>
                  <a:schemeClr val="tx2"/>
                </a:solidFill>
              </a:rPr>
              <a:t>0111</a:t>
            </a:r>
            <a:r>
              <a:rPr lang="zh-CN" altLang="en-US" sz="2800">
                <a:solidFill>
                  <a:schemeClr val="tx2"/>
                </a:solidFill>
              </a:rPr>
              <a:t>，其真值为</a:t>
            </a:r>
            <a:r>
              <a:rPr lang="en-US" altLang="zh-CN" sz="2800">
                <a:solidFill>
                  <a:schemeClr val="tx2"/>
                </a:solidFill>
              </a:rPr>
              <a:t>–1</a:t>
            </a:r>
            <a:endParaRPr lang="zh-CN" altLang="en-US" sz="280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[</a:t>
            </a:r>
            <a:r>
              <a:rPr lang="pt-BR" altLang="zh-CN" sz="2800">
                <a:solidFill>
                  <a:schemeClr val="tx2"/>
                </a:solidFill>
              </a:rPr>
              <a:t>–</a:t>
            </a:r>
            <a:r>
              <a:rPr lang="en-US" altLang="zh-CN" sz="2800">
                <a:solidFill>
                  <a:schemeClr val="tx2"/>
                </a:solidFill>
              </a:rPr>
              <a:t>3]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–</a:t>
            </a:r>
            <a:r>
              <a:rPr lang="pt-BR" altLang="zh-CN" sz="2800">
                <a:solidFill>
                  <a:schemeClr val="tx2"/>
                </a:solidFill>
              </a:rPr>
              <a:t> [</a:t>
            </a:r>
            <a:r>
              <a:rPr lang="en-US" altLang="zh-CN" sz="2800">
                <a:solidFill>
                  <a:schemeClr val="tx2"/>
                </a:solidFill>
              </a:rPr>
              <a:t>5]</a:t>
            </a:r>
            <a:r>
              <a:rPr lang="zh-CN" altLang="en-US" sz="2800" baseline="-25000">
                <a:solidFill>
                  <a:schemeClr val="tx2"/>
                </a:solidFill>
              </a:rPr>
              <a:t>移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= 0101 + 0011 = 1000</a:t>
            </a:r>
            <a:r>
              <a:rPr lang="zh-CN" altLang="en-US" sz="2800">
                <a:solidFill>
                  <a:schemeClr val="tx2"/>
                </a:solidFill>
              </a:rPr>
              <a:t>，符号取反后为 </a:t>
            </a:r>
            <a:r>
              <a:rPr lang="en-US" altLang="zh-CN" sz="2800">
                <a:solidFill>
                  <a:schemeClr val="tx2"/>
                </a:solidFill>
              </a:rPr>
              <a:t>0000</a:t>
            </a:r>
            <a:r>
              <a:rPr lang="zh-CN" altLang="en-US" sz="2800">
                <a:solidFill>
                  <a:schemeClr val="tx2"/>
                </a:solidFill>
              </a:rPr>
              <a:t>，其真值为</a:t>
            </a:r>
            <a:r>
              <a:rPr lang="en-US" altLang="zh-CN" sz="2800">
                <a:solidFill>
                  <a:schemeClr val="tx2"/>
                </a:solidFill>
              </a:rPr>
              <a:t>– 8</a:t>
            </a:r>
            <a:endParaRPr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小结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856663" cy="5475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SzTx/>
            </a:pPr>
            <a:r>
              <a:rPr lang="zh-CN" altLang="en-US" sz="2800" dirty="0"/>
              <a:t>移位运算</a:t>
            </a:r>
          </a:p>
          <a:p>
            <a:pPr marL="914400" lvl="1" indent="-419100">
              <a:buClr>
                <a:srgbClr val="F79646"/>
              </a:buClr>
            </a:pPr>
            <a:r>
              <a:rPr lang="zh-CN" altLang="en-US" sz="2400" dirty="0"/>
              <a:t>逻辑移位：对无符号数进行，左</a:t>
            </a:r>
            <a:r>
              <a:rPr lang="en-US" altLang="zh-CN" sz="2400" dirty="0"/>
              <a:t>(</a:t>
            </a:r>
            <a:r>
              <a:rPr lang="zh-CN" altLang="en-US" sz="2400" dirty="0"/>
              <a:t>右</a:t>
            </a:r>
            <a:r>
              <a:rPr lang="en-US" altLang="zh-CN" sz="2400" dirty="0"/>
              <a:t>)</a:t>
            </a:r>
            <a:r>
              <a:rPr lang="zh-CN" altLang="en-US" sz="2400" dirty="0"/>
              <a:t>边补</a:t>
            </a:r>
            <a:r>
              <a:rPr lang="en-US" altLang="zh-CN" sz="2400" dirty="0"/>
              <a:t>0</a:t>
            </a:r>
            <a:r>
              <a:rPr lang="zh-CN" altLang="en-US" sz="2400" dirty="0"/>
              <a:t>，低</a:t>
            </a:r>
            <a:r>
              <a:rPr lang="en-US" altLang="zh-CN" sz="2400" dirty="0"/>
              <a:t>(</a:t>
            </a:r>
            <a:r>
              <a:rPr lang="zh-CN" altLang="en-US" sz="2400" dirty="0"/>
              <a:t>高</a:t>
            </a:r>
            <a:r>
              <a:rPr lang="en-US" altLang="zh-CN" sz="2400" dirty="0"/>
              <a:t>)</a:t>
            </a:r>
            <a:r>
              <a:rPr lang="zh-CN" altLang="en-US" sz="2400" dirty="0"/>
              <a:t>位移出</a:t>
            </a:r>
          </a:p>
          <a:p>
            <a:pPr marL="914400" lvl="1" indent="-419100">
              <a:buClr>
                <a:srgbClr val="F79646"/>
              </a:buClr>
            </a:pPr>
            <a:r>
              <a:rPr lang="zh-CN" altLang="en-US" sz="2400" dirty="0"/>
              <a:t>算术移位：对带符号整数进行，移位前后符号位不变，编码不同，方式不同</a:t>
            </a:r>
          </a:p>
          <a:p>
            <a:pPr marL="914400" lvl="1" indent="-419100">
              <a:buClr>
                <a:srgbClr val="F79646"/>
              </a:buClr>
            </a:pPr>
            <a:r>
              <a:rPr lang="zh-CN" altLang="en-US" sz="2400" dirty="0"/>
              <a:t>循环移位：最左</a:t>
            </a:r>
            <a:r>
              <a:rPr lang="en-US" altLang="zh-CN" sz="2400" dirty="0"/>
              <a:t>(</a:t>
            </a:r>
            <a:r>
              <a:rPr lang="zh-CN" altLang="en-US" sz="2400" dirty="0"/>
              <a:t>右</a:t>
            </a:r>
            <a:r>
              <a:rPr lang="en-US" altLang="zh-CN" sz="2400" dirty="0"/>
              <a:t>)</a:t>
            </a:r>
            <a:r>
              <a:rPr lang="zh-CN" altLang="en-US" sz="2400" dirty="0"/>
              <a:t>边位移到最低</a:t>
            </a:r>
            <a:r>
              <a:rPr lang="en-US" altLang="zh-CN" sz="2400" dirty="0"/>
              <a:t>(</a:t>
            </a:r>
            <a:r>
              <a:rPr lang="zh-CN" altLang="en-US" sz="2400" dirty="0"/>
              <a:t>高</a:t>
            </a:r>
            <a:r>
              <a:rPr lang="en-US" altLang="zh-CN" sz="2400" dirty="0"/>
              <a:t>)</a:t>
            </a:r>
            <a:r>
              <a:rPr lang="zh-CN" altLang="en-US" sz="2400" dirty="0"/>
              <a:t>位，其他位左</a:t>
            </a:r>
            <a:r>
              <a:rPr lang="en-US" altLang="zh-CN" sz="2400" dirty="0"/>
              <a:t>(</a:t>
            </a:r>
            <a:r>
              <a:rPr lang="zh-CN" altLang="en-US" sz="2400" dirty="0"/>
              <a:t>右</a:t>
            </a:r>
            <a:r>
              <a:rPr lang="en-US" altLang="zh-CN" sz="2400" dirty="0"/>
              <a:t>)</a:t>
            </a:r>
            <a:r>
              <a:rPr lang="zh-CN" altLang="en-US" sz="2400" dirty="0"/>
              <a:t>移一位</a:t>
            </a:r>
          </a:p>
          <a:p>
            <a:pPr marL="457200" indent="-457200">
              <a:buSzTx/>
            </a:pPr>
            <a:r>
              <a:rPr lang="zh-CN" altLang="en-US" sz="2800" dirty="0"/>
              <a:t>扩展运算</a:t>
            </a:r>
          </a:p>
          <a:p>
            <a:pPr marL="914400" lvl="1" indent="-419100">
              <a:buClr>
                <a:srgbClr val="F79646"/>
              </a:buClr>
            </a:pPr>
            <a:r>
              <a:rPr lang="zh-CN" altLang="en-US" sz="2400" dirty="0"/>
              <a:t>零扩展：对无符号整数进行</a:t>
            </a:r>
            <a:r>
              <a:rPr lang="zh-CN" altLang="en-US" sz="2400" dirty="0">
                <a:solidFill>
                  <a:srgbClr val="FF0000"/>
                </a:solidFill>
              </a:rPr>
              <a:t>高位补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（无符号数）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419100">
              <a:buClr>
                <a:srgbClr val="F79646"/>
              </a:buClr>
            </a:pPr>
            <a:r>
              <a:rPr lang="zh-CN" altLang="en-US" sz="2400" dirty="0"/>
              <a:t>符号扩展：对补码整数在</a:t>
            </a:r>
            <a:r>
              <a:rPr lang="zh-CN" altLang="en-US" sz="2400" dirty="0">
                <a:solidFill>
                  <a:srgbClr val="FF0000"/>
                </a:solidFill>
              </a:rPr>
              <a:t>高位直接补符号位（有符号数）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9878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graphicFrame>
        <p:nvGraphicFramePr>
          <p:cNvPr id="219167" name="Group 31"/>
          <p:cNvGraphicFramePr>
            <a:graphicFrameLocks noGrp="1"/>
          </p:cNvGraphicFramePr>
          <p:nvPr>
            <p:ph idx="1"/>
          </p:nvPr>
        </p:nvGraphicFramePr>
        <p:xfrm>
          <a:off x="395288" y="836613"/>
          <a:ext cx="8424862" cy="5548470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运算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运算规则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溢出判断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原码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61938" indent="-261938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符号与数值单独运算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。用于浮点数尾数加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减</a:t>
                      </a:r>
                    </a:p>
                    <a:p>
                      <a:pPr marL="261938" marR="0" lvl="1" indent="-26193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隶书" panose="02010509060101010101" pitchFamily="49" charset="-122"/>
                        <a:buAutoNum type="circleNumDbPlain"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加法实行“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同号求和，异号求差”</a:t>
                      </a:r>
                    </a:p>
                    <a:p>
                      <a:pPr marL="261938" marR="0" lvl="1" indent="-261938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隶书" panose="02010509060101010101" pitchFamily="49" charset="-122"/>
                        <a:buAutoNum type="circleNumDbPlain"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减法实行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“异号求和，同号求差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”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同号相加时可能溢出。若最高位产生进位，则结果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溢出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6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补码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符号与数值一起运算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。用于定点数加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减运算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363538" indent="-276225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符号位采用两位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——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变形补码表示</a:t>
                      </a:r>
                    </a:p>
                    <a:p>
                      <a:pPr marL="363538" marR="0" lvl="1" indent="-276225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隶书" panose="02010509060101010101" pitchFamily="49" charset="-122"/>
                        <a:buAutoNum type="circleNumDbPlain"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若两符号位相同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,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结果正常</a:t>
                      </a:r>
                    </a:p>
                    <a:p>
                      <a:pPr marL="363538" marR="0" lvl="1" indent="-276225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隶书" panose="02010509060101010101" pitchFamily="49" charset="-122"/>
                        <a:buAutoNum type="circleNumDbPlain"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若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符号位为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01,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表示正溢出</a:t>
                      </a:r>
                    </a:p>
                    <a:p>
                      <a:pPr marL="363538" marR="0" lvl="1" indent="-276225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隶书" panose="02010509060101010101" pitchFamily="49" charset="-122"/>
                        <a:buAutoNum type="circleNumDbPlain"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若符号位为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10,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表示负溢出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移码</a:t>
                      </a:r>
                    </a:p>
                  </a:txBody>
                  <a:tcPr marT="45652" marB="456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符号与数值一起运算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。用于浮点数阶码加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减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进行模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相加时，如果两个加数的符号相同，且与和数的符号也相同，则发生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溢出</a:t>
                      </a:r>
                    </a:p>
                  </a:txBody>
                  <a:tcPr marT="45652" marB="456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5210175" cy="5476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运算精度举例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434975" y="4652963"/>
            <a:ext cx="86010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2" tIns="34291" rIns="68582" bIns="3429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解： 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1)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是。因为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型比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int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型精度高，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int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型变量转换为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时不会有精度损失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2)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不是。因为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型有小数部分，而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int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型没有小数部分，所以把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型变量转换为</a:t>
            </a:r>
            <a:r>
              <a:rPr lang="en-US" altLang="zh-CN" sz="2400">
                <a:latin typeface="Lantinghei SC Demibold"/>
                <a:ea typeface="Lantinghei SC Demibold"/>
                <a:cs typeface="Lantinghei SC Demibold"/>
              </a:rPr>
              <a:t>int</a:t>
            </a:r>
            <a:r>
              <a:rPr lang="zh-CN" altLang="en-US" sz="2400">
                <a:latin typeface="Lantinghei SC Demibold"/>
                <a:ea typeface="Lantinghei SC Demibold"/>
                <a:cs typeface="Lantinghei SC Demibold"/>
              </a:rPr>
              <a:t>型时，可能会丢失小数部分。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6725" y="692150"/>
            <a:ext cx="8569325" cy="3816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2" tIns="34291" rIns="68582" bIns="3429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假定变量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是一个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型整数，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分别为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float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double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(64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实数。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float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double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(64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实数。分析下列各布尔表达式，说明结果是否在任何情况下都是“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true”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1) i == (int) ((double) i)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2) f == (float) ((int) f)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3) f == (float) ((double) f)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4) d == (double) ((float) d) </a:t>
            </a:r>
          </a:p>
        </p:txBody>
      </p:sp>
    </p:spTree>
    <p:extLst>
      <p:ext uri="{BB962C8B-B14F-4D97-AF65-F5344CB8AC3E}">
        <p14:creationId xmlns:p14="http://schemas.microsoft.com/office/powerpoint/2010/main" val="173894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0"/>
            <a:ext cx="5210175" cy="56211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运算精度举例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287676" y="4652963"/>
            <a:ext cx="858803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2" tIns="34291" rIns="68582" bIns="3429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解：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3)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是。因为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型比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型精度高，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型变量转换为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时不会有精度损失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4)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不是。因为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型比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型有效位数少，所以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double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型变量转换为</a:t>
            </a:r>
            <a:r>
              <a:rPr lang="en-US" altLang="zh-CN" sz="2400" dirty="0">
                <a:latin typeface="Lantinghei SC Demibold"/>
                <a:ea typeface="Lantinghei SC Demibold"/>
                <a:cs typeface="Lantinghei SC Demibold"/>
              </a:rPr>
              <a:t>float </a:t>
            </a:r>
            <a:r>
              <a:rPr lang="zh-CN" altLang="en-US" sz="2400" dirty="0">
                <a:latin typeface="Lantinghei SC Demibold"/>
                <a:ea typeface="Lantinghei SC Demibold"/>
                <a:cs typeface="Lantinghei SC Demibold"/>
              </a:rPr>
              <a:t>时会有精度损失。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6725" y="692150"/>
            <a:ext cx="8569325" cy="38163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2" tIns="34291" rIns="68582" bIns="3429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假定变量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是一个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型整数，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分别为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float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double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(64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实数。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z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float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(32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double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(64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实数。分析下列各布尔表达式，说明结果是否在任何情况下都是“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true”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1) i == (int) ((double) i)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2) f == (float) ((int) f)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3) f == (float) ((double) f)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4) d == (double) ((float) d) </a:t>
            </a:r>
          </a:p>
        </p:txBody>
      </p:sp>
    </p:spTree>
    <p:extLst>
      <p:ext uri="{BB962C8B-B14F-4D97-AF65-F5344CB8AC3E}">
        <p14:creationId xmlns:p14="http://schemas.microsoft.com/office/powerpoint/2010/main" val="1219623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3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练习题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36625"/>
            <a:ext cx="8893175" cy="566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假定在一个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位字长的计算机中运行如下类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程序段：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x=134;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y=246;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m=x;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n=y;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z1=x-y;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z2=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x+y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k1=m-n;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k2=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m+n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若编译时将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en-US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R8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分别分配给变量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z1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z2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k1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k2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。请回答下列问题：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提示：带符号整数用补码表示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533400" indent="-53340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/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执行上述程序段后，寄存器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R5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R6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的内容分别是什么？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用十六进制表示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533400" indent="-53340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/>
            </a:pP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执行上述程序段后，变量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k1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的值分别是多少？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用十进制表示</a:t>
            </a:r>
            <a:r>
              <a:rPr lang="en-US" altLang="zh-CN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460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692696"/>
            <a:ext cx="8821738" cy="6048127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假定在一个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位字长的计算机中运行如下类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程序段：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x=134;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y=246;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m=x;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n=y;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z1=x-y;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unsigned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z2=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x+y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k1=m-n;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k2=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m+n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若编译时将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位寄存器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en-US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R8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分别分配给变量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</a:p>
          <a:p>
            <a:pPr marL="533400" indent="-533400">
              <a:lnSpc>
                <a:spcPts val="2563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z1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z2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k1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k2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。请回答下列问题：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带符号整数用补码表示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533400" indent="-533400">
              <a:lnSpc>
                <a:spcPct val="100000"/>
              </a:lnSpc>
              <a:spcBef>
                <a:spcPts val="1200"/>
              </a:spcBef>
              <a:buSzTx/>
              <a:buFont typeface="Wingdings" panose="05000000000000000000" pitchFamily="2" charset="2"/>
              <a:buAutoNum type="arabicParenBoth" startAt="3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上述程序段涉及带符号整数加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减、无符号整数加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减运算，这四种运算能否利用同一加法器及辅助电路实现？简述理由。</a:t>
            </a:r>
          </a:p>
          <a:p>
            <a:pPr marL="533400" indent="-533400">
              <a:lnSpc>
                <a:spcPct val="10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3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计算机内部如何判断带符号整数加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减运算结果是否发生溢出？上述程序段中，哪些带符号整数运算语句执行结果发生溢出？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702151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25105249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5210175" cy="4333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定点加法运算举例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5761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执行上述程序段后，寄存器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R5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R6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的内容分别是：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x=134=10000110B=86H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y=246=11110110B=F6H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R1= 86H</a:t>
            </a: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z1=x-y=86H-F6H=10010000B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R5=90H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CF=1</a:t>
            </a: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z2=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=86H+F6H=1 01111100B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R6=7CH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，产生进位，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CF=1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MIPS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处理器忽略该错，程序继续执行。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2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执行执行上述程序段后，变量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k1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的值分别是：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	m = 86H = -122</a:t>
            </a:r>
          </a:p>
          <a:p>
            <a:pPr marL="400050" indent="-40005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	k1 = m-n = 86H-F6H = 10010000B = -112  </a:t>
            </a:r>
          </a:p>
        </p:txBody>
      </p:sp>
    </p:spTree>
    <p:extLst>
      <p:ext uri="{BB962C8B-B14F-4D97-AF65-F5344CB8AC3E}">
        <p14:creationId xmlns:p14="http://schemas.microsoft.com/office/powerpoint/2010/main" val="3114025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62469" y="0"/>
            <a:ext cx="5210175" cy="55001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3.1.1</a:t>
            </a:r>
            <a:r>
              <a:rPr lang="zh-CN" altLang="en-US" dirty="0">
                <a:solidFill>
                  <a:srgbClr val="A50021"/>
                </a:solidFill>
              </a:rPr>
              <a:t> 按位运算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按位或</a:t>
            </a:r>
          </a:p>
        </p:txBody>
      </p:sp>
      <p:sp>
        <p:nvSpPr>
          <p:cNvPr id="4" name="流程图: 数据 3"/>
          <p:cNvSpPr/>
          <p:nvPr/>
        </p:nvSpPr>
        <p:spPr>
          <a:xfrm flipH="1" flipV="1">
            <a:off x="765175" y="1754188"/>
            <a:ext cx="1368425" cy="18891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流程图: 联系 4"/>
          <p:cNvSpPr/>
          <p:nvPr/>
        </p:nvSpPr>
        <p:spPr>
          <a:xfrm>
            <a:off x="539750" y="1727200"/>
            <a:ext cx="215900" cy="215900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5BE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55650" y="1943100"/>
            <a:ext cx="110648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33450" y="1446213"/>
            <a:ext cx="1574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5BE2"/>
                </a:solidFill>
                <a:latin typeface="Lantinghei SC Demibold"/>
                <a:ea typeface="Lantinghei SC Demibold"/>
                <a:cs typeface="Lantinghei SC Demibold"/>
              </a:rPr>
              <a:t>真值表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6665" y="2375746"/>
          <a:ext cx="4634997" cy="24765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{EB344D84-9AFB-497E-A393-DC336BA19D2E}</a:tableStyleId>
              </a:tblPr>
              <a:tblGrid>
                <a:gridCol w="154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A|B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 marL="68589" marR="68589" marT="34294" marB="342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700582"/>
            <a:ext cx="3110776" cy="16564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9" name="直线连接符 8"/>
          <p:cNvCxnSpPr>
            <a:cxnSpLocks noChangeShapeType="1"/>
          </p:cNvCxnSpPr>
          <p:nvPr/>
        </p:nvCxnSpPr>
        <p:spPr bwMode="auto">
          <a:xfrm>
            <a:off x="863600" y="3357563"/>
            <a:ext cx="4429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87788" y="2835275"/>
            <a:ext cx="1485900" cy="2017713"/>
          </a:xfrm>
          <a:prstGeom prst="rect">
            <a:avLst/>
          </a:prstGeom>
          <a:noFill/>
          <a:ln w="38100">
            <a:solidFill>
              <a:srgbClr val="005BE2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>
              <a:ln>
                <a:solidFill>
                  <a:srgbClr val="005828"/>
                </a:solidFill>
              </a:ln>
              <a:solidFill>
                <a:schemeClr val="lt1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179512" y="0"/>
            <a:ext cx="5210175" cy="600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定点加法运算举例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4925" y="600074"/>
            <a:ext cx="8964613" cy="59972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3)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因为无符号整数加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减运算：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A+B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A-B=A+[-B]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；带符号整数加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减：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[A]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+[B]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[A]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-[B]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=[A]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+[-B]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补，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故均可用同一加法器及辅助电路实现，如：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3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3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3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3"/>
            </a:pP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AutoNum type="arabicParenBoth" startAt="4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计算机内部如何判断带符号整数加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减运算结果是否发生溢出？上述程序段中，带符号整数运算语句执行结果发生溢出的是：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400050" indent="-400050">
              <a:lnSpc>
                <a:spcPct val="95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k2=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m+n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=86H+F6H=1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1111100B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，两个负数相加，结果为正数，故带符号整数加溢出，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OF=1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MIPS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处理器报溢出，程序停止运行。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9500"/>
            <a:ext cx="6491287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26922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Placeholder 5"/>
          <p:cNvSpPr>
            <a:spLocks noGrp="1" noChangeArrowheads="1"/>
          </p:cNvSpPr>
          <p:nvPr/>
        </p:nvSpPr>
        <p:spPr bwMode="auto">
          <a:xfrm>
            <a:off x="2305050" y="1844675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15360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513138"/>
            <a:ext cx="32273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513138"/>
            <a:ext cx="3140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5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3138"/>
            <a:ext cx="285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[模板]中山大学学术报告-v2</Template>
  <TotalTime>23205</TotalTime>
  <Words>7575</Words>
  <Application>Microsoft Office PowerPoint</Application>
  <PresentationFormat>全屏显示(4:3)</PresentationFormat>
  <Paragraphs>2051</Paragraphs>
  <Slides>91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91</vt:i4>
      </vt:variant>
    </vt:vector>
  </HeadingPairs>
  <TitlesOfParts>
    <vt:vector size="115" baseType="lpstr">
      <vt:lpstr>HanziPen SC</vt:lpstr>
      <vt:lpstr>Lantinghei SC Demibold</vt:lpstr>
      <vt:lpstr>Lantinghei SC Extralight</vt:lpstr>
      <vt:lpstr>Microsoft YaHei UI</vt:lpstr>
      <vt:lpstr>黑体</vt:lpstr>
      <vt:lpstr>华文新魏</vt:lpstr>
      <vt:lpstr>隶书</vt:lpstr>
      <vt:lpstr>宋体</vt:lpstr>
      <vt:lpstr>Microsoft YaHei</vt:lpstr>
      <vt:lpstr>Microsoft YaHei</vt:lpstr>
      <vt:lpstr>微软雅黑 Light</vt:lpstr>
      <vt:lpstr>Arial</vt:lpstr>
      <vt:lpstr>Calibri</vt:lpstr>
      <vt:lpstr>Times New Roman</vt:lpstr>
      <vt:lpstr>Verdana</vt:lpstr>
      <vt:lpstr>Wingdings</vt:lpstr>
      <vt:lpstr>1_Office 主题</vt:lpstr>
      <vt:lpstr>图片</vt:lpstr>
      <vt:lpstr>Equation</vt:lpstr>
      <vt:lpstr>公式</vt:lpstr>
      <vt:lpstr>VISIO</vt:lpstr>
      <vt:lpstr>Visio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3.1.1 按位运算——按位与</vt:lpstr>
      <vt:lpstr>3.1.1  按位运算——按位与</vt:lpstr>
      <vt:lpstr>3.1.1 按位运算</vt:lpstr>
      <vt:lpstr>3.1.1 按位运算——按位或</vt:lpstr>
      <vt:lpstr>3.1.1 按位运算——按位或</vt:lpstr>
      <vt:lpstr>3.1.1 按位运算</vt:lpstr>
      <vt:lpstr>3.1.1 按位运算——按位取反</vt:lpstr>
      <vt:lpstr>3.1.1 按位运算</vt:lpstr>
      <vt:lpstr>3.1.1 按位运算——按位异或</vt:lpstr>
      <vt:lpstr>3.1.1 按位运算——按位异或</vt:lpstr>
      <vt:lpstr>C程序中涉及的基本运算</vt:lpstr>
      <vt:lpstr>C程序中涉及的基本运算</vt:lpstr>
      <vt:lpstr>3.1.2 逻辑运算</vt:lpstr>
      <vt:lpstr>3.1.2 逻辑运算</vt:lpstr>
      <vt:lpstr>3.1.2 逻辑运算——逻辑与</vt:lpstr>
      <vt:lpstr>3.1.2 逻辑运算</vt:lpstr>
      <vt:lpstr>3.1.2 逻辑运算——逻辑或</vt:lpstr>
      <vt:lpstr>3.1.2 逻辑运算</vt:lpstr>
      <vt:lpstr>3.1.2 逻辑运算——逻辑非</vt:lpstr>
      <vt:lpstr>小练习</vt:lpstr>
      <vt:lpstr>C程序中涉及的基本运算</vt:lpstr>
      <vt:lpstr>3.1.3 移位运算</vt:lpstr>
      <vt:lpstr>3.1.3 移位运算</vt:lpstr>
      <vt:lpstr>3.1.3 移位运算</vt:lpstr>
      <vt:lpstr>小练习</vt:lpstr>
      <vt:lpstr>移位操作</vt:lpstr>
      <vt:lpstr>3.1.3 移位运算</vt:lpstr>
      <vt:lpstr>3.1.3 移位运算</vt:lpstr>
      <vt:lpstr>3.1.3 移位运算</vt:lpstr>
      <vt:lpstr>3.1.3 移位运算</vt:lpstr>
      <vt:lpstr>3.1.3 移位操作</vt:lpstr>
      <vt:lpstr>3.1.3 移位操作</vt:lpstr>
      <vt:lpstr>C程序中涉及的基本运算</vt:lpstr>
      <vt:lpstr>PowerPoint 演示文稿</vt:lpstr>
      <vt:lpstr>PowerPoint 演示文稿</vt:lpstr>
      <vt:lpstr>C程序中涉及的基本运算</vt:lpstr>
      <vt:lpstr>位扩展和位截断举例</vt:lpstr>
      <vt:lpstr>位扩展和位截断举例</vt:lpstr>
      <vt:lpstr>有符号数与无符号数</vt:lpstr>
      <vt:lpstr>PowerPoint 演示文稿</vt:lpstr>
      <vt:lpstr>从十进制加法谈起</vt:lpstr>
      <vt:lpstr>从十进制加法谈起</vt:lpstr>
      <vt:lpstr>由十进制加法到二进制加法</vt:lpstr>
      <vt:lpstr>有符号原码加法</vt:lpstr>
      <vt:lpstr>有符号原码加法</vt:lpstr>
      <vt:lpstr>原码二进制加法规则</vt:lpstr>
      <vt:lpstr>原码二进制加法规则</vt:lpstr>
      <vt:lpstr>补码</vt:lpstr>
      <vt:lpstr>补码加法</vt:lpstr>
      <vt:lpstr>补码加法</vt:lpstr>
      <vt:lpstr>补码减法</vt:lpstr>
      <vt:lpstr>补码加法器的基本实现</vt:lpstr>
      <vt:lpstr>补码示例</vt:lpstr>
      <vt:lpstr>补码示例</vt:lpstr>
      <vt:lpstr>溢出问题(overflow)</vt:lpstr>
      <vt:lpstr>溢出问题(overflow)</vt:lpstr>
      <vt:lpstr>溢出检测</vt:lpstr>
      <vt:lpstr>溢出检测</vt:lpstr>
      <vt:lpstr>溢出处理(overflow)</vt:lpstr>
      <vt:lpstr>PowerPoint 演示文稿</vt:lpstr>
      <vt:lpstr>加法器实现</vt:lpstr>
      <vt:lpstr>加法器实现</vt:lpstr>
      <vt:lpstr>串行进位加法器</vt:lpstr>
      <vt:lpstr>并行进位加法器</vt:lpstr>
      <vt:lpstr>并行进位(或先行进位)加法器</vt:lpstr>
      <vt:lpstr>并行进位(或先行进位)加法器</vt:lpstr>
      <vt:lpstr>并行进位加法器</vt:lpstr>
      <vt:lpstr>分组并行进位加法器</vt:lpstr>
      <vt:lpstr>并行加法器组内并行、组间传递</vt:lpstr>
      <vt:lpstr>并行加法器组内并行、组间传递</vt:lpstr>
      <vt:lpstr>分组并行进位加法器</vt:lpstr>
      <vt:lpstr>并行加法器组内并行、组间并行</vt:lpstr>
      <vt:lpstr>分组并行进位加法器</vt:lpstr>
      <vt:lpstr>移码加/减运算</vt:lpstr>
      <vt:lpstr>移码加/减运算</vt:lpstr>
      <vt:lpstr>3) 移码加/减运算举例</vt:lpstr>
      <vt:lpstr>3) 移码加/减运算举例</vt:lpstr>
      <vt:lpstr>小结</vt:lpstr>
      <vt:lpstr>小结</vt:lpstr>
      <vt:lpstr>运算精度举例</vt:lpstr>
      <vt:lpstr>运算精度举例</vt:lpstr>
      <vt:lpstr>练习题</vt:lpstr>
      <vt:lpstr>练习题</vt:lpstr>
      <vt:lpstr>定点加法运算举例</vt:lpstr>
      <vt:lpstr>定点加法运算举例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</dc:creator>
  <cp:lastModifiedBy>镜霖 陈</cp:lastModifiedBy>
  <cp:revision>1662</cp:revision>
  <cp:lastPrinted>2018-09-13T05:59:54Z</cp:lastPrinted>
  <dcterms:created xsi:type="dcterms:W3CDTF">2005-07-31T10:12:35Z</dcterms:created>
  <dcterms:modified xsi:type="dcterms:W3CDTF">2023-09-20T12:59:37Z</dcterms:modified>
</cp:coreProperties>
</file>