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18" r:id="rId1"/>
  </p:sldMasterIdLst>
  <p:notesMasterIdLst>
    <p:notesMasterId r:id="rId66"/>
  </p:notesMasterIdLst>
  <p:handoutMasterIdLst>
    <p:handoutMasterId r:id="rId67"/>
  </p:handoutMasterIdLst>
  <p:sldIdLst>
    <p:sldId id="927" r:id="rId2"/>
    <p:sldId id="928" r:id="rId3"/>
    <p:sldId id="930" r:id="rId4"/>
    <p:sldId id="941" r:id="rId5"/>
    <p:sldId id="962" r:id="rId6"/>
    <p:sldId id="953" r:id="rId7"/>
    <p:sldId id="954" r:id="rId8"/>
    <p:sldId id="955" r:id="rId9"/>
    <p:sldId id="956" r:id="rId10"/>
    <p:sldId id="957" r:id="rId11"/>
    <p:sldId id="958" r:id="rId12"/>
    <p:sldId id="959" r:id="rId13"/>
    <p:sldId id="960" r:id="rId14"/>
    <p:sldId id="961" r:id="rId15"/>
    <p:sldId id="964" r:id="rId16"/>
    <p:sldId id="936" r:id="rId17"/>
    <p:sldId id="965" r:id="rId18"/>
    <p:sldId id="938" r:id="rId19"/>
    <p:sldId id="942" r:id="rId20"/>
    <p:sldId id="966" r:id="rId21"/>
    <p:sldId id="939" r:id="rId22"/>
    <p:sldId id="940" r:id="rId23"/>
    <p:sldId id="967" r:id="rId24"/>
    <p:sldId id="1001" r:id="rId25"/>
    <p:sldId id="1002" r:id="rId26"/>
    <p:sldId id="968" r:id="rId27"/>
    <p:sldId id="969" r:id="rId28"/>
    <p:sldId id="970" r:id="rId29"/>
    <p:sldId id="971" r:id="rId30"/>
    <p:sldId id="972" r:id="rId31"/>
    <p:sldId id="973" r:id="rId32"/>
    <p:sldId id="951" r:id="rId33"/>
    <p:sldId id="952" r:id="rId34"/>
    <p:sldId id="974" r:id="rId35"/>
    <p:sldId id="975" r:id="rId36"/>
    <p:sldId id="977" r:id="rId37"/>
    <p:sldId id="978" r:id="rId38"/>
    <p:sldId id="979" r:id="rId39"/>
    <p:sldId id="980" r:id="rId40"/>
    <p:sldId id="981" r:id="rId41"/>
    <p:sldId id="982" r:id="rId42"/>
    <p:sldId id="983" r:id="rId43"/>
    <p:sldId id="984" r:id="rId44"/>
    <p:sldId id="985" r:id="rId45"/>
    <p:sldId id="986" r:id="rId46"/>
    <p:sldId id="987" r:id="rId47"/>
    <p:sldId id="988" r:id="rId48"/>
    <p:sldId id="989" r:id="rId49"/>
    <p:sldId id="990" r:id="rId50"/>
    <p:sldId id="991" r:id="rId51"/>
    <p:sldId id="992" r:id="rId52"/>
    <p:sldId id="993" r:id="rId53"/>
    <p:sldId id="994" r:id="rId54"/>
    <p:sldId id="995" r:id="rId55"/>
    <p:sldId id="996" r:id="rId56"/>
    <p:sldId id="997" r:id="rId57"/>
    <p:sldId id="998" r:id="rId58"/>
    <p:sldId id="999" r:id="rId59"/>
    <p:sldId id="1000" r:id="rId60"/>
    <p:sldId id="832" r:id="rId61"/>
    <p:sldId id="833" r:id="rId62"/>
    <p:sldId id="834" r:id="rId63"/>
    <p:sldId id="976" r:id="rId64"/>
    <p:sldId id="538" r:id="rId6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FF99"/>
    <a:srgbClr val="EAEAEA"/>
    <a:srgbClr val="DDDDDD"/>
    <a:srgbClr val="FFCC99"/>
    <a:srgbClr val="D5EDEF"/>
    <a:srgbClr val="00009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38" autoAdjust="0"/>
    <p:restoredTop sz="81477" autoAdjust="0"/>
  </p:normalViewPr>
  <p:slideViewPr>
    <p:cSldViewPr>
      <p:cViewPr>
        <p:scale>
          <a:sx n="74" d="100"/>
          <a:sy n="74" d="100"/>
        </p:scale>
        <p:origin x="56" y="524"/>
      </p:cViewPr>
      <p:guideLst>
        <p:guide orient="horz" pos="2160"/>
        <p:guide pos="2880"/>
      </p:guideLst>
    </p:cSldViewPr>
  </p:slideViewPr>
  <p:notesTextViewPr>
    <p:cViewPr>
      <p:scale>
        <a:sx n="130" d="100"/>
        <a:sy n="130" d="100"/>
      </p:scale>
      <p:origin x="0" y="0"/>
    </p:cViewPr>
  </p:notesTextViewPr>
  <p:sorterViewPr>
    <p:cViewPr>
      <p:scale>
        <a:sx n="66" d="100"/>
        <a:sy n="66" d="100"/>
      </p:scale>
      <p:origin x="0" y="-477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Arial" charset="0"/>
                <a:ea typeface="宋体" charset="-122"/>
              </a:defRPr>
            </a:lvl1pPr>
          </a:lstStyle>
          <a:p>
            <a:pPr>
              <a:defRPr/>
            </a:pPr>
            <a:fld id="{29E6FABF-1E9E-446A-A4D9-2E12315CCCF5}" type="datetimeFigureOut">
              <a:rPr lang="zh-CN" altLang="en-US"/>
              <a:pPr>
                <a:defRPr/>
              </a:pPr>
              <a:t>2023/9/25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a:latin typeface="Arial" charset="0"/>
                <a:ea typeface="宋体" charset="-122"/>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D0002523-EBCF-426B-970D-50F22E9083C7}" type="slidenum">
              <a:rPr lang="zh-CN" altLang="en-US"/>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2BDDBE0-FFB7-4BF5-BC5E-79CB83B409A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ChangeArrowheads="1" noTextEdit="1"/>
          </p:cNvSpPr>
          <p:nvPr>
            <p:ph type="sldImg" idx="4294967295"/>
          </p:nvPr>
        </p:nvSpPr>
        <p:spPr>
          <a:xfrm>
            <a:off x="1371600" y="1143000"/>
            <a:ext cx="4114800" cy="3086100"/>
          </a:xfrm>
          <a:ln/>
        </p:spPr>
      </p:sp>
      <p:sp>
        <p:nvSpPr>
          <p:cNvPr id="8195"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8196"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AE622E0C-600C-4FB2-956F-D813B4046DAB}" type="slidenum">
              <a:rPr lang="zh-CN" altLang="zh-CN">
                <a:latin typeface="Calibri" panose="020F0502020204030204" pitchFamily="34" charset="0"/>
              </a:rPr>
              <a:pPr>
                <a:buFont typeface="Arial" panose="020B0604020202020204" pitchFamily="34" charset="0"/>
                <a:buNone/>
              </a:pPr>
              <a:t>1</a:t>
            </a:fld>
            <a:endParaRPr lang="zh-CN"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ChangeArrowheads="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829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29FE75-307A-4783-BACA-446DB584AA23}" type="slidenum">
              <a:rPr lang="zh-CN" altLang="en-US"/>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ChangeArrowheads="1" noTextEdit="1"/>
          </p:cNvSpPr>
          <p:nvPr>
            <p:ph type="sldImg"/>
          </p:nvPr>
        </p:nvSpPr>
        <p:spPr>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84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05139B-F90B-464C-A69C-34818AC8C51B}" type="slidenum">
              <a:rPr lang="zh-CN" altLang="en-US"/>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ChangeArrowheads="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A82AC6-4A6C-444E-9978-6CD0192A0E72}" type="slidenum">
              <a:rPr lang="zh-CN" altLang="en-US"/>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ChangeArrowheads="1" noTextEdit="1"/>
          </p:cNvSpPr>
          <p:nvPr>
            <p:ph type="sldImg"/>
          </p:nvPr>
        </p:nvSpPr>
        <p:spPr>
          <a:ln/>
        </p:spPr>
      </p:sp>
      <p:sp>
        <p:nvSpPr>
          <p:cNvPr id="890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890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A0DB4F-4AD0-46D6-8ED7-CA0A2436FDD8}" type="slidenum">
              <a:rPr lang="zh-CN" altLang="en-US"/>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ChangeArrowheads="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2836CC-4CB7-41FB-B58F-56D5A564FCE3}" type="slidenum">
              <a:rPr lang="zh-CN" altLang="en-US"/>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ChangeArrowheads="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219700-8749-4FD0-B342-FA8E9056E8CA}" type="slidenum">
              <a:rPr lang="zh-CN" altLang="en-US"/>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9634A9E-05C4-4CBC-837A-F206CB237A50}" type="datetime8">
              <a:rPr lang="zh-CN" altLang="en-US" smtClean="0"/>
              <a:pPr>
                <a:spcBef>
                  <a:spcPct val="0"/>
                </a:spcBef>
              </a:pPr>
              <a:t>2023年9月25日3时29分</a:t>
            </a:fld>
            <a:endParaRPr lang="en-US" altLang="zh-CN"/>
          </a:p>
        </p:txBody>
      </p:sp>
      <p:sp>
        <p:nvSpPr>
          <p:cNvPr id="952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C9632B0-ED2D-418D-A755-A8BF713F628C}" type="slidenum">
              <a:rPr lang="zh-CN" altLang="en-US"/>
              <a:pPr>
                <a:spcBef>
                  <a:spcPct val="0"/>
                </a:spcBef>
              </a:pPr>
              <a:t>17</a:t>
            </a:fld>
            <a:endParaRPr lang="en-US" altLang="zh-CN"/>
          </a:p>
        </p:txBody>
      </p:sp>
      <p:sp>
        <p:nvSpPr>
          <p:cNvPr id="95236" name="Rectangle 2"/>
          <p:cNvSpPr>
            <a:spLocks noGrp="1" noRot="1" noChangeAspect="1" noChangeArrowheads="1" noTextEdit="1"/>
          </p:cNvSpPr>
          <p:nvPr>
            <p:ph type="sldImg"/>
          </p:nvPr>
        </p:nvSpPr>
        <p:spPr>
          <a:solidFill>
            <a:srgbClr val="FFFFFF"/>
          </a:solidFill>
          <a:ln/>
        </p:spPr>
      </p:sp>
      <p:sp>
        <p:nvSpPr>
          <p:cNvPr id="95237"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5" tIns="45718" rIns="91435" bIns="45718"/>
          <a:lstStyle/>
          <a:p>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ChangeArrowheads="1" noTextEdit="1"/>
          </p:cNvSpPr>
          <p:nvPr>
            <p:ph type="sldImg"/>
          </p:nvPr>
        </p:nvSpPr>
        <p:spPr>
          <a:ln/>
        </p:spPr>
      </p:sp>
      <p:sp>
        <p:nvSpPr>
          <p:cNvPr id="97283"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972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5F9B16-945B-4225-B419-3A7C0E4352DB}" type="slidenum">
              <a:rPr lang="zh-CN" altLang="en-US"/>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41756C8-A465-4A16-B65D-7B584C8903D9}" type="datetime8">
              <a:rPr lang="zh-CN" altLang="en-US" smtClean="0"/>
              <a:pPr>
                <a:spcBef>
                  <a:spcPct val="0"/>
                </a:spcBef>
              </a:pPr>
              <a:t>2023年9月25日3时29分</a:t>
            </a:fld>
            <a:endParaRPr lang="en-US" altLang="zh-CN"/>
          </a:p>
        </p:txBody>
      </p:sp>
      <p:sp>
        <p:nvSpPr>
          <p:cNvPr id="99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5A73185-E5A0-4CDF-85B5-4F883E0CC171}" type="slidenum">
              <a:rPr lang="zh-CN" altLang="en-US"/>
              <a:pPr>
                <a:spcBef>
                  <a:spcPct val="0"/>
                </a:spcBef>
              </a:pPr>
              <a:t>19</a:t>
            </a:fld>
            <a:endParaRPr lang="en-US" altLang="zh-CN"/>
          </a:p>
        </p:txBody>
      </p:sp>
      <p:sp>
        <p:nvSpPr>
          <p:cNvPr id="99332" name="Rectangle 2"/>
          <p:cNvSpPr>
            <a:spLocks noGrp="1" noRot="1" noChangeAspect="1" noChangeArrowheads="1" noTextEdit="1"/>
          </p:cNvSpPr>
          <p:nvPr>
            <p:ph type="sldImg"/>
          </p:nvPr>
        </p:nvSpPr>
        <p:spPr>
          <a:solidFill>
            <a:srgbClr val="FFFFFF"/>
          </a:solidFill>
          <a:ln/>
        </p:spPr>
      </p:sp>
      <p:sp>
        <p:nvSpPr>
          <p:cNvPr id="99333"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5" tIns="45718" rIns="91435" bIns="45718"/>
          <a:lstStyle/>
          <a:p>
            <a:endParaRPr lang="zh-CN" altLang="en-US" sz="200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F4FCEDF-6D91-4A36-B3CD-D687188FA7D9}" type="datetime8">
              <a:rPr lang="zh-CN" altLang="en-US" smtClean="0"/>
              <a:pPr>
                <a:spcBef>
                  <a:spcPct val="0"/>
                </a:spcBef>
              </a:pPr>
              <a:t>2023年9月25日3时29分</a:t>
            </a:fld>
            <a:endParaRPr lang="en-US" altLang="zh-CN"/>
          </a:p>
        </p:txBody>
      </p:sp>
      <p:sp>
        <p:nvSpPr>
          <p:cNvPr id="101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8D3969D-09D9-40FB-84EB-81C9078CD362}" type="slidenum">
              <a:rPr lang="zh-CN" altLang="en-US"/>
              <a:pPr>
                <a:spcBef>
                  <a:spcPct val="0"/>
                </a:spcBef>
              </a:pPr>
              <a:t>20</a:t>
            </a:fld>
            <a:endParaRPr lang="en-US" altLang="zh-CN"/>
          </a:p>
        </p:txBody>
      </p:sp>
      <p:sp>
        <p:nvSpPr>
          <p:cNvPr id="101380" name="Rectangle 2"/>
          <p:cNvSpPr>
            <a:spLocks noGrp="1" noRot="1" noChangeAspect="1" noChangeArrowheads="1" noTextEdit="1"/>
          </p:cNvSpPr>
          <p:nvPr>
            <p:ph type="sldImg"/>
          </p:nvPr>
        </p:nvSpPr>
        <p:spPr>
          <a:solidFill>
            <a:srgbClr val="FFFFFF"/>
          </a:solidFill>
          <a:ln/>
        </p:spPr>
      </p:sp>
      <p:sp>
        <p:nvSpPr>
          <p:cNvPr id="101381"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5" tIns="45718" rIns="91435" bIns="45718"/>
          <a:lstStyle/>
          <a:p>
            <a:endParaRPr lang="zh-CN" altLang="en-US" sz="20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p:nvPr>
        </p:nvSpPr>
        <p:spPr>
          <a:ln/>
        </p:spPr>
      </p:sp>
      <p:sp>
        <p:nvSpPr>
          <p:cNvPr id="11267"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268"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BD6B23-83F9-4246-B86B-0391E51E0FC8}" type="slidenum">
              <a:rPr lang="en-US" altLang="zh-CN"/>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ChangeArrowheads="1" noTextEdit="1"/>
          </p:cNvSpPr>
          <p:nvPr>
            <p:ph type="sldImg"/>
          </p:nvPr>
        </p:nvSpPr>
        <p:spPr>
          <a:ln/>
        </p:spPr>
      </p:sp>
      <p:sp>
        <p:nvSpPr>
          <p:cNvPr id="1034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34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71A613-AAE7-4CF8-A2EC-02E5C159454F}" type="slidenum">
              <a:rPr lang="zh-CN" altLang="en-US"/>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ChangeArrowheads="1" noTextEdit="1"/>
          </p:cNvSpPr>
          <p:nvPr>
            <p:ph type="sldImg"/>
          </p:nvPr>
        </p:nvSpPr>
        <p:spPr>
          <a:ln/>
        </p:spPr>
      </p:sp>
      <p:sp>
        <p:nvSpPr>
          <p:cNvPr id="1054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54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4DF702-C761-4511-930B-70B60A4E4312}" type="slidenum">
              <a:rPr lang="zh-CN" altLang="en-US"/>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ChangeArrowheads="1" noTextEdit="1"/>
          </p:cNvSpPr>
          <p:nvPr>
            <p:ph type="sldImg"/>
          </p:nvPr>
        </p:nvSpPr>
        <p:spPr>
          <a:ln/>
        </p:spPr>
      </p:sp>
      <p:sp>
        <p:nvSpPr>
          <p:cNvPr id="107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
        <p:nvSpPr>
          <p:cNvPr id="1075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02A3D6-A65D-42B8-A7D1-16C834013B3A}" type="slidenum">
              <a:rPr lang="zh-CN" altLang="en-US"/>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ChangeArrowheads="1" noTextEdit="1"/>
          </p:cNvSpPr>
          <p:nvPr>
            <p:ph type="sldImg"/>
          </p:nvPr>
        </p:nvSpPr>
        <p:spPr>
          <a:ln/>
        </p:spPr>
      </p:sp>
      <p:sp>
        <p:nvSpPr>
          <p:cNvPr id="1095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95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B7474F-1626-4763-B044-1A7A19845F86}" type="slidenum">
              <a:rPr lang="zh-CN" altLang="en-US"/>
              <a:pPr/>
              <a:t>24</a:t>
            </a:fld>
            <a:endParaRPr lang="en-US" altLang="zh-CN"/>
          </a:p>
        </p:txBody>
      </p:sp>
    </p:spTree>
    <p:extLst>
      <p:ext uri="{BB962C8B-B14F-4D97-AF65-F5344CB8AC3E}">
        <p14:creationId xmlns:p14="http://schemas.microsoft.com/office/powerpoint/2010/main" val="2276075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ChangeArrowheads="1" noTextEdit="1"/>
          </p:cNvSpPr>
          <p:nvPr>
            <p:ph type="sldImg"/>
          </p:nvPr>
        </p:nvSpPr>
        <p:spPr>
          <a:ln/>
        </p:spPr>
      </p:sp>
      <p:sp>
        <p:nvSpPr>
          <p:cNvPr id="1095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95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B7474F-1626-4763-B044-1A7A19845F86}" type="slidenum">
              <a:rPr lang="zh-CN" altLang="en-US"/>
              <a:pPr/>
              <a:t>25</a:t>
            </a:fld>
            <a:endParaRPr lang="en-US" altLang="zh-CN"/>
          </a:p>
        </p:txBody>
      </p:sp>
    </p:spTree>
    <p:extLst>
      <p:ext uri="{BB962C8B-B14F-4D97-AF65-F5344CB8AC3E}">
        <p14:creationId xmlns:p14="http://schemas.microsoft.com/office/powerpoint/2010/main" val="1562552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ChangeArrowheads="1" noTextEdit="1"/>
          </p:cNvSpPr>
          <p:nvPr>
            <p:ph type="sldImg"/>
          </p:nvPr>
        </p:nvSpPr>
        <p:spPr>
          <a:ln/>
        </p:spPr>
      </p:sp>
      <p:sp>
        <p:nvSpPr>
          <p:cNvPr id="1095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95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B7474F-1626-4763-B044-1A7A19845F86}" type="slidenum">
              <a:rPr lang="zh-CN" altLang="en-US"/>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ChangeArrowheads="1" noTextEdit="1"/>
          </p:cNvSpPr>
          <p:nvPr>
            <p:ph type="sldImg"/>
          </p:nvPr>
        </p:nvSpPr>
        <p:spPr>
          <a:ln/>
        </p:spPr>
      </p:sp>
      <p:sp>
        <p:nvSpPr>
          <p:cNvPr id="1116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这里考的概率小，不懂也没关系</a:t>
            </a:r>
            <a:endParaRPr lang="en-US" altLang="zh-CN" dirty="0">
              <a:latin typeface="Arial" panose="020B0604020202020204" pitchFamily="34" charset="0"/>
            </a:endParaRPr>
          </a:p>
        </p:txBody>
      </p:sp>
      <p:sp>
        <p:nvSpPr>
          <p:cNvPr id="1116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B88F4F-E604-4DF6-B902-62A677AE1755}" type="slidenum">
              <a:rPr lang="zh-CN" altLang="en-US"/>
              <a:pPr/>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ChangeArrowheads="1" noTextEdit="1"/>
          </p:cNvSpPr>
          <p:nvPr>
            <p:ph type="sldImg"/>
          </p:nvPr>
        </p:nvSpPr>
        <p:spPr>
          <a:ln/>
        </p:spPr>
      </p:sp>
      <p:sp>
        <p:nvSpPr>
          <p:cNvPr id="1136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这里跟源码乘法一样</a:t>
            </a:r>
            <a:endParaRPr lang="en-US" altLang="zh-CN" dirty="0">
              <a:latin typeface="Arial" panose="020B0604020202020204" pitchFamily="34" charset="0"/>
            </a:endParaRPr>
          </a:p>
        </p:txBody>
      </p:sp>
      <p:sp>
        <p:nvSpPr>
          <p:cNvPr id="1136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669E65-EAB2-4249-820F-DF632BAB7ACE}" type="slidenum">
              <a:rPr lang="zh-CN" altLang="en-US"/>
              <a:pPr/>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ChangeArrowheads="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157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AD4646-C900-4A33-9844-1848CC2DE3AA}" type="slidenum">
              <a:rPr lang="zh-CN" altLang="en-US"/>
              <a:pPr/>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ChangeArrowheads="1" noTextEdit="1"/>
          </p:cNvSpPr>
          <p:nvPr>
            <p:ph type="sldImg"/>
          </p:nvPr>
        </p:nvSpPr>
        <p:spPr>
          <a:ln/>
        </p:spPr>
      </p:sp>
      <p:sp>
        <p:nvSpPr>
          <p:cNvPr id="1177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177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9C1185-19CA-485D-B0B9-4718C5F37BEE}" type="slidenum">
              <a:rPr lang="zh-CN" altLang="en-US"/>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可以将两条公式结合为一条公式</a:t>
            </a:r>
            <a:endParaRPr lang="en-US" altLang="zh-CN" dirty="0">
              <a:latin typeface="Arial" panose="020B0604020202020204" pitchFamily="34" charset="0"/>
            </a:endParaRPr>
          </a:p>
        </p:txBody>
      </p:sp>
      <p:sp>
        <p:nvSpPr>
          <p:cNvPr id="1198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E61CBD-1FD0-4694-A647-7F9688BC1FA9}" type="slidenum">
              <a:rPr lang="zh-CN" altLang="en-US"/>
              <a:pPr/>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ChangeArrowheads="1" noTextEdit="1"/>
          </p:cNvSpPr>
          <p:nvPr>
            <p:ph type="sldImg"/>
          </p:nvPr>
        </p:nvSpPr>
        <p:spPr>
          <a:ln/>
        </p:spPr>
      </p:sp>
      <p:sp>
        <p:nvSpPr>
          <p:cNvPr id="1218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B_{n+1}=0</a:t>
            </a:r>
            <a:r>
              <a:rPr lang="zh-CN" altLang="en-US" dirty="0">
                <a:latin typeface="Arial" panose="020B0604020202020204" pitchFamily="34" charset="0"/>
              </a:rPr>
              <a:t>，是为了方便计算凑出来的</a:t>
            </a:r>
            <a:endParaRPr lang="en-US" altLang="zh-CN" dirty="0">
              <a:latin typeface="Arial" panose="020B0604020202020204" pitchFamily="34" charset="0"/>
            </a:endParaRPr>
          </a:p>
        </p:txBody>
      </p:sp>
      <p:sp>
        <p:nvSpPr>
          <p:cNvPr id="1218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B94FA1-A37C-4472-8B10-EA14E2D3F547}" type="slidenum">
              <a:rPr lang="zh-CN" altLang="en-US"/>
              <a:pPr/>
              <a:t>32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ChangeArrowheads="1" noTextEdit="1"/>
          </p:cNvSpPr>
          <p:nvPr>
            <p:ph type="sldImg"/>
          </p:nvPr>
        </p:nvSpPr>
        <p:spPr>
          <a:ln/>
        </p:spPr>
      </p:sp>
      <p:sp>
        <p:nvSpPr>
          <p:cNvPr id="123907"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操作和原码乘法基本一样，这里需要看乘数的两位</a:t>
            </a:r>
            <a:endParaRPr lang="en-US" altLang="zh-CN" dirty="0">
              <a:latin typeface="Arial" panose="020B0604020202020204" pitchFamily="34" charset="0"/>
            </a:endParaRPr>
          </a:p>
        </p:txBody>
      </p:sp>
      <p:sp>
        <p:nvSpPr>
          <p:cNvPr id="1239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180278-832A-4A33-959E-6C47F04810D7}" type="slidenum">
              <a:rPr lang="zh-CN" altLang="en-US"/>
              <a:pPr/>
              <a:t>33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ChangeArrowheads="1" noTextEdit="1"/>
          </p:cNvSpPr>
          <p:nvPr>
            <p:ph type="sldImg"/>
          </p:nvPr>
        </p:nvSpPr>
        <p:spPr>
          <a:ln/>
        </p:spPr>
      </p:sp>
      <p:sp>
        <p:nvSpPr>
          <p:cNvPr id="1259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B_{n+1}-B_{n}=0</a:t>
            </a:r>
            <a:r>
              <a:rPr lang="zh-CN" altLang="en-US" dirty="0">
                <a:latin typeface="Arial" panose="020B0604020202020204" pitchFamily="34" charset="0"/>
              </a:rPr>
              <a:t>时右移一位</a:t>
            </a:r>
            <a:endParaRPr lang="en-US" altLang="zh-CN" dirty="0">
              <a:latin typeface="Arial" panose="020B0604020202020204" pitchFamily="34" charset="0"/>
            </a:endParaRPr>
          </a:p>
          <a:p>
            <a:r>
              <a:rPr lang="en-US" altLang="zh-CN" dirty="0">
                <a:latin typeface="Arial" panose="020B0604020202020204" pitchFamily="34" charset="0"/>
              </a:rPr>
              <a:t>=1</a:t>
            </a:r>
            <a:r>
              <a:rPr lang="zh-CN" altLang="en-US" dirty="0">
                <a:latin typeface="Arial" panose="020B0604020202020204" pitchFamily="34" charset="0"/>
              </a:rPr>
              <a:t>时根据是否借位决定</a:t>
            </a: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rPr>
              <a:t>没借位则</a:t>
            </a:r>
            <a:r>
              <a:rPr kumimoji="0" lang="zh-CN" altLang="en-US" sz="12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加[</a:t>
            </a:r>
            <a:r>
              <a:rPr kumimoji="0" lang="en-US" altLang="zh-CN" sz="12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a:t>
            </a:r>
            <a:r>
              <a:rPr kumimoji="0" lang="zh-CN" altLang="en-US" sz="12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补</a:t>
            </a:r>
            <a:r>
              <a:rPr kumimoji="0" lang="zh-CN" altLang="en-US" sz="12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后再右移一位</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否则加[-</a:t>
            </a:r>
            <a:r>
              <a:rPr kumimoji="0" lang="en-US" altLang="zh-CN" sz="12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a:t>
            </a:r>
            <a:r>
              <a:rPr kumimoji="0" lang="zh-CN" altLang="en-US" sz="12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补</a:t>
            </a:r>
            <a:r>
              <a:rPr kumimoji="0" lang="zh-CN" altLang="en-US" sz="12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（相当于</a:t>
            </a:r>
            <a:r>
              <a:rPr kumimoji="0" lang="en-US" altLang="zh-CN" sz="12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a:t>
            </a:r>
            <a:r>
              <a:rPr kumimoji="0" lang="zh-CN" altLang="en-US" sz="12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）后再右移一位</a:t>
            </a:r>
          </a:p>
          <a:p>
            <a:endParaRPr lang="zh-CN" altLang="en-US" dirty="0">
              <a:latin typeface="Arial" panose="020B0604020202020204" pitchFamily="34" charset="0"/>
            </a:endParaRPr>
          </a:p>
        </p:txBody>
      </p:sp>
      <p:sp>
        <p:nvSpPr>
          <p:cNvPr id="1259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AB04A9-F650-4C30-A8BD-7A6595FB3618}" type="slidenum">
              <a:rPr lang="zh-CN" altLang="en-US"/>
              <a:pPr/>
              <a:t>34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2" tIns="49522" rIns="99042" bIns="49522"/>
          <a:lstStyle/>
          <a:p>
            <a:endParaRPr lang="en-US"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en-US" altLang="zh-CN">
              <a:latin typeface="Arial" panose="020B0604020202020204" pitchFamily="34" charset="0"/>
            </a:endParaRPr>
          </a:p>
        </p:txBody>
      </p:sp>
    </p:spTree>
    <p:extLst>
      <p:ext uri="{BB962C8B-B14F-4D97-AF65-F5344CB8AC3E}">
        <p14:creationId xmlns:p14="http://schemas.microsoft.com/office/powerpoint/2010/main" val="19076949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a:latin typeface="Arial" panose="020B0604020202020204" pitchFamily="34" charset="0"/>
            </a:endParaRPr>
          </a:p>
        </p:txBody>
      </p:sp>
    </p:spTree>
    <p:extLst>
      <p:ext uri="{BB962C8B-B14F-4D97-AF65-F5344CB8AC3E}">
        <p14:creationId xmlns:p14="http://schemas.microsoft.com/office/powerpoint/2010/main" val="4036867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dirty="0">
              <a:latin typeface="Arial" panose="020B0604020202020204" pitchFamily="34" charset="0"/>
            </a:endParaRPr>
          </a:p>
        </p:txBody>
      </p:sp>
    </p:spTree>
    <p:extLst>
      <p:ext uri="{BB962C8B-B14F-4D97-AF65-F5344CB8AC3E}">
        <p14:creationId xmlns:p14="http://schemas.microsoft.com/office/powerpoint/2010/main" val="4259696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sz="2000">
              <a:latin typeface="Arial" panose="020B0604020202020204" pitchFamily="34" charset="0"/>
            </a:endParaRPr>
          </a:p>
        </p:txBody>
      </p:sp>
    </p:spTree>
    <p:extLst>
      <p:ext uri="{BB962C8B-B14F-4D97-AF65-F5344CB8AC3E}">
        <p14:creationId xmlns:p14="http://schemas.microsoft.com/office/powerpoint/2010/main" val="3763177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en-US" altLang="zh-CN">
              <a:latin typeface="Arial" panose="020B0604020202020204" pitchFamily="34" charset="0"/>
            </a:endParaRPr>
          </a:p>
        </p:txBody>
      </p:sp>
    </p:spTree>
    <p:extLst>
      <p:ext uri="{BB962C8B-B14F-4D97-AF65-F5344CB8AC3E}">
        <p14:creationId xmlns:p14="http://schemas.microsoft.com/office/powerpoint/2010/main" val="2588033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5</a:t>
            </a:fld>
            <a:endParaRPr lang="zh-CN" altLang="zh-CN">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a:latin typeface="Arial" panose="020B0604020202020204" pitchFamily="34" charset="0"/>
            </a:endParaRPr>
          </a:p>
        </p:txBody>
      </p:sp>
    </p:spTree>
    <p:extLst>
      <p:ext uri="{BB962C8B-B14F-4D97-AF65-F5344CB8AC3E}">
        <p14:creationId xmlns:p14="http://schemas.microsoft.com/office/powerpoint/2010/main" val="13428361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en-US" altLang="zh-CN">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7203727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a:latin typeface="Arial" panose="020B0604020202020204" pitchFamily="34" charset="0"/>
            </a:endParaRPr>
          </a:p>
        </p:txBody>
      </p:sp>
    </p:spTree>
    <p:extLst>
      <p:ext uri="{BB962C8B-B14F-4D97-AF65-F5344CB8AC3E}">
        <p14:creationId xmlns:p14="http://schemas.microsoft.com/office/powerpoint/2010/main" val="41136262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a:latin typeface="Arial" panose="020B0604020202020204" pitchFamily="34" charset="0"/>
            </a:endParaRPr>
          </a:p>
        </p:txBody>
      </p:sp>
    </p:spTree>
    <p:extLst>
      <p:ext uri="{BB962C8B-B14F-4D97-AF65-F5344CB8AC3E}">
        <p14:creationId xmlns:p14="http://schemas.microsoft.com/office/powerpoint/2010/main" val="8382833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B6AF772-07BC-49A1-984E-CD0AC1F2EF9E}" type="slidenum">
              <a:rPr lang="zh-CN" altLang="en-US">
                <a:latin typeface="Arial" panose="020B0604020202020204" pitchFamily="34" charset="0"/>
              </a:rPr>
              <a:pPr/>
              <a:t>45</a:t>
            </a:fld>
            <a:endParaRPr lang="en-US" altLang="zh-CN">
              <a:latin typeface="Arial" panose="020B0604020202020204" pitchFamily="34" charset="0"/>
            </a:endParaRPr>
          </a:p>
        </p:txBody>
      </p:sp>
    </p:spTree>
    <p:extLst>
      <p:ext uri="{BB962C8B-B14F-4D97-AF65-F5344CB8AC3E}">
        <p14:creationId xmlns:p14="http://schemas.microsoft.com/office/powerpoint/2010/main" val="2367101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a:ln/>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考试不考</a:t>
            </a:r>
            <a:endParaRPr lang="en-US" altLang="zh-CN" dirty="0">
              <a:latin typeface="Arial" panose="020B0604020202020204" pitchFamily="34" charset="0"/>
            </a:endParaRPr>
          </a:p>
        </p:txBody>
      </p:sp>
      <p:sp>
        <p:nvSpPr>
          <p:cNvPr id="430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52F0BD7-B26E-4B4D-8584-9C1C90771209}" type="slidenum">
              <a:rPr lang="zh-CN" altLang="en-US">
                <a:latin typeface="Arial" panose="020B0604020202020204" pitchFamily="34" charset="0"/>
              </a:rPr>
              <a:pPr/>
              <a:t>46</a:t>
            </a:fld>
            <a:endParaRPr lang="en-US" altLang="zh-CN">
              <a:latin typeface="Arial" panose="020B0604020202020204" pitchFamily="34" charset="0"/>
            </a:endParaRPr>
          </a:p>
        </p:txBody>
      </p:sp>
    </p:spTree>
    <p:extLst>
      <p:ext uri="{BB962C8B-B14F-4D97-AF65-F5344CB8AC3E}">
        <p14:creationId xmlns:p14="http://schemas.microsoft.com/office/powerpoint/2010/main" val="3519770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p:nvPr>
        </p:nvSpPr>
        <p:spPr>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5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4D5F039-CD7B-430B-A169-6804C30EA0B2}" type="slidenum">
              <a:rPr lang="zh-CN" altLang="en-US">
                <a:latin typeface="Arial" panose="020B0604020202020204" pitchFamily="34" charset="0"/>
              </a:rPr>
              <a:pPr/>
              <a:t>47</a:t>
            </a:fld>
            <a:endParaRPr lang="en-US" altLang="zh-CN">
              <a:latin typeface="Arial" panose="020B0604020202020204" pitchFamily="34" charset="0"/>
            </a:endParaRPr>
          </a:p>
        </p:txBody>
      </p:sp>
    </p:spTree>
    <p:extLst>
      <p:ext uri="{BB962C8B-B14F-4D97-AF65-F5344CB8AC3E}">
        <p14:creationId xmlns:p14="http://schemas.microsoft.com/office/powerpoint/2010/main" val="4072558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8472D0C3-3E53-4251-9935-82DB527F9CA6}" type="datetime8">
              <a:rPr lang="zh-CN" altLang="en-US" smtClean="0"/>
              <a:pPr fontAlgn="base">
                <a:spcBef>
                  <a:spcPct val="0"/>
                </a:spcBef>
                <a:spcAft>
                  <a:spcPct val="0"/>
                </a:spcAft>
              </a:pPr>
              <a:t>2023年9月25日3时30分</a:t>
            </a:fld>
            <a:endParaRPr lang="en-US" altLang="zh-CN"/>
          </a:p>
        </p:txBody>
      </p:sp>
      <p:sp>
        <p:nvSpPr>
          <p:cNvPr id="471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0A77D99-2CDE-47C7-8C23-F29293E98CB2}" type="slidenum">
              <a:rPr lang="zh-CN" altLang="en-US"/>
              <a:pPr>
                <a:spcBef>
                  <a:spcPct val="0"/>
                </a:spcBef>
              </a:pPr>
              <a:t>48</a:t>
            </a:fld>
            <a:endParaRPr lang="en-US" altLang="zh-CN"/>
          </a:p>
        </p:txBody>
      </p:sp>
      <p:sp>
        <p:nvSpPr>
          <p:cNvPr id="47108" name="Rectangle 2"/>
          <p:cNvSpPr>
            <a:spLocks noGrp="1" noRot="1" noChangeAspect="1" noChangeArrowheads="1" noTextEdit="1"/>
          </p:cNvSpPr>
          <p:nvPr>
            <p:ph type="sldImg"/>
          </p:nvPr>
        </p:nvSpPr>
        <p:spPr>
          <a:solidFill>
            <a:srgbClr val="FFFFFF"/>
          </a:solidFill>
          <a:ln/>
        </p:spPr>
      </p:sp>
      <p:sp>
        <p:nvSpPr>
          <p:cNvPr id="47109"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5" tIns="45718" rIns="91435" bIns="45718"/>
          <a:lstStyle/>
          <a:p>
            <a:r>
              <a:rPr lang="zh-CN" altLang="en-US" sz="2000" dirty="0">
                <a:latin typeface="Arial" panose="020B0604020202020204" pitchFamily="34" charset="0"/>
              </a:rPr>
              <a:t>把</a:t>
            </a:r>
            <a:r>
              <a:rPr lang="en-US" altLang="zh-CN" sz="2000" dirty="0">
                <a:latin typeface="Arial" panose="020B0604020202020204" pitchFamily="34" charset="0"/>
              </a:rPr>
              <a:t>64</a:t>
            </a:r>
            <a:r>
              <a:rPr lang="zh-CN" altLang="en-US" sz="2000" dirty="0">
                <a:latin typeface="Arial" panose="020B0604020202020204" pitchFamily="34" charset="0"/>
              </a:rPr>
              <a:t>步操作减少为</a:t>
            </a:r>
            <a:r>
              <a:rPr lang="en-US" altLang="zh-CN" sz="2000" dirty="0">
                <a:latin typeface="Arial" panose="020B0604020202020204" pitchFamily="34" charset="0"/>
              </a:rPr>
              <a:t>32</a:t>
            </a:r>
            <a:r>
              <a:rPr lang="zh-CN" altLang="en-US" sz="2000" dirty="0">
                <a:latin typeface="Arial" panose="020B0604020202020204" pitchFamily="34" charset="0"/>
              </a:rPr>
              <a:t>步</a:t>
            </a:r>
            <a:endParaRPr lang="en-US" altLang="zh-CN" sz="2000" dirty="0">
              <a:latin typeface="Arial" panose="020B0604020202020204" pitchFamily="34" charset="0"/>
            </a:endParaRPr>
          </a:p>
          <a:p>
            <a:r>
              <a:rPr lang="zh-CN" altLang="en-US" sz="2000" dirty="0">
                <a:latin typeface="Arial" panose="020B0604020202020204" pitchFamily="34" charset="0"/>
              </a:rPr>
              <a:t>这个也不要求掌握</a:t>
            </a:r>
            <a:endParaRPr lang="en-US" altLang="zh-CN" sz="2000" dirty="0">
              <a:latin typeface="Arial" panose="020B0604020202020204" pitchFamily="34" charset="0"/>
            </a:endParaRPr>
          </a:p>
          <a:p>
            <a:r>
              <a:rPr lang="zh-CN" altLang="en-US" sz="2000" dirty="0">
                <a:latin typeface="Arial" panose="020B0604020202020204" pitchFamily="34" charset="0"/>
              </a:rPr>
              <a:t>现在主流的有</a:t>
            </a:r>
            <a:r>
              <a:rPr lang="en-US" altLang="zh-CN" sz="2000" dirty="0">
                <a:latin typeface="Arial" panose="020B0604020202020204" pitchFamily="34" charset="0"/>
              </a:rPr>
              <a:t>6</a:t>
            </a:r>
            <a:r>
              <a:rPr lang="zh-CN" altLang="en-US" sz="2000" dirty="0">
                <a:latin typeface="Arial" panose="020B0604020202020204" pitchFamily="34" charset="0"/>
              </a:rPr>
              <a:t>位乘</a:t>
            </a:r>
          </a:p>
        </p:txBody>
      </p:sp>
    </p:spTree>
    <p:extLst>
      <p:ext uri="{BB962C8B-B14F-4D97-AF65-F5344CB8AC3E}">
        <p14:creationId xmlns:p14="http://schemas.microsoft.com/office/powerpoint/2010/main" val="406073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4768C6FE-348F-4992-994B-EEE9E7B49450}" type="datetime8">
              <a:rPr lang="zh-CN" altLang="en-US" smtClean="0"/>
              <a:pPr fontAlgn="base">
                <a:spcBef>
                  <a:spcPct val="0"/>
                </a:spcBef>
                <a:spcAft>
                  <a:spcPct val="0"/>
                </a:spcAft>
              </a:pPr>
              <a:t>2023年9月25日3时30分</a:t>
            </a:fld>
            <a:endParaRPr lang="en-US" altLang="zh-CN"/>
          </a:p>
        </p:txBody>
      </p:sp>
      <p:sp>
        <p:nvSpPr>
          <p:cNvPr id="491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9B2A0F8-D303-4D49-A1FC-C64EF5FEB26F}" type="slidenum">
              <a:rPr lang="zh-CN" altLang="en-US"/>
              <a:pPr>
                <a:spcBef>
                  <a:spcPct val="0"/>
                </a:spcBef>
              </a:pPr>
              <a:t>49</a:t>
            </a:fld>
            <a:endParaRPr lang="en-US" altLang="zh-CN"/>
          </a:p>
        </p:txBody>
      </p:sp>
      <p:sp>
        <p:nvSpPr>
          <p:cNvPr id="49156" name="Rectangle 2"/>
          <p:cNvSpPr>
            <a:spLocks noGrp="1" noRot="1" noChangeAspect="1" noChangeArrowheads="1" noTextEdit="1"/>
          </p:cNvSpPr>
          <p:nvPr>
            <p:ph type="sldImg"/>
          </p:nvPr>
        </p:nvSpPr>
        <p:spPr>
          <a:solidFill>
            <a:srgbClr val="FFFFFF"/>
          </a:solidFill>
          <a:ln/>
        </p:spPr>
      </p:sp>
      <p:sp>
        <p:nvSpPr>
          <p:cNvPr id="49157"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5" tIns="45718" rIns="91435" bIns="45718"/>
          <a:lstStyle/>
          <a:p>
            <a:endParaRPr lang="zh-CN" altLang="en-US" sz="2000">
              <a:latin typeface="Arial" panose="020B0604020202020204" pitchFamily="34" charset="0"/>
            </a:endParaRPr>
          </a:p>
        </p:txBody>
      </p:sp>
    </p:spTree>
    <p:extLst>
      <p:ext uri="{BB962C8B-B14F-4D97-AF65-F5344CB8AC3E}">
        <p14:creationId xmlns:p14="http://schemas.microsoft.com/office/powerpoint/2010/main" val="17768213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F9789EF5-ABE0-482E-B65B-6E85429B7152}" type="datetime8">
              <a:rPr lang="zh-CN" altLang="en-US" smtClean="0"/>
              <a:pPr fontAlgn="base">
                <a:spcBef>
                  <a:spcPct val="0"/>
                </a:spcBef>
                <a:spcAft>
                  <a:spcPct val="0"/>
                </a:spcAft>
              </a:pPr>
              <a:t>2023年9月25日3时30分</a:t>
            </a:fld>
            <a:endParaRPr lang="en-US" altLang="zh-CN"/>
          </a:p>
        </p:txBody>
      </p:sp>
      <p:sp>
        <p:nvSpPr>
          <p:cNvPr id="512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6A41272-893A-4468-A9FE-D372B3DE21A2}" type="slidenum">
              <a:rPr lang="zh-CN" altLang="en-US"/>
              <a:pPr>
                <a:spcBef>
                  <a:spcPct val="0"/>
                </a:spcBef>
              </a:pPr>
              <a:t>50</a:t>
            </a:fld>
            <a:endParaRPr lang="en-US" altLang="zh-CN"/>
          </a:p>
        </p:txBody>
      </p:sp>
      <p:sp>
        <p:nvSpPr>
          <p:cNvPr id="51204" name="Rectangle 2"/>
          <p:cNvSpPr>
            <a:spLocks noGrp="1" noRot="1" noChangeAspect="1" noChangeArrowheads="1" noTextEdit="1"/>
          </p:cNvSpPr>
          <p:nvPr>
            <p:ph type="sldImg"/>
          </p:nvPr>
        </p:nvSpPr>
        <p:spPr>
          <a:solidFill>
            <a:srgbClr val="FFFFFF"/>
          </a:solidFill>
          <a:ln/>
        </p:spPr>
      </p:sp>
      <p:sp>
        <p:nvSpPr>
          <p:cNvPr id="51205"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5" tIns="45718" rIns="91435" bIns="45718"/>
          <a:lstStyle/>
          <a:p>
            <a:endParaRPr lang="zh-CN" altLang="en-US" sz="2000">
              <a:latin typeface="Arial" panose="020B0604020202020204" pitchFamily="34" charset="0"/>
            </a:endParaRPr>
          </a:p>
        </p:txBody>
      </p:sp>
    </p:spTree>
    <p:extLst>
      <p:ext uri="{BB962C8B-B14F-4D97-AF65-F5344CB8AC3E}">
        <p14:creationId xmlns:p14="http://schemas.microsoft.com/office/powerpoint/2010/main" val="2523174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ChangeArrowheads="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C1D391-EA4D-48E3-9722-DFD68E8267D8}" type="slidenum">
              <a:rPr lang="zh-CN" altLang="en-US"/>
              <a:pPr/>
              <a:t>6</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A6DB36AF-BB1F-4098-87F4-75E2DD42D9FA}" type="datetime8">
              <a:rPr lang="zh-CN" altLang="en-US" smtClean="0"/>
              <a:pPr fontAlgn="base">
                <a:spcBef>
                  <a:spcPct val="0"/>
                </a:spcBef>
                <a:spcAft>
                  <a:spcPct val="0"/>
                </a:spcAft>
              </a:pPr>
              <a:t>2023年9月25日3时30分</a:t>
            </a:fld>
            <a:endParaRPr lang="en-US" altLang="zh-CN"/>
          </a:p>
        </p:txBody>
      </p:sp>
      <p:sp>
        <p:nvSpPr>
          <p:cNvPr id="532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3FA0F8C-C045-41CD-B95C-9B102EA46BAC}" type="slidenum">
              <a:rPr lang="zh-CN" altLang="en-US"/>
              <a:pPr>
                <a:spcBef>
                  <a:spcPct val="0"/>
                </a:spcBef>
              </a:pPr>
              <a:t>51</a:t>
            </a:fld>
            <a:endParaRPr lang="en-US" altLang="zh-CN"/>
          </a:p>
        </p:txBody>
      </p:sp>
      <p:sp>
        <p:nvSpPr>
          <p:cNvPr id="53252" name="Rectangle 2"/>
          <p:cNvSpPr>
            <a:spLocks noGrp="1" noRot="1" noChangeAspect="1" noChangeArrowheads="1" noTextEdit="1"/>
          </p:cNvSpPr>
          <p:nvPr>
            <p:ph type="sldImg"/>
          </p:nvPr>
        </p:nvSpPr>
        <p:spPr>
          <a:solidFill>
            <a:srgbClr val="FFFFFF"/>
          </a:solidFill>
          <a:ln/>
        </p:spPr>
      </p:sp>
      <p:sp>
        <p:nvSpPr>
          <p:cNvPr id="53253"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5" tIns="45718" rIns="91435" bIns="45718"/>
          <a:lstStyle/>
          <a:p>
            <a:endParaRPr lang="zh-CN" altLang="en-US" sz="2000">
              <a:latin typeface="Arial" panose="020B0604020202020204" pitchFamily="34" charset="0"/>
            </a:endParaRPr>
          </a:p>
        </p:txBody>
      </p:sp>
    </p:spTree>
    <p:extLst>
      <p:ext uri="{BB962C8B-B14F-4D97-AF65-F5344CB8AC3E}">
        <p14:creationId xmlns:p14="http://schemas.microsoft.com/office/powerpoint/2010/main" val="8167100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保存进位，不直接传输进位</a:t>
            </a: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6994614-0CCA-4D72-8272-24D9B8B67D4D}" type="slidenum">
              <a:rPr lang="zh-CN" altLang="en-US">
                <a:latin typeface="Arial" panose="020B0604020202020204" pitchFamily="34" charset="0"/>
              </a:rPr>
              <a:pPr/>
              <a:t>52</a:t>
            </a:fld>
            <a:endParaRPr lang="en-US" altLang="zh-CN">
              <a:latin typeface="Arial" panose="020B0604020202020204" pitchFamily="34" charset="0"/>
            </a:endParaRPr>
          </a:p>
        </p:txBody>
      </p:sp>
    </p:spTree>
    <p:extLst>
      <p:ext uri="{BB962C8B-B14F-4D97-AF65-F5344CB8AC3E}">
        <p14:creationId xmlns:p14="http://schemas.microsoft.com/office/powerpoint/2010/main" val="30357679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这里是并行加，不用等前一位加完</a:t>
            </a:r>
            <a:endParaRPr lang="en-US" altLang="zh-CN" dirty="0">
              <a:latin typeface="Arial" panose="020B0604020202020204" pitchFamily="34" charset="0"/>
            </a:endParaRPr>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A617E40-07D2-4237-A4A2-42A3813F0F67}" type="slidenum">
              <a:rPr lang="zh-CN" altLang="en-US">
                <a:latin typeface="Arial" panose="020B0604020202020204" pitchFamily="34" charset="0"/>
              </a:rPr>
              <a:pPr/>
              <a:t>53</a:t>
            </a:fld>
            <a:endParaRPr lang="en-US" altLang="zh-CN">
              <a:latin typeface="Arial" panose="020B0604020202020204" pitchFamily="34" charset="0"/>
            </a:endParaRPr>
          </a:p>
        </p:txBody>
      </p:sp>
    </p:spTree>
    <p:extLst>
      <p:ext uri="{BB962C8B-B14F-4D97-AF65-F5344CB8AC3E}">
        <p14:creationId xmlns:p14="http://schemas.microsoft.com/office/powerpoint/2010/main" val="22199176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8FCB2EBF-94F6-4297-AD2B-A6E67883E116}" type="datetime8">
              <a:rPr lang="zh-CN" altLang="en-US" smtClean="0"/>
              <a:pPr fontAlgn="base">
                <a:spcBef>
                  <a:spcPct val="0"/>
                </a:spcBef>
                <a:spcAft>
                  <a:spcPct val="0"/>
                </a:spcAft>
              </a:pPr>
              <a:t>2023年9月25日3时30分</a:t>
            </a:fld>
            <a:endParaRPr lang="en-US" altLang="zh-CN"/>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7010DB7-44C6-494A-B225-1E023C575A3D}" type="slidenum">
              <a:rPr lang="zh-CN" altLang="en-US"/>
              <a:pPr>
                <a:spcBef>
                  <a:spcPct val="0"/>
                </a:spcBef>
              </a:pPr>
              <a:t>54</a:t>
            </a:fld>
            <a:endParaRPr lang="en-US" altLang="zh-CN"/>
          </a:p>
        </p:txBody>
      </p:sp>
      <p:sp>
        <p:nvSpPr>
          <p:cNvPr id="59396" name="Rectangle 2"/>
          <p:cNvSpPr>
            <a:spLocks noGrp="1" noRot="1" noChangeAspect="1" noChangeArrowheads="1" noTextEdit="1"/>
          </p:cNvSpPr>
          <p:nvPr>
            <p:ph type="sldImg"/>
          </p:nvPr>
        </p:nvSpPr>
        <p:spPr>
          <a:solidFill>
            <a:srgbClr val="FFFFFF"/>
          </a:solidFill>
          <a:ln/>
        </p:spPr>
      </p:sp>
      <p:sp>
        <p:nvSpPr>
          <p:cNvPr id="59397"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5" tIns="45718" rIns="91435" bIns="45718"/>
          <a:lstStyle/>
          <a:p>
            <a:r>
              <a:rPr lang="zh-CN" altLang="en-US" sz="2000" dirty="0">
                <a:latin typeface="Arial" panose="020B0604020202020204" pitchFamily="34" charset="0"/>
              </a:rPr>
              <a:t>伪加比普通加快很多</a:t>
            </a:r>
          </a:p>
        </p:txBody>
      </p:sp>
    </p:spTree>
    <p:extLst>
      <p:ext uri="{BB962C8B-B14F-4D97-AF65-F5344CB8AC3E}">
        <p14:creationId xmlns:p14="http://schemas.microsoft.com/office/powerpoint/2010/main" val="11435580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2F1CFC7D-0A7E-4A9A-B36C-E29D6BC61DC9}" type="datetime8">
              <a:rPr lang="zh-CN" altLang="en-US" smtClean="0"/>
              <a:pPr fontAlgn="base">
                <a:spcBef>
                  <a:spcPct val="0"/>
                </a:spcBef>
                <a:spcAft>
                  <a:spcPct val="0"/>
                </a:spcAft>
              </a:pPr>
              <a:t>2023年9月25日3时30分</a:t>
            </a:fld>
            <a:endParaRPr lang="en-US" altLang="zh-CN"/>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8A4480E-7408-4D87-89C4-4D69953958F1}" type="slidenum">
              <a:rPr lang="zh-CN" altLang="en-US"/>
              <a:pPr>
                <a:spcBef>
                  <a:spcPct val="0"/>
                </a:spcBef>
              </a:pPr>
              <a:t>55</a:t>
            </a:fld>
            <a:endParaRPr lang="en-US" altLang="zh-CN"/>
          </a:p>
        </p:txBody>
      </p:sp>
      <p:sp>
        <p:nvSpPr>
          <p:cNvPr id="61444" name="Rectangle 2"/>
          <p:cNvSpPr>
            <a:spLocks noGrp="1" noRot="1" noChangeAspect="1" noChangeArrowheads="1" noTextEdit="1"/>
          </p:cNvSpPr>
          <p:nvPr>
            <p:ph type="sldImg"/>
          </p:nvPr>
        </p:nvSpPr>
        <p:spPr>
          <a:solidFill>
            <a:srgbClr val="FFFFFF"/>
          </a:solidFill>
          <a:ln/>
        </p:spPr>
      </p:sp>
      <p:sp>
        <p:nvSpPr>
          <p:cNvPr id="61445"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5" tIns="45718" rIns="91435" bIns="45718"/>
          <a:lstStyle/>
          <a:p>
            <a:endParaRPr lang="zh-CN" altLang="en-US">
              <a:latin typeface="Arial" panose="020B0604020202020204" pitchFamily="34" charset="0"/>
            </a:endParaRPr>
          </a:p>
        </p:txBody>
      </p:sp>
    </p:spTree>
    <p:extLst>
      <p:ext uri="{BB962C8B-B14F-4D97-AF65-F5344CB8AC3E}">
        <p14:creationId xmlns:p14="http://schemas.microsoft.com/office/powerpoint/2010/main" val="13167447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0898C1F7-8E09-4A00-BB05-1BF623D9DB13}" type="datetime8">
              <a:rPr lang="zh-CN" altLang="en-US" smtClean="0"/>
              <a:pPr fontAlgn="base">
                <a:spcBef>
                  <a:spcPct val="0"/>
                </a:spcBef>
                <a:spcAft>
                  <a:spcPct val="0"/>
                </a:spcAft>
              </a:pPr>
              <a:t>2023年9月25日3时30分</a:t>
            </a:fld>
            <a:endParaRPr lang="en-US" altLang="zh-CN"/>
          </a:p>
        </p:txBody>
      </p:sp>
      <p:sp>
        <p:nvSpPr>
          <p:cNvPr id="634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3B5B3CD-28DE-4D1E-A0A8-1E3441593932}" type="slidenum">
              <a:rPr lang="zh-CN" altLang="en-US"/>
              <a:pPr>
                <a:spcBef>
                  <a:spcPct val="0"/>
                </a:spcBef>
              </a:pPr>
              <a:t>56</a:t>
            </a:fld>
            <a:endParaRPr lang="en-US" altLang="zh-CN"/>
          </a:p>
        </p:txBody>
      </p:sp>
      <p:sp>
        <p:nvSpPr>
          <p:cNvPr id="63492" name="Rectangle 2"/>
          <p:cNvSpPr>
            <a:spLocks noGrp="1" noRot="1" noChangeAspect="1" noChangeArrowheads="1" noTextEdit="1"/>
          </p:cNvSpPr>
          <p:nvPr>
            <p:ph type="sldImg"/>
          </p:nvPr>
        </p:nvSpPr>
        <p:spPr>
          <a:solidFill>
            <a:srgbClr val="FFFFFF"/>
          </a:solidFill>
          <a:ln/>
        </p:spPr>
      </p:sp>
      <p:sp>
        <p:nvSpPr>
          <p:cNvPr id="63493"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5" tIns="45718" rIns="91435" bIns="45718"/>
          <a:lstStyle/>
          <a:p>
            <a:endParaRPr lang="zh-CN" altLang="en-US">
              <a:latin typeface="Arial" panose="020B0604020202020204" pitchFamily="34" charset="0"/>
            </a:endParaRPr>
          </a:p>
        </p:txBody>
      </p:sp>
    </p:spTree>
    <p:extLst>
      <p:ext uri="{BB962C8B-B14F-4D97-AF65-F5344CB8AC3E}">
        <p14:creationId xmlns:p14="http://schemas.microsoft.com/office/powerpoint/2010/main" val="32598561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a:latin typeface="Arial" panose="020B0604020202020204" pitchFamily="34" charset="0"/>
            </a:endParaRPr>
          </a:p>
        </p:txBody>
      </p:sp>
    </p:spTree>
    <p:extLst>
      <p:ext uri="{BB962C8B-B14F-4D97-AF65-F5344CB8AC3E}">
        <p14:creationId xmlns:p14="http://schemas.microsoft.com/office/powerpoint/2010/main" val="27570250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ChangeArrowheads="1" noTextEdit="1"/>
          </p:cNvSpPr>
          <p:nvPr>
            <p:ph type="sldImg"/>
          </p:nvPr>
        </p:nvSpPr>
        <p:spPr>
          <a:ln/>
        </p:spPr>
      </p:sp>
      <p:sp>
        <p:nvSpPr>
          <p:cNvPr id="67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675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10FACE6-2849-4ECE-8079-9769E3387428}" type="slidenum">
              <a:rPr lang="zh-CN" altLang="en-US">
                <a:latin typeface="Arial" panose="020B0604020202020204" pitchFamily="34" charset="0"/>
              </a:rPr>
              <a:pPr/>
              <a:t>58</a:t>
            </a:fld>
            <a:endParaRPr lang="en-US" altLang="zh-CN">
              <a:latin typeface="Arial" panose="020B0604020202020204" pitchFamily="34" charset="0"/>
            </a:endParaRPr>
          </a:p>
        </p:txBody>
      </p:sp>
    </p:spTree>
    <p:extLst>
      <p:ext uri="{BB962C8B-B14F-4D97-AF65-F5344CB8AC3E}">
        <p14:creationId xmlns:p14="http://schemas.microsoft.com/office/powerpoint/2010/main" val="37418250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简单了解即可</a:t>
            </a:r>
          </a:p>
        </p:txBody>
      </p:sp>
      <p:sp>
        <p:nvSpPr>
          <p:cNvPr id="4" name="灯片编号占位符 3"/>
          <p:cNvSpPr>
            <a:spLocks noGrp="1"/>
          </p:cNvSpPr>
          <p:nvPr>
            <p:ph type="sldNum" sz="quarter" idx="5"/>
          </p:nvPr>
        </p:nvSpPr>
        <p:spPr/>
        <p:txBody>
          <a:bodyPr/>
          <a:lstStyle/>
          <a:p>
            <a:fld id="{22BDDBE0-FFB7-4BF5-BC5E-79CB83B409A5}" type="slidenum">
              <a:rPr lang="en-US" altLang="zh-CN" smtClean="0"/>
              <a:pPr/>
              <a:t>59</a:t>
            </a:fld>
            <a:endParaRPr lang="en-US" altLang="zh-CN"/>
          </a:p>
        </p:txBody>
      </p:sp>
    </p:spTree>
    <p:extLst>
      <p:ext uri="{BB962C8B-B14F-4D97-AF65-F5344CB8AC3E}">
        <p14:creationId xmlns:p14="http://schemas.microsoft.com/office/powerpoint/2010/main" val="1796281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ChangeArrowheads="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6611C80-858E-4455-B8E8-E026C7A5ECA2}" type="slidenum">
              <a:rPr lang="zh-CN" altLang="en-US"/>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ChangeArrowheads="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0ACAF6-1C7B-4D5D-B1B7-154985D933D7}" type="slidenum">
              <a:rPr lang="zh-CN" altLang="en-US"/>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ChangeArrowheads="1" noTextEdit="1"/>
          </p:cNvSpPr>
          <p:nvPr>
            <p:ph type="sldImg"/>
          </p:nvPr>
        </p:nvSpPr>
        <p:spPr>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96000</a:t>
            </a:r>
            <a:r>
              <a:rPr lang="zh-CN" altLang="en-US" dirty="0">
                <a:latin typeface="Arial" panose="020B0604020202020204" pitchFamily="34" charset="0"/>
              </a:rPr>
              <a:t>节点</a:t>
            </a:r>
            <a:endParaRPr lang="en-US" altLang="zh-CN" dirty="0">
              <a:latin typeface="Arial" panose="020B0604020202020204" pitchFamily="34" charset="0"/>
            </a:endParaRPr>
          </a:p>
          <a:p>
            <a:r>
              <a:rPr lang="en-US" altLang="zh-CN" dirty="0">
                <a:latin typeface="Arial" panose="020B0604020202020204" pitchFamily="34" charset="0"/>
              </a:rPr>
              <a:t>37440000</a:t>
            </a:r>
            <a:r>
              <a:rPr lang="zh-CN" altLang="en-US">
                <a:latin typeface="Arial" panose="020B0604020202020204" pitchFamily="34" charset="0"/>
              </a:rPr>
              <a:t>核心</a:t>
            </a:r>
            <a:endParaRPr lang="en-US" altLang="zh-CN">
              <a:latin typeface="Arial" panose="020B0604020202020204" pitchFamily="34" charset="0"/>
            </a:endParaRPr>
          </a:p>
        </p:txBody>
      </p:sp>
      <p:sp>
        <p:nvSpPr>
          <p:cNvPr id="788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9EF9B3-7071-46AB-9CAB-B0B2D1514030}" type="slidenum">
              <a:rPr lang="zh-CN" altLang="en-US"/>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ChangeArrowheads="1" noTextEdit="1"/>
          </p:cNvSpPr>
          <p:nvPr>
            <p:ph type="sldImg"/>
          </p:nvPr>
        </p:nvSpPr>
        <p:spPr>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Arial" panose="020B0604020202020204" pitchFamily="34" charset="0"/>
            </a:endParaRPr>
          </a:p>
        </p:txBody>
      </p:sp>
      <p:sp>
        <p:nvSpPr>
          <p:cNvPr id="809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F89271-EBBD-4D36-AC22-A91485E755F3}" type="slidenum">
              <a:rPr lang="zh-CN" altLang="en-US"/>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69683" y="116633"/>
            <a:ext cx="5210629" cy="432048"/>
          </a:xfrm>
          <a:prstGeom prst="rect">
            <a:avLst/>
          </a:prstGeom>
        </p:spPr>
        <p:txBody>
          <a:bodyPr/>
          <a:lstStyle>
            <a:lvl1pPr algn="ctr">
              <a:defRPr sz="3200" b="1">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240620" y="836713"/>
            <a:ext cx="8723868" cy="4701622"/>
          </a:xfrm>
          <a:prstGeom prst="rect">
            <a:avLst/>
          </a:prstGeom>
        </p:spPr>
        <p:txBody>
          <a:bodyPr/>
          <a:lstStyle>
            <a:lvl1pPr marL="342900" indent="-342900">
              <a:lnSpc>
                <a:spcPct val="150000"/>
              </a:lnSpc>
              <a:buClr>
                <a:srgbClr val="C00000"/>
              </a:buClr>
              <a:buSzPct val="100000"/>
              <a:buFont typeface="Wingdings" panose="05000000000000000000" pitchFamily="2" charset="2"/>
              <a:buChar char="n"/>
              <a:defRPr sz="2400" b="1">
                <a:latin typeface="微软雅黑" panose="020B0503020204020204" pitchFamily="34" charset="-122"/>
                <a:ea typeface="微软雅黑" panose="020B0503020204020204" pitchFamily="34" charset="-122"/>
              </a:defRPr>
            </a:lvl1pPr>
            <a:lvl2pPr marL="742950" indent="-285750">
              <a:lnSpc>
                <a:spcPct val="150000"/>
              </a:lnSpc>
              <a:buClr>
                <a:schemeClr val="accent6"/>
              </a:buClr>
              <a:buFont typeface="Wingdings" panose="05000000000000000000" pitchFamily="2" charset="2"/>
              <a:buChar char="l"/>
              <a:defRPr sz="2000" b="1">
                <a:latin typeface="微软雅黑" panose="020B0503020204020204" pitchFamily="34" charset="-122"/>
                <a:ea typeface="微软雅黑" panose="020B0503020204020204" pitchFamily="34" charset="-122"/>
              </a:defRPr>
            </a:lvl2pPr>
            <a:lvl3pPr>
              <a:lnSpc>
                <a:spcPct val="150000"/>
              </a:lnSpc>
              <a:buClr>
                <a:srgbClr val="0070C0"/>
              </a:buClr>
              <a:buSzPct val="120000"/>
              <a:defRPr sz="1800" b="1">
                <a:latin typeface="微软雅黑" panose="020B0503020204020204" pitchFamily="34" charset="-122"/>
                <a:ea typeface="微软雅黑" panose="020B0503020204020204" pitchFamily="34" charset="-122"/>
              </a:defRPr>
            </a:lvl3pPr>
            <a:lvl4pPr>
              <a:lnSpc>
                <a:spcPct val="150000"/>
              </a:lnSpc>
              <a:defRPr sz="1600" b="1">
                <a:latin typeface="微软雅黑" panose="020B0503020204020204" pitchFamily="34" charset="-122"/>
                <a:ea typeface="微软雅黑" panose="020B0503020204020204" pitchFamily="34" charset="-122"/>
              </a:defRPr>
            </a:lvl4pPr>
            <a:lvl5pPr>
              <a:lnSpc>
                <a:spcPct val="150000"/>
              </a:lnSpc>
              <a:defRPr sz="1600" b="1">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2999748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97983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0_目录">
    <p:bg bwMode="auto">
      <p:bgPr>
        <a:solidFill>
          <a:schemeClr val="bg1">
            <a:alpha val="98822"/>
          </a:schemeClr>
        </a:solidFill>
        <a:effectLst/>
      </p:bgPr>
    </p:bg>
    <p:spTree>
      <p:nvGrpSpPr>
        <p:cNvPr id="1" name=""/>
        <p:cNvGrpSpPr/>
        <p:nvPr/>
      </p:nvGrpSpPr>
      <p:grpSpPr>
        <a:xfrm>
          <a:off x="0" y="0"/>
          <a:ext cx="0" cy="0"/>
          <a:chOff x="0" y="0"/>
          <a:chExt cx="0" cy="0"/>
        </a:xfrm>
      </p:grpSpPr>
      <p:sp>
        <p:nvSpPr>
          <p:cNvPr id="2" name="Rectangle 8"/>
          <p:cNvSpPr>
            <a:spLocks noChangeArrowheads="1"/>
          </p:cNvSpPr>
          <p:nvPr/>
        </p:nvSpPr>
        <p:spPr bwMode="auto">
          <a:xfrm>
            <a:off x="120650" y="0"/>
            <a:ext cx="8902700" cy="6570663"/>
          </a:xfrm>
          <a:prstGeom prst="roundRect">
            <a:avLst>
              <a:gd name="adj" fmla="val 375"/>
            </a:avLst>
          </a:prstGeom>
          <a:solidFill>
            <a:schemeClr val="bg1"/>
          </a:solidFill>
          <a:ln>
            <a:noFill/>
          </a:ln>
          <a:effectLst>
            <a:outerShdw blurRad="38100" dist="12700" dir="2700000" algn="tl" rotWithShape="0">
              <a:srgbClr val="808080">
                <a:alpha val="39998"/>
              </a:srgbClr>
            </a:outerShdw>
          </a:effectLst>
        </p:spPr>
        <p:txBody>
          <a:bodyPr anchor="ctr"/>
          <a:lstStyle/>
          <a:p>
            <a:pPr algn="ctr" eaLnBrk="1" fontAlgn="auto" hangingPunct="1">
              <a:buFont typeface="Arial" panose="020B0604020202020204" pitchFamily="34" charset="0"/>
              <a:buNone/>
              <a:defRPr/>
            </a:pPr>
            <a:endParaRPr lang="en-US" sz="1350" noProof="1">
              <a:solidFill>
                <a:schemeClr val="lt1"/>
              </a:solidFill>
              <a:latin typeface="+mn-lt"/>
              <a:ea typeface="+mn-ea"/>
            </a:endParaRPr>
          </a:p>
        </p:txBody>
      </p:sp>
      <p:cxnSp>
        <p:nvCxnSpPr>
          <p:cNvPr id="3" name="Straight Connector 11"/>
          <p:cNvCxnSpPr/>
          <p:nvPr/>
        </p:nvCxnSpPr>
        <p:spPr>
          <a:xfrm>
            <a:off x="377825" y="881063"/>
            <a:ext cx="8388350" cy="0"/>
          </a:xfrm>
          <a:prstGeom prst="line">
            <a:avLst/>
          </a:prstGeom>
          <a:ln w="25400">
            <a:solidFill>
              <a:srgbClr val="006600"/>
            </a:solidFill>
          </a:ln>
          <a:effectLst/>
        </p:spPr>
        <p:style>
          <a:lnRef idx="1">
            <a:schemeClr val="accent1"/>
          </a:lnRef>
          <a:fillRef idx="0">
            <a:schemeClr val="accent1"/>
          </a:fillRef>
          <a:effectRef idx="0">
            <a:schemeClr val="accent1"/>
          </a:effectRef>
          <a:fontRef idx="minor">
            <a:schemeClr val="tx1"/>
          </a:fontRef>
        </p:style>
      </p:cxnSp>
      <p:pic>
        <p:nvPicPr>
          <p:cNvPr id="4"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3" y="3079750"/>
            <a:ext cx="3494087"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p:nvPr/>
        </p:nvSpPr>
        <p:spPr>
          <a:xfrm>
            <a:off x="5527675" y="3076575"/>
            <a:ext cx="3495675" cy="3495675"/>
          </a:xfrm>
          <a:prstGeom prst="ellipse">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6" name="矩形 5"/>
          <p:cNvSpPr/>
          <p:nvPr/>
        </p:nvSpPr>
        <p:spPr>
          <a:xfrm>
            <a:off x="52388" y="6670675"/>
            <a:ext cx="463550" cy="187325"/>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buFont typeface="Arial" panose="020B0604020202020204" pitchFamily="34" charset="0"/>
              <a:buNone/>
              <a:defRPr/>
            </a:pPr>
            <a:r>
              <a:rPr lang="zh-CN" altLang="en-US" sz="1000" noProof="1">
                <a:solidFill>
                  <a:schemeClr val="bg1"/>
                </a:solidFill>
                <a:latin typeface="微软雅黑" panose="020B0503020204020204" pitchFamily="34" charset="-122"/>
                <a:ea typeface="微软雅黑" panose="020B0503020204020204" pitchFamily="34" charset="-122"/>
              </a:rPr>
              <a:t>目录</a:t>
            </a:r>
          </a:p>
        </p:txBody>
      </p:sp>
      <p:sp>
        <p:nvSpPr>
          <p:cNvPr id="7" name="Slide Number Placeholder 5"/>
          <p:cNvSpPr txBox="1"/>
          <p:nvPr/>
        </p:nvSpPr>
        <p:spPr>
          <a:xfrm>
            <a:off x="8637588" y="6308725"/>
            <a:ext cx="390525" cy="261938"/>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fld id="{A95126EA-8556-401B-B730-B8E9B89A81F7}" type="slidenum">
              <a:rPr altLang="zh-CN" sz="1100" b="1" noProof="1">
                <a:solidFill>
                  <a:srgbClr val="898989"/>
                </a:solidFill>
                <a:latin typeface="Microsoft YaHei UI" panose="020B0503020204020204" pitchFamily="34" charset="-122"/>
                <a:ea typeface="Microsoft YaHei UI" panose="020B0503020204020204" pitchFamily="34" charset="-122"/>
              </a:rPr>
              <a:pPr algn="r" eaLnBrk="1" hangingPunct="1">
                <a:buFont typeface="Arial" panose="020B0604020202020204" pitchFamily="34" charset="0"/>
                <a:buNone/>
              </a:pPr>
              <a:t>‹#›</a:t>
            </a:fld>
            <a:endParaRPr lang="zh-CN" altLang="en-US" sz="900" b="1" noProof="1">
              <a:solidFill>
                <a:srgbClr val="898989"/>
              </a:solidFill>
              <a:latin typeface="Microsoft YaHei UI" panose="020B0503020204020204" pitchFamily="34" charset="-122"/>
              <a:ea typeface="Microsoft YaHei UI" panose="020B0503020204020204" pitchFamily="34" charset="-122"/>
            </a:endParaRPr>
          </a:p>
        </p:txBody>
      </p:sp>
      <p:grpSp>
        <p:nvGrpSpPr>
          <p:cNvPr id="8" name="组合 10"/>
          <p:cNvGrpSpPr>
            <a:grpSpLocks/>
          </p:cNvGrpSpPr>
          <p:nvPr/>
        </p:nvGrpSpPr>
        <p:grpSpPr bwMode="auto">
          <a:xfrm>
            <a:off x="7732713" y="6650038"/>
            <a:ext cx="1452562" cy="215900"/>
            <a:chOff x="7690527" y="6641428"/>
            <a:chExt cx="1453471" cy="216000"/>
          </a:xfrm>
        </p:grpSpPr>
        <p:sp>
          <p:nvSpPr>
            <p:cNvPr id="9" name="Rectangle 9"/>
            <p:cNvSpPr/>
            <p:nvPr userDrawn="1"/>
          </p:nvSpPr>
          <p:spPr>
            <a:xfrm>
              <a:off x="7690527" y="6641428"/>
              <a:ext cx="1453471"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zh-CN" altLang="en-US" sz="1200" noProof="1">
                  <a:solidFill>
                    <a:srgbClr val="006600"/>
                  </a:solidFill>
                  <a:latin typeface="微软雅黑 Light" panose="020B0502040204020203" pitchFamily="34" charset="-122"/>
                  <a:ea typeface="微软雅黑 Light" panose="020B0502040204020203" pitchFamily="34" charset="-122"/>
                </a:rPr>
                <a:t>硕士学位论文答辩</a:t>
              </a:r>
              <a:endParaRPr lang="zh-CN" altLang="en-US" sz="1300" noProof="1">
                <a:solidFill>
                  <a:srgbClr val="006600"/>
                </a:solidFill>
                <a:latin typeface="微软雅黑 Light" panose="020B0502040204020203" pitchFamily="34" charset="-122"/>
                <a:ea typeface="微软雅黑 Light" panose="020B0502040204020203" pitchFamily="34" charset="-122"/>
              </a:endParaRPr>
            </a:p>
          </p:txBody>
        </p:sp>
        <p:sp>
          <p:nvSpPr>
            <p:cNvPr id="10" name="矩形 9"/>
            <p:cNvSpPr/>
            <p:nvPr userDrawn="1"/>
          </p:nvSpPr>
          <p:spPr>
            <a:xfrm>
              <a:off x="7730239" y="6670016"/>
              <a:ext cx="58775" cy="177882"/>
            </a:xfrm>
            <a:prstGeom prst="rect">
              <a:avLst/>
            </a:prstGeom>
            <a:solidFill>
              <a:srgbClr val="006600">
                <a:alpha val="5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Tree>
    <p:extLst>
      <p:ext uri="{BB962C8B-B14F-4D97-AF65-F5344CB8AC3E}">
        <p14:creationId xmlns:p14="http://schemas.microsoft.com/office/powerpoint/2010/main" val="2236479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矩形 1"/>
          <p:cNvSpPr/>
          <p:nvPr userDrawn="1"/>
        </p:nvSpPr>
        <p:spPr>
          <a:xfrm>
            <a:off x="6624638" y="4221163"/>
            <a:ext cx="2492375"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37460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913"/>
            <a:ext cx="7021513" cy="676275"/>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539750" y="1125538"/>
            <a:ext cx="8001000" cy="5040312"/>
          </a:xfrm>
          <a:prstGeom prst="rect">
            <a:avLst/>
          </a:prstGeom>
        </p:spPr>
        <p:txBody>
          <a:bodyPr lIns="91440" rIns="91440"/>
          <a:lstStyle/>
          <a:p>
            <a:pPr lvl="0"/>
            <a:endParaRPr lang="zh-CN" altLang="en-US" noProof="0"/>
          </a:p>
        </p:txBody>
      </p:sp>
    </p:spTree>
    <p:extLst>
      <p:ext uri="{BB962C8B-B14F-4D97-AF65-F5344CB8AC3E}">
        <p14:creationId xmlns:p14="http://schemas.microsoft.com/office/powerpoint/2010/main" val="1829849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4"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p:nvPr userDrawn="1"/>
        </p:nvSpPr>
        <p:spPr>
          <a:xfrm>
            <a:off x="7591425" y="6613525"/>
            <a:ext cx="1544638" cy="207963"/>
          </a:xfrm>
          <a:prstGeom prst="rect">
            <a:avLst/>
          </a:prstGeom>
          <a:noFill/>
        </p:spPr>
        <p:txBody>
          <a:bodyPr>
            <a:spAutoFit/>
          </a:bodyPr>
          <a:lstStyle/>
          <a:p>
            <a:pPr algn="ctr">
              <a:spcBef>
                <a:spcPts val="0"/>
              </a:spcBef>
              <a:defRPr/>
            </a:pPr>
            <a:r>
              <a:rPr lang="en-US" altLang="zh-CN" sz="750" i="1" dirty="0">
                <a:solidFill>
                  <a:srgbClr val="B9E1FF"/>
                </a:solidFill>
                <a:latin typeface="+mn-ea"/>
                <a:ea typeface="+mn-ea"/>
              </a:rPr>
              <a:t>COMPUTER   PRINCIPLE</a:t>
            </a:r>
            <a:endParaRPr lang="zh-CN" altLang="en-US" sz="750" i="1" dirty="0">
              <a:solidFill>
                <a:srgbClr val="B9E1FF"/>
              </a:solidFill>
              <a:latin typeface="+mn-ea"/>
              <a:ea typeface="+mn-ea"/>
            </a:endParaRPr>
          </a:p>
        </p:txBody>
      </p:sp>
      <p:grpSp>
        <p:nvGrpSpPr>
          <p:cNvPr id="6" name="组合 2"/>
          <p:cNvGrpSpPr>
            <a:grpSpLocks/>
          </p:cNvGrpSpPr>
          <p:nvPr userDrawn="1"/>
        </p:nvGrpSpPr>
        <p:grpSpPr bwMode="auto">
          <a:xfrm>
            <a:off x="115888" y="6589713"/>
            <a:ext cx="1665287" cy="247650"/>
            <a:chOff x="419615" y="6589923"/>
            <a:chExt cx="2219147" cy="248209"/>
          </a:xfrm>
        </p:grpSpPr>
        <p:sp>
          <p:nvSpPr>
            <p:cNvPr id="7" name="TextBox 6"/>
            <p:cNvSpPr txBox="1"/>
            <p:nvPr userDrawn="1"/>
          </p:nvSpPr>
          <p:spPr>
            <a:xfrm>
              <a:off x="918060" y="6589923"/>
              <a:ext cx="1332147" cy="248209"/>
            </a:xfrm>
            <a:prstGeom prst="rect">
              <a:avLst/>
            </a:prstGeom>
            <a:noFill/>
          </p:spPr>
          <p:txBody>
            <a:bodyPr>
              <a:spAutoFit/>
            </a:bodyPr>
            <a:lstStyle/>
            <a:p>
              <a:pPr>
                <a:spcBef>
                  <a:spcPts val="0"/>
                </a:spcBef>
                <a:defRPr/>
              </a:pPr>
              <a:r>
                <a:rPr lang="zh-CN" altLang="en-US" sz="1013" i="1" spc="225" dirty="0">
                  <a:gradFill>
                    <a:gsLst>
                      <a:gs pos="63000">
                        <a:schemeClr val="bg1"/>
                      </a:gs>
                      <a:gs pos="85000">
                        <a:schemeClr val="bg1">
                          <a:lumMod val="85000"/>
                        </a:schemeClr>
                      </a:gs>
                      <a:gs pos="96000">
                        <a:schemeClr val="bg1"/>
                      </a:gs>
                    </a:gsLst>
                    <a:lin ang="5400000" scaled="0"/>
                  </a:gradFill>
                  <a:latin typeface="+mn-ea"/>
                  <a:ea typeface="+mn-ea"/>
                </a:rPr>
                <a:t>计算机原理</a:t>
              </a:r>
            </a:p>
          </p:txBody>
        </p:sp>
        <p:sp>
          <p:nvSpPr>
            <p:cNvPr id="8" name="矩形 7"/>
            <p:cNvSpPr/>
            <p:nvPr userDrawn="1"/>
          </p:nvSpPr>
          <p:spPr>
            <a:xfrm>
              <a:off x="2099313" y="6706072"/>
              <a:ext cx="539449" cy="35004"/>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9" name="矩形 8"/>
            <p:cNvSpPr/>
            <p:nvPr userDrawn="1"/>
          </p:nvSpPr>
          <p:spPr>
            <a:xfrm flipH="1">
              <a:off x="419615" y="6706072"/>
              <a:ext cx="539449" cy="35004"/>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 name="标题 1"/>
          <p:cNvSpPr>
            <a:spLocks noGrp="1"/>
          </p:cNvSpPr>
          <p:nvPr>
            <p:ph type="title"/>
          </p:nvPr>
        </p:nvSpPr>
        <p:spPr>
          <a:xfrm>
            <a:off x="1169179" y="121744"/>
            <a:ext cx="7974821" cy="438582"/>
          </a:xfrm>
          <a:prstGeom prst="rect">
            <a:avLst/>
          </a:prstGeom>
          <a:noFill/>
          <a:ln>
            <a:noFill/>
          </a:ln>
        </p:spPr>
        <p:txBody>
          <a:bodyPr wrap="square">
            <a:spAutoFit/>
          </a:bodyPr>
          <a:lstStyle>
            <a:lvl1pPr marL="0" algn="l" hangingPunct="0">
              <a:defRPr sz="2250" b="1">
                <a:solidFill>
                  <a:schemeClr val="bg1"/>
                </a:solidFill>
                <a:effectLst/>
                <a:latin typeface="+mn-ea"/>
                <a:ea typeface="+mn-ea"/>
              </a:defRPr>
            </a:lvl1pPr>
          </a:lstStyle>
          <a:p>
            <a:r>
              <a:rPr lang="zh-CN" altLang="en-US"/>
              <a:t>单击此处编辑母版标题样式</a:t>
            </a:r>
            <a:endParaRPr lang="zh-CN" altLang="en-US" dirty="0"/>
          </a:p>
        </p:txBody>
      </p:sp>
      <p:sp>
        <p:nvSpPr>
          <p:cNvPr id="12" name="内容占位符 2"/>
          <p:cNvSpPr>
            <a:spLocks noGrp="1"/>
          </p:cNvSpPr>
          <p:nvPr>
            <p:ph idx="1"/>
          </p:nvPr>
        </p:nvSpPr>
        <p:spPr>
          <a:xfrm>
            <a:off x="404865" y="1125538"/>
            <a:ext cx="8191105" cy="5040312"/>
          </a:xfrm>
          <a:prstGeom prst="rect">
            <a:avLst/>
          </a:prstGeom>
        </p:spPr>
        <p:txBody>
          <a:bodyPr/>
          <a:lstStyle>
            <a:lvl1pPr marL="257209" indent="-257209">
              <a:buFont typeface="Wingdings" charset="2"/>
              <a:buChar char=""/>
              <a:defRPr/>
            </a:lvl1pPr>
            <a:lvl2pPr marL="557287" marR="0" indent="-214341" algn="l" defTabSz="685891" rtl="0" eaLnBrk="1" fontAlgn="auto" latinLnBrk="0" hangingPunct="1">
              <a:lnSpc>
                <a:spcPct val="100000"/>
              </a:lnSpc>
              <a:spcBef>
                <a:spcPct val="20000"/>
              </a:spcBef>
              <a:spcAft>
                <a:spcPts val="0"/>
              </a:spcAft>
              <a:buClrTx/>
              <a:buSzTx/>
              <a:buFont typeface="Wingdings" panose="05000000000000000000" pitchFamily="2" charset="2"/>
              <a:buChar char="n"/>
              <a:tabLst/>
              <a:defRPr/>
            </a:lvl2pPr>
            <a:lvl3pPr marL="857364" indent="-171473">
              <a:buFont typeface="Wingdings" panose="05000000000000000000" pitchFamily="2" charset="2"/>
              <a:buChar char="p"/>
              <a:defRPr/>
            </a:lvl3pPr>
            <a:lvl4pPr marL="1200310" indent="-171473">
              <a:buFont typeface="Wingdings" panose="05000000000000000000" pitchFamily="2" charset="2"/>
              <a:buChar char="n"/>
              <a:defRPr/>
            </a:lvl4pPr>
            <a:lvl5pPr marL="1371783"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76387715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913"/>
            <a:ext cx="7021513" cy="67627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539750" y="1125538"/>
            <a:ext cx="3924300" cy="5040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6450" y="1125538"/>
            <a:ext cx="3924300" cy="5040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267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114142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61199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356868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251362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71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9517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79548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298728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cxnSp>
        <p:nvCxnSpPr>
          <p:cNvPr id="10" name="直接连接符 9"/>
          <p:cNvCxnSpPr/>
          <p:nvPr/>
        </p:nvCxnSpPr>
        <p:spPr>
          <a:xfrm>
            <a:off x="0" y="639763"/>
            <a:ext cx="9144000" cy="0"/>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027" name="Picture 4" descr="E:\学校\20121109221446303940.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99438"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ChangeArrowheads="1"/>
          </p:cNvSpPr>
          <p:nvPr/>
        </p:nvSpPr>
        <p:spPr bwMode="auto">
          <a:xfrm>
            <a:off x="381000" y="6397625"/>
            <a:ext cx="8364538" cy="257175"/>
          </a:xfrm>
          <a:prstGeom prst="rect">
            <a:avLst/>
          </a:prstGeom>
          <a:noFill/>
          <a:ln>
            <a:noFill/>
          </a:ln>
        </p:spPr>
        <p:txBody>
          <a:bodyPr lIns="0" tIns="0" rIns="0" bIns="0" anchor="b">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000"/>
              </a:lnSpc>
              <a:buFont typeface="Arial" panose="020B0604020202020204" pitchFamily="34" charset="0"/>
              <a:buNone/>
            </a:pPr>
            <a:r>
              <a:rPr lang="en-US" altLang="zh-CN" sz="1200">
                <a:solidFill>
                  <a:srgbClr val="000000"/>
                </a:solidFill>
              </a:rPr>
              <a:t>	                                                                                                             		                   </a:t>
            </a:r>
            <a:fld id="{2DFD0054-9EF0-43DA-9855-1D495BD83F5F}" type="slidenum">
              <a:rPr lang="en-US" altLang="zh-CN" sz="1200">
                <a:solidFill>
                  <a:srgbClr val="000000"/>
                </a:solidFill>
              </a:rPr>
              <a:pPr>
                <a:lnSpc>
                  <a:spcPts val="2000"/>
                </a:lnSpc>
                <a:buFont typeface="Arial" panose="020B0604020202020204" pitchFamily="34" charset="0"/>
                <a:buNone/>
              </a:pPr>
              <a:t>‹#›</a:t>
            </a:fld>
            <a:r>
              <a:rPr lang="en-US" altLang="zh-CN" sz="1200">
                <a:solidFill>
                  <a:srgbClr val="000000"/>
                </a:solidFill>
              </a:rPr>
              <a:t> </a:t>
            </a:r>
          </a:p>
        </p:txBody>
      </p:sp>
      <p:sp>
        <p:nvSpPr>
          <p:cNvPr id="5" name="Rectangle 34"/>
          <p:cNvSpPr>
            <a:spLocks noChangeArrowheads="1"/>
          </p:cNvSpPr>
          <p:nvPr userDrawn="1"/>
        </p:nvSpPr>
        <p:spPr bwMode="auto">
          <a:xfrm>
            <a:off x="8723313" y="6453188"/>
            <a:ext cx="457200" cy="274637"/>
          </a:xfrm>
          <a:prstGeom prst="rect">
            <a:avLst/>
          </a:prstGeom>
          <a:noFill/>
          <a:ln w="9525">
            <a:noFill/>
            <a:miter lim="800000"/>
            <a:headEnd/>
            <a:tailEnd/>
          </a:ln>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C652F0-DCE6-4991-A819-3F8176B9BD99}" type="slidenum">
              <a:rPr kumimoji="1" lang="en-US" altLang="zh-CN" sz="1200" b="1">
                <a:solidFill>
                  <a:schemeClr val="bg1"/>
                </a:solidFill>
                <a:latin typeface="Times New Roman" panose="02020603050405020304" pitchFamily="18" charset="0"/>
              </a:rPr>
              <a:pPr/>
              <a:t>‹#›</a:t>
            </a:fld>
            <a:endParaRPr kumimoji="1" lang="en-US" altLang="zh-CN" sz="1200" b="1">
              <a:solidFill>
                <a:schemeClr val="bg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5749" r:id="rId1"/>
    <p:sldLayoutId id="2147485750" r:id="rId2"/>
    <p:sldLayoutId id="2147485751" r:id="rId3"/>
    <p:sldLayoutId id="2147485752" r:id="rId4"/>
    <p:sldLayoutId id="2147485753" r:id="rId5"/>
    <p:sldLayoutId id="2147485754" r:id="rId6"/>
    <p:sldLayoutId id="2147485755" r:id="rId7"/>
    <p:sldLayoutId id="2147485756" r:id="rId8"/>
    <p:sldLayoutId id="2147485757" r:id="rId9"/>
    <p:sldLayoutId id="2147485758" r:id="rId10"/>
    <p:sldLayoutId id="2147485761" r:id="rId11"/>
    <p:sldLayoutId id="2147485762" r:id="rId12"/>
    <p:sldLayoutId id="2147485759" r:id="rId13"/>
    <p:sldLayoutId id="2147485763" r:id="rId14"/>
    <p:sldLayoutId id="2147485760" r:id="rId1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4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18.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20.wmf"/><Relationship Id="rId5" Type="http://schemas.openxmlformats.org/officeDocument/2006/relationships/oleObject" Target="../embeddings/oleObject13.bin"/><Relationship Id="rId4" Type="http://schemas.openxmlformats.org/officeDocument/2006/relationships/image" Target="../media/image19.wmf"/></Relationships>
</file>

<file path=ppt/slides/_rels/slide5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22.wmf"/><Relationship Id="rId5" Type="http://schemas.openxmlformats.org/officeDocument/2006/relationships/oleObject" Target="../embeddings/oleObject15.bin"/><Relationship Id="rId4" Type="http://schemas.openxmlformats.org/officeDocument/2006/relationships/image" Target="../media/image21.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7171" name="文本框 10"/>
          <p:cNvSpPr txBox="1">
            <a:spLocks noChangeArrowheads="1"/>
          </p:cNvSpPr>
          <p:nvPr/>
        </p:nvSpPr>
        <p:spPr bwMode="auto">
          <a:xfrm>
            <a:off x="0" y="1928813"/>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a:solidFill>
                  <a:schemeClr val="bg1"/>
                </a:solidFill>
                <a:latin typeface="微软雅黑" panose="020B0503020204020204" pitchFamily="34" charset="-122"/>
                <a:ea typeface="微软雅黑" panose="020B0503020204020204" pitchFamily="34" charset="-122"/>
              </a:rPr>
              <a:t>计算机组成原理</a:t>
            </a:r>
            <a:endParaRPr lang="en-US" altLang="zh-CN" sz="900" b="1">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116013" y="4473575"/>
            <a:ext cx="7272337" cy="1123950"/>
          </a:xfrm>
          <a:prstGeom prst="rect">
            <a:avLst/>
          </a:prstGeom>
          <a:noFill/>
        </p:spPr>
        <p:txBody>
          <a:bodyPr>
            <a:spAutoFit/>
          </a:bodyPr>
          <a:lstStyle/>
          <a:p>
            <a:pPr algn="ctr">
              <a:lnSpc>
                <a:spcPct val="125000"/>
              </a:lnSpc>
              <a:defRPr/>
            </a:pPr>
            <a:r>
              <a:rPr lang="zh-CN" altLang="en-US" sz="3200" b="1" spc="300" dirty="0">
                <a:latin typeface="微软雅黑" panose="020B0503020204020204" pitchFamily="34" charset="-122"/>
                <a:ea typeface="微软雅黑" panose="020B0503020204020204" pitchFamily="34" charset="-122"/>
              </a:rPr>
              <a:t>陈志广</a:t>
            </a:r>
            <a:endParaRPr lang="en-US" altLang="zh-CN" sz="3200" b="1" spc="300" dirty="0">
              <a:latin typeface="微软雅黑" panose="020B0503020204020204" pitchFamily="34" charset="-122"/>
              <a:ea typeface="微软雅黑" panose="020B0503020204020204" pitchFamily="34" charset="-122"/>
            </a:endParaRPr>
          </a:p>
          <a:p>
            <a:pPr algn="ctr">
              <a:lnSpc>
                <a:spcPct val="125000"/>
              </a:lnSpc>
              <a:defRPr/>
            </a:pPr>
            <a:r>
              <a:rPr lang="en-US" altLang="zh-CN" sz="2400" dirty="0">
                <a:latin typeface="Arial" charset="0"/>
                <a:ea typeface="宋体" charset="-122"/>
              </a:rPr>
              <a:t>chenzhg29@mail.sysu.edu.cn</a:t>
            </a:r>
            <a:r>
              <a:rPr lang="zh-CN" altLang="en-US" sz="2000" b="1" spc="300" dirty="0">
                <a:latin typeface="微软雅黑" panose="020B0503020204020204" pitchFamily="34" charset="-122"/>
                <a:ea typeface="微软雅黑" panose="020B0503020204020204" pitchFamily="34" charset="-122"/>
              </a:rPr>
              <a:t> </a:t>
            </a:r>
            <a:endParaRPr lang="zh-HK" altLang="en-US" sz="2000" b="1" spc="300" dirty="0">
              <a:latin typeface="微软雅黑" panose="020B0503020204020204" pitchFamily="34" charset="-122"/>
              <a:ea typeface="微软雅黑" panose="020B0503020204020204" pitchFamily="34" charset="-122"/>
            </a:endParaRPr>
          </a:p>
        </p:txBody>
      </p:sp>
      <p:sp>
        <p:nvSpPr>
          <p:cNvPr id="7173" name="文本框 14"/>
          <p:cNvSpPr txBox="1">
            <a:spLocks noChangeArrowheads="1"/>
          </p:cNvSpPr>
          <p:nvPr/>
        </p:nvSpPr>
        <p:spPr bwMode="auto">
          <a:xfrm>
            <a:off x="2268538" y="5732463"/>
            <a:ext cx="5238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latin typeface="微软雅黑" panose="020B0503020204020204" pitchFamily="34" charset="-122"/>
                <a:ea typeface="微软雅黑" panose="020B0503020204020204" pitchFamily="34" charset="-122"/>
              </a:rPr>
              <a:t>计算机学院</a:t>
            </a:r>
            <a:endParaRPr lang="en-US" altLang="zh-CN" sz="2400" b="1" dirty="0">
              <a:latin typeface="微软雅黑" panose="020B0503020204020204" pitchFamily="34" charset="-122"/>
              <a:ea typeface="微软雅黑" panose="020B0503020204020204" pitchFamily="34" charset="-122"/>
            </a:endParaRPr>
          </a:p>
          <a:p>
            <a:pPr algn="ctr"/>
            <a:endParaRPr lang="en-US" altLang="zh-CN" sz="2400" b="1" dirty="0">
              <a:latin typeface="微软雅黑" panose="020B0503020204020204" pitchFamily="34" charset="-122"/>
              <a:ea typeface="微软雅黑" panose="020B0503020204020204" pitchFamily="34" charset="-122"/>
            </a:endParaRPr>
          </a:p>
        </p:txBody>
      </p:sp>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336550"/>
            <a:ext cx="30702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Box 2"/>
          <p:cNvSpPr txBox="1">
            <a:spLocks noChangeArrowheads="1"/>
          </p:cNvSpPr>
          <p:nvPr/>
        </p:nvSpPr>
        <p:spPr bwMode="auto">
          <a:xfrm>
            <a:off x="0" y="2708275"/>
            <a:ext cx="914400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pPr>
            <a:r>
              <a:rPr lang="zh-CN" altLang="en-US" sz="2800" b="1">
                <a:solidFill>
                  <a:schemeClr val="bg1"/>
                </a:solidFill>
                <a:latin typeface="微软雅黑" panose="020B0503020204020204" pitchFamily="34" charset="-122"/>
                <a:ea typeface="微软雅黑" panose="020B0503020204020204" pitchFamily="34" charset="-122"/>
              </a:rPr>
              <a:t>第三章  计算机中的运算（</a:t>
            </a:r>
            <a:r>
              <a:rPr lang="en-US" altLang="zh-CN" sz="2800" b="1">
                <a:solidFill>
                  <a:schemeClr val="bg1"/>
                </a:solidFill>
                <a:latin typeface="微软雅黑" panose="020B0503020204020204" pitchFamily="34" charset="-122"/>
                <a:ea typeface="微软雅黑" panose="020B0503020204020204" pitchFamily="34" charset="-122"/>
              </a:rPr>
              <a:t>2</a:t>
            </a:r>
            <a:r>
              <a:rPr lang="zh-CN" altLang="en-US" sz="2800" b="1">
                <a:solidFill>
                  <a:schemeClr val="bg1"/>
                </a:solidFill>
                <a:latin typeface="微软雅黑" panose="020B0503020204020204" pitchFamily="34" charset="-122"/>
                <a:ea typeface="微软雅黑" panose="020B0503020204020204" pitchFamily="34" charset="-122"/>
              </a:rPr>
              <a:t>）</a:t>
            </a:r>
          </a:p>
          <a:p>
            <a:pPr algn="ctr">
              <a:lnSpc>
                <a:spcPct val="120000"/>
              </a:lnSpc>
            </a:pPr>
            <a:endParaRPr lang="en-US" altLang="zh-CN" sz="2800" b="1">
              <a:solidFill>
                <a:schemeClr val="bg1"/>
              </a:solidFill>
              <a:latin typeface="微软雅黑" panose="020B0503020204020204" pitchFamily="34" charset="-122"/>
              <a:ea typeface="微软雅黑" panose="020B0503020204020204" pitchFamily="34" charset="-122"/>
            </a:endParaRPr>
          </a:p>
          <a:p>
            <a:pPr algn="ctr">
              <a:lnSpc>
                <a:spcPct val="120000"/>
              </a:lnSpc>
            </a:pP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9" name="TextBox 5"/>
          <p:cNvSpPr txBox="1"/>
          <p:nvPr/>
        </p:nvSpPr>
        <p:spPr>
          <a:xfrm>
            <a:off x="1" y="3563724"/>
            <a:ext cx="9143999" cy="369332"/>
          </a:xfrm>
          <a:prstGeom prst="rect">
            <a:avLst/>
          </a:prstGeom>
          <a:noFill/>
        </p:spPr>
        <p:txBody>
          <a:bodyPr>
            <a:spAutoFit/>
          </a:bodyPr>
          <a:lstStyle/>
          <a:p>
            <a:pPr algn="ctr">
              <a:defRPr/>
            </a:pP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数值的精确度是科学的灵魂</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”——Wentworth</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Thompson,</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1917</a:t>
            </a:r>
            <a:endPar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标注 8"/>
          <p:cNvSpPr/>
          <p:nvPr/>
        </p:nvSpPr>
        <p:spPr>
          <a:xfrm>
            <a:off x="2249488" y="1633538"/>
            <a:ext cx="2738437" cy="571500"/>
          </a:xfrm>
          <a:prstGeom prst="wedgeRoundRectCallout">
            <a:avLst>
              <a:gd name="adj1" fmla="val 37935"/>
              <a:gd name="adj2" fmla="val 165645"/>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a:solidFill>
                  <a:srgbClr val="FFFFFF"/>
                </a:solidFill>
                <a:latin typeface="Lantinghei SC Demibold"/>
                <a:ea typeface="Lantinghei SC Demibold"/>
                <a:cs typeface="Lantinghei SC Demibold"/>
              </a:rPr>
              <a:t>位积左移</a:t>
            </a:r>
            <a:r>
              <a:rPr lang="en-US" altLang="zh-CN" sz="2000">
                <a:solidFill>
                  <a:srgbClr val="FFFFFF"/>
                </a:solidFill>
                <a:latin typeface="Lantinghei SC Demibold"/>
                <a:ea typeface="Lantinghei SC Demibold"/>
                <a:cs typeface="Lantinghei SC Demibold"/>
              </a:rPr>
              <a:t>1</a:t>
            </a:r>
            <a:r>
              <a:rPr lang="zh-CN" altLang="en-US" sz="2000">
                <a:solidFill>
                  <a:srgbClr val="FFFFFF"/>
                </a:solidFill>
                <a:latin typeface="Lantinghei SC Demibold"/>
                <a:ea typeface="Lantinghei SC Demibold"/>
                <a:cs typeface="Lantinghei SC Demibold"/>
              </a:rPr>
              <a:t>位后求和</a:t>
            </a:r>
          </a:p>
        </p:txBody>
      </p:sp>
      <p:graphicFrame>
        <p:nvGraphicFramePr>
          <p:cNvPr id="28" name="有符号表格"/>
          <p:cNvGraphicFramePr>
            <a:graphicFrameLocks noGrp="1"/>
          </p:cNvGraphicFramePr>
          <p:nvPr/>
        </p:nvGraphicFramePr>
        <p:xfrm>
          <a:off x="2193925" y="1557338"/>
          <a:ext cx="5294312" cy="3040114"/>
        </p:xfrm>
        <a:graphic>
          <a:graphicData uri="http://schemas.openxmlformats.org/drawingml/2006/table">
            <a:tbl>
              <a:tblPr firstRow="1" bandRow="1">
                <a:tableStyleId>{2D5ABB26-0587-4C30-8999-92F81FD0307C}</a:tableStyleId>
              </a:tblPr>
              <a:tblGrid>
                <a:gridCol w="1538859">
                  <a:extLst>
                    <a:ext uri="{9D8B030D-6E8A-4147-A177-3AD203B41FA5}">
                      <a16:colId xmlns:a16="http://schemas.microsoft.com/office/drawing/2014/main" val="20000"/>
                    </a:ext>
                  </a:extLst>
                </a:gridCol>
                <a:gridCol w="1646849">
                  <a:extLst>
                    <a:ext uri="{9D8B030D-6E8A-4147-A177-3AD203B41FA5}">
                      <a16:colId xmlns:a16="http://schemas.microsoft.com/office/drawing/2014/main" val="20001"/>
                    </a:ext>
                  </a:extLst>
                </a:gridCol>
                <a:gridCol w="263718">
                  <a:extLst>
                    <a:ext uri="{9D8B030D-6E8A-4147-A177-3AD203B41FA5}">
                      <a16:colId xmlns:a16="http://schemas.microsoft.com/office/drawing/2014/main" val="20002"/>
                    </a:ext>
                  </a:extLst>
                </a:gridCol>
                <a:gridCol w="263718">
                  <a:extLst>
                    <a:ext uri="{9D8B030D-6E8A-4147-A177-3AD203B41FA5}">
                      <a16:colId xmlns:a16="http://schemas.microsoft.com/office/drawing/2014/main" val="20003"/>
                    </a:ext>
                  </a:extLst>
                </a:gridCol>
                <a:gridCol w="263528">
                  <a:extLst>
                    <a:ext uri="{9D8B030D-6E8A-4147-A177-3AD203B41FA5}">
                      <a16:colId xmlns:a16="http://schemas.microsoft.com/office/drawing/2014/main" val="20004"/>
                    </a:ext>
                  </a:extLst>
                </a:gridCol>
                <a:gridCol w="263528">
                  <a:extLst>
                    <a:ext uri="{9D8B030D-6E8A-4147-A177-3AD203B41FA5}">
                      <a16:colId xmlns:a16="http://schemas.microsoft.com/office/drawing/2014/main" val="20005"/>
                    </a:ext>
                  </a:extLst>
                </a:gridCol>
                <a:gridCol w="263528">
                  <a:extLst>
                    <a:ext uri="{9D8B030D-6E8A-4147-A177-3AD203B41FA5}">
                      <a16:colId xmlns:a16="http://schemas.microsoft.com/office/drawing/2014/main" val="20006"/>
                    </a:ext>
                  </a:extLst>
                </a:gridCol>
                <a:gridCol w="263528">
                  <a:extLst>
                    <a:ext uri="{9D8B030D-6E8A-4147-A177-3AD203B41FA5}">
                      <a16:colId xmlns:a16="http://schemas.microsoft.com/office/drawing/2014/main" val="20007"/>
                    </a:ext>
                  </a:extLst>
                </a:gridCol>
                <a:gridCol w="263528">
                  <a:extLst>
                    <a:ext uri="{9D8B030D-6E8A-4147-A177-3AD203B41FA5}">
                      <a16:colId xmlns:a16="http://schemas.microsoft.com/office/drawing/2014/main" val="20008"/>
                    </a:ext>
                  </a:extLst>
                </a:gridCol>
                <a:gridCol w="263528">
                  <a:extLst>
                    <a:ext uri="{9D8B030D-6E8A-4147-A177-3AD203B41FA5}">
                      <a16:colId xmlns:a16="http://schemas.microsoft.com/office/drawing/2014/main" val="20009"/>
                    </a:ext>
                  </a:extLst>
                </a:gridCol>
              </a:tblGrid>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baseline="-25000" dirty="0">
                        <a:solidFill>
                          <a:srgbClr val="FF0000"/>
                        </a:solidFill>
                      </a:endParaRPr>
                    </a:p>
                  </a:txBody>
                  <a:tcPr marL="68574" marR="68574" marT="34271" marB="3427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baseline="-25000" dirty="0">
                        <a:solidFill>
                          <a:srgbClr val="FF0000"/>
                        </a:solidFill>
                      </a:endParaRPr>
                    </a:p>
                  </a:txBody>
                  <a:tcPr marL="68574" marR="68574" marT="34271" marB="34271"/>
                </a:tc>
                <a:tc>
                  <a:txBody>
                    <a:bodyPr/>
                    <a:lstStyle/>
                    <a:p>
                      <a:pPr marL="0" algn="ctr" defTabSz="914400" rtl="0" eaLnBrk="1" latinLnBrk="0" hangingPunct="1"/>
                      <a:endParaRPr lang="zh-CN" altLang="en-US" sz="2400" b="1" kern="1200" dirty="0">
                        <a:solidFill>
                          <a:schemeClr val="tx1"/>
                        </a:solidFill>
                        <a:latin typeface="+mn-lt"/>
                        <a:ea typeface="+mn-ea"/>
                        <a:cs typeface="+mn-cs"/>
                      </a:endParaRPr>
                    </a:p>
                  </a:txBody>
                  <a:tcPr marL="68574" marR="68574" marT="34271" marB="34271"/>
                </a:tc>
                <a:tc>
                  <a:txBody>
                    <a:bodyPr/>
                    <a:lstStyle/>
                    <a:p>
                      <a:pPr marL="0" algn="ctr" defTabSz="914400" rtl="0" eaLnBrk="1" latinLnBrk="0" hangingPunct="1"/>
                      <a:endParaRPr lang="zh-CN" altLang="en-US" sz="2400" b="1" kern="1200" dirty="0">
                        <a:solidFill>
                          <a:schemeClr val="tx1"/>
                        </a:solidFill>
                        <a:latin typeface="+mn-lt"/>
                        <a:ea typeface="+mn-ea"/>
                        <a:cs typeface="+mn-cs"/>
                      </a:endParaRPr>
                    </a:p>
                  </a:txBody>
                  <a:tcPr marL="68574" marR="68574" marT="34271" marB="34271"/>
                </a:tc>
                <a:tc>
                  <a:txBody>
                    <a:bodyPr/>
                    <a:lstStyle/>
                    <a:p>
                      <a:pPr algn="ctr"/>
                      <a:endParaRPr lang="zh-CN" altLang="en-US" sz="2400" b="1" dirty="0"/>
                    </a:p>
                  </a:txBody>
                  <a:tcPr marL="68574" marR="68574" marT="34271" marB="34271"/>
                </a:tc>
                <a:tc>
                  <a:txBody>
                    <a:bodyPr/>
                    <a:lstStyle/>
                    <a:p>
                      <a:pPr algn="ctr"/>
                      <a:endParaRPr lang="zh-CN" altLang="en-US" sz="2400" b="1" dirty="0">
                        <a:solidFill>
                          <a:srgbClr val="FF0000"/>
                        </a:solidFill>
                      </a:endParaRPr>
                    </a:p>
                  </a:txBody>
                  <a:tcPr marL="68574" marR="68574" marT="34271" marB="34271"/>
                </a:tc>
                <a:tc>
                  <a:txBody>
                    <a:bodyPr/>
                    <a:lstStyle/>
                    <a:p>
                      <a:pPr algn="ctr"/>
                      <a:r>
                        <a:rPr lang="en-US" altLang="zh-CN" sz="2400" b="1" dirty="0"/>
                        <a:t>1</a:t>
                      </a:r>
                      <a:endParaRPr lang="zh-CN" altLang="en-US" sz="2400" b="1" dirty="0"/>
                    </a:p>
                  </a:txBody>
                  <a:tcPr marL="68574" marR="68574" marT="34271" marB="34271"/>
                </a:tc>
                <a:tc>
                  <a:txBody>
                    <a:bodyPr/>
                    <a:lstStyle/>
                    <a:p>
                      <a:pPr algn="ctr"/>
                      <a:r>
                        <a:rPr lang="en-US" altLang="zh-CN" sz="2400" b="1" dirty="0"/>
                        <a:t>1</a:t>
                      </a:r>
                      <a:endParaRPr lang="zh-CN" altLang="en-US" sz="2400" b="1" dirty="0"/>
                    </a:p>
                  </a:txBody>
                  <a:tcPr marL="68574" marR="68574" marT="34271" marB="34271"/>
                </a:tc>
                <a:tc>
                  <a:txBody>
                    <a:bodyPr/>
                    <a:lstStyle/>
                    <a:p>
                      <a:pPr algn="ctr"/>
                      <a:r>
                        <a:rPr lang="en-US" altLang="zh-CN" sz="2400" b="1" dirty="0"/>
                        <a:t>0</a:t>
                      </a:r>
                      <a:endParaRPr lang="zh-CN" altLang="en-US" sz="2400" b="1" dirty="0"/>
                    </a:p>
                  </a:txBody>
                  <a:tcPr marL="68574" marR="68574" marT="34271" marB="34271"/>
                </a:tc>
                <a:tc>
                  <a:txBody>
                    <a:bodyPr/>
                    <a:lstStyle/>
                    <a:p>
                      <a:pPr algn="ctr"/>
                      <a:r>
                        <a:rPr lang="en-US" altLang="zh-CN" sz="2400" b="1" dirty="0"/>
                        <a:t>1</a:t>
                      </a:r>
                      <a:endParaRPr lang="zh-CN" altLang="en-US" sz="2400" b="1" dirty="0"/>
                    </a:p>
                  </a:txBody>
                  <a:tcPr marL="68574" marR="68574" marT="34271" marB="34271"/>
                </a:tc>
                <a:extLst>
                  <a:ext uri="{0D108BD9-81ED-4DB2-BD59-A6C34878D82A}">
                    <a16:rowId xmlns:a16="http://schemas.microsoft.com/office/drawing/2014/main" val="10000"/>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baseline="-25000" dirty="0">
                        <a:solidFill>
                          <a:srgbClr val="FF0000"/>
                        </a:solidFill>
                      </a:endParaRPr>
                    </a:p>
                  </a:txBody>
                  <a:tcPr marL="68574" marR="68574" marT="34271" marB="34271">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solidFill>
                            <a:srgbClr val="FF0000"/>
                          </a:solidFill>
                        </a:rPr>
                        <a:t>P</a:t>
                      </a:r>
                      <a:r>
                        <a:rPr lang="en-US" altLang="zh-CN" sz="2400" b="1" baseline="-25000" dirty="0">
                          <a:solidFill>
                            <a:srgbClr val="FF0000"/>
                          </a:solidFill>
                        </a:rPr>
                        <a:t>0</a:t>
                      </a:r>
                      <a:r>
                        <a:rPr lang="en-US" altLang="zh-CN" sz="2400" b="1" baseline="0" dirty="0">
                          <a:solidFill>
                            <a:srgbClr val="FF0000"/>
                          </a:solidFill>
                        </a:rPr>
                        <a:t>=0</a:t>
                      </a:r>
                      <a:endParaRPr lang="zh-CN" altLang="en-US" sz="2400" b="1" baseline="-25000" dirty="0">
                        <a:solidFill>
                          <a:srgbClr val="FF0000"/>
                        </a:solidFill>
                      </a:endParaRPr>
                    </a:p>
                  </a:txBody>
                  <a:tcPr marL="68574" marR="68574" marT="34271" marB="34271">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74" marR="68574" marT="34271" marB="34271">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74" marR="68574"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b="1" dirty="0"/>
                        <a:t>X</a:t>
                      </a:r>
                      <a:endParaRPr lang="zh-CN" altLang="en-US" sz="2400" b="1" dirty="0"/>
                    </a:p>
                  </a:txBody>
                  <a:tcPr marL="68574" marR="68574" marT="34271" marB="34271">
                    <a:lnB w="12700" cap="flat" cmpd="sng" algn="ctr">
                      <a:solidFill>
                        <a:schemeClr val="tx1"/>
                      </a:solidFill>
                      <a:prstDash val="solid"/>
                      <a:round/>
                      <a:headEnd type="none" w="med" len="med"/>
                      <a:tailEnd type="none" w="med" len="med"/>
                    </a:lnB>
                  </a:tcPr>
                </a:tc>
                <a:tc>
                  <a:txBody>
                    <a:bodyPr/>
                    <a:lstStyle/>
                    <a:p>
                      <a:pPr algn="ctr"/>
                      <a:endParaRPr lang="zh-CN" altLang="en-US" sz="2400" b="1" dirty="0">
                        <a:solidFill>
                          <a:srgbClr val="FF0000"/>
                        </a:solidFill>
                      </a:endParaRPr>
                    </a:p>
                  </a:txBody>
                  <a:tcPr marL="68574" marR="68574"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b="1" dirty="0"/>
                        <a:t>1</a:t>
                      </a:r>
                      <a:endParaRPr lang="zh-CN" altLang="en-US" sz="2400" b="1" dirty="0"/>
                    </a:p>
                  </a:txBody>
                  <a:tcPr marL="68574" marR="68574"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b="1" dirty="0"/>
                        <a:t>0</a:t>
                      </a:r>
                      <a:endParaRPr lang="zh-CN" altLang="en-US" sz="2400" b="1" dirty="0"/>
                    </a:p>
                  </a:txBody>
                  <a:tcPr marL="68574" marR="68574"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b="1" dirty="0"/>
                        <a:t>1</a:t>
                      </a:r>
                      <a:endParaRPr lang="zh-CN" altLang="en-US" sz="2400" b="1" dirty="0"/>
                    </a:p>
                  </a:txBody>
                  <a:tcPr marL="68574" marR="68574"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b="1" dirty="0"/>
                        <a:t>1</a:t>
                      </a:r>
                      <a:endParaRPr lang="zh-CN" altLang="en-US" sz="2400" b="1" dirty="0"/>
                    </a:p>
                  </a:txBody>
                  <a:tcPr marL="68574" marR="68574" marT="34271" marB="3427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4295">
                <a:tc>
                  <a:txBody>
                    <a:bodyPr/>
                    <a:lstStyle/>
                    <a:p>
                      <a:pPr algn="ctr"/>
                      <a:r>
                        <a:rPr lang="en-US" altLang="zh-CN" sz="2400" b="1" dirty="0">
                          <a:solidFill>
                            <a:srgbClr val="FF0000"/>
                          </a:solidFill>
                        </a:rPr>
                        <a:t>M</a:t>
                      </a:r>
                      <a:r>
                        <a:rPr lang="en-US" altLang="zh-CN" sz="2400" b="1" baseline="-25000" dirty="0">
                          <a:solidFill>
                            <a:srgbClr val="FF0000"/>
                          </a:solidFill>
                        </a:rPr>
                        <a:t>0</a:t>
                      </a:r>
                      <a:r>
                        <a:rPr lang="en-US" altLang="zh-CN" sz="2400" b="1" dirty="0">
                          <a:solidFill>
                            <a:srgbClr val="FF0000"/>
                          </a:solidFill>
                        </a:rPr>
                        <a:t>=A×B</a:t>
                      </a:r>
                      <a:r>
                        <a:rPr lang="en-US" altLang="zh-CN" sz="2400" b="1" baseline="-25000" dirty="0">
                          <a:solidFill>
                            <a:srgbClr val="FF0000"/>
                          </a:solidFill>
                        </a:rPr>
                        <a:t>4</a:t>
                      </a:r>
                      <a:endParaRPr lang="zh-CN" altLang="en-US" sz="2400" b="1" baseline="-25000" dirty="0">
                        <a:solidFill>
                          <a:srgbClr val="FF0000"/>
                        </a:solidFill>
                      </a:endParaRPr>
                    </a:p>
                  </a:txBody>
                  <a:tcPr marL="68574" marR="68574" marT="34271" marB="34271">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solidFill>
                            <a:srgbClr val="FF0000"/>
                          </a:solidFill>
                        </a:rPr>
                        <a:t>P</a:t>
                      </a:r>
                      <a:r>
                        <a:rPr lang="en-US" altLang="zh-CN" sz="2400" b="1" baseline="-25000" dirty="0">
                          <a:solidFill>
                            <a:srgbClr val="FF0000"/>
                          </a:solidFill>
                        </a:rPr>
                        <a:t>1</a:t>
                      </a:r>
                      <a:r>
                        <a:rPr lang="en-US" altLang="zh-CN" sz="2400" b="1" dirty="0">
                          <a:solidFill>
                            <a:srgbClr val="FF0000"/>
                          </a:solidFill>
                        </a:rPr>
                        <a:t>=</a:t>
                      </a:r>
                      <a:r>
                        <a:rPr lang="en-US" altLang="zh-CN" sz="2400" b="1" baseline="0" dirty="0">
                          <a:solidFill>
                            <a:srgbClr val="FF0000"/>
                          </a:solidFill>
                        </a:rPr>
                        <a:t>P</a:t>
                      </a:r>
                      <a:r>
                        <a:rPr lang="en-US" altLang="zh-CN" sz="2400" b="1" baseline="-25000" dirty="0">
                          <a:solidFill>
                            <a:srgbClr val="FF0000"/>
                          </a:solidFill>
                        </a:rPr>
                        <a:t>0</a:t>
                      </a:r>
                      <a:r>
                        <a:rPr lang="en-US" altLang="zh-CN" sz="2400" b="1" dirty="0">
                          <a:solidFill>
                            <a:srgbClr val="FF0000"/>
                          </a:solidFill>
                        </a:rPr>
                        <a:t>+M</a:t>
                      </a:r>
                      <a:r>
                        <a:rPr lang="en-US" altLang="zh-CN" sz="2400" b="1" baseline="-25000" dirty="0">
                          <a:solidFill>
                            <a:srgbClr val="FF0000"/>
                          </a:solidFill>
                        </a:rPr>
                        <a:t>0</a:t>
                      </a:r>
                      <a:endParaRPr lang="zh-CN" altLang="en-US" sz="2400" b="1" baseline="-25000" dirty="0">
                        <a:solidFill>
                          <a:srgbClr val="FF0000"/>
                        </a:solidFill>
                      </a:endParaRPr>
                    </a:p>
                  </a:txBody>
                  <a:tcPr marL="68574" marR="68574" marT="34271" marB="34271">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74" marR="68574" marT="34271" marB="34271">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74" marR="68574" marT="34271" marB="34271">
                    <a:lnT w="12700" cap="flat" cmpd="sng" algn="ctr">
                      <a:solidFill>
                        <a:schemeClr val="tx1"/>
                      </a:solidFill>
                      <a:prstDash val="solid"/>
                      <a:round/>
                      <a:headEnd type="none" w="med" len="med"/>
                      <a:tailEnd type="none" w="med" len="med"/>
                    </a:lnT>
                  </a:tcPr>
                </a:tc>
                <a:tc>
                  <a:txBody>
                    <a:bodyPr/>
                    <a:lstStyle/>
                    <a:p>
                      <a:pPr algn="ctr"/>
                      <a:endParaRPr lang="zh-CN" altLang="en-US" sz="2400" b="1" dirty="0"/>
                    </a:p>
                  </a:txBody>
                  <a:tcPr marL="68574" marR="68574" marT="34271" marB="34271">
                    <a:lnT w="12700" cap="flat" cmpd="sng" algn="ctr">
                      <a:solidFill>
                        <a:schemeClr val="tx1"/>
                      </a:solidFill>
                      <a:prstDash val="solid"/>
                      <a:round/>
                      <a:headEnd type="none" w="med" len="med"/>
                      <a:tailEnd type="none" w="med" len="med"/>
                    </a:lnT>
                  </a:tcPr>
                </a:tc>
                <a:tc>
                  <a:txBody>
                    <a:bodyPr/>
                    <a:lstStyle/>
                    <a:p>
                      <a:pPr algn="ctr"/>
                      <a:endParaRPr lang="zh-CN" altLang="en-US" sz="2400" b="1" dirty="0"/>
                    </a:p>
                  </a:txBody>
                  <a:tcPr marL="68574" marR="68574"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b="1" dirty="0"/>
                        <a:t>1</a:t>
                      </a:r>
                      <a:endParaRPr lang="zh-CN" altLang="en-US" sz="2400" b="1" dirty="0"/>
                    </a:p>
                  </a:txBody>
                  <a:tcPr marL="68574" marR="68574"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b="1" dirty="0"/>
                        <a:t>1</a:t>
                      </a:r>
                      <a:endParaRPr lang="zh-CN" altLang="en-US" sz="2400" b="1" dirty="0"/>
                    </a:p>
                  </a:txBody>
                  <a:tcPr marL="68574" marR="68574"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b="1" dirty="0"/>
                        <a:t>0</a:t>
                      </a:r>
                      <a:endParaRPr lang="zh-CN" altLang="en-US" sz="2400" b="1" dirty="0"/>
                    </a:p>
                  </a:txBody>
                  <a:tcPr marL="68574" marR="68574"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b="1" dirty="0"/>
                        <a:t>1</a:t>
                      </a:r>
                      <a:endParaRPr lang="zh-CN" altLang="en-US" sz="2400" b="1" dirty="0"/>
                    </a:p>
                  </a:txBody>
                  <a:tcPr marL="68574" marR="68574" marT="34271" marB="3427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FF0000"/>
                          </a:solidFill>
                        </a:rPr>
                        <a:t>M</a:t>
                      </a:r>
                      <a:r>
                        <a:rPr lang="en-US" altLang="zh-CN" sz="2400" b="1" baseline="-25000" dirty="0">
                          <a:solidFill>
                            <a:srgbClr val="FF0000"/>
                          </a:solidFill>
                        </a:rPr>
                        <a:t>1</a:t>
                      </a:r>
                      <a:r>
                        <a:rPr lang="en-US" altLang="zh-CN" sz="2400" b="1" dirty="0">
                          <a:solidFill>
                            <a:srgbClr val="FF0000"/>
                          </a:solidFill>
                        </a:rPr>
                        <a:t>=A×B</a:t>
                      </a:r>
                      <a:r>
                        <a:rPr lang="en-US" altLang="zh-CN" sz="2400" b="1" baseline="-25000" dirty="0">
                          <a:solidFill>
                            <a:srgbClr val="FF0000"/>
                          </a:solidFill>
                        </a:rPr>
                        <a:t>3</a:t>
                      </a:r>
                      <a:endParaRPr lang="zh-CN" altLang="en-US" sz="2400" b="1" baseline="-25000" dirty="0">
                        <a:solidFill>
                          <a:srgbClr val="FF0000"/>
                        </a:solidFill>
                      </a:endParaRPr>
                    </a:p>
                  </a:txBody>
                  <a:tcPr marL="68574" marR="68574" marT="34271" marB="34271">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solidFill>
                            <a:srgbClr val="FF0000"/>
                          </a:solidFill>
                        </a:rPr>
                        <a:t>P</a:t>
                      </a:r>
                      <a:r>
                        <a:rPr lang="en-US" altLang="zh-CN" sz="2400" b="1" baseline="-25000" dirty="0">
                          <a:solidFill>
                            <a:srgbClr val="FF0000"/>
                          </a:solidFill>
                        </a:rPr>
                        <a:t>2</a:t>
                      </a:r>
                      <a:r>
                        <a:rPr lang="en-US" altLang="zh-CN" sz="2400" b="1" dirty="0">
                          <a:solidFill>
                            <a:srgbClr val="FF0000"/>
                          </a:solidFill>
                        </a:rPr>
                        <a:t>=</a:t>
                      </a:r>
                      <a:r>
                        <a:rPr lang="en-US" altLang="zh-CN" sz="2400" b="1" baseline="0" dirty="0">
                          <a:solidFill>
                            <a:srgbClr val="FF0000"/>
                          </a:solidFill>
                        </a:rPr>
                        <a:t>P</a:t>
                      </a:r>
                      <a:r>
                        <a:rPr lang="en-US" altLang="zh-CN" sz="2400" b="1" baseline="-25000" dirty="0">
                          <a:solidFill>
                            <a:srgbClr val="FF0000"/>
                          </a:solidFill>
                        </a:rPr>
                        <a:t>1</a:t>
                      </a:r>
                      <a:r>
                        <a:rPr lang="en-US" altLang="zh-CN" sz="2400" b="1" dirty="0">
                          <a:solidFill>
                            <a:srgbClr val="FF0000"/>
                          </a:solidFill>
                        </a:rPr>
                        <a:t>+M</a:t>
                      </a:r>
                      <a:r>
                        <a:rPr lang="en-US" altLang="zh-CN" sz="2400" b="1" baseline="-25000" dirty="0">
                          <a:solidFill>
                            <a:srgbClr val="FF0000"/>
                          </a:solidFill>
                        </a:rPr>
                        <a:t>1</a:t>
                      </a:r>
                      <a:endParaRPr lang="zh-CN" altLang="en-US" sz="2400" b="1" baseline="-25000" dirty="0">
                        <a:solidFill>
                          <a:srgbClr val="FF0000"/>
                        </a:solidFill>
                      </a:endParaRPr>
                    </a:p>
                  </a:txBody>
                  <a:tcPr marL="68574" marR="68574" marT="34271" marB="34271">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74" marR="68574" marT="34271" marB="34271">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74" marR="68574" marT="34271" marB="34271">
                    <a:lnB>
                      <a:noFill/>
                    </a:lnB>
                  </a:tcPr>
                </a:tc>
                <a:tc>
                  <a:txBody>
                    <a:bodyPr/>
                    <a:lstStyle/>
                    <a:p>
                      <a:pPr algn="ctr"/>
                      <a:endParaRPr lang="zh-CN" altLang="en-US" sz="2400" b="1"/>
                    </a:p>
                  </a:txBody>
                  <a:tcPr marL="68574" marR="68574" marT="34271" marB="34271">
                    <a:lnB>
                      <a:noFill/>
                    </a:lnB>
                  </a:tcPr>
                </a:tc>
                <a:tc>
                  <a:txBody>
                    <a:bodyPr/>
                    <a:lstStyle/>
                    <a:p>
                      <a:pPr algn="ctr"/>
                      <a:r>
                        <a:rPr lang="en-US" altLang="zh-CN" sz="2400" b="1" dirty="0"/>
                        <a:t>1</a:t>
                      </a:r>
                      <a:endParaRPr lang="zh-CN" altLang="en-US" sz="2400" b="1" dirty="0"/>
                    </a:p>
                  </a:txBody>
                  <a:tcPr marL="68574" marR="68574" marT="34271" marB="34271">
                    <a:lnB>
                      <a:noFill/>
                    </a:lnB>
                  </a:tcPr>
                </a:tc>
                <a:tc>
                  <a:txBody>
                    <a:bodyPr/>
                    <a:lstStyle/>
                    <a:p>
                      <a:pPr algn="ctr"/>
                      <a:r>
                        <a:rPr lang="en-US" altLang="zh-CN" sz="2400" b="1" dirty="0"/>
                        <a:t>1</a:t>
                      </a:r>
                      <a:endParaRPr lang="zh-CN" altLang="en-US" sz="2400" b="1" dirty="0"/>
                    </a:p>
                  </a:txBody>
                  <a:tcPr marL="68574" marR="68574" marT="34271" marB="34271">
                    <a:lnB>
                      <a:noFill/>
                    </a:lnB>
                  </a:tcPr>
                </a:tc>
                <a:tc>
                  <a:txBody>
                    <a:bodyPr/>
                    <a:lstStyle/>
                    <a:p>
                      <a:pPr algn="ctr"/>
                      <a:r>
                        <a:rPr lang="en-US" altLang="zh-CN" sz="2400" b="1" dirty="0"/>
                        <a:t>0</a:t>
                      </a:r>
                      <a:endParaRPr lang="zh-CN" altLang="en-US" sz="2400" b="1" dirty="0"/>
                    </a:p>
                  </a:txBody>
                  <a:tcPr marL="68574" marR="68574" marT="34271" marB="34271">
                    <a:lnB>
                      <a:noFill/>
                    </a:lnB>
                  </a:tcPr>
                </a:tc>
                <a:tc>
                  <a:txBody>
                    <a:bodyPr/>
                    <a:lstStyle/>
                    <a:p>
                      <a:pPr algn="ctr"/>
                      <a:r>
                        <a:rPr lang="en-US" altLang="zh-CN" sz="2400" b="1" dirty="0"/>
                        <a:t>1</a:t>
                      </a:r>
                      <a:endParaRPr lang="zh-CN" altLang="en-US" sz="2400" b="1" dirty="0"/>
                    </a:p>
                  </a:txBody>
                  <a:tcPr marL="68574" marR="68574" marT="34271" marB="34271">
                    <a:lnB>
                      <a:noFill/>
                    </a:lnB>
                  </a:tcPr>
                </a:tc>
                <a:tc>
                  <a:txBody>
                    <a:bodyPr/>
                    <a:lstStyle/>
                    <a:p>
                      <a:pPr algn="ctr"/>
                      <a:endParaRPr lang="zh-CN" altLang="en-US" sz="2400" b="1" dirty="0"/>
                    </a:p>
                  </a:txBody>
                  <a:tcPr marL="68574" marR="68574" marT="34271" marB="34271">
                    <a:lnB>
                      <a:noFill/>
                    </a:lnB>
                  </a:tcPr>
                </a:tc>
                <a:extLst>
                  <a:ext uri="{0D108BD9-81ED-4DB2-BD59-A6C34878D82A}">
                    <a16:rowId xmlns:a16="http://schemas.microsoft.com/office/drawing/2014/main" val="10003"/>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FF0000"/>
                          </a:solidFill>
                        </a:rPr>
                        <a:t>M</a:t>
                      </a:r>
                      <a:r>
                        <a:rPr lang="en-US" altLang="zh-CN" sz="2400" b="1" baseline="-25000" dirty="0">
                          <a:solidFill>
                            <a:srgbClr val="FF0000"/>
                          </a:solidFill>
                        </a:rPr>
                        <a:t>2</a:t>
                      </a:r>
                      <a:r>
                        <a:rPr lang="en-US" altLang="zh-CN" sz="2400" b="1" dirty="0">
                          <a:solidFill>
                            <a:srgbClr val="FF0000"/>
                          </a:solidFill>
                        </a:rPr>
                        <a:t>=A×B</a:t>
                      </a:r>
                      <a:r>
                        <a:rPr lang="en-US" altLang="zh-CN" sz="2400" b="1" baseline="-25000" dirty="0">
                          <a:solidFill>
                            <a:srgbClr val="FF0000"/>
                          </a:solidFill>
                        </a:rPr>
                        <a:t>2</a:t>
                      </a:r>
                      <a:endParaRPr lang="zh-CN" altLang="en-US" sz="2400" b="1" baseline="-25000" dirty="0">
                        <a:solidFill>
                          <a:srgbClr val="FF0000"/>
                        </a:solidFill>
                      </a:endParaRPr>
                    </a:p>
                  </a:txBody>
                  <a:tcPr marL="68574" marR="68574"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solidFill>
                            <a:srgbClr val="FF0000"/>
                          </a:solidFill>
                        </a:rPr>
                        <a:t>P</a:t>
                      </a:r>
                      <a:r>
                        <a:rPr lang="en-US" altLang="zh-CN" sz="2400" b="1" baseline="-25000" dirty="0">
                          <a:solidFill>
                            <a:srgbClr val="FF0000"/>
                          </a:solidFill>
                        </a:rPr>
                        <a:t>3</a:t>
                      </a:r>
                      <a:r>
                        <a:rPr lang="en-US" altLang="zh-CN" sz="2400" b="1" dirty="0">
                          <a:solidFill>
                            <a:srgbClr val="FF0000"/>
                          </a:solidFill>
                        </a:rPr>
                        <a:t>=</a:t>
                      </a:r>
                      <a:r>
                        <a:rPr lang="en-US" altLang="zh-CN" sz="2400" b="1" baseline="0" dirty="0">
                          <a:solidFill>
                            <a:srgbClr val="FF0000"/>
                          </a:solidFill>
                        </a:rPr>
                        <a:t>P</a:t>
                      </a:r>
                      <a:r>
                        <a:rPr lang="en-US" altLang="zh-CN" sz="2400" b="1" baseline="-25000" dirty="0">
                          <a:solidFill>
                            <a:srgbClr val="FF0000"/>
                          </a:solidFill>
                        </a:rPr>
                        <a:t>2</a:t>
                      </a:r>
                      <a:r>
                        <a:rPr lang="en-US" altLang="zh-CN" sz="2400" b="1" dirty="0">
                          <a:solidFill>
                            <a:srgbClr val="FF0000"/>
                          </a:solidFill>
                        </a:rPr>
                        <a:t>+M</a:t>
                      </a:r>
                      <a:r>
                        <a:rPr lang="en-US" altLang="zh-CN" sz="2400" b="1" baseline="-25000" dirty="0">
                          <a:solidFill>
                            <a:srgbClr val="FF0000"/>
                          </a:solidFill>
                        </a:rPr>
                        <a:t>2</a:t>
                      </a:r>
                    </a:p>
                  </a:txBody>
                  <a:tcPr marL="68574" marR="68574"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74" marR="68574"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74" marR="68574"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a:t>
                      </a:r>
                      <a:endParaRPr lang="zh-CN" altLang="en-US" sz="2400" b="1" dirty="0"/>
                    </a:p>
                  </a:txBody>
                  <a:tcPr marL="68574" marR="68574"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a:t>
                      </a:r>
                      <a:endParaRPr lang="zh-CN" altLang="en-US" sz="2400" b="1" dirty="0"/>
                    </a:p>
                  </a:txBody>
                  <a:tcPr marL="68574" marR="68574"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a:t>
                      </a:r>
                      <a:endParaRPr lang="zh-CN" altLang="en-US" sz="2400" b="1" dirty="0"/>
                    </a:p>
                  </a:txBody>
                  <a:tcPr marL="68574" marR="68574"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a:t>
                      </a:r>
                      <a:endParaRPr lang="zh-CN" altLang="en-US" sz="2400" b="1" dirty="0"/>
                    </a:p>
                  </a:txBody>
                  <a:tcPr marL="68574" marR="68574"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p>
                  </a:txBody>
                  <a:tcPr marL="68574" marR="68574"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p>
                  </a:txBody>
                  <a:tcPr marL="68574" marR="68574"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FF0000"/>
                          </a:solidFill>
                        </a:rPr>
                        <a:t>M</a:t>
                      </a:r>
                      <a:r>
                        <a:rPr lang="en-US" altLang="zh-CN" sz="2400" b="1" baseline="-25000" dirty="0">
                          <a:solidFill>
                            <a:srgbClr val="FF0000"/>
                          </a:solidFill>
                        </a:rPr>
                        <a:t>3</a:t>
                      </a:r>
                      <a:r>
                        <a:rPr lang="en-US" altLang="zh-CN" sz="2400" b="1" dirty="0">
                          <a:solidFill>
                            <a:srgbClr val="FF0000"/>
                          </a:solidFill>
                        </a:rPr>
                        <a:t>=A×B</a:t>
                      </a:r>
                      <a:r>
                        <a:rPr lang="en-US" altLang="zh-CN" sz="2400" b="1" baseline="-25000" dirty="0">
                          <a:solidFill>
                            <a:srgbClr val="FF0000"/>
                          </a:solidFill>
                        </a:rPr>
                        <a:t>1</a:t>
                      </a:r>
                      <a:endParaRPr lang="zh-CN" altLang="en-US" sz="2400" b="1" baseline="-25000" dirty="0">
                        <a:solidFill>
                          <a:srgbClr val="FF0000"/>
                        </a:solidFill>
                      </a:endParaRPr>
                    </a:p>
                  </a:txBody>
                  <a:tcPr marL="68574" marR="68574"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solidFill>
                            <a:srgbClr val="FF0000"/>
                          </a:solidFill>
                        </a:rPr>
                        <a:t>P</a:t>
                      </a:r>
                      <a:r>
                        <a:rPr lang="en-US" altLang="zh-CN" sz="2400" b="1" baseline="-25000" dirty="0">
                          <a:solidFill>
                            <a:srgbClr val="FF0000"/>
                          </a:solidFill>
                        </a:rPr>
                        <a:t>4</a:t>
                      </a:r>
                      <a:r>
                        <a:rPr lang="en-US" altLang="zh-CN" sz="2400" b="1" dirty="0">
                          <a:solidFill>
                            <a:srgbClr val="FF0000"/>
                          </a:solidFill>
                        </a:rPr>
                        <a:t>=</a:t>
                      </a:r>
                      <a:r>
                        <a:rPr lang="en-US" altLang="zh-CN" sz="2400" b="1" baseline="0" dirty="0">
                          <a:solidFill>
                            <a:srgbClr val="FF0000"/>
                          </a:solidFill>
                        </a:rPr>
                        <a:t>P</a:t>
                      </a:r>
                      <a:r>
                        <a:rPr lang="en-US" altLang="zh-CN" sz="2400" b="1" baseline="-25000" dirty="0">
                          <a:solidFill>
                            <a:srgbClr val="FF0000"/>
                          </a:solidFill>
                        </a:rPr>
                        <a:t>3</a:t>
                      </a:r>
                      <a:r>
                        <a:rPr lang="en-US" altLang="zh-CN" sz="2400" b="1" dirty="0">
                          <a:solidFill>
                            <a:srgbClr val="FF0000"/>
                          </a:solidFill>
                        </a:rPr>
                        <a:t>+M</a:t>
                      </a:r>
                      <a:r>
                        <a:rPr lang="en-US" altLang="zh-CN" sz="2400" b="1" baseline="-25000" dirty="0">
                          <a:solidFill>
                            <a:srgbClr val="FF0000"/>
                          </a:solidFill>
                        </a:rPr>
                        <a:t>3</a:t>
                      </a:r>
                      <a:endParaRPr lang="zh-CN" altLang="en-US" sz="2400" b="1" baseline="-25000" dirty="0">
                        <a:solidFill>
                          <a:srgbClr val="FF0000"/>
                        </a:solidFill>
                      </a:endParaRPr>
                    </a:p>
                  </a:txBody>
                  <a:tcPr marL="68574" marR="68574"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74" marR="68574"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solidFill>
                            <a:schemeClr val="tx1"/>
                          </a:solidFill>
                          <a:latin typeface="+mn-lt"/>
                          <a:ea typeface="+mn-ea"/>
                          <a:cs typeface="+mn-cs"/>
                        </a:rPr>
                        <a:t>1</a:t>
                      </a:r>
                      <a:endParaRPr lang="zh-CN" altLang="en-US" sz="2400" b="1" kern="1200" dirty="0">
                        <a:solidFill>
                          <a:schemeClr val="tx1"/>
                        </a:solidFill>
                        <a:latin typeface="+mn-lt"/>
                        <a:ea typeface="+mn-ea"/>
                        <a:cs typeface="+mn-cs"/>
                      </a:endParaRPr>
                    </a:p>
                  </a:txBody>
                  <a:tcPr marL="68574" marR="68574"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1</a:t>
                      </a:r>
                      <a:endParaRPr lang="zh-CN" altLang="en-US" sz="2400" b="1" dirty="0"/>
                    </a:p>
                  </a:txBody>
                  <a:tcPr marL="68574" marR="68574"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0</a:t>
                      </a:r>
                      <a:endParaRPr lang="zh-CN" altLang="en-US" sz="2400" b="1" dirty="0"/>
                    </a:p>
                  </a:txBody>
                  <a:tcPr marL="68574" marR="68574"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1</a:t>
                      </a:r>
                      <a:endParaRPr lang="zh-CN" altLang="en-US" sz="2400" b="1" dirty="0"/>
                    </a:p>
                  </a:txBody>
                  <a:tcPr marL="68574" marR="68574"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p>
                  </a:txBody>
                  <a:tcPr marL="68574" marR="68574"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p>
                  </a:txBody>
                  <a:tcPr marL="68574" marR="68574"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p>
                  </a:txBody>
                  <a:tcPr marL="68574" marR="68574"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4295">
                <a:tc>
                  <a:txBody>
                    <a:bodyPr/>
                    <a:lstStyle/>
                    <a:p>
                      <a:pPr algn="ctr"/>
                      <a:r>
                        <a:rPr lang="en-US" altLang="zh-CN" sz="2400" b="1" dirty="0">
                          <a:solidFill>
                            <a:srgbClr val="FF0000"/>
                          </a:solidFill>
                        </a:rPr>
                        <a:t>AXB</a:t>
                      </a:r>
                      <a:endParaRPr lang="zh-CN" altLang="en-US" sz="2400" b="1" dirty="0"/>
                    </a:p>
                  </a:txBody>
                  <a:tcPr marL="68574" marR="68574" marT="34271" marB="34271">
                    <a:lnT w="12700" cap="flat" cmpd="sng" algn="ctr">
                      <a:solidFill>
                        <a:schemeClr val="tx1"/>
                      </a:solidFill>
                      <a:prstDash val="solid"/>
                      <a:round/>
                      <a:headEnd type="none" w="med" len="med"/>
                      <a:tailEnd type="none" w="med" len="med"/>
                    </a:lnT>
                  </a:tcPr>
                </a:tc>
                <a:tc>
                  <a:txBody>
                    <a:bodyPr/>
                    <a:lstStyle/>
                    <a:p>
                      <a:endParaRPr lang="zh-CN" altLang="en-US" sz="1800" b="1" dirty="0"/>
                    </a:p>
                  </a:txBody>
                  <a:tcPr marL="68574" marR="68574" marT="34271" marB="34271">
                    <a:lnT w="12700" cap="flat" cmpd="sng" algn="ctr">
                      <a:solidFill>
                        <a:schemeClr val="tx1"/>
                      </a:solidFill>
                      <a:prstDash val="solid"/>
                      <a:round/>
                      <a:headEnd type="none" w="med" len="med"/>
                      <a:tailEnd type="none" w="med" len="med"/>
                    </a:lnT>
                  </a:tcPr>
                </a:tc>
                <a:tc>
                  <a:txBody>
                    <a:bodyPr/>
                    <a:lstStyle/>
                    <a:p>
                      <a:endParaRPr lang="zh-CN" altLang="en-US" sz="1800" b="1"/>
                    </a:p>
                  </a:txBody>
                  <a:tcPr marL="68574" marR="68574" marT="34271" marB="34271">
                    <a:lnT w="12700" cap="flat" cmpd="sng" algn="ctr">
                      <a:solidFill>
                        <a:schemeClr val="tx1"/>
                      </a:solidFill>
                      <a:prstDash val="solid"/>
                      <a:round/>
                      <a:headEnd type="none" w="med" len="med"/>
                      <a:tailEnd type="none" w="med" len="med"/>
                    </a:lnT>
                  </a:tcPr>
                </a:tc>
                <a:tc>
                  <a:txBody>
                    <a:bodyPr/>
                    <a:lstStyle/>
                    <a:p>
                      <a:endParaRPr lang="zh-CN" altLang="en-US" sz="1800" b="1"/>
                    </a:p>
                  </a:txBody>
                  <a:tcPr marL="68574" marR="68574" marT="34271" marB="34271">
                    <a:lnT w="12700" cap="flat" cmpd="sng" algn="ctr">
                      <a:solidFill>
                        <a:schemeClr val="tx1"/>
                      </a:solidFill>
                      <a:prstDash val="solid"/>
                      <a:round/>
                      <a:headEnd type="none" w="med" len="med"/>
                      <a:tailEnd type="none" w="med" len="med"/>
                    </a:lnT>
                  </a:tcPr>
                </a:tc>
                <a:tc>
                  <a:txBody>
                    <a:bodyPr/>
                    <a:lstStyle/>
                    <a:p>
                      <a:endParaRPr lang="zh-CN" altLang="en-US" sz="1800" b="1"/>
                    </a:p>
                  </a:txBody>
                  <a:tcPr marL="68574" marR="68574" marT="34271" marB="34271">
                    <a:lnT w="12700" cap="flat" cmpd="sng" algn="ctr">
                      <a:solidFill>
                        <a:schemeClr val="tx1"/>
                      </a:solidFill>
                      <a:prstDash val="solid"/>
                      <a:round/>
                      <a:headEnd type="none" w="med" len="med"/>
                      <a:tailEnd type="none" w="med" len="med"/>
                    </a:lnT>
                  </a:tcPr>
                </a:tc>
                <a:tc>
                  <a:txBody>
                    <a:bodyPr/>
                    <a:lstStyle/>
                    <a:p>
                      <a:endParaRPr lang="zh-CN" altLang="en-US" sz="1800" b="1"/>
                    </a:p>
                  </a:txBody>
                  <a:tcPr marL="68574" marR="68574" marT="34271" marB="34271">
                    <a:lnT w="12700" cap="flat" cmpd="sng" algn="ctr">
                      <a:solidFill>
                        <a:schemeClr val="tx1"/>
                      </a:solidFill>
                      <a:prstDash val="solid"/>
                      <a:round/>
                      <a:headEnd type="none" w="med" len="med"/>
                      <a:tailEnd type="none" w="med" len="med"/>
                    </a:lnT>
                  </a:tcPr>
                </a:tc>
                <a:tc>
                  <a:txBody>
                    <a:bodyPr/>
                    <a:lstStyle/>
                    <a:p>
                      <a:endParaRPr lang="zh-CN" altLang="en-US" sz="1800" b="1"/>
                    </a:p>
                  </a:txBody>
                  <a:tcPr marL="68574" marR="68574" marT="34271" marB="34271">
                    <a:lnT w="12700" cap="flat" cmpd="sng" algn="ctr">
                      <a:solidFill>
                        <a:schemeClr val="tx1"/>
                      </a:solidFill>
                      <a:prstDash val="solid"/>
                      <a:round/>
                      <a:headEnd type="none" w="med" len="med"/>
                      <a:tailEnd type="none" w="med" len="med"/>
                    </a:lnT>
                  </a:tcPr>
                </a:tc>
                <a:tc>
                  <a:txBody>
                    <a:bodyPr/>
                    <a:lstStyle/>
                    <a:p>
                      <a:endParaRPr lang="zh-CN" altLang="en-US" sz="1800" b="1"/>
                    </a:p>
                  </a:txBody>
                  <a:tcPr marL="68574" marR="68574" marT="34271" marB="34271">
                    <a:lnT w="12700" cap="flat" cmpd="sng" algn="ctr">
                      <a:solidFill>
                        <a:schemeClr val="tx1"/>
                      </a:solidFill>
                      <a:prstDash val="solid"/>
                      <a:round/>
                      <a:headEnd type="none" w="med" len="med"/>
                      <a:tailEnd type="none" w="med" len="med"/>
                    </a:lnT>
                  </a:tcPr>
                </a:tc>
                <a:tc>
                  <a:txBody>
                    <a:bodyPr/>
                    <a:lstStyle/>
                    <a:p>
                      <a:endParaRPr lang="zh-CN" altLang="en-US" sz="1800" b="1"/>
                    </a:p>
                  </a:txBody>
                  <a:tcPr marL="68574" marR="68574" marT="34271" marB="34271">
                    <a:lnT w="12700" cap="flat" cmpd="sng" algn="ctr">
                      <a:solidFill>
                        <a:schemeClr val="tx1"/>
                      </a:solidFill>
                      <a:prstDash val="solid"/>
                      <a:round/>
                      <a:headEnd type="none" w="med" len="med"/>
                      <a:tailEnd type="none" w="med" len="med"/>
                    </a:lnT>
                  </a:tcPr>
                </a:tc>
                <a:tc>
                  <a:txBody>
                    <a:bodyPr/>
                    <a:lstStyle/>
                    <a:p>
                      <a:endParaRPr lang="zh-CN" altLang="en-US" sz="1800" b="1" dirty="0"/>
                    </a:p>
                  </a:txBody>
                  <a:tcPr marL="68574" marR="68574" marT="34271" marB="3427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
        <p:nvSpPr>
          <p:cNvPr id="79948" name="标题 1"/>
          <p:cNvSpPr>
            <a:spLocks noGrp="1"/>
          </p:cNvSpPr>
          <p:nvPr>
            <p:ph type="title"/>
          </p:nvPr>
        </p:nvSpPr>
        <p:spPr bwMode="auto">
          <a:xfrm>
            <a:off x="140272" y="1"/>
            <a:ext cx="5210175" cy="5897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二进制乘法</a:t>
            </a:r>
          </a:p>
        </p:txBody>
      </p:sp>
      <p:sp>
        <p:nvSpPr>
          <p:cNvPr id="11" name="圆角矩形标注 10"/>
          <p:cNvSpPr/>
          <p:nvPr/>
        </p:nvSpPr>
        <p:spPr>
          <a:xfrm>
            <a:off x="395288" y="5106988"/>
            <a:ext cx="8280400" cy="1187450"/>
          </a:xfrm>
          <a:prstGeom prst="wedgeRoundRectCallout">
            <a:avLst>
              <a:gd name="adj1" fmla="val 49932"/>
              <a:gd name="adj2" fmla="val 7104"/>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defRPr/>
            </a:pPr>
            <a:endParaRPr lang="en-US" altLang="zh-CN" sz="2400">
              <a:solidFill>
                <a:srgbClr val="FFFFFF"/>
              </a:solidFill>
              <a:latin typeface="Lantinghei SC Demibold"/>
              <a:ea typeface="Lantinghei SC Demibold"/>
              <a:cs typeface="Lantinghei SC Demibold"/>
            </a:endParaRPr>
          </a:p>
          <a:p>
            <a:pPr lvl="1">
              <a:defRPr/>
            </a:pPr>
            <a:r>
              <a:rPr lang="zh-CN" altLang="en-US" sz="2400">
                <a:latin typeface="Lantinghei SC Demibold"/>
                <a:ea typeface="Lantinghei SC Demibold"/>
                <a:cs typeface="Lantinghei SC Demibold"/>
              </a:rPr>
              <a:t>改进方案</a:t>
            </a:r>
            <a:r>
              <a:rPr lang="en-US" altLang="zh-CN" sz="2400">
                <a:latin typeface="Lantinghei SC Demibold"/>
                <a:ea typeface="Lantinghei SC Demibold"/>
                <a:cs typeface="Lantinghei SC Demibold"/>
              </a:rPr>
              <a:t>2</a:t>
            </a:r>
            <a:r>
              <a:rPr lang="zh-CN" altLang="en-US" sz="2400">
                <a:latin typeface="Lantinghei SC Demibold"/>
                <a:ea typeface="Lantinghei SC Demibold"/>
                <a:cs typeface="Lantinghei SC Demibold"/>
              </a:rPr>
              <a:t>：将部分积右移一位再求和，移出部分保存</a:t>
            </a:r>
            <a:endParaRPr lang="en-US" altLang="zh-CN" sz="2400">
              <a:latin typeface="Lantinghei SC Demibold"/>
              <a:ea typeface="Lantinghei SC Demibold"/>
              <a:cs typeface="Lantinghei SC Demibold"/>
            </a:endParaRPr>
          </a:p>
          <a:p>
            <a:pPr>
              <a:defRPr/>
            </a:pPr>
            <a:endParaRPr lang="en-US" altLang="zh-CN" sz="2400">
              <a:latin typeface="Lantinghei SC Demibold"/>
              <a:ea typeface="Lantinghei SC Demibold"/>
              <a:cs typeface="Lantinghei SC Demibold"/>
            </a:endParaRPr>
          </a:p>
        </p:txBody>
      </p:sp>
      <p:sp>
        <p:nvSpPr>
          <p:cNvPr id="3" name="矩形 2"/>
          <p:cNvSpPr/>
          <p:nvPr/>
        </p:nvSpPr>
        <p:spPr>
          <a:xfrm>
            <a:off x="6192838" y="2492375"/>
            <a:ext cx="1403350" cy="558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7" name="组合 26"/>
          <p:cNvGrpSpPr>
            <a:grpSpLocks/>
          </p:cNvGrpSpPr>
          <p:nvPr/>
        </p:nvGrpSpPr>
        <p:grpSpPr bwMode="auto">
          <a:xfrm>
            <a:off x="5580062" y="2451100"/>
            <a:ext cx="2592337" cy="1247775"/>
            <a:chOff x="7151336" y="2125980"/>
            <a:chExt cx="3048326" cy="1663060"/>
          </a:xfrm>
        </p:grpSpPr>
        <p:sp>
          <p:nvSpPr>
            <p:cNvPr id="15" name="矩形 14"/>
            <p:cNvSpPr/>
            <p:nvPr/>
          </p:nvSpPr>
          <p:spPr>
            <a:xfrm>
              <a:off x="7151336" y="2125980"/>
              <a:ext cx="3016572" cy="1663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latin typeface="Lantinghei SC Demibold" charset="-122"/>
                  <a:ea typeface="Lantinghei SC Demibold" charset="-122"/>
                  <a:cs typeface="Lantinghei SC Demibold" charset="-122"/>
                </a:rPr>
                <a:t>      1  1  0  1</a:t>
              </a:r>
            </a:p>
            <a:p>
              <a:pPr algn="ctr">
                <a:defRPr/>
              </a:pPr>
              <a:r>
                <a:rPr lang="en-US" altLang="zh-CN" sz="2000" dirty="0">
                  <a:solidFill>
                    <a:schemeClr val="tx1"/>
                  </a:solidFill>
                  <a:latin typeface="Lantinghei SC Demibold" charset="-122"/>
                  <a:ea typeface="Lantinghei SC Demibold" charset="-122"/>
                  <a:cs typeface="Lantinghei SC Demibold" charset="-122"/>
                </a:rPr>
                <a:t>1  1  0  1</a:t>
              </a:r>
              <a:endParaRPr lang="zh-CN" altLang="en-US" sz="2000" dirty="0">
                <a:solidFill>
                  <a:schemeClr val="tx1"/>
                </a:solidFill>
                <a:latin typeface="Lantinghei SC Demibold" charset="-122"/>
                <a:ea typeface="Lantinghei SC Demibold" charset="-122"/>
                <a:cs typeface="Lantinghei SC Demibold" charset="-122"/>
              </a:endParaRPr>
            </a:p>
          </p:txBody>
        </p:sp>
        <p:sp>
          <p:nvSpPr>
            <p:cNvPr id="17" name="矩形 16"/>
            <p:cNvSpPr/>
            <p:nvPr/>
          </p:nvSpPr>
          <p:spPr>
            <a:xfrm>
              <a:off x="7536611" y="2337565"/>
              <a:ext cx="2663051" cy="134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 name="矩形 7"/>
          <p:cNvSpPr/>
          <p:nvPr/>
        </p:nvSpPr>
        <p:spPr>
          <a:xfrm>
            <a:off x="3708400" y="2924175"/>
            <a:ext cx="1673225" cy="412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圆角矩形标注 9"/>
          <p:cNvSpPr/>
          <p:nvPr/>
        </p:nvSpPr>
        <p:spPr>
          <a:xfrm>
            <a:off x="1817688" y="1533525"/>
            <a:ext cx="3779837" cy="571500"/>
          </a:xfrm>
          <a:prstGeom prst="wedgeRoundRectCallout">
            <a:avLst>
              <a:gd name="adj1" fmla="val 24707"/>
              <a:gd name="adj2" fmla="val 168643"/>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a:solidFill>
                  <a:srgbClr val="FFFFFF"/>
                </a:solidFill>
                <a:latin typeface="Lantinghei SC Demibold"/>
                <a:ea typeface="Lantinghei SC Demibold"/>
                <a:cs typeface="Lantinghei SC Demibold"/>
              </a:rPr>
              <a:t>能否等同于部分积右移</a:t>
            </a:r>
            <a:r>
              <a:rPr lang="en-US" altLang="zh-CN" sz="2000">
                <a:solidFill>
                  <a:srgbClr val="FFFFFF"/>
                </a:solidFill>
                <a:latin typeface="Lantinghei SC Demibold"/>
                <a:ea typeface="Lantinghei SC Demibold"/>
                <a:cs typeface="Lantinghei SC Demibold"/>
              </a:rPr>
              <a:t>1</a:t>
            </a:r>
            <a:r>
              <a:rPr lang="zh-CN" altLang="en-US" sz="2000">
                <a:solidFill>
                  <a:srgbClr val="FFFFFF"/>
                </a:solidFill>
                <a:latin typeface="Lantinghei SC Demibold"/>
                <a:ea typeface="Lantinghei SC Demibold"/>
                <a:cs typeface="Lantinghei SC Demibold"/>
              </a:rPr>
              <a:t>位？</a:t>
            </a:r>
          </a:p>
        </p:txBody>
      </p:sp>
      <p:sp>
        <p:nvSpPr>
          <p:cNvPr id="21" name="矩形 20"/>
          <p:cNvSpPr/>
          <p:nvPr/>
        </p:nvSpPr>
        <p:spPr>
          <a:xfrm>
            <a:off x="5576073" y="3653891"/>
            <a:ext cx="2322513" cy="485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85814" indent="-385814">
              <a:buFontTx/>
              <a:buAutoNum type="arabicPlain"/>
              <a:defRPr/>
            </a:pPr>
            <a:r>
              <a:rPr lang="en-US" altLang="zh-CN" sz="2000" dirty="0">
                <a:solidFill>
                  <a:schemeClr val="tx1"/>
                </a:solidFill>
                <a:latin typeface="Lantinghei SC Demibold" charset="-122"/>
                <a:ea typeface="Lantinghei SC Demibold" charset="-122"/>
                <a:cs typeface="Lantinghei SC Demibold" charset="-122"/>
              </a:rPr>
              <a:t>0  0  1  1</a:t>
            </a:r>
          </a:p>
        </p:txBody>
      </p:sp>
      <p:sp>
        <p:nvSpPr>
          <p:cNvPr id="24" name="圆角矩形标注 23"/>
          <p:cNvSpPr/>
          <p:nvPr/>
        </p:nvSpPr>
        <p:spPr>
          <a:xfrm>
            <a:off x="6192044" y="1081355"/>
            <a:ext cx="2700337" cy="539750"/>
          </a:xfrm>
          <a:prstGeom prst="wedgeRoundRectCallout">
            <a:avLst>
              <a:gd name="adj1" fmla="val 137"/>
              <a:gd name="adj2" fmla="val 229698"/>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Lantinghei SC Demibold" charset="-122"/>
                <a:ea typeface="Lantinghei SC Demibold" charset="-122"/>
                <a:cs typeface="Lantinghei SC Demibold" charset="-122"/>
              </a:rPr>
              <a:t>只需要</a:t>
            </a:r>
            <a:r>
              <a:rPr lang="en-US" altLang="zh-CN" dirty="0">
                <a:solidFill>
                  <a:schemeClr val="tx1"/>
                </a:solidFill>
                <a:latin typeface="Lantinghei SC Demibold" charset="-122"/>
                <a:ea typeface="Lantinghei SC Demibold" charset="-122"/>
                <a:cs typeface="Lantinghei SC Demibold" charset="-122"/>
              </a:rPr>
              <a:t>n+1</a:t>
            </a:r>
            <a:r>
              <a:rPr lang="zh-CN" altLang="en-US" dirty="0">
                <a:solidFill>
                  <a:schemeClr val="tx1"/>
                </a:solidFill>
                <a:latin typeface="Lantinghei SC Demibold" charset="-122"/>
                <a:ea typeface="Lantinghei SC Demibold" charset="-122"/>
                <a:cs typeface="Lantinghei SC Demibold" charset="-122"/>
              </a:rPr>
              <a:t>位加法器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16"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3" grpId="0" animBg="1"/>
      <p:bldP spid="8" grpId="0" animBg="1"/>
      <p:bldP spid="10" grpId="0" animBg="1"/>
      <p:bldP spid="21"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bwMode="auto">
          <a:xfrm>
            <a:off x="178267" y="1"/>
            <a:ext cx="5210175" cy="5853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二进制乘法</a:t>
            </a:r>
          </a:p>
        </p:txBody>
      </p:sp>
      <p:grpSp>
        <p:nvGrpSpPr>
          <p:cNvPr id="81923" name="组合 43"/>
          <p:cNvGrpSpPr>
            <a:grpSpLocks/>
          </p:cNvGrpSpPr>
          <p:nvPr/>
        </p:nvGrpSpPr>
        <p:grpSpPr bwMode="auto">
          <a:xfrm>
            <a:off x="1206500" y="1484313"/>
            <a:ext cx="7416800" cy="4048125"/>
            <a:chOff x="1486694" y="1142559"/>
            <a:chExt cx="9374491" cy="5116343"/>
          </a:xfrm>
        </p:grpSpPr>
        <p:grpSp>
          <p:nvGrpSpPr>
            <p:cNvPr id="81933" name="Group 4"/>
            <p:cNvGrpSpPr>
              <a:grpSpLocks/>
            </p:cNvGrpSpPr>
            <p:nvPr/>
          </p:nvGrpSpPr>
          <p:grpSpPr bwMode="auto">
            <a:xfrm>
              <a:off x="1486694" y="1142559"/>
              <a:ext cx="9374491" cy="5116343"/>
              <a:chOff x="444" y="726"/>
              <a:chExt cx="4709" cy="2877"/>
            </a:xfrm>
          </p:grpSpPr>
          <p:sp>
            <p:nvSpPr>
              <p:cNvPr id="5" name="Freeform 22"/>
              <p:cNvSpPr>
                <a:spLocks/>
              </p:cNvSpPr>
              <p:nvPr/>
            </p:nvSpPr>
            <p:spPr bwMode="auto">
              <a:xfrm>
                <a:off x="1713" y="1527"/>
                <a:ext cx="2659" cy="583"/>
              </a:xfrm>
              <a:custGeom>
                <a:avLst/>
                <a:gdLst>
                  <a:gd name="T0" fmla="*/ 39794 w 2112"/>
                  <a:gd name="T1" fmla="*/ 2 h 672"/>
                  <a:gd name="T2" fmla="*/ 39794 w 2112"/>
                  <a:gd name="T3" fmla="*/ 0 h 672"/>
                  <a:gd name="T4" fmla="*/ 0 w 2112"/>
                  <a:gd name="T5" fmla="*/ 0 h 672"/>
                  <a:gd name="T6" fmla="*/ 0 60000 65536"/>
                  <a:gd name="T7" fmla="*/ 0 60000 65536"/>
                  <a:gd name="T8" fmla="*/ 0 60000 65536"/>
                  <a:gd name="T9" fmla="*/ 0 w 2112"/>
                  <a:gd name="T10" fmla="*/ 0 h 672"/>
                  <a:gd name="T11" fmla="*/ 2112 w 2112"/>
                  <a:gd name="T12" fmla="*/ 672 h 672"/>
                </a:gdLst>
                <a:ahLst/>
                <a:cxnLst>
                  <a:cxn ang="T6">
                    <a:pos x="T0" y="T1"/>
                  </a:cxn>
                  <a:cxn ang="T7">
                    <a:pos x="T2" y="T3"/>
                  </a:cxn>
                  <a:cxn ang="T8">
                    <a:pos x="T4" y="T5"/>
                  </a:cxn>
                </a:cxnLst>
                <a:rect l="T9" t="T10" r="T11" b="T12"/>
                <a:pathLst>
                  <a:path w="2112" h="672">
                    <a:moveTo>
                      <a:pt x="2112" y="672"/>
                    </a:moveTo>
                    <a:lnTo>
                      <a:pt x="2112" y="0"/>
                    </a:lnTo>
                    <a:lnTo>
                      <a:pt x="0" y="0"/>
                    </a:lnTo>
                  </a:path>
                </a:pathLst>
              </a:custGeom>
              <a:noFill/>
              <a:ln w="28575">
                <a:solidFill>
                  <a:srgbClr val="000000"/>
                </a:solidFill>
                <a:prstDash val="dash"/>
                <a:round/>
                <a:headEnd/>
                <a:tailEnd type="triangle" w="med" len="me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6" name="Freeform 5"/>
              <p:cNvSpPr>
                <a:spLocks/>
              </p:cNvSpPr>
              <p:nvPr/>
            </p:nvSpPr>
            <p:spPr bwMode="auto">
              <a:xfrm>
                <a:off x="732" y="1300"/>
                <a:ext cx="1104" cy="433"/>
              </a:xfrm>
              <a:custGeom>
                <a:avLst/>
                <a:gdLst>
                  <a:gd name="T0" fmla="*/ 0 w 1104"/>
                  <a:gd name="T1" fmla="*/ 0 h 480"/>
                  <a:gd name="T2" fmla="*/ 288 w 1104"/>
                  <a:gd name="T3" fmla="*/ 38 h 480"/>
                  <a:gd name="T4" fmla="*/ 864 w 1104"/>
                  <a:gd name="T5" fmla="*/ 38 h 480"/>
                  <a:gd name="T6" fmla="*/ 1104 w 1104"/>
                  <a:gd name="T7" fmla="*/ 0 h 480"/>
                  <a:gd name="T8" fmla="*/ 672 w 1104"/>
                  <a:gd name="T9" fmla="*/ 0 h 480"/>
                  <a:gd name="T10" fmla="*/ 576 w 1104"/>
                  <a:gd name="T11" fmla="*/ 12 h 480"/>
                  <a:gd name="T12" fmla="*/ 480 w 1104"/>
                  <a:gd name="T13" fmla="*/ 0 h 480"/>
                  <a:gd name="T14" fmla="*/ 0 w 1104"/>
                  <a:gd name="T15" fmla="*/ 0 h 480"/>
                  <a:gd name="T16" fmla="*/ 0 60000 65536"/>
                  <a:gd name="T17" fmla="*/ 0 60000 65536"/>
                  <a:gd name="T18" fmla="*/ 0 60000 65536"/>
                  <a:gd name="T19" fmla="*/ 0 60000 65536"/>
                  <a:gd name="T20" fmla="*/ 0 60000 65536"/>
                  <a:gd name="T21" fmla="*/ 0 60000 65536"/>
                  <a:gd name="T22" fmla="*/ 0 60000 65536"/>
                  <a:gd name="T23" fmla="*/ 0 60000 65536"/>
                  <a:gd name="T24" fmla="*/ 0 w 1104"/>
                  <a:gd name="T25" fmla="*/ 0 h 480"/>
                  <a:gd name="T26" fmla="*/ 1104 w 1104"/>
                  <a:gd name="T27" fmla="*/ 480 h 4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4" h="480">
                    <a:moveTo>
                      <a:pt x="0" y="0"/>
                    </a:moveTo>
                    <a:lnTo>
                      <a:pt x="288" y="480"/>
                    </a:lnTo>
                    <a:lnTo>
                      <a:pt x="864" y="480"/>
                    </a:lnTo>
                    <a:lnTo>
                      <a:pt x="1104" y="0"/>
                    </a:lnTo>
                    <a:lnTo>
                      <a:pt x="672" y="0"/>
                    </a:lnTo>
                    <a:lnTo>
                      <a:pt x="576" y="144"/>
                    </a:lnTo>
                    <a:lnTo>
                      <a:pt x="480" y="0"/>
                    </a:lnTo>
                    <a:lnTo>
                      <a:pt x="0" y="0"/>
                    </a:lnTo>
                    <a:close/>
                  </a:path>
                </a:pathLst>
              </a:custGeom>
              <a:no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8" name="AutoShape 7"/>
              <p:cNvSpPr>
                <a:spLocks noChangeArrowheads="1"/>
              </p:cNvSpPr>
              <p:nvPr/>
            </p:nvSpPr>
            <p:spPr bwMode="auto">
              <a:xfrm>
                <a:off x="3769" y="2110"/>
                <a:ext cx="1213" cy="551"/>
              </a:xfrm>
              <a:prstGeom prst="roundRect">
                <a:avLst>
                  <a:gd name="adj" fmla="val 50000"/>
                </a:avLst>
              </a:prstGeom>
              <a:solidFill>
                <a:srgbClr val="FFFFFF"/>
              </a:solidFill>
              <a:ln w="26988">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81938" name="Rectangle 8"/>
              <p:cNvSpPr>
                <a:spLocks noChangeArrowheads="1"/>
              </p:cNvSpPr>
              <p:nvPr/>
            </p:nvSpPr>
            <p:spPr bwMode="auto">
              <a:xfrm>
                <a:off x="4050" y="2160"/>
                <a:ext cx="65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Lantinghei SC Demibold"/>
                    <a:ea typeface="Lantinghei SC Demibold"/>
                    <a:cs typeface="Lantinghei SC Demibold"/>
                  </a:rPr>
                  <a:t>控制逻辑</a:t>
                </a:r>
              </a:p>
            </p:txBody>
          </p:sp>
          <p:sp>
            <p:nvSpPr>
              <p:cNvPr id="11" name="Rectangle 10"/>
              <p:cNvSpPr>
                <a:spLocks noChangeArrowheads="1"/>
              </p:cNvSpPr>
              <p:nvPr/>
            </p:nvSpPr>
            <p:spPr bwMode="auto">
              <a:xfrm>
                <a:off x="975" y="1436"/>
                <a:ext cx="717" cy="197"/>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kern="0" dirty="0">
                    <a:solidFill>
                      <a:srgbClr val="000000"/>
                    </a:solidFill>
                    <a:latin typeface="Lantinghei SC Demibold" charset="-122"/>
                    <a:ea typeface="Lantinghei SC Demibold" charset="-122"/>
                    <a:cs typeface="Lantinghei SC Demibold" charset="-122"/>
                  </a:rPr>
                  <a:t>32</a:t>
                </a:r>
                <a:r>
                  <a:rPr lang="zh-CN" altLang="en-US" kern="0" dirty="0">
                    <a:solidFill>
                      <a:srgbClr val="000000"/>
                    </a:solidFill>
                    <a:latin typeface="Lantinghei SC Demibold" charset="-122"/>
                    <a:ea typeface="Lantinghei SC Demibold" charset="-122"/>
                    <a:cs typeface="Lantinghei SC Demibold" charset="-122"/>
                  </a:rPr>
                  <a:t>位 </a:t>
                </a:r>
                <a:r>
                  <a:rPr lang="en-US" altLang="zh-CN" kern="0" dirty="0">
                    <a:solidFill>
                      <a:srgbClr val="000000"/>
                    </a:solidFill>
                    <a:latin typeface="Lantinghei SC Demibold" charset="-122"/>
                    <a:ea typeface="Lantinghei SC Demibold" charset="-122"/>
                    <a:cs typeface="Lantinghei SC Demibold" charset="-122"/>
                  </a:rPr>
                  <a:t>ALU</a:t>
                </a:r>
              </a:p>
            </p:txBody>
          </p:sp>
          <p:sp>
            <p:nvSpPr>
              <p:cNvPr id="12" name="Rectangle 11"/>
              <p:cNvSpPr>
                <a:spLocks noChangeArrowheads="1"/>
              </p:cNvSpPr>
              <p:nvPr/>
            </p:nvSpPr>
            <p:spPr bwMode="auto">
              <a:xfrm>
                <a:off x="1045" y="726"/>
                <a:ext cx="1245" cy="276"/>
              </a:xfrm>
              <a:prstGeom prst="rect">
                <a:avLst/>
              </a:prstGeom>
              <a:noFill/>
              <a:ln w="285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13" name="Rectangle 12"/>
              <p:cNvSpPr>
                <a:spLocks noChangeArrowheads="1"/>
              </p:cNvSpPr>
              <p:nvPr/>
            </p:nvSpPr>
            <p:spPr bwMode="auto">
              <a:xfrm>
                <a:off x="1148" y="767"/>
                <a:ext cx="1067" cy="197"/>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kern="0" dirty="0">
                    <a:solidFill>
                      <a:srgbClr val="000000"/>
                    </a:solidFill>
                    <a:latin typeface="Lantinghei SC Demibold" charset="-122"/>
                    <a:ea typeface="Lantinghei SC Demibold" charset="-122"/>
                    <a:cs typeface="Lantinghei SC Demibold" charset="-122"/>
                  </a:rPr>
                  <a:t>被乘数寄存器</a:t>
                </a:r>
                <a:r>
                  <a:rPr lang="en-US" altLang="zh-CN" kern="0" dirty="0">
                    <a:solidFill>
                      <a:srgbClr val="000000"/>
                    </a:solidFill>
                    <a:latin typeface="Lantinghei SC Demibold" charset="-122"/>
                    <a:ea typeface="Lantinghei SC Demibold" charset="-122"/>
                    <a:cs typeface="Lantinghei SC Demibold" charset="-122"/>
                  </a:rPr>
                  <a:t>A</a:t>
                </a:r>
              </a:p>
            </p:txBody>
          </p:sp>
          <p:sp>
            <p:nvSpPr>
              <p:cNvPr id="81942" name="Rectangle 13"/>
              <p:cNvSpPr>
                <a:spLocks noChangeArrowheads="1"/>
              </p:cNvSpPr>
              <p:nvPr/>
            </p:nvSpPr>
            <p:spPr bwMode="auto">
              <a:xfrm>
                <a:off x="993" y="2251"/>
                <a:ext cx="99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Lantinghei SC Demibold"/>
                    <a:ea typeface="Lantinghei SC Demibold"/>
                    <a:cs typeface="Lantinghei SC Demibold"/>
                  </a:rPr>
                  <a:t>部分积寄存器</a:t>
                </a:r>
                <a:r>
                  <a:rPr lang="en-US" altLang="zh-CN">
                    <a:solidFill>
                      <a:srgbClr val="000000"/>
                    </a:solidFill>
                    <a:latin typeface="Lantinghei SC Demibold"/>
                    <a:ea typeface="Lantinghei SC Demibold"/>
                    <a:cs typeface="Lantinghei SC Demibold"/>
                  </a:rPr>
                  <a:t>P</a:t>
                </a:r>
              </a:p>
            </p:txBody>
          </p:sp>
          <p:sp>
            <p:nvSpPr>
              <p:cNvPr id="15" name="Rectangle 14"/>
              <p:cNvSpPr>
                <a:spLocks noChangeArrowheads="1"/>
              </p:cNvSpPr>
              <p:nvPr/>
            </p:nvSpPr>
            <p:spPr bwMode="auto">
              <a:xfrm>
                <a:off x="1655" y="1025"/>
                <a:ext cx="172" cy="175"/>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sz="1600" kern="0">
                    <a:solidFill>
                      <a:srgbClr val="000000"/>
                    </a:solidFill>
                    <a:latin typeface="Lantinghei SC Demibold" charset="-122"/>
                    <a:ea typeface="Lantinghei SC Demibold" charset="-122"/>
                    <a:cs typeface="Lantinghei SC Demibold" charset="-122"/>
                  </a:rPr>
                  <a:t>32</a:t>
                </a:r>
              </a:p>
            </p:txBody>
          </p:sp>
          <p:sp>
            <p:nvSpPr>
              <p:cNvPr id="16" name="Rectangle 15"/>
              <p:cNvSpPr>
                <a:spLocks noChangeArrowheads="1"/>
              </p:cNvSpPr>
              <p:nvPr/>
            </p:nvSpPr>
            <p:spPr bwMode="auto">
              <a:xfrm>
                <a:off x="1802" y="2023"/>
                <a:ext cx="352" cy="176"/>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sz="1600" kern="0">
                    <a:solidFill>
                      <a:srgbClr val="000000"/>
                    </a:solidFill>
                    <a:latin typeface="Lantinghei SC Demibold" charset="-122"/>
                    <a:ea typeface="Lantinghei SC Demibold" charset="-122"/>
                    <a:cs typeface="Lantinghei SC Demibold" charset="-122"/>
                  </a:rPr>
                  <a:t>64 </a:t>
                </a:r>
                <a:r>
                  <a:rPr lang="zh-CN" altLang="en-US" sz="1600" kern="0">
                    <a:solidFill>
                      <a:srgbClr val="000000"/>
                    </a:solidFill>
                    <a:latin typeface="Lantinghei SC Demibold" charset="-122"/>
                    <a:ea typeface="Lantinghei SC Demibold" charset="-122"/>
                    <a:cs typeface="Lantinghei SC Demibold" charset="-122"/>
                  </a:rPr>
                  <a:t>位</a:t>
                </a:r>
              </a:p>
            </p:txBody>
          </p:sp>
          <p:sp>
            <p:nvSpPr>
              <p:cNvPr id="17" name="Rectangle 16"/>
              <p:cNvSpPr>
                <a:spLocks noChangeArrowheads="1"/>
              </p:cNvSpPr>
              <p:nvPr/>
            </p:nvSpPr>
            <p:spPr bwMode="auto">
              <a:xfrm>
                <a:off x="972" y="2210"/>
                <a:ext cx="1957" cy="307"/>
              </a:xfrm>
              <a:prstGeom prst="rect">
                <a:avLst/>
              </a:prstGeom>
              <a:no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endParaRPr lang="zh-CN" altLang="en-US" sz="1400" kern="0">
                  <a:solidFill>
                    <a:srgbClr val="BBE0E3"/>
                  </a:solidFill>
                  <a:latin typeface="Lantinghei SC Demibold" charset="-122"/>
                  <a:ea typeface="Lantinghei SC Demibold" charset="-122"/>
                  <a:cs typeface="Lantinghei SC Demibold" charset="-122"/>
                </a:endParaRPr>
              </a:p>
            </p:txBody>
          </p:sp>
          <p:sp>
            <p:nvSpPr>
              <p:cNvPr id="18" name="Line 17"/>
              <p:cNvSpPr>
                <a:spLocks noChangeShapeType="1"/>
              </p:cNvSpPr>
              <p:nvPr/>
            </p:nvSpPr>
            <p:spPr bwMode="auto">
              <a:xfrm>
                <a:off x="1308" y="1734"/>
                <a:ext cx="1" cy="476"/>
              </a:xfrm>
              <a:prstGeom prst="line">
                <a:avLst/>
              </a:prstGeom>
              <a:noFill/>
              <a:ln w="19050">
                <a:solidFill>
                  <a:srgbClr val="000000"/>
                </a:solidFill>
                <a:round/>
                <a:headEnd/>
                <a:tailEnd type="triangle" w="med" len="med"/>
              </a:ln>
            </p:spPr>
            <p:txBody>
              <a:bodyPr wrap="none" anchor="ct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19" name="Freeform 18"/>
              <p:cNvSpPr>
                <a:spLocks/>
              </p:cNvSpPr>
              <p:nvPr/>
            </p:nvSpPr>
            <p:spPr bwMode="auto">
              <a:xfrm>
                <a:off x="444" y="1127"/>
                <a:ext cx="864" cy="1560"/>
              </a:xfrm>
              <a:custGeom>
                <a:avLst/>
                <a:gdLst>
                  <a:gd name="T0" fmla="*/ 864 w 864"/>
                  <a:gd name="T1" fmla="*/ 120 h 1728"/>
                  <a:gd name="T2" fmla="*/ 864 w 864"/>
                  <a:gd name="T3" fmla="*/ 133 h 1728"/>
                  <a:gd name="T4" fmla="*/ 0 w 864"/>
                  <a:gd name="T5" fmla="*/ 133 h 1728"/>
                  <a:gd name="T6" fmla="*/ 0 w 864"/>
                  <a:gd name="T7" fmla="*/ 0 h 1728"/>
                  <a:gd name="T8" fmla="*/ 528 w 864"/>
                  <a:gd name="T9" fmla="*/ 0 h 1728"/>
                  <a:gd name="T10" fmla="*/ 528 w 864"/>
                  <a:gd name="T11" fmla="*/ 15 h 1728"/>
                  <a:gd name="T12" fmla="*/ 0 60000 65536"/>
                  <a:gd name="T13" fmla="*/ 0 60000 65536"/>
                  <a:gd name="T14" fmla="*/ 0 60000 65536"/>
                  <a:gd name="T15" fmla="*/ 0 60000 65536"/>
                  <a:gd name="T16" fmla="*/ 0 60000 65536"/>
                  <a:gd name="T17" fmla="*/ 0 60000 65536"/>
                  <a:gd name="T18" fmla="*/ 0 w 864"/>
                  <a:gd name="T19" fmla="*/ 0 h 1728"/>
                  <a:gd name="T20" fmla="*/ 864 w 864"/>
                  <a:gd name="T21" fmla="*/ 1728 h 1728"/>
                </a:gdLst>
                <a:ahLst/>
                <a:cxnLst>
                  <a:cxn ang="T12">
                    <a:pos x="T0" y="T1"/>
                  </a:cxn>
                  <a:cxn ang="T13">
                    <a:pos x="T2" y="T3"/>
                  </a:cxn>
                  <a:cxn ang="T14">
                    <a:pos x="T4" y="T5"/>
                  </a:cxn>
                  <a:cxn ang="T15">
                    <a:pos x="T6" y="T7"/>
                  </a:cxn>
                  <a:cxn ang="T16">
                    <a:pos x="T8" y="T9"/>
                  </a:cxn>
                  <a:cxn ang="T17">
                    <a:pos x="T10" y="T11"/>
                  </a:cxn>
                </a:cxnLst>
                <a:rect l="T18" t="T19" r="T20" b="T21"/>
                <a:pathLst>
                  <a:path w="864" h="1728">
                    <a:moveTo>
                      <a:pt x="864" y="1536"/>
                    </a:moveTo>
                    <a:lnTo>
                      <a:pt x="864" y="1728"/>
                    </a:lnTo>
                    <a:lnTo>
                      <a:pt x="0" y="1728"/>
                    </a:lnTo>
                    <a:lnTo>
                      <a:pt x="0" y="0"/>
                    </a:lnTo>
                    <a:lnTo>
                      <a:pt x="528" y="0"/>
                    </a:lnTo>
                    <a:lnTo>
                      <a:pt x="528" y="192"/>
                    </a:lnTo>
                  </a:path>
                </a:pathLst>
              </a:custGeom>
              <a:noFill/>
              <a:ln w="19050">
                <a:solidFill>
                  <a:srgbClr val="000000"/>
                </a:solidFill>
                <a:round/>
                <a:headEnd/>
                <a:tailEnd type="triangle" w="med" len="me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20" name="Line 19"/>
              <p:cNvSpPr>
                <a:spLocks noChangeShapeType="1"/>
              </p:cNvSpPr>
              <p:nvPr/>
            </p:nvSpPr>
            <p:spPr bwMode="auto">
              <a:xfrm>
                <a:off x="1596" y="997"/>
                <a:ext cx="0" cy="303"/>
              </a:xfrm>
              <a:prstGeom prst="line">
                <a:avLst/>
              </a:prstGeom>
              <a:noFill/>
              <a:ln w="19050">
                <a:solidFill>
                  <a:srgbClr val="000000"/>
                </a:solidFill>
                <a:round/>
                <a:headEnd/>
                <a:tailEnd type="triangle" w="med" len="med"/>
              </a:ln>
            </p:spPr>
            <p:txBody>
              <a:bodyPr wrap="none" anchor="ct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21" name="Line 20"/>
              <p:cNvSpPr>
                <a:spLocks noChangeShapeType="1"/>
              </p:cNvSpPr>
              <p:nvPr/>
            </p:nvSpPr>
            <p:spPr bwMode="auto">
              <a:xfrm flipH="1" flipV="1">
                <a:off x="2940" y="2309"/>
                <a:ext cx="813" cy="2"/>
              </a:xfrm>
              <a:prstGeom prst="line">
                <a:avLst/>
              </a:prstGeom>
              <a:noFill/>
              <a:ln w="28575">
                <a:solidFill>
                  <a:srgbClr val="000000"/>
                </a:solidFill>
                <a:prstDash val="dash"/>
                <a:round/>
                <a:headEnd/>
                <a:tailEnd type="triangle" w="med" len="med"/>
              </a:ln>
            </p:spPr>
            <p:txBody>
              <a:bodyPr wrap="none" anchor="ct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25" name="Line 27"/>
              <p:cNvSpPr>
                <a:spLocks noChangeShapeType="1"/>
              </p:cNvSpPr>
              <p:nvPr/>
            </p:nvSpPr>
            <p:spPr bwMode="auto">
              <a:xfrm>
                <a:off x="1540" y="1048"/>
                <a:ext cx="114" cy="88"/>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26" name="Line 28"/>
              <p:cNvSpPr>
                <a:spLocks noChangeShapeType="1"/>
              </p:cNvSpPr>
              <p:nvPr/>
            </p:nvSpPr>
            <p:spPr bwMode="auto">
              <a:xfrm>
                <a:off x="917" y="1172"/>
                <a:ext cx="112" cy="87"/>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27" name="Line 29"/>
              <p:cNvSpPr>
                <a:spLocks noChangeShapeType="1"/>
              </p:cNvSpPr>
              <p:nvPr/>
            </p:nvSpPr>
            <p:spPr bwMode="auto">
              <a:xfrm>
                <a:off x="1237" y="1923"/>
                <a:ext cx="112" cy="87"/>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28" name="Line 30"/>
              <p:cNvSpPr>
                <a:spLocks noChangeShapeType="1"/>
              </p:cNvSpPr>
              <p:nvPr/>
            </p:nvSpPr>
            <p:spPr bwMode="auto">
              <a:xfrm>
                <a:off x="1262" y="2581"/>
                <a:ext cx="112" cy="87"/>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29" name="Rectangle 31"/>
              <p:cNvSpPr>
                <a:spLocks noChangeArrowheads="1"/>
              </p:cNvSpPr>
              <p:nvPr/>
            </p:nvSpPr>
            <p:spPr bwMode="auto">
              <a:xfrm>
                <a:off x="1020" y="1071"/>
                <a:ext cx="172" cy="175"/>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sz="1600" kern="0" dirty="0">
                    <a:solidFill>
                      <a:srgbClr val="000000"/>
                    </a:solidFill>
                    <a:latin typeface="Lantinghei SC Demibold" charset="-122"/>
                    <a:ea typeface="Lantinghei SC Demibold" charset="-122"/>
                    <a:cs typeface="Lantinghei SC Demibold" charset="-122"/>
                  </a:rPr>
                  <a:t>32</a:t>
                </a:r>
              </a:p>
            </p:txBody>
          </p:sp>
          <p:sp>
            <p:nvSpPr>
              <p:cNvPr id="30" name="Rectangle 32"/>
              <p:cNvSpPr>
                <a:spLocks noChangeArrowheads="1"/>
              </p:cNvSpPr>
              <p:nvPr/>
            </p:nvSpPr>
            <p:spPr bwMode="auto">
              <a:xfrm>
                <a:off x="1349" y="1847"/>
                <a:ext cx="172" cy="176"/>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sz="1600" kern="0">
                    <a:solidFill>
                      <a:srgbClr val="000000"/>
                    </a:solidFill>
                    <a:latin typeface="Lantinghei SC Demibold" charset="-122"/>
                    <a:ea typeface="Lantinghei SC Demibold" charset="-122"/>
                    <a:cs typeface="Lantinghei SC Demibold" charset="-122"/>
                  </a:rPr>
                  <a:t>32</a:t>
                </a:r>
              </a:p>
            </p:txBody>
          </p:sp>
          <p:sp>
            <p:nvSpPr>
              <p:cNvPr id="31" name="Rectangle 33"/>
              <p:cNvSpPr>
                <a:spLocks noChangeArrowheads="1"/>
              </p:cNvSpPr>
              <p:nvPr/>
            </p:nvSpPr>
            <p:spPr bwMode="auto">
              <a:xfrm>
                <a:off x="1367" y="2568"/>
                <a:ext cx="161" cy="175"/>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sz="1600" kern="0">
                    <a:solidFill>
                      <a:srgbClr val="000000"/>
                    </a:solidFill>
                    <a:latin typeface="Lantinghei SC Demibold" charset="-122"/>
                    <a:ea typeface="Lantinghei SC Demibold" charset="-122"/>
                    <a:cs typeface="Lantinghei SC Demibold" charset="-122"/>
                  </a:rPr>
                  <a:t>32</a:t>
                </a:r>
              </a:p>
            </p:txBody>
          </p:sp>
          <p:sp>
            <p:nvSpPr>
              <p:cNvPr id="32" name="Rectangle 34"/>
              <p:cNvSpPr>
                <a:spLocks noChangeArrowheads="1"/>
              </p:cNvSpPr>
              <p:nvPr/>
            </p:nvSpPr>
            <p:spPr bwMode="auto">
              <a:xfrm>
                <a:off x="1925" y="1336"/>
                <a:ext cx="163" cy="219"/>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sz="2000" kern="0" dirty="0">
                    <a:solidFill>
                      <a:srgbClr val="FF0000"/>
                    </a:solidFill>
                    <a:latin typeface="Lantinghei SC Demibold" charset="-122"/>
                    <a:ea typeface="Lantinghei SC Demibold" charset="-122"/>
                    <a:cs typeface="Lantinghei SC Demibold" charset="-122"/>
                  </a:rPr>
                  <a:t>加</a:t>
                </a:r>
              </a:p>
            </p:txBody>
          </p:sp>
          <p:sp>
            <p:nvSpPr>
              <p:cNvPr id="81958" name="Text Box 35"/>
              <p:cNvSpPr txBox="1">
                <a:spLocks noChangeArrowheads="1"/>
              </p:cNvSpPr>
              <p:nvPr/>
            </p:nvSpPr>
            <p:spPr bwMode="auto">
              <a:xfrm>
                <a:off x="4047" y="2387"/>
                <a:ext cx="73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FF"/>
                    </a:solidFill>
                    <a:latin typeface="Lantinghei SC Demibold"/>
                    <a:ea typeface="Lantinghei SC Demibold"/>
                    <a:cs typeface="Lantinghei SC Demibold"/>
                  </a:rPr>
                  <a:t>计数器</a:t>
                </a:r>
                <a:r>
                  <a:rPr lang="en-US" altLang="zh-CN" sz="1600">
                    <a:solidFill>
                      <a:srgbClr val="0000FF"/>
                    </a:solidFill>
                    <a:latin typeface="Lantinghei SC Demibold"/>
                    <a:ea typeface="Lantinghei SC Demibold"/>
                    <a:cs typeface="Lantinghei SC Demibold"/>
                  </a:rPr>
                  <a:t>C</a:t>
                </a:r>
                <a:r>
                  <a:rPr lang="en-US" altLang="zh-CN" sz="1600" baseline="-25000">
                    <a:solidFill>
                      <a:srgbClr val="0000FF"/>
                    </a:solidFill>
                    <a:latin typeface="Lantinghei SC Demibold"/>
                    <a:ea typeface="Lantinghei SC Demibold"/>
                    <a:cs typeface="Lantinghei SC Demibold"/>
                  </a:rPr>
                  <a:t>n</a:t>
                </a:r>
              </a:p>
            </p:txBody>
          </p:sp>
          <p:sp>
            <p:nvSpPr>
              <p:cNvPr id="34" name="Line 36"/>
              <p:cNvSpPr>
                <a:spLocks noChangeShapeType="1"/>
              </p:cNvSpPr>
              <p:nvPr/>
            </p:nvSpPr>
            <p:spPr bwMode="auto">
              <a:xfrm flipV="1">
                <a:off x="4374" y="2665"/>
                <a:ext cx="0" cy="238"/>
              </a:xfrm>
              <a:prstGeom prst="line">
                <a:avLst/>
              </a:prstGeom>
              <a:noFill/>
              <a:ln w="28575">
                <a:solidFill>
                  <a:srgbClr val="000000"/>
                </a:solidFill>
                <a:round/>
                <a:headEnd/>
                <a:tailEnd type="triangle" w="med" len="med"/>
              </a:ln>
            </p:spPr>
            <p:txBody>
              <a:bodyP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35" name="Text Box 37"/>
              <p:cNvSpPr txBox="1">
                <a:spLocks noChangeArrowheads="1"/>
              </p:cNvSpPr>
              <p:nvPr/>
            </p:nvSpPr>
            <p:spPr bwMode="auto">
              <a:xfrm>
                <a:off x="4372" y="2655"/>
                <a:ext cx="488" cy="28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Bef>
                    <a:spcPct val="50000"/>
                  </a:spcBef>
                  <a:spcAft>
                    <a:spcPts val="0"/>
                  </a:spcAft>
                  <a:defRPr/>
                </a:pPr>
                <a:r>
                  <a:rPr lang="zh-CN" altLang="en-US" sz="2000" kern="0">
                    <a:solidFill>
                      <a:srgbClr val="0000FF"/>
                    </a:solidFill>
                    <a:latin typeface="Lantinghei SC Demibold" charset="-122"/>
                    <a:ea typeface="Lantinghei SC Demibold" charset="-122"/>
                    <a:cs typeface="Lantinghei SC Demibold" charset="-122"/>
                  </a:rPr>
                  <a:t>时钟</a:t>
                </a:r>
              </a:p>
            </p:txBody>
          </p:sp>
          <p:sp>
            <p:nvSpPr>
              <p:cNvPr id="36" name="Text Box 38"/>
              <p:cNvSpPr txBox="1">
                <a:spLocks noChangeArrowheads="1"/>
              </p:cNvSpPr>
              <p:nvPr/>
            </p:nvSpPr>
            <p:spPr bwMode="auto">
              <a:xfrm>
                <a:off x="549" y="2219"/>
                <a:ext cx="240" cy="263"/>
              </a:xfrm>
              <a:prstGeom prst="rect">
                <a:avLst/>
              </a:prstGeom>
              <a:noFill/>
              <a:ln w="28575">
                <a:solidFill>
                  <a:srgbClr val="000000"/>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Bef>
                    <a:spcPct val="50000"/>
                  </a:spcBef>
                  <a:spcAft>
                    <a:spcPts val="0"/>
                  </a:spcAft>
                  <a:defRPr/>
                </a:pPr>
                <a:r>
                  <a:rPr lang="en-US" altLang="zh-CN" kern="0">
                    <a:solidFill>
                      <a:srgbClr val="000000"/>
                    </a:solidFill>
                    <a:latin typeface="Lantinghei SC Demibold" charset="-122"/>
                    <a:ea typeface="Lantinghei SC Demibold" charset="-122"/>
                    <a:cs typeface="Lantinghei SC Demibold" charset="-122"/>
                  </a:rPr>
                  <a:t>C</a:t>
                </a:r>
              </a:p>
            </p:txBody>
          </p:sp>
          <p:sp>
            <p:nvSpPr>
              <p:cNvPr id="37" name="Line 39"/>
              <p:cNvSpPr>
                <a:spLocks noChangeShapeType="1"/>
              </p:cNvSpPr>
              <p:nvPr/>
            </p:nvSpPr>
            <p:spPr bwMode="auto">
              <a:xfrm>
                <a:off x="788" y="2355"/>
                <a:ext cx="203" cy="0"/>
              </a:xfrm>
              <a:prstGeom prst="line">
                <a:avLst/>
              </a:prstGeom>
              <a:noFill/>
              <a:ln w="19050">
                <a:solidFill>
                  <a:srgbClr val="000000"/>
                </a:solidFill>
                <a:round/>
                <a:headEnd/>
                <a:tailEnd type="triangle" w="med" len="med"/>
              </a:ln>
            </p:spPr>
            <p:txBody>
              <a:bodyP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38" name="Line 40"/>
              <p:cNvSpPr>
                <a:spLocks noChangeShapeType="1"/>
              </p:cNvSpPr>
              <p:nvPr/>
            </p:nvSpPr>
            <p:spPr bwMode="auto">
              <a:xfrm flipH="1">
                <a:off x="1973" y="2204"/>
                <a:ext cx="0" cy="311"/>
              </a:xfrm>
              <a:prstGeom prst="line">
                <a:avLst/>
              </a:prstGeom>
              <a:noFill/>
              <a:ln w="28575">
                <a:solidFill>
                  <a:srgbClr val="000000"/>
                </a:solidFill>
                <a:prstDash val="sysDot"/>
                <a:round/>
                <a:headEnd/>
                <a:tailEnd/>
              </a:ln>
            </p:spPr>
            <p:txBody>
              <a:bodyPr/>
              <a:lstStyle/>
              <a:p>
                <a:pPr defTabSz="685891" eaLnBrk="1" fontAlgn="auto" hangingPunct="1">
                  <a:spcAft>
                    <a:spcPts val="0"/>
                  </a:spcAft>
                  <a:defRPr/>
                </a:pPr>
                <a:endParaRPr lang="zh-CN" altLang="en-US" sz="1400" kern="0">
                  <a:solidFill>
                    <a:srgbClr val="000000"/>
                  </a:solidFill>
                  <a:latin typeface="Lantinghei SC Demibold" charset="-122"/>
                  <a:ea typeface="Lantinghei SC Demibold" charset="-122"/>
                  <a:cs typeface="Lantinghei SC Demibold" charset="-122"/>
                </a:endParaRPr>
              </a:p>
            </p:txBody>
          </p:sp>
          <p:sp>
            <p:nvSpPr>
              <p:cNvPr id="39" name="Rectangle 41"/>
              <p:cNvSpPr>
                <a:spLocks noChangeArrowheads="1"/>
              </p:cNvSpPr>
              <p:nvPr/>
            </p:nvSpPr>
            <p:spPr bwMode="auto">
              <a:xfrm>
                <a:off x="2044" y="2251"/>
                <a:ext cx="1005" cy="195"/>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kern="0" dirty="0">
                    <a:solidFill>
                      <a:srgbClr val="000000"/>
                    </a:solidFill>
                    <a:latin typeface="Lantinghei SC Demibold" charset="-122"/>
                    <a:ea typeface="Lantinghei SC Demibold" charset="-122"/>
                    <a:cs typeface="Lantinghei SC Demibold" charset="-122"/>
                  </a:rPr>
                  <a:t>乘数寄存器</a:t>
                </a:r>
                <a:r>
                  <a:rPr lang="en-US" altLang="zh-CN" kern="0" dirty="0">
                    <a:solidFill>
                      <a:srgbClr val="000000"/>
                    </a:solidFill>
                    <a:latin typeface="Lantinghei SC Demibold" charset="-122"/>
                    <a:ea typeface="Lantinghei SC Demibold" charset="-122"/>
                    <a:cs typeface="Lantinghei SC Demibold" charset="-122"/>
                  </a:rPr>
                  <a:t>B</a:t>
                </a:r>
              </a:p>
            </p:txBody>
          </p:sp>
          <p:sp>
            <p:nvSpPr>
              <p:cNvPr id="40" name="Rectangle 42"/>
              <p:cNvSpPr>
                <a:spLocks noChangeArrowheads="1"/>
              </p:cNvSpPr>
              <p:nvPr/>
            </p:nvSpPr>
            <p:spPr bwMode="auto">
              <a:xfrm>
                <a:off x="445" y="3319"/>
                <a:ext cx="4708" cy="284"/>
              </a:xfrm>
              <a:prstGeom prst="rect">
                <a:avLst/>
              </a:prstGeom>
              <a:noFill/>
              <a:ln>
                <a:noFill/>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endParaRPr lang="zh-CN" altLang="en-US" sz="2000" kern="0" dirty="0">
                  <a:solidFill>
                    <a:srgbClr val="FF0000"/>
                  </a:solidFill>
                  <a:latin typeface="Lantinghei SC Demibold" charset="-122"/>
                  <a:ea typeface="Lantinghei SC Demibold" charset="-122"/>
                  <a:cs typeface="Lantinghei SC Demibold" charset="-122"/>
                </a:endParaRPr>
              </a:p>
            </p:txBody>
          </p:sp>
        </p:grpSp>
        <p:sp>
          <p:nvSpPr>
            <p:cNvPr id="81934" name="Line 20"/>
            <p:cNvSpPr>
              <a:spLocks noChangeShapeType="1"/>
            </p:cNvSpPr>
            <p:nvPr/>
          </p:nvSpPr>
          <p:spPr bwMode="auto">
            <a:xfrm flipH="1">
              <a:off x="6455633" y="4149079"/>
              <a:ext cx="1655797" cy="9579"/>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 name="Rectangle 6"/>
          <p:cNvSpPr>
            <a:spLocks noChangeArrowheads="1"/>
          </p:cNvSpPr>
          <p:nvPr/>
        </p:nvSpPr>
        <p:spPr bwMode="auto">
          <a:xfrm>
            <a:off x="5219700" y="4356100"/>
            <a:ext cx="923925" cy="368300"/>
          </a:xfrm>
          <a:prstGeom prst="rect">
            <a:avLst/>
          </a:prstGeom>
          <a:noFill/>
          <a:ln w="9525">
            <a:no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sz="2400" kern="0" dirty="0">
                <a:solidFill>
                  <a:srgbClr val="FF0000"/>
                </a:solidFill>
                <a:ea typeface="华文新魏" panose="02010800040101010101" pitchFamily="2" charset="-122"/>
                <a:cs typeface="Arial" panose="020B0604020202020204" pitchFamily="34" charset="0"/>
              </a:rPr>
              <a:t>写使能</a:t>
            </a:r>
          </a:p>
        </p:txBody>
      </p:sp>
      <p:grpSp>
        <p:nvGrpSpPr>
          <p:cNvPr id="81925" name="组合 41"/>
          <p:cNvGrpSpPr>
            <a:grpSpLocks/>
          </p:cNvGrpSpPr>
          <p:nvPr/>
        </p:nvGrpSpPr>
        <p:grpSpPr bwMode="auto">
          <a:xfrm>
            <a:off x="4356100" y="4022725"/>
            <a:ext cx="2265363" cy="288925"/>
            <a:chOff x="5807174" y="4221088"/>
            <a:chExt cx="3019568" cy="385110"/>
          </a:xfrm>
        </p:grpSpPr>
        <p:cxnSp>
          <p:nvCxnSpPr>
            <p:cNvPr id="46" name="直接连接符 45"/>
            <p:cNvCxnSpPr/>
            <p:nvPr/>
          </p:nvCxnSpPr>
          <p:spPr>
            <a:xfrm>
              <a:off x="5807174" y="4221088"/>
              <a:ext cx="0" cy="3851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Line 23"/>
            <p:cNvSpPr>
              <a:spLocks noChangeShapeType="1"/>
            </p:cNvSpPr>
            <p:nvPr/>
          </p:nvSpPr>
          <p:spPr bwMode="auto">
            <a:xfrm flipH="1" flipV="1">
              <a:off x="5807174" y="4580806"/>
              <a:ext cx="2829126" cy="0"/>
            </a:xfrm>
            <a:prstGeom prst="line">
              <a:avLst/>
            </a:prstGeom>
            <a:noFill/>
            <a:ln w="28575">
              <a:solidFill>
                <a:srgbClr val="FF0000"/>
              </a:solidFill>
              <a:round/>
              <a:headEnd/>
              <a:tailEnd/>
            </a:ln>
          </p:spPr>
          <p:txBody>
            <a:bodyPr wrap="none" anchor="ctr"/>
            <a:lstStyle/>
            <a:p>
              <a:pPr defTabSz="685891" eaLnBrk="1" fontAlgn="auto" hangingPunct="1">
                <a:spcAft>
                  <a:spcPts val="0"/>
                </a:spcAft>
                <a:defRPr/>
              </a:pPr>
              <a:endParaRPr lang="zh-CN" altLang="en-US" sz="1350" kern="0">
                <a:solidFill>
                  <a:srgbClr val="FF0000"/>
                </a:solidFill>
                <a:latin typeface="Lantinghei SC Demibold" charset="-122"/>
                <a:ea typeface="Lantinghei SC Demibold" charset="-122"/>
                <a:cs typeface="Lantinghei SC Demibold" charset="-122"/>
              </a:endParaRPr>
            </a:p>
          </p:txBody>
        </p:sp>
        <p:sp>
          <p:nvSpPr>
            <p:cNvPr id="50" name="Line 24"/>
            <p:cNvSpPr>
              <a:spLocks noChangeShapeType="1"/>
            </p:cNvSpPr>
            <p:nvPr/>
          </p:nvSpPr>
          <p:spPr bwMode="auto">
            <a:xfrm flipV="1">
              <a:off x="8617255" y="4415759"/>
              <a:ext cx="209487" cy="190439"/>
            </a:xfrm>
            <a:prstGeom prst="line">
              <a:avLst/>
            </a:prstGeom>
            <a:noFill/>
            <a:ln w="28575">
              <a:solidFill>
                <a:srgbClr val="FF0000"/>
              </a:solidFill>
              <a:round/>
              <a:headEnd/>
              <a:tailEnd type="triangle" w="med" len="med"/>
            </a:ln>
          </p:spPr>
          <p:txBody>
            <a:bodyPr wrap="none" anchor="ctr"/>
            <a:lstStyle/>
            <a:p>
              <a:pPr defTabSz="685891" eaLnBrk="1" fontAlgn="auto" hangingPunct="1">
                <a:spcAft>
                  <a:spcPts val="0"/>
                </a:spcAft>
                <a:defRPr/>
              </a:pPr>
              <a:endParaRPr lang="zh-CN" altLang="en-US" sz="1350" kern="0">
                <a:ln>
                  <a:solidFill>
                    <a:schemeClr val="tx1"/>
                  </a:solidFill>
                </a:ln>
                <a:solidFill>
                  <a:srgbClr val="FF0000"/>
                </a:solidFill>
                <a:latin typeface="Lantinghei SC Demibold" charset="-122"/>
                <a:ea typeface="Lantinghei SC Demibold" charset="-122"/>
                <a:cs typeface="Lantinghei SC Demibold" charset="-122"/>
              </a:endParaRPr>
            </a:p>
          </p:txBody>
        </p:sp>
      </p:grpSp>
      <p:sp>
        <p:nvSpPr>
          <p:cNvPr id="81926" name="Rectangle 3"/>
          <p:cNvSpPr txBox="1">
            <a:spLocks noChangeArrowheads="1"/>
          </p:cNvSpPr>
          <p:nvPr/>
        </p:nvSpPr>
        <p:spPr bwMode="auto">
          <a:xfrm>
            <a:off x="203200" y="4922838"/>
            <a:ext cx="8832850"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5000"/>
              </a:lnSpc>
              <a:buClr>
                <a:schemeClr val="tx2"/>
              </a:buClr>
              <a:buFont typeface="Wingdings" panose="05000000000000000000" pitchFamily="2" charset="2"/>
              <a:buChar char="n"/>
            </a:pPr>
            <a:r>
              <a:rPr lang="zh-CN" altLang="en-US" sz="2400">
                <a:solidFill>
                  <a:srgbClr val="0000FF"/>
                </a:solidFill>
                <a:latin typeface="Times New Roman" panose="02020603050405020304" pitchFamily="18" charset="0"/>
                <a:ea typeface="华文新魏" panose="02010800040101010101" pitchFamily="2" charset="-122"/>
              </a:rPr>
              <a:t>被乘数寄存器</a:t>
            </a:r>
            <a:r>
              <a:rPr lang="en-US" altLang="zh-CN" sz="2400">
                <a:solidFill>
                  <a:srgbClr val="0000FF"/>
                </a:solidFill>
                <a:latin typeface="Times New Roman" panose="02020603050405020304" pitchFamily="18" charset="0"/>
                <a:ea typeface="华文新魏" panose="02010800040101010101" pitchFamily="2" charset="-122"/>
              </a:rPr>
              <a:t>X</a:t>
            </a:r>
            <a:r>
              <a:rPr lang="zh-CN" altLang="en-US" sz="2400">
                <a:solidFill>
                  <a:srgbClr val="0000FF"/>
                </a:solidFill>
                <a:latin typeface="Times New Roman" panose="02020603050405020304" pitchFamily="18" charset="0"/>
                <a:ea typeface="华文新魏" panose="02010800040101010101" pitchFamily="2" charset="-122"/>
              </a:rPr>
              <a:t>：</a:t>
            </a:r>
            <a:r>
              <a:rPr lang="zh-CN" altLang="en-US" sz="2400">
                <a:latin typeface="Times New Roman" panose="02020603050405020304" pitchFamily="18" charset="0"/>
                <a:ea typeface="华文新魏" panose="02010800040101010101" pitchFamily="2" charset="-122"/>
              </a:rPr>
              <a:t>存放被乘数</a:t>
            </a:r>
          </a:p>
          <a:p>
            <a:pPr eaLnBrk="1" hangingPunct="1">
              <a:lnSpc>
                <a:spcPct val="95000"/>
              </a:lnSpc>
              <a:buClr>
                <a:schemeClr val="tx2"/>
              </a:buClr>
              <a:buFont typeface="Wingdings" panose="05000000000000000000" pitchFamily="2" charset="2"/>
              <a:buChar char="n"/>
            </a:pPr>
            <a:r>
              <a:rPr lang="zh-CN" altLang="en-US" sz="2400">
                <a:solidFill>
                  <a:srgbClr val="0000FF"/>
                </a:solidFill>
                <a:latin typeface="Times New Roman" panose="02020603050405020304" pitchFamily="18" charset="0"/>
                <a:ea typeface="华文新魏" panose="02010800040101010101" pitchFamily="2" charset="-122"/>
              </a:rPr>
              <a:t>部分积寄存器</a:t>
            </a:r>
            <a:r>
              <a:rPr lang="en-US" altLang="zh-CN" sz="2400">
                <a:solidFill>
                  <a:srgbClr val="0000FF"/>
                </a:solidFill>
                <a:latin typeface="Times New Roman" panose="02020603050405020304" pitchFamily="18" charset="0"/>
                <a:ea typeface="华文新魏" panose="02010800040101010101" pitchFamily="2" charset="-122"/>
              </a:rPr>
              <a:t>P</a:t>
            </a:r>
            <a:r>
              <a:rPr lang="zh-CN" altLang="en-US" sz="2400">
                <a:solidFill>
                  <a:srgbClr val="0000FF"/>
                </a:solidFill>
                <a:latin typeface="Times New Roman" panose="02020603050405020304" pitchFamily="18" charset="0"/>
                <a:ea typeface="华文新魏" panose="02010800040101010101" pitchFamily="2" charset="-122"/>
              </a:rPr>
              <a:t>：</a:t>
            </a:r>
            <a:r>
              <a:rPr lang="zh-CN" altLang="en-US" sz="2400">
                <a:latin typeface="Times New Roman" panose="02020603050405020304" pitchFamily="18" charset="0"/>
                <a:ea typeface="华文新魏" panose="02010800040101010101" pitchFamily="2" charset="-122"/>
              </a:rPr>
              <a:t>初始置</a:t>
            </a:r>
            <a:r>
              <a:rPr lang="en-US" altLang="zh-CN" sz="2400">
                <a:latin typeface="Times New Roman" panose="02020603050405020304" pitchFamily="18" charset="0"/>
                <a:ea typeface="华文新魏" panose="02010800040101010101" pitchFamily="2" charset="-122"/>
              </a:rPr>
              <a:t>P</a:t>
            </a:r>
            <a:r>
              <a:rPr lang="en-US" altLang="zh-CN" sz="2400" baseline="-25000">
                <a:latin typeface="Times New Roman" panose="02020603050405020304" pitchFamily="18" charset="0"/>
                <a:ea typeface="华文新魏" panose="02010800040101010101" pitchFamily="2" charset="-122"/>
              </a:rPr>
              <a:t>0</a:t>
            </a:r>
            <a:r>
              <a:rPr lang="en-US" altLang="zh-CN" sz="2400">
                <a:latin typeface="Times New Roman" panose="02020603050405020304" pitchFamily="18" charset="0"/>
                <a:ea typeface="华文新魏" panose="02010800040101010101" pitchFamily="2" charset="-122"/>
              </a:rPr>
              <a:t> = 0</a:t>
            </a:r>
            <a:r>
              <a:rPr lang="zh-CN" altLang="en-US" sz="2400">
                <a:latin typeface="Times New Roman" panose="02020603050405020304" pitchFamily="18" charset="0"/>
                <a:ea typeface="华文新魏" panose="02010800040101010101" pitchFamily="2" charset="-122"/>
              </a:rPr>
              <a:t>；结束时存放</a:t>
            </a:r>
            <a:r>
              <a:rPr lang="en-US" altLang="zh-CN" sz="2400">
                <a:latin typeface="Times New Roman" panose="02020603050405020304" pitchFamily="18" charset="0"/>
                <a:ea typeface="华文新魏" panose="02010800040101010101" pitchFamily="2" charset="-122"/>
              </a:rPr>
              <a:t>64</a:t>
            </a:r>
            <a:r>
              <a:rPr lang="zh-CN" altLang="en-US" sz="2400">
                <a:latin typeface="Times New Roman" panose="02020603050405020304" pitchFamily="18" charset="0"/>
                <a:ea typeface="华文新魏" panose="02010800040101010101" pitchFamily="2" charset="-122"/>
              </a:rPr>
              <a:t>位乘积的高</a:t>
            </a:r>
            <a:r>
              <a:rPr lang="en-US" altLang="zh-CN" sz="2400">
                <a:latin typeface="Times New Roman" panose="02020603050405020304" pitchFamily="18" charset="0"/>
                <a:ea typeface="华文新魏" panose="02010800040101010101" pitchFamily="2" charset="-122"/>
              </a:rPr>
              <a:t>32</a:t>
            </a:r>
            <a:r>
              <a:rPr lang="zh-CN" altLang="en-US" sz="2400">
                <a:latin typeface="Times New Roman" panose="02020603050405020304" pitchFamily="18" charset="0"/>
                <a:ea typeface="华文新魏" panose="02010800040101010101" pitchFamily="2" charset="-122"/>
              </a:rPr>
              <a:t>位</a:t>
            </a:r>
          </a:p>
          <a:p>
            <a:pPr eaLnBrk="1" hangingPunct="1">
              <a:lnSpc>
                <a:spcPct val="95000"/>
              </a:lnSpc>
              <a:buClr>
                <a:schemeClr val="tx2"/>
              </a:buClr>
              <a:buFont typeface="Wingdings" panose="05000000000000000000" pitchFamily="2" charset="2"/>
              <a:buChar char="n"/>
            </a:pPr>
            <a:r>
              <a:rPr lang="zh-CN" altLang="en-US" sz="2400">
                <a:solidFill>
                  <a:srgbClr val="0000FF"/>
                </a:solidFill>
                <a:latin typeface="Times New Roman" panose="02020603050405020304" pitchFamily="18" charset="0"/>
                <a:ea typeface="华文新魏" panose="02010800040101010101" pitchFamily="2" charset="-122"/>
              </a:rPr>
              <a:t>乘数寄存器</a:t>
            </a:r>
            <a:r>
              <a:rPr lang="en-US" altLang="zh-CN" sz="2400">
                <a:solidFill>
                  <a:srgbClr val="0000FF"/>
                </a:solidFill>
                <a:latin typeface="Times New Roman" panose="02020603050405020304" pitchFamily="18" charset="0"/>
                <a:ea typeface="华文新魏" panose="02010800040101010101" pitchFamily="2" charset="-122"/>
              </a:rPr>
              <a:t>B</a:t>
            </a:r>
            <a:r>
              <a:rPr lang="zh-CN" altLang="en-US" sz="2400">
                <a:solidFill>
                  <a:srgbClr val="0000FF"/>
                </a:solidFill>
                <a:latin typeface="Times New Roman" panose="02020603050405020304" pitchFamily="18" charset="0"/>
                <a:ea typeface="华文新魏" panose="02010800040101010101" pitchFamily="2" charset="-122"/>
              </a:rPr>
              <a:t>：</a:t>
            </a:r>
            <a:r>
              <a:rPr lang="zh-CN" altLang="en-US" sz="2400">
                <a:latin typeface="Times New Roman" panose="02020603050405020304" pitchFamily="18" charset="0"/>
                <a:ea typeface="华文新魏" panose="02010800040101010101" pitchFamily="2" charset="-122"/>
              </a:rPr>
              <a:t>初始置乘数；结束时存放</a:t>
            </a:r>
            <a:r>
              <a:rPr lang="en-US" altLang="zh-CN" sz="2400">
                <a:latin typeface="Times New Roman" panose="02020603050405020304" pitchFamily="18" charset="0"/>
                <a:ea typeface="华文新魏" panose="02010800040101010101" pitchFamily="2" charset="-122"/>
              </a:rPr>
              <a:t>64</a:t>
            </a:r>
            <a:r>
              <a:rPr lang="zh-CN" altLang="en-US" sz="2400">
                <a:latin typeface="Times New Roman" panose="02020603050405020304" pitchFamily="18" charset="0"/>
                <a:ea typeface="华文新魏" panose="02010800040101010101" pitchFamily="2" charset="-122"/>
              </a:rPr>
              <a:t>位乘积的低</a:t>
            </a:r>
            <a:r>
              <a:rPr lang="en-US" altLang="zh-CN" sz="2400">
                <a:latin typeface="Times New Roman" panose="02020603050405020304" pitchFamily="18" charset="0"/>
                <a:ea typeface="华文新魏" panose="02010800040101010101" pitchFamily="2" charset="-122"/>
              </a:rPr>
              <a:t>32</a:t>
            </a:r>
            <a:r>
              <a:rPr lang="zh-CN" altLang="en-US" sz="2400">
                <a:latin typeface="Times New Roman" panose="02020603050405020304" pitchFamily="18" charset="0"/>
                <a:ea typeface="华文新魏" panose="02010800040101010101" pitchFamily="2" charset="-122"/>
              </a:rPr>
              <a:t>位</a:t>
            </a:r>
          </a:p>
        </p:txBody>
      </p:sp>
      <p:sp>
        <p:nvSpPr>
          <p:cNvPr id="7" name="椭圆 6"/>
          <p:cNvSpPr>
            <a:spLocks noChangeArrowheads="1"/>
          </p:cNvSpPr>
          <p:nvPr/>
        </p:nvSpPr>
        <p:spPr bwMode="auto">
          <a:xfrm>
            <a:off x="1601788" y="1322388"/>
            <a:ext cx="2970212" cy="701675"/>
          </a:xfrm>
          <a:prstGeom prst="ellipse">
            <a:avLst/>
          </a:prstGeom>
          <a:noFill/>
          <a:ln w="38100">
            <a:solidFill>
              <a:srgbClr val="FF0000"/>
            </a:solidFill>
            <a:round/>
            <a:headEnd/>
            <a:tailEnd/>
          </a:ln>
          <a:effectLst>
            <a:outerShdw blurRad="40000" dist="23000" dir="5400000" rotWithShape="0">
              <a:srgbClr val="808080">
                <a:alpha val="34998"/>
              </a:srgbClr>
            </a:outerShdw>
          </a:effectLst>
        </p:spPr>
        <p:txBody>
          <a:bodyPr anchor="ctr"/>
          <a:lstStyle/>
          <a:p>
            <a:pPr algn="ctr">
              <a:defRPr/>
            </a:pPr>
            <a:endParaRPr kumimoji="1" lang="zh-CN" altLang="en-US">
              <a:solidFill>
                <a:schemeClr val="lt1"/>
              </a:solidFill>
              <a:latin typeface="+mn-lt"/>
              <a:ea typeface="+mn-ea"/>
            </a:endParaRPr>
          </a:p>
        </p:txBody>
      </p:sp>
      <p:sp>
        <p:nvSpPr>
          <p:cNvPr id="45" name="椭圆 44"/>
          <p:cNvSpPr>
            <a:spLocks noChangeArrowheads="1"/>
          </p:cNvSpPr>
          <p:nvPr/>
        </p:nvSpPr>
        <p:spPr bwMode="auto">
          <a:xfrm>
            <a:off x="3492500" y="3375025"/>
            <a:ext cx="1943100" cy="701675"/>
          </a:xfrm>
          <a:prstGeom prst="ellipse">
            <a:avLst/>
          </a:prstGeom>
          <a:noFill/>
          <a:ln w="38100">
            <a:solidFill>
              <a:srgbClr val="FF0000"/>
            </a:solidFill>
            <a:round/>
            <a:headEnd/>
            <a:tailEnd/>
          </a:ln>
          <a:effectLst>
            <a:outerShdw blurRad="40000" dist="23000" dir="5400000" rotWithShape="0">
              <a:srgbClr val="808080">
                <a:alpha val="34998"/>
              </a:srgbClr>
            </a:outerShdw>
          </a:effectLst>
        </p:spPr>
        <p:txBody>
          <a:bodyPr anchor="ctr"/>
          <a:lstStyle/>
          <a:p>
            <a:pPr algn="ctr">
              <a:defRPr/>
            </a:pPr>
            <a:endParaRPr kumimoji="1" lang="zh-CN" altLang="en-US">
              <a:solidFill>
                <a:schemeClr val="lt1"/>
              </a:solidFill>
              <a:latin typeface="+mn-lt"/>
              <a:ea typeface="+mn-ea"/>
            </a:endParaRPr>
          </a:p>
        </p:txBody>
      </p:sp>
      <p:sp>
        <p:nvSpPr>
          <p:cNvPr id="48" name="椭圆 47"/>
          <p:cNvSpPr>
            <a:spLocks noChangeArrowheads="1"/>
          </p:cNvSpPr>
          <p:nvPr/>
        </p:nvSpPr>
        <p:spPr bwMode="auto">
          <a:xfrm>
            <a:off x="1817688" y="3375025"/>
            <a:ext cx="1944687" cy="701675"/>
          </a:xfrm>
          <a:prstGeom prst="ellipse">
            <a:avLst/>
          </a:prstGeom>
          <a:noFill/>
          <a:ln w="38100">
            <a:solidFill>
              <a:srgbClr val="FF0000"/>
            </a:solidFill>
            <a:round/>
            <a:headEnd/>
            <a:tailEnd/>
          </a:ln>
          <a:effectLst>
            <a:outerShdw blurRad="40000" dist="23000" dir="5400000" rotWithShape="0">
              <a:srgbClr val="808080">
                <a:alpha val="34998"/>
              </a:srgbClr>
            </a:outerShdw>
          </a:effectLst>
        </p:spPr>
        <p:txBody>
          <a:bodyPr anchor="ctr"/>
          <a:lstStyle/>
          <a:p>
            <a:pPr algn="ctr">
              <a:defRPr/>
            </a:pPr>
            <a:endParaRPr kumimoji="1" lang="zh-CN" altLang="en-US">
              <a:solidFill>
                <a:schemeClr val="lt1"/>
              </a:solidFill>
              <a:latin typeface="+mn-lt"/>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xit" presetSubtype="10" fill="hold" grpId="1" nodeType="clickEffect">
                                  <p:stCondLst>
                                    <p:cond delay="0"/>
                                  </p:stCondLst>
                                  <p:childTnLst>
                                    <p:animEffect transition="out" filter="blinds(horizontal)">
                                      <p:cBhvr>
                                        <p:cTn id="18" dur="500"/>
                                        <p:tgtEl>
                                          <p:spTgt spid="45"/>
                                        </p:tgtEl>
                                      </p:cBhvr>
                                    </p:animEffect>
                                    <p:set>
                                      <p:cBhvr>
                                        <p:cTn id="19" dur="1" fill="hold">
                                          <p:stCondLst>
                                            <p:cond delay="499"/>
                                          </p:stCondLst>
                                        </p:cTn>
                                        <p:tgtEl>
                                          <p:spTgt spid="45"/>
                                        </p:tgtEl>
                                        <p:attrNameLst>
                                          <p:attrName>style.visibility</p:attrName>
                                        </p:attrNameLst>
                                      </p:cBhvr>
                                      <p:to>
                                        <p:strVal val="hidden"/>
                                      </p:to>
                                    </p:se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5" grpId="0" animBg="1"/>
      <p:bldP spid="45" grpId="1"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bwMode="auto">
          <a:xfrm>
            <a:off x="176169" y="1"/>
            <a:ext cx="5210175" cy="59116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二进制乘法</a:t>
            </a:r>
          </a:p>
        </p:txBody>
      </p:sp>
      <p:grpSp>
        <p:nvGrpSpPr>
          <p:cNvPr id="83971" name="组合 43"/>
          <p:cNvGrpSpPr>
            <a:grpSpLocks/>
          </p:cNvGrpSpPr>
          <p:nvPr/>
        </p:nvGrpSpPr>
        <p:grpSpPr bwMode="auto">
          <a:xfrm>
            <a:off x="1206500" y="1484313"/>
            <a:ext cx="7416800" cy="4079875"/>
            <a:chOff x="1486694" y="1142559"/>
            <a:chExt cx="9374491" cy="5155467"/>
          </a:xfrm>
        </p:grpSpPr>
        <p:grpSp>
          <p:nvGrpSpPr>
            <p:cNvPr id="83981" name="Group 4"/>
            <p:cNvGrpSpPr>
              <a:grpSpLocks/>
            </p:cNvGrpSpPr>
            <p:nvPr/>
          </p:nvGrpSpPr>
          <p:grpSpPr bwMode="auto">
            <a:xfrm>
              <a:off x="1486694" y="1142559"/>
              <a:ext cx="9374491" cy="5155467"/>
              <a:chOff x="444" y="726"/>
              <a:chExt cx="4709" cy="2899"/>
            </a:xfrm>
          </p:grpSpPr>
          <p:sp>
            <p:nvSpPr>
              <p:cNvPr id="5" name="Freeform 22"/>
              <p:cNvSpPr>
                <a:spLocks/>
              </p:cNvSpPr>
              <p:nvPr/>
            </p:nvSpPr>
            <p:spPr bwMode="auto">
              <a:xfrm>
                <a:off x="1713" y="1527"/>
                <a:ext cx="2659" cy="583"/>
              </a:xfrm>
              <a:custGeom>
                <a:avLst/>
                <a:gdLst>
                  <a:gd name="T0" fmla="*/ 39794 w 2112"/>
                  <a:gd name="T1" fmla="*/ 2 h 672"/>
                  <a:gd name="T2" fmla="*/ 39794 w 2112"/>
                  <a:gd name="T3" fmla="*/ 0 h 672"/>
                  <a:gd name="T4" fmla="*/ 0 w 2112"/>
                  <a:gd name="T5" fmla="*/ 0 h 672"/>
                  <a:gd name="T6" fmla="*/ 0 60000 65536"/>
                  <a:gd name="T7" fmla="*/ 0 60000 65536"/>
                  <a:gd name="T8" fmla="*/ 0 60000 65536"/>
                  <a:gd name="T9" fmla="*/ 0 w 2112"/>
                  <a:gd name="T10" fmla="*/ 0 h 672"/>
                  <a:gd name="T11" fmla="*/ 2112 w 2112"/>
                  <a:gd name="T12" fmla="*/ 672 h 672"/>
                </a:gdLst>
                <a:ahLst/>
                <a:cxnLst>
                  <a:cxn ang="T6">
                    <a:pos x="T0" y="T1"/>
                  </a:cxn>
                  <a:cxn ang="T7">
                    <a:pos x="T2" y="T3"/>
                  </a:cxn>
                  <a:cxn ang="T8">
                    <a:pos x="T4" y="T5"/>
                  </a:cxn>
                </a:cxnLst>
                <a:rect l="T9" t="T10" r="T11" b="T12"/>
                <a:pathLst>
                  <a:path w="2112" h="672">
                    <a:moveTo>
                      <a:pt x="2112" y="672"/>
                    </a:moveTo>
                    <a:lnTo>
                      <a:pt x="2112" y="0"/>
                    </a:lnTo>
                    <a:lnTo>
                      <a:pt x="0" y="0"/>
                    </a:lnTo>
                  </a:path>
                </a:pathLst>
              </a:custGeom>
              <a:noFill/>
              <a:ln w="28575">
                <a:solidFill>
                  <a:srgbClr val="000000"/>
                </a:solidFill>
                <a:prstDash val="dash"/>
                <a:round/>
                <a:headEnd/>
                <a:tailEnd type="triangle" w="med" len="me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6" name="Freeform 5"/>
              <p:cNvSpPr>
                <a:spLocks/>
              </p:cNvSpPr>
              <p:nvPr/>
            </p:nvSpPr>
            <p:spPr bwMode="auto">
              <a:xfrm>
                <a:off x="732" y="1300"/>
                <a:ext cx="1104" cy="434"/>
              </a:xfrm>
              <a:custGeom>
                <a:avLst/>
                <a:gdLst>
                  <a:gd name="T0" fmla="*/ 0 w 1104"/>
                  <a:gd name="T1" fmla="*/ 0 h 480"/>
                  <a:gd name="T2" fmla="*/ 288 w 1104"/>
                  <a:gd name="T3" fmla="*/ 38 h 480"/>
                  <a:gd name="T4" fmla="*/ 864 w 1104"/>
                  <a:gd name="T5" fmla="*/ 38 h 480"/>
                  <a:gd name="T6" fmla="*/ 1104 w 1104"/>
                  <a:gd name="T7" fmla="*/ 0 h 480"/>
                  <a:gd name="T8" fmla="*/ 672 w 1104"/>
                  <a:gd name="T9" fmla="*/ 0 h 480"/>
                  <a:gd name="T10" fmla="*/ 576 w 1104"/>
                  <a:gd name="T11" fmla="*/ 12 h 480"/>
                  <a:gd name="T12" fmla="*/ 480 w 1104"/>
                  <a:gd name="T13" fmla="*/ 0 h 480"/>
                  <a:gd name="T14" fmla="*/ 0 w 1104"/>
                  <a:gd name="T15" fmla="*/ 0 h 480"/>
                  <a:gd name="T16" fmla="*/ 0 60000 65536"/>
                  <a:gd name="T17" fmla="*/ 0 60000 65536"/>
                  <a:gd name="T18" fmla="*/ 0 60000 65536"/>
                  <a:gd name="T19" fmla="*/ 0 60000 65536"/>
                  <a:gd name="T20" fmla="*/ 0 60000 65536"/>
                  <a:gd name="T21" fmla="*/ 0 60000 65536"/>
                  <a:gd name="T22" fmla="*/ 0 60000 65536"/>
                  <a:gd name="T23" fmla="*/ 0 60000 65536"/>
                  <a:gd name="T24" fmla="*/ 0 w 1104"/>
                  <a:gd name="T25" fmla="*/ 0 h 480"/>
                  <a:gd name="T26" fmla="*/ 1104 w 1104"/>
                  <a:gd name="T27" fmla="*/ 480 h 4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4" h="480">
                    <a:moveTo>
                      <a:pt x="0" y="0"/>
                    </a:moveTo>
                    <a:lnTo>
                      <a:pt x="288" y="480"/>
                    </a:lnTo>
                    <a:lnTo>
                      <a:pt x="864" y="480"/>
                    </a:lnTo>
                    <a:lnTo>
                      <a:pt x="1104" y="0"/>
                    </a:lnTo>
                    <a:lnTo>
                      <a:pt x="672" y="0"/>
                    </a:lnTo>
                    <a:lnTo>
                      <a:pt x="576" y="144"/>
                    </a:lnTo>
                    <a:lnTo>
                      <a:pt x="480" y="0"/>
                    </a:lnTo>
                    <a:lnTo>
                      <a:pt x="0" y="0"/>
                    </a:lnTo>
                    <a:close/>
                  </a:path>
                </a:pathLst>
              </a:custGeom>
              <a:no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8" name="AutoShape 7"/>
              <p:cNvSpPr>
                <a:spLocks noChangeArrowheads="1"/>
              </p:cNvSpPr>
              <p:nvPr/>
            </p:nvSpPr>
            <p:spPr bwMode="auto">
              <a:xfrm>
                <a:off x="3769" y="2110"/>
                <a:ext cx="1213" cy="550"/>
              </a:xfrm>
              <a:prstGeom prst="roundRect">
                <a:avLst>
                  <a:gd name="adj" fmla="val 50000"/>
                </a:avLst>
              </a:prstGeom>
              <a:solidFill>
                <a:srgbClr val="FFFFFF"/>
              </a:solidFill>
              <a:ln w="26988">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83986" name="Rectangle 8"/>
              <p:cNvSpPr>
                <a:spLocks noChangeArrowheads="1"/>
              </p:cNvSpPr>
              <p:nvPr/>
            </p:nvSpPr>
            <p:spPr bwMode="auto">
              <a:xfrm>
                <a:off x="4050" y="2160"/>
                <a:ext cx="7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000000"/>
                    </a:solidFill>
                    <a:latin typeface="Lantinghei SC Demibold"/>
                    <a:ea typeface="Lantinghei SC Demibold"/>
                    <a:cs typeface="Lantinghei SC Demibold"/>
                  </a:rPr>
                  <a:t>控制逻辑</a:t>
                </a:r>
              </a:p>
            </p:txBody>
          </p:sp>
          <p:sp>
            <p:nvSpPr>
              <p:cNvPr id="11" name="Rectangle 10"/>
              <p:cNvSpPr>
                <a:spLocks noChangeArrowheads="1"/>
              </p:cNvSpPr>
              <p:nvPr/>
            </p:nvSpPr>
            <p:spPr bwMode="auto">
              <a:xfrm>
                <a:off x="914" y="1436"/>
                <a:ext cx="798" cy="220"/>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sz="2000" kern="0" dirty="0">
                    <a:solidFill>
                      <a:srgbClr val="000000"/>
                    </a:solidFill>
                    <a:latin typeface="Lantinghei SC Demibold" charset="-122"/>
                    <a:ea typeface="Lantinghei SC Demibold" charset="-122"/>
                    <a:cs typeface="Lantinghei SC Demibold" charset="-122"/>
                  </a:rPr>
                  <a:t>32</a:t>
                </a:r>
                <a:r>
                  <a:rPr lang="zh-CN" altLang="en-US" sz="2000" kern="0" dirty="0">
                    <a:solidFill>
                      <a:srgbClr val="000000"/>
                    </a:solidFill>
                    <a:latin typeface="Lantinghei SC Demibold" charset="-122"/>
                    <a:ea typeface="Lantinghei SC Demibold" charset="-122"/>
                    <a:cs typeface="Lantinghei SC Demibold" charset="-122"/>
                  </a:rPr>
                  <a:t>位 </a:t>
                </a:r>
                <a:r>
                  <a:rPr lang="en-US" altLang="zh-CN" sz="2000" kern="0" dirty="0">
                    <a:solidFill>
                      <a:srgbClr val="000000"/>
                    </a:solidFill>
                    <a:latin typeface="Lantinghei SC Demibold" charset="-122"/>
                    <a:ea typeface="Lantinghei SC Demibold" charset="-122"/>
                    <a:cs typeface="Lantinghei SC Demibold" charset="-122"/>
                  </a:rPr>
                  <a:t>ALU</a:t>
                </a:r>
              </a:p>
            </p:txBody>
          </p:sp>
          <p:sp>
            <p:nvSpPr>
              <p:cNvPr id="12" name="Rectangle 11"/>
              <p:cNvSpPr>
                <a:spLocks noChangeArrowheads="1"/>
              </p:cNvSpPr>
              <p:nvPr/>
            </p:nvSpPr>
            <p:spPr bwMode="auto">
              <a:xfrm>
                <a:off x="1045" y="726"/>
                <a:ext cx="1245" cy="276"/>
              </a:xfrm>
              <a:prstGeom prst="rect">
                <a:avLst/>
              </a:prstGeom>
              <a:noFill/>
              <a:ln w="285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13" name="Rectangle 12"/>
              <p:cNvSpPr>
                <a:spLocks noChangeArrowheads="1"/>
              </p:cNvSpPr>
              <p:nvPr/>
            </p:nvSpPr>
            <p:spPr bwMode="auto">
              <a:xfrm>
                <a:off x="1029" y="767"/>
                <a:ext cx="1261" cy="219"/>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91" fontAlgn="auto">
                  <a:spcAft>
                    <a:spcPts val="0"/>
                  </a:spcAft>
                  <a:defRPr/>
                </a:pPr>
                <a:r>
                  <a:rPr lang="zh-CN" altLang="en-US" sz="2000" kern="0" dirty="0">
                    <a:solidFill>
                      <a:srgbClr val="000000"/>
                    </a:solidFill>
                    <a:latin typeface="Lantinghei SC Demibold" charset="-122"/>
                    <a:ea typeface="Lantinghei SC Demibold" charset="-122"/>
                    <a:cs typeface="Lantinghei SC Demibold" charset="-122"/>
                  </a:rPr>
                  <a:t>被乘数寄存器</a:t>
                </a:r>
                <a:r>
                  <a:rPr lang="en-US" altLang="zh-CN" sz="2000" kern="0" dirty="0">
                    <a:solidFill>
                      <a:srgbClr val="000000"/>
                    </a:solidFill>
                    <a:latin typeface="Lantinghei SC Demibold" charset="-122"/>
                    <a:ea typeface="Lantinghei SC Demibold" charset="-122"/>
                    <a:cs typeface="Lantinghei SC Demibold" charset="-122"/>
                  </a:rPr>
                  <a:t>A</a:t>
                </a:r>
              </a:p>
            </p:txBody>
          </p:sp>
          <p:sp>
            <p:nvSpPr>
              <p:cNvPr id="83990" name="Rectangle 13"/>
              <p:cNvSpPr>
                <a:spLocks noChangeArrowheads="1"/>
              </p:cNvSpPr>
              <p:nvPr/>
            </p:nvSpPr>
            <p:spPr bwMode="auto">
              <a:xfrm>
                <a:off x="981" y="2251"/>
                <a:ext cx="99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Lantinghei SC Demibold"/>
                    <a:ea typeface="Lantinghei SC Demibold"/>
                    <a:cs typeface="Lantinghei SC Demibold"/>
                  </a:rPr>
                  <a:t>部分积寄存器</a:t>
                </a:r>
                <a:r>
                  <a:rPr lang="en-US" altLang="zh-CN">
                    <a:solidFill>
                      <a:srgbClr val="000000"/>
                    </a:solidFill>
                    <a:latin typeface="Lantinghei SC Demibold"/>
                    <a:ea typeface="Lantinghei SC Demibold"/>
                    <a:cs typeface="Lantinghei SC Demibold"/>
                  </a:rPr>
                  <a:t>P</a:t>
                </a:r>
              </a:p>
            </p:txBody>
          </p:sp>
          <p:sp>
            <p:nvSpPr>
              <p:cNvPr id="15" name="Rectangle 14"/>
              <p:cNvSpPr>
                <a:spLocks noChangeArrowheads="1"/>
              </p:cNvSpPr>
              <p:nvPr/>
            </p:nvSpPr>
            <p:spPr bwMode="auto">
              <a:xfrm>
                <a:off x="1655" y="1025"/>
                <a:ext cx="203" cy="197"/>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kern="0">
                    <a:solidFill>
                      <a:srgbClr val="000000"/>
                    </a:solidFill>
                    <a:latin typeface="Lantinghei SC Demibold" charset="-122"/>
                    <a:ea typeface="Lantinghei SC Demibold" charset="-122"/>
                    <a:cs typeface="Lantinghei SC Demibold" charset="-122"/>
                  </a:rPr>
                  <a:t>32</a:t>
                </a:r>
              </a:p>
            </p:txBody>
          </p:sp>
          <p:sp>
            <p:nvSpPr>
              <p:cNvPr id="16" name="Rectangle 15"/>
              <p:cNvSpPr>
                <a:spLocks noChangeArrowheads="1"/>
              </p:cNvSpPr>
              <p:nvPr/>
            </p:nvSpPr>
            <p:spPr bwMode="auto">
              <a:xfrm>
                <a:off x="1802" y="2024"/>
                <a:ext cx="384" cy="195"/>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kern="0">
                    <a:solidFill>
                      <a:srgbClr val="000000"/>
                    </a:solidFill>
                    <a:latin typeface="Lantinghei SC Demibold" charset="-122"/>
                    <a:ea typeface="Lantinghei SC Demibold" charset="-122"/>
                    <a:cs typeface="Lantinghei SC Demibold" charset="-122"/>
                  </a:rPr>
                  <a:t>64 </a:t>
                </a:r>
                <a:r>
                  <a:rPr lang="zh-CN" altLang="en-US" kern="0">
                    <a:solidFill>
                      <a:srgbClr val="000000"/>
                    </a:solidFill>
                    <a:latin typeface="Lantinghei SC Demibold" charset="-122"/>
                    <a:ea typeface="Lantinghei SC Demibold" charset="-122"/>
                    <a:cs typeface="Lantinghei SC Demibold" charset="-122"/>
                  </a:rPr>
                  <a:t>位</a:t>
                </a:r>
              </a:p>
            </p:txBody>
          </p:sp>
          <p:sp>
            <p:nvSpPr>
              <p:cNvPr id="17" name="Rectangle 16"/>
              <p:cNvSpPr>
                <a:spLocks noChangeArrowheads="1"/>
              </p:cNvSpPr>
              <p:nvPr/>
            </p:nvSpPr>
            <p:spPr bwMode="auto">
              <a:xfrm>
                <a:off x="972" y="2210"/>
                <a:ext cx="1957" cy="300"/>
              </a:xfrm>
              <a:prstGeom prst="rect">
                <a:avLst/>
              </a:prstGeom>
              <a:no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endParaRPr lang="zh-CN" altLang="en-US" sz="1600" kern="0">
                  <a:solidFill>
                    <a:srgbClr val="BBE0E3"/>
                  </a:solidFill>
                  <a:latin typeface="Lantinghei SC Demibold" charset="-122"/>
                  <a:ea typeface="Lantinghei SC Demibold" charset="-122"/>
                  <a:cs typeface="Lantinghei SC Demibold" charset="-122"/>
                </a:endParaRPr>
              </a:p>
            </p:txBody>
          </p:sp>
          <p:sp>
            <p:nvSpPr>
              <p:cNvPr id="18" name="Line 17"/>
              <p:cNvSpPr>
                <a:spLocks noChangeShapeType="1"/>
              </p:cNvSpPr>
              <p:nvPr/>
            </p:nvSpPr>
            <p:spPr bwMode="auto">
              <a:xfrm>
                <a:off x="1308" y="1734"/>
                <a:ext cx="1" cy="476"/>
              </a:xfrm>
              <a:prstGeom prst="line">
                <a:avLst/>
              </a:prstGeom>
              <a:noFill/>
              <a:ln w="19050">
                <a:solidFill>
                  <a:srgbClr val="000000"/>
                </a:solidFill>
                <a:round/>
                <a:headEnd/>
                <a:tailEnd type="triangle" w="med" len="med"/>
              </a:ln>
            </p:spPr>
            <p:txBody>
              <a:bodyPr wrap="none" anchor="ct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19" name="Freeform 18"/>
              <p:cNvSpPr>
                <a:spLocks/>
              </p:cNvSpPr>
              <p:nvPr/>
            </p:nvSpPr>
            <p:spPr bwMode="auto">
              <a:xfrm>
                <a:off x="444" y="1126"/>
                <a:ext cx="864" cy="1560"/>
              </a:xfrm>
              <a:custGeom>
                <a:avLst/>
                <a:gdLst>
                  <a:gd name="T0" fmla="*/ 864 w 864"/>
                  <a:gd name="T1" fmla="*/ 120 h 1728"/>
                  <a:gd name="T2" fmla="*/ 864 w 864"/>
                  <a:gd name="T3" fmla="*/ 133 h 1728"/>
                  <a:gd name="T4" fmla="*/ 0 w 864"/>
                  <a:gd name="T5" fmla="*/ 133 h 1728"/>
                  <a:gd name="T6" fmla="*/ 0 w 864"/>
                  <a:gd name="T7" fmla="*/ 0 h 1728"/>
                  <a:gd name="T8" fmla="*/ 528 w 864"/>
                  <a:gd name="T9" fmla="*/ 0 h 1728"/>
                  <a:gd name="T10" fmla="*/ 528 w 864"/>
                  <a:gd name="T11" fmla="*/ 15 h 1728"/>
                  <a:gd name="T12" fmla="*/ 0 60000 65536"/>
                  <a:gd name="T13" fmla="*/ 0 60000 65536"/>
                  <a:gd name="T14" fmla="*/ 0 60000 65536"/>
                  <a:gd name="T15" fmla="*/ 0 60000 65536"/>
                  <a:gd name="T16" fmla="*/ 0 60000 65536"/>
                  <a:gd name="T17" fmla="*/ 0 60000 65536"/>
                  <a:gd name="T18" fmla="*/ 0 w 864"/>
                  <a:gd name="T19" fmla="*/ 0 h 1728"/>
                  <a:gd name="T20" fmla="*/ 864 w 864"/>
                  <a:gd name="T21" fmla="*/ 1728 h 1728"/>
                </a:gdLst>
                <a:ahLst/>
                <a:cxnLst>
                  <a:cxn ang="T12">
                    <a:pos x="T0" y="T1"/>
                  </a:cxn>
                  <a:cxn ang="T13">
                    <a:pos x="T2" y="T3"/>
                  </a:cxn>
                  <a:cxn ang="T14">
                    <a:pos x="T4" y="T5"/>
                  </a:cxn>
                  <a:cxn ang="T15">
                    <a:pos x="T6" y="T7"/>
                  </a:cxn>
                  <a:cxn ang="T16">
                    <a:pos x="T8" y="T9"/>
                  </a:cxn>
                  <a:cxn ang="T17">
                    <a:pos x="T10" y="T11"/>
                  </a:cxn>
                </a:cxnLst>
                <a:rect l="T18" t="T19" r="T20" b="T21"/>
                <a:pathLst>
                  <a:path w="864" h="1728">
                    <a:moveTo>
                      <a:pt x="864" y="1536"/>
                    </a:moveTo>
                    <a:lnTo>
                      <a:pt x="864" y="1728"/>
                    </a:lnTo>
                    <a:lnTo>
                      <a:pt x="0" y="1728"/>
                    </a:lnTo>
                    <a:lnTo>
                      <a:pt x="0" y="0"/>
                    </a:lnTo>
                    <a:lnTo>
                      <a:pt x="528" y="0"/>
                    </a:lnTo>
                    <a:lnTo>
                      <a:pt x="528" y="192"/>
                    </a:lnTo>
                  </a:path>
                </a:pathLst>
              </a:custGeom>
              <a:noFill/>
              <a:ln w="19050">
                <a:solidFill>
                  <a:srgbClr val="000000"/>
                </a:solidFill>
                <a:round/>
                <a:headEnd/>
                <a:tailEnd type="triangle" w="med" len="me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0" name="Line 19"/>
              <p:cNvSpPr>
                <a:spLocks noChangeShapeType="1"/>
              </p:cNvSpPr>
              <p:nvPr/>
            </p:nvSpPr>
            <p:spPr bwMode="auto">
              <a:xfrm>
                <a:off x="1596" y="997"/>
                <a:ext cx="0" cy="303"/>
              </a:xfrm>
              <a:prstGeom prst="line">
                <a:avLst/>
              </a:prstGeom>
              <a:noFill/>
              <a:ln w="19050">
                <a:solidFill>
                  <a:srgbClr val="000000"/>
                </a:solidFill>
                <a:round/>
                <a:headEnd/>
                <a:tailEnd type="triangle" w="med" len="med"/>
              </a:ln>
            </p:spPr>
            <p:txBody>
              <a:bodyPr wrap="none" anchor="ct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1" name="Line 20"/>
              <p:cNvSpPr>
                <a:spLocks noChangeShapeType="1"/>
              </p:cNvSpPr>
              <p:nvPr/>
            </p:nvSpPr>
            <p:spPr bwMode="auto">
              <a:xfrm flipH="1" flipV="1">
                <a:off x="2940" y="2309"/>
                <a:ext cx="813" cy="2"/>
              </a:xfrm>
              <a:prstGeom prst="line">
                <a:avLst/>
              </a:prstGeom>
              <a:noFill/>
              <a:ln w="28575">
                <a:solidFill>
                  <a:srgbClr val="000000"/>
                </a:solidFill>
                <a:prstDash val="dash"/>
                <a:round/>
                <a:headEnd/>
                <a:tailEnd type="triangle" w="med" len="med"/>
              </a:ln>
            </p:spPr>
            <p:txBody>
              <a:bodyPr wrap="none" anchor="ct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5" name="Line 27"/>
              <p:cNvSpPr>
                <a:spLocks noChangeShapeType="1"/>
              </p:cNvSpPr>
              <p:nvPr/>
            </p:nvSpPr>
            <p:spPr bwMode="auto">
              <a:xfrm>
                <a:off x="1540" y="1047"/>
                <a:ext cx="114" cy="88"/>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6" name="Line 28"/>
              <p:cNvSpPr>
                <a:spLocks noChangeShapeType="1"/>
              </p:cNvSpPr>
              <p:nvPr/>
            </p:nvSpPr>
            <p:spPr bwMode="auto">
              <a:xfrm>
                <a:off x="917" y="1172"/>
                <a:ext cx="112" cy="88"/>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7" name="Line 29"/>
              <p:cNvSpPr>
                <a:spLocks noChangeShapeType="1"/>
              </p:cNvSpPr>
              <p:nvPr/>
            </p:nvSpPr>
            <p:spPr bwMode="auto">
              <a:xfrm>
                <a:off x="1237" y="1923"/>
                <a:ext cx="112" cy="87"/>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8" name="Line 30"/>
              <p:cNvSpPr>
                <a:spLocks noChangeShapeType="1"/>
              </p:cNvSpPr>
              <p:nvPr/>
            </p:nvSpPr>
            <p:spPr bwMode="auto">
              <a:xfrm>
                <a:off x="1262" y="2580"/>
                <a:ext cx="112" cy="88"/>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9" name="Rectangle 31"/>
              <p:cNvSpPr>
                <a:spLocks noChangeArrowheads="1"/>
              </p:cNvSpPr>
              <p:nvPr/>
            </p:nvSpPr>
            <p:spPr bwMode="auto">
              <a:xfrm>
                <a:off x="1020" y="1071"/>
                <a:ext cx="203" cy="196"/>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kern="0">
                    <a:solidFill>
                      <a:srgbClr val="000000"/>
                    </a:solidFill>
                    <a:latin typeface="Lantinghei SC Demibold" charset="-122"/>
                    <a:ea typeface="Lantinghei SC Demibold" charset="-122"/>
                    <a:cs typeface="Lantinghei SC Demibold" charset="-122"/>
                  </a:rPr>
                  <a:t>32</a:t>
                </a:r>
              </a:p>
            </p:txBody>
          </p:sp>
          <p:sp>
            <p:nvSpPr>
              <p:cNvPr id="30" name="Rectangle 32"/>
              <p:cNvSpPr>
                <a:spLocks noChangeArrowheads="1"/>
              </p:cNvSpPr>
              <p:nvPr/>
            </p:nvSpPr>
            <p:spPr bwMode="auto">
              <a:xfrm>
                <a:off x="1349" y="1848"/>
                <a:ext cx="192" cy="195"/>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kern="0">
                    <a:solidFill>
                      <a:srgbClr val="000000"/>
                    </a:solidFill>
                    <a:latin typeface="Lantinghei SC Demibold" charset="-122"/>
                    <a:ea typeface="Lantinghei SC Demibold" charset="-122"/>
                    <a:cs typeface="Lantinghei SC Demibold" charset="-122"/>
                  </a:rPr>
                  <a:t>32</a:t>
                </a:r>
              </a:p>
            </p:txBody>
          </p:sp>
          <p:sp>
            <p:nvSpPr>
              <p:cNvPr id="31" name="Rectangle 33"/>
              <p:cNvSpPr>
                <a:spLocks noChangeArrowheads="1"/>
              </p:cNvSpPr>
              <p:nvPr/>
            </p:nvSpPr>
            <p:spPr bwMode="auto">
              <a:xfrm>
                <a:off x="1367" y="2568"/>
                <a:ext cx="192" cy="197"/>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kern="0">
                    <a:solidFill>
                      <a:srgbClr val="000000"/>
                    </a:solidFill>
                    <a:latin typeface="Lantinghei SC Demibold" charset="-122"/>
                    <a:ea typeface="Lantinghei SC Demibold" charset="-122"/>
                    <a:cs typeface="Lantinghei SC Demibold" charset="-122"/>
                  </a:rPr>
                  <a:t>32</a:t>
                </a:r>
              </a:p>
            </p:txBody>
          </p:sp>
          <p:sp>
            <p:nvSpPr>
              <p:cNvPr id="32" name="Rectangle 34"/>
              <p:cNvSpPr>
                <a:spLocks noChangeArrowheads="1"/>
              </p:cNvSpPr>
              <p:nvPr/>
            </p:nvSpPr>
            <p:spPr bwMode="auto">
              <a:xfrm>
                <a:off x="1925" y="1336"/>
                <a:ext cx="206" cy="262"/>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sz="2400" kern="0" dirty="0">
                    <a:solidFill>
                      <a:srgbClr val="FF0000"/>
                    </a:solidFill>
                    <a:latin typeface="Lantinghei SC Demibold" charset="-122"/>
                    <a:ea typeface="Lantinghei SC Demibold" charset="-122"/>
                    <a:cs typeface="Lantinghei SC Demibold" charset="-122"/>
                  </a:rPr>
                  <a:t>加</a:t>
                </a:r>
              </a:p>
            </p:txBody>
          </p:sp>
          <p:sp>
            <p:nvSpPr>
              <p:cNvPr id="84006" name="Text Box 35"/>
              <p:cNvSpPr txBox="1">
                <a:spLocks noChangeArrowheads="1"/>
              </p:cNvSpPr>
              <p:nvPr/>
            </p:nvSpPr>
            <p:spPr bwMode="auto">
              <a:xfrm>
                <a:off x="4047" y="2386"/>
                <a:ext cx="73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latin typeface="Lantinghei SC Demibold"/>
                    <a:ea typeface="Lantinghei SC Demibold"/>
                    <a:cs typeface="Lantinghei SC Demibold"/>
                  </a:rPr>
                  <a:t>计数器</a:t>
                </a:r>
                <a:r>
                  <a:rPr lang="en-US" altLang="zh-CN">
                    <a:solidFill>
                      <a:srgbClr val="0000FF"/>
                    </a:solidFill>
                    <a:latin typeface="Lantinghei SC Demibold"/>
                    <a:ea typeface="Lantinghei SC Demibold"/>
                    <a:cs typeface="Lantinghei SC Demibold"/>
                  </a:rPr>
                  <a:t>C</a:t>
                </a:r>
                <a:r>
                  <a:rPr lang="en-US" altLang="zh-CN" baseline="-25000">
                    <a:solidFill>
                      <a:srgbClr val="0000FF"/>
                    </a:solidFill>
                    <a:latin typeface="Lantinghei SC Demibold"/>
                    <a:ea typeface="Lantinghei SC Demibold"/>
                    <a:cs typeface="Lantinghei SC Demibold"/>
                  </a:rPr>
                  <a:t>n</a:t>
                </a:r>
              </a:p>
            </p:txBody>
          </p:sp>
          <p:sp>
            <p:nvSpPr>
              <p:cNvPr id="34" name="Line 36"/>
              <p:cNvSpPr>
                <a:spLocks noChangeShapeType="1"/>
              </p:cNvSpPr>
              <p:nvPr/>
            </p:nvSpPr>
            <p:spPr bwMode="auto">
              <a:xfrm flipV="1">
                <a:off x="4374" y="2666"/>
                <a:ext cx="0" cy="239"/>
              </a:xfrm>
              <a:prstGeom prst="line">
                <a:avLst/>
              </a:prstGeom>
              <a:noFill/>
              <a:ln w="28575">
                <a:solidFill>
                  <a:srgbClr val="000000"/>
                </a:solidFill>
                <a:round/>
                <a:headEnd/>
                <a:tailEnd type="triangle" w="med" len="med"/>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35" name="Text Box 37"/>
              <p:cNvSpPr txBox="1">
                <a:spLocks noChangeArrowheads="1"/>
              </p:cNvSpPr>
              <p:nvPr/>
            </p:nvSpPr>
            <p:spPr bwMode="auto">
              <a:xfrm>
                <a:off x="4372" y="2655"/>
                <a:ext cx="488" cy="59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Bef>
                    <a:spcPct val="50000"/>
                  </a:spcBef>
                  <a:spcAft>
                    <a:spcPts val="0"/>
                  </a:spcAft>
                  <a:defRPr/>
                </a:pPr>
                <a:r>
                  <a:rPr lang="zh-CN" altLang="en-US" sz="2400" kern="0">
                    <a:solidFill>
                      <a:srgbClr val="0000FF"/>
                    </a:solidFill>
                    <a:latin typeface="Lantinghei SC Demibold" charset="-122"/>
                    <a:ea typeface="Lantinghei SC Demibold" charset="-122"/>
                    <a:cs typeface="Lantinghei SC Demibold" charset="-122"/>
                  </a:rPr>
                  <a:t>时钟</a:t>
                </a:r>
              </a:p>
            </p:txBody>
          </p:sp>
          <p:sp>
            <p:nvSpPr>
              <p:cNvPr id="36" name="Text Box 38"/>
              <p:cNvSpPr txBox="1">
                <a:spLocks noChangeArrowheads="1"/>
              </p:cNvSpPr>
              <p:nvPr/>
            </p:nvSpPr>
            <p:spPr bwMode="auto">
              <a:xfrm>
                <a:off x="549" y="2219"/>
                <a:ext cx="240" cy="282"/>
              </a:xfrm>
              <a:prstGeom prst="rect">
                <a:avLst/>
              </a:prstGeom>
              <a:noFill/>
              <a:ln w="28575">
                <a:solidFill>
                  <a:srgbClr val="000000"/>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Bef>
                    <a:spcPct val="50000"/>
                  </a:spcBef>
                  <a:spcAft>
                    <a:spcPts val="0"/>
                  </a:spcAft>
                  <a:defRPr/>
                </a:pPr>
                <a:r>
                  <a:rPr lang="en-US" altLang="zh-CN" sz="2000" kern="0">
                    <a:solidFill>
                      <a:srgbClr val="000000"/>
                    </a:solidFill>
                    <a:latin typeface="Lantinghei SC Demibold" charset="-122"/>
                    <a:ea typeface="Lantinghei SC Demibold" charset="-122"/>
                    <a:cs typeface="Lantinghei SC Demibold" charset="-122"/>
                  </a:rPr>
                  <a:t>C</a:t>
                </a:r>
              </a:p>
            </p:txBody>
          </p:sp>
          <p:sp>
            <p:nvSpPr>
              <p:cNvPr id="37" name="Line 39"/>
              <p:cNvSpPr>
                <a:spLocks noChangeShapeType="1"/>
              </p:cNvSpPr>
              <p:nvPr/>
            </p:nvSpPr>
            <p:spPr bwMode="auto">
              <a:xfrm>
                <a:off x="788" y="2355"/>
                <a:ext cx="203" cy="0"/>
              </a:xfrm>
              <a:prstGeom prst="line">
                <a:avLst/>
              </a:prstGeom>
              <a:noFill/>
              <a:ln w="19050">
                <a:solidFill>
                  <a:srgbClr val="000000"/>
                </a:solidFill>
                <a:round/>
                <a:headEnd/>
                <a:tailEnd type="triangle" w="med" len="med"/>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38" name="Line 40"/>
              <p:cNvSpPr>
                <a:spLocks noChangeShapeType="1"/>
              </p:cNvSpPr>
              <p:nvPr/>
            </p:nvSpPr>
            <p:spPr bwMode="auto">
              <a:xfrm flipH="1">
                <a:off x="1973" y="2204"/>
                <a:ext cx="0" cy="311"/>
              </a:xfrm>
              <a:prstGeom prst="line">
                <a:avLst/>
              </a:prstGeom>
              <a:noFill/>
              <a:ln w="28575">
                <a:solidFill>
                  <a:srgbClr val="000000"/>
                </a:solidFill>
                <a:prstDash val="sysDot"/>
                <a:round/>
                <a:headEnd/>
                <a:tailEnd/>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39" name="Rectangle 41"/>
              <p:cNvSpPr>
                <a:spLocks noChangeArrowheads="1"/>
              </p:cNvSpPr>
              <p:nvPr/>
            </p:nvSpPr>
            <p:spPr bwMode="auto">
              <a:xfrm>
                <a:off x="1999" y="2251"/>
                <a:ext cx="994" cy="219"/>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sz="2000" kern="0" dirty="0">
                    <a:solidFill>
                      <a:srgbClr val="000000"/>
                    </a:solidFill>
                    <a:latin typeface="Lantinghei SC Demibold" charset="-122"/>
                    <a:ea typeface="Lantinghei SC Demibold" charset="-122"/>
                    <a:cs typeface="Lantinghei SC Demibold" charset="-122"/>
                  </a:rPr>
                  <a:t>乘数寄存器</a:t>
                </a:r>
                <a:r>
                  <a:rPr lang="en-US" altLang="zh-CN" sz="2000" kern="0" dirty="0">
                    <a:solidFill>
                      <a:srgbClr val="000000"/>
                    </a:solidFill>
                    <a:latin typeface="Lantinghei SC Demibold" charset="-122"/>
                    <a:ea typeface="Lantinghei SC Demibold" charset="-122"/>
                    <a:cs typeface="Lantinghei SC Demibold" charset="-122"/>
                  </a:rPr>
                  <a:t>B</a:t>
                </a:r>
              </a:p>
            </p:txBody>
          </p:sp>
          <p:sp>
            <p:nvSpPr>
              <p:cNvPr id="40" name="Rectangle 42"/>
              <p:cNvSpPr>
                <a:spLocks noChangeArrowheads="1"/>
              </p:cNvSpPr>
              <p:nvPr/>
            </p:nvSpPr>
            <p:spPr bwMode="auto">
              <a:xfrm>
                <a:off x="445" y="3297"/>
                <a:ext cx="4708" cy="328"/>
              </a:xfrm>
              <a:prstGeom prst="rect">
                <a:avLst/>
              </a:prstGeom>
              <a:noFill/>
              <a:ln>
                <a:noFill/>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endParaRPr lang="zh-CN" altLang="en-US" sz="2400" kern="0" dirty="0">
                  <a:solidFill>
                    <a:srgbClr val="FF0000"/>
                  </a:solidFill>
                  <a:latin typeface="Lantinghei SC Demibold" charset="-122"/>
                  <a:ea typeface="Lantinghei SC Demibold" charset="-122"/>
                  <a:cs typeface="Lantinghei SC Demibold" charset="-122"/>
                </a:endParaRPr>
              </a:p>
            </p:txBody>
          </p:sp>
        </p:grpSp>
        <p:sp>
          <p:nvSpPr>
            <p:cNvPr id="83982" name="Line 20"/>
            <p:cNvSpPr>
              <a:spLocks noChangeShapeType="1"/>
            </p:cNvSpPr>
            <p:nvPr/>
          </p:nvSpPr>
          <p:spPr bwMode="auto">
            <a:xfrm flipH="1">
              <a:off x="6455633" y="4149079"/>
              <a:ext cx="1655797" cy="9579"/>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 name="Rectangle 6"/>
          <p:cNvSpPr>
            <a:spLocks noChangeArrowheads="1"/>
          </p:cNvSpPr>
          <p:nvPr/>
        </p:nvSpPr>
        <p:spPr bwMode="auto">
          <a:xfrm>
            <a:off x="5248275" y="4381500"/>
            <a:ext cx="923925" cy="369888"/>
          </a:xfrm>
          <a:prstGeom prst="rect">
            <a:avLst/>
          </a:prstGeom>
          <a:noFill/>
          <a:ln w="9525">
            <a:no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sz="2400" kern="0" dirty="0">
                <a:solidFill>
                  <a:srgbClr val="FF0000"/>
                </a:solidFill>
                <a:latin typeface="Lantinghei SC Demibold" charset="-122"/>
                <a:ea typeface="Lantinghei SC Demibold" charset="-122"/>
                <a:cs typeface="Lantinghei SC Demibold" charset="-122"/>
              </a:rPr>
              <a:t>写使能</a:t>
            </a:r>
          </a:p>
        </p:txBody>
      </p:sp>
      <p:grpSp>
        <p:nvGrpSpPr>
          <p:cNvPr id="83973" name="组合 41"/>
          <p:cNvGrpSpPr>
            <a:grpSpLocks/>
          </p:cNvGrpSpPr>
          <p:nvPr/>
        </p:nvGrpSpPr>
        <p:grpSpPr bwMode="auto">
          <a:xfrm>
            <a:off x="4356100" y="4022725"/>
            <a:ext cx="2265363" cy="288925"/>
            <a:chOff x="5807174" y="4221088"/>
            <a:chExt cx="3019568" cy="385110"/>
          </a:xfrm>
        </p:grpSpPr>
        <p:cxnSp>
          <p:nvCxnSpPr>
            <p:cNvPr id="46" name="直接连接符 45"/>
            <p:cNvCxnSpPr/>
            <p:nvPr/>
          </p:nvCxnSpPr>
          <p:spPr>
            <a:xfrm>
              <a:off x="5807174" y="4221088"/>
              <a:ext cx="0" cy="3851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Line 23"/>
            <p:cNvSpPr>
              <a:spLocks noChangeShapeType="1"/>
            </p:cNvSpPr>
            <p:nvPr/>
          </p:nvSpPr>
          <p:spPr bwMode="auto">
            <a:xfrm flipH="1" flipV="1">
              <a:off x="5807174" y="4580806"/>
              <a:ext cx="2829126" cy="0"/>
            </a:xfrm>
            <a:prstGeom prst="line">
              <a:avLst/>
            </a:prstGeom>
            <a:noFill/>
            <a:ln w="28575">
              <a:solidFill>
                <a:srgbClr val="FF0000"/>
              </a:solidFill>
              <a:round/>
              <a:headEnd/>
              <a:tailEnd/>
            </a:ln>
          </p:spPr>
          <p:txBody>
            <a:bodyPr wrap="none" anchor="ctr"/>
            <a:lstStyle/>
            <a:p>
              <a:pPr defTabSz="685891" eaLnBrk="1" fontAlgn="auto" hangingPunct="1">
                <a:spcAft>
                  <a:spcPts val="0"/>
                </a:spcAft>
                <a:defRPr/>
              </a:pPr>
              <a:endParaRPr lang="zh-CN" altLang="en-US" sz="1600" kern="0">
                <a:solidFill>
                  <a:srgbClr val="FF0000"/>
                </a:solidFill>
                <a:latin typeface="Lantinghei SC Demibold" charset="-122"/>
                <a:ea typeface="Lantinghei SC Demibold" charset="-122"/>
                <a:cs typeface="Lantinghei SC Demibold" charset="-122"/>
              </a:endParaRPr>
            </a:p>
          </p:txBody>
        </p:sp>
        <p:sp>
          <p:nvSpPr>
            <p:cNvPr id="50" name="Line 24"/>
            <p:cNvSpPr>
              <a:spLocks noChangeShapeType="1"/>
            </p:cNvSpPr>
            <p:nvPr/>
          </p:nvSpPr>
          <p:spPr bwMode="auto">
            <a:xfrm flipV="1">
              <a:off x="8617255" y="4415759"/>
              <a:ext cx="209487" cy="190439"/>
            </a:xfrm>
            <a:prstGeom prst="line">
              <a:avLst/>
            </a:prstGeom>
            <a:noFill/>
            <a:ln w="28575">
              <a:solidFill>
                <a:srgbClr val="FF0000"/>
              </a:solidFill>
              <a:round/>
              <a:headEnd/>
              <a:tailEnd type="triangle" w="med" len="med"/>
            </a:ln>
          </p:spPr>
          <p:txBody>
            <a:bodyPr wrap="none" anchor="ctr"/>
            <a:lstStyle/>
            <a:p>
              <a:pPr defTabSz="685891" eaLnBrk="1" fontAlgn="auto" hangingPunct="1">
                <a:spcAft>
                  <a:spcPts val="0"/>
                </a:spcAft>
                <a:defRPr/>
              </a:pPr>
              <a:endParaRPr lang="zh-CN" altLang="en-US" sz="1600" kern="0">
                <a:ln>
                  <a:solidFill>
                    <a:schemeClr val="tx1"/>
                  </a:solidFill>
                </a:ln>
                <a:solidFill>
                  <a:srgbClr val="FF0000"/>
                </a:solidFill>
                <a:latin typeface="Lantinghei SC Demibold" charset="-122"/>
                <a:ea typeface="Lantinghei SC Demibold" charset="-122"/>
                <a:cs typeface="Lantinghei SC Demibold" charset="-122"/>
              </a:endParaRPr>
            </a:p>
          </p:txBody>
        </p:sp>
      </p:grpSp>
      <p:sp>
        <p:nvSpPr>
          <p:cNvPr id="83974" name="Rectangle 3"/>
          <p:cNvSpPr txBox="1">
            <a:spLocks noChangeArrowheads="1"/>
          </p:cNvSpPr>
          <p:nvPr/>
        </p:nvSpPr>
        <p:spPr bwMode="auto">
          <a:xfrm>
            <a:off x="0" y="5037138"/>
            <a:ext cx="9144000"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5000"/>
              </a:lnSpc>
              <a:buClr>
                <a:schemeClr val="tx2"/>
              </a:buClr>
              <a:buFont typeface="Wingdings" panose="05000000000000000000" pitchFamily="2" charset="2"/>
              <a:buChar char="n"/>
            </a:pPr>
            <a:r>
              <a:rPr lang="zh-CN" altLang="en-US" sz="2400">
                <a:solidFill>
                  <a:srgbClr val="0000FF"/>
                </a:solidFill>
                <a:latin typeface="Times New Roman" panose="02020603050405020304" pitchFamily="18" charset="0"/>
                <a:ea typeface="华文新魏" panose="02010800040101010101" pitchFamily="2" charset="-122"/>
              </a:rPr>
              <a:t>进位触发器</a:t>
            </a:r>
            <a:r>
              <a:rPr lang="en-US" altLang="zh-CN" sz="2400">
                <a:solidFill>
                  <a:srgbClr val="0000FF"/>
                </a:solidFill>
                <a:latin typeface="Times New Roman" panose="02020603050405020304" pitchFamily="18" charset="0"/>
                <a:ea typeface="华文新魏" panose="02010800040101010101" pitchFamily="2" charset="-122"/>
              </a:rPr>
              <a:t>C</a:t>
            </a:r>
            <a:r>
              <a:rPr lang="zh-CN" altLang="en-US" sz="2400">
                <a:solidFill>
                  <a:srgbClr val="0000FF"/>
                </a:solidFill>
                <a:latin typeface="Times New Roman" panose="02020603050405020304" pitchFamily="18" charset="0"/>
                <a:ea typeface="华文新魏" panose="02010800040101010101" pitchFamily="2" charset="-122"/>
              </a:rPr>
              <a:t>：</a:t>
            </a:r>
            <a:r>
              <a:rPr lang="zh-CN" altLang="en-US" sz="2400">
                <a:latin typeface="Times New Roman" panose="02020603050405020304" pitchFamily="18" charset="0"/>
                <a:ea typeface="华文新魏" panose="02010800040101010101" pitchFamily="2" charset="-122"/>
              </a:rPr>
              <a:t>保存加法器的进位信号</a:t>
            </a:r>
          </a:p>
          <a:p>
            <a:pPr eaLnBrk="1" hangingPunct="1">
              <a:lnSpc>
                <a:spcPct val="95000"/>
              </a:lnSpc>
              <a:buClr>
                <a:schemeClr val="tx2"/>
              </a:buClr>
              <a:buFont typeface="Wingdings" panose="05000000000000000000" pitchFamily="2" charset="2"/>
              <a:buChar char="n"/>
            </a:pPr>
            <a:r>
              <a:rPr lang="zh-CN" altLang="en-US" sz="2400">
                <a:solidFill>
                  <a:srgbClr val="0000FF"/>
                </a:solidFill>
                <a:latin typeface="Times New Roman" panose="02020603050405020304" pitchFamily="18" charset="0"/>
                <a:ea typeface="华文新魏" panose="02010800040101010101" pitchFamily="2" charset="-122"/>
              </a:rPr>
              <a:t>循环计数器</a:t>
            </a:r>
            <a:r>
              <a:rPr lang="en-US" altLang="zh-CN" sz="2400">
                <a:solidFill>
                  <a:srgbClr val="0000FF"/>
                </a:solidFill>
                <a:latin typeface="Times New Roman" panose="02020603050405020304" pitchFamily="18" charset="0"/>
                <a:ea typeface="华文新魏" panose="02010800040101010101" pitchFamily="2" charset="-122"/>
              </a:rPr>
              <a:t>C</a:t>
            </a:r>
            <a:r>
              <a:rPr lang="en-US" altLang="zh-CN" sz="2400" baseline="-25000">
                <a:solidFill>
                  <a:srgbClr val="0000FF"/>
                </a:solidFill>
                <a:latin typeface="Times New Roman" panose="02020603050405020304" pitchFamily="18" charset="0"/>
                <a:ea typeface="华文新魏" panose="02010800040101010101" pitchFamily="2" charset="-122"/>
              </a:rPr>
              <a:t>n</a:t>
            </a:r>
            <a:r>
              <a:rPr lang="zh-CN" altLang="en-US" sz="2400">
                <a:solidFill>
                  <a:srgbClr val="0000FF"/>
                </a:solidFill>
                <a:latin typeface="Times New Roman" panose="02020603050405020304" pitchFamily="18" charset="0"/>
                <a:ea typeface="华文新魏" panose="02010800040101010101" pitchFamily="2" charset="-122"/>
              </a:rPr>
              <a:t>：</a:t>
            </a:r>
            <a:r>
              <a:rPr lang="zh-CN" altLang="en-US" sz="2400">
                <a:latin typeface="Times New Roman" panose="02020603050405020304" pitchFamily="18" charset="0"/>
                <a:ea typeface="华文新魏" panose="02010800040101010101" pitchFamily="2" charset="-122"/>
              </a:rPr>
              <a:t>循环次数</a:t>
            </a:r>
            <a:r>
              <a:rPr lang="en-US" altLang="zh-CN" sz="2400">
                <a:latin typeface="Times New Roman" panose="02020603050405020304" pitchFamily="18" charset="0"/>
                <a:ea typeface="华文新魏" panose="02010800040101010101" pitchFamily="2" charset="-122"/>
              </a:rPr>
              <a:t>(</a:t>
            </a:r>
            <a:r>
              <a:rPr lang="zh-CN" altLang="en-US" sz="2400">
                <a:latin typeface="Times New Roman" panose="02020603050405020304" pitchFamily="18" charset="0"/>
                <a:ea typeface="华文新魏" panose="02010800040101010101" pitchFamily="2" charset="-122"/>
              </a:rPr>
              <a:t>初值</a:t>
            </a:r>
            <a:r>
              <a:rPr lang="en-US" altLang="zh-CN" sz="2400">
                <a:latin typeface="Times New Roman" panose="02020603050405020304" pitchFamily="18" charset="0"/>
                <a:ea typeface="华文新魏" panose="02010800040101010101" pitchFamily="2" charset="-122"/>
              </a:rPr>
              <a:t>n)</a:t>
            </a:r>
            <a:r>
              <a:rPr lang="zh-CN" altLang="en-US" sz="2400">
                <a:latin typeface="Times New Roman" panose="02020603050405020304" pitchFamily="18" charset="0"/>
                <a:ea typeface="华文新魏" panose="02010800040101010101" pitchFamily="2" charset="-122"/>
              </a:rPr>
              <a:t>，每循环</a:t>
            </a:r>
            <a:r>
              <a:rPr lang="en-US" altLang="zh-CN" sz="2400">
                <a:latin typeface="Times New Roman" panose="02020603050405020304" pitchFamily="18" charset="0"/>
                <a:ea typeface="华文新魏" panose="02010800040101010101" pitchFamily="2" charset="-122"/>
              </a:rPr>
              <a:t>1</a:t>
            </a:r>
            <a:r>
              <a:rPr lang="zh-CN" altLang="en-US" sz="2400">
                <a:latin typeface="Times New Roman" panose="02020603050405020304" pitchFamily="18" charset="0"/>
                <a:ea typeface="华文新魏" panose="02010800040101010101" pitchFamily="2" charset="-122"/>
              </a:rPr>
              <a:t>次</a:t>
            </a:r>
            <a:r>
              <a:rPr lang="en-US" altLang="zh-CN" sz="2400">
                <a:latin typeface="Times New Roman" panose="02020603050405020304" pitchFamily="18" charset="0"/>
                <a:ea typeface="华文新魏" panose="02010800040101010101" pitchFamily="2" charset="-122"/>
              </a:rPr>
              <a:t>C</a:t>
            </a:r>
            <a:r>
              <a:rPr lang="en-US" altLang="zh-CN" sz="2400" baseline="-25000">
                <a:latin typeface="Times New Roman" panose="02020603050405020304" pitchFamily="18" charset="0"/>
                <a:ea typeface="华文新魏" panose="02010800040101010101" pitchFamily="2" charset="-122"/>
              </a:rPr>
              <a:t>n</a:t>
            </a:r>
            <a:r>
              <a:rPr lang="en-US" altLang="zh-CN" sz="2400">
                <a:latin typeface="Times New Roman" panose="02020603050405020304" pitchFamily="18" charset="0"/>
                <a:ea typeface="华文新魏" panose="02010800040101010101" pitchFamily="2" charset="-122"/>
              </a:rPr>
              <a:t>－1</a:t>
            </a:r>
            <a:r>
              <a:rPr lang="zh-CN" altLang="en-US" sz="2400">
                <a:latin typeface="Times New Roman" panose="02020603050405020304" pitchFamily="18" charset="0"/>
                <a:ea typeface="华文新魏" panose="02010800040101010101" pitchFamily="2" charset="-122"/>
              </a:rPr>
              <a:t>，</a:t>
            </a:r>
            <a:r>
              <a:rPr lang="en-US" altLang="zh-CN" sz="2400">
                <a:latin typeface="Times New Roman" panose="02020603050405020304" pitchFamily="18" charset="0"/>
                <a:ea typeface="华文新魏" panose="02010800040101010101" pitchFamily="2" charset="-122"/>
              </a:rPr>
              <a:t>C</a:t>
            </a:r>
            <a:r>
              <a:rPr lang="en-US" altLang="zh-CN" sz="2400" baseline="-25000">
                <a:latin typeface="Times New Roman" panose="02020603050405020304" pitchFamily="18" charset="0"/>
                <a:ea typeface="华文新魏" panose="02010800040101010101" pitchFamily="2" charset="-122"/>
              </a:rPr>
              <a:t>n</a:t>
            </a:r>
            <a:r>
              <a:rPr lang="en-US" altLang="zh-CN" sz="2400">
                <a:latin typeface="Times New Roman" panose="02020603050405020304" pitchFamily="18" charset="0"/>
                <a:ea typeface="华文新魏" panose="02010800040101010101" pitchFamily="2" charset="-122"/>
              </a:rPr>
              <a:t> = 0</a:t>
            </a:r>
            <a:r>
              <a:rPr lang="zh-CN" altLang="en-US" sz="2400">
                <a:latin typeface="Times New Roman" panose="02020603050405020304" pitchFamily="18" charset="0"/>
                <a:ea typeface="华文新魏" panose="02010800040101010101" pitchFamily="2" charset="-122"/>
              </a:rPr>
              <a:t>结束</a:t>
            </a:r>
          </a:p>
          <a:p>
            <a:pPr eaLnBrk="1" hangingPunct="1">
              <a:lnSpc>
                <a:spcPct val="95000"/>
              </a:lnSpc>
              <a:buClr>
                <a:schemeClr val="tx2"/>
              </a:buClr>
              <a:buFont typeface="Wingdings" panose="05000000000000000000" pitchFamily="2" charset="2"/>
              <a:buChar char="n"/>
            </a:pPr>
            <a:r>
              <a:rPr lang="en-US" altLang="zh-CN" sz="2400">
                <a:solidFill>
                  <a:srgbClr val="0000FF"/>
                </a:solidFill>
                <a:latin typeface="Times New Roman" panose="02020603050405020304" pitchFamily="18" charset="0"/>
                <a:ea typeface="华文新魏" panose="02010800040101010101" pitchFamily="2" charset="-122"/>
              </a:rPr>
              <a:t>ALU</a:t>
            </a:r>
            <a:r>
              <a:rPr lang="zh-CN" altLang="en-US" sz="2400">
                <a:solidFill>
                  <a:srgbClr val="0000FF"/>
                </a:solidFill>
                <a:latin typeface="Times New Roman" panose="02020603050405020304" pitchFamily="18" charset="0"/>
                <a:ea typeface="华文新魏" panose="02010800040101010101" pitchFamily="2" charset="-122"/>
              </a:rPr>
              <a:t>：乘法核心部件。</a:t>
            </a:r>
            <a:r>
              <a:rPr lang="zh-CN" altLang="en-US" sz="2400">
                <a:latin typeface="Times New Roman" panose="02020603050405020304" pitchFamily="18" charset="0"/>
                <a:ea typeface="华文新魏" panose="02010800040101010101" pitchFamily="2" charset="-122"/>
              </a:rPr>
              <a:t>在</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加</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逻辑</a:t>
            </a:r>
            <a:r>
              <a:rPr lang="zh-CN" altLang="en-US" sz="2400">
                <a:latin typeface="Times New Roman" panose="02020603050405020304" pitchFamily="18" charset="0"/>
                <a:ea typeface="华文新魏" panose="02010800040101010101" pitchFamily="2" charset="-122"/>
              </a:rPr>
              <a:t>控制下对</a:t>
            </a:r>
            <a:r>
              <a:rPr lang="en-US" altLang="zh-CN" sz="2400">
                <a:latin typeface="Times New Roman" panose="02020603050405020304" pitchFamily="18" charset="0"/>
                <a:ea typeface="华文新魏" panose="02010800040101010101" pitchFamily="2" charset="-122"/>
              </a:rPr>
              <a:t>P</a:t>
            </a:r>
            <a:r>
              <a:rPr lang="zh-CN" altLang="en-US" sz="2400">
                <a:latin typeface="Times New Roman" panose="02020603050405020304" pitchFamily="18" charset="0"/>
                <a:ea typeface="华文新魏" panose="02010800040101010101" pitchFamily="2" charset="-122"/>
              </a:rPr>
              <a:t>和</a:t>
            </a:r>
            <a:r>
              <a:rPr lang="en-US" altLang="zh-CN" sz="2400">
                <a:latin typeface="Times New Roman" panose="02020603050405020304" pitchFamily="18" charset="0"/>
                <a:ea typeface="华文新魏" panose="02010800040101010101" pitchFamily="2" charset="-122"/>
              </a:rPr>
              <a:t>A</a:t>
            </a:r>
            <a:r>
              <a:rPr lang="zh-CN" altLang="en-US" sz="2400">
                <a:latin typeface="Times New Roman" panose="02020603050405020304" pitchFamily="18" charset="0"/>
                <a:ea typeface="华文新魏" panose="02010800040101010101" pitchFamily="2" charset="-122"/>
              </a:rPr>
              <a:t>的内容进行运算</a:t>
            </a:r>
            <a:r>
              <a:rPr lang="en-US" altLang="zh-CN" sz="2400">
                <a:latin typeface="Times New Roman" panose="02020603050405020304" pitchFamily="18" charset="0"/>
                <a:ea typeface="华文新魏" panose="02010800040101010101" pitchFamily="2" charset="-122"/>
              </a:rPr>
              <a:t>,</a:t>
            </a:r>
            <a:r>
              <a:rPr lang="zh-CN" altLang="en-US" sz="2400">
                <a:latin typeface="Times New Roman" panose="02020603050405020304" pitchFamily="18" charset="0"/>
                <a:ea typeface="华文新魏" panose="02010800040101010101" pitchFamily="2" charset="-122"/>
              </a:rPr>
              <a:t>在“写使能”逻辑控制下运算结果被送回</a:t>
            </a:r>
            <a:r>
              <a:rPr lang="en-US" altLang="zh-CN" sz="2400">
                <a:latin typeface="Times New Roman" panose="02020603050405020304" pitchFamily="18" charset="0"/>
                <a:ea typeface="华文新魏" panose="02010800040101010101" pitchFamily="2" charset="-122"/>
              </a:rPr>
              <a:t>P,</a:t>
            </a:r>
            <a:r>
              <a:rPr lang="zh-CN" altLang="en-US" sz="2400">
                <a:latin typeface="Times New Roman" panose="02020603050405020304" pitchFamily="18" charset="0"/>
                <a:ea typeface="华文新魏" panose="02010800040101010101" pitchFamily="2" charset="-122"/>
              </a:rPr>
              <a:t>进位存放在</a:t>
            </a:r>
            <a:r>
              <a:rPr lang="en-US" altLang="zh-CN" sz="2400">
                <a:latin typeface="Times New Roman" panose="02020603050405020304" pitchFamily="18" charset="0"/>
                <a:ea typeface="华文新魏" panose="02010800040101010101" pitchFamily="2" charset="-122"/>
              </a:rPr>
              <a:t>C</a:t>
            </a:r>
            <a:r>
              <a:rPr lang="zh-CN" altLang="en-US" sz="2400">
                <a:latin typeface="Times New Roman" panose="02020603050405020304" pitchFamily="18" charset="0"/>
                <a:ea typeface="华文新魏" panose="02010800040101010101" pitchFamily="2" charset="-122"/>
              </a:rPr>
              <a:t>中</a:t>
            </a:r>
          </a:p>
        </p:txBody>
      </p:sp>
      <p:sp>
        <p:nvSpPr>
          <p:cNvPr id="45" name="椭圆 44"/>
          <p:cNvSpPr>
            <a:spLocks noChangeArrowheads="1"/>
          </p:cNvSpPr>
          <p:nvPr/>
        </p:nvSpPr>
        <p:spPr bwMode="auto">
          <a:xfrm>
            <a:off x="1114425" y="3429000"/>
            <a:ext cx="811213" cy="701675"/>
          </a:xfrm>
          <a:prstGeom prst="ellipse">
            <a:avLst/>
          </a:prstGeom>
          <a:noFill/>
          <a:ln w="38100">
            <a:solidFill>
              <a:srgbClr val="FF0000"/>
            </a:solidFill>
            <a:round/>
            <a:headEnd/>
            <a:tailEnd/>
          </a:ln>
          <a:effectLst>
            <a:outerShdw blurRad="40000" dist="23000" dir="5400000" rotWithShape="0">
              <a:srgbClr val="808080">
                <a:alpha val="34998"/>
              </a:srgbClr>
            </a:outerShdw>
          </a:effectLst>
        </p:spPr>
        <p:txBody>
          <a:bodyPr anchor="ctr"/>
          <a:lstStyle/>
          <a:p>
            <a:pPr algn="ctr">
              <a:defRPr/>
            </a:pPr>
            <a:endParaRPr kumimoji="1" lang="zh-CN" altLang="en-US" sz="2400">
              <a:solidFill>
                <a:schemeClr val="lt1"/>
              </a:solidFill>
              <a:latin typeface="Lantinghei SC Demibold" charset="-122"/>
              <a:ea typeface="Lantinghei SC Demibold" charset="-122"/>
              <a:cs typeface="Lantinghei SC Demibold" charset="-122"/>
            </a:endParaRPr>
          </a:p>
        </p:txBody>
      </p:sp>
      <p:sp>
        <p:nvSpPr>
          <p:cNvPr id="48" name="椭圆 47"/>
          <p:cNvSpPr>
            <a:spLocks noChangeArrowheads="1"/>
          </p:cNvSpPr>
          <p:nvPr/>
        </p:nvSpPr>
        <p:spPr bwMode="auto">
          <a:xfrm>
            <a:off x="6408738" y="3400425"/>
            <a:ext cx="2052637" cy="820738"/>
          </a:xfrm>
          <a:prstGeom prst="ellipse">
            <a:avLst/>
          </a:prstGeom>
          <a:noFill/>
          <a:ln w="38100">
            <a:solidFill>
              <a:srgbClr val="FF0000"/>
            </a:solidFill>
            <a:round/>
            <a:headEnd/>
            <a:tailEnd/>
          </a:ln>
          <a:effectLst>
            <a:outerShdw blurRad="40000" dist="23000" dir="5400000" rotWithShape="0">
              <a:srgbClr val="808080">
                <a:alpha val="34998"/>
              </a:srgbClr>
            </a:outerShdw>
          </a:effectLst>
        </p:spPr>
        <p:txBody>
          <a:bodyPr anchor="ctr"/>
          <a:lstStyle/>
          <a:p>
            <a:pPr algn="ctr">
              <a:defRPr/>
            </a:pPr>
            <a:endParaRPr kumimoji="1" lang="zh-CN" altLang="en-US" sz="2400">
              <a:solidFill>
                <a:schemeClr val="lt1"/>
              </a:solidFill>
              <a:latin typeface="Lantinghei SC Demibold" charset="-122"/>
              <a:ea typeface="Lantinghei SC Demibold" charset="-122"/>
              <a:cs typeface="Lantinghei SC Demibold" charset="-122"/>
            </a:endParaRPr>
          </a:p>
        </p:txBody>
      </p:sp>
      <p:sp>
        <p:nvSpPr>
          <p:cNvPr id="51" name="椭圆 50"/>
          <p:cNvSpPr>
            <a:spLocks noChangeArrowheads="1"/>
          </p:cNvSpPr>
          <p:nvPr/>
        </p:nvSpPr>
        <p:spPr bwMode="auto">
          <a:xfrm>
            <a:off x="1601788" y="2239963"/>
            <a:ext cx="1944687" cy="703262"/>
          </a:xfrm>
          <a:prstGeom prst="ellipse">
            <a:avLst/>
          </a:prstGeom>
          <a:noFill/>
          <a:ln w="38100">
            <a:solidFill>
              <a:srgbClr val="FF0000"/>
            </a:solidFill>
            <a:round/>
            <a:headEnd/>
            <a:tailEnd/>
          </a:ln>
          <a:effectLst>
            <a:outerShdw blurRad="40000" dist="23000" dir="5400000" rotWithShape="0">
              <a:srgbClr val="808080">
                <a:alpha val="34998"/>
              </a:srgbClr>
            </a:outerShdw>
          </a:effectLst>
        </p:spPr>
        <p:txBody>
          <a:bodyPr anchor="ctr"/>
          <a:lstStyle/>
          <a:p>
            <a:pPr algn="ctr">
              <a:defRPr/>
            </a:pPr>
            <a:endParaRPr kumimoji="1" lang="zh-CN" altLang="en-US" sz="2400">
              <a:solidFill>
                <a:schemeClr val="lt1"/>
              </a:solidFill>
              <a:latin typeface="Lantinghei SC Demibold" charset="-122"/>
              <a:ea typeface="Lantinghei SC Demibold" charset="-122"/>
              <a:cs typeface="Lantinghei SC Demibold"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xit" presetSubtype="10" fill="hold" grpId="1" nodeType="clickEffect">
                                  <p:stCondLst>
                                    <p:cond delay="0"/>
                                  </p:stCondLst>
                                  <p:childTnLst>
                                    <p:animEffect transition="out" filter="blinds(horizontal)">
                                      <p:cBhvr>
                                        <p:cTn id="10" dur="500"/>
                                        <p:tgtEl>
                                          <p:spTgt spid="45"/>
                                        </p:tgtEl>
                                      </p:cBhvr>
                                    </p:animEffect>
                                    <p:set>
                                      <p:cBhvr>
                                        <p:cTn id="11" dur="1" fill="hold">
                                          <p:stCondLst>
                                            <p:cond delay="499"/>
                                          </p:stCondLst>
                                        </p:cTn>
                                        <p:tgtEl>
                                          <p:spTgt spid="45"/>
                                        </p:tgtEl>
                                        <p:attrNameLst>
                                          <p:attrName>style.visibility</p:attrName>
                                        </p:attrNameLst>
                                      </p:cBhvr>
                                      <p:to>
                                        <p:strVal val="hidden"/>
                                      </p:to>
                                    </p:se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xit" presetSubtype="10" fill="hold" grpId="1" nodeType="clickEffect">
                                  <p:stCondLst>
                                    <p:cond delay="0"/>
                                  </p:stCondLst>
                                  <p:childTnLst>
                                    <p:animEffect transition="out" filter="blinds(horizontal)">
                                      <p:cBhvr>
                                        <p:cTn id="18" dur="500"/>
                                        <p:tgtEl>
                                          <p:spTgt spid="48"/>
                                        </p:tgtEl>
                                      </p:cBhvr>
                                    </p:animEffect>
                                    <p:set>
                                      <p:cBhvr>
                                        <p:cTn id="19" dur="1" fill="hold">
                                          <p:stCondLst>
                                            <p:cond delay="499"/>
                                          </p:stCondLst>
                                        </p:cTn>
                                        <p:tgtEl>
                                          <p:spTgt spid="48"/>
                                        </p:tgtEl>
                                        <p:attrNameLst>
                                          <p:attrName>style.visibility</p:attrName>
                                        </p:attrNameLst>
                                      </p:cBhvr>
                                      <p:to>
                                        <p:strVal val="hidden"/>
                                      </p:to>
                                    </p:se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8" grpId="0" animBg="1"/>
      <p:bldP spid="48" grpId="1" animBg="1"/>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bwMode="auto">
          <a:xfrm>
            <a:off x="160863" y="0"/>
            <a:ext cx="5210175" cy="5610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二进制乘法</a:t>
            </a:r>
          </a:p>
        </p:txBody>
      </p:sp>
      <p:grpSp>
        <p:nvGrpSpPr>
          <p:cNvPr id="86019" name="组合 43"/>
          <p:cNvGrpSpPr>
            <a:grpSpLocks/>
          </p:cNvGrpSpPr>
          <p:nvPr/>
        </p:nvGrpSpPr>
        <p:grpSpPr bwMode="auto">
          <a:xfrm>
            <a:off x="1206500" y="1484313"/>
            <a:ext cx="7416800" cy="4079875"/>
            <a:chOff x="1486694" y="1142559"/>
            <a:chExt cx="9374491" cy="5155467"/>
          </a:xfrm>
        </p:grpSpPr>
        <p:grpSp>
          <p:nvGrpSpPr>
            <p:cNvPr id="86032" name="Group 4"/>
            <p:cNvGrpSpPr>
              <a:grpSpLocks/>
            </p:cNvGrpSpPr>
            <p:nvPr/>
          </p:nvGrpSpPr>
          <p:grpSpPr bwMode="auto">
            <a:xfrm>
              <a:off x="1486694" y="1142559"/>
              <a:ext cx="9374491" cy="5155467"/>
              <a:chOff x="444" y="726"/>
              <a:chExt cx="4709" cy="2899"/>
            </a:xfrm>
          </p:grpSpPr>
          <p:sp>
            <p:nvSpPr>
              <p:cNvPr id="5" name="Freeform 22"/>
              <p:cNvSpPr>
                <a:spLocks/>
              </p:cNvSpPr>
              <p:nvPr/>
            </p:nvSpPr>
            <p:spPr bwMode="auto">
              <a:xfrm>
                <a:off x="1713" y="1527"/>
                <a:ext cx="2659" cy="583"/>
              </a:xfrm>
              <a:custGeom>
                <a:avLst/>
                <a:gdLst>
                  <a:gd name="T0" fmla="*/ 39794 w 2112"/>
                  <a:gd name="T1" fmla="*/ 2 h 672"/>
                  <a:gd name="T2" fmla="*/ 39794 w 2112"/>
                  <a:gd name="T3" fmla="*/ 0 h 672"/>
                  <a:gd name="T4" fmla="*/ 0 w 2112"/>
                  <a:gd name="T5" fmla="*/ 0 h 672"/>
                  <a:gd name="T6" fmla="*/ 0 60000 65536"/>
                  <a:gd name="T7" fmla="*/ 0 60000 65536"/>
                  <a:gd name="T8" fmla="*/ 0 60000 65536"/>
                  <a:gd name="T9" fmla="*/ 0 w 2112"/>
                  <a:gd name="T10" fmla="*/ 0 h 672"/>
                  <a:gd name="T11" fmla="*/ 2112 w 2112"/>
                  <a:gd name="T12" fmla="*/ 672 h 672"/>
                </a:gdLst>
                <a:ahLst/>
                <a:cxnLst>
                  <a:cxn ang="T6">
                    <a:pos x="T0" y="T1"/>
                  </a:cxn>
                  <a:cxn ang="T7">
                    <a:pos x="T2" y="T3"/>
                  </a:cxn>
                  <a:cxn ang="T8">
                    <a:pos x="T4" y="T5"/>
                  </a:cxn>
                </a:cxnLst>
                <a:rect l="T9" t="T10" r="T11" b="T12"/>
                <a:pathLst>
                  <a:path w="2112" h="672">
                    <a:moveTo>
                      <a:pt x="2112" y="672"/>
                    </a:moveTo>
                    <a:lnTo>
                      <a:pt x="2112" y="0"/>
                    </a:lnTo>
                    <a:lnTo>
                      <a:pt x="0" y="0"/>
                    </a:lnTo>
                  </a:path>
                </a:pathLst>
              </a:custGeom>
              <a:noFill/>
              <a:ln w="28575">
                <a:solidFill>
                  <a:srgbClr val="000000"/>
                </a:solidFill>
                <a:prstDash val="dash"/>
                <a:round/>
                <a:headEnd/>
                <a:tailEnd type="triangle" w="med" len="me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6" name="Freeform 5"/>
              <p:cNvSpPr>
                <a:spLocks/>
              </p:cNvSpPr>
              <p:nvPr/>
            </p:nvSpPr>
            <p:spPr bwMode="auto">
              <a:xfrm>
                <a:off x="732" y="1300"/>
                <a:ext cx="1104" cy="434"/>
              </a:xfrm>
              <a:custGeom>
                <a:avLst/>
                <a:gdLst>
                  <a:gd name="T0" fmla="*/ 0 w 1104"/>
                  <a:gd name="T1" fmla="*/ 0 h 480"/>
                  <a:gd name="T2" fmla="*/ 288 w 1104"/>
                  <a:gd name="T3" fmla="*/ 38 h 480"/>
                  <a:gd name="T4" fmla="*/ 864 w 1104"/>
                  <a:gd name="T5" fmla="*/ 38 h 480"/>
                  <a:gd name="T6" fmla="*/ 1104 w 1104"/>
                  <a:gd name="T7" fmla="*/ 0 h 480"/>
                  <a:gd name="T8" fmla="*/ 672 w 1104"/>
                  <a:gd name="T9" fmla="*/ 0 h 480"/>
                  <a:gd name="T10" fmla="*/ 576 w 1104"/>
                  <a:gd name="T11" fmla="*/ 12 h 480"/>
                  <a:gd name="T12" fmla="*/ 480 w 1104"/>
                  <a:gd name="T13" fmla="*/ 0 h 480"/>
                  <a:gd name="T14" fmla="*/ 0 w 1104"/>
                  <a:gd name="T15" fmla="*/ 0 h 480"/>
                  <a:gd name="T16" fmla="*/ 0 60000 65536"/>
                  <a:gd name="T17" fmla="*/ 0 60000 65536"/>
                  <a:gd name="T18" fmla="*/ 0 60000 65536"/>
                  <a:gd name="T19" fmla="*/ 0 60000 65536"/>
                  <a:gd name="T20" fmla="*/ 0 60000 65536"/>
                  <a:gd name="T21" fmla="*/ 0 60000 65536"/>
                  <a:gd name="T22" fmla="*/ 0 60000 65536"/>
                  <a:gd name="T23" fmla="*/ 0 60000 65536"/>
                  <a:gd name="T24" fmla="*/ 0 w 1104"/>
                  <a:gd name="T25" fmla="*/ 0 h 480"/>
                  <a:gd name="T26" fmla="*/ 1104 w 1104"/>
                  <a:gd name="T27" fmla="*/ 480 h 4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4" h="480">
                    <a:moveTo>
                      <a:pt x="0" y="0"/>
                    </a:moveTo>
                    <a:lnTo>
                      <a:pt x="288" y="480"/>
                    </a:lnTo>
                    <a:lnTo>
                      <a:pt x="864" y="480"/>
                    </a:lnTo>
                    <a:lnTo>
                      <a:pt x="1104" y="0"/>
                    </a:lnTo>
                    <a:lnTo>
                      <a:pt x="672" y="0"/>
                    </a:lnTo>
                    <a:lnTo>
                      <a:pt x="576" y="144"/>
                    </a:lnTo>
                    <a:lnTo>
                      <a:pt x="480" y="0"/>
                    </a:lnTo>
                    <a:lnTo>
                      <a:pt x="0" y="0"/>
                    </a:lnTo>
                    <a:close/>
                  </a:path>
                </a:pathLst>
              </a:custGeom>
              <a:no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8" name="AutoShape 7"/>
              <p:cNvSpPr>
                <a:spLocks noChangeArrowheads="1"/>
              </p:cNvSpPr>
              <p:nvPr/>
            </p:nvSpPr>
            <p:spPr bwMode="auto">
              <a:xfrm>
                <a:off x="3769" y="2110"/>
                <a:ext cx="1213" cy="550"/>
              </a:xfrm>
              <a:prstGeom prst="roundRect">
                <a:avLst>
                  <a:gd name="adj" fmla="val 50000"/>
                </a:avLst>
              </a:prstGeom>
              <a:solidFill>
                <a:srgbClr val="FFFFFF"/>
              </a:solidFill>
              <a:ln w="26988">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86037" name="Rectangle 8"/>
              <p:cNvSpPr>
                <a:spLocks noChangeArrowheads="1"/>
              </p:cNvSpPr>
              <p:nvPr/>
            </p:nvSpPr>
            <p:spPr bwMode="auto">
              <a:xfrm>
                <a:off x="4050" y="2160"/>
                <a:ext cx="7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000000"/>
                    </a:solidFill>
                    <a:latin typeface="Lantinghei SC Demibold"/>
                    <a:ea typeface="Lantinghei SC Demibold"/>
                    <a:cs typeface="Lantinghei SC Demibold"/>
                  </a:rPr>
                  <a:t>控制逻辑</a:t>
                </a:r>
              </a:p>
            </p:txBody>
          </p:sp>
          <p:sp>
            <p:nvSpPr>
              <p:cNvPr id="10" name="Rectangle 9"/>
              <p:cNvSpPr>
                <a:spLocks noChangeArrowheads="1"/>
              </p:cNvSpPr>
              <p:nvPr/>
            </p:nvSpPr>
            <p:spPr bwMode="auto">
              <a:xfrm>
                <a:off x="3076" y="2078"/>
                <a:ext cx="391" cy="262"/>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sz="2400" kern="0" dirty="0">
                    <a:solidFill>
                      <a:srgbClr val="FF0000"/>
                    </a:solidFill>
                    <a:latin typeface="Lantinghei SC Demibold" charset="-122"/>
                    <a:ea typeface="Lantinghei SC Demibold" charset="-122"/>
                    <a:cs typeface="Lantinghei SC Demibold" charset="-122"/>
                  </a:rPr>
                  <a:t>右移</a:t>
                </a:r>
              </a:p>
            </p:txBody>
          </p:sp>
          <p:sp>
            <p:nvSpPr>
              <p:cNvPr id="11" name="Rectangle 10"/>
              <p:cNvSpPr>
                <a:spLocks noChangeArrowheads="1"/>
              </p:cNvSpPr>
              <p:nvPr/>
            </p:nvSpPr>
            <p:spPr bwMode="auto">
              <a:xfrm>
                <a:off x="890" y="1436"/>
                <a:ext cx="798" cy="220"/>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sz="2000" kern="0" dirty="0">
                    <a:solidFill>
                      <a:srgbClr val="000000"/>
                    </a:solidFill>
                    <a:latin typeface="Lantinghei SC Demibold" charset="-122"/>
                    <a:ea typeface="Lantinghei SC Demibold" charset="-122"/>
                    <a:cs typeface="Lantinghei SC Demibold" charset="-122"/>
                  </a:rPr>
                  <a:t>32</a:t>
                </a:r>
                <a:r>
                  <a:rPr lang="zh-CN" altLang="en-US" sz="2000" kern="0" dirty="0">
                    <a:solidFill>
                      <a:srgbClr val="000000"/>
                    </a:solidFill>
                    <a:latin typeface="Lantinghei SC Demibold" charset="-122"/>
                    <a:ea typeface="Lantinghei SC Demibold" charset="-122"/>
                    <a:cs typeface="Lantinghei SC Demibold" charset="-122"/>
                  </a:rPr>
                  <a:t>位 </a:t>
                </a:r>
                <a:r>
                  <a:rPr lang="en-US" altLang="zh-CN" sz="2000" kern="0" dirty="0">
                    <a:solidFill>
                      <a:srgbClr val="000000"/>
                    </a:solidFill>
                    <a:latin typeface="Lantinghei SC Demibold" charset="-122"/>
                    <a:ea typeface="Lantinghei SC Demibold" charset="-122"/>
                    <a:cs typeface="Lantinghei SC Demibold" charset="-122"/>
                  </a:rPr>
                  <a:t>ALU</a:t>
                </a:r>
              </a:p>
            </p:txBody>
          </p:sp>
          <p:sp>
            <p:nvSpPr>
              <p:cNvPr id="12" name="Rectangle 11"/>
              <p:cNvSpPr>
                <a:spLocks noChangeArrowheads="1"/>
              </p:cNvSpPr>
              <p:nvPr/>
            </p:nvSpPr>
            <p:spPr bwMode="auto">
              <a:xfrm>
                <a:off x="1045" y="726"/>
                <a:ext cx="1245" cy="276"/>
              </a:xfrm>
              <a:prstGeom prst="rect">
                <a:avLst/>
              </a:prstGeom>
              <a:noFill/>
              <a:ln w="285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13" name="Rectangle 12"/>
              <p:cNvSpPr>
                <a:spLocks noChangeArrowheads="1"/>
              </p:cNvSpPr>
              <p:nvPr/>
            </p:nvSpPr>
            <p:spPr bwMode="auto">
              <a:xfrm>
                <a:off x="1132" y="767"/>
                <a:ext cx="1157" cy="219"/>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sz="2000" kern="0" dirty="0">
                    <a:solidFill>
                      <a:srgbClr val="000000"/>
                    </a:solidFill>
                    <a:latin typeface="Lantinghei SC Demibold" charset="-122"/>
                    <a:ea typeface="Lantinghei SC Demibold" charset="-122"/>
                    <a:cs typeface="Lantinghei SC Demibold" charset="-122"/>
                  </a:rPr>
                  <a:t>被乘数寄存器</a:t>
                </a:r>
                <a:r>
                  <a:rPr lang="en-US" altLang="zh-CN" sz="2000" kern="0" dirty="0">
                    <a:solidFill>
                      <a:srgbClr val="000000"/>
                    </a:solidFill>
                    <a:latin typeface="Lantinghei SC Demibold" charset="-122"/>
                    <a:ea typeface="Lantinghei SC Demibold" charset="-122"/>
                    <a:cs typeface="Lantinghei SC Demibold" charset="-122"/>
                  </a:rPr>
                  <a:t>A</a:t>
                </a:r>
              </a:p>
            </p:txBody>
          </p:sp>
          <p:sp>
            <p:nvSpPr>
              <p:cNvPr id="86042" name="Rectangle 13"/>
              <p:cNvSpPr>
                <a:spLocks noChangeArrowheads="1"/>
              </p:cNvSpPr>
              <p:nvPr/>
            </p:nvSpPr>
            <p:spPr bwMode="auto">
              <a:xfrm>
                <a:off x="981" y="2251"/>
                <a:ext cx="99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Lantinghei SC Demibold"/>
                    <a:ea typeface="Lantinghei SC Demibold"/>
                    <a:cs typeface="Lantinghei SC Demibold"/>
                  </a:rPr>
                  <a:t>部分积寄存器</a:t>
                </a:r>
                <a:r>
                  <a:rPr lang="en-US" altLang="zh-CN">
                    <a:solidFill>
                      <a:srgbClr val="000000"/>
                    </a:solidFill>
                    <a:latin typeface="Lantinghei SC Demibold"/>
                    <a:ea typeface="Lantinghei SC Demibold"/>
                    <a:cs typeface="Lantinghei SC Demibold"/>
                  </a:rPr>
                  <a:t>P</a:t>
                </a:r>
              </a:p>
            </p:txBody>
          </p:sp>
          <p:sp>
            <p:nvSpPr>
              <p:cNvPr id="15" name="Rectangle 14"/>
              <p:cNvSpPr>
                <a:spLocks noChangeArrowheads="1"/>
              </p:cNvSpPr>
              <p:nvPr/>
            </p:nvSpPr>
            <p:spPr bwMode="auto">
              <a:xfrm>
                <a:off x="1655" y="1025"/>
                <a:ext cx="203" cy="197"/>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kern="0">
                    <a:solidFill>
                      <a:srgbClr val="000000"/>
                    </a:solidFill>
                    <a:latin typeface="Lantinghei SC Demibold" charset="-122"/>
                    <a:ea typeface="Lantinghei SC Demibold" charset="-122"/>
                    <a:cs typeface="Lantinghei SC Demibold" charset="-122"/>
                  </a:rPr>
                  <a:t>32</a:t>
                </a:r>
              </a:p>
            </p:txBody>
          </p:sp>
          <p:sp>
            <p:nvSpPr>
              <p:cNvPr id="16" name="Rectangle 15"/>
              <p:cNvSpPr>
                <a:spLocks noChangeArrowheads="1"/>
              </p:cNvSpPr>
              <p:nvPr/>
            </p:nvSpPr>
            <p:spPr bwMode="auto">
              <a:xfrm>
                <a:off x="1802" y="2024"/>
                <a:ext cx="384" cy="195"/>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kern="0">
                    <a:solidFill>
                      <a:srgbClr val="000000"/>
                    </a:solidFill>
                    <a:latin typeface="Lantinghei SC Demibold" charset="-122"/>
                    <a:ea typeface="Lantinghei SC Demibold" charset="-122"/>
                    <a:cs typeface="Lantinghei SC Demibold" charset="-122"/>
                  </a:rPr>
                  <a:t>64 </a:t>
                </a:r>
                <a:r>
                  <a:rPr lang="zh-CN" altLang="en-US" kern="0">
                    <a:solidFill>
                      <a:srgbClr val="000000"/>
                    </a:solidFill>
                    <a:latin typeface="Lantinghei SC Demibold" charset="-122"/>
                    <a:ea typeface="Lantinghei SC Demibold" charset="-122"/>
                    <a:cs typeface="Lantinghei SC Demibold" charset="-122"/>
                  </a:rPr>
                  <a:t>位</a:t>
                </a:r>
              </a:p>
            </p:txBody>
          </p:sp>
          <p:sp>
            <p:nvSpPr>
              <p:cNvPr id="17" name="Rectangle 16"/>
              <p:cNvSpPr>
                <a:spLocks noChangeArrowheads="1"/>
              </p:cNvSpPr>
              <p:nvPr/>
            </p:nvSpPr>
            <p:spPr bwMode="auto">
              <a:xfrm>
                <a:off x="972" y="2210"/>
                <a:ext cx="1957" cy="300"/>
              </a:xfrm>
              <a:prstGeom prst="rect">
                <a:avLst/>
              </a:prstGeom>
              <a:no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endParaRPr lang="zh-CN" altLang="en-US" sz="1600" kern="0">
                  <a:solidFill>
                    <a:srgbClr val="BBE0E3"/>
                  </a:solidFill>
                  <a:latin typeface="Lantinghei SC Demibold" charset="-122"/>
                  <a:ea typeface="Lantinghei SC Demibold" charset="-122"/>
                  <a:cs typeface="Lantinghei SC Demibold" charset="-122"/>
                </a:endParaRPr>
              </a:p>
            </p:txBody>
          </p:sp>
          <p:sp>
            <p:nvSpPr>
              <p:cNvPr id="18" name="Line 17"/>
              <p:cNvSpPr>
                <a:spLocks noChangeShapeType="1"/>
              </p:cNvSpPr>
              <p:nvPr/>
            </p:nvSpPr>
            <p:spPr bwMode="auto">
              <a:xfrm>
                <a:off x="1308" y="1734"/>
                <a:ext cx="1" cy="476"/>
              </a:xfrm>
              <a:prstGeom prst="line">
                <a:avLst/>
              </a:prstGeom>
              <a:noFill/>
              <a:ln w="19050">
                <a:solidFill>
                  <a:srgbClr val="000000"/>
                </a:solidFill>
                <a:round/>
                <a:headEnd/>
                <a:tailEnd type="triangle" w="med" len="med"/>
              </a:ln>
            </p:spPr>
            <p:txBody>
              <a:bodyPr wrap="none" anchor="ct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19" name="Freeform 18"/>
              <p:cNvSpPr>
                <a:spLocks/>
              </p:cNvSpPr>
              <p:nvPr/>
            </p:nvSpPr>
            <p:spPr bwMode="auto">
              <a:xfrm>
                <a:off x="444" y="1126"/>
                <a:ext cx="864" cy="1560"/>
              </a:xfrm>
              <a:custGeom>
                <a:avLst/>
                <a:gdLst>
                  <a:gd name="T0" fmla="*/ 864 w 864"/>
                  <a:gd name="T1" fmla="*/ 120 h 1728"/>
                  <a:gd name="T2" fmla="*/ 864 w 864"/>
                  <a:gd name="T3" fmla="*/ 133 h 1728"/>
                  <a:gd name="T4" fmla="*/ 0 w 864"/>
                  <a:gd name="T5" fmla="*/ 133 h 1728"/>
                  <a:gd name="T6" fmla="*/ 0 w 864"/>
                  <a:gd name="T7" fmla="*/ 0 h 1728"/>
                  <a:gd name="T8" fmla="*/ 528 w 864"/>
                  <a:gd name="T9" fmla="*/ 0 h 1728"/>
                  <a:gd name="T10" fmla="*/ 528 w 864"/>
                  <a:gd name="T11" fmla="*/ 15 h 1728"/>
                  <a:gd name="T12" fmla="*/ 0 60000 65536"/>
                  <a:gd name="T13" fmla="*/ 0 60000 65536"/>
                  <a:gd name="T14" fmla="*/ 0 60000 65536"/>
                  <a:gd name="T15" fmla="*/ 0 60000 65536"/>
                  <a:gd name="T16" fmla="*/ 0 60000 65536"/>
                  <a:gd name="T17" fmla="*/ 0 60000 65536"/>
                  <a:gd name="T18" fmla="*/ 0 w 864"/>
                  <a:gd name="T19" fmla="*/ 0 h 1728"/>
                  <a:gd name="T20" fmla="*/ 864 w 864"/>
                  <a:gd name="T21" fmla="*/ 1728 h 1728"/>
                </a:gdLst>
                <a:ahLst/>
                <a:cxnLst>
                  <a:cxn ang="T12">
                    <a:pos x="T0" y="T1"/>
                  </a:cxn>
                  <a:cxn ang="T13">
                    <a:pos x="T2" y="T3"/>
                  </a:cxn>
                  <a:cxn ang="T14">
                    <a:pos x="T4" y="T5"/>
                  </a:cxn>
                  <a:cxn ang="T15">
                    <a:pos x="T6" y="T7"/>
                  </a:cxn>
                  <a:cxn ang="T16">
                    <a:pos x="T8" y="T9"/>
                  </a:cxn>
                  <a:cxn ang="T17">
                    <a:pos x="T10" y="T11"/>
                  </a:cxn>
                </a:cxnLst>
                <a:rect l="T18" t="T19" r="T20" b="T21"/>
                <a:pathLst>
                  <a:path w="864" h="1728">
                    <a:moveTo>
                      <a:pt x="864" y="1536"/>
                    </a:moveTo>
                    <a:lnTo>
                      <a:pt x="864" y="1728"/>
                    </a:lnTo>
                    <a:lnTo>
                      <a:pt x="0" y="1728"/>
                    </a:lnTo>
                    <a:lnTo>
                      <a:pt x="0" y="0"/>
                    </a:lnTo>
                    <a:lnTo>
                      <a:pt x="528" y="0"/>
                    </a:lnTo>
                    <a:lnTo>
                      <a:pt x="528" y="192"/>
                    </a:lnTo>
                  </a:path>
                </a:pathLst>
              </a:custGeom>
              <a:noFill/>
              <a:ln w="19050">
                <a:solidFill>
                  <a:srgbClr val="000000"/>
                </a:solidFill>
                <a:round/>
                <a:headEnd/>
                <a:tailEnd type="triangle" w="med" len="me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0" name="Line 19"/>
              <p:cNvSpPr>
                <a:spLocks noChangeShapeType="1"/>
              </p:cNvSpPr>
              <p:nvPr/>
            </p:nvSpPr>
            <p:spPr bwMode="auto">
              <a:xfrm>
                <a:off x="1596" y="997"/>
                <a:ext cx="0" cy="303"/>
              </a:xfrm>
              <a:prstGeom prst="line">
                <a:avLst/>
              </a:prstGeom>
              <a:noFill/>
              <a:ln w="19050">
                <a:solidFill>
                  <a:srgbClr val="000000"/>
                </a:solidFill>
                <a:round/>
                <a:headEnd/>
                <a:tailEnd type="triangle" w="med" len="med"/>
              </a:ln>
            </p:spPr>
            <p:txBody>
              <a:bodyPr wrap="none" anchor="ct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1" name="Line 20"/>
              <p:cNvSpPr>
                <a:spLocks noChangeShapeType="1"/>
              </p:cNvSpPr>
              <p:nvPr/>
            </p:nvSpPr>
            <p:spPr bwMode="auto">
              <a:xfrm flipH="1" flipV="1">
                <a:off x="2940" y="2309"/>
                <a:ext cx="813" cy="2"/>
              </a:xfrm>
              <a:prstGeom prst="line">
                <a:avLst/>
              </a:prstGeom>
              <a:noFill/>
              <a:ln w="28575">
                <a:solidFill>
                  <a:srgbClr val="000000"/>
                </a:solidFill>
                <a:prstDash val="dash"/>
                <a:round/>
                <a:headEnd/>
                <a:tailEnd type="triangle" w="med" len="med"/>
              </a:ln>
            </p:spPr>
            <p:txBody>
              <a:bodyPr wrap="none" anchor="ct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4" name="Line 26"/>
              <p:cNvSpPr>
                <a:spLocks noChangeShapeType="1"/>
              </p:cNvSpPr>
              <p:nvPr/>
            </p:nvSpPr>
            <p:spPr bwMode="auto">
              <a:xfrm>
                <a:off x="2478" y="2124"/>
                <a:ext cx="402" cy="0"/>
              </a:xfrm>
              <a:prstGeom prst="line">
                <a:avLst/>
              </a:prstGeom>
              <a:noFill/>
              <a:ln w="57150">
                <a:solidFill>
                  <a:srgbClr val="FF0000"/>
                </a:solidFill>
                <a:round/>
                <a:headEnd/>
                <a:tailEnd type="triangle" w="sm" len="lg"/>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5" name="Line 27"/>
              <p:cNvSpPr>
                <a:spLocks noChangeShapeType="1"/>
              </p:cNvSpPr>
              <p:nvPr/>
            </p:nvSpPr>
            <p:spPr bwMode="auto">
              <a:xfrm>
                <a:off x="1540" y="1047"/>
                <a:ext cx="114" cy="88"/>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6" name="Line 28"/>
              <p:cNvSpPr>
                <a:spLocks noChangeShapeType="1"/>
              </p:cNvSpPr>
              <p:nvPr/>
            </p:nvSpPr>
            <p:spPr bwMode="auto">
              <a:xfrm>
                <a:off x="917" y="1172"/>
                <a:ext cx="112" cy="88"/>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7" name="Line 29"/>
              <p:cNvSpPr>
                <a:spLocks noChangeShapeType="1"/>
              </p:cNvSpPr>
              <p:nvPr/>
            </p:nvSpPr>
            <p:spPr bwMode="auto">
              <a:xfrm>
                <a:off x="1237" y="1923"/>
                <a:ext cx="112" cy="87"/>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8" name="Line 30"/>
              <p:cNvSpPr>
                <a:spLocks noChangeShapeType="1"/>
              </p:cNvSpPr>
              <p:nvPr/>
            </p:nvSpPr>
            <p:spPr bwMode="auto">
              <a:xfrm>
                <a:off x="1262" y="2580"/>
                <a:ext cx="112" cy="88"/>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29" name="Rectangle 31"/>
              <p:cNvSpPr>
                <a:spLocks noChangeArrowheads="1"/>
              </p:cNvSpPr>
              <p:nvPr/>
            </p:nvSpPr>
            <p:spPr bwMode="auto">
              <a:xfrm>
                <a:off x="1020" y="1071"/>
                <a:ext cx="203" cy="196"/>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kern="0">
                    <a:solidFill>
                      <a:srgbClr val="000000"/>
                    </a:solidFill>
                    <a:latin typeface="Lantinghei SC Demibold" charset="-122"/>
                    <a:ea typeface="Lantinghei SC Demibold" charset="-122"/>
                    <a:cs typeface="Lantinghei SC Demibold" charset="-122"/>
                  </a:rPr>
                  <a:t>32</a:t>
                </a:r>
              </a:p>
            </p:txBody>
          </p:sp>
          <p:sp>
            <p:nvSpPr>
              <p:cNvPr id="30" name="Rectangle 32"/>
              <p:cNvSpPr>
                <a:spLocks noChangeArrowheads="1"/>
              </p:cNvSpPr>
              <p:nvPr/>
            </p:nvSpPr>
            <p:spPr bwMode="auto">
              <a:xfrm>
                <a:off x="1349" y="1848"/>
                <a:ext cx="192" cy="195"/>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kern="0">
                    <a:solidFill>
                      <a:srgbClr val="000000"/>
                    </a:solidFill>
                    <a:latin typeface="Lantinghei SC Demibold" charset="-122"/>
                    <a:ea typeface="Lantinghei SC Demibold" charset="-122"/>
                    <a:cs typeface="Lantinghei SC Demibold" charset="-122"/>
                  </a:rPr>
                  <a:t>32</a:t>
                </a:r>
              </a:p>
            </p:txBody>
          </p:sp>
          <p:sp>
            <p:nvSpPr>
              <p:cNvPr id="31" name="Rectangle 33"/>
              <p:cNvSpPr>
                <a:spLocks noChangeArrowheads="1"/>
              </p:cNvSpPr>
              <p:nvPr/>
            </p:nvSpPr>
            <p:spPr bwMode="auto">
              <a:xfrm>
                <a:off x="1367" y="2568"/>
                <a:ext cx="192" cy="197"/>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en-US" altLang="zh-CN" kern="0">
                    <a:solidFill>
                      <a:srgbClr val="000000"/>
                    </a:solidFill>
                    <a:latin typeface="Lantinghei SC Demibold" charset="-122"/>
                    <a:ea typeface="Lantinghei SC Demibold" charset="-122"/>
                    <a:cs typeface="Lantinghei SC Demibold" charset="-122"/>
                  </a:rPr>
                  <a:t>32</a:t>
                </a:r>
              </a:p>
            </p:txBody>
          </p:sp>
          <p:sp>
            <p:nvSpPr>
              <p:cNvPr id="32" name="Rectangle 34"/>
              <p:cNvSpPr>
                <a:spLocks noChangeArrowheads="1"/>
              </p:cNvSpPr>
              <p:nvPr/>
            </p:nvSpPr>
            <p:spPr bwMode="auto">
              <a:xfrm>
                <a:off x="1925" y="1336"/>
                <a:ext cx="206" cy="262"/>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sz="2400" kern="0" dirty="0">
                    <a:solidFill>
                      <a:srgbClr val="FF0000"/>
                    </a:solidFill>
                    <a:latin typeface="Lantinghei SC Demibold" charset="-122"/>
                    <a:ea typeface="Lantinghei SC Demibold" charset="-122"/>
                    <a:cs typeface="Lantinghei SC Demibold" charset="-122"/>
                  </a:rPr>
                  <a:t>加</a:t>
                </a:r>
              </a:p>
            </p:txBody>
          </p:sp>
          <p:sp>
            <p:nvSpPr>
              <p:cNvPr id="86059" name="Text Box 35"/>
              <p:cNvSpPr txBox="1">
                <a:spLocks noChangeArrowheads="1"/>
              </p:cNvSpPr>
              <p:nvPr/>
            </p:nvSpPr>
            <p:spPr bwMode="auto">
              <a:xfrm>
                <a:off x="4047" y="2386"/>
                <a:ext cx="73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latin typeface="Lantinghei SC Demibold"/>
                    <a:ea typeface="Lantinghei SC Demibold"/>
                    <a:cs typeface="Lantinghei SC Demibold"/>
                  </a:rPr>
                  <a:t>计数器</a:t>
                </a:r>
                <a:r>
                  <a:rPr lang="en-US" altLang="zh-CN">
                    <a:solidFill>
                      <a:srgbClr val="0000FF"/>
                    </a:solidFill>
                    <a:latin typeface="Lantinghei SC Demibold"/>
                    <a:ea typeface="Lantinghei SC Demibold"/>
                    <a:cs typeface="Lantinghei SC Demibold"/>
                  </a:rPr>
                  <a:t>C</a:t>
                </a:r>
                <a:r>
                  <a:rPr lang="en-US" altLang="zh-CN" baseline="-25000">
                    <a:solidFill>
                      <a:srgbClr val="0000FF"/>
                    </a:solidFill>
                    <a:latin typeface="Lantinghei SC Demibold"/>
                    <a:ea typeface="Lantinghei SC Demibold"/>
                    <a:cs typeface="Lantinghei SC Demibold"/>
                  </a:rPr>
                  <a:t>n</a:t>
                </a:r>
              </a:p>
            </p:txBody>
          </p:sp>
          <p:sp>
            <p:nvSpPr>
              <p:cNvPr id="34" name="Line 36"/>
              <p:cNvSpPr>
                <a:spLocks noChangeShapeType="1"/>
              </p:cNvSpPr>
              <p:nvPr/>
            </p:nvSpPr>
            <p:spPr bwMode="auto">
              <a:xfrm flipV="1">
                <a:off x="4374" y="2666"/>
                <a:ext cx="0" cy="239"/>
              </a:xfrm>
              <a:prstGeom prst="line">
                <a:avLst/>
              </a:prstGeom>
              <a:noFill/>
              <a:ln w="28575">
                <a:solidFill>
                  <a:srgbClr val="000000"/>
                </a:solidFill>
                <a:round/>
                <a:headEnd/>
                <a:tailEnd type="triangle" w="med" len="med"/>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35" name="Text Box 37"/>
              <p:cNvSpPr txBox="1">
                <a:spLocks noChangeArrowheads="1"/>
              </p:cNvSpPr>
              <p:nvPr/>
            </p:nvSpPr>
            <p:spPr bwMode="auto">
              <a:xfrm>
                <a:off x="4372" y="2655"/>
                <a:ext cx="488" cy="59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Bef>
                    <a:spcPct val="50000"/>
                  </a:spcBef>
                  <a:spcAft>
                    <a:spcPts val="0"/>
                  </a:spcAft>
                  <a:defRPr/>
                </a:pPr>
                <a:r>
                  <a:rPr lang="zh-CN" altLang="en-US" sz="2400" kern="0">
                    <a:solidFill>
                      <a:srgbClr val="0000FF"/>
                    </a:solidFill>
                    <a:latin typeface="Lantinghei SC Demibold" charset="-122"/>
                    <a:ea typeface="Lantinghei SC Demibold" charset="-122"/>
                    <a:cs typeface="Lantinghei SC Demibold" charset="-122"/>
                  </a:rPr>
                  <a:t>时钟</a:t>
                </a:r>
              </a:p>
            </p:txBody>
          </p:sp>
          <p:sp>
            <p:nvSpPr>
              <p:cNvPr id="36" name="Text Box 38"/>
              <p:cNvSpPr txBox="1">
                <a:spLocks noChangeArrowheads="1"/>
              </p:cNvSpPr>
              <p:nvPr/>
            </p:nvSpPr>
            <p:spPr bwMode="auto">
              <a:xfrm>
                <a:off x="549" y="2219"/>
                <a:ext cx="240" cy="282"/>
              </a:xfrm>
              <a:prstGeom prst="rect">
                <a:avLst/>
              </a:prstGeom>
              <a:noFill/>
              <a:ln w="28575">
                <a:solidFill>
                  <a:srgbClr val="000000"/>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Bef>
                    <a:spcPct val="50000"/>
                  </a:spcBef>
                  <a:spcAft>
                    <a:spcPts val="0"/>
                  </a:spcAft>
                  <a:defRPr/>
                </a:pPr>
                <a:r>
                  <a:rPr lang="en-US" altLang="zh-CN" sz="2000" kern="0">
                    <a:solidFill>
                      <a:srgbClr val="000000"/>
                    </a:solidFill>
                    <a:latin typeface="Lantinghei SC Demibold" charset="-122"/>
                    <a:ea typeface="Lantinghei SC Demibold" charset="-122"/>
                    <a:cs typeface="Lantinghei SC Demibold" charset="-122"/>
                  </a:rPr>
                  <a:t>C</a:t>
                </a:r>
              </a:p>
            </p:txBody>
          </p:sp>
          <p:sp>
            <p:nvSpPr>
              <p:cNvPr id="37" name="Line 39"/>
              <p:cNvSpPr>
                <a:spLocks noChangeShapeType="1"/>
              </p:cNvSpPr>
              <p:nvPr/>
            </p:nvSpPr>
            <p:spPr bwMode="auto">
              <a:xfrm>
                <a:off x="788" y="2355"/>
                <a:ext cx="203" cy="0"/>
              </a:xfrm>
              <a:prstGeom prst="line">
                <a:avLst/>
              </a:prstGeom>
              <a:noFill/>
              <a:ln w="19050">
                <a:solidFill>
                  <a:srgbClr val="000000"/>
                </a:solidFill>
                <a:round/>
                <a:headEnd/>
                <a:tailEnd type="triangle" w="med" len="med"/>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38" name="Line 40"/>
              <p:cNvSpPr>
                <a:spLocks noChangeShapeType="1"/>
              </p:cNvSpPr>
              <p:nvPr/>
            </p:nvSpPr>
            <p:spPr bwMode="auto">
              <a:xfrm flipH="1">
                <a:off x="1973" y="2204"/>
                <a:ext cx="0" cy="311"/>
              </a:xfrm>
              <a:prstGeom prst="line">
                <a:avLst/>
              </a:prstGeom>
              <a:noFill/>
              <a:ln w="28575">
                <a:solidFill>
                  <a:srgbClr val="000000"/>
                </a:solidFill>
                <a:prstDash val="sysDot"/>
                <a:round/>
                <a:headEnd/>
                <a:tailEnd/>
              </a:ln>
            </p:spPr>
            <p:txBody>
              <a:bodyPr/>
              <a:lstStyle/>
              <a:p>
                <a:pPr defTabSz="685891" eaLnBrk="1" fontAlgn="auto" hangingPunct="1">
                  <a:spcAft>
                    <a:spcPts val="0"/>
                  </a:spcAft>
                  <a:defRPr/>
                </a:pPr>
                <a:endParaRPr lang="zh-CN" altLang="en-US" sz="1600" kern="0">
                  <a:solidFill>
                    <a:srgbClr val="000000"/>
                  </a:solidFill>
                  <a:latin typeface="Lantinghei SC Demibold" charset="-122"/>
                  <a:ea typeface="Lantinghei SC Demibold" charset="-122"/>
                  <a:cs typeface="Lantinghei SC Demibold" charset="-122"/>
                </a:endParaRPr>
              </a:p>
            </p:txBody>
          </p:sp>
          <p:sp>
            <p:nvSpPr>
              <p:cNvPr id="39" name="Rectangle 41"/>
              <p:cNvSpPr>
                <a:spLocks noChangeArrowheads="1"/>
              </p:cNvSpPr>
              <p:nvPr/>
            </p:nvSpPr>
            <p:spPr bwMode="auto">
              <a:xfrm>
                <a:off x="1973" y="2251"/>
                <a:ext cx="994" cy="219"/>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sz="2000" kern="0" dirty="0">
                    <a:solidFill>
                      <a:srgbClr val="000000"/>
                    </a:solidFill>
                    <a:latin typeface="Lantinghei SC Demibold" charset="-122"/>
                    <a:ea typeface="Lantinghei SC Demibold" charset="-122"/>
                    <a:cs typeface="Lantinghei SC Demibold" charset="-122"/>
                  </a:rPr>
                  <a:t>乘数寄存器</a:t>
                </a:r>
                <a:r>
                  <a:rPr lang="en-US" altLang="zh-CN" sz="2000" kern="0" dirty="0">
                    <a:solidFill>
                      <a:srgbClr val="000000"/>
                    </a:solidFill>
                    <a:latin typeface="Lantinghei SC Demibold" charset="-122"/>
                    <a:ea typeface="Lantinghei SC Demibold" charset="-122"/>
                    <a:cs typeface="Lantinghei SC Demibold" charset="-122"/>
                  </a:rPr>
                  <a:t>B</a:t>
                </a:r>
              </a:p>
            </p:txBody>
          </p:sp>
          <p:sp>
            <p:nvSpPr>
              <p:cNvPr id="40" name="Rectangle 42"/>
              <p:cNvSpPr>
                <a:spLocks noChangeArrowheads="1"/>
              </p:cNvSpPr>
              <p:nvPr/>
            </p:nvSpPr>
            <p:spPr bwMode="auto">
              <a:xfrm>
                <a:off x="445" y="3297"/>
                <a:ext cx="4708" cy="328"/>
              </a:xfrm>
              <a:prstGeom prst="rect">
                <a:avLst/>
              </a:prstGeom>
              <a:noFill/>
              <a:ln>
                <a:noFill/>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endParaRPr lang="zh-CN" altLang="en-US" sz="2400" kern="0" dirty="0">
                  <a:solidFill>
                    <a:srgbClr val="FF0000"/>
                  </a:solidFill>
                  <a:latin typeface="Lantinghei SC Demibold" charset="-122"/>
                  <a:ea typeface="Lantinghei SC Demibold" charset="-122"/>
                  <a:cs typeface="Lantinghei SC Demibold" charset="-122"/>
                </a:endParaRPr>
              </a:p>
            </p:txBody>
          </p:sp>
        </p:grpSp>
        <p:sp>
          <p:nvSpPr>
            <p:cNvPr id="86033" name="Line 20"/>
            <p:cNvSpPr>
              <a:spLocks noChangeShapeType="1"/>
            </p:cNvSpPr>
            <p:nvPr/>
          </p:nvSpPr>
          <p:spPr bwMode="auto">
            <a:xfrm flipH="1">
              <a:off x="6455633" y="4149079"/>
              <a:ext cx="1655797" cy="9579"/>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 name="圆角矩形标注 47"/>
          <p:cNvSpPr>
            <a:spLocks noChangeArrowheads="1"/>
          </p:cNvSpPr>
          <p:nvPr/>
        </p:nvSpPr>
        <p:spPr bwMode="auto">
          <a:xfrm>
            <a:off x="442913" y="5172075"/>
            <a:ext cx="7729537" cy="1065213"/>
          </a:xfrm>
          <a:prstGeom prst="wedgeRoundRectCallout">
            <a:avLst>
              <a:gd name="adj1" fmla="val 50269"/>
              <a:gd name="adj2" fmla="val -389"/>
              <a:gd name="adj3" fmla="val 16667"/>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marL="200025" indent="-200025">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defRPr/>
            </a:pPr>
            <a:r>
              <a:rPr lang="zh-CN" altLang="en-US" sz="2400">
                <a:solidFill>
                  <a:schemeClr val="bg1"/>
                </a:solidFill>
                <a:latin typeface="Lantinghei SC Demibold"/>
                <a:ea typeface="Lantinghei SC Demibold"/>
                <a:cs typeface="Lantinghei SC Demibold"/>
              </a:rPr>
              <a:t>每次循环都要对进位</a:t>
            </a:r>
            <a:r>
              <a:rPr lang="en-US" altLang="zh-CN" sz="2400">
                <a:solidFill>
                  <a:schemeClr val="bg1"/>
                </a:solidFill>
                <a:latin typeface="Lantinghei SC Demibold"/>
                <a:ea typeface="Lantinghei SC Demibold"/>
                <a:cs typeface="Lantinghei SC Demibold"/>
              </a:rPr>
              <a:t>C</a:t>
            </a:r>
            <a:r>
              <a:rPr lang="zh-CN" altLang="en-US" sz="2400">
                <a:solidFill>
                  <a:schemeClr val="bg1"/>
                </a:solidFill>
                <a:latin typeface="Lantinghei SC Demibold"/>
                <a:ea typeface="Lantinghei SC Demibold"/>
                <a:cs typeface="Lantinghei SC Demibold"/>
              </a:rPr>
              <a:t>、部分积寄存器</a:t>
            </a:r>
            <a:r>
              <a:rPr lang="en-US" altLang="zh-CN" sz="2400">
                <a:solidFill>
                  <a:schemeClr val="bg1"/>
                </a:solidFill>
                <a:latin typeface="Lantinghei SC Demibold"/>
                <a:ea typeface="Lantinghei SC Demibold"/>
                <a:cs typeface="Lantinghei SC Demibold"/>
              </a:rPr>
              <a:t>P</a:t>
            </a:r>
            <a:r>
              <a:rPr lang="zh-CN" altLang="en-US" sz="2400">
                <a:solidFill>
                  <a:schemeClr val="bg1"/>
                </a:solidFill>
                <a:latin typeface="Lantinghei SC Demibold"/>
                <a:ea typeface="Lantinghei SC Demibold"/>
                <a:cs typeface="Lantinghei SC Demibold"/>
              </a:rPr>
              <a:t>和乘数寄存器</a:t>
            </a:r>
            <a:r>
              <a:rPr lang="en-US" altLang="zh-CN" sz="2400">
                <a:solidFill>
                  <a:schemeClr val="bg1"/>
                </a:solidFill>
                <a:latin typeface="Lantinghei SC Demibold"/>
                <a:ea typeface="Lantinghei SC Demibold"/>
                <a:cs typeface="Lantinghei SC Demibold"/>
              </a:rPr>
              <a:t>B</a:t>
            </a:r>
          </a:p>
          <a:p>
            <a:pPr lvl="1">
              <a:defRPr/>
            </a:pPr>
            <a:r>
              <a:rPr lang="zh-CN" altLang="en-US" sz="2400">
                <a:solidFill>
                  <a:schemeClr val="bg1"/>
                </a:solidFill>
                <a:latin typeface="Lantinghei SC Demibold"/>
                <a:ea typeface="Lantinghei SC Demibold"/>
                <a:cs typeface="Lantinghei SC Demibold"/>
              </a:rPr>
              <a:t>实现</a:t>
            </a:r>
            <a:r>
              <a:rPr lang="zh-CN" altLang="en-US" sz="2400">
                <a:solidFill>
                  <a:srgbClr val="FFFF00"/>
                </a:solidFill>
                <a:latin typeface="Lantinghei SC Demibold"/>
                <a:ea typeface="Lantinghei SC Demibold"/>
                <a:cs typeface="Lantinghei SC Demibold"/>
              </a:rPr>
              <a:t>同步“右移”</a:t>
            </a:r>
          </a:p>
        </p:txBody>
      </p:sp>
      <p:sp>
        <p:nvSpPr>
          <p:cNvPr id="47" name="Rectangle 6"/>
          <p:cNvSpPr>
            <a:spLocks noChangeArrowheads="1"/>
          </p:cNvSpPr>
          <p:nvPr/>
        </p:nvSpPr>
        <p:spPr bwMode="auto">
          <a:xfrm>
            <a:off x="5327650" y="3933825"/>
            <a:ext cx="769938" cy="307975"/>
          </a:xfrm>
          <a:prstGeom prst="rect">
            <a:avLst/>
          </a:prstGeom>
          <a:noFill/>
          <a:ln w="9525">
            <a:no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sz="2000" kern="0" dirty="0">
                <a:solidFill>
                  <a:srgbClr val="FF0000"/>
                </a:solidFill>
                <a:latin typeface="Lantinghei SC Demibold" charset="-122"/>
                <a:ea typeface="Lantinghei SC Demibold" charset="-122"/>
                <a:cs typeface="Lantinghei SC Demibold" charset="-122"/>
              </a:rPr>
              <a:t>写使能</a:t>
            </a:r>
          </a:p>
        </p:txBody>
      </p:sp>
      <p:grpSp>
        <p:nvGrpSpPr>
          <p:cNvPr id="86022" name="组合 41"/>
          <p:cNvGrpSpPr>
            <a:grpSpLocks/>
          </p:cNvGrpSpPr>
          <p:nvPr/>
        </p:nvGrpSpPr>
        <p:grpSpPr bwMode="auto">
          <a:xfrm>
            <a:off x="4356100" y="4022725"/>
            <a:ext cx="2265363" cy="288925"/>
            <a:chOff x="5807174" y="4221088"/>
            <a:chExt cx="3019568" cy="385110"/>
          </a:xfrm>
        </p:grpSpPr>
        <p:cxnSp>
          <p:nvCxnSpPr>
            <p:cNvPr id="46" name="直接连接符 45"/>
            <p:cNvCxnSpPr/>
            <p:nvPr/>
          </p:nvCxnSpPr>
          <p:spPr>
            <a:xfrm>
              <a:off x="5807174" y="4221088"/>
              <a:ext cx="0" cy="3851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Line 23"/>
            <p:cNvSpPr>
              <a:spLocks noChangeShapeType="1"/>
            </p:cNvSpPr>
            <p:nvPr/>
          </p:nvSpPr>
          <p:spPr bwMode="auto">
            <a:xfrm flipH="1" flipV="1">
              <a:off x="5807174" y="4580806"/>
              <a:ext cx="2829126" cy="0"/>
            </a:xfrm>
            <a:prstGeom prst="line">
              <a:avLst/>
            </a:prstGeom>
            <a:noFill/>
            <a:ln w="28575">
              <a:solidFill>
                <a:srgbClr val="FF0000"/>
              </a:solidFill>
              <a:round/>
              <a:headEnd/>
              <a:tailEnd/>
            </a:ln>
          </p:spPr>
          <p:txBody>
            <a:bodyPr wrap="none" anchor="ctr"/>
            <a:lstStyle/>
            <a:p>
              <a:pPr defTabSz="685891" eaLnBrk="1" fontAlgn="auto" hangingPunct="1">
                <a:spcAft>
                  <a:spcPts val="0"/>
                </a:spcAft>
                <a:defRPr/>
              </a:pPr>
              <a:endParaRPr lang="zh-CN" altLang="en-US" sz="1400" kern="0">
                <a:solidFill>
                  <a:srgbClr val="FF0000"/>
                </a:solidFill>
                <a:latin typeface="Lantinghei SC Demibold" charset="-122"/>
                <a:ea typeface="Lantinghei SC Demibold" charset="-122"/>
                <a:cs typeface="Lantinghei SC Demibold" charset="-122"/>
              </a:endParaRPr>
            </a:p>
          </p:txBody>
        </p:sp>
        <p:sp>
          <p:nvSpPr>
            <p:cNvPr id="50" name="Line 24"/>
            <p:cNvSpPr>
              <a:spLocks noChangeShapeType="1"/>
            </p:cNvSpPr>
            <p:nvPr/>
          </p:nvSpPr>
          <p:spPr bwMode="auto">
            <a:xfrm flipV="1">
              <a:off x="8617255" y="4415759"/>
              <a:ext cx="209487" cy="190439"/>
            </a:xfrm>
            <a:prstGeom prst="line">
              <a:avLst/>
            </a:prstGeom>
            <a:noFill/>
            <a:ln w="28575">
              <a:solidFill>
                <a:srgbClr val="FF0000"/>
              </a:solidFill>
              <a:round/>
              <a:headEnd/>
              <a:tailEnd type="triangle" w="med" len="med"/>
            </a:ln>
          </p:spPr>
          <p:txBody>
            <a:bodyPr wrap="none" anchor="ctr"/>
            <a:lstStyle/>
            <a:p>
              <a:pPr defTabSz="685891" eaLnBrk="1" fontAlgn="auto" hangingPunct="1">
                <a:spcAft>
                  <a:spcPts val="0"/>
                </a:spcAft>
                <a:defRPr/>
              </a:pPr>
              <a:endParaRPr lang="zh-CN" altLang="en-US" sz="1400" kern="0">
                <a:ln>
                  <a:solidFill>
                    <a:schemeClr val="tx1"/>
                  </a:solidFill>
                </a:ln>
                <a:solidFill>
                  <a:srgbClr val="FF0000"/>
                </a:solidFill>
                <a:latin typeface="Lantinghei SC Demibold" charset="-122"/>
                <a:ea typeface="Lantinghei SC Demibold" charset="-122"/>
                <a:cs typeface="Lantinghei SC Demibold" charset="-122"/>
              </a:endParaRPr>
            </a:p>
          </p:txBody>
        </p:sp>
      </p:grpSp>
      <p:sp>
        <p:nvSpPr>
          <p:cNvPr id="56" name="圆角矩形标注 55"/>
          <p:cNvSpPr/>
          <p:nvPr/>
        </p:nvSpPr>
        <p:spPr>
          <a:xfrm>
            <a:off x="4113213" y="2732088"/>
            <a:ext cx="2239962" cy="571500"/>
          </a:xfrm>
          <a:prstGeom prst="wedgeRoundRectCallout">
            <a:avLst>
              <a:gd name="adj1" fmla="val -30625"/>
              <a:gd name="adj2" fmla="val 63717"/>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a:solidFill>
                  <a:srgbClr val="FFFFFF"/>
                </a:solidFill>
                <a:latin typeface="Lantinghei SC Demibold"/>
                <a:ea typeface="Lantinghei SC Demibold"/>
                <a:cs typeface="Lantinghei SC Demibold"/>
              </a:rPr>
              <a:t>为何参与右移？</a:t>
            </a:r>
          </a:p>
        </p:txBody>
      </p:sp>
      <p:sp>
        <p:nvSpPr>
          <p:cNvPr id="51" name="右箭头 50"/>
          <p:cNvSpPr/>
          <p:nvPr/>
        </p:nvSpPr>
        <p:spPr>
          <a:xfrm>
            <a:off x="3389313" y="4054475"/>
            <a:ext cx="506412" cy="27305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Lantinghei SC Demibold" charset="-122"/>
              <a:ea typeface="Lantinghei SC Demibold" charset="-122"/>
              <a:cs typeface="Lantinghei SC Demibold" charset="-122"/>
            </a:endParaRPr>
          </a:p>
        </p:txBody>
      </p:sp>
      <p:sp>
        <p:nvSpPr>
          <p:cNvPr id="57" name="圆角矩形标注 56"/>
          <p:cNvSpPr/>
          <p:nvPr/>
        </p:nvSpPr>
        <p:spPr>
          <a:xfrm>
            <a:off x="4046538" y="1928813"/>
            <a:ext cx="3694112" cy="539750"/>
          </a:xfrm>
          <a:prstGeom prst="wedgeRoundRectCallout">
            <a:avLst>
              <a:gd name="adj1" fmla="val -60499"/>
              <a:gd name="adj2" fmla="val 255096"/>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en-US" altLang="zh-CN" sz="2000">
                <a:latin typeface="Lantinghei SC Demibold"/>
                <a:ea typeface="Lantinghei SC Demibold"/>
                <a:cs typeface="Lantinghei SC Demibold"/>
              </a:rPr>
              <a:t>1.</a:t>
            </a:r>
            <a:r>
              <a:rPr lang="zh-CN" altLang="en-US" sz="2000">
                <a:latin typeface="Lantinghei SC Demibold"/>
                <a:ea typeface="Lantinghei SC Demibold"/>
                <a:cs typeface="Lantinghei SC Demibold"/>
              </a:rPr>
              <a:t>存储部分积寄存器移出的位</a:t>
            </a:r>
          </a:p>
        </p:txBody>
      </p:sp>
      <p:sp>
        <p:nvSpPr>
          <p:cNvPr id="58" name="圆角矩形标注 57"/>
          <p:cNvSpPr/>
          <p:nvPr/>
        </p:nvSpPr>
        <p:spPr>
          <a:xfrm>
            <a:off x="6040438" y="2598738"/>
            <a:ext cx="3021012" cy="657225"/>
          </a:xfrm>
          <a:prstGeom prst="wedgeRoundRectCallout">
            <a:avLst>
              <a:gd name="adj1" fmla="val -86044"/>
              <a:gd name="adj2" fmla="val 134459"/>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en-US" altLang="zh-CN" sz="2000">
                <a:latin typeface="Lantinghei SC Demibold"/>
                <a:ea typeface="Lantinghei SC Demibold"/>
                <a:cs typeface="Lantinghei SC Demibold"/>
              </a:rPr>
              <a:t>2.</a:t>
            </a:r>
            <a:r>
              <a:rPr lang="zh-CN" altLang="en-US" sz="2000">
                <a:latin typeface="Lantinghei SC Demibold"/>
                <a:ea typeface="Lantinghei SC Demibold"/>
                <a:cs typeface="Lantinghei SC Demibold"/>
              </a:rPr>
              <a:t>控制是否更新部分积的值</a:t>
            </a:r>
          </a:p>
        </p:txBody>
      </p:sp>
      <p:sp>
        <p:nvSpPr>
          <p:cNvPr id="60" name="矩形 59"/>
          <p:cNvSpPr/>
          <p:nvPr/>
        </p:nvSpPr>
        <p:spPr>
          <a:xfrm>
            <a:off x="4841875" y="3590925"/>
            <a:ext cx="295275" cy="40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FF0000"/>
                </a:solidFill>
                <a:latin typeface="Lantinghei SC Demibold" charset="-122"/>
                <a:ea typeface="Lantinghei SC Demibold" charset="-122"/>
                <a:cs typeface="Lantinghei SC Demibold" charset="-122"/>
              </a:rPr>
              <a:t>0</a:t>
            </a:r>
            <a:endParaRPr lang="zh-CN" altLang="en-US" sz="2000" dirty="0">
              <a:solidFill>
                <a:srgbClr val="FF0000"/>
              </a:solidFill>
              <a:latin typeface="Lantinghei SC Demibold" charset="-122"/>
              <a:ea typeface="Lantinghei SC Demibold" charset="-122"/>
              <a:cs typeface="Lantinghei SC Demibold" charset="-122"/>
            </a:endParaRPr>
          </a:p>
        </p:txBody>
      </p:sp>
      <p:sp>
        <p:nvSpPr>
          <p:cNvPr id="61" name="圆角矩形标注 60"/>
          <p:cNvSpPr/>
          <p:nvPr/>
        </p:nvSpPr>
        <p:spPr>
          <a:xfrm>
            <a:off x="19050" y="2889250"/>
            <a:ext cx="1638300" cy="571500"/>
          </a:xfrm>
          <a:prstGeom prst="wedgeRoundRectCallout">
            <a:avLst>
              <a:gd name="adj1" fmla="val 110693"/>
              <a:gd name="adj2" fmla="val -14228"/>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a:solidFill>
                  <a:srgbClr val="FFFFFF"/>
                </a:solidFill>
                <a:latin typeface="Lantinghei SC Demibold"/>
                <a:ea typeface="Lantinghei SC Demibold"/>
                <a:cs typeface="Lantinghei SC Demibold"/>
              </a:rPr>
              <a:t>结果不变！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6"/>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500"/>
                                        <p:tgtEl>
                                          <p:spTgt spid="51"/>
                                        </p:tgtEl>
                                      </p:cBhvr>
                                    </p:animEffect>
                                  </p:childTnLst>
                                </p:cTn>
                              </p:par>
                            </p:childTnLst>
                          </p:cTn>
                        </p:par>
                        <p:par>
                          <p:cTn id="15" fill="hold" nodeType="afterGroup">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1"/>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1" grpId="0" animBg="1"/>
      <p:bldP spid="51" grpId="1" animBg="1"/>
      <p:bldP spid="57" grpId="0" animBg="1"/>
      <p:bldP spid="57" grpId="1" animBg="1"/>
      <p:bldP spid="58" grpId="0" animBg="1"/>
      <p:bldP spid="60" grpId="0"/>
      <p:bldP spid="61" grpId="0" animBg="1"/>
      <p:bldP spid="6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bwMode="auto">
          <a:xfrm>
            <a:off x="70691" y="1"/>
            <a:ext cx="5210175" cy="6201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a:solidFill>
                  <a:srgbClr val="A50021"/>
                </a:solidFill>
              </a:rPr>
              <a:t>二进制乘法</a:t>
            </a:r>
          </a:p>
        </p:txBody>
      </p:sp>
      <p:grpSp>
        <p:nvGrpSpPr>
          <p:cNvPr id="88067" name="组合 3"/>
          <p:cNvGrpSpPr>
            <a:grpSpLocks/>
          </p:cNvGrpSpPr>
          <p:nvPr/>
        </p:nvGrpSpPr>
        <p:grpSpPr bwMode="auto">
          <a:xfrm>
            <a:off x="196850" y="1679575"/>
            <a:ext cx="6697663" cy="3113088"/>
            <a:chOff x="1486694" y="1142559"/>
            <a:chExt cx="9034071" cy="3935511"/>
          </a:xfrm>
        </p:grpSpPr>
        <p:grpSp>
          <p:nvGrpSpPr>
            <p:cNvPr id="88104" name="Group 4"/>
            <p:cNvGrpSpPr>
              <a:grpSpLocks/>
            </p:cNvGrpSpPr>
            <p:nvPr/>
          </p:nvGrpSpPr>
          <p:grpSpPr bwMode="auto">
            <a:xfrm>
              <a:off x="1486694" y="1142559"/>
              <a:ext cx="9034071" cy="3935511"/>
              <a:chOff x="444" y="726"/>
              <a:chExt cx="4538" cy="2213"/>
            </a:xfrm>
          </p:grpSpPr>
          <p:sp>
            <p:nvSpPr>
              <p:cNvPr id="8" name="Freeform 22"/>
              <p:cNvSpPr>
                <a:spLocks/>
              </p:cNvSpPr>
              <p:nvPr/>
            </p:nvSpPr>
            <p:spPr bwMode="auto">
              <a:xfrm>
                <a:off x="1713" y="1527"/>
                <a:ext cx="2659" cy="582"/>
              </a:xfrm>
              <a:custGeom>
                <a:avLst/>
                <a:gdLst>
                  <a:gd name="T0" fmla="*/ 39794 w 2112"/>
                  <a:gd name="T1" fmla="*/ 2 h 672"/>
                  <a:gd name="T2" fmla="*/ 39794 w 2112"/>
                  <a:gd name="T3" fmla="*/ 0 h 672"/>
                  <a:gd name="T4" fmla="*/ 0 w 2112"/>
                  <a:gd name="T5" fmla="*/ 0 h 672"/>
                  <a:gd name="T6" fmla="*/ 0 60000 65536"/>
                  <a:gd name="T7" fmla="*/ 0 60000 65536"/>
                  <a:gd name="T8" fmla="*/ 0 60000 65536"/>
                  <a:gd name="T9" fmla="*/ 0 w 2112"/>
                  <a:gd name="T10" fmla="*/ 0 h 672"/>
                  <a:gd name="T11" fmla="*/ 2112 w 2112"/>
                  <a:gd name="T12" fmla="*/ 672 h 672"/>
                </a:gdLst>
                <a:ahLst/>
                <a:cxnLst>
                  <a:cxn ang="T6">
                    <a:pos x="T0" y="T1"/>
                  </a:cxn>
                  <a:cxn ang="T7">
                    <a:pos x="T2" y="T3"/>
                  </a:cxn>
                  <a:cxn ang="T8">
                    <a:pos x="T4" y="T5"/>
                  </a:cxn>
                </a:cxnLst>
                <a:rect l="T9" t="T10" r="T11" b="T12"/>
                <a:pathLst>
                  <a:path w="2112" h="672">
                    <a:moveTo>
                      <a:pt x="2112" y="672"/>
                    </a:moveTo>
                    <a:lnTo>
                      <a:pt x="2112" y="0"/>
                    </a:lnTo>
                    <a:lnTo>
                      <a:pt x="0" y="0"/>
                    </a:lnTo>
                  </a:path>
                </a:pathLst>
              </a:custGeom>
              <a:noFill/>
              <a:ln w="28575">
                <a:solidFill>
                  <a:srgbClr val="000000"/>
                </a:solidFill>
                <a:prstDash val="dash"/>
                <a:round/>
                <a:headEnd/>
                <a:tailEnd type="triangle" w="med" len="me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400" b="1" kern="0">
                  <a:solidFill>
                    <a:srgbClr val="000000"/>
                  </a:solidFill>
                </a:endParaRPr>
              </a:p>
            </p:txBody>
          </p:sp>
          <p:sp>
            <p:nvSpPr>
              <p:cNvPr id="9" name="Freeform 5"/>
              <p:cNvSpPr>
                <a:spLocks/>
              </p:cNvSpPr>
              <p:nvPr/>
            </p:nvSpPr>
            <p:spPr bwMode="auto">
              <a:xfrm>
                <a:off x="732" y="1300"/>
                <a:ext cx="1104" cy="431"/>
              </a:xfrm>
              <a:custGeom>
                <a:avLst/>
                <a:gdLst>
                  <a:gd name="T0" fmla="*/ 0 w 1104"/>
                  <a:gd name="T1" fmla="*/ 0 h 480"/>
                  <a:gd name="T2" fmla="*/ 288 w 1104"/>
                  <a:gd name="T3" fmla="*/ 38 h 480"/>
                  <a:gd name="T4" fmla="*/ 864 w 1104"/>
                  <a:gd name="T5" fmla="*/ 38 h 480"/>
                  <a:gd name="T6" fmla="*/ 1104 w 1104"/>
                  <a:gd name="T7" fmla="*/ 0 h 480"/>
                  <a:gd name="T8" fmla="*/ 672 w 1104"/>
                  <a:gd name="T9" fmla="*/ 0 h 480"/>
                  <a:gd name="T10" fmla="*/ 576 w 1104"/>
                  <a:gd name="T11" fmla="*/ 12 h 480"/>
                  <a:gd name="T12" fmla="*/ 480 w 1104"/>
                  <a:gd name="T13" fmla="*/ 0 h 480"/>
                  <a:gd name="T14" fmla="*/ 0 w 1104"/>
                  <a:gd name="T15" fmla="*/ 0 h 480"/>
                  <a:gd name="T16" fmla="*/ 0 60000 65536"/>
                  <a:gd name="T17" fmla="*/ 0 60000 65536"/>
                  <a:gd name="T18" fmla="*/ 0 60000 65536"/>
                  <a:gd name="T19" fmla="*/ 0 60000 65536"/>
                  <a:gd name="T20" fmla="*/ 0 60000 65536"/>
                  <a:gd name="T21" fmla="*/ 0 60000 65536"/>
                  <a:gd name="T22" fmla="*/ 0 60000 65536"/>
                  <a:gd name="T23" fmla="*/ 0 60000 65536"/>
                  <a:gd name="T24" fmla="*/ 0 w 1104"/>
                  <a:gd name="T25" fmla="*/ 0 h 480"/>
                  <a:gd name="T26" fmla="*/ 1104 w 1104"/>
                  <a:gd name="T27" fmla="*/ 480 h 4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4" h="480">
                    <a:moveTo>
                      <a:pt x="0" y="0"/>
                    </a:moveTo>
                    <a:lnTo>
                      <a:pt x="288" y="480"/>
                    </a:lnTo>
                    <a:lnTo>
                      <a:pt x="864" y="480"/>
                    </a:lnTo>
                    <a:lnTo>
                      <a:pt x="1104" y="0"/>
                    </a:lnTo>
                    <a:lnTo>
                      <a:pt x="672" y="0"/>
                    </a:lnTo>
                    <a:lnTo>
                      <a:pt x="576" y="144"/>
                    </a:lnTo>
                    <a:lnTo>
                      <a:pt x="480" y="0"/>
                    </a:lnTo>
                    <a:lnTo>
                      <a:pt x="0" y="0"/>
                    </a:lnTo>
                    <a:close/>
                  </a:path>
                </a:pathLst>
              </a:custGeom>
              <a:no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400" b="1" kern="0">
                  <a:solidFill>
                    <a:srgbClr val="000000"/>
                  </a:solidFill>
                </a:endParaRPr>
              </a:p>
            </p:txBody>
          </p:sp>
          <p:sp>
            <p:nvSpPr>
              <p:cNvPr id="10" name="Rectangle 6"/>
              <p:cNvSpPr>
                <a:spLocks noChangeArrowheads="1"/>
              </p:cNvSpPr>
              <p:nvPr/>
            </p:nvSpPr>
            <p:spPr bwMode="auto">
              <a:xfrm>
                <a:off x="3074" y="2542"/>
                <a:ext cx="521" cy="219"/>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sz="2000" b="1" kern="0" dirty="0">
                    <a:solidFill>
                      <a:srgbClr val="FF0000"/>
                    </a:solidFill>
                    <a:ea typeface="华文新魏" panose="02010800040101010101" pitchFamily="2" charset="-122"/>
                    <a:cs typeface="Arial" panose="020B0604020202020204" pitchFamily="34" charset="0"/>
                  </a:rPr>
                  <a:t>写使能</a:t>
                </a:r>
              </a:p>
            </p:txBody>
          </p:sp>
          <p:sp>
            <p:nvSpPr>
              <p:cNvPr id="11" name="AutoShape 7"/>
              <p:cNvSpPr>
                <a:spLocks noChangeArrowheads="1"/>
              </p:cNvSpPr>
              <p:nvPr/>
            </p:nvSpPr>
            <p:spPr bwMode="auto">
              <a:xfrm>
                <a:off x="3769" y="2110"/>
                <a:ext cx="1213" cy="553"/>
              </a:xfrm>
              <a:prstGeom prst="roundRect">
                <a:avLst>
                  <a:gd name="adj" fmla="val 50000"/>
                </a:avLst>
              </a:prstGeom>
              <a:solidFill>
                <a:srgbClr val="FFFFFF"/>
              </a:solidFill>
              <a:ln w="26988">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400" b="1" kern="0">
                  <a:solidFill>
                    <a:srgbClr val="000000"/>
                  </a:solidFill>
                </a:endParaRPr>
              </a:p>
            </p:txBody>
          </p:sp>
          <p:sp>
            <p:nvSpPr>
              <p:cNvPr id="88111" name="Rectangle 8"/>
              <p:cNvSpPr>
                <a:spLocks noChangeArrowheads="1"/>
              </p:cNvSpPr>
              <p:nvPr/>
            </p:nvSpPr>
            <p:spPr bwMode="auto">
              <a:xfrm>
                <a:off x="4051" y="2160"/>
                <a:ext cx="69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solidFill>
                      <a:srgbClr val="000000"/>
                    </a:solidFill>
                    <a:latin typeface="Times New Roman" panose="02020603050405020304" pitchFamily="18" charset="0"/>
                    <a:ea typeface="华文新魏" panose="02010800040101010101" pitchFamily="2" charset="-122"/>
                  </a:rPr>
                  <a:t>控制逻辑</a:t>
                </a:r>
              </a:p>
            </p:txBody>
          </p:sp>
          <p:sp>
            <p:nvSpPr>
              <p:cNvPr id="13" name="Rectangle 9"/>
              <p:cNvSpPr>
                <a:spLocks noChangeArrowheads="1"/>
              </p:cNvSpPr>
              <p:nvPr/>
            </p:nvSpPr>
            <p:spPr bwMode="auto">
              <a:xfrm>
                <a:off x="2933" y="1983"/>
                <a:ext cx="348" cy="219"/>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sz="2000" b="1" kern="0" dirty="0">
                    <a:solidFill>
                      <a:srgbClr val="FF0000"/>
                    </a:solidFill>
                    <a:ea typeface="华文新魏" panose="02010800040101010101" pitchFamily="2" charset="-122"/>
                    <a:cs typeface="Arial" panose="020B0604020202020204" pitchFamily="34" charset="0"/>
                  </a:rPr>
                  <a:t>右移</a:t>
                </a:r>
              </a:p>
            </p:txBody>
          </p:sp>
          <p:sp>
            <p:nvSpPr>
              <p:cNvPr id="14" name="Rectangle 10"/>
              <p:cNvSpPr>
                <a:spLocks noChangeArrowheads="1"/>
              </p:cNvSpPr>
              <p:nvPr/>
            </p:nvSpPr>
            <p:spPr bwMode="auto">
              <a:xfrm>
                <a:off x="1175" y="1467"/>
                <a:ext cx="369" cy="194"/>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b="1" kern="0" dirty="0">
                    <a:solidFill>
                      <a:srgbClr val="000000"/>
                    </a:solidFill>
                    <a:latin typeface="Times New Roman" panose="02020603050405020304" pitchFamily="18" charset="0"/>
                    <a:ea typeface="华文新魏" panose="02010800040101010101" pitchFamily="2" charset="-122"/>
                    <a:cs typeface="Arial" panose="020B0604020202020204" pitchFamily="34" charset="0"/>
                  </a:rPr>
                  <a:t> </a:t>
                </a:r>
                <a:r>
                  <a:rPr lang="en-US" altLang="zh-CN" b="1" kern="0" dirty="0">
                    <a:solidFill>
                      <a:srgbClr val="000000"/>
                    </a:solidFill>
                    <a:latin typeface="Times New Roman" panose="02020603050405020304" pitchFamily="18" charset="0"/>
                    <a:ea typeface="华文新魏" panose="02010800040101010101" pitchFamily="2" charset="-122"/>
                    <a:cs typeface="Arial" panose="020B0604020202020204" pitchFamily="34" charset="0"/>
                  </a:rPr>
                  <a:t>ALU</a:t>
                </a:r>
              </a:p>
            </p:txBody>
          </p:sp>
          <p:sp>
            <p:nvSpPr>
              <p:cNvPr id="15" name="Rectangle 11"/>
              <p:cNvSpPr>
                <a:spLocks noChangeArrowheads="1"/>
              </p:cNvSpPr>
              <p:nvPr/>
            </p:nvSpPr>
            <p:spPr bwMode="auto">
              <a:xfrm>
                <a:off x="1045" y="726"/>
                <a:ext cx="1241" cy="276"/>
              </a:xfrm>
              <a:prstGeom prst="rect">
                <a:avLst/>
              </a:prstGeom>
              <a:noFill/>
              <a:ln w="285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400" b="1" kern="0">
                  <a:solidFill>
                    <a:srgbClr val="000000"/>
                  </a:solidFill>
                </a:endParaRPr>
              </a:p>
            </p:txBody>
          </p:sp>
          <p:sp>
            <p:nvSpPr>
              <p:cNvPr id="16" name="Rectangle 12"/>
              <p:cNvSpPr>
                <a:spLocks noChangeArrowheads="1"/>
              </p:cNvSpPr>
              <p:nvPr/>
            </p:nvSpPr>
            <p:spPr bwMode="auto">
              <a:xfrm>
                <a:off x="1182" y="767"/>
                <a:ext cx="1204" cy="197"/>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b="1" kern="0" dirty="0">
                    <a:solidFill>
                      <a:srgbClr val="000000"/>
                    </a:solidFill>
                    <a:latin typeface="Times New Roman" panose="02020603050405020304" pitchFamily="18" charset="0"/>
                    <a:ea typeface="华文新魏" panose="02010800040101010101" pitchFamily="2" charset="-122"/>
                    <a:cs typeface="Arial" panose="020B0604020202020204" pitchFamily="34" charset="0"/>
                  </a:rPr>
                  <a:t>被乘数寄存器</a:t>
                </a:r>
                <a:r>
                  <a:rPr lang="en-US" altLang="zh-CN" b="1" kern="0" dirty="0">
                    <a:solidFill>
                      <a:srgbClr val="000000"/>
                    </a:solidFill>
                    <a:latin typeface="Times New Roman" panose="02020603050405020304" pitchFamily="18" charset="0"/>
                    <a:ea typeface="华文新魏" panose="02010800040101010101" pitchFamily="2" charset="-122"/>
                    <a:cs typeface="Arial" panose="020B0604020202020204" pitchFamily="34" charset="0"/>
                  </a:rPr>
                  <a:t>X</a:t>
                </a:r>
              </a:p>
            </p:txBody>
          </p:sp>
          <p:sp>
            <p:nvSpPr>
              <p:cNvPr id="88116" name="Rectangle 13"/>
              <p:cNvSpPr>
                <a:spLocks noChangeArrowheads="1"/>
              </p:cNvSpPr>
              <p:nvPr/>
            </p:nvSpPr>
            <p:spPr bwMode="auto">
              <a:xfrm>
                <a:off x="1024" y="2252"/>
                <a:ext cx="99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solidFill>
                      <a:srgbClr val="000000"/>
                    </a:solidFill>
                    <a:latin typeface="Times New Roman" panose="02020603050405020304" pitchFamily="18" charset="0"/>
                    <a:ea typeface="华文新魏" panose="02010800040101010101" pitchFamily="2" charset="-122"/>
                    <a:cs typeface="Arial" panose="020B0604020202020204" pitchFamily="34" charset="0"/>
                  </a:rPr>
                  <a:t>部分积寄存器</a:t>
                </a:r>
                <a:r>
                  <a:rPr lang="en-US" altLang="zh-CN" sz="1600" b="1">
                    <a:solidFill>
                      <a:srgbClr val="000000"/>
                    </a:solidFill>
                    <a:latin typeface="Times New Roman" panose="02020603050405020304" pitchFamily="18" charset="0"/>
                    <a:ea typeface="华文新魏" panose="02010800040101010101" pitchFamily="2" charset="-122"/>
                    <a:cs typeface="Arial" panose="020B0604020202020204" pitchFamily="34" charset="0"/>
                  </a:rPr>
                  <a:t>P</a:t>
                </a:r>
              </a:p>
            </p:txBody>
          </p:sp>
          <p:sp>
            <p:nvSpPr>
              <p:cNvPr id="20" name="Rectangle 16"/>
              <p:cNvSpPr>
                <a:spLocks noChangeArrowheads="1"/>
              </p:cNvSpPr>
              <p:nvPr/>
            </p:nvSpPr>
            <p:spPr bwMode="auto">
              <a:xfrm>
                <a:off x="972" y="2210"/>
                <a:ext cx="1968" cy="304"/>
              </a:xfrm>
              <a:prstGeom prst="rect">
                <a:avLst/>
              </a:prstGeom>
              <a:no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endParaRPr lang="zh-CN" altLang="en-US" sz="1400" b="1" kern="0">
                  <a:solidFill>
                    <a:srgbClr val="BBE0E3"/>
                  </a:solidFill>
                  <a:latin typeface="Times New Roman" panose="02020603050405020304" pitchFamily="18" charset="0"/>
                </a:endParaRPr>
              </a:p>
            </p:txBody>
          </p:sp>
          <p:sp>
            <p:nvSpPr>
              <p:cNvPr id="21" name="Line 17"/>
              <p:cNvSpPr>
                <a:spLocks noChangeShapeType="1"/>
              </p:cNvSpPr>
              <p:nvPr/>
            </p:nvSpPr>
            <p:spPr bwMode="auto">
              <a:xfrm>
                <a:off x="1308" y="1734"/>
                <a:ext cx="1" cy="476"/>
              </a:xfrm>
              <a:prstGeom prst="line">
                <a:avLst/>
              </a:prstGeom>
              <a:noFill/>
              <a:ln w="19050">
                <a:solidFill>
                  <a:srgbClr val="000000"/>
                </a:solidFill>
                <a:round/>
                <a:headEnd/>
                <a:tailEnd type="triangle" w="med" len="med"/>
              </a:ln>
            </p:spPr>
            <p:txBody>
              <a:bodyPr wrap="none" anchor="ctr"/>
              <a:lstStyle/>
              <a:p>
                <a:pPr defTabSz="685891" eaLnBrk="1" fontAlgn="auto" hangingPunct="1">
                  <a:spcAft>
                    <a:spcPts val="0"/>
                  </a:spcAft>
                  <a:defRPr/>
                </a:pPr>
                <a:endParaRPr lang="zh-CN" altLang="en-US" sz="1400" b="1" kern="0">
                  <a:solidFill>
                    <a:srgbClr val="000000"/>
                  </a:solidFill>
                </a:endParaRPr>
              </a:p>
            </p:txBody>
          </p:sp>
          <p:sp>
            <p:nvSpPr>
              <p:cNvPr id="22" name="Freeform 18"/>
              <p:cNvSpPr>
                <a:spLocks/>
              </p:cNvSpPr>
              <p:nvPr/>
            </p:nvSpPr>
            <p:spPr bwMode="auto">
              <a:xfrm>
                <a:off x="444" y="1127"/>
                <a:ext cx="864" cy="1562"/>
              </a:xfrm>
              <a:custGeom>
                <a:avLst/>
                <a:gdLst>
                  <a:gd name="T0" fmla="*/ 864 w 864"/>
                  <a:gd name="T1" fmla="*/ 120 h 1728"/>
                  <a:gd name="T2" fmla="*/ 864 w 864"/>
                  <a:gd name="T3" fmla="*/ 133 h 1728"/>
                  <a:gd name="T4" fmla="*/ 0 w 864"/>
                  <a:gd name="T5" fmla="*/ 133 h 1728"/>
                  <a:gd name="T6" fmla="*/ 0 w 864"/>
                  <a:gd name="T7" fmla="*/ 0 h 1728"/>
                  <a:gd name="T8" fmla="*/ 528 w 864"/>
                  <a:gd name="T9" fmla="*/ 0 h 1728"/>
                  <a:gd name="T10" fmla="*/ 528 w 864"/>
                  <a:gd name="T11" fmla="*/ 15 h 1728"/>
                  <a:gd name="T12" fmla="*/ 0 60000 65536"/>
                  <a:gd name="T13" fmla="*/ 0 60000 65536"/>
                  <a:gd name="T14" fmla="*/ 0 60000 65536"/>
                  <a:gd name="T15" fmla="*/ 0 60000 65536"/>
                  <a:gd name="T16" fmla="*/ 0 60000 65536"/>
                  <a:gd name="T17" fmla="*/ 0 60000 65536"/>
                  <a:gd name="T18" fmla="*/ 0 w 864"/>
                  <a:gd name="T19" fmla="*/ 0 h 1728"/>
                  <a:gd name="T20" fmla="*/ 864 w 864"/>
                  <a:gd name="T21" fmla="*/ 1728 h 1728"/>
                </a:gdLst>
                <a:ahLst/>
                <a:cxnLst>
                  <a:cxn ang="T12">
                    <a:pos x="T0" y="T1"/>
                  </a:cxn>
                  <a:cxn ang="T13">
                    <a:pos x="T2" y="T3"/>
                  </a:cxn>
                  <a:cxn ang="T14">
                    <a:pos x="T4" y="T5"/>
                  </a:cxn>
                  <a:cxn ang="T15">
                    <a:pos x="T6" y="T7"/>
                  </a:cxn>
                  <a:cxn ang="T16">
                    <a:pos x="T8" y="T9"/>
                  </a:cxn>
                  <a:cxn ang="T17">
                    <a:pos x="T10" y="T11"/>
                  </a:cxn>
                </a:cxnLst>
                <a:rect l="T18" t="T19" r="T20" b="T21"/>
                <a:pathLst>
                  <a:path w="864" h="1728">
                    <a:moveTo>
                      <a:pt x="864" y="1536"/>
                    </a:moveTo>
                    <a:lnTo>
                      <a:pt x="864" y="1728"/>
                    </a:lnTo>
                    <a:lnTo>
                      <a:pt x="0" y="1728"/>
                    </a:lnTo>
                    <a:lnTo>
                      <a:pt x="0" y="0"/>
                    </a:lnTo>
                    <a:lnTo>
                      <a:pt x="528" y="0"/>
                    </a:lnTo>
                    <a:lnTo>
                      <a:pt x="528" y="192"/>
                    </a:lnTo>
                  </a:path>
                </a:pathLst>
              </a:custGeom>
              <a:noFill/>
              <a:ln w="19050">
                <a:solidFill>
                  <a:srgbClr val="000000"/>
                </a:solidFill>
                <a:round/>
                <a:headEnd/>
                <a:tailEnd type="triangle" w="med" len="me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Aft>
                    <a:spcPts val="0"/>
                  </a:spcAft>
                  <a:defRPr/>
                </a:pPr>
                <a:endParaRPr lang="zh-CN" altLang="en-US" sz="1400" b="1" kern="0">
                  <a:solidFill>
                    <a:srgbClr val="000000"/>
                  </a:solidFill>
                </a:endParaRPr>
              </a:p>
            </p:txBody>
          </p:sp>
          <p:sp>
            <p:nvSpPr>
              <p:cNvPr id="23" name="Line 19"/>
              <p:cNvSpPr>
                <a:spLocks noChangeShapeType="1"/>
              </p:cNvSpPr>
              <p:nvPr/>
            </p:nvSpPr>
            <p:spPr bwMode="auto">
              <a:xfrm>
                <a:off x="1596" y="997"/>
                <a:ext cx="0" cy="305"/>
              </a:xfrm>
              <a:prstGeom prst="line">
                <a:avLst/>
              </a:prstGeom>
              <a:noFill/>
              <a:ln w="19050">
                <a:solidFill>
                  <a:srgbClr val="000000"/>
                </a:solidFill>
                <a:round/>
                <a:headEnd/>
                <a:tailEnd type="triangle" w="med" len="med"/>
              </a:ln>
            </p:spPr>
            <p:txBody>
              <a:bodyPr wrap="none" anchor="ctr"/>
              <a:lstStyle/>
              <a:p>
                <a:pPr defTabSz="685891" eaLnBrk="1" fontAlgn="auto" hangingPunct="1">
                  <a:spcAft>
                    <a:spcPts val="0"/>
                  </a:spcAft>
                  <a:defRPr/>
                </a:pPr>
                <a:endParaRPr lang="zh-CN" altLang="en-US" sz="1400" b="1" kern="0">
                  <a:solidFill>
                    <a:srgbClr val="000000"/>
                  </a:solidFill>
                </a:endParaRPr>
              </a:p>
            </p:txBody>
          </p:sp>
          <p:sp>
            <p:nvSpPr>
              <p:cNvPr id="24" name="Line 20"/>
              <p:cNvSpPr>
                <a:spLocks noChangeShapeType="1"/>
              </p:cNvSpPr>
              <p:nvPr/>
            </p:nvSpPr>
            <p:spPr bwMode="auto">
              <a:xfrm flipH="1" flipV="1">
                <a:off x="2940" y="2309"/>
                <a:ext cx="811" cy="2"/>
              </a:xfrm>
              <a:prstGeom prst="line">
                <a:avLst/>
              </a:prstGeom>
              <a:noFill/>
              <a:ln w="28575">
                <a:solidFill>
                  <a:srgbClr val="000000"/>
                </a:solidFill>
                <a:prstDash val="dash"/>
                <a:round/>
                <a:headEnd/>
                <a:tailEnd type="triangle" w="med" len="med"/>
              </a:ln>
            </p:spPr>
            <p:txBody>
              <a:bodyPr wrap="none" anchor="ctr"/>
              <a:lstStyle/>
              <a:p>
                <a:pPr defTabSz="685891" eaLnBrk="1" fontAlgn="auto" hangingPunct="1">
                  <a:spcAft>
                    <a:spcPts val="0"/>
                  </a:spcAft>
                  <a:defRPr/>
                </a:pPr>
                <a:endParaRPr lang="zh-CN" altLang="en-US" sz="1400" b="1" kern="0">
                  <a:solidFill>
                    <a:srgbClr val="000000"/>
                  </a:solidFill>
                </a:endParaRPr>
              </a:p>
            </p:txBody>
          </p:sp>
          <p:sp>
            <p:nvSpPr>
              <p:cNvPr id="25" name="Line 23"/>
              <p:cNvSpPr>
                <a:spLocks noChangeShapeType="1"/>
              </p:cNvSpPr>
              <p:nvPr/>
            </p:nvSpPr>
            <p:spPr bwMode="auto">
              <a:xfrm flipH="1" flipV="1">
                <a:off x="2450" y="2725"/>
                <a:ext cx="1347" cy="0"/>
              </a:xfrm>
              <a:prstGeom prst="line">
                <a:avLst/>
              </a:prstGeom>
              <a:noFill/>
              <a:ln w="28575">
                <a:solidFill>
                  <a:srgbClr val="FF0000"/>
                </a:solidFill>
                <a:round/>
                <a:headEnd/>
                <a:tailEnd/>
              </a:ln>
            </p:spPr>
            <p:txBody>
              <a:bodyPr wrap="none" anchor="ctr"/>
              <a:lstStyle/>
              <a:p>
                <a:pPr defTabSz="685891" eaLnBrk="1" fontAlgn="auto" hangingPunct="1">
                  <a:spcAft>
                    <a:spcPts val="0"/>
                  </a:spcAft>
                  <a:defRPr/>
                </a:pPr>
                <a:endParaRPr lang="zh-CN" altLang="en-US" sz="1400" b="1" kern="0">
                  <a:solidFill>
                    <a:srgbClr val="000000"/>
                  </a:solidFill>
                </a:endParaRPr>
              </a:p>
            </p:txBody>
          </p:sp>
          <p:sp>
            <p:nvSpPr>
              <p:cNvPr id="26" name="Line 24"/>
              <p:cNvSpPr>
                <a:spLocks noChangeShapeType="1"/>
              </p:cNvSpPr>
              <p:nvPr/>
            </p:nvSpPr>
            <p:spPr bwMode="auto">
              <a:xfrm flipV="1">
                <a:off x="3788" y="2624"/>
                <a:ext cx="100" cy="99"/>
              </a:xfrm>
              <a:prstGeom prst="line">
                <a:avLst/>
              </a:prstGeom>
              <a:noFill/>
              <a:ln w="28575">
                <a:solidFill>
                  <a:srgbClr val="FF0000"/>
                </a:solidFill>
                <a:round/>
                <a:headEnd/>
                <a:tailEnd type="triangle" w="med" len="med"/>
              </a:ln>
            </p:spPr>
            <p:txBody>
              <a:bodyPr wrap="none" anchor="ctr"/>
              <a:lstStyle/>
              <a:p>
                <a:pPr defTabSz="685891" eaLnBrk="1" fontAlgn="auto" hangingPunct="1">
                  <a:spcAft>
                    <a:spcPts val="0"/>
                  </a:spcAft>
                  <a:defRPr/>
                </a:pPr>
                <a:endParaRPr lang="zh-CN" altLang="en-US" sz="1400" b="1" kern="0">
                  <a:solidFill>
                    <a:srgbClr val="000000"/>
                  </a:solidFill>
                </a:endParaRPr>
              </a:p>
            </p:txBody>
          </p:sp>
          <p:sp>
            <p:nvSpPr>
              <p:cNvPr id="27" name="Line 26"/>
              <p:cNvSpPr>
                <a:spLocks noChangeShapeType="1"/>
              </p:cNvSpPr>
              <p:nvPr/>
            </p:nvSpPr>
            <p:spPr bwMode="auto">
              <a:xfrm>
                <a:off x="2478" y="2124"/>
                <a:ext cx="402" cy="0"/>
              </a:xfrm>
              <a:prstGeom prst="line">
                <a:avLst/>
              </a:prstGeom>
              <a:noFill/>
              <a:ln w="57150">
                <a:solidFill>
                  <a:srgbClr val="FF0000"/>
                </a:solidFill>
                <a:round/>
                <a:headEnd/>
                <a:tailEnd type="triangle" w="sm" len="lg"/>
              </a:ln>
            </p:spPr>
            <p:txBody>
              <a:bodyPr/>
              <a:lstStyle/>
              <a:p>
                <a:pPr defTabSz="685891" eaLnBrk="1" fontAlgn="auto" hangingPunct="1">
                  <a:spcAft>
                    <a:spcPts val="0"/>
                  </a:spcAft>
                  <a:defRPr/>
                </a:pPr>
                <a:endParaRPr lang="zh-CN" altLang="en-US" sz="1400" b="1" kern="0">
                  <a:solidFill>
                    <a:srgbClr val="000000"/>
                  </a:solidFill>
                </a:endParaRPr>
              </a:p>
            </p:txBody>
          </p:sp>
          <p:sp>
            <p:nvSpPr>
              <p:cNvPr id="28" name="Line 27"/>
              <p:cNvSpPr>
                <a:spLocks noChangeShapeType="1"/>
              </p:cNvSpPr>
              <p:nvPr/>
            </p:nvSpPr>
            <p:spPr bwMode="auto">
              <a:xfrm>
                <a:off x="1540" y="1048"/>
                <a:ext cx="112" cy="87"/>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400" b="1" kern="0">
                  <a:solidFill>
                    <a:srgbClr val="000000"/>
                  </a:solidFill>
                </a:endParaRPr>
              </a:p>
            </p:txBody>
          </p:sp>
          <p:sp>
            <p:nvSpPr>
              <p:cNvPr id="29" name="Line 28"/>
              <p:cNvSpPr>
                <a:spLocks noChangeShapeType="1"/>
              </p:cNvSpPr>
              <p:nvPr/>
            </p:nvSpPr>
            <p:spPr bwMode="auto">
              <a:xfrm>
                <a:off x="917" y="1172"/>
                <a:ext cx="112" cy="87"/>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400" b="1" kern="0">
                  <a:solidFill>
                    <a:srgbClr val="000000"/>
                  </a:solidFill>
                </a:endParaRPr>
              </a:p>
            </p:txBody>
          </p:sp>
          <p:sp>
            <p:nvSpPr>
              <p:cNvPr id="30" name="Line 29"/>
              <p:cNvSpPr>
                <a:spLocks noChangeShapeType="1"/>
              </p:cNvSpPr>
              <p:nvPr/>
            </p:nvSpPr>
            <p:spPr bwMode="auto">
              <a:xfrm>
                <a:off x="1237" y="1923"/>
                <a:ext cx="112" cy="87"/>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400" b="1" kern="0">
                  <a:solidFill>
                    <a:srgbClr val="000000"/>
                  </a:solidFill>
                </a:endParaRPr>
              </a:p>
            </p:txBody>
          </p:sp>
          <p:sp>
            <p:nvSpPr>
              <p:cNvPr id="31" name="Line 30"/>
              <p:cNvSpPr>
                <a:spLocks noChangeShapeType="1"/>
              </p:cNvSpPr>
              <p:nvPr/>
            </p:nvSpPr>
            <p:spPr bwMode="auto">
              <a:xfrm>
                <a:off x="1261" y="2581"/>
                <a:ext cx="113" cy="87"/>
              </a:xfrm>
              <a:prstGeom prst="line">
                <a:avLst/>
              </a:prstGeom>
              <a:noFill/>
              <a:ln w="19050">
                <a:solidFill>
                  <a:srgbClr val="000000"/>
                </a:solidFill>
                <a:round/>
                <a:headEnd/>
                <a:tailEnd/>
              </a:ln>
            </p:spPr>
            <p:txBody>
              <a:bodyPr/>
              <a:lstStyle/>
              <a:p>
                <a:pPr defTabSz="685891" eaLnBrk="1" fontAlgn="auto" hangingPunct="1">
                  <a:spcAft>
                    <a:spcPts val="0"/>
                  </a:spcAft>
                  <a:defRPr/>
                </a:pPr>
                <a:endParaRPr lang="zh-CN" altLang="en-US" sz="1400" b="1" kern="0">
                  <a:solidFill>
                    <a:srgbClr val="000000"/>
                  </a:solidFill>
                </a:endParaRPr>
              </a:p>
            </p:txBody>
          </p:sp>
          <p:sp>
            <p:nvSpPr>
              <p:cNvPr id="35" name="Rectangle 34"/>
              <p:cNvSpPr>
                <a:spLocks noChangeArrowheads="1"/>
              </p:cNvSpPr>
              <p:nvPr/>
            </p:nvSpPr>
            <p:spPr bwMode="auto">
              <a:xfrm>
                <a:off x="1925" y="1337"/>
                <a:ext cx="174" cy="219"/>
              </a:xfrm>
              <a:prstGeom prst="rect">
                <a:avLst/>
              </a:prstGeom>
              <a:noFill/>
              <a:ln>
                <a:noFill/>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sz="2000" b="1" kern="0" dirty="0">
                    <a:solidFill>
                      <a:srgbClr val="FF0000"/>
                    </a:solidFill>
                    <a:ea typeface="华文新魏" panose="02010800040101010101" pitchFamily="2" charset="-122"/>
                    <a:cs typeface="Arial" panose="020B0604020202020204" pitchFamily="34" charset="0"/>
                  </a:rPr>
                  <a:t>加</a:t>
                </a:r>
              </a:p>
            </p:txBody>
          </p:sp>
          <p:sp>
            <p:nvSpPr>
              <p:cNvPr id="88130" name="Text Box 35"/>
              <p:cNvSpPr txBox="1">
                <a:spLocks noChangeArrowheads="1"/>
              </p:cNvSpPr>
              <p:nvPr/>
            </p:nvSpPr>
            <p:spPr bwMode="auto">
              <a:xfrm>
                <a:off x="4047" y="2387"/>
                <a:ext cx="73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b="1">
                    <a:solidFill>
                      <a:srgbClr val="0000FF"/>
                    </a:solidFill>
                    <a:latin typeface="Times New Roman" panose="02020603050405020304" pitchFamily="18" charset="0"/>
                    <a:ea typeface="华文新魏" panose="02010800040101010101" pitchFamily="2" charset="-122"/>
                  </a:rPr>
                  <a:t>计数器</a:t>
                </a:r>
                <a:r>
                  <a:rPr lang="en-US" altLang="zh-CN" sz="1600" b="1">
                    <a:solidFill>
                      <a:srgbClr val="0000FF"/>
                    </a:solidFill>
                    <a:latin typeface="Times New Roman" panose="02020603050405020304" pitchFamily="18" charset="0"/>
                    <a:ea typeface="华文新魏" panose="02010800040101010101" pitchFamily="2" charset="-122"/>
                  </a:rPr>
                  <a:t>C</a:t>
                </a:r>
                <a:r>
                  <a:rPr lang="en-US" altLang="zh-CN" sz="1600" b="1" baseline="-25000">
                    <a:solidFill>
                      <a:srgbClr val="0000FF"/>
                    </a:solidFill>
                    <a:latin typeface="Times New Roman" panose="02020603050405020304" pitchFamily="18" charset="0"/>
                    <a:ea typeface="华文新魏" panose="02010800040101010101" pitchFamily="2" charset="-122"/>
                  </a:rPr>
                  <a:t>n</a:t>
                </a:r>
              </a:p>
            </p:txBody>
          </p:sp>
          <p:sp>
            <p:nvSpPr>
              <p:cNvPr id="37" name="Line 36"/>
              <p:cNvSpPr>
                <a:spLocks noChangeShapeType="1"/>
              </p:cNvSpPr>
              <p:nvPr/>
            </p:nvSpPr>
            <p:spPr bwMode="auto">
              <a:xfrm flipV="1">
                <a:off x="4374" y="2666"/>
                <a:ext cx="0" cy="239"/>
              </a:xfrm>
              <a:prstGeom prst="line">
                <a:avLst/>
              </a:prstGeom>
              <a:noFill/>
              <a:ln w="28575">
                <a:solidFill>
                  <a:srgbClr val="000000"/>
                </a:solidFill>
                <a:round/>
                <a:headEnd/>
                <a:tailEnd type="triangle" w="med" len="med"/>
              </a:ln>
            </p:spPr>
            <p:txBody>
              <a:bodyPr/>
              <a:lstStyle/>
              <a:p>
                <a:pPr defTabSz="685891" eaLnBrk="1" fontAlgn="auto" hangingPunct="1">
                  <a:spcAft>
                    <a:spcPts val="0"/>
                  </a:spcAft>
                  <a:defRPr/>
                </a:pPr>
                <a:endParaRPr lang="zh-CN" altLang="en-US" sz="1400" b="1" kern="0">
                  <a:solidFill>
                    <a:srgbClr val="000000"/>
                  </a:solidFill>
                </a:endParaRPr>
              </a:p>
            </p:txBody>
          </p:sp>
          <p:sp>
            <p:nvSpPr>
              <p:cNvPr id="38" name="Text Box 37"/>
              <p:cNvSpPr txBox="1">
                <a:spLocks noChangeArrowheads="1"/>
              </p:cNvSpPr>
              <p:nvPr/>
            </p:nvSpPr>
            <p:spPr bwMode="auto">
              <a:xfrm>
                <a:off x="4372" y="2655"/>
                <a:ext cx="488" cy="284"/>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Bef>
                    <a:spcPct val="50000"/>
                  </a:spcBef>
                  <a:spcAft>
                    <a:spcPts val="0"/>
                  </a:spcAft>
                  <a:defRPr/>
                </a:pPr>
                <a:r>
                  <a:rPr lang="zh-CN" altLang="en-US" sz="2000" b="1" kern="0">
                    <a:solidFill>
                      <a:srgbClr val="0000FF"/>
                    </a:solidFill>
                    <a:ea typeface="华文新魏" panose="02010800040101010101" pitchFamily="2" charset="-122"/>
                  </a:rPr>
                  <a:t>时钟</a:t>
                </a:r>
              </a:p>
            </p:txBody>
          </p:sp>
          <p:sp>
            <p:nvSpPr>
              <p:cNvPr id="39" name="Text Box 38"/>
              <p:cNvSpPr txBox="1">
                <a:spLocks noChangeArrowheads="1"/>
              </p:cNvSpPr>
              <p:nvPr/>
            </p:nvSpPr>
            <p:spPr bwMode="auto">
              <a:xfrm>
                <a:off x="549" y="2219"/>
                <a:ext cx="240" cy="262"/>
              </a:xfrm>
              <a:prstGeom prst="rect">
                <a:avLst/>
              </a:prstGeom>
              <a:noFill/>
              <a:ln w="28575">
                <a:solidFill>
                  <a:srgbClr val="000000"/>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eaLnBrk="1" fontAlgn="auto" hangingPunct="1">
                  <a:spcBef>
                    <a:spcPct val="50000"/>
                  </a:spcBef>
                  <a:spcAft>
                    <a:spcPts val="0"/>
                  </a:spcAft>
                  <a:defRPr/>
                </a:pPr>
                <a:r>
                  <a:rPr lang="en-US" altLang="zh-CN" b="1" kern="0">
                    <a:solidFill>
                      <a:srgbClr val="000000"/>
                    </a:solidFill>
                    <a:latin typeface="Times New Roman" panose="02020603050405020304" pitchFamily="18" charset="0"/>
                  </a:rPr>
                  <a:t>C</a:t>
                </a:r>
              </a:p>
            </p:txBody>
          </p:sp>
          <p:sp>
            <p:nvSpPr>
              <p:cNvPr id="40" name="Line 39"/>
              <p:cNvSpPr>
                <a:spLocks noChangeShapeType="1"/>
              </p:cNvSpPr>
              <p:nvPr/>
            </p:nvSpPr>
            <p:spPr bwMode="auto">
              <a:xfrm>
                <a:off x="788" y="2356"/>
                <a:ext cx="189" cy="0"/>
              </a:xfrm>
              <a:prstGeom prst="line">
                <a:avLst/>
              </a:prstGeom>
              <a:noFill/>
              <a:ln w="19050">
                <a:solidFill>
                  <a:srgbClr val="000000"/>
                </a:solidFill>
                <a:round/>
                <a:headEnd/>
                <a:tailEnd type="triangle" w="med" len="med"/>
              </a:ln>
            </p:spPr>
            <p:txBody>
              <a:bodyPr/>
              <a:lstStyle/>
              <a:p>
                <a:pPr defTabSz="685891" eaLnBrk="1" fontAlgn="auto" hangingPunct="1">
                  <a:spcAft>
                    <a:spcPts val="0"/>
                  </a:spcAft>
                  <a:defRPr/>
                </a:pPr>
                <a:endParaRPr lang="zh-CN" altLang="en-US" sz="1400" b="1" kern="0">
                  <a:solidFill>
                    <a:srgbClr val="000000"/>
                  </a:solidFill>
                </a:endParaRPr>
              </a:p>
            </p:txBody>
          </p:sp>
          <p:sp>
            <p:nvSpPr>
              <p:cNvPr id="41" name="Line 40"/>
              <p:cNvSpPr>
                <a:spLocks noChangeShapeType="1"/>
              </p:cNvSpPr>
              <p:nvPr/>
            </p:nvSpPr>
            <p:spPr bwMode="auto">
              <a:xfrm flipH="1">
                <a:off x="1974" y="2204"/>
                <a:ext cx="0" cy="309"/>
              </a:xfrm>
              <a:prstGeom prst="line">
                <a:avLst/>
              </a:prstGeom>
              <a:noFill/>
              <a:ln w="28575">
                <a:solidFill>
                  <a:srgbClr val="000000"/>
                </a:solidFill>
                <a:prstDash val="sysDot"/>
                <a:round/>
                <a:headEnd/>
                <a:tailEnd/>
              </a:ln>
            </p:spPr>
            <p:txBody>
              <a:bodyPr/>
              <a:lstStyle/>
              <a:p>
                <a:pPr defTabSz="685891" eaLnBrk="1" fontAlgn="auto" hangingPunct="1">
                  <a:spcAft>
                    <a:spcPts val="0"/>
                  </a:spcAft>
                  <a:defRPr/>
                </a:pPr>
                <a:endParaRPr lang="zh-CN" altLang="en-US" sz="1400" b="1" kern="0">
                  <a:solidFill>
                    <a:srgbClr val="000000"/>
                  </a:solidFill>
                </a:endParaRPr>
              </a:p>
            </p:txBody>
          </p:sp>
          <p:sp>
            <p:nvSpPr>
              <p:cNvPr id="42" name="Rectangle 41"/>
              <p:cNvSpPr>
                <a:spLocks noChangeArrowheads="1"/>
              </p:cNvSpPr>
              <p:nvPr/>
            </p:nvSpPr>
            <p:spPr bwMode="auto">
              <a:xfrm>
                <a:off x="2048" y="2252"/>
                <a:ext cx="994" cy="197"/>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91" fontAlgn="auto">
                  <a:spcAft>
                    <a:spcPts val="0"/>
                  </a:spcAft>
                  <a:defRPr/>
                </a:pPr>
                <a:r>
                  <a:rPr lang="zh-CN" altLang="en-US" b="1" kern="0" dirty="0">
                    <a:solidFill>
                      <a:srgbClr val="000000"/>
                    </a:solidFill>
                    <a:latin typeface="Times New Roman" panose="02020603050405020304" pitchFamily="18" charset="0"/>
                    <a:ea typeface="华文新魏" panose="02010800040101010101" pitchFamily="2" charset="-122"/>
                    <a:cs typeface="Arial" panose="020B0604020202020204" pitchFamily="34" charset="0"/>
                  </a:rPr>
                  <a:t>乘数寄存器</a:t>
                </a:r>
                <a:r>
                  <a:rPr lang="en-US" altLang="zh-CN" b="1" kern="0" dirty="0">
                    <a:solidFill>
                      <a:srgbClr val="000000"/>
                    </a:solidFill>
                    <a:latin typeface="Times New Roman" panose="02020603050405020304" pitchFamily="18" charset="0"/>
                    <a:ea typeface="华文新魏" panose="02010800040101010101" pitchFamily="2" charset="-122"/>
                    <a:cs typeface="Arial" panose="020B0604020202020204" pitchFamily="34" charset="0"/>
                  </a:rPr>
                  <a:t>Y</a:t>
                </a:r>
              </a:p>
            </p:txBody>
          </p:sp>
        </p:grpSp>
        <p:cxnSp>
          <p:nvCxnSpPr>
            <p:cNvPr id="6" name="直接连接符 5"/>
            <p:cNvCxnSpPr/>
            <p:nvPr/>
          </p:nvCxnSpPr>
          <p:spPr>
            <a:xfrm>
              <a:off x="5480186" y="4331507"/>
              <a:ext cx="0" cy="3652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8106" name="Line 20"/>
            <p:cNvSpPr>
              <a:spLocks noChangeShapeType="1"/>
            </p:cNvSpPr>
            <p:nvPr/>
          </p:nvSpPr>
          <p:spPr bwMode="auto">
            <a:xfrm flipH="1">
              <a:off x="6455633" y="4149079"/>
              <a:ext cx="1655797" cy="9579"/>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 name="文本框 43"/>
          <p:cNvSpPr txBox="1">
            <a:spLocks noChangeArrowheads="1"/>
          </p:cNvSpPr>
          <p:nvPr/>
        </p:nvSpPr>
        <p:spPr bwMode="auto">
          <a:xfrm>
            <a:off x="1098550" y="1635125"/>
            <a:ext cx="182245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1 1 0 1</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45" name="文本框 44"/>
          <p:cNvSpPr txBox="1">
            <a:spLocks noChangeArrowheads="1"/>
          </p:cNvSpPr>
          <p:nvPr/>
        </p:nvSpPr>
        <p:spPr bwMode="auto">
          <a:xfrm>
            <a:off x="2506663" y="3748088"/>
            <a:ext cx="138430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1 0 1 </a:t>
            </a:r>
            <a:r>
              <a:rPr lang="en-US" altLang="zh-CN" sz="2000" b="1" dirty="0">
                <a:ln w="0"/>
                <a:solidFill>
                  <a:srgbClr val="FF0000"/>
                </a:solidFill>
                <a:effectLst>
                  <a:outerShdw blurRad="38100" dist="25400" dir="5400000" algn="ctr" rotWithShape="0">
                    <a:srgbClr val="6E747A">
                      <a:alpha val="43000"/>
                    </a:srgbClr>
                  </a:outerShdw>
                </a:effectLst>
                <a:latin typeface="+mj-ea"/>
                <a:ea typeface="+mj-ea"/>
              </a:rPr>
              <a:t>1</a:t>
            </a:r>
            <a:endParaRPr lang="zh-CN" altLang="en-US" sz="2000" b="1" dirty="0">
              <a:ln w="0"/>
              <a:solidFill>
                <a:srgbClr val="FF0000"/>
              </a:solidFill>
              <a:effectLst>
                <a:outerShdw blurRad="38100" dist="25400" dir="5400000" algn="ctr" rotWithShape="0">
                  <a:srgbClr val="6E747A">
                    <a:alpha val="43000"/>
                  </a:srgbClr>
                </a:outerShdw>
              </a:effectLst>
              <a:latin typeface="+mj-ea"/>
              <a:ea typeface="+mj-ea"/>
            </a:endParaRPr>
          </a:p>
        </p:txBody>
      </p:sp>
      <p:sp>
        <p:nvSpPr>
          <p:cNvPr id="46" name="文本框 45"/>
          <p:cNvSpPr txBox="1">
            <a:spLocks noChangeArrowheads="1"/>
          </p:cNvSpPr>
          <p:nvPr/>
        </p:nvSpPr>
        <p:spPr bwMode="auto">
          <a:xfrm>
            <a:off x="996950" y="3759200"/>
            <a:ext cx="1416050" cy="306388"/>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0 0 0 0</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47" name="文本框 46"/>
          <p:cNvSpPr txBox="1"/>
          <p:nvPr/>
        </p:nvSpPr>
        <p:spPr>
          <a:xfrm>
            <a:off x="6049333" y="1517801"/>
            <a:ext cx="1551359" cy="307777"/>
          </a:xfrm>
          <a:prstGeom prst="rect">
            <a:avLst/>
          </a:prstGeom>
          <a:noFill/>
        </p:spPr>
        <p:txBody>
          <a:bodyPr lIns="0" tIns="0" rIns="0" bIns="0" anchor="ctr">
            <a:spAutoFit/>
          </a:bodyPr>
          <a:lstStyle/>
          <a:p>
            <a:pPr>
              <a:defRPr/>
            </a:pPr>
            <a:r>
              <a:rPr lang="zh-CN" altLang="en-US" sz="2000" b="1" dirty="0">
                <a:ln>
                  <a:solidFill>
                    <a:schemeClr val="tx1"/>
                  </a:solidFill>
                </a:ln>
                <a:solidFill>
                  <a:srgbClr val="005BE2"/>
                </a:solidFill>
                <a:latin typeface="+mn-ea"/>
                <a:ea typeface="+mn-ea"/>
              </a:rPr>
              <a:t>部分积寄存器</a:t>
            </a:r>
          </a:p>
        </p:txBody>
      </p:sp>
      <p:sp>
        <p:nvSpPr>
          <p:cNvPr id="49" name="文本框 48"/>
          <p:cNvSpPr txBox="1"/>
          <p:nvPr/>
        </p:nvSpPr>
        <p:spPr>
          <a:xfrm>
            <a:off x="7740352" y="1499061"/>
            <a:ext cx="1551359" cy="307777"/>
          </a:xfrm>
          <a:prstGeom prst="rect">
            <a:avLst/>
          </a:prstGeom>
          <a:noFill/>
        </p:spPr>
        <p:txBody>
          <a:bodyPr lIns="0" tIns="0" rIns="0" bIns="0" anchor="ctr">
            <a:spAutoFit/>
          </a:bodyPr>
          <a:lstStyle/>
          <a:p>
            <a:pPr>
              <a:defRPr/>
            </a:pPr>
            <a:r>
              <a:rPr lang="zh-CN" altLang="en-US" sz="2000" b="1" dirty="0">
                <a:ln>
                  <a:solidFill>
                    <a:schemeClr val="tx1"/>
                  </a:solidFill>
                </a:ln>
                <a:solidFill>
                  <a:srgbClr val="005BE2"/>
                </a:solidFill>
                <a:latin typeface="+mn-ea"/>
                <a:ea typeface="+mn-ea"/>
              </a:rPr>
              <a:t>乘数寄存器</a:t>
            </a:r>
          </a:p>
        </p:txBody>
      </p:sp>
      <p:sp>
        <p:nvSpPr>
          <p:cNvPr id="50" name="文本框 49"/>
          <p:cNvSpPr txBox="1">
            <a:spLocks noChangeArrowheads="1"/>
          </p:cNvSpPr>
          <p:nvPr/>
        </p:nvSpPr>
        <p:spPr bwMode="auto">
          <a:xfrm>
            <a:off x="7670800" y="1889125"/>
            <a:ext cx="138430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1 0 1 </a:t>
            </a:r>
            <a:r>
              <a:rPr lang="en-US" altLang="zh-CN" sz="2000" b="1" dirty="0">
                <a:ln w="0"/>
                <a:solidFill>
                  <a:srgbClr val="FF0000"/>
                </a:solidFill>
                <a:effectLst>
                  <a:outerShdw blurRad="38100" dist="25400" dir="5400000" algn="ctr" rotWithShape="0">
                    <a:srgbClr val="6E747A">
                      <a:alpha val="43000"/>
                    </a:srgbClr>
                  </a:outerShdw>
                </a:effectLst>
                <a:latin typeface="+mj-ea"/>
                <a:ea typeface="+mj-ea"/>
              </a:rPr>
              <a:t>1</a:t>
            </a:r>
            <a:endParaRPr lang="zh-CN" altLang="en-US" sz="2000" b="1" dirty="0">
              <a:ln w="0"/>
              <a:solidFill>
                <a:srgbClr val="FF0000"/>
              </a:solidFill>
              <a:effectLst>
                <a:outerShdw blurRad="38100" dist="25400" dir="5400000" algn="ctr" rotWithShape="0">
                  <a:srgbClr val="6E747A">
                    <a:alpha val="43000"/>
                  </a:srgbClr>
                </a:outerShdw>
              </a:effectLst>
              <a:latin typeface="+mj-ea"/>
              <a:ea typeface="+mj-ea"/>
            </a:endParaRPr>
          </a:p>
        </p:txBody>
      </p:sp>
      <p:sp>
        <p:nvSpPr>
          <p:cNvPr id="51" name="文本框 50"/>
          <p:cNvSpPr txBox="1">
            <a:spLocks noChangeArrowheads="1"/>
          </p:cNvSpPr>
          <p:nvPr/>
        </p:nvSpPr>
        <p:spPr bwMode="auto">
          <a:xfrm>
            <a:off x="6162675" y="1900238"/>
            <a:ext cx="141605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0 0 0 0</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48" name="文本框 47"/>
          <p:cNvSpPr txBox="1">
            <a:spLocks noChangeArrowheads="1"/>
          </p:cNvSpPr>
          <p:nvPr/>
        </p:nvSpPr>
        <p:spPr bwMode="auto">
          <a:xfrm>
            <a:off x="590550" y="2490788"/>
            <a:ext cx="182245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0 1 1 0 1</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52" name="文本框 51"/>
          <p:cNvSpPr txBox="1">
            <a:spLocks noChangeArrowheads="1"/>
          </p:cNvSpPr>
          <p:nvPr/>
        </p:nvSpPr>
        <p:spPr bwMode="auto">
          <a:xfrm>
            <a:off x="2516188" y="3768725"/>
            <a:ext cx="138430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1 1 0 </a:t>
            </a:r>
            <a:r>
              <a:rPr lang="en-US" altLang="zh-CN" sz="2000" b="1" dirty="0">
                <a:ln w="0"/>
                <a:solidFill>
                  <a:srgbClr val="FF0000"/>
                </a:solidFill>
                <a:effectLst>
                  <a:outerShdw blurRad="38100" dist="25400" dir="5400000" algn="ctr" rotWithShape="0">
                    <a:srgbClr val="6E747A">
                      <a:alpha val="43000"/>
                    </a:srgbClr>
                  </a:outerShdw>
                </a:effectLst>
                <a:latin typeface="+mj-ea"/>
                <a:ea typeface="+mj-ea"/>
              </a:rPr>
              <a:t>1</a:t>
            </a:r>
            <a:endParaRPr lang="zh-CN" altLang="en-US" sz="2000" b="1" dirty="0">
              <a:ln w="0"/>
              <a:solidFill>
                <a:srgbClr val="FF0000"/>
              </a:solidFill>
              <a:effectLst>
                <a:outerShdw blurRad="38100" dist="25400" dir="5400000" algn="ctr" rotWithShape="0">
                  <a:srgbClr val="6E747A">
                    <a:alpha val="43000"/>
                  </a:srgbClr>
                </a:outerShdw>
              </a:effectLst>
              <a:latin typeface="+mj-ea"/>
              <a:ea typeface="+mj-ea"/>
            </a:endParaRPr>
          </a:p>
        </p:txBody>
      </p:sp>
      <p:sp>
        <p:nvSpPr>
          <p:cNvPr id="54" name="文本框 53"/>
          <p:cNvSpPr txBox="1">
            <a:spLocks noChangeArrowheads="1"/>
          </p:cNvSpPr>
          <p:nvPr/>
        </p:nvSpPr>
        <p:spPr bwMode="auto">
          <a:xfrm>
            <a:off x="7670800" y="2238375"/>
            <a:ext cx="138430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1 1 0 </a:t>
            </a:r>
            <a:r>
              <a:rPr lang="en-US" altLang="zh-CN" sz="2000" b="1" dirty="0">
                <a:ln w="0"/>
                <a:solidFill>
                  <a:srgbClr val="FF0000"/>
                </a:solidFill>
                <a:effectLst>
                  <a:outerShdw blurRad="38100" dist="25400" dir="5400000" algn="ctr" rotWithShape="0">
                    <a:srgbClr val="6E747A">
                      <a:alpha val="43000"/>
                    </a:srgbClr>
                  </a:outerShdw>
                </a:effectLst>
                <a:latin typeface="+mj-ea"/>
                <a:ea typeface="+mj-ea"/>
              </a:rPr>
              <a:t>1</a:t>
            </a:r>
            <a:endParaRPr lang="zh-CN" altLang="en-US" sz="2000" b="1" dirty="0">
              <a:ln w="0"/>
              <a:solidFill>
                <a:srgbClr val="FF0000"/>
              </a:solidFill>
              <a:effectLst>
                <a:outerShdw blurRad="38100" dist="25400" dir="5400000" algn="ctr" rotWithShape="0">
                  <a:srgbClr val="6E747A">
                    <a:alpha val="43000"/>
                  </a:srgbClr>
                </a:outerShdw>
              </a:effectLst>
              <a:latin typeface="+mj-ea"/>
              <a:ea typeface="+mj-ea"/>
            </a:endParaRPr>
          </a:p>
        </p:txBody>
      </p:sp>
      <p:sp>
        <p:nvSpPr>
          <p:cNvPr id="55" name="文本框 54"/>
          <p:cNvSpPr txBox="1">
            <a:spLocks noChangeArrowheads="1"/>
          </p:cNvSpPr>
          <p:nvPr/>
        </p:nvSpPr>
        <p:spPr bwMode="auto">
          <a:xfrm>
            <a:off x="6162675" y="2249488"/>
            <a:ext cx="1416050" cy="306387"/>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0 1 1 0</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3" name="文本框 2"/>
          <p:cNvSpPr txBox="1">
            <a:spLocks noChangeArrowheads="1"/>
          </p:cNvSpPr>
          <p:nvPr/>
        </p:nvSpPr>
        <p:spPr bwMode="auto">
          <a:xfrm>
            <a:off x="976313" y="3786188"/>
            <a:ext cx="1466850" cy="306387"/>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defPPr>
              <a:defRPr lang="en-US"/>
            </a:defPPr>
            <a:lvl1pPr>
              <a:defRPr b="0">
                <a:ln w="0"/>
                <a:solidFill>
                  <a:schemeClr val="accent1"/>
                </a:solidFill>
                <a:effectLst>
                  <a:outerShdw blurRad="38100" dist="25400" dir="5400000" algn="ctr" rotWithShape="0">
                    <a:srgbClr val="6E747A">
                      <a:alpha val="43000"/>
                    </a:srgbClr>
                  </a:outerShdw>
                </a:effectLst>
                <a:latin typeface="+mj-ea"/>
                <a:ea typeface="+mj-ea"/>
              </a:defRPr>
            </a:lvl1pPr>
          </a:lstStyle>
          <a:p>
            <a:pPr algn="ctr">
              <a:defRPr/>
            </a:pPr>
            <a:r>
              <a:rPr lang="en-US" altLang="zh-CN" sz="2000" b="1" dirty="0"/>
              <a:t>1 1 0 1</a:t>
            </a:r>
            <a:endParaRPr lang="zh-CN" altLang="en-US" sz="2000" b="1" dirty="0"/>
          </a:p>
        </p:txBody>
      </p:sp>
      <p:sp>
        <p:nvSpPr>
          <p:cNvPr id="57" name="文本框 56"/>
          <p:cNvSpPr txBox="1">
            <a:spLocks noChangeArrowheads="1"/>
          </p:cNvSpPr>
          <p:nvPr/>
        </p:nvSpPr>
        <p:spPr bwMode="auto">
          <a:xfrm>
            <a:off x="358775" y="3792538"/>
            <a:ext cx="412750" cy="306387"/>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defPPr>
              <a:defRPr lang="en-US"/>
            </a:defPPr>
            <a:lvl1pPr>
              <a:defRPr b="0">
                <a:ln w="0"/>
                <a:solidFill>
                  <a:schemeClr val="accent1"/>
                </a:solidFill>
                <a:effectLst>
                  <a:outerShdw blurRad="38100" dist="25400" dir="5400000" algn="ctr" rotWithShape="0">
                    <a:srgbClr val="6E747A">
                      <a:alpha val="43000"/>
                    </a:srgbClr>
                  </a:outerShdw>
                </a:effectLst>
                <a:latin typeface="+mj-ea"/>
                <a:ea typeface="+mj-ea"/>
              </a:defRPr>
            </a:lvl1pPr>
          </a:lstStyle>
          <a:p>
            <a:pPr algn="ctr">
              <a:defRPr/>
            </a:pPr>
            <a:r>
              <a:rPr lang="en-US" altLang="zh-CN" sz="2000" b="1" dirty="0"/>
              <a:t>0</a:t>
            </a:r>
            <a:endParaRPr lang="zh-CN" altLang="en-US" sz="2000" b="1" dirty="0"/>
          </a:p>
        </p:txBody>
      </p:sp>
      <p:sp>
        <p:nvSpPr>
          <p:cNvPr id="53" name="文本框 52"/>
          <p:cNvSpPr txBox="1">
            <a:spLocks noChangeArrowheads="1"/>
          </p:cNvSpPr>
          <p:nvPr/>
        </p:nvSpPr>
        <p:spPr bwMode="auto">
          <a:xfrm>
            <a:off x="1006475" y="3779838"/>
            <a:ext cx="1416050" cy="306387"/>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0 1 1 0</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58" name="文本框 57"/>
          <p:cNvSpPr txBox="1">
            <a:spLocks noChangeArrowheads="1"/>
          </p:cNvSpPr>
          <p:nvPr/>
        </p:nvSpPr>
        <p:spPr bwMode="auto">
          <a:xfrm>
            <a:off x="628650" y="2497138"/>
            <a:ext cx="1824038"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1 0 0 1 1</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59" name="文本框 58"/>
          <p:cNvSpPr txBox="1">
            <a:spLocks noChangeArrowheads="1"/>
          </p:cNvSpPr>
          <p:nvPr/>
        </p:nvSpPr>
        <p:spPr bwMode="auto">
          <a:xfrm>
            <a:off x="944563" y="3768725"/>
            <a:ext cx="146685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defPPr>
              <a:defRPr lang="en-US"/>
            </a:defPPr>
            <a:lvl1pPr>
              <a:defRPr b="0">
                <a:ln w="0"/>
                <a:solidFill>
                  <a:schemeClr val="accent1"/>
                </a:solidFill>
                <a:effectLst>
                  <a:outerShdw blurRad="38100" dist="25400" dir="5400000" algn="ctr" rotWithShape="0">
                    <a:srgbClr val="6E747A">
                      <a:alpha val="43000"/>
                    </a:srgbClr>
                  </a:outerShdw>
                </a:effectLst>
                <a:latin typeface="+mj-ea"/>
                <a:ea typeface="+mj-ea"/>
              </a:defRPr>
            </a:lvl1pPr>
          </a:lstStyle>
          <a:p>
            <a:pPr algn="ctr">
              <a:defRPr/>
            </a:pPr>
            <a:r>
              <a:rPr lang="en-US" altLang="zh-CN" sz="2000" b="1" dirty="0"/>
              <a:t>0 0 1 1</a:t>
            </a:r>
            <a:endParaRPr lang="zh-CN" altLang="en-US" sz="2000" b="1" dirty="0"/>
          </a:p>
        </p:txBody>
      </p:sp>
      <p:sp>
        <p:nvSpPr>
          <p:cNvPr id="60" name="文本框 59"/>
          <p:cNvSpPr txBox="1">
            <a:spLocks noChangeArrowheads="1"/>
          </p:cNvSpPr>
          <p:nvPr/>
        </p:nvSpPr>
        <p:spPr bwMode="auto">
          <a:xfrm>
            <a:off x="327025" y="3775075"/>
            <a:ext cx="41275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defPPr>
              <a:defRPr lang="en-US"/>
            </a:defPPr>
            <a:lvl1pPr>
              <a:defRPr b="0">
                <a:ln w="0"/>
                <a:solidFill>
                  <a:schemeClr val="accent1"/>
                </a:solidFill>
                <a:effectLst>
                  <a:outerShdw blurRad="38100" dist="25400" dir="5400000" algn="ctr" rotWithShape="0">
                    <a:srgbClr val="6E747A">
                      <a:alpha val="43000"/>
                    </a:srgbClr>
                  </a:outerShdw>
                </a:effectLst>
                <a:latin typeface="+mj-ea"/>
                <a:ea typeface="+mj-ea"/>
              </a:defRPr>
            </a:lvl1pPr>
          </a:lstStyle>
          <a:p>
            <a:pPr algn="ctr">
              <a:defRPr/>
            </a:pPr>
            <a:r>
              <a:rPr lang="en-US" altLang="zh-CN" sz="2000" b="1" dirty="0"/>
              <a:t>1</a:t>
            </a:r>
            <a:endParaRPr lang="zh-CN" altLang="en-US" sz="2000" b="1" dirty="0"/>
          </a:p>
        </p:txBody>
      </p:sp>
      <p:sp>
        <p:nvSpPr>
          <p:cNvPr id="61" name="文本框 60"/>
          <p:cNvSpPr txBox="1">
            <a:spLocks noChangeArrowheads="1"/>
          </p:cNvSpPr>
          <p:nvPr/>
        </p:nvSpPr>
        <p:spPr bwMode="auto">
          <a:xfrm>
            <a:off x="2516188" y="3768725"/>
            <a:ext cx="138430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1 1 1 </a:t>
            </a:r>
            <a:r>
              <a:rPr lang="en-US" altLang="zh-CN" sz="2000" b="1" dirty="0">
                <a:ln w="0"/>
                <a:solidFill>
                  <a:srgbClr val="FF0000"/>
                </a:solidFill>
                <a:effectLst>
                  <a:outerShdw blurRad="38100" dist="25400" dir="5400000" algn="ctr" rotWithShape="0">
                    <a:srgbClr val="6E747A">
                      <a:alpha val="43000"/>
                    </a:srgbClr>
                  </a:outerShdw>
                </a:effectLst>
                <a:latin typeface="+mj-ea"/>
                <a:ea typeface="+mj-ea"/>
              </a:rPr>
              <a:t>0</a:t>
            </a:r>
            <a:endParaRPr lang="zh-CN" altLang="en-US" sz="2000" b="1" dirty="0">
              <a:ln w="0"/>
              <a:solidFill>
                <a:srgbClr val="FF0000"/>
              </a:solidFill>
              <a:effectLst>
                <a:outerShdw blurRad="38100" dist="25400" dir="5400000" algn="ctr" rotWithShape="0">
                  <a:srgbClr val="6E747A">
                    <a:alpha val="43000"/>
                  </a:srgbClr>
                </a:outerShdw>
              </a:effectLst>
              <a:latin typeface="+mj-ea"/>
              <a:ea typeface="+mj-ea"/>
            </a:endParaRPr>
          </a:p>
        </p:txBody>
      </p:sp>
      <p:sp>
        <p:nvSpPr>
          <p:cNvPr id="62" name="文本框 61"/>
          <p:cNvSpPr txBox="1">
            <a:spLocks noChangeArrowheads="1"/>
          </p:cNvSpPr>
          <p:nvPr/>
        </p:nvSpPr>
        <p:spPr bwMode="auto">
          <a:xfrm>
            <a:off x="1006475" y="3779838"/>
            <a:ext cx="1416050" cy="306387"/>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1 0 0 1</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63" name="文本框 62"/>
          <p:cNvSpPr txBox="1">
            <a:spLocks noChangeArrowheads="1"/>
          </p:cNvSpPr>
          <p:nvPr/>
        </p:nvSpPr>
        <p:spPr bwMode="auto">
          <a:xfrm>
            <a:off x="7646988" y="2627313"/>
            <a:ext cx="138430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1 1 1 </a:t>
            </a:r>
            <a:r>
              <a:rPr lang="en-US" altLang="zh-CN" sz="2000" b="1" dirty="0">
                <a:ln w="0"/>
                <a:solidFill>
                  <a:srgbClr val="FF0000"/>
                </a:solidFill>
                <a:effectLst>
                  <a:outerShdw blurRad="38100" dist="25400" dir="5400000" algn="ctr" rotWithShape="0">
                    <a:srgbClr val="6E747A">
                      <a:alpha val="43000"/>
                    </a:srgbClr>
                  </a:outerShdw>
                </a:effectLst>
                <a:latin typeface="+mj-ea"/>
                <a:ea typeface="+mj-ea"/>
              </a:rPr>
              <a:t>0</a:t>
            </a:r>
            <a:endParaRPr lang="zh-CN" altLang="en-US" sz="2000" b="1" dirty="0">
              <a:ln w="0"/>
              <a:solidFill>
                <a:srgbClr val="FF0000"/>
              </a:solidFill>
              <a:effectLst>
                <a:outerShdw blurRad="38100" dist="25400" dir="5400000" algn="ctr" rotWithShape="0">
                  <a:srgbClr val="6E747A">
                    <a:alpha val="43000"/>
                  </a:srgbClr>
                </a:outerShdw>
              </a:effectLst>
              <a:latin typeface="+mj-ea"/>
              <a:ea typeface="+mj-ea"/>
            </a:endParaRPr>
          </a:p>
        </p:txBody>
      </p:sp>
      <p:sp>
        <p:nvSpPr>
          <p:cNvPr id="64" name="文本框 63"/>
          <p:cNvSpPr txBox="1">
            <a:spLocks noChangeArrowheads="1"/>
          </p:cNvSpPr>
          <p:nvPr/>
        </p:nvSpPr>
        <p:spPr bwMode="auto">
          <a:xfrm>
            <a:off x="6138863" y="2636838"/>
            <a:ext cx="141605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1 0 0 1</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65" name="文本框 64"/>
          <p:cNvSpPr txBox="1">
            <a:spLocks noChangeArrowheads="1"/>
          </p:cNvSpPr>
          <p:nvPr/>
        </p:nvSpPr>
        <p:spPr bwMode="auto">
          <a:xfrm>
            <a:off x="2462213" y="3768725"/>
            <a:ext cx="138430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1 1 1 </a:t>
            </a:r>
            <a:r>
              <a:rPr lang="en-US" altLang="zh-CN" sz="2000" b="1" dirty="0">
                <a:ln w="0"/>
                <a:solidFill>
                  <a:srgbClr val="FF0000"/>
                </a:solidFill>
                <a:effectLst>
                  <a:outerShdw blurRad="38100" dist="25400" dir="5400000" algn="ctr" rotWithShape="0">
                    <a:srgbClr val="6E747A">
                      <a:alpha val="43000"/>
                    </a:srgbClr>
                  </a:outerShdw>
                </a:effectLst>
                <a:latin typeface="+mj-ea"/>
                <a:ea typeface="+mj-ea"/>
              </a:rPr>
              <a:t>1</a:t>
            </a:r>
            <a:endParaRPr lang="zh-CN" altLang="en-US" sz="2000" b="1" dirty="0">
              <a:ln w="0"/>
              <a:solidFill>
                <a:srgbClr val="FF0000"/>
              </a:solidFill>
              <a:effectLst>
                <a:outerShdw blurRad="38100" dist="25400" dir="5400000" algn="ctr" rotWithShape="0">
                  <a:srgbClr val="6E747A">
                    <a:alpha val="43000"/>
                  </a:srgbClr>
                </a:outerShdw>
              </a:effectLst>
              <a:latin typeface="+mj-ea"/>
              <a:ea typeface="+mj-ea"/>
            </a:endParaRPr>
          </a:p>
        </p:txBody>
      </p:sp>
      <p:sp>
        <p:nvSpPr>
          <p:cNvPr id="66" name="文本框 65"/>
          <p:cNvSpPr txBox="1">
            <a:spLocks noChangeArrowheads="1"/>
          </p:cNvSpPr>
          <p:nvPr/>
        </p:nvSpPr>
        <p:spPr bwMode="auto">
          <a:xfrm>
            <a:off x="952500" y="3779838"/>
            <a:ext cx="1416050" cy="306387"/>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0 1 0 0</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67" name="文本框 66"/>
          <p:cNvSpPr txBox="1">
            <a:spLocks noChangeArrowheads="1"/>
          </p:cNvSpPr>
          <p:nvPr/>
        </p:nvSpPr>
        <p:spPr bwMode="auto">
          <a:xfrm>
            <a:off x="315913" y="3795713"/>
            <a:ext cx="428625"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0</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68" name="文本框 67"/>
          <p:cNvSpPr txBox="1">
            <a:spLocks noChangeArrowheads="1"/>
          </p:cNvSpPr>
          <p:nvPr/>
        </p:nvSpPr>
        <p:spPr bwMode="auto">
          <a:xfrm>
            <a:off x="7670800" y="3005138"/>
            <a:ext cx="138430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1 1 1 </a:t>
            </a:r>
            <a:r>
              <a:rPr lang="en-US" altLang="zh-CN" sz="2000" b="1" dirty="0">
                <a:ln w="0"/>
                <a:solidFill>
                  <a:srgbClr val="FF0000"/>
                </a:solidFill>
                <a:effectLst>
                  <a:outerShdw blurRad="38100" dist="25400" dir="5400000" algn="ctr" rotWithShape="0">
                    <a:srgbClr val="6E747A">
                      <a:alpha val="43000"/>
                    </a:srgbClr>
                  </a:outerShdw>
                </a:effectLst>
                <a:latin typeface="+mj-ea"/>
                <a:ea typeface="+mj-ea"/>
              </a:rPr>
              <a:t>1</a:t>
            </a:r>
            <a:endParaRPr lang="zh-CN" altLang="en-US" sz="2000" b="1" dirty="0">
              <a:ln w="0"/>
              <a:solidFill>
                <a:srgbClr val="FF0000"/>
              </a:solidFill>
              <a:effectLst>
                <a:outerShdw blurRad="38100" dist="25400" dir="5400000" algn="ctr" rotWithShape="0">
                  <a:srgbClr val="6E747A">
                    <a:alpha val="43000"/>
                  </a:srgbClr>
                </a:outerShdw>
              </a:effectLst>
              <a:latin typeface="+mj-ea"/>
              <a:ea typeface="+mj-ea"/>
            </a:endParaRPr>
          </a:p>
        </p:txBody>
      </p:sp>
      <p:sp>
        <p:nvSpPr>
          <p:cNvPr id="69" name="文本框 68"/>
          <p:cNvSpPr txBox="1">
            <a:spLocks noChangeArrowheads="1"/>
          </p:cNvSpPr>
          <p:nvPr/>
        </p:nvSpPr>
        <p:spPr bwMode="auto">
          <a:xfrm>
            <a:off x="6162675" y="3014663"/>
            <a:ext cx="141605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0 1 0 0</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70" name="Rectangle 4"/>
          <p:cNvSpPr>
            <a:spLocks noChangeArrowheads="1"/>
          </p:cNvSpPr>
          <p:nvPr/>
        </p:nvSpPr>
        <p:spPr bwMode="auto">
          <a:xfrm>
            <a:off x="3336925" y="1624013"/>
            <a:ext cx="1828800" cy="869950"/>
          </a:xfrm>
          <a:prstGeom prst="rect">
            <a:avLst/>
          </a:prstGeom>
          <a:noFill/>
          <a:ln>
            <a:noFill/>
          </a:ln>
          <a:effectLst/>
        </p:spPr>
        <p:txBody>
          <a:bodyPr lIns="69065" tIns="34533" rIns="69065" bIns="34533">
            <a:spAutoFit/>
          </a:bodyPr>
          <a:lstStyle/>
          <a:p>
            <a:pPr>
              <a:lnSpc>
                <a:spcPct val="120000"/>
              </a:lnSpc>
              <a:spcBef>
                <a:spcPct val="20000"/>
              </a:spcBef>
              <a:buClr>
                <a:schemeClr val="tx1"/>
              </a:buClr>
              <a:buSzPct val="70000"/>
              <a:defRPr/>
            </a:pPr>
            <a:r>
              <a:rPr kumimoji="1" lang="en-US" altLang="en-US" sz="2000" b="1" dirty="0">
                <a:latin typeface="+mn-lt"/>
                <a:ea typeface="+mn-ea"/>
              </a:rPr>
              <a:t>A= 1101</a:t>
            </a:r>
          </a:p>
          <a:p>
            <a:pPr>
              <a:lnSpc>
                <a:spcPct val="120000"/>
              </a:lnSpc>
              <a:spcBef>
                <a:spcPct val="20000"/>
              </a:spcBef>
              <a:buClr>
                <a:schemeClr val="tx1"/>
              </a:buClr>
              <a:buSzPct val="70000"/>
              <a:defRPr/>
            </a:pPr>
            <a:r>
              <a:rPr kumimoji="1" lang="en-US" altLang="en-US" sz="2000" b="1" dirty="0">
                <a:latin typeface="+mn-lt"/>
                <a:ea typeface="+mn-ea"/>
              </a:rPr>
              <a:t> B= 1011</a:t>
            </a:r>
            <a:endParaRPr kumimoji="1" lang="en-US" altLang="zh-CN" sz="2000" b="1" dirty="0">
              <a:latin typeface="+mn-lt"/>
              <a:ea typeface="+mn-ea"/>
            </a:endParaRPr>
          </a:p>
        </p:txBody>
      </p:sp>
      <p:sp>
        <p:nvSpPr>
          <p:cNvPr id="88095" name="矩形 17"/>
          <p:cNvSpPr>
            <a:spLocks noChangeArrowheads="1"/>
          </p:cNvSpPr>
          <p:nvPr/>
        </p:nvSpPr>
        <p:spPr bwMode="auto">
          <a:xfrm>
            <a:off x="333375" y="4725988"/>
            <a:ext cx="85058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33350" indent="-1333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5000"/>
              </a:lnSpc>
              <a:buClr>
                <a:srgbClr val="000000"/>
              </a:buClr>
              <a:buFont typeface="Wingdings" panose="05000000000000000000" pitchFamily="2" charset="2"/>
              <a:buChar char="n"/>
            </a:pPr>
            <a:r>
              <a:rPr lang="zh-CN" altLang="en-US" sz="2000">
                <a:solidFill>
                  <a:srgbClr val="0000FF"/>
                </a:solidFill>
                <a:latin typeface="华文新魏" panose="02010800040101010101" pitchFamily="2" charset="-122"/>
                <a:ea typeface="华文新魏" panose="02010800040101010101" pitchFamily="2" charset="-122"/>
              </a:rPr>
              <a:t>进位触发器</a:t>
            </a:r>
            <a:r>
              <a:rPr lang="en-US" altLang="zh-CN" sz="2000">
                <a:solidFill>
                  <a:srgbClr val="0000FF"/>
                </a:solidFill>
                <a:latin typeface="华文新魏" panose="02010800040101010101" pitchFamily="2" charset="-122"/>
                <a:ea typeface="华文新魏" panose="02010800040101010101" pitchFamily="2" charset="-122"/>
              </a:rPr>
              <a:t>C</a:t>
            </a:r>
            <a:r>
              <a:rPr lang="zh-CN" altLang="en-US" sz="2000">
                <a:solidFill>
                  <a:srgbClr val="0000FF"/>
                </a:solidFill>
                <a:latin typeface="华文新魏" panose="02010800040101010101" pitchFamily="2" charset="-122"/>
                <a:ea typeface="华文新魏" panose="02010800040101010101" pitchFamily="2" charset="-122"/>
              </a:rPr>
              <a:t>：</a:t>
            </a:r>
            <a:r>
              <a:rPr lang="zh-CN" altLang="en-US" sz="2000">
                <a:solidFill>
                  <a:srgbClr val="000000"/>
                </a:solidFill>
                <a:latin typeface="华文新魏" panose="02010800040101010101" pitchFamily="2" charset="-122"/>
                <a:ea typeface="华文新魏" panose="02010800040101010101" pitchFamily="2" charset="-122"/>
              </a:rPr>
              <a:t>保存加法器的进位信号</a:t>
            </a:r>
          </a:p>
          <a:p>
            <a:pPr>
              <a:lnSpc>
                <a:spcPct val="95000"/>
              </a:lnSpc>
              <a:buClr>
                <a:srgbClr val="000000"/>
              </a:buClr>
              <a:buFont typeface="Wingdings" panose="05000000000000000000" pitchFamily="2" charset="2"/>
              <a:buChar char="n"/>
            </a:pPr>
            <a:r>
              <a:rPr lang="zh-CN" altLang="en-US" sz="2000">
                <a:solidFill>
                  <a:srgbClr val="0000FF"/>
                </a:solidFill>
                <a:latin typeface="华文新魏" panose="02010800040101010101" pitchFamily="2" charset="-122"/>
                <a:ea typeface="华文新魏" panose="02010800040101010101" pitchFamily="2" charset="-122"/>
              </a:rPr>
              <a:t>循环计数器</a:t>
            </a:r>
            <a:r>
              <a:rPr lang="en-US" altLang="zh-CN" sz="2000">
                <a:solidFill>
                  <a:srgbClr val="0000FF"/>
                </a:solidFill>
                <a:latin typeface="华文新魏" panose="02010800040101010101" pitchFamily="2" charset="-122"/>
                <a:ea typeface="华文新魏" panose="02010800040101010101" pitchFamily="2" charset="-122"/>
              </a:rPr>
              <a:t>C</a:t>
            </a:r>
            <a:r>
              <a:rPr lang="en-US" altLang="zh-CN" sz="2000" baseline="-25000">
                <a:solidFill>
                  <a:srgbClr val="0000FF"/>
                </a:solidFill>
                <a:latin typeface="华文新魏" panose="02010800040101010101" pitchFamily="2" charset="-122"/>
                <a:ea typeface="华文新魏" panose="02010800040101010101" pitchFamily="2" charset="-122"/>
              </a:rPr>
              <a:t>n</a:t>
            </a:r>
            <a:r>
              <a:rPr lang="zh-CN" altLang="en-US" sz="2000">
                <a:solidFill>
                  <a:srgbClr val="0000FF"/>
                </a:solidFill>
                <a:latin typeface="华文新魏" panose="02010800040101010101" pitchFamily="2" charset="-122"/>
                <a:ea typeface="华文新魏" panose="02010800040101010101" pitchFamily="2" charset="-122"/>
              </a:rPr>
              <a:t>：</a:t>
            </a:r>
            <a:r>
              <a:rPr lang="zh-CN" altLang="en-US" sz="2000">
                <a:solidFill>
                  <a:srgbClr val="000000"/>
                </a:solidFill>
                <a:latin typeface="华文新魏" panose="02010800040101010101" pitchFamily="2" charset="-122"/>
                <a:ea typeface="华文新魏" panose="02010800040101010101" pitchFamily="2" charset="-122"/>
              </a:rPr>
              <a:t>循环次数</a:t>
            </a:r>
            <a:r>
              <a:rPr lang="en-US" altLang="zh-CN" sz="2000">
                <a:solidFill>
                  <a:srgbClr val="000000"/>
                </a:solidFill>
                <a:latin typeface="华文新魏" panose="02010800040101010101" pitchFamily="2" charset="-122"/>
                <a:ea typeface="华文新魏" panose="02010800040101010101" pitchFamily="2" charset="-122"/>
              </a:rPr>
              <a:t>(</a:t>
            </a:r>
            <a:r>
              <a:rPr lang="zh-CN" altLang="en-US" sz="2000">
                <a:solidFill>
                  <a:srgbClr val="000000"/>
                </a:solidFill>
                <a:latin typeface="华文新魏" panose="02010800040101010101" pitchFamily="2" charset="-122"/>
                <a:ea typeface="华文新魏" panose="02010800040101010101" pitchFamily="2" charset="-122"/>
              </a:rPr>
              <a:t>初值</a:t>
            </a:r>
            <a:r>
              <a:rPr lang="en-US" altLang="zh-CN" sz="2000">
                <a:solidFill>
                  <a:srgbClr val="000000"/>
                </a:solidFill>
                <a:latin typeface="华文新魏" panose="02010800040101010101" pitchFamily="2" charset="-122"/>
                <a:ea typeface="华文新魏" panose="02010800040101010101" pitchFamily="2" charset="-122"/>
              </a:rPr>
              <a:t>n)</a:t>
            </a:r>
            <a:r>
              <a:rPr lang="zh-CN" altLang="en-US" sz="2000">
                <a:solidFill>
                  <a:srgbClr val="000000"/>
                </a:solidFill>
                <a:latin typeface="华文新魏" panose="02010800040101010101" pitchFamily="2" charset="-122"/>
                <a:ea typeface="华文新魏" panose="02010800040101010101" pitchFamily="2" charset="-122"/>
              </a:rPr>
              <a:t>，每循环一次</a:t>
            </a:r>
            <a:r>
              <a:rPr lang="en-US" altLang="zh-CN" sz="2000">
                <a:solidFill>
                  <a:srgbClr val="000000"/>
                </a:solidFill>
                <a:latin typeface="华文新魏" panose="02010800040101010101" pitchFamily="2" charset="-122"/>
                <a:ea typeface="华文新魏" panose="02010800040101010101" pitchFamily="2" charset="-122"/>
              </a:rPr>
              <a:t>C</a:t>
            </a:r>
            <a:r>
              <a:rPr lang="en-US" altLang="zh-CN" sz="2000" baseline="-25000">
                <a:solidFill>
                  <a:srgbClr val="000000"/>
                </a:solidFill>
                <a:latin typeface="华文新魏" panose="02010800040101010101" pitchFamily="2" charset="-122"/>
                <a:ea typeface="华文新魏" panose="02010800040101010101" pitchFamily="2" charset="-122"/>
              </a:rPr>
              <a:t>n</a:t>
            </a:r>
            <a:r>
              <a:rPr lang="en-US" altLang="en-US" sz="2000">
                <a:solidFill>
                  <a:srgbClr val="000000"/>
                </a:solidFill>
                <a:latin typeface="华文新魏" panose="02010800040101010101" pitchFamily="2" charset="-122"/>
                <a:ea typeface="华文新魏" panose="02010800040101010101" pitchFamily="2" charset="-122"/>
              </a:rPr>
              <a:t>－</a:t>
            </a:r>
            <a:r>
              <a:rPr lang="en-US" altLang="zh-CN" sz="2000">
                <a:solidFill>
                  <a:srgbClr val="000000"/>
                </a:solidFill>
                <a:latin typeface="华文新魏" panose="02010800040101010101" pitchFamily="2" charset="-122"/>
                <a:ea typeface="华文新魏" panose="02010800040101010101" pitchFamily="2" charset="-122"/>
              </a:rPr>
              <a:t>1</a:t>
            </a:r>
            <a:r>
              <a:rPr lang="zh-CN" altLang="en-US" sz="2000">
                <a:solidFill>
                  <a:srgbClr val="000000"/>
                </a:solidFill>
                <a:latin typeface="华文新魏" panose="02010800040101010101" pitchFamily="2" charset="-122"/>
                <a:ea typeface="华文新魏" panose="02010800040101010101" pitchFamily="2" charset="-122"/>
              </a:rPr>
              <a:t>，</a:t>
            </a:r>
            <a:r>
              <a:rPr lang="en-US" altLang="zh-CN" sz="2000">
                <a:solidFill>
                  <a:srgbClr val="000000"/>
                </a:solidFill>
                <a:latin typeface="华文新魏" panose="02010800040101010101" pitchFamily="2" charset="-122"/>
                <a:ea typeface="华文新魏" panose="02010800040101010101" pitchFamily="2" charset="-122"/>
              </a:rPr>
              <a:t>C</a:t>
            </a:r>
            <a:r>
              <a:rPr lang="en-US" altLang="zh-CN" sz="2000" baseline="-25000">
                <a:solidFill>
                  <a:srgbClr val="000000"/>
                </a:solidFill>
                <a:latin typeface="华文新魏" panose="02010800040101010101" pitchFamily="2" charset="-122"/>
                <a:ea typeface="华文新魏" panose="02010800040101010101" pitchFamily="2" charset="-122"/>
              </a:rPr>
              <a:t>n</a:t>
            </a:r>
            <a:r>
              <a:rPr lang="en-US" altLang="zh-CN" sz="2000">
                <a:solidFill>
                  <a:srgbClr val="000000"/>
                </a:solidFill>
                <a:latin typeface="华文新魏" panose="02010800040101010101" pitchFamily="2" charset="-122"/>
                <a:ea typeface="华文新魏" panose="02010800040101010101" pitchFamily="2" charset="-122"/>
              </a:rPr>
              <a:t> = 0</a:t>
            </a:r>
            <a:r>
              <a:rPr lang="zh-CN" altLang="en-US" sz="2000">
                <a:solidFill>
                  <a:srgbClr val="000000"/>
                </a:solidFill>
                <a:latin typeface="华文新魏" panose="02010800040101010101" pitchFamily="2" charset="-122"/>
                <a:ea typeface="华文新魏" panose="02010800040101010101" pitchFamily="2" charset="-122"/>
              </a:rPr>
              <a:t>结束</a:t>
            </a:r>
          </a:p>
          <a:p>
            <a:pPr>
              <a:lnSpc>
                <a:spcPct val="95000"/>
              </a:lnSpc>
              <a:buClr>
                <a:srgbClr val="000000"/>
              </a:buClr>
              <a:buFont typeface="Wingdings" panose="05000000000000000000" pitchFamily="2" charset="2"/>
              <a:buChar char="n"/>
            </a:pPr>
            <a:r>
              <a:rPr lang="en-US" altLang="zh-CN" sz="2000">
                <a:solidFill>
                  <a:srgbClr val="0000FF"/>
                </a:solidFill>
                <a:latin typeface="华文新魏" panose="02010800040101010101" pitchFamily="2" charset="-122"/>
                <a:ea typeface="华文新魏" panose="02010800040101010101" pitchFamily="2" charset="-122"/>
              </a:rPr>
              <a:t>ALU</a:t>
            </a:r>
            <a:r>
              <a:rPr lang="zh-CN" altLang="en-US" sz="2000">
                <a:solidFill>
                  <a:srgbClr val="0000FF"/>
                </a:solidFill>
                <a:latin typeface="华文新魏" panose="02010800040101010101" pitchFamily="2" charset="-122"/>
                <a:ea typeface="华文新魏" panose="02010800040101010101" pitchFamily="2" charset="-122"/>
              </a:rPr>
              <a:t>：乘法核心部件。</a:t>
            </a:r>
            <a:r>
              <a:rPr lang="zh-CN" altLang="en-US" sz="2000">
                <a:solidFill>
                  <a:srgbClr val="000000"/>
                </a:solidFill>
                <a:latin typeface="华文新魏" panose="02010800040101010101" pitchFamily="2" charset="-122"/>
                <a:ea typeface="华文新魏" panose="02010800040101010101" pitchFamily="2" charset="-122"/>
              </a:rPr>
              <a:t>在</a:t>
            </a:r>
            <a:r>
              <a:rPr lang="en-US" altLang="zh-CN" sz="2000">
                <a:solidFill>
                  <a:srgbClr val="000000"/>
                </a:solidFill>
                <a:latin typeface="华文新魏" panose="02010800040101010101" pitchFamily="2" charset="-122"/>
                <a:ea typeface="华文新魏" panose="02010800040101010101" pitchFamily="2" charset="-122"/>
              </a:rPr>
              <a:t>“</a:t>
            </a:r>
            <a:r>
              <a:rPr lang="zh-CN" altLang="en-US" sz="2000">
                <a:solidFill>
                  <a:srgbClr val="000000"/>
                </a:solidFill>
                <a:latin typeface="华文新魏" panose="02010800040101010101" pitchFamily="2" charset="-122"/>
                <a:ea typeface="华文新魏" panose="02010800040101010101" pitchFamily="2" charset="-122"/>
              </a:rPr>
              <a:t>加</a:t>
            </a:r>
            <a:r>
              <a:rPr lang="en-US" altLang="zh-CN" sz="2000">
                <a:solidFill>
                  <a:srgbClr val="000000"/>
                </a:solidFill>
                <a:latin typeface="华文新魏" panose="02010800040101010101" pitchFamily="2" charset="-122"/>
                <a:ea typeface="华文新魏" panose="02010800040101010101" pitchFamily="2" charset="-122"/>
              </a:rPr>
              <a:t>”</a:t>
            </a:r>
            <a:r>
              <a:rPr lang="zh-CN" altLang="en-US" sz="2000">
                <a:solidFill>
                  <a:srgbClr val="000000"/>
                </a:solidFill>
                <a:latin typeface="华文新魏" panose="02010800040101010101" pitchFamily="2" charset="-122"/>
                <a:ea typeface="华文新魏" panose="02010800040101010101" pitchFamily="2" charset="-122"/>
              </a:rPr>
              <a:t>逻辑控制下对</a:t>
            </a:r>
            <a:r>
              <a:rPr lang="en-US" altLang="zh-CN" sz="2000">
                <a:solidFill>
                  <a:srgbClr val="000000"/>
                </a:solidFill>
                <a:latin typeface="华文新魏" panose="02010800040101010101" pitchFamily="2" charset="-122"/>
                <a:ea typeface="华文新魏" panose="02010800040101010101" pitchFamily="2" charset="-122"/>
              </a:rPr>
              <a:t>P</a:t>
            </a:r>
            <a:r>
              <a:rPr lang="zh-CN" altLang="en-US" sz="2000">
                <a:solidFill>
                  <a:srgbClr val="000000"/>
                </a:solidFill>
                <a:latin typeface="华文新魏" panose="02010800040101010101" pitchFamily="2" charset="-122"/>
                <a:ea typeface="华文新魏" panose="02010800040101010101" pitchFamily="2" charset="-122"/>
              </a:rPr>
              <a:t>和</a:t>
            </a:r>
            <a:r>
              <a:rPr lang="en-US" altLang="zh-CN" sz="2000">
                <a:solidFill>
                  <a:srgbClr val="000000"/>
                </a:solidFill>
                <a:latin typeface="华文新魏" panose="02010800040101010101" pitchFamily="2" charset="-122"/>
                <a:ea typeface="华文新魏" panose="02010800040101010101" pitchFamily="2" charset="-122"/>
              </a:rPr>
              <a:t>B</a:t>
            </a:r>
            <a:r>
              <a:rPr lang="zh-CN" altLang="en-US" sz="2000">
                <a:solidFill>
                  <a:srgbClr val="000000"/>
                </a:solidFill>
                <a:latin typeface="华文新魏" panose="02010800040101010101" pitchFamily="2" charset="-122"/>
                <a:ea typeface="华文新魏" panose="02010800040101010101" pitchFamily="2" charset="-122"/>
              </a:rPr>
              <a:t>的内容进行运算，在“写使能”逻辑控制下运算结果被送回</a:t>
            </a:r>
            <a:r>
              <a:rPr lang="en-US" altLang="zh-CN" sz="2000">
                <a:solidFill>
                  <a:srgbClr val="000000"/>
                </a:solidFill>
                <a:latin typeface="华文新魏" panose="02010800040101010101" pitchFamily="2" charset="-122"/>
                <a:ea typeface="华文新魏" panose="02010800040101010101" pitchFamily="2" charset="-122"/>
              </a:rPr>
              <a:t>P</a:t>
            </a:r>
            <a:r>
              <a:rPr lang="zh-CN" altLang="en-US" sz="2000">
                <a:solidFill>
                  <a:srgbClr val="000000"/>
                </a:solidFill>
                <a:latin typeface="华文新魏" panose="02010800040101010101" pitchFamily="2" charset="-122"/>
                <a:ea typeface="华文新魏" panose="02010800040101010101" pitchFamily="2" charset="-122"/>
              </a:rPr>
              <a:t>，进位存放在</a:t>
            </a:r>
            <a:r>
              <a:rPr lang="en-US" altLang="zh-CN" sz="2000">
                <a:solidFill>
                  <a:srgbClr val="000000"/>
                </a:solidFill>
                <a:latin typeface="华文新魏" panose="02010800040101010101" pitchFamily="2" charset="-122"/>
                <a:ea typeface="华文新魏" panose="02010800040101010101" pitchFamily="2" charset="-122"/>
              </a:rPr>
              <a:t>C</a:t>
            </a:r>
            <a:r>
              <a:rPr lang="zh-CN" altLang="en-US" sz="2000">
                <a:solidFill>
                  <a:srgbClr val="000000"/>
                </a:solidFill>
                <a:latin typeface="华文新魏" panose="02010800040101010101" pitchFamily="2" charset="-122"/>
                <a:ea typeface="华文新魏" panose="02010800040101010101" pitchFamily="2" charset="-122"/>
              </a:rPr>
              <a:t>中</a:t>
            </a:r>
          </a:p>
        </p:txBody>
      </p:sp>
      <p:sp>
        <p:nvSpPr>
          <p:cNvPr id="72" name="圆角矩形标注 71"/>
          <p:cNvSpPr/>
          <p:nvPr/>
        </p:nvSpPr>
        <p:spPr>
          <a:xfrm>
            <a:off x="2357438" y="2530475"/>
            <a:ext cx="1746250" cy="571500"/>
          </a:xfrm>
          <a:prstGeom prst="wedgeRoundRectCallout">
            <a:avLst>
              <a:gd name="adj1" fmla="val -78443"/>
              <a:gd name="adj2" fmla="val 144660"/>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b="1">
                <a:solidFill>
                  <a:srgbClr val="FFFFFF"/>
                </a:solidFill>
                <a:latin typeface="Calibri" panose="020F0502020204030204" pitchFamily="34" charset="0"/>
              </a:rPr>
              <a:t>乘积高</a:t>
            </a:r>
            <a:r>
              <a:rPr lang="en-US" altLang="zh-CN" sz="2000" b="1">
                <a:solidFill>
                  <a:srgbClr val="FFFFFF"/>
                </a:solidFill>
                <a:latin typeface="Calibri" panose="020F0502020204030204" pitchFamily="34" charset="0"/>
              </a:rPr>
              <a:t>4</a:t>
            </a:r>
            <a:r>
              <a:rPr lang="zh-CN" altLang="en-US" sz="2000" b="1">
                <a:solidFill>
                  <a:srgbClr val="FFFFFF"/>
                </a:solidFill>
                <a:latin typeface="Calibri" panose="020F0502020204030204" pitchFamily="34" charset="0"/>
              </a:rPr>
              <a:t>位！</a:t>
            </a:r>
          </a:p>
        </p:txBody>
      </p:sp>
      <p:sp>
        <p:nvSpPr>
          <p:cNvPr id="73" name="圆角矩形标注 72"/>
          <p:cNvSpPr/>
          <p:nvPr/>
        </p:nvSpPr>
        <p:spPr>
          <a:xfrm>
            <a:off x="4302125" y="2565400"/>
            <a:ext cx="1744663" cy="571500"/>
          </a:xfrm>
          <a:prstGeom prst="wedgeRoundRectCallout">
            <a:avLst>
              <a:gd name="adj1" fmla="val -78443"/>
              <a:gd name="adj2" fmla="val 144660"/>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b="1">
                <a:solidFill>
                  <a:srgbClr val="FFFFFF"/>
                </a:solidFill>
                <a:latin typeface="Calibri" panose="020F0502020204030204" pitchFamily="34" charset="0"/>
              </a:rPr>
              <a:t>乘积低</a:t>
            </a:r>
            <a:r>
              <a:rPr lang="en-US" altLang="zh-CN" sz="2000" b="1">
                <a:solidFill>
                  <a:srgbClr val="FFFFFF"/>
                </a:solidFill>
                <a:latin typeface="Calibri" panose="020F0502020204030204" pitchFamily="34" charset="0"/>
              </a:rPr>
              <a:t>4</a:t>
            </a:r>
            <a:r>
              <a:rPr lang="zh-CN" altLang="en-US" sz="2000" b="1">
                <a:solidFill>
                  <a:srgbClr val="FFFFFF"/>
                </a:solidFill>
                <a:latin typeface="Calibri" panose="020F0502020204030204" pitchFamily="34" charset="0"/>
              </a:rPr>
              <a:t>位！</a:t>
            </a:r>
          </a:p>
        </p:txBody>
      </p:sp>
      <p:sp>
        <p:nvSpPr>
          <p:cNvPr id="71" name="文本框 70"/>
          <p:cNvSpPr txBox="1">
            <a:spLocks noChangeArrowheads="1"/>
          </p:cNvSpPr>
          <p:nvPr/>
        </p:nvSpPr>
        <p:spPr bwMode="auto">
          <a:xfrm>
            <a:off x="574675" y="2478088"/>
            <a:ext cx="1824038"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1 0 0 0 1</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74" name="文本框 73"/>
          <p:cNvSpPr txBox="1">
            <a:spLocks noChangeArrowheads="1"/>
          </p:cNvSpPr>
          <p:nvPr/>
        </p:nvSpPr>
        <p:spPr bwMode="auto">
          <a:xfrm>
            <a:off x="995363" y="3749675"/>
            <a:ext cx="141605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0 0 0 1</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75" name="文本框 74"/>
          <p:cNvSpPr txBox="1">
            <a:spLocks noChangeArrowheads="1"/>
          </p:cNvSpPr>
          <p:nvPr/>
        </p:nvSpPr>
        <p:spPr bwMode="auto">
          <a:xfrm>
            <a:off x="357188" y="3765550"/>
            <a:ext cx="430212"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76" name="文本框 75"/>
          <p:cNvSpPr txBox="1">
            <a:spLocks noChangeArrowheads="1"/>
          </p:cNvSpPr>
          <p:nvPr/>
        </p:nvSpPr>
        <p:spPr bwMode="auto">
          <a:xfrm>
            <a:off x="2419350" y="3805238"/>
            <a:ext cx="1384300" cy="30797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0" rIns="0" bIns="0" anchor="ctr">
            <a:spAutoFit/>
          </a:bodyPr>
          <a:lstStyle/>
          <a:p>
            <a:pPr algn="ctr">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1 1 </a:t>
            </a:r>
            <a:r>
              <a:rPr lang="en-US" altLang="zh-CN" sz="2000" b="1" dirty="0">
                <a:ln w="0"/>
                <a:solidFill>
                  <a:srgbClr val="0070C0"/>
                </a:solidFill>
                <a:effectLst>
                  <a:outerShdw blurRad="38100" dist="25400" dir="5400000" algn="ctr" rotWithShape="0">
                    <a:srgbClr val="6E747A">
                      <a:alpha val="43000"/>
                    </a:srgbClr>
                  </a:outerShdw>
                </a:effectLst>
                <a:latin typeface="+mj-ea"/>
                <a:ea typeface="+mj-ea"/>
              </a:rPr>
              <a:t>1 1</a:t>
            </a:r>
            <a:endParaRPr lang="zh-CN" altLang="en-US" sz="2000" b="1" dirty="0">
              <a:ln w="0"/>
              <a:solidFill>
                <a:srgbClr val="0070C0"/>
              </a:solidFill>
              <a:effectLst>
                <a:outerShdw blurRad="38100" dist="25400" dir="5400000" algn="ctr" rotWithShape="0">
                  <a:srgbClr val="6E747A">
                    <a:alpha val="43000"/>
                  </a:srgbClr>
                </a:outerShdw>
              </a:effectLst>
              <a:latin typeface="+mj-ea"/>
              <a:ea typeface="+mj-ea"/>
            </a:endParaRPr>
          </a:p>
        </p:txBody>
      </p:sp>
      <p:sp>
        <p:nvSpPr>
          <p:cNvPr id="77" name="文本框 76"/>
          <p:cNvSpPr txBox="1">
            <a:spLocks noChangeArrowheads="1"/>
          </p:cNvSpPr>
          <p:nvPr/>
        </p:nvSpPr>
        <p:spPr bwMode="auto">
          <a:xfrm>
            <a:off x="952500" y="3751263"/>
            <a:ext cx="1416050" cy="3778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34294" rIns="0" bIns="34294" anchor="ctr">
            <a:spAutoFit/>
          </a:bodyPr>
          <a:lstStyle/>
          <a:p>
            <a:pPr algn="ctr">
              <a:spcAft>
                <a:spcPts val="900"/>
              </a:spcAft>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1 0 0 0</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
        <p:nvSpPr>
          <p:cNvPr id="78" name="文本框 77"/>
          <p:cNvSpPr txBox="1">
            <a:spLocks noChangeArrowheads="1"/>
          </p:cNvSpPr>
          <p:nvPr/>
        </p:nvSpPr>
        <p:spPr bwMode="auto">
          <a:xfrm>
            <a:off x="358775" y="3700463"/>
            <a:ext cx="430213" cy="481012"/>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lIns="0" tIns="68589" rIns="0" bIns="102883" anchor="ctr">
            <a:spAutoFit/>
          </a:bodyPr>
          <a:lstStyle/>
          <a:p>
            <a:pPr algn="ctr">
              <a:spcBef>
                <a:spcPts val="1476"/>
              </a:spcBef>
              <a:spcAft>
                <a:spcPts val="2250"/>
              </a:spcAft>
              <a:defRPr/>
            </a:pPr>
            <a:r>
              <a:rPr lang="en-US" altLang="zh-CN" sz="2000" b="1" dirty="0">
                <a:ln w="0"/>
                <a:solidFill>
                  <a:schemeClr val="accent1"/>
                </a:solidFill>
                <a:effectLst>
                  <a:outerShdw blurRad="38100" dist="25400" dir="5400000" algn="ctr" rotWithShape="0">
                    <a:srgbClr val="6E747A">
                      <a:alpha val="43000"/>
                    </a:srgbClr>
                  </a:outerShdw>
                </a:effectLst>
                <a:latin typeface="+mj-ea"/>
                <a:ea typeface="+mj-ea"/>
              </a:rPr>
              <a:t>0</a:t>
            </a:r>
            <a:endParaRPr lang="zh-CN" altLang="en-US" sz="2000" b="1" dirty="0">
              <a:ln w="0"/>
              <a:solidFill>
                <a:schemeClr val="accent1"/>
              </a:solidFill>
              <a:effectLst>
                <a:outerShdw blurRad="38100" dist="25400" dir="5400000" algn="ctr" rotWithShape="0">
                  <a:srgbClr val="6E747A">
                    <a:alpha val="43000"/>
                  </a:srgbClr>
                </a:outerShdw>
              </a:effectLst>
              <a:latin typeface="+mj-ea"/>
              <a:ea typeface="+mj-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left)">
                                      <p:cBhvr>
                                        <p:cTn id="30" dur="500"/>
                                        <p:tgtEl>
                                          <p:spTgt spid="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path" presetSubtype="0" accel="50000" decel="50000" fill="hold" grpId="1" nodeType="clickEffect">
                                  <p:stCondLst>
                                    <p:cond delay="0"/>
                                  </p:stCondLst>
                                  <p:childTnLst>
                                    <p:animMotion origin="layout" path="M 3.88889E-6 1.85185E-6 L -0.02379 0.21875 " pathEditMode="relative" rAng="0" ptsTypes="AA">
                                      <p:cBhvr>
                                        <p:cTn id="34" dur="2000" fill="hold"/>
                                        <p:tgtEl>
                                          <p:spTgt spid="48"/>
                                        </p:tgtEl>
                                        <p:attrNameLst>
                                          <p:attrName>ppt_x</p:attrName>
                                          <p:attrName>ppt_y</p:attrName>
                                        </p:attrNameLst>
                                      </p:cBhvr>
                                      <p:rCtr x="-1198" y="10926"/>
                                    </p:animMotion>
                                  </p:childTnLst>
                                </p:cTn>
                              </p:par>
                            </p:childTnLst>
                          </p:cTn>
                        </p:par>
                        <p:par>
                          <p:cTn id="35" fill="hold" nodeType="afterGroup">
                            <p:stCondLst>
                              <p:cond delay="2000"/>
                            </p:stCondLst>
                            <p:childTnLst>
                              <p:par>
                                <p:cTn id="36" presetID="1" presetClass="exit" presetSubtype="0" fill="hold" grpId="2" nodeType="afterEffect">
                                  <p:stCondLst>
                                    <p:cond delay="0"/>
                                  </p:stCondLst>
                                  <p:childTnLst>
                                    <p:set>
                                      <p:cBhvr>
                                        <p:cTn id="37" dur="1" fill="hold">
                                          <p:stCondLst>
                                            <p:cond delay="0"/>
                                          </p:stCondLst>
                                        </p:cTn>
                                        <p:tgtEl>
                                          <p:spTgt spid="48"/>
                                        </p:tgtEl>
                                        <p:attrNameLst>
                                          <p:attrName>style.visibility</p:attrName>
                                        </p:attrNameLst>
                                      </p:cBhvr>
                                      <p:to>
                                        <p:strVal val="hidden"/>
                                      </p:to>
                                    </p:set>
                                  </p:childTnLst>
                                </p:cTn>
                              </p:par>
                            </p:childTnLst>
                          </p:cTn>
                        </p:par>
                        <p:par>
                          <p:cTn id="38" fill="hold" nodeType="afterGroup">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left)">
                                      <p:cBhvr>
                                        <p:cTn id="47" dur="500"/>
                                        <p:tgtEl>
                                          <p:spTgt spid="5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left)">
                                      <p:cBhvr>
                                        <p:cTn id="50" dur="500"/>
                                        <p:tgtEl>
                                          <p:spTgt spid="5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left)">
                                      <p:cBhvr>
                                        <p:cTn id="63" dur="500"/>
                                        <p:tgtEl>
                                          <p:spTgt spid="5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path" presetSubtype="0" accel="50000" decel="50000" fill="hold" grpId="1" nodeType="clickEffect">
                                  <p:stCondLst>
                                    <p:cond delay="0"/>
                                  </p:stCondLst>
                                  <p:childTnLst>
                                    <p:animMotion origin="layout" path="M -2.77778E-6 -4.07407E-6 L -0.02378 0.21875 " pathEditMode="relative" rAng="0" ptsTypes="AA">
                                      <p:cBhvr>
                                        <p:cTn id="67" dur="2000" fill="hold"/>
                                        <p:tgtEl>
                                          <p:spTgt spid="58"/>
                                        </p:tgtEl>
                                        <p:attrNameLst>
                                          <p:attrName>ppt_x</p:attrName>
                                          <p:attrName>ppt_y</p:attrName>
                                        </p:attrNameLst>
                                      </p:cBhvr>
                                      <p:rCtr x="-1198" y="10926"/>
                                    </p:animMotion>
                                  </p:childTnLst>
                                </p:cTn>
                              </p:par>
                            </p:childTnLst>
                          </p:cTn>
                        </p:par>
                        <p:par>
                          <p:cTn id="68" fill="hold" nodeType="afterGroup">
                            <p:stCondLst>
                              <p:cond delay="2000"/>
                            </p:stCondLst>
                            <p:childTnLst>
                              <p:par>
                                <p:cTn id="69" presetID="1" presetClass="exit" presetSubtype="0" fill="hold" grpId="2" nodeType="afterEffect">
                                  <p:stCondLst>
                                    <p:cond delay="0"/>
                                  </p:stCondLst>
                                  <p:childTnLst>
                                    <p:set>
                                      <p:cBhvr>
                                        <p:cTn id="70" dur="1" fill="hold">
                                          <p:stCondLst>
                                            <p:cond delay="0"/>
                                          </p:stCondLst>
                                        </p:cTn>
                                        <p:tgtEl>
                                          <p:spTgt spid="58"/>
                                        </p:tgtEl>
                                        <p:attrNameLst>
                                          <p:attrName>style.visibility</p:attrName>
                                        </p:attrNameLst>
                                      </p:cBhvr>
                                      <p:to>
                                        <p:strVal val="hidden"/>
                                      </p:to>
                                    </p:set>
                                  </p:childTnLst>
                                </p:cTn>
                              </p:par>
                            </p:childTnLst>
                          </p:cTn>
                        </p:par>
                        <p:par>
                          <p:cTn id="71" fill="hold" nodeType="afterGroup">
                            <p:stCondLst>
                              <p:cond delay="2000"/>
                            </p:stCondLst>
                            <p:childTnLst>
                              <p:par>
                                <p:cTn id="72" presetID="1" presetClass="entr" presetSubtype="0" fill="hold" grpId="0" nodeType="afterEffect">
                                  <p:stCondLst>
                                    <p:cond delay="0"/>
                                  </p:stCondLst>
                                  <p:childTnLst>
                                    <p:set>
                                      <p:cBhvr>
                                        <p:cTn id="73" dur="1" fill="hold">
                                          <p:stCondLst>
                                            <p:cond delay="0"/>
                                          </p:stCondLst>
                                        </p:cTn>
                                        <p:tgtEl>
                                          <p:spTgt spid="6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9"/>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wipe(left)">
                                      <p:cBhvr>
                                        <p:cTn id="80" dur="500"/>
                                        <p:tgtEl>
                                          <p:spTgt spid="61"/>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left)">
                                      <p:cBhvr>
                                        <p:cTn id="83" dur="500"/>
                                        <p:tgtEl>
                                          <p:spTgt spid="6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67"/>
                                        </p:tgtEl>
                                        <p:attrNameLst>
                                          <p:attrName>style.visibility</p:attrName>
                                        </p:attrNameLst>
                                      </p:cBhvr>
                                      <p:to>
                                        <p:strVal val="visible"/>
                                      </p:to>
                                    </p:set>
                                    <p:animEffect transition="in" filter="wipe(left)">
                                      <p:cBhvr>
                                        <p:cTn id="86" dur="500"/>
                                        <p:tgtEl>
                                          <p:spTgt spid="6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fade">
                                      <p:cBhvr>
                                        <p:cTn id="91" dur="500"/>
                                        <p:tgtEl>
                                          <p:spTgt spid="6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fade">
                                      <p:cBhvr>
                                        <p:cTn id="94" dur="500"/>
                                        <p:tgtEl>
                                          <p:spTgt spid="6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wipe(left)">
                                      <p:cBhvr>
                                        <p:cTn id="99" dur="500"/>
                                        <p:tgtEl>
                                          <p:spTgt spid="65"/>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500"/>
                                        <p:tgtEl>
                                          <p:spTgt spid="6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fade">
                                      <p:cBhvr>
                                        <p:cTn id="107" dur="500"/>
                                        <p:tgtEl>
                                          <p:spTgt spid="6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8"/>
                                        </p:tgtEl>
                                        <p:attrNameLst>
                                          <p:attrName>style.visibility</p:attrName>
                                        </p:attrNameLst>
                                      </p:cBhvr>
                                      <p:to>
                                        <p:strVal val="visible"/>
                                      </p:to>
                                    </p:set>
                                    <p:animEffect transition="in" filter="fade">
                                      <p:cBhvr>
                                        <p:cTn id="110" dur="500"/>
                                        <p:tgtEl>
                                          <p:spTgt spid="68"/>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71"/>
                                        </p:tgtEl>
                                        <p:attrNameLst>
                                          <p:attrName>style.visibility</p:attrName>
                                        </p:attrNameLst>
                                      </p:cBhvr>
                                      <p:to>
                                        <p:strVal val="visible"/>
                                      </p:to>
                                    </p:set>
                                    <p:animEffect transition="in" filter="wipe(left)">
                                      <p:cBhvr>
                                        <p:cTn id="115" dur="500"/>
                                        <p:tgtEl>
                                          <p:spTgt spid="7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42" presetClass="path" presetSubtype="0" accel="50000" decel="50000" fill="hold" grpId="1" nodeType="clickEffect">
                                  <p:stCondLst>
                                    <p:cond delay="0"/>
                                  </p:stCondLst>
                                  <p:childTnLst>
                                    <p:animMotion origin="layout" path="M 2.77556E-17 3.7037E-6 L -0.02378 0.21875 " pathEditMode="relative" rAng="0" ptsTypes="AA">
                                      <p:cBhvr>
                                        <p:cTn id="119" dur="2000" fill="hold"/>
                                        <p:tgtEl>
                                          <p:spTgt spid="71"/>
                                        </p:tgtEl>
                                        <p:attrNameLst>
                                          <p:attrName>ppt_x</p:attrName>
                                          <p:attrName>ppt_y</p:attrName>
                                        </p:attrNameLst>
                                      </p:cBhvr>
                                      <p:rCtr x="-1198" y="10926"/>
                                    </p:animMotion>
                                  </p:childTnLst>
                                </p:cTn>
                              </p:par>
                            </p:childTnLst>
                          </p:cTn>
                        </p:par>
                        <p:par>
                          <p:cTn id="120" fill="hold" nodeType="afterGroup">
                            <p:stCondLst>
                              <p:cond delay="2000"/>
                            </p:stCondLst>
                            <p:childTnLst>
                              <p:par>
                                <p:cTn id="121" presetID="1" presetClass="exit" presetSubtype="0" fill="hold" grpId="2" nodeType="afterEffect">
                                  <p:stCondLst>
                                    <p:cond delay="0"/>
                                  </p:stCondLst>
                                  <p:childTnLst>
                                    <p:set>
                                      <p:cBhvr>
                                        <p:cTn id="122" dur="1" fill="hold">
                                          <p:stCondLst>
                                            <p:cond delay="0"/>
                                          </p:stCondLst>
                                        </p:cTn>
                                        <p:tgtEl>
                                          <p:spTgt spid="71"/>
                                        </p:tgtEl>
                                        <p:attrNameLst>
                                          <p:attrName>style.visibility</p:attrName>
                                        </p:attrNameLst>
                                      </p:cBhvr>
                                      <p:to>
                                        <p:strVal val="hidden"/>
                                      </p:to>
                                    </p:set>
                                  </p:childTnLst>
                                </p:cTn>
                              </p:par>
                              <p:par>
                                <p:cTn id="123" presetID="22" presetClass="entr" presetSubtype="8"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Effect transition="in" filter="wipe(left)">
                                      <p:cBhvr>
                                        <p:cTn id="125" dur="500"/>
                                        <p:tgtEl>
                                          <p:spTgt spid="75"/>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74"/>
                                        </p:tgtEl>
                                        <p:attrNameLst>
                                          <p:attrName>style.visibility</p:attrName>
                                        </p:attrNameLst>
                                      </p:cBhvr>
                                      <p:to>
                                        <p:strVal val="visible"/>
                                      </p:to>
                                    </p:set>
                                    <p:animEffect transition="in" filter="wipe(left)">
                                      <p:cBhvr>
                                        <p:cTn id="128" dur="500"/>
                                        <p:tgtEl>
                                          <p:spTgt spid="74"/>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76"/>
                                        </p:tgtEl>
                                        <p:attrNameLst>
                                          <p:attrName>style.visibility</p:attrName>
                                        </p:attrNameLst>
                                      </p:cBhvr>
                                      <p:to>
                                        <p:strVal val="visible"/>
                                      </p:to>
                                    </p:set>
                                    <p:animEffect transition="in" filter="wipe(left)">
                                      <p:cBhvr>
                                        <p:cTn id="133" dur="500"/>
                                        <p:tgtEl>
                                          <p:spTgt spid="76"/>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78"/>
                                        </p:tgtEl>
                                        <p:attrNameLst>
                                          <p:attrName>style.visibility</p:attrName>
                                        </p:attrNameLst>
                                      </p:cBhvr>
                                      <p:to>
                                        <p:strVal val="visible"/>
                                      </p:to>
                                    </p:set>
                                    <p:animEffect transition="in" filter="wipe(left)">
                                      <p:cBhvr>
                                        <p:cTn id="136" dur="500"/>
                                        <p:tgtEl>
                                          <p:spTgt spid="78"/>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77"/>
                                        </p:tgtEl>
                                        <p:attrNameLst>
                                          <p:attrName>style.visibility</p:attrName>
                                        </p:attrNameLst>
                                      </p:cBhvr>
                                      <p:to>
                                        <p:strVal val="visible"/>
                                      </p:to>
                                    </p:set>
                                    <p:animEffect transition="in" filter="wipe(left)">
                                      <p:cBhvr>
                                        <p:cTn id="139" dur="500"/>
                                        <p:tgtEl>
                                          <p:spTgt spid="77"/>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72"/>
                                        </p:tgtEl>
                                        <p:attrNameLst>
                                          <p:attrName>style.visibility</p:attrName>
                                        </p:attrNameLst>
                                      </p:cBhvr>
                                      <p:to>
                                        <p:strVal val="visible"/>
                                      </p:to>
                                    </p:set>
                                    <p:animEffect transition="in" filter="fade">
                                      <p:cBhvr>
                                        <p:cTn id="144" dur="500"/>
                                        <p:tgtEl>
                                          <p:spTgt spid="72"/>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73"/>
                                        </p:tgtEl>
                                        <p:attrNameLst>
                                          <p:attrName>style.visibility</p:attrName>
                                        </p:attrNameLst>
                                      </p:cBhvr>
                                      <p:to>
                                        <p:strVal val="visible"/>
                                      </p:to>
                                    </p:set>
                                    <p:animEffect transition="in" filter="fade">
                                      <p:cBhvr>
                                        <p:cTn id="14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50" grpId="0" animBg="1"/>
      <p:bldP spid="51" grpId="0" animBg="1"/>
      <p:bldP spid="48" grpId="0" animBg="1"/>
      <p:bldP spid="48" grpId="1" animBg="1"/>
      <p:bldP spid="48" grpId="2" animBg="1"/>
      <p:bldP spid="52" grpId="0" animBg="1"/>
      <p:bldP spid="54" grpId="0" animBg="1"/>
      <p:bldP spid="55" grpId="0" animBg="1"/>
      <p:bldP spid="3" grpId="0" animBg="1"/>
      <p:bldP spid="57" grpId="0" animBg="1"/>
      <p:bldP spid="53" grpId="0" animBg="1"/>
      <p:bldP spid="58" grpId="0" animBg="1"/>
      <p:bldP spid="58" grpId="1" animBg="1"/>
      <p:bldP spid="58" grpId="2"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2" grpId="0" animBg="1"/>
      <p:bldP spid="73" grpId="0" animBg="1"/>
      <p:bldP spid="71" grpId="0" animBg="1"/>
      <p:bldP spid="71" grpId="1" animBg="1"/>
      <p:bldP spid="71" grpId="2" animBg="1"/>
      <p:bldP spid="74" grpId="0" animBg="1"/>
      <p:bldP spid="75" grpId="0" animBg="1"/>
      <p:bldP spid="76" grpId="0" animBg="1"/>
      <p:bldP spid="77" grpId="0" animBg="1"/>
      <p:bldP spid="7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p:cNvSpPr>
            <a:spLocks noGrp="1"/>
          </p:cNvSpPr>
          <p:nvPr>
            <p:ph idx="1"/>
          </p:nvPr>
        </p:nvSpPr>
        <p:spPr bwMode="auto">
          <a:xfrm>
            <a:off x="241300" y="836613"/>
            <a:ext cx="8723313" cy="470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SzTx/>
            </a:pPr>
            <a:r>
              <a:rPr lang="zh-CN" altLang="en-US">
                <a:latin typeface="Lantinghei SC Demibold"/>
                <a:ea typeface="Lantinghei SC Demibold"/>
                <a:cs typeface="Lantinghei SC Demibold"/>
              </a:rPr>
              <a:t>二进制乘法，例：</a:t>
            </a:r>
          </a:p>
        </p:txBody>
      </p:sp>
      <p:graphicFrame>
        <p:nvGraphicFramePr>
          <p:cNvPr id="14" name="表格 13"/>
          <p:cNvGraphicFramePr>
            <a:graphicFrameLocks noGrp="1"/>
          </p:cNvGraphicFramePr>
          <p:nvPr/>
        </p:nvGraphicFramePr>
        <p:xfrm>
          <a:off x="457200" y="1828800"/>
          <a:ext cx="4902199" cy="3040114"/>
        </p:xfrm>
        <a:graphic>
          <a:graphicData uri="http://schemas.openxmlformats.org/drawingml/2006/table">
            <a:tbl>
              <a:tblPr firstRow="1" bandRow="1">
                <a:tableStyleId>{2D5ABB26-0587-4C30-8999-92F81FD0307C}</a:tableStyleId>
              </a:tblPr>
              <a:tblGrid>
                <a:gridCol w="1332754">
                  <a:extLst>
                    <a:ext uri="{9D8B030D-6E8A-4147-A177-3AD203B41FA5}">
                      <a16:colId xmlns:a16="http://schemas.microsoft.com/office/drawing/2014/main" val="20000"/>
                    </a:ext>
                  </a:extLst>
                </a:gridCol>
                <a:gridCol w="396795">
                  <a:extLst>
                    <a:ext uri="{9D8B030D-6E8A-4147-A177-3AD203B41FA5}">
                      <a16:colId xmlns:a16="http://schemas.microsoft.com/office/drawing/2014/main" val="20001"/>
                    </a:ext>
                  </a:extLst>
                </a:gridCol>
                <a:gridCol w="396795">
                  <a:extLst>
                    <a:ext uri="{9D8B030D-6E8A-4147-A177-3AD203B41FA5}">
                      <a16:colId xmlns:a16="http://schemas.microsoft.com/office/drawing/2014/main" val="20002"/>
                    </a:ext>
                  </a:extLst>
                </a:gridCol>
                <a:gridCol w="396795">
                  <a:extLst>
                    <a:ext uri="{9D8B030D-6E8A-4147-A177-3AD203B41FA5}">
                      <a16:colId xmlns:a16="http://schemas.microsoft.com/office/drawing/2014/main" val="20003"/>
                    </a:ext>
                  </a:extLst>
                </a:gridCol>
                <a:gridCol w="396510">
                  <a:extLst>
                    <a:ext uri="{9D8B030D-6E8A-4147-A177-3AD203B41FA5}">
                      <a16:colId xmlns:a16="http://schemas.microsoft.com/office/drawing/2014/main" val="20004"/>
                    </a:ext>
                  </a:extLst>
                </a:gridCol>
                <a:gridCol w="396510">
                  <a:extLst>
                    <a:ext uri="{9D8B030D-6E8A-4147-A177-3AD203B41FA5}">
                      <a16:colId xmlns:a16="http://schemas.microsoft.com/office/drawing/2014/main" val="20005"/>
                    </a:ext>
                  </a:extLst>
                </a:gridCol>
                <a:gridCol w="396510">
                  <a:extLst>
                    <a:ext uri="{9D8B030D-6E8A-4147-A177-3AD203B41FA5}">
                      <a16:colId xmlns:a16="http://schemas.microsoft.com/office/drawing/2014/main" val="20006"/>
                    </a:ext>
                  </a:extLst>
                </a:gridCol>
                <a:gridCol w="396510">
                  <a:extLst>
                    <a:ext uri="{9D8B030D-6E8A-4147-A177-3AD203B41FA5}">
                      <a16:colId xmlns:a16="http://schemas.microsoft.com/office/drawing/2014/main" val="20007"/>
                    </a:ext>
                  </a:extLst>
                </a:gridCol>
                <a:gridCol w="396510">
                  <a:extLst>
                    <a:ext uri="{9D8B030D-6E8A-4147-A177-3AD203B41FA5}">
                      <a16:colId xmlns:a16="http://schemas.microsoft.com/office/drawing/2014/main" val="20008"/>
                    </a:ext>
                  </a:extLst>
                </a:gridCol>
                <a:gridCol w="396510">
                  <a:extLst>
                    <a:ext uri="{9D8B030D-6E8A-4147-A177-3AD203B41FA5}">
                      <a16:colId xmlns:a16="http://schemas.microsoft.com/office/drawing/2014/main" val="20009"/>
                    </a:ext>
                  </a:extLst>
                </a:gridCol>
              </a:tblGrid>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81" marR="68581" marT="34271" marB="3427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81" marR="68581" marT="34271" marB="34271"/>
                </a:tc>
                <a:tc>
                  <a:txBody>
                    <a:bodyPr/>
                    <a:lstStyle/>
                    <a:p>
                      <a:pPr marL="0" algn="ctr" defTabSz="914400" rtl="0" eaLnBrk="1" latinLnBrk="0" hangingPunct="1"/>
                      <a:endParaRPr lang="zh-CN" altLang="en-US" sz="2400" kern="1200" dirty="0">
                        <a:solidFill>
                          <a:schemeClr val="tx1"/>
                        </a:solidFill>
                        <a:latin typeface="+mn-lt"/>
                        <a:ea typeface="+mn-ea"/>
                        <a:cs typeface="+mn-cs"/>
                      </a:endParaRPr>
                    </a:p>
                  </a:txBody>
                  <a:tcPr marL="68581" marR="68581" marT="34271" marB="34271"/>
                </a:tc>
                <a:tc>
                  <a:txBody>
                    <a:bodyPr/>
                    <a:lstStyle/>
                    <a:p>
                      <a:pPr marL="0" algn="ctr" defTabSz="914400" rtl="0" eaLnBrk="1" latinLnBrk="0" hangingPunct="1"/>
                      <a:endParaRPr lang="zh-CN" altLang="en-US" sz="2400" kern="1200" dirty="0">
                        <a:solidFill>
                          <a:schemeClr val="tx1"/>
                        </a:solidFill>
                        <a:latin typeface="+mn-lt"/>
                        <a:ea typeface="+mn-ea"/>
                        <a:cs typeface="+mn-cs"/>
                      </a:endParaRPr>
                    </a:p>
                  </a:txBody>
                  <a:tcPr marL="68581" marR="68581" marT="34271" marB="34271"/>
                </a:tc>
                <a:tc>
                  <a:txBody>
                    <a:bodyPr/>
                    <a:lstStyle/>
                    <a:p>
                      <a:pPr algn="ctr"/>
                      <a:endParaRPr lang="zh-CN" altLang="en-US" sz="2400" dirty="0"/>
                    </a:p>
                  </a:txBody>
                  <a:tcPr marL="68581" marR="68581" marT="34271" marB="34271"/>
                </a:tc>
                <a:tc>
                  <a:txBody>
                    <a:bodyPr/>
                    <a:lstStyle/>
                    <a:p>
                      <a:pPr algn="ctr"/>
                      <a:r>
                        <a:rPr lang="en-US" altLang="zh-CN" sz="2400" dirty="0">
                          <a:solidFill>
                            <a:srgbClr val="FF0000"/>
                          </a:solidFill>
                        </a:rPr>
                        <a:t>1</a:t>
                      </a:r>
                      <a:endParaRPr lang="zh-CN" altLang="en-US" sz="2400" dirty="0">
                        <a:solidFill>
                          <a:srgbClr val="FF0000"/>
                        </a:solidFill>
                      </a:endParaRPr>
                    </a:p>
                  </a:txBody>
                  <a:tcPr marL="68581" marR="68581" marT="34271" marB="34271"/>
                </a:tc>
                <a:tc>
                  <a:txBody>
                    <a:bodyPr/>
                    <a:lstStyle/>
                    <a:p>
                      <a:pPr algn="ctr"/>
                      <a:r>
                        <a:rPr lang="en-US" altLang="zh-CN" sz="2400" dirty="0"/>
                        <a:t>1</a:t>
                      </a:r>
                      <a:endParaRPr lang="zh-CN" altLang="en-US" sz="2400" dirty="0"/>
                    </a:p>
                  </a:txBody>
                  <a:tcPr marL="68581" marR="68581" marT="34271" marB="34271"/>
                </a:tc>
                <a:tc>
                  <a:txBody>
                    <a:bodyPr/>
                    <a:lstStyle/>
                    <a:p>
                      <a:pPr algn="ctr"/>
                      <a:r>
                        <a:rPr lang="en-US" altLang="zh-CN" sz="2400" dirty="0"/>
                        <a:t>1</a:t>
                      </a:r>
                      <a:endParaRPr lang="zh-CN" altLang="en-US" sz="2400" dirty="0"/>
                    </a:p>
                  </a:txBody>
                  <a:tcPr marL="68581" marR="68581" marT="34271" marB="34271"/>
                </a:tc>
                <a:tc>
                  <a:txBody>
                    <a:bodyPr/>
                    <a:lstStyle/>
                    <a:p>
                      <a:pPr algn="ctr"/>
                      <a:r>
                        <a:rPr lang="en-US" altLang="zh-CN" sz="2400" dirty="0"/>
                        <a:t>0</a:t>
                      </a:r>
                      <a:endParaRPr lang="zh-CN" altLang="en-US" sz="2400" dirty="0"/>
                    </a:p>
                  </a:txBody>
                  <a:tcPr marL="68581" marR="68581" marT="34271" marB="34271"/>
                </a:tc>
                <a:tc>
                  <a:txBody>
                    <a:bodyPr/>
                    <a:lstStyle/>
                    <a:p>
                      <a:pPr algn="ctr"/>
                      <a:r>
                        <a:rPr lang="en-US" altLang="zh-CN" sz="2400" dirty="0"/>
                        <a:t>1</a:t>
                      </a:r>
                      <a:endParaRPr lang="zh-CN" altLang="en-US" sz="2400" dirty="0"/>
                    </a:p>
                  </a:txBody>
                  <a:tcPr marL="68581" marR="68581" marT="34271" marB="34271"/>
                </a:tc>
                <a:extLst>
                  <a:ext uri="{0D108BD9-81ED-4DB2-BD59-A6C34878D82A}">
                    <a16:rowId xmlns:a16="http://schemas.microsoft.com/office/drawing/2014/main" val="10000"/>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81" marR="68581" marT="34271" marB="34271">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81" marR="68581" marT="34271" marB="34271">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1" marR="68581" marT="34271" marB="34271">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1" marR="68581"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marL="68581" marR="68581"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solidFill>
                            <a:srgbClr val="FF0000"/>
                          </a:solidFill>
                        </a:rPr>
                        <a:t>0</a:t>
                      </a:r>
                      <a:endParaRPr lang="zh-CN" altLang="en-US" sz="2400" dirty="0">
                        <a:solidFill>
                          <a:srgbClr val="FF0000"/>
                        </a:solidFill>
                      </a:endParaRPr>
                    </a:p>
                  </a:txBody>
                  <a:tcPr marL="68581" marR="68581"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81" marR="68581"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0</a:t>
                      </a:r>
                      <a:endParaRPr lang="zh-CN" altLang="en-US" sz="2400" dirty="0"/>
                    </a:p>
                  </a:txBody>
                  <a:tcPr marL="68581" marR="68581"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81" marR="68581"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81" marR="68581" marT="34271" marB="3427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4295">
                <a:tc>
                  <a:txBody>
                    <a:bodyPr/>
                    <a:lstStyle/>
                    <a:p>
                      <a:pPr algn="ctr"/>
                      <a:r>
                        <a:rPr lang="en-US" altLang="zh-CN" sz="2400" dirty="0">
                          <a:solidFill>
                            <a:srgbClr val="FF0000"/>
                          </a:solidFill>
                        </a:rPr>
                        <a:t>M</a:t>
                      </a:r>
                      <a:r>
                        <a:rPr lang="en-US" altLang="zh-CN" sz="2400" baseline="-25000" dirty="0">
                          <a:solidFill>
                            <a:srgbClr val="FF0000"/>
                          </a:solidFill>
                        </a:rPr>
                        <a:t>1</a:t>
                      </a:r>
                      <a:r>
                        <a:rPr lang="en-US" altLang="zh-CN" sz="2400" dirty="0">
                          <a:solidFill>
                            <a:srgbClr val="FF0000"/>
                          </a:solidFill>
                        </a:rPr>
                        <a:t>=A&amp;B</a:t>
                      </a:r>
                      <a:r>
                        <a:rPr lang="en-US" altLang="zh-CN" sz="2400" baseline="-25000" dirty="0">
                          <a:solidFill>
                            <a:srgbClr val="FF0000"/>
                          </a:solidFill>
                        </a:rPr>
                        <a:t>4</a:t>
                      </a:r>
                      <a:endParaRPr lang="zh-CN" altLang="en-US" sz="2400" baseline="-25000" dirty="0">
                        <a:solidFill>
                          <a:srgbClr val="FF0000"/>
                        </a:solidFill>
                      </a:endParaRPr>
                    </a:p>
                  </a:txBody>
                  <a:tcPr marL="68581" marR="68581" marT="34271" marB="34271">
                    <a:lnT w="12700" cap="flat" cmpd="sng" algn="ctr">
                      <a:solidFill>
                        <a:schemeClr val="tx1"/>
                      </a:solidFill>
                      <a:prstDash val="solid"/>
                      <a:round/>
                      <a:headEnd type="none" w="med" len="med"/>
                      <a:tailEnd type="none" w="med" len="med"/>
                    </a:lnT>
                  </a:tcPr>
                </a:tc>
                <a:tc>
                  <a:txBody>
                    <a:bodyPr/>
                    <a:lstStyle/>
                    <a:p>
                      <a:pPr algn="ctr"/>
                      <a:endParaRPr lang="zh-CN" altLang="en-US" sz="2400" baseline="-25000" dirty="0">
                        <a:solidFill>
                          <a:srgbClr val="FF0000"/>
                        </a:solidFill>
                      </a:endParaRPr>
                    </a:p>
                  </a:txBody>
                  <a:tcPr marL="68581" marR="68581" marT="34271" marB="34271">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1" marR="68581" marT="34271" marB="34271">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1" marR="68581" marT="34271" marB="34271">
                    <a:lnT w="12700" cap="flat" cmpd="sng" algn="ctr">
                      <a:solidFill>
                        <a:schemeClr val="tx1"/>
                      </a:solidFill>
                      <a:prstDash val="solid"/>
                      <a:round/>
                      <a:headEnd type="none" w="med" len="med"/>
                      <a:tailEnd type="none" w="med" len="med"/>
                    </a:lnT>
                  </a:tcPr>
                </a:tc>
                <a:tc>
                  <a:txBody>
                    <a:bodyPr/>
                    <a:lstStyle/>
                    <a:p>
                      <a:pPr algn="ctr"/>
                      <a:endParaRPr lang="zh-CN" altLang="en-US" sz="2400" dirty="0"/>
                    </a:p>
                  </a:txBody>
                  <a:tcPr marL="68581" marR="68581" marT="34271" marB="34271">
                    <a:lnT w="12700" cap="flat" cmpd="sng" algn="ctr">
                      <a:solidFill>
                        <a:schemeClr val="tx1"/>
                      </a:solidFill>
                      <a:prstDash val="solid"/>
                      <a:round/>
                      <a:headEnd type="none" w="med" len="med"/>
                      <a:tailEnd type="none" w="med" len="med"/>
                    </a:lnT>
                  </a:tcPr>
                </a:tc>
                <a:tc>
                  <a:txBody>
                    <a:bodyPr/>
                    <a:lstStyle/>
                    <a:p>
                      <a:pPr algn="ctr"/>
                      <a:endParaRPr lang="zh-CN" altLang="en-US" sz="2400" dirty="0"/>
                    </a:p>
                  </a:txBody>
                  <a:tcPr marL="68581" marR="68581"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1</a:t>
                      </a:r>
                      <a:endParaRPr lang="zh-CN" altLang="en-US" sz="2400" dirty="0"/>
                    </a:p>
                  </a:txBody>
                  <a:tcPr marL="68581" marR="68581"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1</a:t>
                      </a:r>
                      <a:endParaRPr lang="zh-CN" altLang="en-US" sz="2400" dirty="0"/>
                    </a:p>
                  </a:txBody>
                  <a:tcPr marL="68581" marR="68581"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0</a:t>
                      </a:r>
                      <a:endParaRPr lang="zh-CN" altLang="en-US" sz="2400" dirty="0"/>
                    </a:p>
                  </a:txBody>
                  <a:tcPr marL="68581" marR="68581"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1</a:t>
                      </a:r>
                      <a:endParaRPr lang="zh-CN" altLang="en-US" sz="2400" dirty="0"/>
                    </a:p>
                  </a:txBody>
                  <a:tcPr marL="68581" marR="68581" marT="34271" marB="3427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rPr>
                        <a:t>M</a:t>
                      </a:r>
                      <a:r>
                        <a:rPr lang="en-US" altLang="zh-CN" sz="2400" baseline="-25000" dirty="0">
                          <a:solidFill>
                            <a:srgbClr val="FF0000"/>
                          </a:solidFill>
                        </a:rPr>
                        <a:t>2</a:t>
                      </a:r>
                      <a:r>
                        <a:rPr lang="en-US" altLang="zh-CN" sz="2400" dirty="0">
                          <a:solidFill>
                            <a:srgbClr val="FF0000"/>
                          </a:solidFill>
                        </a:rPr>
                        <a:t>=A&amp;B</a:t>
                      </a:r>
                      <a:r>
                        <a:rPr lang="en-US" altLang="zh-CN" sz="2400" baseline="-25000" dirty="0">
                          <a:solidFill>
                            <a:srgbClr val="FF0000"/>
                          </a:solidFill>
                        </a:rPr>
                        <a:t>3</a:t>
                      </a:r>
                      <a:endParaRPr lang="zh-CN" altLang="en-US" sz="2400" baseline="-25000" dirty="0">
                        <a:solidFill>
                          <a:srgbClr val="FF0000"/>
                        </a:solidFill>
                      </a:endParaRPr>
                    </a:p>
                  </a:txBody>
                  <a:tcPr marL="68581" marR="68581" marT="34271" marB="34271">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81" marR="68581" marT="34271" marB="34271">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1" marR="68581" marT="34271" marB="34271">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1" marR="68581" marT="34271" marB="34271">
                    <a:lnB>
                      <a:noFill/>
                    </a:lnB>
                  </a:tcPr>
                </a:tc>
                <a:tc>
                  <a:txBody>
                    <a:bodyPr/>
                    <a:lstStyle/>
                    <a:p>
                      <a:pPr algn="ctr"/>
                      <a:endParaRPr lang="zh-CN" altLang="en-US" sz="2400"/>
                    </a:p>
                  </a:txBody>
                  <a:tcPr marL="68581" marR="68581" marT="34271" marB="34271">
                    <a:lnB>
                      <a:noFill/>
                    </a:lnB>
                  </a:tcPr>
                </a:tc>
                <a:tc>
                  <a:txBody>
                    <a:bodyPr/>
                    <a:lstStyle/>
                    <a:p>
                      <a:pPr algn="ctr"/>
                      <a:r>
                        <a:rPr lang="en-US" altLang="zh-CN" sz="2400" dirty="0"/>
                        <a:t>1</a:t>
                      </a:r>
                      <a:endParaRPr lang="zh-CN" altLang="en-US" sz="2400" dirty="0"/>
                    </a:p>
                  </a:txBody>
                  <a:tcPr marL="68581" marR="68581" marT="34271" marB="34271">
                    <a:lnB>
                      <a:noFill/>
                    </a:lnB>
                  </a:tcPr>
                </a:tc>
                <a:tc>
                  <a:txBody>
                    <a:bodyPr/>
                    <a:lstStyle/>
                    <a:p>
                      <a:pPr algn="ctr"/>
                      <a:r>
                        <a:rPr lang="en-US" altLang="zh-CN" sz="2400" dirty="0"/>
                        <a:t>1</a:t>
                      </a:r>
                      <a:endParaRPr lang="zh-CN" altLang="en-US" sz="2400" dirty="0"/>
                    </a:p>
                  </a:txBody>
                  <a:tcPr marL="68581" marR="68581" marT="34271" marB="34271">
                    <a:lnB>
                      <a:noFill/>
                    </a:lnB>
                  </a:tcPr>
                </a:tc>
                <a:tc>
                  <a:txBody>
                    <a:bodyPr/>
                    <a:lstStyle/>
                    <a:p>
                      <a:pPr algn="ctr"/>
                      <a:r>
                        <a:rPr lang="en-US" altLang="zh-CN" sz="2400" dirty="0"/>
                        <a:t>0</a:t>
                      </a:r>
                      <a:endParaRPr lang="zh-CN" altLang="en-US" sz="2400" dirty="0"/>
                    </a:p>
                  </a:txBody>
                  <a:tcPr marL="68581" marR="68581" marT="34271" marB="34271">
                    <a:lnB>
                      <a:noFill/>
                    </a:lnB>
                  </a:tcPr>
                </a:tc>
                <a:tc>
                  <a:txBody>
                    <a:bodyPr/>
                    <a:lstStyle/>
                    <a:p>
                      <a:pPr algn="ctr"/>
                      <a:r>
                        <a:rPr lang="en-US" altLang="zh-CN" sz="2400" dirty="0"/>
                        <a:t>1</a:t>
                      </a:r>
                      <a:endParaRPr lang="zh-CN" altLang="en-US" sz="2400" dirty="0"/>
                    </a:p>
                  </a:txBody>
                  <a:tcPr marL="68581" marR="68581" marT="34271" marB="34271">
                    <a:lnB>
                      <a:noFill/>
                    </a:lnB>
                  </a:tcPr>
                </a:tc>
                <a:tc>
                  <a:txBody>
                    <a:bodyPr/>
                    <a:lstStyle/>
                    <a:p>
                      <a:pPr algn="ctr"/>
                      <a:endParaRPr lang="zh-CN" altLang="en-US" sz="2400" dirty="0"/>
                    </a:p>
                  </a:txBody>
                  <a:tcPr marL="68581" marR="68581" marT="34271" marB="34271">
                    <a:lnB>
                      <a:noFill/>
                    </a:lnB>
                  </a:tcPr>
                </a:tc>
                <a:extLst>
                  <a:ext uri="{0D108BD9-81ED-4DB2-BD59-A6C34878D82A}">
                    <a16:rowId xmlns:a16="http://schemas.microsoft.com/office/drawing/2014/main" val="10003"/>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rPr>
                        <a:t>M</a:t>
                      </a:r>
                      <a:r>
                        <a:rPr lang="en-US" altLang="zh-CN" sz="2400" baseline="-25000" dirty="0">
                          <a:solidFill>
                            <a:srgbClr val="FF0000"/>
                          </a:solidFill>
                        </a:rPr>
                        <a:t>3</a:t>
                      </a:r>
                      <a:r>
                        <a:rPr lang="en-US" altLang="zh-CN" sz="2400" dirty="0">
                          <a:solidFill>
                            <a:srgbClr val="FF0000"/>
                          </a:solidFill>
                        </a:rPr>
                        <a:t>=A&amp;B</a:t>
                      </a:r>
                      <a:r>
                        <a:rPr lang="en-US" altLang="zh-CN" sz="2400" baseline="-25000" dirty="0">
                          <a:solidFill>
                            <a:srgbClr val="FF0000"/>
                          </a:solidFill>
                        </a:rPr>
                        <a:t>2</a:t>
                      </a:r>
                      <a:endParaRPr lang="zh-CN" altLang="en-US" sz="2400" baseline="-25000" dirty="0">
                        <a:solidFill>
                          <a:srgbClr val="FF0000"/>
                        </a:solidFill>
                      </a:endParaRPr>
                    </a:p>
                  </a:txBody>
                  <a:tcPr marL="68581" marR="68581"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81" marR="68581"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1" marR="68581"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1" marR="68581"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0</a:t>
                      </a:r>
                      <a:endParaRPr lang="zh-CN" altLang="en-US" sz="2400" dirty="0"/>
                    </a:p>
                  </a:txBody>
                  <a:tcPr marL="68581" marR="68581"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0</a:t>
                      </a:r>
                      <a:endParaRPr lang="zh-CN" altLang="en-US" sz="2400" dirty="0"/>
                    </a:p>
                  </a:txBody>
                  <a:tcPr marL="68581" marR="68581"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0</a:t>
                      </a:r>
                      <a:endParaRPr lang="zh-CN" altLang="en-US" sz="2400" dirty="0"/>
                    </a:p>
                  </a:txBody>
                  <a:tcPr marL="68581" marR="68581"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0</a:t>
                      </a:r>
                      <a:endParaRPr lang="zh-CN" altLang="en-US" sz="2400" dirty="0"/>
                    </a:p>
                  </a:txBody>
                  <a:tcPr marL="68581" marR="68581"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dirty="0"/>
                    </a:p>
                  </a:txBody>
                  <a:tcPr marL="68581" marR="68581"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dirty="0"/>
                    </a:p>
                  </a:txBody>
                  <a:tcPr marL="68581" marR="68581"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rPr>
                        <a:t>M</a:t>
                      </a:r>
                      <a:r>
                        <a:rPr lang="en-US" altLang="zh-CN" sz="2400" baseline="-25000" dirty="0">
                          <a:solidFill>
                            <a:srgbClr val="FF0000"/>
                          </a:solidFill>
                        </a:rPr>
                        <a:t>4</a:t>
                      </a:r>
                      <a:r>
                        <a:rPr lang="en-US" altLang="zh-CN" sz="2400" dirty="0">
                          <a:solidFill>
                            <a:srgbClr val="FF0000"/>
                          </a:solidFill>
                        </a:rPr>
                        <a:t>=A&amp;B</a:t>
                      </a:r>
                      <a:r>
                        <a:rPr lang="en-US" altLang="zh-CN" sz="2400" baseline="-25000" dirty="0">
                          <a:solidFill>
                            <a:srgbClr val="FF0000"/>
                          </a:solidFill>
                        </a:rPr>
                        <a:t>1</a:t>
                      </a:r>
                      <a:endParaRPr lang="zh-CN" altLang="en-US" sz="2400" baseline="-25000" dirty="0">
                        <a:solidFill>
                          <a:srgbClr val="FF0000"/>
                        </a:solidFill>
                      </a:endParaRPr>
                    </a:p>
                  </a:txBody>
                  <a:tcPr marL="68581" marR="68581"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81" marR="68581"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1" marR="68581"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latin typeface="+mn-lt"/>
                          <a:ea typeface="+mn-ea"/>
                          <a:cs typeface="+mn-cs"/>
                        </a:rPr>
                        <a:t>1</a:t>
                      </a:r>
                      <a:endParaRPr lang="zh-CN" altLang="en-US" sz="2400" kern="1200" dirty="0">
                        <a:solidFill>
                          <a:schemeClr val="tx1"/>
                        </a:solidFill>
                        <a:latin typeface="+mn-lt"/>
                        <a:ea typeface="+mn-ea"/>
                        <a:cs typeface="+mn-cs"/>
                      </a:endParaRPr>
                    </a:p>
                  </a:txBody>
                  <a:tcPr marL="68581" marR="68581"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81" marR="68581"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0</a:t>
                      </a:r>
                      <a:endParaRPr lang="zh-CN" altLang="en-US" sz="2400" dirty="0"/>
                    </a:p>
                  </a:txBody>
                  <a:tcPr marL="68581" marR="68581"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81" marR="68581"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1" marR="68581"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1" marR="68581"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1" marR="68581"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4295">
                <a:tc>
                  <a:txBody>
                    <a:bodyPr/>
                    <a:lstStyle/>
                    <a:p>
                      <a:pPr algn="ctr"/>
                      <a:endParaRPr lang="zh-CN" altLang="en-US" sz="2400" dirty="0"/>
                    </a:p>
                  </a:txBody>
                  <a:tcPr marL="68581" marR="68581"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solidFill>
                            <a:srgbClr val="FF0000"/>
                          </a:solidFill>
                        </a:rPr>
                        <a:t>1</a:t>
                      </a:r>
                      <a:endParaRPr lang="zh-CN" altLang="en-US" sz="2400" dirty="0">
                        <a:solidFill>
                          <a:srgbClr val="FF0000"/>
                        </a:solidFill>
                      </a:endParaRPr>
                    </a:p>
                  </a:txBody>
                  <a:tcPr marL="68581" marR="68581" marT="34271" marB="34271">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2400" kern="1200" dirty="0">
                          <a:solidFill>
                            <a:schemeClr val="tx1"/>
                          </a:solidFill>
                          <a:latin typeface="+mn-lt"/>
                          <a:ea typeface="+mn-ea"/>
                          <a:cs typeface="+mn-cs"/>
                        </a:rPr>
                        <a:t>1</a:t>
                      </a:r>
                      <a:endParaRPr lang="zh-CN" altLang="en-US" sz="2400" kern="1200" dirty="0">
                        <a:solidFill>
                          <a:schemeClr val="tx1"/>
                        </a:solidFill>
                        <a:latin typeface="+mn-lt"/>
                        <a:ea typeface="+mn-ea"/>
                        <a:cs typeface="+mn-cs"/>
                      </a:endParaRPr>
                    </a:p>
                  </a:txBody>
                  <a:tcPr marL="68581" marR="68581" marT="34271" marB="34271">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2400" kern="1200" dirty="0">
                          <a:solidFill>
                            <a:schemeClr val="tx1"/>
                          </a:solidFill>
                          <a:latin typeface="+mn-lt"/>
                          <a:ea typeface="+mn-ea"/>
                          <a:cs typeface="+mn-cs"/>
                        </a:rPr>
                        <a:t>0</a:t>
                      </a:r>
                      <a:endParaRPr lang="zh-CN" altLang="en-US" sz="2400" kern="1200" dirty="0">
                        <a:solidFill>
                          <a:schemeClr val="tx1"/>
                        </a:solidFill>
                        <a:latin typeface="+mn-lt"/>
                        <a:ea typeface="+mn-ea"/>
                        <a:cs typeface="+mn-cs"/>
                      </a:endParaRPr>
                    </a:p>
                  </a:txBody>
                  <a:tcPr marL="68581" marR="68581"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solidFill>
                            <a:schemeClr val="tx1"/>
                          </a:solidFill>
                        </a:rPr>
                        <a:t>0</a:t>
                      </a:r>
                      <a:endParaRPr lang="zh-CN" altLang="en-US" sz="2400" dirty="0">
                        <a:solidFill>
                          <a:schemeClr val="tx1"/>
                        </a:solidFill>
                      </a:endParaRPr>
                    </a:p>
                  </a:txBody>
                  <a:tcPr marL="68581" marR="68581"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solidFill>
                            <a:schemeClr val="tx1"/>
                          </a:solidFill>
                        </a:rPr>
                        <a:t>0</a:t>
                      </a:r>
                      <a:endParaRPr lang="zh-CN" altLang="en-US" sz="2400" dirty="0">
                        <a:solidFill>
                          <a:schemeClr val="tx1"/>
                        </a:solidFill>
                      </a:endParaRPr>
                    </a:p>
                  </a:txBody>
                  <a:tcPr marL="68581" marR="68581"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solidFill>
                            <a:schemeClr val="tx1"/>
                          </a:solidFill>
                        </a:rPr>
                        <a:t>1</a:t>
                      </a:r>
                      <a:endParaRPr lang="zh-CN" altLang="en-US" sz="2400" dirty="0">
                        <a:solidFill>
                          <a:schemeClr val="tx1"/>
                        </a:solidFill>
                      </a:endParaRPr>
                    </a:p>
                  </a:txBody>
                  <a:tcPr marL="68581" marR="68581"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solidFill>
                            <a:schemeClr val="tx1"/>
                          </a:solidFill>
                        </a:rPr>
                        <a:t>1</a:t>
                      </a:r>
                      <a:endParaRPr lang="zh-CN" altLang="en-US" sz="2400" dirty="0">
                        <a:solidFill>
                          <a:schemeClr val="tx1"/>
                        </a:solidFill>
                      </a:endParaRPr>
                    </a:p>
                  </a:txBody>
                  <a:tcPr marL="68581" marR="68581"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solidFill>
                            <a:schemeClr val="tx1"/>
                          </a:solidFill>
                        </a:rPr>
                        <a:t>1</a:t>
                      </a:r>
                      <a:endParaRPr lang="zh-CN" altLang="en-US" sz="2400" dirty="0">
                        <a:solidFill>
                          <a:schemeClr val="tx1"/>
                        </a:solidFill>
                      </a:endParaRPr>
                    </a:p>
                  </a:txBody>
                  <a:tcPr marL="68581" marR="68581"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solidFill>
                            <a:schemeClr val="tx1"/>
                          </a:solidFill>
                        </a:rPr>
                        <a:t>1</a:t>
                      </a:r>
                      <a:endParaRPr lang="zh-CN" altLang="en-US" sz="2400" dirty="0">
                        <a:solidFill>
                          <a:schemeClr val="tx1"/>
                        </a:solidFill>
                      </a:endParaRPr>
                    </a:p>
                  </a:txBody>
                  <a:tcPr marL="68581" marR="68581" marT="34271" marB="3427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nvGraphicFramePr>
        <p:xfrm>
          <a:off x="392113" y="1828800"/>
          <a:ext cx="4327526" cy="3040114"/>
        </p:xfrm>
        <a:graphic>
          <a:graphicData uri="http://schemas.openxmlformats.org/drawingml/2006/table">
            <a:tbl>
              <a:tblPr firstRow="1" bandRow="1">
                <a:tableStyleId>{2D5ABB26-0587-4C30-8999-92F81FD0307C}</a:tableStyleId>
              </a:tblPr>
              <a:tblGrid>
                <a:gridCol w="1498826">
                  <a:extLst>
                    <a:ext uri="{9D8B030D-6E8A-4147-A177-3AD203B41FA5}">
                      <a16:colId xmlns:a16="http://schemas.microsoft.com/office/drawing/2014/main" val="20000"/>
                    </a:ext>
                  </a:extLst>
                </a:gridCol>
                <a:gridCol w="353778">
                  <a:extLst>
                    <a:ext uri="{9D8B030D-6E8A-4147-A177-3AD203B41FA5}">
                      <a16:colId xmlns:a16="http://schemas.microsoft.com/office/drawing/2014/main" val="20001"/>
                    </a:ext>
                  </a:extLst>
                </a:gridCol>
                <a:gridCol w="353778">
                  <a:extLst>
                    <a:ext uri="{9D8B030D-6E8A-4147-A177-3AD203B41FA5}">
                      <a16:colId xmlns:a16="http://schemas.microsoft.com/office/drawing/2014/main" val="20002"/>
                    </a:ext>
                  </a:extLst>
                </a:gridCol>
                <a:gridCol w="353524">
                  <a:extLst>
                    <a:ext uri="{9D8B030D-6E8A-4147-A177-3AD203B41FA5}">
                      <a16:colId xmlns:a16="http://schemas.microsoft.com/office/drawing/2014/main" val="20003"/>
                    </a:ext>
                  </a:extLst>
                </a:gridCol>
                <a:gridCol w="353524">
                  <a:extLst>
                    <a:ext uri="{9D8B030D-6E8A-4147-A177-3AD203B41FA5}">
                      <a16:colId xmlns:a16="http://schemas.microsoft.com/office/drawing/2014/main" val="20004"/>
                    </a:ext>
                  </a:extLst>
                </a:gridCol>
                <a:gridCol w="353524">
                  <a:extLst>
                    <a:ext uri="{9D8B030D-6E8A-4147-A177-3AD203B41FA5}">
                      <a16:colId xmlns:a16="http://schemas.microsoft.com/office/drawing/2014/main" val="20005"/>
                    </a:ext>
                  </a:extLst>
                </a:gridCol>
                <a:gridCol w="353524">
                  <a:extLst>
                    <a:ext uri="{9D8B030D-6E8A-4147-A177-3AD203B41FA5}">
                      <a16:colId xmlns:a16="http://schemas.microsoft.com/office/drawing/2014/main" val="20006"/>
                    </a:ext>
                  </a:extLst>
                </a:gridCol>
                <a:gridCol w="353524">
                  <a:extLst>
                    <a:ext uri="{9D8B030D-6E8A-4147-A177-3AD203B41FA5}">
                      <a16:colId xmlns:a16="http://schemas.microsoft.com/office/drawing/2014/main" val="20007"/>
                    </a:ext>
                  </a:extLst>
                </a:gridCol>
                <a:gridCol w="353524">
                  <a:extLst>
                    <a:ext uri="{9D8B030D-6E8A-4147-A177-3AD203B41FA5}">
                      <a16:colId xmlns:a16="http://schemas.microsoft.com/office/drawing/2014/main" val="20008"/>
                    </a:ext>
                  </a:extLst>
                </a:gridCol>
              </a:tblGrid>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95" marR="68595" marT="34271" marB="34271"/>
                </a:tc>
                <a:tc>
                  <a:txBody>
                    <a:bodyPr/>
                    <a:lstStyle/>
                    <a:p>
                      <a:pPr marL="0" algn="ctr" defTabSz="914400" rtl="0" eaLnBrk="1" latinLnBrk="0" hangingPunct="1"/>
                      <a:endParaRPr lang="zh-CN" altLang="en-US" sz="2400" kern="1200" dirty="0">
                        <a:solidFill>
                          <a:schemeClr val="tx1"/>
                        </a:solidFill>
                        <a:latin typeface="+mn-lt"/>
                        <a:ea typeface="+mn-ea"/>
                        <a:cs typeface="+mn-cs"/>
                      </a:endParaRPr>
                    </a:p>
                  </a:txBody>
                  <a:tcPr marL="68595" marR="68595" marT="34271" marB="34271"/>
                </a:tc>
                <a:tc>
                  <a:txBody>
                    <a:bodyPr/>
                    <a:lstStyle/>
                    <a:p>
                      <a:pPr marL="0" algn="ctr" defTabSz="914400" rtl="0" eaLnBrk="1" latinLnBrk="0" hangingPunct="1"/>
                      <a:endParaRPr lang="zh-CN" altLang="en-US" sz="2400" kern="1200" dirty="0">
                        <a:solidFill>
                          <a:schemeClr val="tx1"/>
                        </a:solidFill>
                        <a:latin typeface="+mn-lt"/>
                        <a:ea typeface="+mn-ea"/>
                        <a:cs typeface="+mn-cs"/>
                      </a:endParaRPr>
                    </a:p>
                  </a:txBody>
                  <a:tcPr marL="68595" marR="68595" marT="34271" marB="34271"/>
                </a:tc>
                <a:tc>
                  <a:txBody>
                    <a:bodyPr/>
                    <a:lstStyle/>
                    <a:p>
                      <a:pPr algn="ctr"/>
                      <a:endParaRPr lang="zh-CN" altLang="en-US" sz="2400" dirty="0"/>
                    </a:p>
                  </a:txBody>
                  <a:tcPr marL="68595" marR="68595" marT="34271" marB="34271"/>
                </a:tc>
                <a:tc>
                  <a:txBody>
                    <a:bodyPr/>
                    <a:lstStyle/>
                    <a:p>
                      <a:pPr algn="ctr"/>
                      <a:endParaRPr lang="zh-CN" altLang="en-US" sz="2400" dirty="0"/>
                    </a:p>
                  </a:txBody>
                  <a:tcPr marL="68595" marR="68595" marT="34271" marB="34271"/>
                </a:tc>
                <a:tc>
                  <a:txBody>
                    <a:bodyPr/>
                    <a:lstStyle/>
                    <a:p>
                      <a:pPr algn="ctr"/>
                      <a:r>
                        <a:rPr lang="en-US" altLang="zh-CN" sz="2400" dirty="0"/>
                        <a:t>1</a:t>
                      </a:r>
                      <a:endParaRPr lang="zh-CN" altLang="en-US" sz="2400" dirty="0"/>
                    </a:p>
                  </a:txBody>
                  <a:tcPr marL="68595" marR="68595" marT="34271" marB="34271"/>
                </a:tc>
                <a:tc>
                  <a:txBody>
                    <a:bodyPr/>
                    <a:lstStyle/>
                    <a:p>
                      <a:pPr algn="ctr"/>
                      <a:r>
                        <a:rPr lang="en-US" altLang="zh-CN" sz="2400" dirty="0"/>
                        <a:t>1</a:t>
                      </a:r>
                      <a:endParaRPr lang="zh-CN" altLang="en-US" sz="2400" dirty="0"/>
                    </a:p>
                  </a:txBody>
                  <a:tcPr marL="68595" marR="68595" marT="34271" marB="34271"/>
                </a:tc>
                <a:tc>
                  <a:txBody>
                    <a:bodyPr/>
                    <a:lstStyle/>
                    <a:p>
                      <a:pPr algn="ctr"/>
                      <a:r>
                        <a:rPr lang="en-US" altLang="zh-CN" sz="2400" dirty="0"/>
                        <a:t>0</a:t>
                      </a:r>
                      <a:endParaRPr lang="zh-CN" altLang="en-US" sz="2400" dirty="0"/>
                    </a:p>
                  </a:txBody>
                  <a:tcPr marL="68595" marR="68595" marT="34271" marB="34271"/>
                </a:tc>
                <a:tc>
                  <a:txBody>
                    <a:bodyPr/>
                    <a:lstStyle/>
                    <a:p>
                      <a:pPr algn="ctr"/>
                      <a:r>
                        <a:rPr lang="en-US" altLang="zh-CN" sz="2400" dirty="0"/>
                        <a:t>1</a:t>
                      </a:r>
                      <a:endParaRPr lang="zh-CN" altLang="en-US" sz="2400" dirty="0"/>
                    </a:p>
                  </a:txBody>
                  <a:tcPr marL="68595" marR="68595" marT="34271" marB="34271"/>
                </a:tc>
                <a:extLst>
                  <a:ext uri="{0D108BD9-81ED-4DB2-BD59-A6C34878D82A}">
                    <a16:rowId xmlns:a16="http://schemas.microsoft.com/office/drawing/2014/main" val="10000"/>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95" marR="68595" marT="34271" marB="34271">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95" marR="68595" marT="34271" marB="34271">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95" marR="68595"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marL="68595" marR="68595" marT="34271" marB="34271">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95" marR="68595"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95" marR="68595"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0</a:t>
                      </a:r>
                      <a:endParaRPr lang="zh-CN" altLang="en-US" sz="2400" dirty="0"/>
                    </a:p>
                  </a:txBody>
                  <a:tcPr marL="68595" marR="68595"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95" marR="68595"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95" marR="68595" marT="34271" marB="3427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4295">
                <a:tc>
                  <a:txBody>
                    <a:bodyPr/>
                    <a:lstStyle/>
                    <a:p>
                      <a:pPr algn="ctr"/>
                      <a:r>
                        <a:rPr lang="en-US" altLang="zh-CN" sz="2400" dirty="0">
                          <a:solidFill>
                            <a:srgbClr val="FF0000"/>
                          </a:solidFill>
                        </a:rPr>
                        <a:t>M</a:t>
                      </a:r>
                      <a:r>
                        <a:rPr lang="en-US" altLang="zh-CN" sz="2400" baseline="-25000" dirty="0">
                          <a:solidFill>
                            <a:srgbClr val="FF0000"/>
                          </a:solidFill>
                        </a:rPr>
                        <a:t>1</a:t>
                      </a:r>
                      <a:r>
                        <a:rPr lang="en-US" altLang="zh-CN" sz="2400" dirty="0">
                          <a:solidFill>
                            <a:srgbClr val="FF0000"/>
                          </a:solidFill>
                        </a:rPr>
                        <a:t>=A&amp;B</a:t>
                      </a:r>
                      <a:r>
                        <a:rPr lang="en-US" altLang="zh-CN" sz="2400" baseline="-25000" dirty="0">
                          <a:solidFill>
                            <a:srgbClr val="FF0000"/>
                          </a:solidFill>
                        </a:rPr>
                        <a:t>4</a:t>
                      </a:r>
                      <a:endParaRPr lang="zh-CN" altLang="en-US" sz="2400" baseline="-25000" dirty="0">
                        <a:solidFill>
                          <a:srgbClr val="FF0000"/>
                        </a:solidFill>
                      </a:endParaRPr>
                    </a:p>
                  </a:txBody>
                  <a:tcPr marL="68595" marR="68595" marT="34271" marB="34271">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95" marR="68595" marT="34271" marB="34271">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95" marR="68595" marT="34271" marB="34271">
                    <a:lnT w="12700" cap="flat" cmpd="sng" algn="ctr">
                      <a:solidFill>
                        <a:schemeClr val="tx1"/>
                      </a:solidFill>
                      <a:prstDash val="solid"/>
                      <a:round/>
                      <a:headEnd type="none" w="med" len="med"/>
                      <a:tailEnd type="none" w="med" len="med"/>
                    </a:lnT>
                  </a:tcPr>
                </a:tc>
                <a:tc>
                  <a:txBody>
                    <a:bodyPr/>
                    <a:lstStyle/>
                    <a:p>
                      <a:pPr algn="ctr"/>
                      <a:endParaRPr lang="zh-CN" altLang="en-US" sz="2400" dirty="0"/>
                    </a:p>
                  </a:txBody>
                  <a:tcPr marL="68595" marR="68595" marT="34271" marB="34271">
                    <a:lnT w="12700" cap="flat" cmpd="sng" algn="ctr">
                      <a:solidFill>
                        <a:schemeClr val="tx1"/>
                      </a:solidFill>
                      <a:prstDash val="solid"/>
                      <a:round/>
                      <a:headEnd type="none" w="med" len="med"/>
                      <a:tailEnd type="none" w="med" len="med"/>
                    </a:lnT>
                  </a:tcPr>
                </a:tc>
                <a:tc>
                  <a:txBody>
                    <a:bodyPr/>
                    <a:lstStyle/>
                    <a:p>
                      <a:pPr algn="ctr"/>
                      <a:endParaRPr lang="zh-CN" altLang="en-US" sz="2400"/>
                    </a:p>
                  </a:txBody>
                  <a:tcPr marL="68595" marR="68595"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1</a:t>
                      </a:r>
                      <a:endParaRPr lang="zh-CN" altLang="en-US" sz="2400" dirty="0"/>
                    </a:p>
                  </a:txBody>
                  <a:tcPr marL="68595" marR="68595"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1</a:t>
                      </a:r>
                      <a:endParaRPr lang="zh-CN" altLang="en-US" sz="2400" dirty="0"/>
                    </a:p>
                  </a:txBody>
                  <a:tcPr marL="68595" marR="68595"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0</a:t>
                      </a:r>
                      <a:endParaRPr lang="zh-CN" altLang="en-US" sz="2400" dirty="0"/>
                    </a:p>
                  </a:txBody>
                  <a:tcPr marL="68595" marR="68595"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1</a:t>
                      </a:r>
                      <a:endParaRPr lang="zh-CN" altLang="en-US" sz="2400" dirty="0"/>
                    </a:p>
                  </a:txBody>
                  <a:tcPr marL="68595" marR="68595" marT="34271" marB="3427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rPr>
                        <a:t>M</a:t>
                      </a:r>
                      <a:r>
                        <a:rPr lang="en-US" altLang="zh-CN" sz="2400" baseline="-25000" dirty="0">
                          <a:solidFill>
                            <a:srgbClr val="FF0000"/>
                          </a:solidFill>
                        </a:rPr>
                        <a:t>2</a:t>
                      </a:r>
                      <a:r>
                        <a:rPr lang="en-US" altLang="zh-CN" sz="2400" dirty="0">
                          <a:solidFill>
                            <a:srgbClr val="FF0000"/>
                          </a:solidFill>
                        </a:rPr>
                        <a:t>=A&amp;B</a:t>
                      </a:r>
                      <a:r>
                        <a:rPr lang="en-US" altLang="zh-CN" sz="2400" baseline="-25000" dirty="0">
                          <a:solidFill>
                            <a:srgbClr val="FF0000"/>
                          </a:solidFill>
                        </a:rPr>
                        <a:t>3</a:t>
                      </a:r>
                      <a:endParaRPr lang="zh-CN" altLang="en-US" sz="2400" baseline="-25000" dirty="0">
                        <a:solidFill>
                          <a:srgbClr val="FF0000"/>
                        </a:solidFill>
                      </a:endParaRPr>
                    </a:p>
                  </a:txBody>
                  <a:tcPr marL="68595" marR="68595" marT="34271" marB="34271">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95" marR="68595" marT="34271" marB="34271">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95" marR="68595" marT="34271" marB="34271">
                    <a:lnB>
                      <a:noFill/>
                    </a:lnB>
                  </a:tcPr>
                </a:tc>
                <a:tc>
                  <a:txBody>
                    <a:bodyPr/>
                    <a:lstStyle/>
                    <a:p>
                      <a:pPr algn="ctr"/>
                      <a:endParaRPr lang="zh-CN" altLang="en-US" sz="2400"/>
                    </a:p>
                  </a:txBody>
                  <a:tcPr marL="68595" marR="68595" marT="34271" marB="34271">
                    <a:lnB>
                      <a:noFill/>
                    </a:lnB>
                  </a:tcPr>
                </a:tc>
                <a:tc>
                  <a:txBody>
                    <a:bodyPr/>
                    <a:lstStyle/>
                    <a:p>
                      <a:pPr algn="ctr"/>
                      <a:r>
                        <a:rPr lang="en-US" altLang="zh-CN" sz="2400" dirty="0"/>
                        <a:t>1</a:t>
                      </a:r>
                      <a:endParaRPr lang="zh-CN" altLang="en-US" sz="2400" dirty="0"/>
                    </a:p>
                  </a:txBody>
                  <a:tcPr marL="68595" marR="68595" marT="34271" marB="34271">
                    <a:lnB>
                      <a:noFill/>
                    </a:lnB>
                  </a:tcPr>
                </a:tc>
                <a:tc>
                  <a:txBody>
                    <a:bodyPr/>
                    <a:lstStyle/>
                    <a:p>
                      <a:pPr algn="ctr"/>
                      <a:r>
                        <a:rPr lang="en-US" altLang="zh-CN" sz="2400" dirty="0"/>
                        <a:t>1</a:t>
                      </a:r>
                      <a:endParaRPr lang="zh-CN" altLang="en-US" sz="2400" dirty="0"/>
                    </a:p>
                  </a:txBody>
                  <a:tcPr marL="68595" marR="68595" marT="34271" marB="34271">
                    <a:lnB>
                      <a:noFill/>
                    </a:lnB>
                  </a:tcPr>
                </a:tc>
                <a:tc>
                  <a:txBody>
                    <a:bodyPr/>
                    <a:lstStyle/>
                    <a:p>
                      <a:pPr algn="ctr"/>
                      <a:r>
                        <a:rPr lang="en-US" altLang="zh-CN" sz="2400" dirty="0"/>
                        <a:t>0</a:t>
                      </a:r>
                      <a:endParaRPr lang="zh-CN" altLang="en-US" sz="2400" dirty="0"/>
                    </a:p>
                  </a:txBody>
                  <a:tcPr marL="68595" marR="68595" marT="34271" marB="34271">
                    <a:lnB>
                      <a:noFill/>
                    </a:lnB>
                  </a:tcPr>
                </a:tc>
                <a:tc>
                  <a:txBody>
                    <a:bodyPr/>
                    <a:lstStyle/>
                    <a:p>
                      <a:pPr algn="ctr"/>
                      <a:r>
                        <a:rPr lang="en-US" altLang="zh-CN" sz="2400" dirty="0"/>
                        <a:t>1</a:t>
                      </a:r>
                      <a:endParaRPr lang="zh-CN" altLang="en-US" sz="2400" dirty="0"/>
                    </a:p>
                  </a:txBody>
                  <a:tcPr marL="68595" marR="68595" marT="34271" marB="34271">
                    <a:lnB>
                      <a:noFill/>
                    </a:lnB>
                  </a:tcPr>
                </a:tc>
                <a:tc>
                  <a:txBody>
                    <a:bodyPr/>
                    <a:lstStyle/>
                    <a:p>
                      <a:pPr algn="ctr"/>
                      <a:endParaRPr lang="zh-CN" altLang="en-US" sz="2400" dirty="0"/>
                    </a:p>
                  </a:txBody>
                  <a:tcPr marL="68595" marR="68595" marT="34271" marB="34271">
                    <a:lnB>
                      <a:noFill/>
                    </a:lnB>
                  </a:tcPr>
                </a:tc>
                <a:extLst>
                  <a:ext uri="{0D108BD9-81ED-4DB2-BD59-A6C34878D82A}">
                    <a16:rowId xmlns:a16="http://schemas.microsoft.com/office/drawing/2014/main" val="10003"/>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rPr>
                        <a:t>M</a:t>
                      </a:r>
                      <a:r>
                        <a:rPr lang="en-US" altLang="zh-CN" sz="2400" baseline="-25000" dirty="0">
                          <a:solidFill>
                            <a:srgbClr val="FF0000"/>
                          </a:solidFill>
                        </a:rPr>
                        <a:t>3</a:t>
                      </a:r>
                      <a:r>
                        <a:rPr lang="en-US" altLang="zh-CN" sz="2400" dirty="0">
                          <a:solidFill>
                            <a:srgbClr val="FF0000"/>
                          </a:solidFill>
                        </a:rPr>
                        <a:t>=A&amp;B</a:t>
                      </a:r>
                      <a:r>
                        <a:rPr lang="en-US" altLang="zh-CN" sz="2400" baseline="-25000" dirty="0">
                          <a:solidFill>
                            <a:srgbClr val="FF0000"/>
                          </a:solidFill>
                        </a:rPr>
                        <a:t>2</a:t>
                      </a:r>
                      <a:endParaRPr lang="zh-CN" altLang="en-US" sz="2400" baseline="-25000" dirty="0">
                        <a:solidFill>
                          <a:srgbClr val="FF0000"/>
                        </a:solidFill>
                      </a:endParaRPr>
                    </a:p>
                  </a:txBody>
                  <a:tcPr marL="68595" marR="68595"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95" marR="68595"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95" marR="68595"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0</a:t>
                      </a:r>
                      <a:endParaRPr lang="zh-CN" altLang="en-US" sz="2400" dirty="0"/>
                    </a:p>
                  </a:txBody>
                  <a:tcPr marL="68595" marR="68595"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0</a:t>
                      </a:r>
                      <a:endParaRPr lang="zh-CN" altLang="en-US" sz="2400" dirty="0"/>
                    </a:p>
                  </a:txBody>
                  <a:tcPr marL="68595" marR="68595"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0</a:t>
                      </a:r>
                      <a:endParaRPr lang="zh-CN" altLang="en-US" sz="2400" dirty="0"/>
                    </a:p>
                  </a:txBody>
                  <a:tcPr marL="68595" marR="68595"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0</a:t>
                      </a:r>
                      <a:endParaRPr lang="zh-CN" altLang="en-US" sz="2400" dirty="0"/>
                    </a:p>
                  </a:txBody>
                  <a:tcPr marL="68595" marR="68595"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dirty="0"/>
                    </a:p>
                  </a:txBody>
                  <a:tcPr marL="68595" marR="68595"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dirty="0"/>
                    </a:p>
                  </a:txBody>
                  <a:tcPr marL="68595" marR="68595"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rPr>
                        <a:t>M</a:t>
                      </a:r>
                      <a:r>
                        <a:rPr lang="en-US" altLang="zh-CN" sz="2400" baseline="-25000" dirty="0">
                          <a:solidFill>
                            <a:srgbClr val="FF0000"/>
                          </a:solidFill>
                        </a:rPr>
                        <a:t>4</a:t>
                      </a:r>
                      <a:r>
                        <a:rPr lang="en-US" altLang="zh-CN" sz="2400" dirty="0">
                          <a:solidFill>
                            <a:srgbClr val="FF0000"/>
                          </a:solidFill>
                        </a:rPr>
                        <a:t>=A&amp;B</a:t>
                      </a:r>
                      <a:r>
                        <a:rPr lang="en-US" altLang="zh-CN" sz="2400" baseline="-25000" dirty="0">
                          <a:solidFill>
                            <a:srgbClr val="FF0000"/>
                          </a:solidFill>
                        </a:rPr>
                        <a:t>1</a:t>
                      </a:r>
                      <a:endParaRPr lang="zh-CN" altLang="en-US" sz="2400" baseline="-25000" dirty="0">
                        <a:solidFill>
                          <a:srgbClr val="FF0000"/>
                        </a:solidFill>
                      </a:endParaRPr>
                    </a:p>
                  </a:txBody>
                  <a:tcPr marL="68595" marR="68595"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95" marR="68595"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latin typeface="+mn-lt"/>
                          <a:ea typeface="+mn-ea"/>
                          <a:cs typeface="+mn-cs"/>
                        </a:rPr>
                        <a:t>1</a:t>
                      </a:r>
                      <a:endParaRPr lang="zh-CN" altLang="en-US" sz="2400" kern="1200" dirty="0">
                        <a:solidFill>
                          <a:schemeClr val="tx1"/>
                        </a:solidFill>
                        <a:latin typeface="+mn-lt"/>
                        <a:ea typeface="+mn-ea"/>
                        <a:cs typeface="+mn-cs"/>
                      </a:endParaRPr>
                    </a:p>
                  </a:txBody>
                  <a:tcPr marL="68595" marR="68595"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95" marR="68595"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0</a:t>
                      </a:r>
                      <a:endParaRPr lang="zh-CN" altLang="en-US" sz="2400" dirty="0"/>
                    </a:p>
                  </a:txBody>
                  <a:tcPr marL="68595" marR="68595"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95" marR="68595"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95" marR="68595"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95" marR="68595"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95" marR="68595"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4295">
                <a:tc>
                  <a:txBody>
                    <a:bodyPr/>
                    <a:lstStyle/>
                    <a:p>
                      <a:pPr algn="ctr"/>
                      <a:r>
                        <a:rPr lang="en-US" altLang="zh-CN" sz="2400" dirty="0">
                          <a:solidFill>
                            <a:srgbClr val="FF0000"/>
                          </a:solidFill>
                        </a:rPr>
                        <a:t>AXB</a:t>
                      </a:r>
                      <a:endParaRPr lang="zh-CN" altLang="en-US" sz="2400" dirty="0"/>
                    </a:p>
                  </a:txBody>
                  <a:tcPr marL="68595" marR="68595" marT="34271" marB="34271">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2400" kern="1200" dirty="0">
                          <a:solidFill>
                            <a:schemeClr val="tx1"/>
                          </a:solidFill>
                          <a:latin typeface="+mn-lt"/>
                          <a:ea typeface="+mn-ea"/>
                          <a:cs typeface="+mn-cs"/>
                        </a:rPr>
                        <a:t>1</a:t>
                      </a:r>
                      <a:endParaRPr lang="zh-CN" altLang="en-US" sz="2400" kern="1200" dirty="0">
                        <a:solidFill>
                          <a:schemeClr val="tx1"/>
                        </a:solidFill>
                        <a:latin typeface="+mn-lt"/>
                        <a:ea typeface="+mn-ea"/>
                        <a:cs typeface="+mn-cs"/>
                      </a:endParaRPr>
                    </a:p>
                  </a:txBody>
                  <a:tcPr marL="68595" marR="68595" marT="34271" marB="34271">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2400" kern="1200" dirty="0">
                          <a:solidFill>
                            <a:schemeClr val="tx1"/>
                          </a:solidFill>
                          <a:latin typeface="+mn-lt"/>
                          <a:ea typeface="+mn-ea"/>
                          <a:cs typeface="+mn-cs"/>
                        </a:rPr>
                        <a:t>0</a:t>
                      </a:r>
                      <a:endParaRPr lang="zh-CN" altLang="en-US" sz="2400" kern="1200" dirty="0">
                        <a:solidFill>
                          <a:schemeClr val="tx1"/>
                        </a:solidFill>
                        <a:latin typeface="+mn-lt"/>
                        <a:ea typeface="+mn-ea"/>
                        <a:cs typeface="+mn-cs"/>
                      </a:endParaRPr>
                    </a:p>
                  </a:txBody>
                  <a:tcPr marL="68595" marR="68595"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0</a:t>
                      </a:r>
                      <a:endParaRPr lang="zh-CN" altLang="en-US" sz="2400" dirty="0"/>
                    </a:p>
                  </a:txBody>
                  <a:tcPr marL="68595" marR="68595"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0</a:t>
                      </a:r>
                      <a:endParaRPr lang="zh-CN" altLang="en-US" sz="2400" dirty="0"/>
                    </a:p>
                  </a:txBody>
                  <a:tcPr marL="68595" marR="68595"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1</a:t>
                      </a:r>
                      <a:endParaRPr lang="zh-CN" altLang="en-US" sz="2400" dirty="0"/>
                    </a:p>
                  </a:txBody>
                  <a:tcPr marL="68595" marR="68595"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1</a:t>
                      </a:r>
                      <a:endParaRPr lang="zh-CN" altLang="en-US" sz="2400" dirty="0"/>
                    </a:p>
                  </a:txBody>
                  <a:tcPr marL="68595" marR="68595"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1</a:t>
                      </a:r>
                      <a:endParaRPr lang="zh-CN" altLang="en-US" sz="2400" dirty="0"/>
                    </a:p>
                  </a:txBody>
                  <a:tcPr marL="68595" marR="68595"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1</a:t>
                      </a:r>
                      <a:endParaRPr lang="zh-CN" altLang="en-US" sz="2400" dirty="0"/>
                    </a:p>
                  </a:txBody>
                  <a:tcPr marL="68595" marR="68595" marT="34271" marB="3427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graphicFrame>
        <p:nvGraphicFramePr>
          <p:cNvPr id="13" name="表格 12"/>
          <p:cNvGraphicFramePr>
            <a:graphicFrameLocks noGrp="1"/>
          </p:cNvGraphicFramePr>
          <p:nvPr/>
        </p:nvGraphicFramePr>
        <p:xfrm>
          <a:off x="469900" y="1828800"/>
          <a:ext cx="4894264" cy="3040114"/>
        </p:xfrm>
        <a:graphic>
          <a:graphicData uri="http://schemas.openxmlformats.org/drawingml/2006/table">
            <a:tbl>
              <a:tblPr firstRow="1" bandRow="1">
                <a:tableStyleId>{2D5ABB26-0587-4C30-8999-92F81FD0307C}</a:tableStyleId>
              </a:tblPr>
              <a:tblGrid>
                <a:gridCol w="1330588">
                  <a:extLst>
                    <a:ext uri="{9D8B030D-6E8A-4147-A177-3AD203B41FA5}">
                      <a16:colId xmlns:a16="http://schemas.microsoft.com/office/drawing/2014/main" val="20000"/>
                    </a:ext>
                  </a:extLst>
                </a:gridCol>
                <a:gridCol w="162564">
                  <a:extLst>
                    <a:ext uri="{9D8B030D-6E8A-4147-A177-3AD203B41FA5}">
                      <a16:colId xmlns:a16="http://schemas.microsoft.com/office/drawing/2014/main" val="20001"/>
                    </a:ext>
                  </a:extLst>
                </a:gridCol>
                <a:gridCol w="629745">
                  <a:extLst>
                    <a:ext uri="{9D8B030D-6E8A-4147-A177-3AD203B41FA5}">
                      <a16:colId xmlns:a16="http://schemas.microsoft.com/office/drawing/2014/main" val="20002"/>
                    </a:ext>
                  </a:extLst>
                </a:gridCol>
                <a:gridCol w="396153">
                  <a:extLst>
                    <a:ext uri="{9D8B030D-6E8A-4147-A177-3AD203B41FA5}">
                      <a16:colId xmlns:a16="http://schemas.microsoft.com/office/drawing/2014/main" val="20003"/>
                    </a:ext>
                  </a:extLst>
                </a:gridCol>
                <a:gridCol w="395869">
                  <a:extLst>
                    <a:ext uri="{9D8B030D-6E8A-4147-A177-3AD203B41FA5}">
                      <a16:colId xmlns:a16="http://schemas.microsoft.com/office/drawing/2014/main" val="20004"/>
                    </a:ext>
                  </a:extLst>
                </a:gridCol>
                <a:gridCol w="395869">
                  <a:extLst>
                    <a:ext uri="{9D8B030D-6E8A-4147-A177-3AD203B41FA5}">
                      <a16:colId xmlns:a16="http://schemas.microsoft.com/office/drawing/2014/main" val="20005"/>
                    </a:ext>
                  </a:extLst>
                </a:gridCol>
                <a:gridCol w="395869">
                  <a:extLst>
                    <a:ext uri="{9D8B030D-6E8A-4147-A177-3AD203B41FA5}">
                      <a16:colId xmlns:a16="http://schemas.microsoft.com/office/drawing/2014/main" val="20006"/>
                    </a:ext>
                  </a:extLst>
                </a:gridCol>
                <a:gridCol w="395869">
                  <a:extLst>
                    <a:ext uri="{9D8B030D-6E8A-4147-A177-3AD203B41FA5}">
                      <a16:colId xmlns:a16="http://schemas.microsoft.com/office/drawing/2014/main" val="20007"/>
                    </a:ext>
                  </a:extLst>
                </a:gridCol>
                <a:gridCol w="395869">
                  <a:extLst>
                    <a:ext uri="{9D8B030D-6E8A-4147-A177-3AD203B41FA5}">
                      <a16:colId xmlns:a16="http://schemas.microsoft.com/office/drawing/2014/main" val="20008"/>
                    </a:ext>
                  </a:extLst>
                </a:gridCol>
                <a:gridCol w="395869">
                  <a:extLst>
                    <a:ext uri="{9D8B030D-6E8A-4147-A177-3AD203B41FA5}">
                      <a16:colId xmlns:a16="http://schemas.microsoft.com/office/drawing/2014/main" val="20009"/>
                    </a:ext>
                  </a:extLst>
                </a:gridCol>
              </a:tblGrid>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82" marR="68582" marT="34271" marB="3427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82" marR="68582" marT="34271" marB="34271"/>
                </a:tc>
                <a:tc>
                  <a:txBody>
                    <a:bodyPr/>
                    <a:lstStyle/>
                    <a:p>
                      <a:pPr marL="0" algn="ctr" defTabSz="914400" rtl="0" eaLnBrk="1" latinLnBrk="0" hangingPunct="1"/>
                      <a:endParaRPr lang="zh-CN" altLang="en-US" sz="2400" kern="1200" dirty="0">
                        <a:solidFill>
                          <a:schemeClr val="tx1"/>
                        </a:solidFill>
                        <a:latin typeface="+mn-lt"/>
                        <a:ea typeface="+mn-ea"/>
                        <a:cs typeface="+mn-cs"/>
                      </a:endParaRPr>
                    </a:p>
                  </a:txBody>
                  <a:tcPr marL="68582" marR="68582" marT="34271" marB="34271"/>
                </a:tc>
                <a:tc>
                  <a:txBody>
                    <a:bodyPr/>
                    <a:lstStyle/>
                    <a:p>
                      <a:pPr marL="0" algn="ctr" defTabSz="914400" rtl="0" eaLnBrk="1" latinLnBrk="0" hangingPunct="1"/>
                      <a:endParaRPr lang="zh-CN" altLang="en-US" sz="2400" kern="1200" dirty="0">
                        <a:solidFill>
                          <a:schemeClr val="tx1"/>
                        </a:solidFill>
                        <a:latin typeface="+mn-lt"/>
                        <a:ea typeface="+mn-ea"/>
                        <a:cs typeface="+mn-cs"/>
                      </a:endParaRPr>
                    </a:p>
                  </a:txBody>
                  <a:tcPr marL="68582" marR="68582" marT="34271" marB="34271"/>
                </a:tc>
                <a:tc>
                  <a:txBody>
                    <a:bodyPr/>
                    <a:lstStyle/>
                    <a:p>
                      <a:pPr algn="ctr"/>
                      <a:endParaRPr lang="zh-CN" altLang="en-US" sz="2400" dirty="0"/>
                    </a:p>
                  </a:txBody>
                  <a:tcPr marL="68582" marR="68582" marT="34271" marB="34271"/>
                </a:tc>
                <a:tc>
                  <a:txBody>
                    <a:bodyPr/>
                    <a:lstStyle/>
                    <a:p>
                      <a:pPr algn="ctr"/>
                      <a:r>
                        <a:rPr lang="en-US" altLang="zh-CN" sz="2400" dirty="0">
                          <a:solidFill>
                            <a:srgbClr val="FF0000"/>
                          </a:solidFill>
                        </a:rPr>
                        <a:t>1</a:t>
                      </a:r>
                      <a:endParaRPr lang="zh-CN" altLang="en-US" sz="2400" dirty="0">
                        <a:solidFill>
                          <a:srgbClr val="FF0000"/>
                        </a:solidFill>
                      </a:endParaRPr>
                    </a:p>
                  </a:txBody>
                  <a:tcPr marL="68582" marR="68582" marT="34271" marB="34271"/>
                </a:tc>
                <a:tc>
                  <a:txBody>
                    <a:bodyPr/>
                    <a:lstStyle/>
                    <a:p>
                      <a:pPr algn="ctr"/>
                      <a:r>
                        <a:rPr lang="en-US" altLang="zh-CN" sz="2400" dirty="0"/>
                        <a:t>1</a:t>
                      </a:r>
                      <a:endParaRPr lang="zh-CN" altLang="en-US" sz="2400" dirty="0"/>
                    </a:p>
                  </a:txBody>
                  <a:tcPr marL="68582" marR="68582" marT="34271" marB="34271"/>
                </a:tc>
                <a:tc>
                  <a:txBody>
                    <a:bodyPr/>
                    <a:lstStyle/>
                    <a:p>
                      <a:pPr algn="ctr"/>
                      <a:r>
                        <a:rPr lang="en-US" altLang="zh-CN" sz="2400" dirty="0"/>
                        <a:t>1</a:t>
                      </a:r>
                      <a:endParaRPr lang="zh-CN" altLang="en-US" sz="2400" dirty="0"/>
                    </a:p>
                  </a:txBody>
                  <a:tcPr marL="68582" marR="68582" marT="34271" marB="34271"/>
                </a:tc>
                <a:tc>
                  <a:txBody>
                    <a:bodyPr/>
                    <a:lstStyle/>
                    <a:p>
                      <a:pPr algn="ctr"/>
                      <a:r>
                        <a:rPr lang="en-US" altLang="zh-CN" sz="2400" dirty="0"/>
                        <a:t>0</a:t>
                      </a:r>
                      <a:endParaRPr lang="zh-CN" altLang="en-US" sz="2400" dirty="0"/>
                    </a:p>
                  </a:txBody>
                  <a:tcPr marL="68582" marR="68582" marT="34271" marB="34271"/>
                </a:tc>
                <a:tc>
                  <a:txBody>
                    <a:bodyPr/>
                    <a:lstStyle/>
                    <a:p>
                      <a:pPr algn="ctr"/>
                      <a:r>
                        <a:rPr lang="en-US" altLang="zh-CN" sz="2400" dirty="0"/>
                        <a:t>1</a:t>
                      </a:r>
                      <a:endParaRPr lang="zh-CN" altLang="en-US" sz="2400" dirty="0"/>
                    </a:p>
                  </a:txBody>
                  <a:tcPr marL="68582" marR="68582" marT="34271" marB="34271"/>
                </a:tc>
                <a:extLst>
                  <a:ext uri="{0D108BD9-81ED-4DB2-BD59-A6C34878D82A}">
                    <a16:rowId xmlns:a16="http://schemas.microsoft.com/office/drawing/2014/main" val="10000"/>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82" marR="68582" marT="34271" marB="34271">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82" marR="68582" marT="34271" marB="34271">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2" marR="68582" marT="34271" marB="34271">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2" marR="68582"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marL="68582" marR="68582"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solidFill>
                            <a:srgbClr val="FF0000"/>
                          </a:solidFill>
                        </a:rPr>
                        <a:t>0</a:t>
                      </a:r>
                      <a:endParaRPr lang="zh-CN" altLang="en-US" sz="2400" dirty="0">
                        <a:solidFill>
                          <a:srgbClr val="FF0000"/>
                        </a:solidFill>
                      </a:endParaRPr>
                    </a:p>
                  </a:txBody>
                  <a:tcPr marL="68582" marR="68582"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82" marR="68582"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0</a:t>
                      </a:r>
                      <a:endParaRPr lang="zh-CN" altLang="en-US" sz="2400" dirty="0"/>
                    </a:p>
                  </a:txBody>
                  <a:tcPr marL="68582" marR="68582"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82" marR="68582" marT="34271" marB="34271">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82" marR="68582" marT="34271" marB="3427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4295">
                <a:tc>
                  <a:txBody>
                    <a:bodyPr/>
                    <a:lstStyle/>
                    <a:p>
                      <a:pPr algn="ctr"/>
                      <a:r>
                        <a:rPr lang="en-US" altLang="zh-CN" sz="2400" dirty="0">
                          <a:solidFill>
                            <a:srgbClr val="FF0000"/>
                          </a:solidFill>
                        </a:rPr>
                        <a:t>M</a:t>
                      </a:r>
                      <a:r>
                        <a:rPr lang="en-US" altLang="zh-CN" sz="2400" baseline="-25000" dirty="0">
                          <a:solidFill>
                            <a:srgbClr val="FF0000"/>
                          </a:solidFill>
                        </a:rPr>
                        <a:t>1</a:t>
                      </a:r>
                      <a:r>
                        <a:rPr lang="en-US" altLang="zh-CN" sz="2400" dirty="0">
                          <a:solidFill>
                            <a:srgbClr val="FF0000"/>
                          </a:solidFill>
                        </a:rPr>
                        <a:t>=A&amp;B</a:t>
                      </a:r>
                      <a:r>
                        <a:rPr lang="en-US" altLang="zh-CN" sz="2400" baseline="-25000" dirty="0">
                          <a:solidFill>
                            <a:srgbClr val="FF0000"/>
                          </a:solidFill>
                        </a:rPr>
                        <a:t>4</a:t>
                      </a:r>
                      <a:endParaRPr lang="zh-CN" altLang="en-US" sz="2400" baseline="-25000" dirty="0">
                        <a:solidFill>
                          <a:srgbClr val="FF0000"/>
                        </a:solidFill>
                      </a:endParaRPr>
                    </a:p>
                  </a:txBody>
                  <a:tcPr marL="68582" marR="68582" marT="34271" marB="34271">
                    <a:lnT w="12700" cap="flat" cmpd="sng" algn="ctr">
                      <a:solidFill>
                        <a:schemeClr val="tx1"/>
                      </a:solidFill>
                      <a:prstDash val="solid"/>
                      <a:round/>
                      <a:headEnd type="none" w="med" len="med"/>
                      <a:tailEnd type="none" w="med" len="med"/>
                    </a:lnT>
                  </a:tcPr>
                </a:tc>
                <a:tc>
                  <a:txBody>
                    <a:bodyPr/>
                    <a:lstStyle/>
                    <a:p>
                      <a:pPr algn="ctr"/>
                      <a:endParaRPr lang="zh-CN" altLang="en-US" sz="2400" baseline="-25000" dirty="0">
                        <a:solidFill>
                          <a:srgbClr val="FF0000"/>
                        </a:solidFill>
                      </a:endParaRPr>
                    </a:p>
                  </a:txBody>
                  <a:tcPr marL="68582" marR="68582" marT="34271" marB="34271">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2" marR="68582" marT="34271" marB="34271">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2" marR="68582" marT="34271" marB="34271">
                    <a:lnT w="12700" cap="flat" cmpd="sng" algn="ctr">
                      <a:solidFill>
                        <a:schemeClr val="tx1"/>
                      </a:solidFill>
                      <a:prstDash val="solid"/>
                      <a:round/>
                      <a:headEnd type="none" w="med" len="med"/>
                      <a:tailEnd type="none" w="med" len="med"/>
                    </a:lnT>
                  </a:tcPr>
                </a:tc>
                <a:tc>
                  <a:txBody>
                    <a:bodyPr/>
                    <a:lstStyle/>
                    <a:p>
                      <a:pPr algn="ctr"/>
                      <a:endParaRPr lang="zh-CN" altLang="en-US" sz="2400" dirty="0"/>
                    </a:p>
                  </a:txBody>
                  <a:tcPr marL="68582" marR="68582" marT="34271" marB="34271">
                    <a:lnT w="12700" cap="flat" cmpd="sng" algn="ctr">
                      <a:solidFill>
                        <a:schemeClr val="tx1"/>
                      </a:solidFill>
                      <a:prstDash val="solid"/>
                      <a:round/>
                      <a:headEnd type="none" w="med" len="med"/>
                      <a:tailEnd type="none" w="med" len="med"/>
                    </a:lnT>
                  </a:tcPr>
                </a:tc>
                <a:tc>
                  <a:txBody>
                    <a:bodyPr/>
                    <a:lstStyle/>
                    <a:p>
                      <a:pPr algn="ctr"/>
                      <a:endParaRPr lang="zh-CN" altLang="en-US" sz="2400" dirty="0"/>
                    </a:p>
                  </a:txBody>
                  <a:tcPr marL="68582" marR="68582"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1</a:t>
                      </a:r>
                      <a:endParaRPr lang="zh-CN" altLang="en-US" sz="2400" dirty="0"/>
                    </a:p>
                  </a:txBody>
                  <a:tcPr marL="68582" marR="68582"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1</a:t>
                      </a:r>
                      <a:endParaRPr lang="zh-CN" altLang="en-US" sz="2400" dirty="0"/>
                    </a:p>
                  </a:txBody>
                  <a:tcPr marL="68582" marR="68582"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0</a:t>
                      </a:r>
                      <a:endParaRPr lang="zh-CN" altLang="en-US" sz="2400" dirty="0"/>
                    </a:p>
                  </a:txBody>
                  <a:tcPr marL="68582" marR="68582" marT="34271" marB="34271">
                    <a:lnT w="12700" cap="flat" cmpd="sng" algn="ctr">
                      <a:solidFill>
                        <a:schemeClr val="tx1"/>
                      </a:solidFill>
                      <a:prstDash val="solid"/>
                      <a:round/>
                      <a:headEnd type="none" w="med" len="med"/>
                      <a:tailEnd type="none" w="med" len="med"/>
                    </a:lnT>
                  </a:tcPr>
                </a:tc>
                <a:tc>
                  <a:txBody>
                    <a:bodyPr/>
                    <a:lstStyle/>
                    <a:p>
                      <a:pPr algn="ctr"/>
                      <a:r>
                        <a:rPr lang="en-US" altLang="zh-CN" sz="2400" dirty="0"/>
                        <a:t>1</a:t>
                      </a:r>
                      <a:endParaRPr lang="zh-CN" altLang="en-US" sz="2400" dirty="0"/>
                    </a:p>
                  </a:txBody>
                  <a:tcPr marL="68582" marR="68582" marT="34271" marB="3427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rPr>
                        <a:t>M</a:t>
                      </a:r>
                      <a:r>
                        <a:rPr lang="en-US" altLang="zh-CN" sz="2400" baseline="-25000" dirty="0">
                          <a:solidFill>
                            <a:srgbClr val="FF0000"/>
                          </a:solidFill>
                        </a:rPr>
                        <a:t>2</a:t>
                      </a:r>
                      <a:r>
                        <a:rPr lang="en-US" altLang="zh-CN" sz="2400" dirty="0">
                          <a:solidFill>
                            <a:srgbClr val="FF0000"/>
                          </a:solidFill>
                        </a:rPr>
                        <a:t>=A&amp;B</a:t>
                      </a:r>
                      <a:r>
                        <a:rPr lang="en-US" altLang="zh-CN" sz="2400" baseline="-25000" dirty="0">
                          <a:solidFill>
                            <a:srgbClr val="FF0000"/>
                          </a:solidFill>
                        </a:rPr>
                        <a:t>3</a:t>
                      </a:r>
                      <a:endParaRPr lang="zh-CN" altLang="en-US" sz="2400" baseline="-25000" dirty="0">
                        <a:solidFill>
                          <a:srgbClr val="FF0000"/>
                        </a:solidFill>
                      </a:endParaRPr>
                    </a:p>
                  </a:txBody>
                  <a:tcPr marL="68582" marR="68582" marT="34271" marB="34271">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82" marR="68582" marT="34271" marB="34271">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2" marR="68582" marT="34271" marB="34271">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2" marR="68582" marT="34271" marB="34271">
                    <a:lnB>
                      <a:noFill/>
                    </a:lnB>
                  </a:tcPr>
                </a:tc>
                <a:tc>
                  <a:txBody>
                    <a:bodyPr/>
                    <a:lstStyle/>
                    <a:p>
                      <a:pPr algn="ctr"/>
                      <a:endParaRPr lang="zh-CN" altLang="en-US" sz="2400"/>
                    </a:p>
                  </a:txBody>
                  <a:tcPr marL="68582" marR="68582" marT="34271" marB="34271">
                    <a:lnB>
                      <a:noFill/>
                    </a:lnB>
                  </a:tcPr>
                </a:tc>
                <a:tc>
                  <a:txBody>
                    <a:bodyPr/>
                    <a:lstStyle/>
                    <a:p>
                      <a:pPr algn="ctr"/>
                      <a:r>
                        <a:rPr lang="en-US" altLang="zh-CN" sz="2400" dirty="0"/>
                        <a:t>1</a:t>
                      </a:r>
                      <a:endParaRPr lang="zh-CN" altLang="en-US" sz="2400" dirty="0"/>
                    </a:p>
                  </a:txBody>
                  <a:tcPr marL="68582" marR="68582" marT="34271" marB="34271">
                    <a:lnB>
                      <a:noFill/>
                    </a:lnB>
                  </a:tcPr>
                </a:tc>
                <a:tc>
                  <a:txBody>
                    <a:bodyPr/>
                    <a:lstStyle/>
                    <a:p>
                      <a:pPr algn="ctr"/>
                      <a:r>
                        <a:rPr lang="en-US" altLang="zh-CN" sz="2400" dirty="0"/>
                        <a:t>1</a:t>
                      </a:r>
                      <a:endParaRPr lang="zh-CN" altLang="en-US" sz="2400" dirty="0"/>
                    </a:p>
                  </a:txBody>
                  <a:tcPr marL="68582" marR="68582" marT="34271" marB="34271">
                    <a:lnB>
                      <a:noFill/>
                    </a:lnB>
                  </a:tcPr>
                </a:tc>
                <a:tc>
                  <a:txBody>
                    <a:bodyPr/>
                    <a:lstStyle/>
                    <a:p>
                      <a:pPr algn="ctr"/>
                      <a:r>
                        <a:rPr lang="en-US" altLang="zh-CN" sz="2400" dirty="0"/>
                        <a:t>0</a:t>
                      </a:r>
                      <a:endParaRPr lang="zh-CN" altLang="en-US" sz="2400" dirty="0"/>
                    </a:p>
                  </a:txBody>
                  <a:tcPr marL="68582" marR="68582" marT="34271" marB="34271">
                    <a:lnB>
                      <a:noFill/>
                    </a:lnB>
                  </a:tcPr>
                </a:tc>
                <a:tc>
                  <a:txBody>
                    <a:bodyPr/>
                    <a:lstStyle/>
                    <a:p>
                      <a:pPr algn="ctr"/>
                      <a:r>
                        <a:rPr lang="en-US" altLang="zh-CN" sz="2400" dirty="0"/>
                        <a:t>1</a:t>
                      </a:r>
                      <a:endParaRPr lang="zh-CN" altLang="en-US" sz="2400" dirty="0"/>
                    </a:p>
                  </a:txBody>
                  <a:tcPr marL="68582" marR="68582" marT="34271" marB="34271">
                    <a:lnB>
                      <a:noFill/>
                    </a:lnB>
                  </a:tcPr>
                </a:tc>
                <a:tc>
                  <a:txBody>
                    <a:bodyPr/>
                    <a:lstStyle/>
                    <a:p>
                      <a:pPr algn="ctr"/>
                      <a:endParaRPr lang="zh-CN" altLang="en-US" sz="2400" dirty="0"/>
                    </a:p>
                  </a:txBody>
                  <a:tcPr marL="68582" marR="68582" marT="34271" marB="34271">
                    <a:lnB>
                      <a:noFill/>
                    </a:lnB>
                  </a:tcPr>
                </a:tc>
                <a:extLst>
                  <a:ext uri="{0D108BD9-81ED-4DB2-BD59-A6C34878D82A}">
                    <a16:rowId xmlns:a16="http://schemas.microsoft.com/office/drawing/2014/main" val="10003"/>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rPr>
                        <a:t>M</a:t>
                      </a:r>
                      <a:r>
                        <a:rPr lang="en-US" altLang="zh-CN" sz="2400" baseline="-25000" dirty="0">
                          <a:solidFill>
                            <a:srgbClr val="FF0000"/>
                          </a:solidFill>
                        </a:rPr>
                        <a:t>3</a:t>
                      </a:r>
                      <a:r>
                        <a:rPr lang="en-US" altLang="zh-CN" sz="2400" dirty="0">
                          <a:solidFill>
                            <a:srgbClr val="FF0000"/>
                          </a:solidFill>
                        </a:rPr>
                        <a:t>=A&amp;B</a:t>
                      </a:r>
                      <a:r>
                        <a:rPr lang="en-US" altLang="zh-CN" sz="2400" baseline="-25000" dirty="0">
                          <a:solidFill>
                            <a:srgbClr val="FF0000"/>
                          </a:solidFill>
                        </a:rPr>
                        <a:t>2</a:t>
                      </a:r>
                      <a:endParaRPr lang="zh-CN" altLang="en-US" sz="2400" baseline="-25000" dirty="0">
                        <a:solidFill>
                          <a:srgbClr val="FF0000"/>
                        </a:solidFill>
                      </a:endParaRPr>
                    </a:p>
                  </a:txBody>
                  <a:tcPr marL="68582" marR="68582"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82" marR="68582"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2" marR="68582"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2" marR="68582"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0</a:t>
                      </a:r>
                      <a:endParaRPr lang="zh-CN" altLang="en-US" sz="2400" dirty="0"/>
                    </a:p>
                  </a:txBody>
                  <a:tcPr marL="68582" marR="68582"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0</a:t>
                      </a:r>
                      <a:endParaRPr lang="zh-CN" altLang="en-US" sz="2400" dirty="0"/>
                    </a:p>
                  </a:txBody>
                  <a:tcPr marL="68582" marR="68582"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0</a:t>
                      </a:r>
                      <a:endParaRPr lang="zh-CN" altLang="en-US" sz="2400" dirty="0"/>
                    </a:p>
                  </a:txBody>
                  <a:tcPr marL="68582" marR="68582"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0</a:t>
                      </a:r>
                      <a:endParaRPr lang="zh-CN" altLang="en-US" sz="2400" dirty="0"/>
                    </a:p>
                  </a:txBody>
                  <a:tcPr marL="68582" marR="68582"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dirty="0"/>
                    </a:p>
                  </a:txBody>
                  <a:tcPr marL="68582" marR="68582"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dirty="0"/>
                    </a:p>
                  </a:txBody>
                  <a:tcPr marL="68582" marR="68582" marT="34271" marB="34271">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42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rPr>
                        <a:t>M</a:t>
                      </a:r>
                      <a:r>
                        <a:rPr lang="en-US" altLang="zh-CN" sz="2400" baseline="-25000" dirty="0">
                          <a:solidFill>
                            <a:srgbClr val="FF0000"/>
                          </a:solidFill>
                        </a:rPr>
                        <a:t>4</a:t>
                      </a:r>
                      <a:r>
                        <a:rPr lang="en-US" altLang="zh-CN" sz="2400" dirty="0">
                          <a:solidFill>
                            <a:srgbClr val="FF0000"/>
                          </a:solidFill>
                        </a:rPr>
                        <a:t>=A&amp;B</a:t>
                      </a:r>
                      <a:r>
                        <a:rPr lang="en-US" altLang="zh-CN" sz="2400" baseline="-25000" dirty="0">
                          <a:solidFill>
                            <a:srgbClr val="FF0000"/>
                          </a:solidFill>
                        </a:rPr>
                        <a:t>1</a:t>
                      </a:r>
                      <a:endParaRPr lang="zh-CN" altLang="en-US" sz="2400" baseline="-25000" dirty="0">
                        <a:solidFill>
                          <a:srgbClr val="FF0000"/>
                        </a:solidFill>
                      </a:endParaRPr>
                    </a:p>
                  </a:txBody>
                  <a:tcPr marL="68582" marR="68582"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25000" dirty="0">
                        <a:solidFill>
                          <a:srgbClr val="FF0000"/>
                        </a:solidFill>
                      </a:endParaRPr>
                    </a:p>
                  </a:txBody>
                  <a:tcPr marL="68582" marR="68582"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kern="1200" dirty="0">
                        <a:solidFill>
                          <a:schemeClr val="tx1"/>
                        </a:solidFill>
                        <a:latin typeface="+mn-lt"/>
                        <a:ea typeface="+mn-ea"/>
                        <a:cs typeface="+mn-cs"/>
                      </a:endParaRPr>
                    </a:p>
                  </a:txBody>
                  <a:tcPr marL="68582" marR="68582"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latin typeface="+mn-lt"/>
                          <a:ea typeface="+mn-ea"/>
                          <a:cs typeface="+mn-cs"/>
                        </a:rPr>
                        <a:t>1</a:t>
                      </a:r>
                      <a:endParaRPr lang="zh-CN" altLang="en-US" sz="2400" kern="1200" dirty="0">
                        <a:solidFill>
                          <a:schemeClr val="tx1"/>
                        </a:solidFill>
                        <a:latin typeface="+mn-lt"/>
                        <a:ea typeface="+mn-ea"/>
                        <a:cs typeface="+mn-cs"/>
                      </a:endParaRPr>
                    </a:p>
                  </a:txBody>
                  <a:tcPr marL="68582" marR="68582"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82" marR="68582"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0</a:t>
                      </a:r>
                      <a:endParaRPr lang="zh-CN" altLang="en-US" sz="2400" dirty="0"/>
                    </a:p>
                  </a:txBody>
                  <a:tcPr marL="68582" marR="68582"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1</a:t>
                      </a:r>
                      <a:endParaRPr lang="zh-CN" altLang="en-US" sz="2400" dirty="0"/>
                    </a:p>
                  </a:txBody>
                  <a:tcPr marL="68582" marR="68582"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2" marR="68582"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2" marR="68582"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2" marR="68582" marT="34271" marB="34271">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4295">
                <a:tc>
                  <a:txBody>
                    <a:bodyPr/>
                    <a:lstStyle/>
                    <a:p>
                      <a:pPr algn="ctr"/>
                      <a:endParaRPr lang="zh-CN" altLang="en-US" sz="2400" dirty="0"/>
                    </a:p>
                  </a:txBody>
                  <a:tcPr marL="68582" marR="68582" marT="34271" marB="34271">
                    <a:lnT w="12700" cap="flat" cmpd="sng" algn="ctr">
                      <a:solidFill>
                        <a:schemeClr val="tx1"/>
                      </a:solidFill>
                      <a:prstDash val="solid"/>
                      <a:round/>
                      <a:headEnd type="none" w="med" len="med"/>
                      <a:tailEnd type="none" w="med" len="med"/>
                    </a:lnT>
                  </a:tcPr>
                </a:tc>
                <a:tc>
                  <a:txBody>
                    <a:bodyPr/>
                    <a:lstStyle/>
                    <a:p>
                      <a:pPr algn="ctr"/>
                      <a:r>
                        <a:rPr lang="zh-CN" altLang="en-US" sz="2400" dirty="0">
                          <a:solidFill>
                            <a:srgbClr val="FF0000"/>
                          </a:solidFill>
                        </a:rPr>
                        <a:t>？</a:t>
                      </a:r>
                    </a:p>
                  </a:txBody>
                  <a:tcPr marL="68582" marR="68582" marT="34271" marB="34271">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zh-CN" altLang="en-US" sz="2400" kern="1200" dirty="0">
                          <a:solidFill>
                            <a:srgbClr val="FF0000"/>
                          </a:solidFill>
                          <a:latin typeface="+mn-lt"/>
                          <a:ea typeface="+mn-ea"/>
                          <a:cs typeface="+mn-cs"/>
                        </a:rPr>
                        <a:t>？</a:t>
                      </a:r>
                    </a:p>
                  </a:txBody>
                  <a:tcPr marL="68582" marR="68582" marT="34271" marB="34271">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zh-CN" altLang="en-US" sz="2400" kern="1200" dirty="0">
                          <a:solidFill>
                            <a:srgbClr val="FF0000"/>
                          </a:solidFill>
                          <a:latin typeface="+mn-lt"/>
                          <a:ea typeface="+mn-ea"/>
                          <a:cs typeface="+mn-cs"/>
                        </a:rPr>
                        <a:t>？</a:t>
                      </a:r>
                    </a:p>
                  </a:txBody>
                  <a:tcPr marL="68582" marR="68582" marT="34271" marB="34271">
                    <a:lnT w="12700" cap="flat" cmpd="sng" algn="ctr">
                      <a:solidFill>
                        <a:schemeClr val="tx1"/>
                      </a:solidFill>
                      <a:prstDash val="solid"/>
                      <a:round/>
                      <a:headEnd type="none" w="med" len="med"/>
                      <a:tailEnd type="none" w="med" len="med"/>
                    </a:lnT>
                  </a:tcPr>
                </a:tc>
                <a:tc>
                  <a:txBody>
                    <a:bodyPr/>
                    <a:lstStyle/>
                    <a:p>
                      <a:pPr algn="ctr"/>
                      <a:r>
                        <a:rPr lang="zh-CN" altLang="en-US" sz="2400" dirty="0">
                          <a:solidFill>
                            <a:srgbClr val="FF0000"/>
                          </a:solidFill>
                        </a:rPr>
                        <a:t>？</a:t>
                      </a:r>
                    </a:p>
                  </a:txBody>
                  <a:tcPr marL="68582" marR="68582" marT="34271" marB="34271">
                    <a:lnT w="12700" cap="flat" cmpd="sng" algn="ctr">
                      <a:solidFill>
                        <a:schemeClr val="tx1"/>
                      </a:solidFill>
                      <a:prstDash val="solid"/>
                      <a:round/>
                      <a:headEnd type="none" w="med" len="med"/>
                      <a:tailEnd type="none" w="med" len="med"/>
                    </a:lnT>
                  </a:tcPr>
                </a:tc>
                <a:tc>
                  <a:txBody>
                    <a:bodyPr/>
                    <a:lstStyle/>
                    <a:p>
                      <a:pPr algn="ctr"/>
                      <a:r>
                        <a:rPr lang="zh-CN" altLang="en-US" sz="2400" dirty="0">
                          <a:solidFill>
                            <a:srgbClr val="FF0000"/>
                          </a:solidFill>
                        </a:rPr>
                        <a:t>？</a:t>
                      </a:r>
                    </a:p>
                  </a:txBody>
                  <a:tcPr marL="68582" marR="68582" marT="34271" marB="34271">
                    <a:lnT w="12700" cap="flat" cmpd="sng" algn="ctr">
                      <a:solidFill>
                        <a:schemeClr val="tx1"/>
                      </a:solidFill>
                      <a:prstDash val="solid"/>
                      <a:round/>
                      <a:headEnd type="none" w="med" len="med"/>
                      <a:tailEnd type="none" w="med" len="med"/>
                    </a:lnT>
                  </a:tcPr>
                </a:tc>
                <a:tc>
                  <a:txBody>
                    <a:bodyPr/>
                    <a:lstStyle/>
                    <a:p>
                      <a:pPr algn="ctr"/>
                      <a:r>
                        <a:rPr lang="zh-CN" altLang="en-US" sz="2400" dirty="0">
                          <a:solidFill>
                            <a:srgbClr val="FF0000"/>
                          </a:solidFill>
                        </a:rPr>
                        <a:t>？</a:t>
                      </a:r>
                    </a:p>
                  </a:txBody>
                  <a:tcPr marL="68582" marR="68582" marT="34271" marB="34271">
                    <a:lnT w="12700" cap="flat" cmpd="sng" algn="ctr">
                      <a:solidFill>
                        <a:schemeClr val="tx1"/>
                      </a:solidFill>
                      <a:prstDash val="solid"/>
                      <a:round/>
                      <a:headEnd type="none" w="med" len="med"/>
                      <a:tailEnd type="none" w="med" len="med"/>
                    </a:lnT>
                  </a:tcPr>
                </a:tc>
                <a:tc>
                  <a:txBody>
                    <a:bodyPr/>
                    <a:lstStyle/>
                    <a:p>
                      <a:pPr algn="ctr"/>
                      <a:r>
                        <a:rPr lang="zh-CN" altLang="en-US" sz="2400" dirty="0">
                          <a:solidFill>
                            <a:srgbClr val="FF0000"/>
                          </a:solidFill>
                        </a:rPr>
                        <a:t>？</a:t>
                      </a:r>
                    </a:p>
                  </a:txBody>
                  <a:tcPr marL="68582" marR="68582" marT="34271" marB="34271">
                    <a:lnT w="12700" cap="flat" cmpd="sng" algn="ctr">
                      <a:solidFill>
                        <a:schemeClr val="tx1"/>
                      </a:solidFill>
                      <a:prstDash val="solid"/>
                      <a:round/>
                      <a:headEnd type="none" w="med" len="med"/>
                      <a:tailEnd type="none" w="med" len="med"/>
                    </a:lnT>
                  </a:tcPr>
                </a:tc>
                <a:tc>
                  <a:txBody>
                    <a:bodyPr/>
                    <a:lstStyle/>
                    <a:p>
                      <a:pPr algn="ctr"/>
                      <a:r>
                        <a:rPr lang="zh-CN" altLang="en-US" sz="2400" dirty="0">
                          <a:solidFill>
                            <a:srgbClr val="FF0000"/>
                          </a:solidFill>
                        </a:rPr>
                        <a:t>？</a:t>
                      </a:r>
                    </a:p>
                  </a:txBody>
                  <a:tcPr marL="68582" marR="68582" marT="34271" marB="34271">
                    <a:lnT w="12700" cap="flat" cmpd="sng" algn="ctr">
                      <a:solidFill>
                        <a:schemeClr val="tx1"/>
                      </a:solidFill>
                      <a:prstDash val="solid"/>
                      <a:round/>
                      <a:headEnd type="none" w="med" len="med"/>
                      <a:tailEnd type="none" w="med" len="med"/>
                    </a:lnT>
                  </a:tcPr>
                </a:tc>
                <a:tc>
                  <a:txBody>
                    <a:bodyPr/>
                    <a:lstStyle/>
                    <a:p>
                      <a:pPr algn="ctr"/>
                      <a:r>
                        <a:rPr lang="zh-CN" altLang="en-US" sz="2400" dirty="0">
                          <a:solidFill>
                            <a:srgbClr val="FF0000"/>
                          </a:solidFill>
                        </a:rPr>
                        <a:t>？</a:t>
                      </a:r>
                    </a:p>
                  </a:txBody>
                  <a:tcPr marL="68582" marR="68582" marT="34271" marB="3427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
        <p:nvSpPr>
          <p:cNvPr id="90327" name="标题 1"/>
          <p:cNvSpPr>
            <a:spLocks noGrp="1"/>
          </p:cNvSpPr>
          <p:nvPr>
            <p:ph type="title"/>
          </p:nvPr>
        </p:nvSpPr>
        <p:spPr bwMode="auto">
          <a:xfrm>
            <a:off x="361291" y="1"/>
            <a:ext cx="5210175" cy="60012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原码一位乘法</a:t>
            </a:r>
          </a:p>
        </p:txBody>
      </p:sp>
      <p:sp>
        <p:nvSpPr>
          <p:cNvPr id="6" name="右大括号 5"/>
          <p:cNvSpPr/>
          <p:nvPr/>
        </p:nvSpPr>
        <p:spPr>
          <a:xfrm>
            <a:off x="5292725" y="2060575"/>
            <a:ext cx="388938" cy="2557463"/>
          </a:xfrm>
          <a:prstGeom prst="rightBrace">
            <a:avLst>
              <a:gd name="adj1" fmla="val 0"/>
              <a:gd name="adj2" fmla="val 48269"/>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latin typeface="Lantinghei SC Demibold" charset="-122"/>
              <a:ea typeface="Lantinghei SC Demibold" charset="-122"/>
              <a:cs typeface="Lantinghei SC Demibold" charset="-122"/>
            </a:endParaRPr>
          </a:p>
        </p:txBody>
      </p:sp>
      <p:sp>
        <p:nvSpPr>
          <p:cNvPr id="7" name="TextBox 16"/>
          <p:cNvSpPr txBox="1">
            <a:spLocks noChangeArrowheads="1"/>
          </p:cNvSpPr>
          <p:nvPr/>
        </p:nvSpPr>
        <p:spPr bwMode="auto">
          <a:xfrm>
            <a:off x="5815013" y="3221038"/>
            <a:ext cx="318611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FF0000"/>
                </a:solidFill>
                <a:latin typeface="Lantinghei SC Demibold"/>
                <a:ea typeface="Lantinghei SC Demibold"/>
                <a:cs typeface="Lantinghei SC Demibold"/>
              </a:rPr>
              <a:t>位积  </a:t>
            </a:r>
            <a:r>
              <a:rPr lang="en-US" altLang="zh-CN" sz="2400">
                <a:solidFill>
                  <a:srgbClr val="FF0000"/>
                </a:solidFill>
                <a:latin typeface="Lantinghei SC Demibold"/>
                <a:ea typeface="Lantinghei SC Demibold"/>
                <a:cs typeface="Lantinghei SC Demibold"/>
              </a:rPr>
              <a:t>A X B</a:t>
            </a:r>
            <a:r>
              <a:rPr lang="en-US" altLang="zh-CN" sz="2400" baseline="-25000">
                <a:solidFill>
                  <a:srgbClr val="FF0000"/>
                </a:solidFill>
                <a:latin typeface="Lantinghei SC Demibold"/>
                <a:ea typeface="Lantinghei SC Demibold"/>
                <a:cs typeface="Lantinghei SC Demibold"/>
              </a:rPr>
              <a:t>i</a:t>
            </a:r>
          </a:p>
          <a:p>
            <a:r>
              <a:rPr lang="en-US" altLang="zh-CN" sz="2400">
                <a:latin typeface="Lantinghei SC Demibold"/>
                <a:ea typeface="Lantinghei SC Demibold"/>
                <a:cs typeface="Lantinghei SC Demibold"/>
              </a:rPr>
              <a:t>AXB  =  10001111</a:t>
            </a:r>
            <a:endParaRPr lang="zh-CN" altLang="en-US" sz="2400">
              <a:latin typeface="Lantinghei SC Demibold"/>
              <a:ea typeface="Lantinghei SC Demibold"/>
              <a:cs typeface="Lantinghei SC Demibold"/>
            </a:endParaRPr>
          </a:p>
        </p:txBody>
      </p:sp>
      <p:sp>
        <p:nvSpPr>
          <p:cNvPr id="8" name="圆角矩形标注 7"/>
          <p:cNvSpPr/>
          <p:nvPr/>
        </p:nvSpPr>
        <p:spPr>
          <a:xfrm>
            <a:off x="6300788" y="1808163"/>
            <a:ext cx="2160587" cy="541337"/>
          </a:xfrm>
          <a:prstGeom prst="wedgeRoundRectCallout">
            <a:avLst>
              <a:gd name="adj1" fmla="val -60499"/>
              <a:gd name="adj2" fmla="val 115411"/>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Lantinghei SC Demibold" charset="-122"/>
                <a:ea typeface="Lantinghei SC Demibold" charset="-122"/>
                <a:cs typeface="Lantinghei SC Demibold" charset="-122"/>
              </a:rPr>
              <a:t>无符号数乘法</a:t>
            </a:r>
          </a:p>
        </p:txBody>
      </p:sp>
      <p:sp>
        <p:nvSpPr>
          <p:cNvPr id="9" name="圆角矩形标注 8"/>
          <p:cNvSpPr/>
          <p:nvPr/>
        </p:nvSpPr>
        <p:spPr>
          <a:xfrm>
            <a:off x="611188" y="5176838"/>
            <a:ext cx="3313112" cy="484187"/>
          </a:xfrm>
          <a:prstGeom prst="wedgeRoundRectCallout">
            <a:avLst>
              <a:gd name="adj1" fmla="val 10906"/>
              <a:gd name="adj2" fmla="val -11680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400">
                <a:solidFill>
                  <a:srgbClr val="FFFFFF"/>
                </a:solidFill>
                <a:latin typeface="Lantinghei SC Demibold"/>
                <a:ea typeface="Lantinghei SC Demibold"/>
                <a:cs typeface="Lantinghei SC Demibold"/>
              </a:rPr>
              <a:t>有符号怎么办？</a:t>
            </a:r>
          </a:p>
        </p:txBody>
      </p:sp>
      <p:sp>
        <p:nvSpPr>
          <p:cNvPr id="12" name="圆角矩形标注 11"/>
          <p:cNvSpPr/>
          <p:nvPr/>
        </p:nvSpPr>
        <p:spPr>
          <a:xfrm>
            <a:off x="1006475" y="5845175"/>
            <a:ext cx="7202488" cy="481013"/>
          </a:xfrm>
          <a:prstGeom prst="wedgeRoundRectCallout">
            <a:avLst>
              <a:gd name="adj1" fmla="val 49537"/>
              <a:gd name="adj2" fmla="val -7593"/>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400">
                <a:latin typeface="Lantinghei SC Demibold"/>
                <a:ea typeface="Lantinghei SC Demibold"/>
                <a:cs typeface="Lantinghei SC Demibold"/>
              </a:rPr>
              <a:t>原码一位乘法：符号位异或，数值部分绝对值相乘</a:t>
            </a:r>
          </a:p>
        </p:txBody>
      </p:sp>
      <p:sp>
        <p:nvSpPr>
          <p:cNvPr id="16" name="TextBox 16"/>
          <p:cNvSpPr txBox="1">
            <a:spLocks noChangeArrowheads="1"/>
          </p:cNvSpPr>
          <p:nvPr/>
        </p:nvSpPr>
        <p:spPr bwMode="auto">
          <a:xfrm>
            <a:off x="5815013" y="3227388"/>
            <a:ext cx="318611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FF0000"/>
                </a:solidFill>
                <a:latin typeface="Lantinghei SC Demibold"/>
                <a:ea typeface="Lantinghei SC Demibold"/>
                <a:cs typeface="Lantinghei SC Demibold"/>
              </a:rPr>
              <a:t>位积  </a:t>
            </a:r>
            <a:r>
              <a:rPr lang="en-US" altLang="zh-CN" sz="2400">
                <a:solidFill>
                  <a:srgbClr val="FF0000"/>
                </a:solidFill>
                <a:latin typeface="Lantinghei SC Demibold"/>
                <a:ea typeface="Lantinghei SC Demibold"/>
                <a:cs typeface="Lantinghei SC Demibold"/>
              </a:rPr>
              <a:t>A X B</a:t>
            </a:r>
            <a:r>
              <a:rPr lang="en-US" altLang="zh-CN" sz="2400" baseline="-25000">
                <a:solidFill>
                  <a:srgbClr val="FF0000"/>
                </a:solidFill>
                <a:latin typeface="Lantinghei SC Demibold"/>
                <a:ea typeface="Lantinghei SC Demibold"/>
                <a:cs typeface="Lantinghei SC Demibold"/>
              </a:rPr>
              <a:t>i</a:t>
            </a:r>
          </a:p>
          <a:p>
            <a:r>
              <a:rPr lang="en-US" altLang="zh-CN" sz="2400">
                <a:latin typeface="Lantinghei SC Demibold"/>
                <a:ea typeface="Lantinghei SC Demibold"/>
                <a:cs typeface="Lantinghei SC Demibold"/>
              </a:rPr>
              <a:t>AXB  =  </a:t>
            </a:r>
            <a:r>
              <a:rPr lang="en-US" altLang="zh-CN" sz="2400">
                <a:solidFill>
                  <a:srgbClr val="FF0000"/>
                </a:solidFill>
                <a:latin typeface="Lantinghei SC Demibold"/>
                <a:ea typeface="Lantinghei SC Demibold"/>
                <a:cs typeface="Lantinghei SC Demibold"/>
              </a:rPr>
              <a:t>?????????</a:t>
            </a:r>
            <a:endParaRPr lang="zh-CN" altLang="en-US" sz="2400">
              <a:solidFill>
                <a:srgbClr val="FF0000"/>
              </a:solidFill>
              <a:latin typeface="Lantinghei SC Demibold"/>
              <a:ea typeface="Lantinghei SC Demibold"/>
              <a:cs typeface="Lantinghei SC Demibold"/>
            </a:endParaRPr>
          </a:p>
        </p:txBody>
      </p:sp>
      <p:sp>
        <p:nvSpPr>
          <p:cNvPr id="17" name="TextBox 16"/>
          <p:cNvSpPr txBox="1">
            <a:spLocks noChangeArrowheads="1"/>
          </p:cNvSpPr>
          <p:nvPr/>
        </p:nvSpPr>
        <p:spPr bwMode="auto">
          <a:xfrm>
            <a:off x="5819775" y="3227388"/>
            <a:ext cx="32893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FF0000"/>
                </a:solidFill>
                <a:latin typeface="Lantinghei SC Demibold"/>
                <a:ea typeface="Lantinghei SC Demibold"/>
                <a:cs typeface="Lantinghei SC Demibold"/>
              </a:rPr>
              <a:t>位积  </a:t>
            </a:r>
            <a:r>
              <a:rPr lang="en-US" altLang="zh-CN" sz="2400">
                <a:solidFill>
                  <a:srgbClr val="FF0000"/>
                </a:solidFill>
                <a:latin typeface="Lantinghei SC Demibold"/>
                <a:ea typeface="Lantinghei SC Demibold"/>
                <a:cs typeface="Lantinghei SC Demibold"/>
              </a:rPr>
              <a:t>A X B</a:t>
            </a:r>
            <a:r>
              <a:rPr lang="en-US" altLang="zh-CN" sz="2400" baseline="-25000">
                <a:solidFill>
                  <a:srgbClr val="FF0000"/>
                </a:solidFill>
                <a:latin typeface="Lantinghei SC Demibold"/>
                <a:ea typeface="Lantinghei SC Demibold"/>
                <a:cs typeface="Lantinghei SC Demibold"/>
              </a:rPr>
              <a:t>i</a:t>
            </a:r>
          </a:p>
          <a:p>
            <a:r>
              <a:rPr lang="en-US" altLang="zh-CN" sz="2400">
                <a:latin typeface="Lantinghei SC Demibold"/>
                <a:ea typeface="Lantinghei SC Demibold"/>
                <a:cs typeface="Lantinghei SC Demibold"/>
              </a:rPr>
              <a:t>AXB  = </a:t>
            </a:r>
            <a:r>
              <a:rPr lang="en-US" altLang="zh-CN" sz="2400">
                <a:solidFill>
                  <a:srgbClr val="FF0000"/>
                </a:solidFill>
                <a:latin typeface="Lantinghei SC Demibold"/>
                <a:ea typeface="Lantinghei SC Demibold"/>
                <a:cs typeface="Lantinghei SC Demibold"/>
              </a:rPr>
              <a:t>1</a:t>
            </a:r>
            <a:r>
              <a:rPr lang="en-US" altLang="zh-CN" sz="2400">
                <a:latin typeface="Lantinghei SC Demibold"/>
                <a:ea typeface="Lantinghei SC Demibold"/>
                <a:cs typeface="Lantinghei SC Demibold"/>
              </a:rPr>
              <a:t>10001111</a:t>
            </a:r>
            <a:endParaRPr lang="zh-CN" altLang="en-US" sz="2400">
              <a:latin typeface="Lantinghei SC Demibold"/>
              <a:ea typeface="Lantinghei SC Demibold"/>
              <a:cs typeface="Lantinghei SC Demibold"/>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1" presetClass="exit" presetSubtype="0" fill="hold" nodeType="with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9"/>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13"/>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16"/>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9" grpId="1" animBg="1"/>
      <p:bldP spid="12" grpId="0" animBg="1"/>
      <p:bldP spid="16" grpId="0"/>
      <p:bldP spid="16" grpId="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bwMode="auto">
          <a:xfrm>
            <a:off x="263131" y="41365"/>
            <a:ext cx="5210175" cy="549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原码一位乘法</a:t>
            </a:r>
          </a:p>
        </p:txBody>
      </p:sp>
      <p:sp>
        <p:nvSpPr>
          <p:cNvPr id="92163" name="TextBox 9"/>
          <p:cNvSpPr txBox="1">
            <a:spLocks noChangeArrowheads="1"/>
          </p:cNvSpPr>
          <p:nvPr/>
        </p:nvSpPr>
        <p:spPr bwMode="auto">
          <a:xfrm>
            <a:off x="331788" y="1030288"/>
            <a:ext cx="340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p"/>
            </a:pPr>
            <a:r>
              <a:rPr lang="zh-CN" altLang="en-US" sz="2400">
                <a:latin typeface="Lantinghei SC Demibold"/>
                <a:ea typeface="Lantinghei SC Demibold"/>
                <a:cs typeface="Lantinghei SC Demibold"/>
              </a:rPr>
              <a:t>原码一位乘法举例</a:t>
            </a:r>
          </a:p>
        </p:txBody>
      </p:sp>
      <p:sp>
        <p:nvSpPr>
          <p:cNvPr id="92164" name="Rectangle 4"/>
          <p:cNvSpPr>
            <a:spLocks noChangeArrowheads="1"/>
          </p:cNvSpPr>
          <p:nvPr/>
        </p:nvSpPr>
        <p:spPr bwMode="auto">
          <a:xfrm>
            <a:off x="131763" y="1844675"/>
            <a:ext cx="3695700"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65" tIns="34533" rIns="69065" bIns="34533">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Clr>
                <a:schemeClr val="tx1"/>
              </a:buClr>
              <a:buSzPct val="70000"/>
            </a:pPr>
            <a:r>
              <a:rPr kumimoji="1" lang="en-US" altLang="en-US" sz="2200" b="1">
                <a:latin typeface="Lantinghei SC Demibold"/>
                <a:ea typeface="Lantinghei SC Demibold"/>
                <a:cs typeface="Lantinghei SC Demibold"/>
              </a:rPr>
              <a:t>A= 0.1101</a:t>
            </a:r>
            <a:r>
              <a:rPr kumimoji="1" lang="en-US" altLang="zh-CN" sz="2200" b="1">
                <a:latin typeface="Lantinghei SC Demibold"/>
                <a:ea typeface="Lantinghei SC Demibold"/>
                <a:cs typeface="Lantinghei SC Demibold"/>
              </a:rPr>
              <a:t>，</a:t>
            </a:r>
            <a:r>
              <a:rPr kumimoji="1" lang="zh-CN" altLang="en-US" sz="2200" b="1">
                <a:latin typeface="Lantinghei SC Demibold"/>
                <a:ea typeface="Lantinghei SC Demibold"/>
                <a:cs typeface="Lantinghei SC Demibold"/>
              </a:rPr>
              <a:t> </a:t>
            </a:r>
            <a:endParaRPr kumimoji="1" lang="en-US" altLang="zh-CN" sz="2200" b="1">
              <a:latin typeface="Lantinghei SC Demibold"/>
              <a:ea typeface="Lantinghei SC Demibold"/>
              <a:cs typeface="Lantinghei SC Demibold"/>
            </a:endParaRPr>
          </a:p>
          <a:p>
            <a:pPr>
              <a:lnSpc>
                <a:spcPct val="120000"/>
              </a:lnSpc>
              <a:spcBef>
                <a:spcPct val="20000"/>
              </a:spcBef>
              <a:buClr>
                <a:schemeClr val="tx1"/>
              </a:buClr>
              <a:buSzPct val="70000"/>
            </a:pPr>
            <a:endParaRPr kumimoji="1" lang="en-US" altLang="en-US" sz="2200" b="1">
              <a:latin typeface="Lantinghei SC Demibold"/>
              <a:ea typeface="Lantinghei SC Demibold"/>
              <a:cs typeface="Lantinghei SC Demibold"/>
            </a:endParaRPr>
          </a:p>
          <a:p>
            <a:pPr>
              <a:lnSpc>
                <a:spcPct val="120000"/>
              </a:lnSpc>
              <a:spcBef>
                <a:spcPct val="20000"/>
              </a:spcBef>
              <a:buClr>
                <a:schemeClr val="tx1"/>
              </a:buClr>
              <a:buSzPct val="70000"/>
            </a:pPr>
            <a:r>
              <a:rPr kumimoji="1" lang="en-US" altLang="en-US" sz="2200" b="1">
                <a:latin typeface="Lantinghei SC Demibold"/>
                <a:ea typeface="Lantinghei SC Demibold"/>
                <a:cs typeface="Lantinghei SC Demibold"/>
              </a:rPr>
              <a:t>B= 0.1011</a:t>
            </a:r>
            <a:endParaRPr kumimoji="1" lang="en-US" altLang="zh-CN" sz="2200" b="1">
              <a:latin typeface="Lantinghei SC Demibold"/>
              <a:ea typeface="Lantinghei SC Demibold"/>
              <a:cs typeface="Lantinghei SC Demibold"/>
            </a:endParaRPr>
          </a:p>
        </p:txBody>
      </p:sp>
      <p:graphicFrame>
        <p:nvGraphicFramePr>
          <p:cNvPr id="92165" name="Object 3"/>
          <p:cNvGraphicFramePr>
            <a:graphicFrameLocks noChangeAspect="1"/>
          </p:cNvGraphicFramePr>
          <p:nvPr/>
        </p:nvGraphicFramePr>
        <p:xfrm>
          <a:off x="2195513" y="1412875"/>
          <a:ext cx="6581775" cy="4371975"/>
        </p:xfrm>
        <a:graphic>
          <a:graphicData uri="http://schemas.openxmlformats.org/presentationml/2006/ole">
            <mc:AlternateContent xmlns:mc="http://schemas.openxmlformats.org/markup-compatibility/2006">
              <mc:Choice xmlns:v="urn:schemas-microsoft-com:vml" Requires="v">
                <p:oleObj name="文档" r:id="rId3" imgW="6680200" imgH="4445000" progId="Word.Document.8">
                  <p:embed/>
                </p:oleObj>
              </mc:Choice>
              <mc:Fallback>
                <p:oleObj name="文档" r:id="rId3" imgW="6680200" imgH="444500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21994" r="21764" b="44994"/>
                      <a:stretch>
                        <a:fillRect/>
                      </a:stretch>
                    </p:blipFill>
                    <p:spPr bwMode="auto">
                      <a:xfrm>
                        <a:off x="2195513" y="1412875"/>
                        <a:ext cx="6581775"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2"/>
          <p:cNvSpPr txBox="1">
            <a:spLocks noChangeArrowheads="1"/>
          </p:cNvSpPr>
          <p:nvPr/>
        </p:nvSpPr>
        <p:spPr bwMode="auto">
          <a:xfrm>
            <a:off x="4500563" y="6191250"/>
            <a:ext cx="49688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65" tIns="34533" rIns="69065" bIns="34533"/>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en-US" sz="2400">
                <a:solidFill>
                  <a:srgbClr val="0000FF"/>
                </a:solidFill>
                <a:latin typeface="Lantinghei SC Demibold"/>
                <a:ea typeface="Lantinghei SC Demibold"/>
                <a:cs typeface="Lantinghei SC Demibold"/>
              </a:rPr>
              <a:t>A*B=</a:t>
            </a:r>
            <a:r>
              <a:rPr kumimoji="1" lang="en-US" altLang="zh-CN" sz="2400">
                <a:solidFill>
                  <a:srgbClr val="0000FF"/>
                </a:solidFill>
                <a:latin typeface="Lantinghei SC Demibold"/>
                <a:ea typeface="Lantinghei SC Demibold"/>
                <a:cs typeface="Lantinghei SC Demibold"/>
              </a:rPr>
              <a:t>C=(0</a:t>
            </a:r>
            <a:r>
              <a:rPr kumimoji="1" lang="en-US" altLang="zh-CN" sz="2400">
                <a:solidFill>
                  <a:srgbClr val="0000FF"/>
                </a:solidFill>
                <a:latin typeface="Lantinghei SC Demibold"/>
                <a:ea typeface="Lantinghei SC Demibold"/>
                <a:cs typeface="Lantinghei SC Demibold"/>
                <a:sym typeface="Symbol" panose="05050102010706020507" pitchFamily="18" charset="2"/>
              </a:rPr>
              <a:t></a:t>
            </a:r>
            <a:r>
              <a:rPr kumimoji="1" lang="en-US" altLang="zh-CN" sz="2400">
                <a:solidFill>
                  <a:srgbClr val="0000FF"/>
                </a:solidFill>
                <a:latin typeface="Lantinghei SC Demibold"/>
                <a:ea typeface="Lantinghei SC Demibold"/>
                <a:cs typeface="Lantinghei SC Demibold"/>
              </a:rPr>
              <a:t>0)</a:t>
            </a:r>
            <a:r>
              <a:rPr kumimoji="1" lang="en-US" altLang="en-US" sz="2400">
                <a:solidFill>
                  <a:srgbClr val="0000FF"/>
                </a:solidFill>
                <a:latin typeface="Lantinghei SC Demibold"/>
                <a:ea typeface="Lantinghei SC Demibold"/>
                <a:cs typeface="Lantinghei SC Demibold"/>
              </a:rPr>
              <a:t>.10001111</a:t>
            </a:r>
            <a:endParaRPr kumimoji="1" lang="en-US" altLang="zh-CN" sz="2400">
              <a:solidFill>
                <a:srgbClr val="0000FF"/>
              </a:solidFill>
              <a:latin typeface="Lantinghei SC Demibold"/>
              <a:ea typeface="Lantinghei SC Demibold"/>
              <a:cs typeface="Lantinghei SC Demibold"/>
            </a:endParaRPr>
          </a:p>
        </p:txBody>
      </p:sp>
      <p:sp>
        <p:nvSpPr>
          <p:cNvPr id="8" name="文本框 7"/>
          <p:cNvSpPr txBox="1">
            <a:spLocks noChangeArrowheads="1"/>
          </p:cNvSpPr>
          <p:nvPr/>
        </p:nvSpPr>
        <p:spPr bwMode="auto">
          <a:xfrm>
            <a:off x="304800" y="2338388"/>
            <a:ext cx="14589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200">
                <a:latin typeface="Lantinghei SC Demibold"/>
                <a:ea typeface="Lantinghei SC Demibold"/>
                <a:cs typeface="Lantinghei SC Demibold"/>
              </a:rPr>
              <a:t>被乘数</a:t>
            </a:r>
          </a:p>
        </p:txBody>
      </p:sp>
      <p:cxnSp>
        <p:nvCxnSpPr>
          <p:cNvPr id="10" name="直接连接符 9"/>
          <p:cNvCxnSpPr/>
          <p:nvPr/>
        </p:nvCxnSpPr>
        <p:spPr>
          <a:xfrm flipV="1">
            <a:off x="131763" y="2276475"/>
            <a:ext cx="1577975" cy="26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a:spLocks noChangeArrowheads="1"/>
          </p:cNvSpPr>
          <p:nvPr/>
        </p:nvSpPr>
        <p:spPr bwMode="auto">
          <a:xfrm>
            <a:off x="280988" y="3400425"/>
            <a:ext cx="1457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200">
                <a:latin typeface="Lantinghei SC Demibold"/>
                <a:ea typeface="Lantinghei SC Demibold"/>
                <a:cs typeface="Lantinghei SC Demibold"/>
              </a:rPr>
              <a:t>乘数</a:t>
            </a:r>
          </a:p>
        </p:txBody>
      </p:sp>
      <p:cxnSp>
        <p:nvCxnSpPr>
          <p:cNvPr id="12" name="直接连接符 11"/>
          <p:cNvCxnSpPr/>
          <p:nvPr/>
        </p:nvCxnSpPr>
        <p:spPr>
          <a:xfrm>
            <a:off x="109538" y="3267075"/>
            <a:ext cx="1600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771900" y="1806575"/>
            <a:ext cx="1027113" cy="323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sp>
        <p:nvSpPr>
          <p:cNvPr id="15" name="矩形 14"/>
          <p:cNvSpPr/>
          <p:nvPr/>
        </p:nvSpPr>
        <p:spPr>
          <a:xfrm>
            <a:off x="7164388" y="1806575"/>
            <a:ext cx="269875" cy="323850"/>
          </a:xfrm>
          <a:prstGeom prst="rect">
            <a:avLst/>
          </a:prstGeom>
          <a:noFill/>
          <a:ln w="38100">
            <a:solidFill>
              <a:srgbClr val="11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sp>
        <p:nvSpPr>
          <p:cNvPr id="16" name="矩形 15"/>
          <p:cNvSpPr/>
          <p:nvPr/>
        </p:nvSpPr>
        <p:spPr>
          <a:xfrm>
            <a:off x="3771900" y="2543175"/>
            <a:ext cx="1027113" cy="323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grpSp>
        <p:nvGrpSpPr>
          <p:cNvPr id="27" name="组合 26"/>
          <p:cNvGrpSpPr>
            <a:grpSpLocks/>
          </p:cNvGrpSpPr>
          <p:nvPr/>
        </p:nvGrpSpPr>
        <p:grpSpPr bwMode="auto">
          <a:xfrm>
            <a:off x="4527550" y="2543175"/>
            <a:ext cx="1177925" cy="649288"/>
            <a:chOff x="6670798" y="2420888"/>
            <a:chExt cx="1568442" cy="864000"/>
          </a:xfrm>
        </p:grpSpPr>
        <p:sp>
          <p:nvSpPr>
            <p:cNvPr id="17" name="矩形 16"/>
            <p:cNvSpPr/>
            <p:nvPr/>
          </p:nvSpPr>
          <p:spPr>
            <a:xfrm>
              <a:off x="6670798" y="2420888"/>
              <a:ext cx="359347" cy="433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sp>
          <p:nvSpPr>
            <p:cNvPr id="18" name="矩形 17"/>
            <p:cNvSpPr/>
            <p:nvPr/>
          </p:nvSpPr>
          <p:spPr>
            <a:xfrm>
              <a:off x="7879893" y="2853945"/>
              <a:ext cx="359347" cy="4309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cxnSp>
          <p:nvCxnSpPr>
            <p:cNvPr id="20" name="直接箭头连接符 19"/>
            <p:cNvCxnSpPr>
              <a:stCxn id="17" idx="3"/>
              <a:endCxn id="18" idx="1"/>
            </p:cNvCxnSpPr>
            <p:nvPr/>
          </p:nvCxnSpPr>
          <p:spPr>
            <a:xfrm>
              <a:off x="7030145" y="2636360"/>
              <a:ext cx="849749" cy="4330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7164388" y="2868613"/>
            <a:ext cx="269875" cy="323850"/>
          </a:xfrm>
          <a:prstGeom prst="rect">
            <a:avLst/>
          </a:prstGeom>
          <a:noFill/>
          <a:ln w="38100">
            <a:solidFill>
              <a:srgbClr val="11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sp>
        <p:nvSpPr>
          <p:cNvPr id="26" name="矩形 25"/>
          <p:cNvSpPr/>
          <p:nvPr/>
        </p:nvSpPr>
        <p:spPr>
          <a:xfrm>
            <a:off x="3736975" y="3587750"/>
            <a:ext cx="1025525" cy="323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grpSp>
        <p:nvGrpSpPr>
          <p:cNvPr id="28" name="组合 27"/>
          <p:cNvGrpSpPr>
            <a:grpSpLocks/>
          </p:cNvGrpSpPr>
          <p:nvPr/>
        </p:nvGrpSpPr>
        <p:grpSpPr bwMode="auto">
          <a:xfrm>
            <a:off x="4492625" y="3587750"/>
            <a:ext cx="1260475" cy="669925"/>
            <a:chOff x="6670798" y="2420888"/>
            <a:chExt cx="1679837" cy="891819"/>
          </a:xfrm>
        </p:grpSpPr>
        <p:sp>
          <p:nvSpPr>
            <p:cNvPr id="29" name="矩形 28"/>
            <p:cNvSpPr/>
            <p:nvPr/>
          </p:nvSpPr>
          <p:spPr>
            <a:xfrm>
              <a:off x="6670798" y="2420888"/>
              <a:ext cx="359663" cy="4311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sp>
          <p:nvSpPr>
            <p:cNvPr id="30" name="矩形 29"/>
            <p:cNvSpPr/>
            <p:nvPr/>
          </p:nvSpPr>
          <p:spPr>
            <a:xfrm>
              <a:off x="7990972" y="2881591"/>
              <a:ext cx="359663" cy="4311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cxnSp>
          <p:nvCxnSpPr>
            <p:cNvPr id="31" name="直接箭头连接符 30"/>
            <p:cNvCxnSpPr>
              <a:stCxn id="29" idx="3"/>
              <a:endCxn id="30" idx="1"/>
            </p:cNvCxnSpPr>
            <p:nvPr/>
          </p:nvCxnSpPr>
          <p:spPr>
            <a:xfrm>
              <a:off x="7030461" y="2636446"/>
              <a:ext cx="960511" cy="4607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a:off x="7164388" y="3984625"/>
            <a:ext cx="269875" cy="323850"/>
          </a:xfrm>
          <a:prstGeom prst="rect">
            <a:avLst/>
          </a:prstGeom>
          <a:noFill/>
          <a:ln w="38100">
            <a:solidFill>
              <a:srgbClr val="11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grpSp>
        <p:nvGrpSpPr>
          <p:cNvPr id="34" name="组合 33"/>
          <p:cNvGrpSpPr>
            <a:grpSpLocks/>
          </p:cNvGrpSpPr>
          <p:nvPr/>
        </p:nvGrpSpPr>
        <p:grpSpPr bwMode="auto">
          <a:xfrm>
            <a:off x="4492625" y="3911600"/>
            <a:ext cx="1260475" cy="752475"/>
            <a:chOff x="6670798" y="2420888"/>
            <a:chExt cx="1679837" cy="1002951"/>
          </a:xfrm>
        </p:grpSpPr>
        <p:sp>
          <p:nvSpPr>
            <p:cNvPr id="35" name="矩形 34"/>
            <p:cNvSpPr/>
            <p:nvPr/>
          </p:nvSpPr>
          <p:spPr>
            <a:xfrm>
              <a:off x="6670798" y="2420888"/>
              <a:ext cx="359663" cy="4316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sp>
          <p:nvSpPr>
            <p:cNvPr id="36" name="矩形 35"/>
            <p:cNvSpPr/>
            <p:nvPr/>
          </p:nvSpPr>
          <p:spPr>
            <a:xfrm>
              <a:off x="7990972" y="2928711"/>
              <a:ext cx="359663" cy="495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cxnSp>
          <p:nvCxnSpPr>
            <p:cNvPr id="37" name="直接箭头连接符 36"/>
            <p:cNvCxnSpPr>
              <a:stCxn id="35" idx="3"/>
              <a:endCxn id="36" idx="1"/>
            </p:cNvCxnSpPr>
            <p:nvPr/>
          </p:nvCxnSpPr>
          <p:spPr>
            <a:xfrm>
              <a:off x="7030461" y="2636713"/>
              <a:ext cx="960511" cy="5395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7164388" y="4308475"/>
            <a:ext cx="269875" cy="323850"/>
          </a:xfrm>
          <a:prstGeom prst="rect">
            <a:avLst/>
          </a:prstGeom>
          <a:noFill/>
          <a:ln w="38100">
            <a:solidFill>
              <a:srgbClr val="11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sp>
        <p:nvSpPr>
          <p:cNvPr id="40" name="矩形 39"/>
          <p:cNvSpPr/>
          <p:nvPr/>
        </p:nvSpPr>
        <p:spPr>
          <a:xfrm>
            <a:off x="3736975" y="5013325"/>
            <a:ext cx="979488" cy="3397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grpSp>
        <p:nvGrpSpPr>
          <p:cNvPr id="41" name="组合 40"/>
          <p:cNvGrpSpPr>
            <a:grpSpLocks/>
          </p:cNvGrpSpPr>
          <p:nvPr/>
        </p:nvGrpSpPr>
        <p:grpSpPr bwMode="auto">
          <a:xfrm>
            <a:off x="4500563" y="5013325"/>
            <a:ext cx="1252537" cy="771525"/>
            <a:chOff x="6632586" y="2544558"/>
            <a:chExt cx="1670106" cy="1028319"/>
          </a:xfrm>
        </p:grpSpPr>
        <p:sp>
          <p:nvSpPr>
            <p:cNvPr id="42" name="矩形 41"/>
            <p:cNvSpPr/>
            <p:nvPr/>
          </p:nvSpPr>
          <p:spPr>
            <a:xfrm>
              <a:off x="6632586" y="2544558"/>
              <a:ext cx="287876" cy="4316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sp>
          <p:nvSpPr>
            <p:cNvPr id="43" name="矩形 42"/>
            <p:cNvSpPr/>
            <p:nvPr/>
          </p:nvSpPr>
          <p:spPr>
            <a:xfrm>
              <a:off x="8014816" y="3043906"/>
              <a:ext cx="287876" cy="5289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cxnSp>
          <p:nvCxnSpPr>
            <p:cNvPr id="44" name="直接箭头连接符 43"/>
            <p:cNvCxnSpPr>
              <a:stCxn id="42" idx="3"/>
              <a:endCxn id="43" idx="1"/>
            </p:cNvCxnSpPr>
            <p:nvPr/>
          </p:nvCxnSpPr>
          <p:spPr>
            <a:xfrm>
              <a:off x="6920462" y="2760378"/>
              <a:ext cx="1094353" cy="5480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a:off x="7667625" y="2976563"/>
            <a:ext cx="217488" cy="1619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667625" y="4038600"/>
            <a:ext cx="217488" cy="1619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667625" y="4416425"/>
            <a:ext cx="217488" cy="1619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667625" y="5495925"/>
            <a:ext cx="217488" cy="1619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956550" y="2725738"/>
            <a:ext cx="1008063" cy="487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45" name="矩形 44"/>
          <p:cNvSpPr/>
          <p:nvPr/>
        </p:nvSpPr>
        <p:spPr>
          <a:xfrm>
            <a:off x="7956550" y="3821113"/>
            <a:ext cx="1008063" cy="487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49" name="矩形 48"/>
          <p:cNvSpPr/>
          <p:nvPr/>
        </p:nvSpPr>
        <p:spPr>
          <a:xfrm>
            <a:off x="7962900" y="4203700"/>
            <a:ext cx="1008063" cy="487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1" name="矩形 50"/>
          <p:cNvSpPr/>
          <p:nvPr/>
        </p:nvSpPr>
        <p:spPr>
          <a:xfrm>
            <a:off x="7951788" y="5387975"/>
            <a:ext cx="1008062" cy="487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6"/>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par>
                          <p:cTn id="46" fill="hold" nodeType="afterGroup">
                            <p:stCondLst>
                              <p:cond delay="500"/>
                            </p:stCondLst>
                            <p:childTnLst>
                              <p:par>
                                <p:cTn id="47" presetID="3" presetClass="exit" presetSubtype="10" fill="hold" grpId="0" nodeType="afterEffect">
                                  <p:stCondLst>
                                    <p:cond delay="0"/>
                                  </p:stCondLst>
                                  <p:childTnLst>
                                    <p:animEffect transition="out" filter="blinds(horizontal)">
                                      <p:cBhvr>
                                        <p:cTn id="48" dur="500"/>
                                        <p:tgtEl>
                                          <p:spTgt spid="2"/>
                                        </p:tgtEl>
                                      </p:cBhvr>
                                    </p:animEffect>
                                    <p:set>
                                      <p:cBhvr>
                                        <p:cTn id="49" dur="1" fill="hold">
                                          <p:stCondLst>
                                            <p:cond delay="499"/>
                                          </p:stCondLst>
                                        </p:cTn>
                                        <p:tgtEl>
                                          <p:spTgt spid="2"/>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26"/>
                                        </p:tgtEl>
                                        <p:attrNameLst>
                                          <p:attrName>style.visibility</p:attrName>
                                        </p:attrNameLst>
                                      </p:cBhvr>
                                      <p:to>
                                        <p:strVal val="hidden"/>
                                      </p:to>
                                    </p:set>
                                  </p:childTnLst>
                                </p:cTn>
                              </p:par>
                              <p:par>
                                <p:cTn id="64" presetID="10" presetClass="entr" presetSubtype="0"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500"/>
                                        <p:tgtEl>
                                          <p:spTgt spid="46"/>
                                        </p:tgtEl>
                                      </p:cBhvr>
                                    </p:animEffect>
                                  </p:childTnLst>
                                </p:cTn>
                              </p:par>
                            </p:childTnLst>
                          </p:cTn>
                        </p:par>
                        <p:par>
                          <p:cTn id="72" fill="hold" nodeType="afterGroup">
                            <p:stCondLst>
                              <p:cond delay="500"/>
                            </p:stCondLst>
                            <p:childTnLst>
                              <p:par>
                                <p:cTn id="73" presetID="3" presetClass="exit" presetSubtype="10" fill="hold" grpId="0" nodeType="afterEffect">
                                  <p:stCondLst>
                                    <p:cond delay="0"/>
                                  </p:stCondLst>
                                  <p:childTnLst>
                                    <p:animEffect transition="out" filter="blinds(horizontal)">
                                      <p:cBhvr>
                                        <p:cTn id="74" dur="500"/>
                                        <p:tgtEl>
                                          <p:spTgt spid="45"/>
                                        </p:tgtEl>
                                      </p:cBhvr>
                                    </p:animEffect>
                                    <p:set>
                                      <p:cBhvr>
                                        <p:cTn id="75" dur="1" fill="hold">
                                          <p:stCondLst>
                                            <p:cond delay="499"/>
                                          </p:stCondLst>
                                        </p:cTn>
                                        <p:tgtEl>
                                          <p:spTgt spid="45"/>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500"/>
                                        <p:tgtEl>
                                          <p:spTgt spid="3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500"/>
                                        <p:tgtEl>
                                          <p:spTgt spid="3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ntr" presetSubtype="0" fill="hold" nodeType="click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childTnLst>
                          </p:cTn>
                        </p:par>
                        <p:par>
                          <p:cTn id="91" fill="hold" nodeType="afterGroup">
                            <p:stCondLst>
                              <p:cond delay="500"/>
                            </p:stCondLst>
                            <p:childTnLst>
                              <p:par>
                                <p:cTn id="92" presetID="3" presetClass="exit" presetSubtype="10" fill="hold" grpId="0" nodeType="afterEffect">
                                  <p:stCondLst>
                                    <p:cond delay="0"/>
                                  </p:stCondLst>
                                  <p:childTnLst>
                                    <p:animEffect transition="out" filter="blinds(horizontal)">
                                      <p:cBhvr>
                                        <p:cTn id="93" dur="500"/>
                                        <p:tgtEl>
                                          <p:spTgt spid="49"/>
                                        </p:tgtEl>
                                      </p:cBhvr>
                                    </p:animEffect>
                                    <p:set>
                                      <p:cBhvr>
                                        <p:cTn id="94" dur="1" fill="hold">
                                          <p:stCondLst>
                                            <p:cond delay="499"/>
                                          </p:stCondLst>
                                        </p:cTn>
                                        <p:tgtEl>
                                          <p:spTgt spid="49"/>
                                        </p:tgtEl>
                                        <p:attrNameLst>
                                          <p:attrName>style.visibility</p:attrName>
                                        </p:attrNameLst>
                                      </p:cBhvr>
                                      <p:to>
                                        <p:strVal val="hidden"/>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fade">
                                      <p:cBhvr>
                                        <p:cTn id="104" dur="500"/>
                                        <p:tgtEl>
                                          <p:spTgt spid="4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0" presetClass="entr" presetSubtype="0" fill="hold" nodeType="with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fade">
                                      <p:cBhvr>
                                        <p:cTn id="111" dur="500"/>
                                        <p:tgtEl>
                                          <p:spTgt spid="41"/>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0" presetClass="entr" presetSubtype="0" fill="hold" nodeType="clickEffect">
                                  <p:stCondLst>
                                    <p:cond delay="0"/>
                                  </p:stCondLst>
                                  <p:childTnLst>
                                    <p:set>
                                      <p:cBhvr>
                                        <p:cTn id="115" dur="1" fill="hold">
                                          <p:stCondLst>
                                            <p:cond delay="0"/>
                                          </p:stCondLst>
                                        </p:cTn>
                                        <p:tgtEl>
                                          <p:spTgt spid="48"/>
                                        </p:tgtEl>
                                        <p:attrNameLst>
                                          <p:attrName>style.visibility</p:attrName>
                                        </p:attrNameLst>
                                      </p:cBhvr>
                                      <p:to>
                                        <p:strVal val="visible"/>
                                      </p:to>
                                    </p:set>
                                    <p:animEffect transition="in" filter="fade">
                                      <p:cBhvr>
                                        <p:cTn id="116" dur="500"/>
                                        <p:tgtEl>
                                          <p:spTgt spid="48"/>
                                        </p:tgtEl>
                                      </p:cBhvr>
                                    </p:animEffect>
                                  </p:childTnLst>
                                </p:cTn>
                              </p:par>
                            </p:childTnLst>
                          </p:cTn>
                        </p:par>
                        <p:par>
                          <p:cTn id="117" fill="hold" nodeType="afterGroup">
                            <p:stCondLst>
                              <p:cond delay="500"/>
                            </p:stCondLst>
                            <p:childTnLst>
                              <p:par>
                                <p:cTn id="118" presetID="3" presetClass="exit" presetSubtype="10" fill="hold" grpId="0" nodeType="afterEffect">
                                  <p:stCondLst>
                                    <p:cond delay="0"/>
                                  </p:stCondLst>
                                  <p:childTnLst>
                                    <p:animEffect transition="out" filter="blinds(horizontal)">
                                      <p:cBhvr>
                                        <p:cTn id="119" dur="500"/>
                                        <p:tgtEl>
                                          <p:spTgt spid="51"/>
                                        </p:tgtEl>
                                      </p:cBhvr>
                                    </p:animEffect>
                                    <p:set>
                                      <p:cBhvr>
                                        <p:cTn id="120" dur="1" fill="hold">
                                          <p:stCondLst>
                                            <p:cond delay="499"/>
                                          </p:stCondLst>
                                        </p:cTn>
                                        <p:tgtEl>
                                          <p:spTgt spid="51"/>
                                        </p:tgtEl>
                                        <p:attrNameLst>
                                          <p:attrName>style.visibility</p:attrName>
                                        </p:attrNameLst>
                                      </p:cBhvr>
                                      <p:to>
                                        <p:strVal val="hidden"/>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7"/>
                                        </p:tgtEl>
                                        <p:attrNameLst>
                                          <p:attrName>style.visibility</p:attrName>
                                        </p:attrNameLst>
                                      </p:cBhvr>
                                      <p:to>
                                        <p:strVal val="visible"/>
                                      </p:to>
                                    </p:set>
                                    <p:animEffect transition="in" filter="fade">
                                      <p:cBhvr>
                                        <p:cTn id="1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3" grpId="0" animBg="1"/>
      <p:bldP spid="15" grpId="0" animBg="1"/>
      <p:bldP spid="16" grpId="0" animBg="1"/>
      <p:bldP spid="16" grpId="1" animBg="1"/>
      <p:bldP spid="25" grpId="0" animBg="1"/>
      <p:bldP spid="26" grpId="0" animBg="1"/>
      <p:bldP spid="26" grpId="1" animBg="1"/>
      <p:bldP spid="33" grpId="0" animBg="1"/>
      <p:bldP spid="39" grpId="0" animBg="1"/>
      <p:bldP spid="40" grpId="0" animBg="1"/>
      <p:bldP spid="40" grpId="1" animBg="1"/>
      <p:bldP spid="2" grpId="0" animBg="1"/>
      <p:bldP spid="45" grpId="0" animBg="1"/>
      <p:bldP spid="49"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bwMode="auto">
          <a:xfrm>
            <a:off x="395288" y="765175"/>
            <a:ext cx="8074025" cy="5170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spcBef>
                <a:spcPts val="600"/>
              </a:spcBef>
              <a:buClr>
                <a:schemeClr val="tx2"/>
              </a:buClr>
              <a:buSzTx/>
            </a:pPr>
            <a:r>
              <a:rPr kumimoji="1" lang="zh-CN" altLang="en-US"/>
              <a:t>机器运算算法</a:t>
            </a:r>
          </a:p>
          <a:p>
            <a:pPr lvl="1">
              <a:spcBef>
                <a:spcPts val="600"/>
              </a:spcBef>
              <a:buClr>
                <a:srgbClr val="F79646"/>
              </a:buClr>
              <a:buFontTx/>
              <a:buNone/>
            </a:pPr>
            <a:r>
              <a:rPr kumimoji="1" lang="zh-CN" altLang="en-US" sz="2400"/>
              <a:t>将</a:t>
            </a:r>
            <a:r>
              <a:rPr kumimoji="1" lang="en-US" altLang="zh-CN" sz="2400"/>
              <a:t>A×B</a:t>
            </a:r>
            <a:r>
              <a:rPr kumimoji="1" lang="zh-CN" altLang="en-US" sz="2400"/>
              <a:t>改写</a:t>
            </a:r>
          </a:p>
          <a:p>
            <a:pPr>
              <a:spcBef>
                <a:spcPts val="600"/>
              </a:spcBef>
              <a:buSzTx/>
              <a:buFontTx/>
              <a:buNone/>
            </a:pPr>
            <a:r>
              <a:rPr kumimoji="1" lang="zh-CN" altLang="en-US"/>
              <a:t>	=</a:t>
            </a:r>
            <a:r>
              <a:rPr kumimoji="1" lang="en-US" altLang="zh-CN"/>
              <a:t>A×(0.1011)</a:t>
            </a:r>
          </a:p>
          <a:p>
            <a:pPr>
              <a:spcBef>
                <a:spcPts val="600"/>
              </a:spcBef>
              <a:buSzTx/>
              <a:buFontTx/>
              <a:buNone/>
            </a:pPr>
            <a:r>
              <a:rPr kumimoji="1" lang="en-US" altLang="zh-CN"/>
              <a:t>	=0.1A+0.00A+0.001A+0.0001A</a:t>
            </a:r>
          </a:p>
          <a:p>
            <a:pPr>
              <a:spcBef>
                <a:spcPts val="600"/>
              </a:spcBef>
              <a:buSzTx/>
              <a:buFontTx/>
              <a:buNone/>
            </a:pPr>
            <a:r>
              <a:rPr kumimoji="1" lang="en-US" altLang="zh-CN"/>
              <a:t>	=2</a:t>
            </a:r>
            <a:r>
              <a:rPr kumimoji="1" lang="en-US" altLang="zh-CN" baseline="30000"/>
              <a:t>-1</a:t>
            </a:r>
            <a:r>
              <a:rPr kumimoji="1" lang="en-US" altLang="zh-CN"/>
              <a:t>{A+ 2</a:t>
            </a:r>
            <a:r>
              <a:rPr kumimoji="1" lang="en-US" altLang="zh-CN" baseline="30000"/>
              <a:t>-1</a:t>
            </a:r>
            <a:r>
              <a:rPr kumimoji="1" lang="en-US" altLang="zh-CN"/>
              <a:t>[0+ 2</a:t>
            </a:r>
            <a:r>
              <a:rPr kumimoji="1" lang="en-US" altLang="zh-CN" baseline="30000"/>
              <a:t>-1</a:t>
            </a:r>
            <a:r>
              <a:rPr kumimoji="1" lang="en-US" altLang="zh-CN"/>
              <a:t>(A+ 2</a:t>
            </a:r>
            <a:r>
              <a:rPr kumimoji="1" lang="en-US" altLang="zh-CN" baseline="30000"/>
              <a:t>-1</a:t>
            </a:r>
            <a:r>
              <a:rPr kumimoji="1" lang="en-US" altLang="zh-CN"/>
              <a:t>(A+0)   ) ] }</a:t>
            </a:r>
          </a:p>
        </p:txBody>
      </p:sp>
      <p:sp>
        <p:nvSpPr>
          <p:cNvPr id="10" name="Text Box 3"/>
          <p:cNvSpPr txBox="1">
            <a:spLocks noChangeArrowheads="1"/>
          </p:cNvSpPr>
          <p:nvPr/>
        </p:nvSpPr>
        <p:spPr bwMode="auto">
          <a:xfrm>
            <a:off x="5180013" y="3302000"/>
            <a:ext cx="615950" cy="5588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5000"/>
              </a:lnSpc>
            </a:pPr>
            <a:r>
              <a:rPr kumimoji="1" lang="en-US" altLang="zh-CN" sz="3200" b="1">
                <a:solidFill>
                  <a:schemeClr val="bg1"/>
                </a:solidFill>
                <a:latin typeface="Times New Roman" panose="02020603050405020304" pitchFamily="18" charset="0"/>
              </a:rPr>
              <a:t>P</a:t>
            </a:r>
            <a:r>
              <a:rPr kumimoji="1" lang="en-US" altLang="zh-CN" sz="3200" b="1" baseline="-25000">
                <a:solidFill>
                  <a:schemeClr val="bg1"/>
                </a:solidFill>
                <a:latin typeface="Times New Roman" panose="02020603050405020304" pitchFamily="18" charset="0"/>
              </a:rPr>
              <a:t>0</a:t>
            </a:r>
          </a:p>
        </p:txBody>
      </p:sp>
      <p:sp>
        <p:nvSpPr>
          <p:cNvPr id="3274755" name="Text Box 3"/>
          <p:cNvSpPr txBox="1">
            <a:spLocks noChangeArrowheads="1"/>
          </p:cNvSpPr>
          <p:nvPr/>
        </p:nvSpPr>
        <p:spPr bwMode="auto">
          <a:xfrm>
            <a:off x="4167188" y="3259138"/>
            <a:ext cx="1628775" cy="5794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solidFill>
                  <a:schemeClr val="bg1"/>
                </a:solidFill>
                <a:latin typeface="Times New Roman" panose="02020603050405020304" pitchFamily="18" charset="0"/>
              </a:rPr>
              <a:t>P</a:t>
            </a:r>
            <a:r>
              <a:rPr kumimoji="1" lang="en-US" altLang="zh-CN" sz="3200" b="1" baseline="-25000">
                <a:solidFill>
                  <a:schemeClr val="bg1"/>
                </a:solidFill>
                <a:latin typeface="Times New Roman" panose="02020603050405020304" pitchFamily="18" charset="0"/>
              </a:rPr>
              <a:t>1</a:t>
            </a:r>
          </a:p>
        </p:txBody>
      </p:sp>
      <p:sp>
        <p:nvSpPr>
          <p:cNvPr id="3274756" name="Text Box 4"/>
          <p:cNvSpPr txBox="1">
            <a:spLocks noChangeArrowheads="1"/>
          </p:cNvSpPr>
          <p:nvPr/>
        </p:nvSpPr>
        <p:spPr bwMode="auto">
          <a:xfrm>
            <a:off x="3079750" y="3281363"/>
            <a:ext cx="2787650" cy="5794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solidFill>
                  <a:schemeClr val="bg1"/>
                </a:solidFill>
                <a:latin typeface="Times New Roman" panose="02020603050405020304" pitchFamily="18" charset="0"/>
              </a:rPr>
              <a:t>P</a:t>
            </a:r>
            <a:r>
              <a:rPr kumimoji="1" lang="en-US" altLang="zh-CN" sz="3200" b="1" baseline="-25000">
                <a:solidFill>
                  <a:schemeClr val="bg1"/>
                </a:solidFill>
                <a:latin typeface="Times New Roman" panose="02020603050405020304" pitchFamily="18" charset="0"/>
              </a:rPr>
              <a:t>2</a:t>
            </a:r>
          </a:p>
        </p:txBody>
      </p:sp>
      <p:sp>
        <p:nvSpPr>
          <p:cNvPr id="3274757" name="Text Box 5"/>
          <p:cNvSpPr txBox="1">
            <a:spLocks noChangeArrowheads="1"/>
          </p:cNvSpPr>
          <p:nvPr/>
        </p:nvSpPr>
        <p:spPr bwMode="auto">
          <a:xfrm>
            <a:off x="2079625" y="3284538"/>
            <a:ext cx="3787775" cy="58578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solidFill>
                  <a:schemeClr val="bg1"/>
                </a:solidFill>
                <a:latin typeface="Times New Roman" panose="02020603050405020304" pitchFamily="18" charset="0"/>
              </a:rPr>
              <a:t>P</a:t>
            </a:r>
            <a:r>
              <a:rPr kumimoji="1" lang="en-US" altLang="zh-CN" sz="3200" b="1" baseline="-25000">
                <a:solidFill>
                  <a:schemeClr val="bg1"/>
                </a:solidFill>
                <a:latin typeface="Times New Roman" panose="02020603050405020304" pitchFamily="18" charset="0"/>
              </a:rPr>
              <a:t>3</a:t>
            </a:r>
          </a:p>
        </p:txBody>
      </p:sp>
      <p:sp>
        <p:nvSpPr>
          <p:cNvPr id="3274758" name="Text Box 6"/>
          <p:cNvSpPr txBox="1">
            <a:spLocks noChangeArrowheads="1"/>
          </p:cNvSpPr>
          <p:nvPr/>
        </p:nvSpPr>
        <p:spPr bwMode="auto">
          <a:xfrm>
            <a:off x="1055688" y="3281363"/>
            <a:ext cx="5316537" cy="58578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solidFill>
                  <a:schemeClr val="bg1"/>
                </a:solidFill>
                <a:latin typeface="Times New Roman" panose="02020603050405020304" pitchFamily="18" charset="0"/>
              </a:rPr>
              <a:t>P</a:t>
            </a:r>
            <a:r>
              <a:rPr kumimoji="1" lang="en-US" altLang="zh-CN" sz="3200" b="1" baseline="-25000">
                <a:solidFill>
                  <a:schemeClr val="bg1"/>
                </a:solidFill>
                <a:latin typeface="Times New Roman" panose="02020603050405020304" pitchFamily="18" charset="0"/>
              </a:rPr>
              <a:t>4</a:t>
            </a:r>
          </a:p>
        </p:txBody>
      </p:sp>
      <p:sp>
        <p:nvSpPr>
          <p:cNvPr id="3274759" name="Rectangle 7"/>
          <p:cNvSpPr>
            <a:spLocks noChangeArrowheads="1"/>
          </p:cNvSpPr>
          <p:nvPr/>
        </p:nvSpPr>
        <p:spPr bwMode="auto">
          <a:xfrm>
            <a:off x="755650" y="3876675"/>
            <a:ext cx="44196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ts val="600"/>
              </a:spcBef>
            </a:pPr>
            <a:r>
              <a:rPr kumimoji="1" lang="en-US" altLang="zh-CN" sz="2800" b="1">
                <a:latin typeface="Times New Roman" panose="02020603050405020304" pitchFamily="18" charset="0"/>
                <a:ea typeface="华文新魏" panose="02010800040101010101" pitchFamily="2" charset="-122"/>
              </a:rPr>
              <a:t>P</a:t>
            </a:r>
            <a:r>
              <a:rPr kumimoji="1" lang="en-US" altLang="zh-CN" sz="2800" b="1" baseline="-25000">
                <a:latin typeface="Times New Roman" panose="02020603050405020304" pitchFamily="18" charset="0"/>
                <a:ea typeface="华文新魏" panose="02010800040101010101" pitchFamily="2" charset="-122"/>
              </a:rPr>
              <a:t>0</a:t>
            </a:r>
            <a:r>
              <a:rPr kumimoji="1" lang="en-US" altLang="zh-CN" sz="2800" b="1">
                <a:latin typeface="Times New Roman" panose="02020603050405020304" pitchFamily="18" charset="0"/>
                <a:ea typeface="华文新魏" panose="02010800040101010101" pitchFamily="2" charset="-122"/>
              </a:rPr>
              <a:t>=0	</a:t>
            </a:r>
            <a:r>
              <a:rPr kumimoji="1" lang="zh-CN" altLang="en-US" sz="2800" b="1">
                <a:solidFill>
                  <a:srgbClr val="FF0000"/>
                </a:solidFill>
                <a:latin typeface="Times New Roman" panose="02020603050405020304" pitchFamily="18" charset="0"/>
                <a:ea typeface="华文新魏" panose="02010800040101010101" pitchFamily="2" charset="-122"/>
              </a:rPr>
              <a:t>初始部分积</a:t>
            </a:r>
          </a:p>
          <a:p>
            <a:pPr eaLnBrk="1" hangingPunct="1">
              <a:lnSpc>
                <a:spcPct val="110000"/>
              </a:lnSpc>
              <a:spcBef>
                <a:spcPts val="600"/>
              </a:spcBef>
            </a:pPr>
            <a:r>
              <a:rPr kumimoji="1" lang="en-US" altLang="zh-CN" sz="2800" b="1">
                <a:latin typeface="Times New Roman" panose="02020603050405020304" pitchFamily="18" charset="0"/>
                <a:ea typeface="华文新魏" panose="02010800040101010101" pitchFamily="2" charset="-122"/>
              </a:rPr>
              <a:t>P</a:t>
            </a:r>
            <a:r>
              <a:rPr kumimoji="1" lang="en-US" altLang="zh-CN" sz="2800" b="1" baseline="-25000">
                <a:latin typeface="Times New Roman" panose="02020603050405020304" pitchFamily="18" charset="0"/>
                <a:ea typeface="华文新魏" panose="02010800040101010101" pitchFamily="2" charset="-122"/>
              </a:rPr>
              <a:t>1</a:t>
            </a:r>
            <a:r>
              <a:rPr kumimoji="1" lang="en-US" altLang="zh-CN" sz="2800" b="1">
                <a:latin typeface="Times New Roman" panose="02020603050405020304" pitchFamily="18" charset="0"/>
                <a:ea typeface="华文新魏" panose="02010800040101010101" pitchFamily="2" charset="-122"/>
              </a:rPr>
              <a:t>=2</a:t>
            </a:r>
            <a:r>
              <a:rPr kumimoji="1" lang="en-US" altLang="zh-CN" sz="2800" b="1" baseline="30000">
                <a:latin typeface="Times New Roman" panose="02020603050405020304" pitchFamily="18" charset="0"/>
                <a:ea typeface="华文新魏" panose="02010800040101010101" pitchFamily="2" charset="-122"/>
              </a:rPr>
              <a:t>-1</a:t>
            </a:r>
            <a:r>
              <a:rPr kumimoji="1" lang="en-US" altLang="zh-CN" sz="2800" b="1">
                <a:latin typeface="Times New Roman" panose="02020603050405020304" pitchFamily="18" charset="0"/>
                <a:ea typeface="华文新魏" panose="02010800040101010101" pitchFamily="2" charset="-122"/>
              </a:rPr>
              <a:t>(A+P</a:t>
            </a:r>
            <a:r>
              <a:rPr kumimoji="1" lang="en-US" altLang="zh-CN" sz="2800" b="1" baseline="-25000">
                <a:latin typeface="Times New Roman" panose="02020603050405020304" pitchFamily="18" charset="0"/>
                <a:ea typeface="华文新魏" panose="02010800040101010101" pitchFamily="2" charset="-122"/>
              </a:rPr>
              <a:t>0</a:t>
            </a:r>
            <a:r>
              <a:rPr kumimoji="1" lang="en-US" altLang="zh-CN" sz="2800" b="1">
                <a:latin typeface="Times New Roman" panose="02020603050405020304" pitchFamily="18" charset="0"/>
                <a:ea typeface="华文新魏" panose="02010800040101010101" pitchFamily="2" charset="-122"/>
              </a:rPr>
              <a:t>)</a:t>
            </a:r>
          </a:p>
          <a:p>
            <a:pPr eaLnBrk="1" hangingPunct="1">
              <a:lnSpc>
                <a:spcPct val="110000"/>
              </a:lnSpc>
              <a:spcBef>
                <a:spcPts val="600"/>
              </a:spcBef>
            </a:pPr>
            <a:r>
              <a:rPr kumimoji="1" lang="en-US" altLang="zh-CN" sz="2800" b="1">
                <a:latin typeface="Times New Roman" panose="02020603050405020304" pitchFamily="18" charset="0"/>
                <a:ea typeface="华文新魏" panose="02010800040101010101" pitchFamily="2" charset="-122"/>
              </a:rPr>
              <a:t>P</a:t>
            </a:r>
            <a:r>
              <a:rPr kumimoji="1" lang="en-US" altLang="zh-CN" sz="2800" b="1" baseline="-25000">
                <a:latin typeface="Times New Roman" panose="02020603050405020304" pitchFamily="18" charset="0"/>
                <a:ea typeface="华文新魏" panose="02010800040101010101" pitchFamily="2" charset="-122"/>
              </a:rPr>
              <a:t>2</a:t>
            </a:r>
            <a:r>
              <a:rPr kumimoji="1" lang="en-US" altLang="zh-CN" sz="2800" b="1">
                <a:latin typeface="Times New Roman" panose="02020603050405020304" pitchFamily="18" charset="0"/>
                <a:ea typeface="华文新魏" panose="02010800040101010101" pitchFamily="2" charset="-122"/>
              </a:rPr>
              <a:t>=2</a:t>
            </a:r>
            <a:r>
              <a:rPr kumimoji="1" lang="en-US" altLang="zh-CN" sz="2800" b="1" baseline="30000">
                <a:latin typeface="Times New Roman" panose="02020603050405020304" pitchFamily="18" charset="0"/>
                <a:ea typeface="华文新魏" panose="02010800040101010101" pitchFamily="2" charset="-122"/>
              </a:rPr>
              <a:t>-1</a:t>
            </a:r>
            <a:r>
              <a:rPr kumimoji="1" lang="en-US" altLang="zh-CN" sz="2800" b="1">
                <a:latin typeface="Times New Roman" panose="02020603050405020304" pitchFamily="18" charset="0"/>
                <a:ea typeface="华文新魏" panose="02010800040101010101" pitchFamily="2" charset="-122"/>
              </a:rPr>
              <a:t>(A+P</a:t>
            </a:r>
            <a:r>
              <a:rPr kumimoji="1" lang="en-US" altLang="zh-CN" sz="2800" b="1" baseline="-25000">
                <a:latin typeface="Times New Roman" panose="02020603050405020304" pitchFamily="18" charset="0"/>
                <a:ea typeface="华文新魏" panose="02010800040101010101" pitchFamily="2" charset="-122"/>
              </a:rPr>
              <a:t>1</a:t>
            </a:r>
            <a:r>
              <a:rPr kumimoji="1" lang="en-US" altLang="zh-CN" sz="2800" b="1">
                <a:latin typeface="Times New Roman" panose="02020603050405020304" pitchFamily="18" charset="0"/>
                <a:ea typeface="华文新魏" panose="02010800040101010101" pitchFamily="2" charset="-122"/>
              </a:rPr>
              <a:t>)</a:t>
            </a:r>
          </a:p>
          <a:p>
            <a:pPr eaLnBrk="1" hangingPunct="1">
              <a:lnSpc>
                <a:spcPct val="110000"/>
              </a:lnSpc>
              <a:spcBef>
                <a:spcPts val="600"/>
              </a:spcBef>
            </a:pPr>
            <a:r>
              <a:rPr kumimoji="1" lang="en-US" altLang="zh-CN" sz="2800" b="1">
                <a:latin typeface="Times New Roman" panose="02020603050405020304" pitchFamily="18" charset="0"/>
                <a:ea typeface="华文新魏" panose="02010800040101010101" pitchFamily="2" charset="-122"/>
              </a:rPr>
              <a:t>P</a:t>
            </a:r>
            <a:r>
              <a:rPr kumimoji="1" lang="en-US" altLang="zh-CN" sz="2800" b="1" baseline="-25000">
                <a:latin typeface="Times New Roman" panose="02020603050405020304" pitchFamily="18" charset="0"/>
                <a:ea typeface="华文新魏" panose="02010800040101010101" pitchFamily="2" charset="-122"/>
              </a:rPr>
              <a:t>3</a:t>
            </a:r>
            <a:r>
              <a:rPr kumimoji="1" lang="en-US" altLang="zh-CN" sz="2800" b="1">
                <a:latin typeface="Times New Roman" panose="02020603050405020304" pitchFamily="18" charset="0"/>
                <a:ea typeface="华文新魏" panose="02010800040101010101" pitchFamily="2" charset="-122"/>
              </a:rPr>
              <a:t>=2</a:t>
            </a:r>
            <a:r>
              <a:rPr kumimoji="1" lang="en-US" altLang="zh-CN" sz="2800" b="1" baseline="30000">
                <a:latin typeface="Times New Roman" panose="02020603050405020304" pitchFamily="18" charset="0"/>
                <a:ea typeface="华文新魏" panose="02010800040101010101" pitchFamily="2" charset="-122"/>
              </a:rPr>
              <a:t>-1</a:t>
            </a:r>
            <a:r>
              <a:rPr kumimoji="1" lang="en-US" altLang="zh-CN" sz="2800" b="1">
                <a:latin typeface="Times New Roman" panose="02020603050405020304" pitchFamily="18" charset="0"/>
                <a:ea typeface="华文新魏" panose="02010800040101010101" pitchFamily="2" charset="-122"/>
              </a:rPr>
              <a:t>(0+P</a:t>
            </a:r>
            <a:r>
              <a:rPr kumimoji="1" lang="en-US" altLang="zh-CN" sz="2800" b="1" baseline="-25000">
                <a:latin typeface="Times New Roman" panose="02020603050405020304" pitchFamily="18" charset="0"/>
                <a:ea typeface="华文新魏" panose="02010800040101010101" pitchFamily="2" charset="-122"/>
              </a:rPr>
              <a:t>2</a:t>
            </a:r>
            <a:r>
              <a:rPr kumimoji="1" lang="en-US" altLang="zh-CN" sz="2800" b="1">
                <a:latin typeface="Times New Roman" panose="02020603050405020304" pitchFamily="18" charset="0"/>
                <a:ea typeface="华文新魏" panose="02010800040101010101" pitchFamily="2" charset="-122"/>
              </a:rPr>
              <a:t>)</a:t>
            </a:r>
          </a:p>
          <a:p>
            <a:pPr eaLnBrk="1" hangingPunct="1">
              <a:lnSpc>
                <a:spcPct val="110000"/>
              </a:lnSpc>
              <a:spcBef>
                <a:spcPts val="600"/>
              </a:spcBef>
            </a:pPr>
            <a:r>
              <a:rPr kumimoji="1" lang="en-US" altLang="zh-CN" sz="2800" b="1">
                <a:latin typeface="Times New Roman" panose="02020603050405020304" pitchFamily="18" charset="0"/>
                <a:ea typeface="华文新魏" panose="02010800040101010101" pitchFamily="2" charset="-122"/>
              </a:rPr>
              <a:t>P</a:t>
            </a:r>
            <a:r>
              <a:rPr kumimoji="1" lang="en-US" altLang="zh-CN" sz="2800" b="1" baseline="-25000">
                <a:latin typeface="Times New Roman" panose="02020603050405020304" pitchFamily="18" charset="0"/>
                <a:ea typeface="华文新魏" panose="02010800040101010101" pitchFamily="2" charset="-122"/>
              </a:rPr>
              <a:t>4</a:t>
            </a:r>
            <a:r>
              <a:rPr kumimoji="1" lang="en-US" altLang="zh-CN" sz="2800" b="1">
                <a:latin typeface="Times New Roman" panose="02020603050405020304" pitchFamily="18" charset="0"/>
                <a:ea typeface="华文新魏" panose="02010800040101010101" pitchFamily="2" charset="-122"/>
              </a:rPr>
              <a:t>=2</a:t>
            </a:r>
            <a:r>
              <a:rPr kumimoji="1" lang="en-US" altLang="zh-CN" sz="2800" b="1" baseline="30000">
                <a:latin typeface="Times New Roman" panose="02020603050405020304" pitchFamily="18" charset="0"/>
                <a:ea typeface="华文新魏" panose="02010800040101010101" pitchFamily="2" charset="-122"/>
              </a:rPr>
              <a:t>-1</a:t>
            </a:r>
            <a:r>
              <a:rPr kumimoji="1" lang="en-US" altLang="zh-CN" sz="2800" b="1">
                <a:latin typeface="Times New Roman" panose="02020603050405020304" pitchFamily="18" charset="0"/>
                <a:ea typeface="华文新魏" panose="02010800040101010101" pitchFamily="2" charset="-122"/>
              </a:rPr>
              <a:t>(A+P</a:t>
            </a:r>
            <a:r>
              <a:rPr kumimoji="1" lang="en-US" altLang="zh-CN" sz="2800" b="1" baseline="-25000">
                <a:latin typeface="Times New Roman" panose="02020603050405020304" pitchFamily="18" charset="0"/>
                <a:ea typeface="华文新魏" panose="02010800040101010101" pitchFamily="2" charset="-122"/>
              </a:rPr>
              <a:t>3</a:t>
            </a:r>
            <a:r>
              <a:rPr kumimoji="1" lang="en-US" altLang="zh-CN" sz="2800" b="1">
                <a:latin typeface="Times New Roman" panose="02020603050405020304" pitchFamily="18" charset="0"/>
                <a:ea typeface="华文新魏" panose="02010800040101010101" pitchFamily="2" charset="-122"/>
              </a:rPr>
              <a:t>)= </a:t>
            </a:r>
            <a:r>
              <a:rPr kumimoji="1" lang="en-US" altLang="zh-CN" sz="2800" b="1">
                <a:solidFill>
                  <a:srgbClr val="FF0000"/>
                </a:solidFill>
                <a:latin typeface="Times New Roman" panose="02020603050405020304" pitchFamily="18" charset="0"/>
                <a:ea typeface="华文新魏" panose="02010800040101010101" pitchFamily="2" charset="-122"/>
              </a:rPr>
              <a:t>A×B</a:t>
            </a:r>
          </a:p>
        </p:txBody>
      </p:sp>
      <p:sp>
        <p:nvSpPr>
          <p:cNvPr id="3274760" name="Rectangle 8"/>
          <p:cNvSpPr>
            <a:spLocks noChangeArrowheads="1"/>
          </p:cNvSpPr>
          <p:nvPr/>
        </p:nvSpPr>
        <p:spPr bwMode="auto">
          <a:xfrm>
            <a:off x="4284663" y="4054475"/>
            <a:ext cx="4465637" cy="2543175"/>
          </a:xfrm>
          <a:prstGeom prst="rect">
            <a:avLst/>
          </a:prstGeom>
          <a:ln/>
        </p:spPr>
        <p:style>
          <a:lnRef idx="2">
            <a:schemeClr val="accent1"/>
          </a:lnRef>
          <a:fillRef idx="1">
            <a:schemeClr val="lt1"/>
          </a:fillRef>
          <a:effectRef idx="0">
            <a:schemeClr val="accent1"/>
          </a:effectRef>
          <a:fontRef idx="minor">
            <a:schemeClr val="dk1"/>
          </a:fontRef>
        </p:style>
        <p:txBody>
          <a:bodyPr lIns="92075" tIns="46038" rIns="92075" bIns="46038">
            <a:spAutoFit/>
          </a:bodyPr>
          <a:lstStyle>
            <a:lvl1pPr marL="266700" indent="-266700">
              <a:defRPr>
                <a:solidFill>
                  <a:schemeClr val="tx1"/>
                </a:solidFill>
                <a:latin typeface="Arial" panose="020B0604020202020204" pitchFamily="34" charset="0"/>
                <a:ea typeface="宋体" panose="02010600030101010101" pitchFamily="2" charset="-122"/>
              </a:defRPr>
            </a:lvl1pPr>
            <a:lvl2pPr marL="2667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2"/>
              </a:buClr>
              <a:buFont typeface="Wingdings" panose="05000000000000000000" pitchFamily="2" charset="2"/>
              <a:buChar char="n"/>
              <a:defRPr/>
            </a:pPr>
            <a:r>
              <a:rPr kumimoji="1" lang="zh-CN" altLang="en-US" sz="2800" b="1" dirty="0">
                <a:latin typeface="Times New Roman" panose="02020603050405020304" pitchFamily="18" charset="0"/>
                <a:ea typeface="华文新魏" panose="02010800040101010101" pitchFamily="2" charset="-122"/>
              </a:rPr>
              <a:t>机器运算算法的特点</a:t>
            </a:r>
          </a:p>
          <a:p>
            <a:pPr lvl="1" eaLnBrk="1" hangingPunct="1">
              <a:lnSpc>
                <a:spcPct val="110000"/>
              </a:lnSpc>
              <a:spcBef>
                <a:spcPct val="20000"/>
              </a:spcBef>
              <a:defRPr/>
            </a:pPr>
            <a:r>
              <a:rPr kumimoji="1" lang="zh-CN" altLang="en-US" sz="2800" b="1" dirty="0">
                <a:latin typeface="Times New Roman" panose="02020603050405020304" pitchFamily="18" charset="0"/>
                <a:ea typeface="华文新魏" panose="02010800040101010101" pitchFamily="2" charset="-122"/>
              </a:rPr>
              <a:t>乘法的数值部分由多次累加完成</a:t>
            </a:r>
          </a:p>
          <a:p>
            <a:pPr lvl="1" eaLnBrk="1" hangingPunct="1">
              <a:lnSpc>
                <a:spcPct val="110000"/>
              </a:lnSpc>
              <a:spcBef>
                <a:spcPct val="20000"/>
              </a:spcBef>
              <a:buClr>
                <a:schemeClr val="tx2"/>
              </a:buClr>
              <a:buSzPct val="80000"/>
              <a:buFont typeface="Wingdings" panose="05000000000000000000" pitchFamily="2" charset="2"/>
              <a:buChar char="l"/>
              <a:defRPr/>
            </a:pPr>
            <a:r>
              <a:rPr kumimoji="1" lang="zh-CN" altLang="en-US" sz="2400" b="1" dirty="0">
                <a:solidFill>
                  <a:srgbClr val="FF0000"/>
                </a:solidFill>
                <a:latin typeface="Times New Roman" panose="02020603050405020304" pitchFamily="18" charset="0"/>
                <a:ea typeface="华文新魏" panose="02010800040101010101" pitchFamily="2" charset="-122"/>
              </a:rPr>
              <a:t>最多</a:t>
            </a:r>
            <a:r>
              <a:rPr kumimoji="1" lang="en-US" altLang="zh-CN" sz="2400" b="1" dirty="0">
                <a:solidFill>
                  <a:srgbClr val="FF0000"/>
                </a:solidFill>
                <a:latin typeface="Times New Roman" panose="02020603050405020304" pitchFamily="18" charset="0"/>
                <a:ea typeface="华文新魏" panose="02010800040101010101" pitchFamily="2" charset="-122"/>
              </a:rPr>
              <a:t>n</a:t>
            </a:r>
            <a:r>
              <a:rPr kumimoji="1" lang="zh-CN" altLang="en-US" sz="2400" b="1" dirty="0">
                <a:latin typeface="Times New Roman" panose="02020603050405020304" pitchFamily="18" charset="0"/>
                <a:ea typeface="华文新魏" panose="02010800040101010101" pitchFamily="2" charset="-122"/>
              </a:rPr>
              <a:t>次</a:t>
            </a:r>
            <a:r>
              <a:rPr kumimoji="1" lang="en-US" altLang="zh-CN" sz="2400" b="1" dirty="0">
                <a:solidFill>
                  <a:srgbClr val="FF0000"/>
                </a:solidFill>
                <a:latin typeface="Times New Roman" panose="02020603050405020304" pitchFamily="18" charset="0"/>
                <a:ea typeface="华文新魏" panose="02010800040101010101" pitchFamily="2" charset="-122"/>
              </a:rPr>
              <a:t>n+1</a:t>
            </a:r>
            <a:r>
              <a:rPr kumimoji="1" lang="zh-CN" altLang="en-US" sz="2400" b="1" dirty="0">
                <a:latin typeface="Times New Roman" panose="02020603050405020304" pitchFamily="18" charset="0"/>
                <a:ea typeface="华文新魏" panose="02010800040101010101" pitchFamily="2" charset="-122"/>
              </a:rPr>
              <a:t>位加法</a:t>
            </a:r>
          </a:p>
          <a:p>
            <a:pPr lvl="1" eaLnBrk="1" hangingPunct="1">
              <a:lnSpc>
                <a:spcPct val="110000"/>
              </a:lnSpc>
              <a:spcBef>
                <a:spcPct val="20000"/>
              </a:spcBef>
              <a:buClr>
                <a:schemeClr val="tx2"/>
              </a:buClr>
              <a:buSzPct val="80000"/>
              <a:buFont typeface="Wingdings" panose="05000000000000000000" pitchFamily="2" charset="2"/>
              <a:buChar char="l"/>
              <a:defRPr/>
            </a:pPr>
            <a:r>
              <a:rPr kumimoji="1" lang="zh-CN" altLang="en-US" sz="2400" b="1" dirty="0">
                <a:latin typeface="Times New Roman" panose="02020603050405020304" pitchFamily="18" charset="0"/>
                <a:ea typeface="华文新魏" panose="02010800040101010101" pitchFamily="2" charset="-122"/>
              </a:rPr>
              <a:t>与</a:t>
            </a:r>
            <a:r>
              <a:rPr kumimoji="1" lang="en-US" altLang="zh-CN" sz="2400" b="1" dirty="0">
                <a:latin typeface="Times New Roman" panose="02020603050405020304" pitchFamily="18" charset="0"/>
                <a:ea typeface="华文新魏" panose="02010800040101010101" pitchFamily="2" charset="-122"/>
              </a:rPr>
              <a:t>n</a:t>
            </a:r>
            <a:r>
              <a:rPr kumimoji="1" lang="zh-CN" altLang="en-US" sz="2400" b="1" dirty="0">
                <a:latin typeface="Times New Roman" panose="02020603050405020304" pitchFamily="18" charset="0"/>
                <a:ea typeface="华文新魏" panose="02010800040101010101" pitchFamily="2" charset="-122"/>
              </a:rPr>
              <a:t>次移位构成</a:t>
            </a:r>
          </a:p>
        </p:txBody>
      </p:sp>
      <p:sp>
        <p:nvSpPr>
          <p:cNvPr id="94218" name="标题 1"/>
          <p:cNvSpPr>
            <a:spLocks noGrp="1"/>
          </p:cNvSpPr>
          <p:nvPr>
            <p:ph type="title"/>
          </p:nvPr>
        </p:nvSpPr>
        <p:spPr bwMode="auto">
          <a:xfrm>
            <a:off x="395288" y="1"/>
            <a:ext cx="5210175" cy="59266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原码一位乘法</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47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47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475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7475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747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4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3274755" grpId="0" animBg="1" autoUpdateAnimBg="0"/>
      <p:bldP spid="3274756" grpId="0" animBg="1" autoUpdateAnimBg="0"/>
      <p:bldP spid="3274757" grpId="0" animBg="1" autoUpdateAnimBg="0"/>
      <p:bldP spid="3274758" grpId="0" animBg="1" autoUpdateAnimBg="0"/>
      <p:bldP spid="3274759" grpId="0" autoUpdateAnimBg="0"/>
      <p:bldP spid="32747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bwMode="auto">
          <a:xfrm>
            <a:off x="323528" y="0"/>
            <a:ext cx="5210175" cy="55001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原码一位乘法</a:t>
            </a:r>
          </a:p>
        </p:txBody>
      </p:sp>
      <p:sp>
        <p:nvSpPr>
          <p:cNvPr id="96259" name="内容占位符 2"/>
          <p:cNvSpPr>
            <a:spLocks noGrp="1" noChangeArrowheads="1"/>
          </p:cNvSpPr>
          <p:nvPr>
            <p:ph idx="1"/>
          </p:nvPr>
        </p:nvSpPr>
        <p:spPr bwMode="auto">
          <a:xfrm>
            <a:off x="241300" y="836613"/>
            <a:ext cx="8723313" cy="470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SzTx/>
            </a:pPr>
            <a:r>
              <a:rPr lang="zh-CN" altLang="en-US" sz="2800"/>
              <a:t>原码一位乘法递推公式</a:t>
            </a:r>
            <a:endParaRPr lang="en-US" altLang="zh-CN" sz="2800"/>
          </a:p>
          <a:p>
            <a:pPr>
              <a:lnSpc>
                <a:spcPct val="120000"/>
              </a:lnSpc>
              <a:spcBef>
                <a:spcPts val="450"/>
              </a:spcBef>
              <a:buSzTx/>
              <a:buFont typeface="Wingdings" panose="05000000000000000000" pitchFamily="2" charset="2"/>
              <a:buNone/>
            </a:pPr>
            <a:r>
              <a:rPr kumimoji="1" lang="en-US" altLang="zh-CN" sz="2800">
                <a:solidFill>
                  <a:srgbClr val="000000"/>
                </a:solidFill>
                <a:latin typeface="Times New Roman" panose="02020603050405020304" pitchFamily="18" charset="0"/>
                <a:ea typeface="华文新魏" panose="02010800040101010101" pitchFamily="2" charset="-122"/>
              </a:rPr>
              <a:t>   P</a:t>
            </a:r>
            <a:r>
              <a:rPr kumimoji="1" lang="en-US" altLang="zh-CN" sz="2800" baseline="-25000">
                <a:solidFill>
                  <a:srgbClr val="000000"/>
                </a:solidFill>
                <a:latin typeface="Times New Roman" panose="02020603050405020304" pitchFamily="18" charset="0"/>
                <a:ea typeface="华文新魏" panose="02010800040101010101" pitchFamily="2" charset="-122"/>
              </a:rPr>
              <a:t>0</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0</a:t>
            </a:r>
          </a:p>
          <a:p>
            <a:pPr>
              <a:lnSpc>
                <a:spcPct val="120000"/>
              </a:lnSpc>
              <a:spcBef>
                <a:spcPts val="450"/>
              </a:spcBef>
              <a:buSzTx/>
              <a:buFont typeface="Wingdings" panose="05000000000000000000" pitchFamily="2" charset="2"/>
              <a:buNone/>
            </a:pP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   P</a:t>
            </a:r>
            <a:r>
              <a:rPr kumimoji="1" lang="en-US" altLang="zh-CN" sz="2800" baseline="-25000">
                <a:solidFill>
                  <a:srgbClr val="000000"/>
                </a:solidFill>
                <a:latin typeface="Times New Roman" panose="02020603050405020304" pitchFamily="18" charset="0"/>
                <a:ea typeface="华文新魏" panose="02010800040101010101" pitchFamily="2" charset="-122"/>
                <a:sym typeface="Symbol" panose="05050102010706020507" pitchFamily="18" charset="2"/>
              </a:rPr>
              <a:t>1</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=2</a:t>
            </a:r>
            <a:r>
              <a:rPr kumimoji="1" lang="en-US" altLang="zh-CN" sz="2800" baseline="30000">
                <a:solidFill>
                  <a:srgbClr val="000000"/>
                </a:solidFill>
                <a:latin typeface="Times New Roman" panose="02020603050405020304" pitchFamily="18" charset="0"/>
                <a:ea typeface="华文新魏" panose="02010800040101010101" pitchFamily="2" charset="-122"/>
                <a:sym typeface="Symbol" panose="05050102010706020507" pitchFamily="18" charset="2"/>
              </a:rPr>
              <a:t>-1</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(P</a:t>
            </a:r>
            <a:r>
              <a:rPr kumimoji="1" lang="en-US" altLang="zh-CN" sz="2800" baseline="-25000">
                <a:solidFill>
                  <a:srgbClr val="000000"/>
                </a:solidFill>
                <a:latin typeface="Times New Roman" panose="02020603050405020304" pitchFamily="18" charset="0"/>
                <a:ea typeface="华文新魏" panose="02010800040101010101" pitchFamily="2" charset="-122"/>
                <a:sym typeface="Symbol" panose="05050102010706020507" pitchFamily="18" charset="2"/>
              </a:rPr>
              <a:t>0</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+B</a:t>
            </a:r>
            <a:r>
              <a:rPr kumimoji="1" lang="en-US" altLang="zh-CN" sz="2800" baseline="-25000">
                <a:solidFill>
                  <a:srgbClr val="000000"/>
                </a:solidFill>
                <a:latin typeface="Times New Roman" panose="02020603050405020304" pitchFamily="18" charset="0"/>
                <a:ea typeface="华文新魏" panose="02010800040101010101" pitchFamily="2" charset="-122"/>
                <a:sym typeface="Symbol" panose="05050102010706020507" pitchFamily="18" charset="2"/>
              </a:rPr>
              <a:t>n</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|A|)</a:t>
            </a:r>
          </a:p>
          <a:p>
            <a:pPr>
              <a:lnSpc>
                <a:spcPct val="120000"/>
              </a:lnSpc>
              <a:spcBef>
                <a:spcPts val="450"/>
              </a:spcBef>
              <a:buSzTx/>
              <a:buFont typeface="Wingdings" panose="05000000000000000000" pitchFamily="2" charset="2"/>
              <a:buNone/>
            </a:pP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   P</a:t>
            </a:r>
            <a:r>
              <a:rPr kumimoji="1" lang="en-US" altLang="zh-CN" sz="2800" baseline="-25000">
                <a:solidFill>
                  <a:srgbClr val="000000"/>
                </a:solidFill>
                <a:latin typeface="Times New Roman" panose="02020603050405020304" pitchFamily="18" charset="0"/>
                <a:ea typeface="华文新魏" panose="02010800040101010101" pitchFamily="2" charset="-122"/>
                <a:sym typeface="Symbol" panose="05050102010706020507" pitchFamily="18" charset="2"/>
              </a:rPr>
              <a:t>2</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=2</a:t>
            </a:r>
            <a:r>
              <a:rPr kumimoji="1" lang="en-US" altLang="zh-CN" sz="2800" baseline="30000">
                <a:solidFill>
                  <a:srgbClr val="000000"/>
                </a:solidFill>
                <a:latin typeface="Times New Roman" panose="02020603050405020304" pitchFamily="18" charset="0"/>
                <a:ea typeface="华文新魏" panose="02010800040101010101" pitchFamily="2" charset="-122"/>
                <a:sym typeface="Symbol" panose="05050102010706020507" pitchFamily="18" charset="2"/>
              </a:rPr>
              <a:t>-1</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(P</a:t>
            </a:r>
            <a:r>
              <a:rPr kumimoji="1" lang="en-US" altLang="zh-CN" sz="2800" baseline="-25000">
                <a:solidFill>
                  <a:srgbClr val="000000"/>
                </a:solidFill>
                <a:latin typeface="Times New Roman" panose="02020603050405020304" pitchFamily="18" charset="0"/>
                <a:ea typeface="华文新魏" panose="02010800040101010101" pitchFamily="2" charset="-122"/>
                <a:sym typeface="Symbol" panose="05050102010706020507" pitchFamily="18" charset="2"/>
              </a:rPr>
              <a:t>1</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+B</a:t>
            </a:r>
            <a:r>
              <a:rPr kumimoji="1" lang="en-US" altLang="zh-CN" sz="2800" baseline="-25000">
                <a:solidFill>
                  <a:srgbClr val="000000"/>
                </a:solidFill>
                <a:latin typeface="Times New Roman" panose="02020603050405020304" pitchFamily="18" charset="0"/>
                <a:ea typeface="华文新魏" panose="02010800040101010101" pitchFamily="2" charset="-122"/>
                <a:sym typeface="Symbol" panose="05050102010706020507" pitchFamily="18" charset="2"/>
              </a:rPr>
              <a:t>n-1</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|A|)</a:t>
            </a:r>
          </a:p>
          <a:p>
            <a:pPr>
              <a:lnSpc>
                <a:spcPct val="120000"/>
              </a:lnSpc>
              <a:spcBef>
                <a:spcPts val="450"/>
              </a:spcBef>
              <a:buSzTx/>
              <a:buFont typeface="Wingdings" panose="05000000000000000000" pitchFamily="2" charset="2"/>
              <a:buNone/>
            </a:pP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   …</a:t>
            </a:r>
          </a:p>
          <a:p>
            <a:pPr>
              <a:lnSpc>
                <a:spcPct val="120000"/>
              </a:lnSpc>
              <a:spcBef>
                <a:spcPts val="450"/>
              </a:spcBef>
              <a:buSzTx/>
              <a:buFont typeface="Wingdings" panose="05000000000000000000" pitchFamily="2" charset="2"/>
              <a:buNone/>
            </a:pP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   P</a:t>
            </a:r>
            <a:r>
              <a:rPr kumimoji="1" lang="en-US" altLang="zh-CN" sz="2800" baseline="-25000">
                <a:solidFill>
                  <a:srgbClr val="000000"/>
                </a:solidFill>
                <a:latin typeface="Times New Roman" panose="02020603050405020304" pitchFamily="18" charset="0"/>
                <a:ea typeface="华文新魏" panose="02010800040101010101" pitchFamily="2" charset="-122"/>
                <a:sym typeface="Symbol" panose="05050102010706020507" pitchFamily="18" charset="2"/>
              </a:rPr>
              <a:t>i</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=2</a:t>
            </a:r>
            <a:r>
              <a:rPr kumimoji="1" lang="en-US" altLang="zh-CN" sz="2800" baseline="30000">
                <a:solidFill>
                  <a:srgbClr val="000000"/>
                </a:solidFill>
                <a:latin typeface="Times New Roman" panose="02020603050405020304" pitchFamily="18" charset="0"/>
                <a:ea typeface="华文新魏" panose="02010800040101010101" pitchFamily="2" charset="-122"/>
                <a:sym typeface="Symbol" panose="05050102010706020507" pitchFamily="18" charset="2"/>
              </a:rPr>
              <a:t>-1</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(P</a:t>
            </a:r>
            <a:r>
              <a:rPr kumimoji="1" lang="en-US" altLang="zh-CN" sz="2800" baseline="-25000">
                <a:solidFill>
                  <a:srgbClr val="000000"/>
                </a:solidFill>
                <a:latin typeface="Times New Roman" panose="02020603050405020304" pitchFamily="18" charset="0"/>
                <a:ea typeface="华文新魏" panose="02010800040101010101" pitchFamily="2" charset="-122"/>
                <a:sym typeface="Symbol" panose="05050102010706020507" pitchFamily="18" charset="2"/>
              </a:rPr>
              <a:t>i-1</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+B</a:t>
            </a:r>
            <a:r>
              <a:rPr kumimoji="1" lang="en-US" altLang="zh-CN" sz="2800" baseline="-25000">
                <a:solidFill>
                  <a:srgbClr val="000000"/>
                </a:solidFill>
                <a:latin typeface="Times New Roman" panose="02020603050405020304" pitchFamily="18" charset="0"/>
                <a:ea typeface="华文新魏" panose="02010800040101010101" pitchFamily="2" charset="-122"/>
                <a:sym typeface="Symbol" panose="05050102010706020507" pitchFamily="18" charset="2"/>
              </a:rPr>
              <a:t>n-i+1</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|A|)</a:t>
            </a:r>
          </a:p>
          <a:p>
            <a:pPr>
              <a:lnSpc>
                <a:spcPct val="120000"/>
              </a:lnSpc>
              <a:spcBef>
                <a:spcPts val="450"/>
              </a:spcBef>
              <a:buSzTx/>
              <a:buFont typeface="Wingdings" panose="05000000000000000000" pitchFamily="2" charset="2"/>
              <a:buNone/>
            </a:pP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   …</a:t>
            </a:r>
          </a:p>
          <a:p>
            <a:pPr>
              <a:lnSpc>
                <a:spcPct val="120000"/>
              </a:lnSpc>
              <a:spcBef>
                <a:spcPts val="450"/>
              </a:spcBef>
              <a:buSzTx/>
              <a:buFont typeface="Wingdings" panose="05000000000000000000" pitchFamily="2" charset="2"/>
              <a:buNone/>
            </a:pP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   P</a:t>
            </a:r>
            <a:r>
              <a:rPr kumimoji="1" lang="en-US" altLang="zh-CN" sz="2800" baseline="-25000">
                <a:solidFill>
                  <a:srgbClr val="000000"/>
                </a:solidFill>
                <a:latin typeface="Times New Roman" panose="02020603050405020304" pitchFamily="18" charset="0"/>
                <a:ea typeface="华文新魏" panose="02010800040101010101" pitchFamily="2" charset="-122"/>
                <a:sym typeface="Symbol" panose="05050102010706020507" pitchFamily="18" charset="2"/>
              </a:rPr>
              <a:t>n</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=2</a:t>
            </a:r>
            <a:r>
              <a:rPr kumimoji="1" lang="en-US" altLang="zh-CN" sz="2800" baseline="30000">
                <a:solidFill>
                  <a:srgbClr val="000000"/>
                </a:solidFill>
                <a:latin typeface="Times New Roman" panose="02020603050405020304" pitchFamily="18" charset="0"/>
                <a:ea typeface="华文新魏" panose="02010800040101010101" pitchFamily="2" charset="-122"/>
                <a:sym typeface="Symbol" panose="05050102010706020507" pitchFamily="18" charset="2"/>
              </a:rPr>
              <a:t>-1</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(P</a:t>
            </a:r>
            <a:r>
              <a:rPr kumimoji="1" lang="en-US" altLang="zh-CN" sz="2800" baseline="-25000">
                <a:solidFill>
                  <a:srgbClr val="000000"/>
                </a:solidFill>
                <a:latin typeface="Times New Roman" panose="02020603050405020304" pitchFamily="18" charset="0"/>
                <a:ea typeface="华文新魏" panose="02010800040101010101" pitchFamily="2" charset="-122"/>
                <a:sym typeface="Symbol" panose="05050102010706020507" pitchFamily="18" charset="2"/>
              </a:rPr>
              <a:t>n-1</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+B</a:t>
            </a:r>
            <a:r>
              <a:rPr kumimoji="1" lang="en-US" altLang="zh-CN" sz="2800" baseline="-25000">
                <a:solidFill>
                  <a:srgbClr val="000000"/>
                </a:solidFill>
                <a:latin typeface="Times New Roman" panose="02020603050405020304" pitchFamily="18" charset="0"/>
                <a:ea typeface="华文新魏" panose="02010800040101010101" pitchFamily="2" charset="-122"/>
                <a:sym typeface="Symbol" panose="05050102010706020507" pitchFamily="18" charset="2"/>
              </a:rPr>
              <a:t>1</a:t>
            </a:r>
            <a:r>
              <a:rPr kumimoji="1" lang="en-US" altLang="zh-CN" sz="2800">
                <a:solidFill>
                  <a:srgbClr val="000000"/>
                </a:solidFill>
                <a:latin typeface="Times New Roman" panose="02020603050405020304" pitchFamily="18" charset="0"/>
                <a:ea typeface="华文新魏" panose="02010800040101010101" pitchFamily="2" charset="-122"/>
                <a:sym typeface="Symbol" panose="05050102010706020507" pitchFamily="18" charset="2"/>
              </a:rPr>
              <a:t>|A|)=|A|×|B|</a:t>
            </a:r>
          </a:p>
          <a:p>
            <a:pPr>
              <a:buSzTx/>
              <a:buFont typeface="Wingdings" panose="05000000000000000000" pitchFamily="2" charset="2"/>
              <a:buNone/>
            </a:pPr>
            <a:endParaRPr lang="zh-CN" altLang="en-US" sz="2800"/>
          </a:p>
        </p:txBody>
      </p:sp>
      <p:sp>
        <p:nvSpPr>
          <p:cNvPr id="5" name="圆角矩形标注 4"/>
          <p:cNvSpPr/>
          <p:nvPr/>
        </p:nvSpPr>
        <p:spPr>
          <a:xfrm>
            <a:off x="5189538" y="4945063"/>
            <a:ext cx="3016250" cy="593725"/>
          </a:xfrm>
          <a:prstGeom prst="wedgeRoundRectCallout">
            <a:avLst>
              <a:gd name="adj1" fmla="val 49818"/>
              <a:gd name="adj2" fmla="val 9663"/>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sz="2800" b="1" dirty="0">
                <a:solidFill>
                  <a:schemeClr val="bg1"/>
                </a:solidFill>
                <a:latin typeface="华文中宋" pitchFamily="2" charset="-122"/>
                <a:ea typeface="华文中宋" pitchFamily="2" charset="-122"/>
              </a:rPr>
              <a:t>C=(A</a:t>
            </a:r>
            <a:r>
              <a:rPr kumimoji="1" lang="en-US" altLang="zh-CN" sz="2800" b="1" baseline="-25000" dirty="0">
                <a:solidFill>
                  <a:schemeClr val="bg1"/>
                </a:solidFill>
                <a:latin typeface="华文中宋" pitchFamily="2" charset="-122"/>
                <a:ea typeface="华文中宋" pitchFamily="2" charset="-122"/>
              </a:rPr>
              <a:t>0</a:t>
            </a:r>
            <a:r>
              <a:rPr kumimoji="1" lang="en-US" altLang="zh-CN" sz="2800" b="1" dirty="0">
                <a:solidFill>
                  <a:schemeClr val="bg1"/>
                </a:solidFill>
                <a:latin typeface="华文中宋" pitchFamily="2" charset="-122"/>
                <a:ea typeface="华文中宋" pitchFamily="2" charset="-122"/>
                <a:sym typeface="Symbol" panose="05050102010706020507" pitchFamily="18" charset="2"/>
              </a:rPr>
              <a:t></a:t>
            </a:r>
            <a:r>
              <a:rPr kumimoji="1" lang="en-US" altLang="zh-CN" sz="2800" b="1" dirty="0">
                <a:solidFill>
                  <a:schemeClr val="bg1"/>
                </a:solidFill>
                <a:latin typeface="华文中宋" pitchFamily="2" charset="-122"/>
                <a:ea typeface="华文中宋" pitchFamily="2" charset="-122"/>
              </a:rPr>
              <a:t>B</a:t>
            </a:r>
            <a:r>
              <a:rPr kumimoji="1" lang="en-US" altLang="zh-CN" sz="2800" b="1" baseline="-25000" dirty="0">
                <a:solidFill>
                  <a:schemeClr val="bg1"/>
                </a:solidFill>
                <a:latin typeface="华文中宋" pitchFamily="2" charset="-122"/>
                <a:ea typeface="华文中宋" pitchFamily="2" charset="-122"/>
              </a:rPr>
              <a:t>0</a:t>
            </a:r>
            <a:r>
              <a:rPr kumimoji="1" lang="en-US" altLang="zh-CN" sz="2800" b="1" dirty="0">
                <a:solidFill>
                  <a:schemeClr val="bg1"/>
                </a:solidFill>
                <a:latin typeface="华文中宋" pitchFamily="2" charset="-122"/>
                <a:ea typeface="华文中宋" pitchFamily="2" charset="-122"/>
              </a:rPr>
              <a:t>) . </a:t>
            </a:r>
            <a:r>
              <a:rPr kumimoji="1" lang="en-US" altLang="zh-CN" sz="2800" b="1" dirty="0" err="1">
                <a:solidFill>
                  <a:schemeClr val="bg1"/>
                </a:solidFill>
                <a:latin typeface="华文中宋" pitchFamily="2" charset="-122"/>
                <a:ea typeface="华文中宋" pitchFamily="2" charset="-122"/>
              </a:rPr>
              <a:t>P</a:t>
            </a:r>
            <a:r>
              <a:rPr kumimoji="1" lang="en-US" altLang="zh-CN" sz="2800" b="1" baseline="-25000" dirty="0" err="1">
                <a:solidFill>
                  <a:schemeClr val="bg1"/>
                </a:solidFill>
                <a:latin typeface="华文中宋" pitchFamily="2" charset="-122"/>
                <a:ea typeface="华文中宋" pitchFamily="2" charset="-122"/>
              </a:rPr>
              <a:t>n</a:t>
            </a:r>
            <a:endParaRPr lang="zh-CN" altLang="en-US" sz="2800" b="1" dirty="0">
              <a:solidFill>
                <a:schemeClr val="bg1"/>
              </a:solidFill>
              <a:latin typeface="华文中宋" pitchFamily="2" charset="-122"/>
              <a:ea typeface="华文中宋" pitchFamily="2" charset="-122"/>
            </a:endParaRPr>
          </a:p>
        </p:txBody>
      </p:sp>
      <p:sp>
        <p:nvSpPr>
          <p:cNvPr id="6" name="圆角矩形标注 5"/>
          <p:cNvSpPr/>
          <p:nvPr/>
        </p:nvSpPr>
        <p:spPr>
          <a:xfrm>
            <a:off x="3348038" y="1557338"/>
            <a:ext cx="1871662" cy="573087"/>
          </a:xfrm>
          <a:prstGeom prst="wedgeRoundRectCallout">
            <a:avLst>
              <a:gd name="adj1" fmla="val -158732"/>
              <a:gd name="adj2" fmla="val 60719"/>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Lantinghei SC Demibold" charset="-122"/>
                <a:ea typeface="Lantinghei SC Demibold" charset="-122"/>
                <a:cs typeface="Lantinghei SC Demibold" charset="-122"/>
              </a:rPr>
              <a:t>右移操作</a:t>
            </a:r>
          </a:p>
        </p:txBody>
      </p:sp>
      <p:sp>
        <p:nvSpPr>
          <p:cNvPr id="2" name="矩形 1"/>
          <p:cNvSpPr/>
          <p:nvPr/>
        </p:nvSpPr>
        <p:spPr>
          <a:xfrm>
            <a:off x="5826125" y="2549525"/>
            <a:ext cx="3016250"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kumimoji="1" lang="en-US" altLang="zh-CN" sz="24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2</a:t>
            </a:r>
            <a:r>
              <a:rPr kumimoji="1" lang="en-US" altLang="zh-CN" sz="2400" baseline="300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-1</a:t>
            </a:r>
            <a:r>
              <a:rPr kumimoji="1" lang="zh-CN" altLang="en-US" sz="2400" baseline="300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表示：</a:t>
            </a:r>
            <a:r>
              <a:rPr lang="zh-CN" altLang="en-US" sz="2400" dirty="0">
                <a:latin typeface="微软雅黑" panose="020B0503020204020204" pitchFamily="34" charset="-122"/>
                <a:ea typeface="微软雅黑" panose="020B0503020204020204" pitchFamily="34" charset="-122"/>
              </a:rPr>
              <a:t>每次将部分积和</a:t>
            </a:r>
            <a:r>
              <a:rPr kumimoji="1" lang="zh-CN" altLang="en-US" sz="24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乘法器中的数同步做右移操作</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bwMode="auto">
          <a:xfrm>
            <a:off x="609600" y="836613"/>
            <a:ext cx="7696200" cy="5597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266700" indent="-266700">
              <a:lnSpc>
                <a:spcPct val="120000"/>
              </a:lnSpc>
              <a:spcAft>
                <a:spcPts val="600"/>
              </a:spcAft>
              <a:buSzTx/>
            </a:pPr>
            <a:r>
              <a:rPr kumimoji="1" lang="zh-CN" altLang="en-US" sz="2800"/>
              <a:t>原码一位乘法器的组成</a:t>
            </a:r>
          </a:p>
          <a:p>
            <a:pPr marL="625475" lvl="1" indent="-266700">
              <a:lnSpc>
                <a:spcPct val="120000"/>
              </a:lnSpc>
              <a:spcAft>
                <a:spcPts val="600"/>
              </a:spcAft>
              <a:buClr>
                <a:srgbClr val="F79646"/>
              </a:buClr>
            </a:pPr>
            <a:r>
              <a:rPr lang="zh-CN" altLang="en-US" sz="2400"/>
              <a:t>被乘数寄存器	</a:t>
            </a:r>
          </a:p>
          <a:p>
            <a:pPr marL="625475" lvl="1" indent="-266700">
              <a:lnSpc>
                <a:spcPct val="120000"/>
              </a:lnSpc>
              <a:spcAft>
                <a:spcPts val="600"/>
              </a:spcAft>
              <a:buClr>
                <a:srgbClr val="F79646"/>
              </a:buClr>
            </a:pPr>
            <a:r>
              <a:rPr lang="zh-CN" altLang="en-US" sz="2400"/>
              <a:t>乘数寄存器		</a:t>
            </a:r>
          </a:p>
          <a:p>
            <a:pPr marL="625475" lvl="1" indent="-266700">
              <a:lnSpc>
                <a:spcPct val="120000"/>
              </a:lnSpc>
              <a:spcAft>
                <a:spcPts val="600"/>
              </a:spcAft>
              <a:buClr>
                <a:srgbClr val="F79646"/>
              </a:buClr>
            </a:pPr>
            <a:r>
              <a:rPr lang="zh-CN" altLang="en-US" sz="2400"/>
              <a:t>乘积寄存器		</a:t>
            </a:r>
          </a:p>
          <a:p>
            <a:pPr marL="625475" lvl="1" indent="-266700">
              <a:lnSpc>
                <a:spcPct val="120000"/>
              </a:lnSpc>
              <a:spcAft>
                <a:spcPts val="600"/>
              </a:spcAft>
              <a:buClr>
                <a:srgbClr val="F79646"/>
              </a:buClr>
            </a:pPr>
            <a:r>
              <a:rPr lang="zh-CN" altLang="en-US" sz="2400"/>
              <a:t>加法器			</a:t>
            </a:r>
          </a:p>
          <a:p>
            <a:pPr marL="625475" lvl="1" indent="-266700">
              <a:lnSpc>
                <a:spcPct val="120000"/>
              </a:lnSpc>
              <a:spcAft>
                <a:spcPts val="600"/>
              </a:spcAft>
              <a:buClr>
                <a:srgbClr val="F79646"/>
              </a:buClr>
            </a:pPr>
            <a:r>
              <a:rPr lang="zh-CN" altLang="en-US" sz="2400"/>
              <a:t>输入选择开关</a:t>
            </a:r>
          </a:p>
          <a:p>
            <a:pPr marL="625475" lvl="1" indent="-266700">
              <a:lnSpc>
                <a:spcPct val="120000"/>
              </a:lnSpc>
              <a:spcAft>
                <a:spcPts val="600"/>
              </a:spcAft>
              <a:buClr>
                <a:srgbClr val="F79646"/>
              </a:buClr>
            </a:pPr>
            <a:r>
              <a:rPr lang="zh-CN" altLang="en-US" sz="2400"/>
              <a:t>控制电路</a:t>
            </a:r>
          </a:p>
        </p:txBody>
      </p:sp>
      <p:graphicFrame>
        <p:nvGraphicFramePr>
          <p:cNvPr id="98307" name="Object 3"/>
          <p:cNvGraphicFramePr>
            <a:graphicFrameLocks noChangeAspect="1"/>
          </p:cNvGraphicFramePr>
          <p:nvPr/>
        </p:nvGraphicFramePr>
        <p:xfrm>
          <a:off x="3836988" y="1557338"/>
          <a:ext cx="4699000" cy="3525837"/>
        </p:xfrm>
        <a:graphic>
          <a:graphicData uri="http://schemas.openxmlformats.org/presentationml/2006/ole">
            <mc:AlternateContent xmlns:mc="http://schemas.openxmlformats.org/markup-compatibility/2006">
              <mc:Choice xmlns:v="urn:schemas-microsoft-com:vml" Requires="v">
                <p:oleObj name="Visio" r:id="rId3" imgW="3590772" imgH="3276733" progId="Visio.Drawing.11">
                  <p:embed/>
                </p:oleObj>
              </mc:Choice>
              <mc:Fallback>
                <p:oleObj name="Visio" r:id="rId3" imgW="3590772" imgH="3276733" progId="Visio.Drawing.11">
                  <p:embed/>
                  <p:pic>
                    <p:nvPicPr>
                      <p:cNvPr id="0" name="Object 3"/>
                      <p:cNvPicPr>
                        <a:picLocks noChangeAspect="1" noChangeArrowheads="1"/>
                      </p:cNvPicPr>
                      <p:nvPr/>
                    </p:nvPicPr>
                    <p:blipFill>
                      <a:blip r:embed="rId4">
                        <a:lum bright="12000"/>
                        <a:extLst>
                          <a:ext uri="{28A0092B-C50C-407E-A947-70E740481C1C}">
                            <a14:useLocalDpi xmlns:a14="http://schemas.microsoft.com/office/drawing/2010/main" val="0"/>
                          </a:ext>
                        </a:extLst>
                      </a:blip>
                      <a:srcRect l="17172" t="4681" r="44444" b="61378"/>
                      <a:stretch>
                        <a:fillRect/>
                      </a:stretch>
                    </p:blipFill>
                    <p:spPr bwMode="auto">
                      <a:xfrm>
                        <a:off x="3836988" y="1557338"/>
                        <a:ext cx="4699000" cy="35258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08" name="标题 1"/>
          <p:cNvSpPr>
            <a:spLocks noGrp="1"/>
          </p:cNvSpPr>
          <p:nvPr>
            <p:ph type="title"/>
          </p:nvPr>
        </p:nvSpPr>
        <p:spPr bwMode="auto">
          <a:xfrm>
            <a:off x="0" y="-1"/>
            <a:ext cx="7920038" cy="58816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原码一位乘法器实现</a:t>
            </a:r>
          </a:p>
        </p:txBody>
      </p:sp>
    </p:spTree>
  </p:cSld>
  <p:clrMapOvr>
    <a:masterClrMapping/>
  </p:clrMapOvr>
  <p:transition>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3"/>
          <p:cNvGrpSpPr>
            <a:grpSpLocks/>
          </p:cNvGrpSpPr>
          <p:nvPr/>
        </p:nvGrpSpPr>
        <p:grpSpPr bwMode="auto">
          <a:xfrm>
            <a:off x="539750" y="692150"/>
            <a:ext cx="8135938" cy="4464050"/>
            <a:chOff x="340" y="436"/>
            <a:chExt cx="5125" cy="2246"/>
          </a:xfrm>
        </p:grpSpPr>
        <p:sp>
          <p:nvSpPr>
            <p:cNvPr id="9221" name="Freeform 8"/>
            <p:cNvSpPr>
              <a:spLocks/>
            </p:cNvSpPr>
            <p:nvPr/>
          </p:nvSpPr>
          <p:spPr bwMode="auto">
            <a:xfrm>
              <a:off x="385" y="467"/>
              <a:ext cx="1542" cy="366"/>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9222" name="Rectangle 9"/>
            <p:cNvSpPr>
              <a:spLocks noChangeArrowheads="1"/>
            </p:cNvSpPr>
            <p:nvPr/>
          </p:nvSpPr>
          <p:spPr bwMode="auto">
            <a:xfrm>
              <a:off x="457" y="436"/>
              <a:ext cx="11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ea typeface="楷体_GB2312" panose="02010609030101010101" pitchFamily="49" charset="-122"/>
                </a:rPr>
                <a:t>回顾内容</a:t>
              </a:r>
            </a:p>
          </p:txBody>
        </p:sp>
        <p:sp>
          <p:nvSpPr>
            <p:cNvPr id="9223" name="AutoShape 10"/>
            <p:cNvSpPr>
              <a:spLocks noChangeArrowheads="1"/>
            </p:cNvSpPr>
            <p:nvPr/>
          </p:nvSpPr>
          <p:spPr bwMode="auto">
            <a:xfrm>
              <a:off x="340" y="771"/>
              <a:ext cx="5125" cy="1911"/>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400"/>
            </a:p>
          </p:txBody>
        </p:sp>
      </p:grpSp>
      <p:sp>
        <p:nvSpPr>
          <p:cNvPr id="9219" name="Rectangle 2"/>
          <p:cNvSpPr>
            <a:spLocks noChangeArrowheads="1"/>
          </p:cNvSpPr>
          <p:nvPr/>
        </p:nvSpPr>
        <p:spPr bwMode="auto">
          <a:xfrm>
            <a:off x="0" y="0"/>
            <a:ext cx="2952750" cy="54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 上节回顾</a:t>
            </a:r>
          </a:p>
        </p:txBody>
      </p:sp>
      <p:sp>
        <p:nvSpPr>
          <p:cNvPr id="9220" name="Rectangle 28"/>
          <p:cNvSpPr>
            <a:spLocks noChangeArrowheads="1"/>
          </p:cNvSpPr>
          <p:nvPr/>
        </p:nvSpPr>
        <p:spPr bwMode="auto">
          <a:xfrm>
            <a:off x="611188" y="1401763"/>
            <a:ext cx="7380287"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082675" indent="-18415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30000"/>
              </a:lnSpc>
              <a:buClr>
                <a:srgbClr val="C00000"/>
              </a:buClr>
              <a:buSzPct val="80000"/>
              <a:buFont typeface="Wingdings" panose="05000000000000000000" pitchFamily="2" charset="2"/>
              <a:buChar char="n"/>
            </a:pP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 </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3.1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基本运算</a:t>
            </a:r>
          </a:p>
          <a:p>
            <a:pPr lvl="2" eaLnBrk="1" hangingPunct="1">
              <a:lnSpc>
                <a:spcPct val="110000"/>
              </a:lnSpc>
              <a:buClr>
                <a:srgbClr val="C00000"/>
              </a:buClr>
              <a:buSzPct val="80000"/>
              <a:buFont typeface="Wingdings" panose="05000000000000000000" pitchFamily="2" charset="2"/>
              <a:buChar char="l"/>
            </a:pPr>
            <a:r>
              <a:rPr kumimoji="1" lang="en-US" altLang="zh-CN" sz="2400" b="1">
                <a:latin typeface="Times New Roman" panose="02020603050405020304" pitchFamily="18" charset="0"/>
                <a:ea typeface="华文新魏" panose="02010800040101010101" pitchFamily="2" charset="-122"/>
                <a:sym typeface="Symbol" panose="05050102010706020507" pitchFamily="18" charset="2"/>
              </a:rPr>
              <a:t>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按位运算</a:t>
            </a:r>
            <a:endParaRPr kumimoji="1" lang="en-US" altLang="zh-CN" sz="28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lnSpc>
                <a:spcPct val="110000"/>
              </a:lnSpc>
              <a:buClr>
                <a:srgbClr val="C00000"/>
              </a:buClr>
              <a:buSzPct val="80000"/>
              <a:buFont typeface="Wingdings" panose="05000000000000000000" pitchFamily="2" charset="2"/>
              <a:buChar char="l"/>
            </a:pP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逻辑运算</a:t>
            </a:r>
            <a:endParaRPr kumimoji="1" lang="en-US" altLang="zh-CN" sz="28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lnSpc>
                <a:spcPct val="110000"/>
              </a:lnSpc>
              <a:buClr>
                <a:srgbClr val="C00000"/>
              </a:buClr>
              <a:buSzPct val="80000"/>
              <a:buFont typeface="Wingdings" panose="05000000000000000000" pitchFamily="2" charset="2"/>
              <a:buChar char="l"/>
            </a:pP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移位运算</a:t>
            </a:r>
            <a:endParaRPr kumimoji="1" lang="en-US" altLang="zh-CN" sz="28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lnSpc>
                <a:spcPct val="110000"/>
              </a:lnSpc>
              <a:buClr>
                <a:srgbClr val="C00000"/>
              </a:buClr>
              <a:buSzPct val="80000"/>
              <a:buFont typeface="Wingdings" panose="05000000000000000000" pitchFamily="2" charset="2"/>
              <a:buChar char="l"/>
            </a:pP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位截断与位扩展</a:t>
            </a:r>
            <a:endParaRPr kumimoji="1" lang="en-US" altLang="zh-CN" sz="2800" b="1">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lnSpc>
                <a:spcPct val="130000"/>
              </a:lnSpc>
              <a:buClr>
                <a:srgbClr val="C00000"/>
              </a:buClr>
              <a:buSzPct val="90000"/>
              <a:buFont typeface="Wingdings" panose="05000000000000000000" pitchFamily="2" charset="2"/>
              <a:buChar char="n"/>
            </a:pPr>
            <a:r>
              <a:rPr kumimoji="1" lang="zh-CN" altLang="zh-CN" sz="2800" b="1">
                <a:latin typeface="Times New Roman" panose="02020603050405020304" pitchFamily="18" charset="0"/>
                <a:ea typeface="华文新魏" panose="02010800040101010101" pitchFamily="2" charset="-122"/>
                <a:sym typeface="Symbol" panose="05050102010706020507" pitchFamily="18" charset="2"/>
              </a:rPr>
              <a:t>3.</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2</a:t>
            </a:r>
            <a:r>
              <a:rPr kumimoji="1" lang="zh-CN" altLang="zh-CN" sz="2800" b="1">
                <a:latin typeface="Times New Roman" panose="02020603050405020304" pitchFamily="18" charset="0"/>
                <a:ea typeface="华文新魏" panose="02010800040101010101" pitchFamily="2" charset="-122"/>
                <a:sym typeface="Symbol" panose="05050102010706020507" pitchFamily="18" charset="2"/>
              </a:rPr>
              <a:t>  加法</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和</a:t>
            </a:r>
            <a:r>
              <a:rPr kumimoji="1" lang="zh-CN" altLang="zh-CN" sz="2800" b="1">
                <a:latin typeface="Times New Roman" panose="02020603050405020304" pitchFamily="18" charset="0"/>
                <a:ea typeface="华文新魏" panose="02010800040101010101" pitchFamily="2" charset="-122"/>
                <a:sym typeface="Symbol" panose="05050102010706020507" pitchFamily="18" charset="2"/>
              </a:rPr>
              <a:t>减法</a:t>
            </a:r>
            <a:endParaRPr kumimoji="1" lang="zh-CN" altLang="en-US" sz="28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lnSpc>
                <a:spcPct val="130000"/>
              </a:lnSpc>
              <a:buClr>
                <a:srgbClr val="C00000"/>
              </a:buClr>
              <a:buSzPct val="80000"/>
              <a:buFont typeface="Wingdings" panose="05000000000000000000" pitchFamily="2" charset="2"/>
              <a:buChar char="l"/>
            </a:pP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 二进制加法和减法</a:t>
            </a:r>
          </a:p>
          <a:p>
            <a:pPr lvl="2" eaLnBrk="1" hangingPunct="1">
              <a:lnSpc>
                <a:spcPct val="110000"/>
              </a:lnSpc>
              <a:buClr>
                <a:srgbClr val="C00000"/>
              </a:buClr>
              <a:buSzPct val="80000"/>
              <a:buFont typeface="Wingdings" panose="05000000000000000000" pitchFamily="2" charset="2"/>
              <a:buChar char="l"/>
            </a:pPr>
            <a:endParaRPr kumimoji="1" lang="zh-CN" altLang="en-US" sz="2800" b="1">
              <a:latin typeface="Times New Roman" panose="02020603050405020304" pitchFamily="18" charset="0"/>
              <a:ea typeface="华文新魏" panose="02010800040101010101" pitchFamily="2" charset="-122"/>
              <a:sym typeface="Symbol" panose="05050102010706020507" pitchFamily="18" charset="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xfrm>
            <a:off x="179512" y="0"/>
            <a:ext cx="8229600" cy="6055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原码一位乘法器的逻辑结构</a:t>
            </a:r>
          </a:p>
        </p:txBody>
      </p:sp>
      <p:pic>
        <p:nvPicPr>
          <p:cNvPr id="100355"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392113" y="692150"/>
            <a:ext cx="8428037" cy="597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Text Box 5"/>
          <p:cNvSpPr txBox="1">
            <a:spLocks noChangeArrowheads="1"/>
          </p:cNvSpPr>
          <p:nvPr/>
        </p:nvSpPr>
        <p:spPr bwMode="auto">
          <a:xfrm>
            <a:off x="752475" y="5300663"/>
            <a:ext cx="37480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0000FF"/>
                </a:solidFill>
                <a:latin typeface="Times New Roman" panose="02020603050405020304" pitchFamily="18" charset="0"/>
                <a:ea typeface="华文新魏" panose="02010800040101010101" pitchFamily="2" charset="-122"/>
              </a:rPr>
              <a:t>n</a:t>
            </a:r>
            <a:r>
              <a:rPr lang="zh-CN" altLang="en-US" sz="2800" b="1">
                <a:solidFill>
                  <a:srgbClr val="0000FF"/>
                </a:solidFill>
                <a:latin typeface="Times New Roman" panose="02020603050405020304" pitchFamily="18" charset="0"/>
                <a:ea typeface="华文新魏" panose="02010800040101010101" pitchFamily="2" charset="-122"/>
              </a:rPr>
              <a:t>步完成乘法：需要</a:t>
            </a:r>
            <a:r>
              <a:rPr lang="en-US" altLang="zh-CN" sz="2800" b="1">
                <a:solidFill>
                  <a:srgbClr val="0000FF"/>
                </a:solidFill>
                <a:latin typeface="Times New Roman" panose="02020603050405020304" pitchFamily="18" charset="0"/>
                <a:ea typeface="华文新魏" panose="02010800040101010101" pitchFamily="2" charset="-122"/>
              </a:rPr>
              <a:t>n+1</a:t>
            </a:r>
            <a:r>
              <a:rPr lang="zh-CN" altLang="en-US" sz="2800" b="1">
                <a:solidFill>
                  <a:srgbClr val="0000FF"/>
                </a:solidFill>
                <a:latin typeface="Times New Roman" panose="02020603050405020304" pitchFamily="18" charset="0"/>
                <a:ea typeface="华文新魏" panose="02010800040101010101" pitchFamily="2" charset="-122"/>
              </a:rPr>
              <a:t>个时钟周期完成</a:t>
            </a:r>
          </a:p>
        </p:txBody>
      </p:sp>
    </p:spTree>
  </p:cSld>
  <p:clrMapOvr>
    <a:masterClrMapping/>
  </p:clrMapOvr>
  <p:transition>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bwMode="auto">
          <a:xfrm>
            <a:off x="163512" y="0"/>
            <a:ext cx="5210175" cy="5802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原码一位乘法</a:t>
            </a:r>
          </a:p>
        </p:txBody>
      </p:sp>
      <p:pic>
        <p:nvPicPr>
          <p:cNvPr id="102403"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908175" y="1403350"/>
            <a:ext cx="7188200" cy="5049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527300" y="4652963"/>
            <a:ext cx="1990725" cy="323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6426200" y="1700213"/>
            <a:ext cx="1962150" cy="3603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2555875" y="1700213"/>
            <a:ext cx="1962150" cy="3603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2555875" y="3141663"/>
            <a:ext cx="1962150" cy="3587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6948488" y="3236913"/>
            <a:ext cx="936625" cy="23526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409" name="Rectangle 2"/>
          <p:cNvSpPr txBox="1">
            <a:spLocks noChangeArrowheads="1"/>
          </p:cNvSpPr>
          <p:nvPr/>
        </p:nvSpPr>
        <p:spPr bwMode="auto">
          <a:xfrm>
            <a:off x="-73025" y="827088"/>
            <a:ext cx="568325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65" tIns="34533" rIns="69065" bIns="34533"/>
          <a:lstStyle>
            <a:lvl1pPr marL="200025" indent="-200025">
              <a:defRPr>
                <a:solidFill>
                  <a:schemeClr val="tx1"/>
                </a:solidFill>
                <a:latin typeface="Arial" panose="020B0604020202020204" pitchFamily="34" charset="0"/>
                <a:ea typeface="宋体" panose="02010600030101010101" pitchFamily="2" charset="-122"/>
              </a:defRPr>
            </a:lvl1pPr>
            <a:lvl2pPr marL="468313" indent="-200025">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spcAft>
                <a:spcPts val="450"/>
              </a:spcAft>
              <a:buFont typeface="Wingdings" panose="05000000000000000000" pitchFamily="2" charset="2"/>
              <a:buChar char=""/>
            </a:pPr>
            <a:r>
              <a:rPr kumimoji="1" lang="zh-CN" altLang="en-US" sz="2400">
                <a:latin typeface="Times New Roman" panose="02020603050405020304" pitchFamily="18" charset="0"/>
                <a:ea typeface="华文新魏" panose="02010800040101010101" pitchFamily="2" charset="-122"/>
              </a:rPr>
              <a:t>原码一位乘法器的组成</a:t>
            </a:r>
          </a:p>
        </p:txBody>
      </p:sp>
      <p:sp>
        <p:nvSpPr>
          <p:cNvPr id="102410" name="矩形 5"/>
          <p:cNvSpPr>
            <a:spLocks noChangeArrowheads="1"/>
          </p:cNvSpPr>
          <p:nvPr/>
        </p:nvSpPr>
        <p:spPr bwMode="auto">
          <a:xfrm>
            <a:off x="3382963" y="5103813"/>
            <a:ext cx="230028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500"/>
              <a:t>乘法器的逻辑结构图</a:t>
            </a:r>
          </a:p>
        </p:txBody>
      </p:sp>
      <p:sp>
        <p:nvSpPr>
          <p:cNvPr id="102411" name="Text Box 5"/>
          <p:cNvSpPr txBox="1">
            <a:spLocks noChangeArrowheads="1"/>
          </p:cNvSpPr>
          <p:nvPr/>
        </p:nvSpPr>
        <p:spPr bwMode="auto">
          <a:xfrm>
            <a:off x="973138" y="5643563"/>
            <a:ext cx="374808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0000FF"/>
                </a:solidFill>
                <a:latin typeface="Times New Roman" panose="02020603050405020304" pitchFamily="18" charset="0"/>
                <a:ea typeface="华文新魏" panose="02010800040101010101" pitchFamily="2" charset="-122"/>
              </a:rPr>
              <a:t>n</a:t>
            </a:r>
            <a:r>
              <a:rPr lang="zh-CN" altLang="en-US" sz="2800" b="1">
                <a:solidFill>
                  <a:srgbClr val="0000FF"/>
                </a:solidFill>
                <a:latin typeface="Times New Roman" panose="02020603050405020304" pitchFamily="18" charset="0"/>
                <a:ea typeface="华文新魏" panose="02010800040101010101" pitchFamily="2" charset="-122"/>
              </a:rPr>
              <a:t>步完成乘法：需要</a:t>
            </a:r>
            <a:r>
              <a:rPr lang="en-US" altLang="zh-CN" sz="2800" b="1">
                <a:solidFill>
                  <a:srgbClr val="0000FF"/>
                </a:solidFill>
                <a:latin typeface="Times New Roman" panose="02020603050405020304" pitchFamily="18" charset="0"/>
                <a:ea typeface="华文新魏" panose="02010800040101010101" pitchFamily="2" charset="-122"/>
              </a:rPr>
              <a:t>n+1</a:t>
            </a:r>
            <a:r>
              <a:rPr lang="zh-CN" altLang="en-US" sz="2800" b="1">
                <a:solidFill>
                  <a:srgbClr val="0000FF"/>
                </a:solidFill>
                <a:latin typeface="Times New Roman" panose="02020603050405020304" pitchFamily="18" charset="0"/>
                <a:ea typeface="华文新魏" panose="02010800040101010101" pitchFamily="2" charset="-122"/>
              </a:rPr>
              <a:t>个时钟周期完成</a:t>
            </a:r>
          </a:p>
        </p:txBody>
      </p:sp>
      <p:sp>
        <p:nvSpPr>
          <p:cNvPr id="102412" name="矩形 1"/>
          <p:cNvSpPr>
            <a:spLocks noChangeArrowheads="1"/>
          </p:cNvSpPr>
          <p:nvPr/>
        </p:nvSpPr>
        <p:spPr bwMode="auto">
          <a:xfrm>
            <a:off x="-396875" y="1320800"/>
            <a:ext cx="2536825"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20000"/>
              </a:spcBef>
              <a:spcAft>
                <a:spcPts val="450"/>
              </a:spcAft>
              <a:buFont typeface="Wingdings" panose="05000000000000000000" pitchFamily="2" charset="2"/>
              <a:buChar char="n"/>
            </a:pPr>
            <a:r>
              <a:rPr lang="zh-CN" altLang="en-US" sz="2200">
                <a:latin typeface="Times New Roman" panose="02020603050405020304" pitchFamily="18" charset="0"/>
                <a:ea typeface="华文新魏" panose="02010800040101010101" pitchFamily="2" charset="-122"/>
              </a:rPr>
              <a:t>被乘数寄存器</a:t>
            </a:r>
          </a:p>
          <a:p>
            <a:pPr lvl="1" eaLnBrk="1" hangingPunct="1">
              <a:lnSpc>
                <a:spcPct val="120000"/>
              </a:lnSpc>
              <a:spcBef>
                <a:spcPct val="20000"/>
              </a:spcBef>
              <a:spcAft>
                <a:spcPts val="450"/>
              </a:spcAft>
              <a:buFont typeface="Wingdings" panose="05000000000000000000" pitchFamily="2" charset="2"/>
              <a:buChar char="n"/>
            </a:pPr>
            <a:r>
              <a:rPr lang="zh-CN" altLang="en-US" sz="2200">
                <a:latin typeface="Times New Roman" panose="02020603050405020304" pitchFamily="18" charset="0"/>
                <a:ea typeface="华文新魏" panose="02010800040101010101" pitchFamily="2" charset="-122"/>
              </a:rPr>
              <a:t>乘数寄存器</a:t>
            </a:r>
          </a:p>
          <a:p>
            <a:pPr lvl="1" eaLnBrk="1" hangingPunct="1">
              <a:lnSpc>
                <a:spcPct val="120000"/>
              </a:lnSpc>
              <a:spcBef>
                <a:spcPct val="20000"/>
              </a:spcBef>
              <a:spcAft>
                <a:spcPts val="450"/>
              </a:spcAft>
              <a:buFont typeface="Wingdings" panose="05000000000000000000" pitchFamily="2" charset="2"/>
              <a:buChar char="n"/>
            </a:pPr>
            <a:r>
              <a:rPr lang="zh-CN" altLang="en-US" sz="2200">
                <a:latin typeface="Times New Roman" panose="02020603050405020304" pitchFamily="18" charset="0"/>
                <a:ea typeface="华文新魏" panose="02010800040101010101" pitchFamily="2" charset="-122"/>
              </a:rPr>
              <a:t>乘积寄存器</a:t>
            </a:r>
          </a:p>
          <a:p>
            <a:pPr lvl="1" eaLnBrk="1" hangingPunct="1">
              <a:lnSpc>
                <a:spcPct val="120000"/>
              </a:lnSpc>
              <a:spcBef>
                <a:spcPct val="20000"/>
              </a:spcBef>
              <a:spcAft>
                <a:spcPts val="450"/>
              </a:spcAft>
              <a:buFont typeface="Wingdings" panose="05000000000000000000" pitchFamily="2" charset="2"/>
              <a:buChar char="n"/>
            </a:pPr>
            <a:r>
              <a:rPr lang="zh-CN" altLang="en-US" sz="2200">
                <a:latin typeface="Times New Roman" panose="02020603050405020304" pitchFamily="18" charset="0"/>
                <a:ea typeface="华文新魏" panose="02010800040101010101" pitchFamily="2" charset="-122"/>
              </a:rPr>
              <a:t>加法器	</a:t>
            </a:r>
          </a:p>
          <a:p>
            <a:pPr lvl="1" eaLnBrk="1" hangingPunct="1">
              <a:lnSpc>
                <a:spcPct val="120000"/>
              </a:lnSpc>
              <a:spcBef>
                <a:spcPct val="20000"/>
              </a:spcBef>
              <a:spcAft>
                <a:spcPts val="450"/>
              </a:spcAft>
              <a:buFont typeface="Wingdings" panose="05000000000000000000" pitchFamily="2" charset="2"/>
              <a:buChar char="n"/>
            </a:pPr>
            <a:r>
              <a:rPr lang="zh-CN" altLang="en-US" sz="2200">
                <a:latin typeface="Times New Roman" panose="02020603050405020304" pitchFamily="18" charset="0"/>
                <a:ea typeface="华文新魏" panose="02010800040101010101" pitchFamily="2" charset="-122"/>
              </a:rPr>
              <a:t>输入选择开关</a:t>
            </a:r>
          </a:p>
          <a:p>
            <a:pPr lvl="1" eaLnBrk="1" hangingPunct="1">
              <a:lnSpc>
                <a:spcPct val="120000"/>
              </a:lnSpc>
              <a:spcBef>
                <a:spcPct val="20000"/>
              </a:spcBef>
              <a:spcAft>
                <a:spcPts val="450"/>
              </a:spcAft>
              <a:buFont typeface="Wingdings" panose="05000000000000000000" pitchFamily="2" charset="2"/>
              <a:buChar char="n"/>
            </a:pPr>
            <a:r>
              <a:rPr lang="zh-CN" altLang="en-US" sz="2200">
                <a:latin typeface="Times New Roman" panose="02020603050405020304" pitchFamily="18" charset="0"/>
                <a:ea typeface="华文新魏" panose="02010800040101010101" pitchFamily="2" charset="-122"/>
              </a:rPr>
              <a:t>控制电路</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bwMode="auto">
          <a:xfrm>
            <a:off x="194869" y="7939"/>
            <a:ext cx="5210175" cy="5994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原码一位乘法</a:t>
            </a:r>
          </a:p>
        </p:txBody>
      </p:sp>
      <p:pic>
        <p:nvPicPr>
          <p:cNvPr id="104451"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01925" y="1341438"/>
            <a:ext cx="6407150" cy="4500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275013" y="4165600"/>
            <a:ext cx="1728787" cy="342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6784975" y="1646238"/>
            <a:ext cx="1674813" cy="2698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3275013" y="1646238"/>
            <a:ext cx="1728787" cy="2698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3275013" y="2887663"/>
            <a:ext cx="1728787" cy="3063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7164388" y="2997200"/>
            <a:ext cx="865187" cy="21256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4457" name="矩形 12"/>
          <p:cNvSpPr>
            <a:spLocks noChangeArrowheads="1"/>
          </p:cNvSpPr>
          <p:nvPr/>
        </p:nvSpPr>
        <p:spPr bwMode="auto">
          <a:xfrm>
            <a:off x="3382963" y="5103813"/>
            <a:ext cx="230028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500"/>
              <a:t>乘法器的逻辑结构图</a:t>
            </a:r>
          </a:p>
        </p:txBody>
      </p:sp>
      <p:sp>
        <p:nvSpPr>
          <p:cNvPr id="3" name="右箭头标注 2"/>
          <p:cNvSpPr>
            <a:spLocks noChangeArrowheads="1"/>
          </p:cNvSpPr>
          <p:nvPr/>
        </p:nvSpPr>
        <p:spPr bwMode="auto">
          <a:xfrm flipH="1">
            <a:off x="7956550" y="5373688"/>
            <a:ext cx="760413" cy="323850"/>
          </a:xfrm>
          <a:prstGeom prst="rightArrowCallout">
            <a:avLst>
              <a:gd name="adj1" fmla="val 25000"/>
              <a:gd name="adj2" fmla="val 25000"/>
              <a:gd name="adj3" fmla="val 25013"/>
              <a:gd name="adj4" fmla="val 64977"/>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blurRad="40000" dist="23000" dir="5400000" rotWithShape="0">
              <a:srgbClr val="808080">
                <a:alpha val="34998"/>
              </a:srgbClr>
            </a:outerShdw>
          </a:effectLst>
        </p:spPr>
        <p:txBody>
          <a:bodyPr anchor="ctr"/>
          <a:lstStyle/>
          <a:p>
            <a:pPr algn="ctr">
              <a:lnSpc>
                <a:spcPct val="90000"/>
              </a:lnSpc>
              <a:defRPr/>
            </a:pPr>
            <a:r>
              <a:rPr kumimoji="1" lang="en-US" altLang="zh-CN" b="1" dirty="0">
                <a:solidFill>
                  <a:schemeClr val="lt1"/>
                </a:solidFill>
                <a:latin typeface="+mj-lt"/>
                <a:ea typeface="+mn-ea"/>
              </a:rPr>
              <a:t>n</a:t>
            </a:r>
            <a:endParaRPr kumimoji="1" lang="zh-CN" altLang="en-US" b="1" dirty="0">
              <a:solidFill>
                <a:schemeClr val="lt1"/>
              </a:solidFill>
              <a:latin typeface="+mj-lt"/>
              <a:ea typeface="+mn-ea"/>
            </a:endParaRPr>
          </a:p>
        </p:txBody>
      </p:sp>
      <p:sp>
        <p:nvSpPr>
          <p:cNvPr id="6" name="椭圆 5"/>
          <p:cNvSpPr>
            <a:spLocks noChangeArrowheads="1"/>
          </p:cNvSpPr>
          <p:nvPr/>
        </p:nvSpPr>
        <p:spPr bwMode="auto">
          <a:xfrm>
            <a:off x="3870325" y="1538288"/>
            <a:ext cx="647700" cy="1782762"/>
          </a:xfrm>
          <a:prstGeom prst="ellipse">
            <a:avLst/>
          </a:prstGeom>
          <a:noFill/>
          <a:ln w="28575">
            <a:solidFill>
              <a:srgbClr val="0000FF"/>
            </a:solidFill>
            <a:round/>
            <a:headEnd/>
            <a:tailEnd/>
          </a:ln>
          <a:effectLst>
            <a:outerShdw blurRad="40000" dist="23000" dir="5400000" rotWithShape="0">
              <a:srgbClr val="808080">
                <a:alpha val="34998"/>
              </a:srgbClr>
            </a:outerShdw>
          </a:effectLst>
        </p:spPr>
        <p:txBody>
          <a:bodyPr anchor="ctr"/>
          <a:lstStyle/>
          <a:p>
            <a:pPr algn="ctr">
              <a:defRPr/>
            </a:pPr>
            <a:endParaRPr kumimoji="1" lang="zh-CN" altLang="en-US">
              <a:solidFill>
                <a:schemeClr val="lt1"/>
              </a:solidFill>
              <a:latin typeface="+mn-lt"/>
              <a:ea typeface="+mn-ea"/>
            </a:endParaRPr>
          </a:p>
        </p:txBody>
      </p:sp>
      <p:sp>
        <p:nvSpPr>
          <p:cNvPr id="17" name="右箭头 16"/>
          <p:cNvSpPr>
            <a:spLocks noChangeArrowheads="1"/>
          </p:cNvSpPr>
          <p:nvPr/>
        </p:nvSpPr>
        <p:spPr bwMode="auto">
          <a:xfrm>
            <a:off x="6821488" y="1341438"/>
            <a:ext cx="1566862" cy="161925"/>
          </a:xfrm>
          <a:prstGeom prst="rightArrow">
            <a:avLst>
              <a:gd name="adj1" fmla="val 50000"/>
              <a:gd name="adj2" fmla="val 50040"/>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blurRad="40000" dist="23000" dir="5400000" rotWithShape="0">
              <a:srgbClr val="808080">
                <a:alpha val="34998"/>
              </a:srgbClr>
            </a:outerShdw>
          </a:effectLst>
        </p:spPr>
        <p:txBody>
          <a:bodyPr anchor="ctr"/>
          <a:lstStyle/>
          <a:p>
            <a:pPr algn="ctr">
              <a:defRPr/>
            </a:pPr>
            <a:endParaRPr kumimoji="1" lang="zh-CN" altLang="en-US">
              <a:solidFill>
                <a:schemeClr val="lt1"/>
              </a:solidFill>
              <a:latin typeface="+mn-lt"/>
              <a:ea typeface="+mn-ea"/>
            </a:endParaRPr>
          </a:p>
        </p:txBody>
      </p:sp>
      <p:sp>
        <p:nvSpPr>
          <p:cNvPr id="18" name="矩形 17"/>
          <p:cNvSpPr>
            <a:spLocks noChangeArrowheads="1"/>
          </p:cNvSpPr>
          <p:nvPr/>
        </p:nvSpPr>
        <p:spPr bwMode="auto">
          <a:xfrm>
            <a:off x="5815013" y="1430338"/>
            <a:ext cx="8683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500"/>
              <a:t>右移</a:t>
            </a:r>
            <a:r>
              <a:rPr lang="en-US" altLang="zh-CN" sz="1500"/>
              <a:t>1</a:t>
            </a:r>
            <a:r>
              <a:rPr lang="zh-CN" altLang="en-US" sz="1500"/>
              <a:t>位</a:t>
            </a:r>
          </a:p>
        </p:txBody>
      </p:sp>
      <p:sp>
        <p:nvSpPr>
          <p:cNvPr id="104462" name="矩形 1"/>
          <p:cNvSpPr>
            <a:spLocks noChangeArrowheads="1"/>
          </p:cNvSpPr>
          <p:nvPr/>
        </p:nvSpPr>
        <p:spPr bwMode="auto">
          <a:xfrm>
            <a:off x="184150" y="1406525"/>
            <a:ext cx="28035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40000"/>
              </a:lnSpc>
              <a:buFont typeface="Wingdings" panose="05000000000000000000" pitchFamily="2" charset="2"/>
              <a:buChar char="l"/>
            </a:pPr>
            <a:r>
              <a:rPr kumimoji="1" lang="zh-CN" altLang="en-US" sz="2000" b="1">
                <a:latin typeface="Times New Roman" panose="02020603050405020304" pitchFamily="18" charset="0"/>
                <a:ea typeface="华文新魏" panose="02010800040101010101" pitchFamily="2" charset="-122"/>
              </a:rPr>
              <a:t>初始化</a:t>
            </a:r>
          </a:p>
          <a:p>
            <a:pPr>
              <a:lnSpc>
                <a:spcPct val="140000"/>
              </a:lnSpc>
            </a:pPr>
            <a:r>
              <a:rPr kumimoji="1" lang="en-US" altLang="zh-CN" sz="2000" b="1">
                <a:latin typeface="Times New Roman" panose="02020603050405020304" pitchFamily="18" charset="0"/>
                <a:ea typeface="华文新魏" panose="02010800040101010101" pitchFamily="2" charset="-122"/>
              </a:rPr>
              <a:t>A</a:t>
            </a:r>
            <a:r>
              <a:rPr kumimoji="1" lang="en-US" altLang="zh-CN" sz="2000" b="1">
                <a:latin typeface="Times New Roman" panose="02020603050405020304" pitchFamily="18" charset="0"/>
                <a:ea typeface="华文新魏" panose="02010800040101010101" pitchFamily="2" charset="-122"/>
                <a:sym typeface="Symbol" panose="05050102010706020507" pitchFamily="18" charset="2"/>
              </a:rPr>
              <a:t>A，BB， P0</a:t>
            </a:r>
          </a:p>
          <a:p>
            <a:pPr>
              <a:lnSpc>
                <a:spcPct val="140000"/>
              </a:lnSpc>
            </a:pPr>
            <a:r>
              <a:rPr kumimoji="1" lang="en-US" altLang="zh-CN" sz="2000" b="1">
                <a:latin typeface="Times New Roman" panose="02020603050405020304" pitchFamily="18" charset="0"/>
                <a:ea typeface="华文新魏" panose="02010800040101010101" pitchFamily="2" charset="-122"/>
                <a:sym typeface="Symbol" panose="05050102010706020507" pitchFamily="18" charset="2"/>
              </a:rPr>
              <a:t>Cnt </a:t>
            </a:r>
            <a:r>
              <a:rPr kumimoji="1" lang="en-US" altLang="zh-CN" sz="2000" b="1" baseline="-25000">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000" b="1">
                <a:latin typeface="Times New Roman" panose="02020603050405020304" pitchFamily="18" charset="0"/>
                <a:ea typeface="华文新魏" panose="02010800040101010101" pitchFamily="2" charset="-122"/>
                <a:sym typeface="Symbol" panose="05050102010706020507" pitchFamily="18" charset="2"/>
              </a:rPr>
              <a:t>0/n，T</a:t>
            </a:r>
            <a:r>
              <a:rPr kumimoji="1" lang="en-US" altLang="zh-CN" sz="2000" b="1" baseline="-25000">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000" b="1">
                <a:latin typeface="Times New Roman" panose="02020603050405020304" pitchFamily="18" charset="0"/>
                <a:ea typeface="华文新魏" panose="02010800040101010101" pitchFamily="2" charset="-122"/>
                <a:sym typeface="Symbol" panose="05050102010706020507" pitchFamily="18" charset="2"/>
              </a:rPr>
              <a:t>1</a:t>
            </a:r>
          </a:p>
          <a:p>
            <a:pPr>
              <a:lnSpc>
                <a:spcPct val="140000"/>
              </a:lnSpc>
              <a:buFont typeface="Wingdings" panose="05000000000000000000" pitchFamily="2" charset="2"/>
              <a:buChar char="l"/>
            </a:pPr>
            <a:r>
              <a:rPr kumimoji="1" lang="zh-CN" altLang="en-US" sz="2000" b="1">
                <a:latin typeface="Times New Roman" panose="02020603050405020304" pitchFamily="18" charset="0"/>
                <a:ea typeface="华文新魏" panose="02010800040101010101" pitchFamily="2" charset="-122"/>
                <a:sym typeface="Symbol" panose="05050102010706020507" pitchFamily="18" charset="2"/>
              </a:rPr>
              <a:t>乘法：</a:t>
            </a:r>
            <a:endParaRPr kumimoji="1" lang="en-US" altLang="zh-CN" sz="2000" b="1">
              <a:latin typeface="Times New Roman" panose="02020603050405020304" pitchFamily="18" charset="0"/>
              <a:ea typeface="华文新魏" panose="02010800040101010101" pitchFamily="2" charset="-122"/>
              <a:sym typeface="Symbol" panose="05050102010706020507" pitchFamily="18" charset="2"/>
            </a:endParaRPr>
          </a:p>
          <a:p>
            <a:pPr>
              <a:lnSpc>
                <a:spcPct val="140000"/>
              </a:lnSpc>
            </a:pPr>
            <a:r>
              <a:rPr kumimoji="1" lang="zh-CN" altLang="en-US" sz="2000" b="1">
                <a:solidFill>
                  <a:srgbClr val="0000FF"/>
                </a:solidFill>
                <a:latin typeface="Times New Roman" panose="02020603050405020304" pitchFamily="18" charset="0"/>
                <a:ea typeface="华文新魏" panose="02010800040101010101" pitchFamily="2" charset="-122"/>
                <a:sym typeface="Symbol" panose="05050102010706020507" pitchFamily="18" charset="2"/>
              </a:rPr>
              <a:t>0.</a:t>
            </a:r>
            <a:r>
              <a:rPr kumimoji="1" lang="en-US" altLang="zh-CN" sz="2000" b="1">
                <a:solidFill>
                  <a:srgbClr val="0000FF"/>
                </a:solidFill>
                <a:latin typeface="Times New Roman" panose="02020603050405020304" pitchFamily="18" charset="0"/>
                <a:ea typeface="华文新魏" panose="02010800040101010101" pitchFamily="2" charset="-122"/>
                <a:sym typeface="Symbol" panose="05050102010706020507" pitchFamily="18" charset="2"/>
              </a:rPr>
              <a:t>P</a:t>
            </a:r>
            <a:r>
              <a:rPr kumimoji="1" lang="en-US" altLang="zh-CN" sz="2000" b="1" baseline="-25000">
                <a:solidFill>
                  <a:srgbClr val="0000FF"/>
                </a:solidFill>
                <a:latin typeface="Times New Roman" panose="02020603050405020304" pitchFamily="18" charset="0"/>
                <a:ea typeface="华文新魏" panose="02010800040101010101" pitchFamily="2" charset="-122"/>
                <a:sym typeface="Symbol" panose="05050102010706020507" pitchFamily="18" charset="2"/>
              </a:rPr>
              <a:t>1~n</a:t>
            </a:r>
            <a:r>
              <a:rPr kumimoji="1" lang="en-US" altLang="zh-CN" sz="2000" b="1">
                <a:solidFill>
                  <a:srgbClr val="0000FF"/>
                </a:solidFill>
                <a:latin typeface="Times New Roman" panose="02020603050405020304" pitchFamily="18" charset="0"/>
                <a:ea typeface="华文新魏" panose="02010800040101010101" pitchFamily="2" charset="-122"/>
                <a:sym typeface="Symbol" panose="05050102010706020507" pitchFamily="18" charset="2"/>
              </a:rPr>
              <a:t>+B</a:t>
            </a:r>
            <a:r>
              <a:rPr kumimoji="1" lang="en-US" altLang="zh-CN" sz="2000" b="1" baseline="-25000">
                <a:solidFill>
                  <a:srgbClr val="0000FF"/>
                </a:solidFill>
                <a:latin typeface="Times New Roman" panose="02020603050405020304" pitchFamily="18" charset="0"/>
                <a:ea typeface="华文新魏" panose="02010800040101010101" pitchFamily="2" charset="-122"/>
                <a:sym typeface="Symbol" panose="05050102010706020507" pitchFamily="18" charset="2"/>
              </a:rPr>
              <a:t>n</a:t>
            </a:r>
            <a:r>
              <a:rPr kumimoji="1" lang="en-US" altLang="zh-CN" sz="2000" b="1">
                <a:solidFill>
                  <a:srgbClr val="0000FF"/>
                </a:solidFill>
                <a:latin typeface="Times New Roman" panose="02020603050405020304" pitchFamily="18" charset="0"/>
                <a:ea typeface="华文新魏" panose="02010800040101010101" pitchFamily="2" charset="-122"/>
                <a:sym typeface="Symbol" panose="05050102010706020507" pitchFamily="18" charset="2"/>
              </a:rPr>
              <a:t>×0.A</a:t>
            </a:r>
            <a:r>
              <a:rPr kumimoji="1" lang="en-US" altLang="zh-CN" sz="2000" b="1" baseline="-25000">
                <a:solidFill>
                  <a:srgbClr val="0000FF"/>
                </a:solidFill>
                <a:latin typeface="Times New Roman" panose="02020603050405020304" pitchFamily="18" charset="0"/>
                <a:ea typeface="华文新魏" panose="02010800040101010101" pitchFamily="2" charset="-122"/>
                <a:sym typeface="Symbol" panose="05050102010706020507" pitchFamily="18" charset="2"/>
              </a:rPr>
              <a:t>1~n</a:t>
            </a:r>
            <a:r>
              <a:rPr kumimoji="1" lang="zh-CN" altLang="en-US" sz="2000" b="1" baseline="-25000">
                <a:solidFill>
                  <a:srgbClr val="0000FF"/>
                </a:solidFill>
                <a:latin typeface="Times New Roman" panose="02020603050405020304" pitchFamily="18" charset="0"/>
                <a:ea typeface="华文新魏" panose="02010800040101010101" pitchFamily="2" charset="-122"/>
                <a:sym typeface="Symbol" panose="05050102010706020507" pitchFamily="18" charset="2"/>
              </a:rPr>
              <a:t>；</a:t>
            </a:r>
            <a:endParaRPr kumimoji="1" lang="en-US" altLang="zh-CN" sz="2000" b="1">
              <a:latin typeface="Times New Roman" panose="02020603050405020304" pitchFamily="18" charset="0"/>
              <a:ea typeface="华文新魏" panose="02010800040101010101" pitchFamily="2" charset="-122"/>
              <a:sym typeface="Symbol" panose="05050102010706020507" pitchFamily="18" charset="2"/>
            </a:endParaRPr>
          </a:p>
          <a:p>
            <a:pPr>
              <a:lnSpc>
                <a:spcPct val="140000"/>
              </a:lnSpc>
            </a:pPr>
            <a:r>
              <a:rPr kumimoji="1" lang="en-US" altLang="zh-CN" sz="2000" b="1">
                <a:latin typeface="Times New Roman" panose="02020603050405020304" pitchFamily="18" charset="0"/>
                <a:ea typeface="华文新魏" panose="02010800040101010101" pitchFamily="2" charset="-122"/>
                <a:sym typeface="Symbol" panose="05050102010706020507" pitchFamily="18" charset="2"/>
              </a:rPr>
              <a:t>P</a:t>
            </a:r>
            <a:r>
              <a:rPr kumimoji="1" lang="en-US" altLang="zh-CN" sz="2000" b="1" baseline="-25000">
                <a:latin typeface="Times New Roman" panose="02020603050405020304" pitchFamily="18" charset="0"/>
                <a:ea typeface="华文新魏" panose="02010800040101010101" pitchFamily="2" charset="-122"/>
                <a:sym typeface="Symbol" panose="05050102010706020507" pitchFamily="18" charset="2"/>
              </a:rPr>
              <a:t>1~n</a:t>
            </a:r>
            <a:r>
              <a:rPr kumimoji="1" lang="en-US" altLang="zh-CN" sz="2000" b="1">
                <a:latin typeface="Times New Roman" panose="02020603050405020304" pitchFamily="18" charset="0"/>
                <a:ea typeface="华文新魏" panose="02010800040101010101" pitchFamily="2" charset="-122"/>
                <a:sym typeface="Symbol" panose="05050102010706020507" pitchFamily="18" charset="2"/>
              </a:rPr>
              <a:t> </a:t>
            </a:r>
            <a:r>
              <a:rPr kumimoji="1" lang="en-US" altLang="zh-CN" sz="2000" b="1" baseline="-25000">
                <a:latin typeface="Times New Roman" panose="02020603050405020304" pitchFamily="18" charset="0"/>
                <a:ea typeface="华文新魏" panose="02010800040101010101" pitchFamily="2" charset="-122"/>
                <a:sym typeface="Symbol" panose="05050102010706020507" pitchFamily="18" charset="2"/>
              </a:rPr>
              <a:t>0~n-1</a:t>
            </a:r>
            <a:r>
              <a:rPr kumimoji="1" lang="en-US" altLang="zh-CN" sz="2000" b="1">
                <a:latin typeface="Times New Roman" panose="02020603050405020304" pitchFamily="18" charset="0"/>
                <a:ea typeface="华文新魏" panose="02010800040101010101" pitchFamily="2" charset="-122"/>
              </a:rPr>
              <a:t> ；</a:t>
            </a:r>
          </a:p>
          <a:p>
            <a:pPr>
              <a:lnSpc>
                <a:spcPct val="140000"/>
              </a:lnSpc>
            </a:pPr>
            <a:r>
              <a:rPr kumimoji="1" lang="en-US" altLang="zh-CN" sz="2000" b="1">
                <a:latin typeface="Times New Roman" panose="02020603050405020304" pitchFamily="18" charset="0"/>
                <a:ea typeface="华文新魏" panose="02010800040101010101" pitchFamily="2" charset="-122"/>
              </a:rPr>
              <a:t>ASHR B</a:t>
            </a:r>
            <a:r>
              <a:rPr kumimoji="1" lang="en-US" altLang="zh-CN" sz="2000" b="1" baseline="-25000">
                <a:latin typeface="Times New Roman" panose="02020603050405020304" pitchFamily="18" charset="0"/>
                <a:ea typeface="华文新魏" panose="02010800040101010101" pitchFamily="2" charset="-122"/>
              </a:rPr>
              <a:t>1~n</a:t>
            </a:r>
            <a:r>
              <a:rPr kumimoji="1" lang="en-US" altLang="zh-CN" sz="2000" b="1">
                <a:latin typeface="Times New Roman" panose="02020603050405020304" pitchFamily="18" charset="0"/>
                <a:ea typeface="华文新魏" panose="02010800040101010101" pitchFamily="2" charset="-122"/>
              </a:rPr>
              <a:t>，B</a:t>
            </a:r>
            <a:r>
              <a:rPr kumimoji="1" lang="en-US" altLang="zh-CN" sz="2000" b="1" baseline="-25000">
                <a:latin typeface="Times New Roman" panose="02020603050405020304" pitchFamily="18" charset="0"/>
                <a:ea typeface="华文新魏" panose="02010800040101010101" pitchFamily="2" charset="-122"/>
              </a:rPr>
              <a:t>1</a:t>
            </a:r>
            <a:r>
              <a:rPr kumimoji="1" lang="en-US" altLang="zh-CN" sz="20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000" b="1" baseline="-25000">
                <a:latin typeface="Times New Roman" panose="02020603050405020304" pitchFamily="18" charset="0"/>
                <a:ea typeface="华文新魏" panose="02010800040101010101" pitchFamily="2" charset="-122"/>
                <a:sym typeface="Symbol" panose="05050102010706020507" pitchFamily="18" charset="2"/>
              </a:rPr>
              <a:t>n</a:t>
            </a:r>
            <a:r>
              <a:rPr kumimoji="1" lang="zh-CN" altLang="en-US" sz="2000" b="1" baseline="-25000">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000" b="1" baseline="-25000">
                <a:latin typeface="Times New Roman" panose="02020603050405020304" pitchFamily="18" charset="0"/>
                <a:ea typeface="华文新魏" panose="02010800040101010101" pitchFamily="2" charset="-122"/>
                <a:sym typeface="Symbol" panose="05050102010706020507" pitchFamily="18" charset="2"/>
              </a:rPr>
              <a:t> </a:t>
            </a:r>
            <a:endParaRPr kumimoji="1" lang="en-US" altLang="zh-CN" sz="2000" b="1">
              <a:latin typeface="Times New Roman" panose="02020603050405020304" pitchFamily="18" charset="0"/>
              <a:ea typeface="华文新魏" panose="02010800040101010101" pitchFamily="2" charset="-122"/>
            </a:endParaRPr>
          </a:p>
          <a:p>
            <a:pPr>
              <a:lnSpc>
                <a:spcPct val="140000"/>
              </a:lnSpc>
            </a:pPr>
            <a:r>
              <a:rPr kumimoji="1" lang="en-US" altLang="zh-CN" sz="2000" b="1">
                <a:latin typeface="Times New Roman" panose="02020603050405020304" pitchFamily="18" charset="0"/>
                <a:ea typeface="华文新魏" panose="02010800040101010101" pitchFamily="2" charset="-122"/>
              </a:rPr>
              <a:t>Cnt </a:t>
            </a:r>
            <a:r>
              <a:rPr kumimoji="1" lang="en-US" altLang="zh-CN" sz="2000" b="1" baseline="-25000">
                <a:latin typeface="Times New Roman" panose="02020603050405020304" pitchFamily="18" charset="0"/>
                <a:ea typeface="华文新魏" panose="02010800040101010101" pitchFamily="2" charset="-122"/>
              </a:rPr>
              <a:t>×</a:t>
            </a:r>
            <a:r>
              <a:rPr kumimoji="1" lang="en-US" altLang="zh-CN" sz="2000" b="1">
                <a:latin typeface="Times New Roman" panose="02020603050405020304" pitchFamily="18" charset="0"/>
                <a:ea typeface="华文新魏" panose="02010800040101010101" pitchFamily="2" charset="-122"/>
              </a:rPr>
              <a:t>±1</a:t>
            </a:r>
            <a:endParaRPr kumimoji="1" lang="en-US" altLang="zh-CN" sz="2000" b="1" baseline="-25000">
              <a:latin typeface="Times New Roman" panose="02020603050405020304" pitchFamily="18" charset="0"/>
              <a:ea typeface="华文新魏" panose="02010800040101010101" pitchFamily="2" charset="-122"/>
              <a:sym typeface="Symbol" panose="05050102010706020507" pitchFamily="18" charset="2"/>
            </a:endParaRPr>
          </a:p>
          <a:p>
            <a:pPr>
              <a:lnSpc>
                <a:spcPct val="140000"/>
              </a:lnSpc>
              <a:buFont typeface="Wingdings" panose="05000000000000000000" pitchFamily="2" charset="2"/>
              <a:buChar char="l"/>
            </a:pPr>
            <a:r>
              <a:rPr kumimoji="1" lang="zh-CN" altLang="en-US" sz="2000" b="1">
                <a:latin typeface="Times New Roman" panose="02020603050405020304" pitchFamily="18" charset="0"/>
                <a:ea typeface="华文新魏" panose="02010800040101010101" pitchFamily="2" charset="-122"/>
              </a:rPr>
              <a:t>完成：</a:t>
            </a:r>
            <a:r>
              <a:rPr kumimoji="1" lang="en-US" altLang="zh-CN" sz="2000" b="1">
                <a:latin typeface="Times New Roman" panose="02020603050405020304" pitchFamily="18" charset="0"/>
                <a:ea typeface="华文新魏" panose="02010800040101010101" pitchFamily="2" charset="-122"/>
              </a:rPr>
              <a:t>T</a:t>
            </a:r>
            <a:r>
              <a:rPr kumimoji="1" lang="en-US" altLang="zh-CN" sz="2000" b="1" baseline="-25000">
                <a:latin typeface="Times New Roman" panose="02020603050405020304" pitchFamily="18" charset="0"/>
                <a:ea typeface="华文新魏" panose="02010800040101010101" pitchFamily="2" charset="-122"/>
              </a:rPr>
              <a:t>×</a:t>
            </a:r>
            <a:r>
              <a:rPr kumimoji="1" lang="en-US" altLang="zh-CN" sz="20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000" b="1">
                <a:latin typeface="Times New Roman" panose="02020603050405020304" pitchFamily="18" charset="0"/>
                <a:ea typeface="华文新魏" panose="02010800040101010101" pitchFamily="2" charset="-122"/>
              </a:rPr>
              <a:t> 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par>
                          <p:cTn id="25" fill="hold" nodeType="afterGroup">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00"/>
                                        <p:tgtEl>
                                          <p:spTgt spid="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par>
                          <p:cTn id="38" fill="hold" nodeType="after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10" grpId="0" animBg="1"/>
      <p:bldP spid="3" grpId="0" animBg="1"/>
      <p:bldP spid="3" grpId="1" animBg="1"/>
      <p:bldP spid="6" grpId="0" animBg="1"/>
      <p:bldP spid="17" grpId="0" animBg="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bwMode="auto">
          <a:xfrm>
            <a:off x="179512" y="30164"/>
            <a:ext cx="5210175" cy="584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a:t>
            </a:r>
          </a:p>
        </p:txBody>
      </p:sp>
      <p:sp>
        <p:nvSpPr>
          <p:cNvPr id="106499" name="内容占位符 2"/>
          <p:cNvSpPr>
            <a:spLocks noGrp="1"/>
          </p:cNvSpPr>
          <p:nvPr>
            <p:ph idx="1"/>
          </p:nvPr>
        </p:nvSpPr>
        <p:spPr bwMode="auto">
          <a:xfrm>
            <a:off x="241300" y="836613"/>
            <a:ext cx="8723313" cy="470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42888" indent="-271463">
              <a:lnSpc>
                <a:spcPct val="110000"/>
              </a:lnSpc>
              <a:spcBef>
                <a:spcPct val="0"/>
              </a:spcBef>
              <a:buClr>
                <a:schemeClr val="tx2"/>
              </a:buClr>
              <a:buSzTx/>
            </a:pPr>
            <a:r>
              <a:rPr lang="zh-CN" altLang="en-US"/>
              <a:t>在原码一位乘法的基础上发展</a:t>
            </a:r>
          </a:p>
          <a:p>
            <a:pPr marL="242888" indent="-271463">
              <a:lnSpc>
                <a:spcPct val="110000"/>
              </a:lnSpc>
              <a:spcBef>
                <a:spcPct val="0"/>
              </a:spcBef>
              <a:buClr>
                <a:schemeClr val="tx2"/>
              </a:buClr>
              <a:buSzTx/>
            </a:pPr>
            <a:r>
              <a:rPr lang="zh-CN" altLang="en-US">
                <a:solidFill>
                  <a:srgbClr val="FF0000"/>
                </a:solidFill>
              </a:rPr>
              <a:t>比较法</a:t>
            </a:r>
            <a:r>
              <a:rPr lang="zh-CN" altLang="en-US"/>
              <a:t>，由英国</a:t>
            </a:r>
            <a:r>
              <a:rPr lang="en-US" altLang="zh-CN"/>
              <a:t>Booth</a:t>
            </a:r>
            <a:r>
              <a:rPr lang="zh-CN" altLang="en-US"/>
              <a:t>夫妇首先提出，故又称为</a:t>
            </a:r>
            <a:r>
              <a:rPr lang="en-US" altLang="zh-CN">
                <a:solidFill>
                  <a:srgbClr val="FF0000"/>
                </a:solidFill>
              </a:rPr>
              <a:t>Booth</a:t>
            </a:r>
            <a:r>
              <a:rPr lang="zh-CN" altLang="en-US">
                <a:solidFill>
                  <a:srgbClr val="FF0000"/>
                </a:solidFill>
              </a:rPr>
              <a:t>乘法</a:t>
            </a:r>
          </a:p>
        </p:txBody>
      </p:sp>
      <p:sp>
        <p:nvSpPr>
          <p:cNvPr id="7" name="矩形 6"/>
          <p:cNvSpPr>
            <a:spLocks noChangeArrowheads="1"/>
          </p:cNvSpPr>
          <p:nvPr/>
        </p:nvSpPr>
        <p:spPr bwMode="auto">
          <a:xfrm>
            <a:off x="304800" y="2484438"/>
            <a:ext cx="78327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606425" indent="-13335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2">
              <a:lnSpc>
                <a:spcPct val="110000"/>
              </a:lnSpc>
              <a:spcBef>
                <a:spcPct val="20000"/>
              </a:spcBef>
              <a:buSzPct val="100000"/>
            </a:pPr>
            <a:r>
              <a:rPr lang="zh-CN" altLang="en-US" sz="2800" dirty="0">
                <a:solidFill>
                  <a:srgbClr val="000000"/>
                </a:solidFill>
                <a:latin typeface="Times New Roman" panose="02020603050405020304" pitchFamily="18" charset="0"/>
                <a:ea typeface="华文新魏" panose="02010800040101010101" pitchFamily="2" charset="-122"/>
              </a:rPr>
              <a:t>例：</a:t>
            </a:r>
            <a:r>
              <a:rPr lang="en-US" altLang="zh-CN" sz="2800" dirty="0">
                <a:solidFill>
                  <a:srgbClr val="000000"/>
                </a:solidFill>
                <a:latin typeface="Times New Roman" panose="02020603050405020304" pitchFamily="18" charset="0"/>
                <a:ea typeface="华文新魏" panose="02010800040101010101" pitchFamily="2" charset="-122"/>
              </a:rPr>
              <a:t>C=A</a:t>
            </a:r>
            <a:r>
              <a:rPr lang="zh-CN" altLang="en-US" sz="2800" dirty="0">
                <a:solidFill>
                  <a:srgbClr val="000000"/>
                </a:solidFill>
                <a:latin typeface="Times New Roman" panose="02020603050405020304" pitchFamily="18" charset="0"/>
                <a:ea typeface="华文新魏" panose="02010800040101010101" pitchFamily="2" charset="-122"/>
              </a:rPr>
              <a:t>＊</a:t>
            </a:r>
            <a:r>
              <a:rPr lang="en-US" altLang="zh-CN" sz="2800" dirty="0">
                <a:solidFill>
                  <a:srgbClr val="000000"/>
                </a:solidFill>
                <a:latin typeface="Times New Roman" panose="02020603050405020304" pitchFamily="18" charset="0"/>
                <a:ea typeface="华文新魏" panose="02010800040101010101" pitchFamily="2" charset="-122"/>
              </a:rPr>
              <a:t>B</a:t>
            </a:r>
          </a:p>
          <a:p>
            <a:pPr lvl="2">
              <a:lnSpc>
                <a:spcPct val="110000"/>
              </a:lnSpc>
              <a:spcBef>
                <a:spcPct val="20000"/>
              </a:spcBef>
              <a:buSzPct val="100000"/>
            </a:pPr>
            <a:r>
              <a:rPr lang="zh-CN" altLang="en-US" sz="2800" dirty="0">
                <a:solidFill>
                  <a:srgbClr val="000000"/>
                </a:solidFill>
                <a:latin typeface="Times New Roman" panose="02020603050405020304" pitchFamily="18" charset="0"/>
                <a:ea typeface="华文新魏" panose="02010800040101010101" pitchFamily="2" charset="-122"/>
              </a:rPr>
              <a:t>被乘数	[</a:t>
            </a:r>
            <a:r>
              <a:rPr lang="en-US" altLang="zh-CN" sz="2800" dirty="0">
                <a:solidFill>
                  <a:srgbClr val="000000"/>
                </a:solidFill>
                <a:latin typeface="Times New Roman" panose="02020603050405020304" pitchFamily="18" charset="0"/>
                <a:ea typeface="华文新魏" panose="02010800040101010101" pitchFamily="2" charset="-122"/>
              </a:rPr>
              <a:t>A]</a:t>
            </a:r>
            <a:r>
              <a:rPr lang="zh-CN" altLang="en-US" sz="2800" baseline="-25000" dirty="0">
                <a:solidFill>
                  <a:srgbClr val="000000"/>
                </a:solidFill>
                <a:latin typeface="Times New Roman" panose="02020603050405020304" pitchFamily="18" charset="0"/>
                <a:ea typeface="华文新魏" panose="02010800040101010101" pitchFamily="2" charset="-122"/>
              </a:rPr>
              <a:t>补</a:t>
            </a:r>
            <a:r>
              <a:rPr lang="zh-CN" altLang="en-US" sz="2800" dirty="0">
                <a:solidFill>
                  <a:srgbClr val="000000"/>
                </a:solidFill>
                <a:latin typeface="Times New Roman" panose="02020603050405020304" pitchFamily="18" charset="0"/>
                <a:ea typeface="华文新魏" panose="02010800040101010101" pitchFamily="2" charset="-122"/>
              </a:rPr>
              <a:t>=</a:t>
            </a:r>
            <a:r>
              <a:rPr lang="en-US" altLang="zh-CN" sz="2800" dirty="0">
                <a:solidFill>
                  <a:srgbClr val="000000"/>
                </a:solidFill>
                <a:latin typeface="Times New Roman" panose="02020603050405020304" pitchFamily="18" charset="0"/>
                <a:ea typeface="华文新魏" panose="02010800040101010101" pitchFamily="2" charset="-122"/>
              </a:rPr>
              <a:t>A</a:t>
            </a:r>
            <a:r>
              <a:rPr lang="en-US" altLang="zh-CN" sz="2800" baseline="-25000" dirty="0">
                <a:solidFill>
                  <a:srgbClr val="000000"/>
                </a:solidFill>
                <a:latin typeface="Times New Roman" panose="02020603050405020304" pitchFamily="18" charset="0"/>
                <a:ea typeface="华文新魏" panose="02010800040101010101" pitchFamily="2" charset="-122"/>
              </a:rPr>
              <a:t>01 </a:t>
            </a:r>
            <a:r>
              <a:rPr lang="en-US" altLang="zh-CN" sz="2800" dirty="0">
                <a:solidFill>
                  <a:srgbClr val="000000"/>
                </a:solidFill>
                <a:latin typeface="Times New Roman" panose="02020603050405020304" pitchFamily="18" charset="0"/>
                <a:ea typeface="华文新魏" panose="02010800040101010101" pitchFamily="2" charset="-122"/>
              </a:rPr>
              <a:t>A</a:t>
            </a:r>
            <a:r>
              <a:rPr lang="en-US" altLang="zh-CN" sz="2800" baseline="-25000" dirty="0">
                <a:solidFill>
                  <a:srgbClr val="000000"/>
                </a:solidFill>
                <a:latin typeface="Times New Roman" panose="02020603050405020304" pitchFamily="18" charset="0"/>
                <a:ea typeface="华文新魏" panose="02010800040101010101" pitchFamily="2" charset="-122"/>
              </a:rPr>
              <a:t>02</a:t>
            </a:r>
            <a:r>
              <a:rPr lang="en-US" altLang="zh-CN" sz="2800" dirty="0">
                <a:solidFill>
                  <a:srgbClr val="000000"/>
                </a:solidFill>
                <a:latin typeface="Times New Roman" panose="02020603050405020304" pitchFamily="18" charset="0"/>
                <a:ea typeface="华文新魏" panose="02010800040101010101" pitchFamily="2" charset="-122"/>
              </a:rPr>
              <a:t>.A</a:t>
            </a:r>
            <a:r>
              <a:rPr lang="en-US" altLang="zh-CN" sz="2800" baseline="-25000" dirty="0">
                <a:solidFill>
                  <a:srgbClr val="000000"/>
                </a:solidFill>
                <a:latin typeface="Times New Roman" panose="02020603050405020304" pitchFamily="18" charset="0"/>
                <a:ea typeface="华文新魏" panose="02010800040101010101" pitchFamily="2" charset="-122"/>
              </a:rPr>
              <a:t>1</a:t>
            </a:r>
            <a:r>
              <a:rPr lang="en-US" altLang="zh-CN" sz="2800" dirty="0">
                <a:solidFill>
                  <a:srgbClr val="000000"/>
                </a:solidFill>
                <a:latin typeface="Times New Roman" panose="02020603050405020304" pitchFamily="18" charset="0"/>
                <a:ea typeface="华文新魏" panose="02010800040101010101" pitchFamily="2" charset="-122"/>
              </a:rPr>
              <a:t>A</a:t>
            </a:r>
            <a:r>
              <a:rPr lang="en-US" altLang="zh-CN" sz="2800" baseline="-25000" dirty="0">
                <a:solidFill>
                  <a:srgbClr val="000000"/>
                </a:solidFill>
                <a:latin typeface="Times New Roman" panose="02020603050405020304" pitchFamily="18" charset="0"/>
                <a:ea typeface="华文新魏" panose="02010800040101010101" pitchFamily="2" charset="-122"/>
              </a:rPr>
              <a:t>2</a:t>
            </a:r>
            <a:r>
              <a:rPr lang="en-US" altLang="zh-CN" sz="2800" dirty="0">
                <a:solidFill>
                  <a:srgbClr val="000000"/>
                </a:solidFill>
                <a:latin typeface="Times New Roman" panose="02020603050405020304" pitchFamily="18" charset="0"/>
                <a:ea typeface="华文新魏" panose="02010800040101010101" pitchFamily="2" charset="-122"/>
              </a:rPr>
              <a:t>…A</a:t>
            </a:r>
            <a:r>
              <a:rPr lang="en-US" altLang="zh-CN" sz="2800" baseline="-25000" dirty="0">
                <a:solidFill>
                  <a:srgbClr val="000000"/>
                </a:solidFill>
                <a:latin typeface="Times New Roman" panose="02020603050405020304" pitchFamily="18" charset="0"/>
                <a:ea typeface="华文新魏" panose="02010800040101010101" pitchFamily="2" charset="-122"/>
              </a:rPr>
              <a:t>n</a:t>
            </a:r>
          </a:p>
          <a:p>
            <a:pPr lvl="2">
              <a:lnSpc>
                <a:spcPct val="110000"/>
              </a:lnSpc>
              <a:spcBef>
                <a:spcPct val="20000"/>
              </a:spcBef>
              <a:buSzPct val="100000"/>
            </a:pPr>
            <a:r>
              <a:rPr lang="zh-CN" altLang="en-US" sz="2800" dirty="0">
                <a:solidFill>
                  <a:srgbClr val="000000"/>
                </a:solidFill>
                <a:latin typeface="Times New Roman" panose="02020603050405020304" pitchFamily="18" charset="0"/>
                <a:ea typeface="华文新魏" panose="02010800040101010101" pitchFamily="2" charset="-122"/>
              </a:rPr>
              <a:t>乘数	[</a:t>
            </a:r>
            <a:r>
              <a:rPr lang="en-US" altLang="zh-CN" sz="2800" dirty="0">
                <a:solidFill>
                  <a:srgbClr val="000000"/>
                </a:solidFill>
                <a:latin typeface="Times New Roman" panose="02020603050405020304" pitchFamily="18" charset="0"/>
                <a:ea typeface="华文新魏" panose="02010800040101010101" pitchFamily="2" charset="-122"/>
              </a:rPr>
              <a:t>B]</a:t>
            </a:r>
            <a:r>
              <a:rPr lang="zh-CN" altLang="en-US" sz="2800" baseline="-25000" dirty="0">
                <a:solidFill>
                  <a:srgbClr val="000000"/>
                </a:solidFill>
                <a:latin typeface="Times New Roman" panose="02020603050405020304" pitchFamily="18" charset="0"/>
                <a:ea typeface="华文新魏" panose="02010800040101010101" pitchFamily="2" charset="-122"/>
              </a:rPr>
              <a:t>补</a:t>
            </a:r>
            <a:r>
              <a:rPr lang="zh-CN" altLang="en-US" sz="2800" dirty="0">
                <a:solidFill>
                  <a:srgbClr val="000000"/>
                </a:solidFill>
                <a:latin typeface="Times New Roman" panose="02020603050405020304" pitchFamily="18" charset="0"/>
                <a:ea typeface="华文新魏" panose="02010800040101010101" pitchFamily="2" charset="-122"/>
              </a:rPr>
              <a:t>=</a:t>
            </a:r>
            <a:r>
              <a:rPr lang="en-US" altLang="zh-CN" sz="2800" dirty="0">
                <a:solidFill>
                  <a:srgbClr val="000000"/>
                </a:solidFill>
                <a:latin typeface="Times New Roman" panose="02020603050405020304" pitchFamily="18" charset="0"/>
                <a:ea typeface="华文新魏" panose="02010800040101010101" pitchFamily="2" charset="-122"/>
              </a:rPr>
              <a:t>B</a:t>
            </a:r>
            <a:r>
              <a:rPr lang="en-US" altLang="zh-CN" sz="2800" baseline="-25000" dirty="0">
                <a:solidFill>
                  <a:srgbClr val="000000"/>
                </a:solidFill>
                <a:latin typeface="Times New Roman" panose="02020603050405020304" pitchFamily="18" charset="0"/>
                <a:ea typeface="华文新魏" panose="02010800040101010101" pitchFamily="2" charset="-122"/>
              </a:rPr>
              <a:t>0</a:t>
            </a:r>
            <a:r>
              <a:rPr lang="en-US" altLang="zh-CN" sz="2800" dirty="0">
                <a:solidFill>
                  <a:srgbClr val="000000"/>
                </a:solidFill>
                <a:latin typeface="Times New Roman" panose="02020603050405020304" pitchFamily="18" charset="0"/>
                <a:ea typeface="华文新魏" panose="02010800040101010101" pitchFamily="2" charset="-122"/>
              </a:rPr>
              <a:t>.B</a:t>
            </a:r>
            <a:r>
              <a:rPr lang="en-US" altLang="zh-CN" sz="2800" baseline="-25000" dirty="0">
                <a:solidFill>
                  <a:srgbClr val="000000"/>
                </a:solidFill>
                <a:latin typeface="Times New Roman" panose="02020603050405020304" pitchFamily="18" charset="0"/>
                <a:ea typeface="华文新魏" panose="02010800040101010101" pitchFamily="2" charset="-122"/>
              </a:rPr>
              <a:t>1</a:t>
            </a:r>
            <a:r>
              <a:rPr lang="en-US" altLang="zh-CN" sz="2800" dirty="0">
                <a:solidFill>
                  <a:srgbClr val="000000"/>
                </a:solidFill>
                <a:latin typeface="Times New Roman" panose="02020603050405020304" pitchFamily="18" charset="0"/>
                <a:ea typeface="华文新魏" panose="02010800040101010101" pitchFamily="2" charset="-122"/>
              </a:rPr>
              <a:t>B</a:t>
            </a:r>
            <a:r>
              <a:rPr lang="en-US" altLang="zh-CN" sz="2800" baseline="-25000" dirty="0">
                <a:solidFill>
                  <a:srgbClr val="000000"/>
                </a:solidFill>
                <a:latin typeface="Times New Roman" panose="02020603050405020304" pitchFamily="18" charset="0"/>
                <a:ea typeface="华文新魏" panose="02010800040101010101" pitchFamily="2" charset="-122"/>
              </a:rPr>
              <a:t>2</a:t>
            </a:r>
            <a:r>
              <a:rPr lang="en-US" altLang="zh-CN" sz="2800" dirty="0">
                <a:solidFill>
                  <a:srgbClr val="000000"/>
                </a:solidFill>
                <a:latin typeface="Times New Roman" panose="02020603050405020304" pitchFamily="18" charset="0"/>
                <a:ea typeface="华文新魏" panose="02010800040101010101" pitchFamily="2" charset="-122"/>
              </a:rPr>
              <a:t>…B</a:t>
            </a:r>
            <a:r>
              <a:rPr lang="en-US" altLang="zh-CN" sz="2800" baseline="-25000" dirty="0">
                <a:solidFill>
                  <a:srgbClr val="000000"/>
                </a:solidFill>
                <a:latin typeface="Times New Roman" panose="02020603050405020304" pitchFamily="18" charset="0"/>
                <a:ea typeface="华文新魏" panose="02010800040101010101" pitchFamily="2" charset="-122"/>
              </a:rPr>
              <a:t>n</a:t>
            </a:r>
          </a:p>
          <a:p>
            <a:pPr lvl="2">
              <a:lnSpc>
                <a:spcPct val="110000"/>
              </a:lnSpc>
              <a:spcBef>
                <a:spcPct val="20000"/>
              </a:spcBef>
              <a:buSzPct val="100000"/>
            </a:pPr>
            <a:r>
              <a:rPr lang="zh-CN" altLang="en-US" sz="2800" dirty="0">
                <a:solidFill>
                  <a:srgbClr val="000000"/>
                </a:solidFill>
                <a:latin typeface="Times New Roman" panose="02020603050405020304" pitchFamily="18" charset="0"/>
                <a:ea typeface="华文新魏" panose="02010800040101010101" pitchFamily="2" charset="-122"/>
              </a:rPr>
              <a:t>乘积      	[</a:t>
            </a:r>
            <a:r>
              <a:rPr lang="en-US" altLang="zh-CN" sz="2800" dirty="0">
                <a:solidFill>
                  <a:srgbClr val="000000"/>
                </a:solidFill>
                <a:latin typeface="Times New Roman" panose="02020603050405020304" pitchFamily="18" charset="0"/>
                <a:ea typeface="华文新魏" panose="02010800040101010101" pitchFamily="2" charset="-122"/>
              </a:rPr>
              <a:t>C]</a:t>
            </a:r>
            <a:r>
              <a:rPr lang="zh-CN" altLang="en-US" sz="2800" baseline="-25000" dirty="0">
                <a:solidFill>
                  <a:srgbClr val="000000"/>
                </a:solidFill>
                <a:latin typeface="Times New Roman" panose="02020603050405020304" pitchFamily="18" charset="0"/>
                <a:ea typeface="华文新魏" panose="02010800040101010101" pitchFamily="2" charset="-122"/>
              </a:rPr>
              <a:t>补</a:t>
            </a:r>
            <a:r>
              <a:rPr lang="zh-CN" altLang="en-US" sz="2800" dirty="0">
                <a:solidFill>
                  <a:srgbClr val="000000"/>
                </a:solidFill>
                <a:latin typeface="Times New Roman" panose="02020603050405020304" pitchFamily="18" charset="0"/>
                <a:ea typeface="华文新魏" panose="02010800040101010101" pitchFamily="2" charset="-122"/>
              </a:rPr>
              <a:t>=</a:t>
            </a:r>
            <a:r>
              <a:rPr lang="en-US" altLang="zh-CN" sz="2800" dirty="0">
                <a:solidFill>
                  <a:srgbClr val="000000"/>
                </a:solidFill>
                <a:latin typeface="Times New Roman" panose="02020603050405020304" pitchFamily="18" charset="0"/>
                <a:ea typeface="华文新魏" panose="02010800040101010101" pitchFamily="2" charset="-122"/>
              </a:rPr>
              <a:t>C</a:t>
            </a:r>
            <a:r>
              <a:rPr lang="en-US" altLang="zh-CN" sz="2800" baseline="-25000" dirty="0">
                <a:solidFill>
                  <a:srgbClr val="000000"/>
                </a:solidFill>
                <a:latin typeface="Times New Roman" panose="02020603050405020304" pitchFamily="18" charset="0"/>
                <a:ea typeface="华文新魏" panose="02010800040101010101" pitchFamily="2" charset="-122"/>
              </a:rPr>
              <a:t>0</a:t>
            </a:r>
            <a:r>
              <a:rPr lang="en-US" altLang="zh-CN" sz="2800" dirty="0">
                <a:solidFill>
                  <a:srgbClr val="000000"/>
                </a:solidFill>
                <a:latin typeface="Times New Roman" panose="02020603050405020304" pitchFamily="18" charset="0"/>
                <a:ea typeface="华文新魏" panose="02010800040101010101" pitchFamily="2" charset="-122"/>
              </a:rPr>
              <a:t>.C</a:t>
            </a:r>
            <a:r>
              <a:rPr lang="en-US" altLang="zh-CN" sz="2800" baseline="-25000" dirty="0">
                <a:solidFill>
                  <a:srgbClr val="000000"/>
                </a:solidFill>
                <a:latin typeface="Times New Roman" panose="02020603050405020304" pitchFamily="18" charset="0"/>
                <a:ea typeface="华文新魏" panose="02010800040101010101" pitchFamily="2" charset="-122"/>
              </a:rPr>
              <a:t>1</a:t>
            </a:r>
            <a:r>
              <a:rPr lang="en-US" altLang="zh-CN" sz="2800" dirty="0">
                <a:solidFill>
                  <a:srgbClr val="000000"/>
                </a:solidFill>
                <a:latin typeface="Times New Roman" panose="02020603050405020304" pitchFamily="18" charset="0"/>
                <a:ea typeface="华文新魏" panose="02010800040101010101" pitchFamily="2" charset="-122"/>
              </a:rPr>
              <a:t>C</a:t>
            </a:r>
            <a:r>
              <a:rPr lang="en-US" altLang="zh-CN" sz="2800" baseline="-25000" dirty="0">
                <a:solidFill>
                  <a:srgbClr val="000000"/>
                </a:solidFill>
                <a:latin typeface="Times New Roman" panose="02020603050405020304" pitchFamily="18" charset="0"/>
                <a:ea typeface="华文新魏" panose="02010800040101010101" pitchFamily="2" charset="-122"/>
              </a:rPr>
              <a:t>2</a:t>
            </a:r>
            <a:r>
              <a:rPr lang="en-US" altLang="zh-CN" sz="2800" dirty="0">
                <a:solidFill>
                  <a:srgbClr val="000000"/>
                </a:solidFill>
                <a:latin typeface="Times New Roman" panose="02020603050405020304" pitchFamily="18" charset="0"/>
                <a:ea typeface="华文新魏" panose="02010800040101010101" pitchFamily="2" charset="-122"/>
              </a:rPr>
              <a:t>…C</a:t>
            </a:r>
            <a:r>
              <a:rPr lang="en-US" altLang="zh-CN" sz="2800" baseline="-25000" dirty="0">
                <a:solidFill>
                  <a:srgbClr val="000000"/>
                </a:solidFill>
                <a:latin typeface="Times New Roman" panose="02020603050405020304" pitchFamily="18" charset="0"/>
                <a:ea typeface="华文新魏" panose="02010800040101010101" pitchFamily="2" charset="-122"/>
              </a:rPr>
              <a:t>n</a:t>
            </a:r>
            <a:r>
              <a:rPr lang="en-US" altLang="zh-CN" sz="2800" dirty="0">
                <a:solidFill>
                  <a:srgbClr val="000000"/>
                </a:solidFill>
                <a:latin typeface="Times New Roman" panose="02020603050405020304" pitchFamily="18" charset="0"/>
                <a:ea typeface="华文新魏" panose="02010800040101010101" pitchFamily="2" charset="-122"/>
              </a:rPr>
              <a:t>C</a:t>
            </a:r>
            <a:r>
              <a:rPr lang="en-US" altLang="zh-CN" sz="2800" baseline="-25000" dirty="0">
                <a:solidFill>
                  <a:srgbClr val="000000"/>
                </a:solidFill>
                <a:latin typeface="Times New Roman" panose="02020603050405020304" pitchFamily="18" charset="0"/>
                <a:ea typeface="华文新魏" panose="02010800040101010101" pitchFamily="2" charset="-122"/>
              </a:rPr>
              <a:t>n+1</a:t>
            </a:r>
            <a:r>
              <a:rPr lang="en-US" altLang="zh-CN" sz="2800" dirty="0">
                <a:solidFill>
                  <a:srgbClr val="000000"/>
                </a:solidFill>
                <a:latin typeface="Times New Roman" panose="02020603050405020304" pitchFamily="18" charset="0"/>
                <a:ea typeface="华文新魏" panose="02010800040101010101" pitchFamily="2" charset="-122"/>
              </a:rPr>
              <a:t>C</a:t>
            </a:r>
            <a:r>
              <a:rPr lang="en-US" altLang="zh-CN" sz="2800" baseline="-25000" dirty="0">
                <a:solidFill>
                  <a:srgbClr val="000000"/>
                </a:solidFill>
                <a:latin typeface="Times New Roman" panose="02020603050405020304" pitchFamily="18" charset="0"/>
                <a:ea typeface="华文新魏" panose="02010800040101010101" pitchFamily="2" charset="-122"/>
              </a:rPr>
              <a:t>n+2</a:t>
            </a:r>
            <a:r>
              <a:rPr lang="en-US" altLang="zh-CN" sz="2800" dirty="0">
                <a:solidFill>
                  <a:srgbClr val="000000"/>
                </a:solidFill>
                <a:latin typeface="Times New Roman" panose="02020603050405020304" pitchFamily="18" charset="0"/>
                <a:ea typeface="华文新魏" panose="02010800040101010101" pitchFamily="2" charset="-122"/>
              </a:rPr>
              <a:t>…C</a:t>
            </a:r>
            <a:r>
              <a:rPr lang="en-US" altLang="zh-CN" sz="2800" baseline="-25000" dirty="0">
                <a:solidFill>
                  <a:srgbClr val="000000"/>
                </a:solidFill>
                <a:latin typeface="Times New Roman" panose="02020603050405020304" pitchFamily="18" charset="0"/>
                <a:ea typeface="华文新魏" panose="02010800040101010101" pitchFamily="2" charset="-122"/>
              </a:rPr>
              <a:t>2n</a:t>
            </a:r>
          </a:p>
        </p:txBody>
      </p:sp>
      <p:sp>
        <p:nvSpPr>
          <p:cNvPr id="10" name="L 形 9"/>
          <p:cNvSpPr/>
          <p:nvPr/>
        </p:nvSpPr>
        <p:spPr>
          <a:xfrm rot="5400000">
            <a:off x="3167857" y="3032919"/>
            <a:ext cx="1008062" cy="1079500"/>
          </a:xfrm>
          <a:prstGeom prst="corne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圆角矩形标注 10"/>
          <p:cNvSpPr>
            <a:spLocks noChangeArrowheads="1"/>
          </p:cNvSpPr>
          <p:nvPr/>
        </p:nvSpPr>
        <p:spPr bwMode="auto">
          <a:xfrm>
            <a:off x="5724525" y="2106613"/>
            <a:ext cx="2663825" cy="757237"/>
          </a:xfrm>
          <a:prstGeom prst="wedgeRoundRectCallout">
            <a:avLst>
              <a:gd name="adj1" fmla="val -110671"/>
              <a:gd name="adj2" fmla="val 64157"/>
              <a:gd name="adj3" fmla="val 16667"/>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lvl1pPr marL="314325" indent="-31432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defRPr/>
            </a:pPr>
            <a:r>
              <a:rPr lang="zh-CN" altLang="en-US" sz="2400">
                <a:solidFill>
                  <a:srgbClr val="000000"/>
                </a:solidFill>
                <a:latin typeface="Lantinghei SC Demibold"/>
                <a:ea typeface="Lantinghei SC Demibold"/>
                <a:cs typeface="Lantinghei SC Demibold"/>
              </a:rPr>
              <a:t>乘数和被乘数的</a:t>
            </a:r>
            <a:endParaRPr lang="en-US" altLang="zh-CN" sz="2400">
              <a:solidFill>
                <a:srgbClr val="000000"/>
              </a:solidFill>
              <a:latin typeface="Lantinghei SC Demibold"/>
              <a:ea typeface="Lantinghei SC Demibold"/>
              <a:cs typeface="Lantinghei SC Demibold"/>
            </a:endParaRPr>
          </a:p>
          <a:p>
            <a:pPr algn="ctr">
              <a:lnSpc>
                <a:spcPct val="95000"/>
              </a:lnSpc>
              <a:defRPr/>
            </a:pPr>
            <a:r>
              <a:rPr lang="zh-CN" altLang="en-US" sz="2400">
                <a:solidFill>
                  <a:srgbClr val="FF0000"/>
                </a:solidFill>
                <a:latin typeface="Lantinghei SC Demibold"/>
                <a:ea typeface="Lantinghei SC Demibold"/>
                <a:cs typeface="Lantinghei SC Demibold"/>
              </a:rPr>
              <a:t>符号位参与运算</a:t>
            </a:r>
          </a:p>
        </p:txBody>
      </p:sp>
      <p:sp>
        <p:nvSpPr>
          <p:cNvPr id="14" name="矩形 13"/>
          <p:cNvSpPr/>
          <p:nvPr/>
        </p:nvSpPr>
        <p:spPr>
          <a:xfrm>
            <a:off x="431800" y="5268913"/>
            <a:ext cx="8316913" cy="1192212"/>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738188" indent="-200025">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2" algn="just">
              <a:lnSpc>
                <a:spcPct val="90000"/>
              </a:lnSpc>
              <a:spcBef>
                <a:spcPts val="225"/>
              </a:spcBef>
              <a:spcAft>
                <a:spcPts val="225"/>
              </a:spcAft>
              <a:defRPr/>
            </a:pPr>
            <a:r>
              <a:rPr kumimoji="1" lang="zh-CN" altLang="en-US" sz="2400" dirty="0">
                <a:solidFill>
                  <a:srgbClr val="000000"/>
                </a:solidFill>
                <a:latin typeface="Times New Roman" panose="02020603050405020304" pitchFamily="18" charset="0"/>
                <a:ea typeface="华文新魏" panose="02010800040101010101" pitchFamily="2" charset="-122"/>
              </a:rPr>
              <a:t>被乘数</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zh-CN" altLang="en-US" sz="2400" dirty="0">
                <a:solidFill>
                  <a:srgbClr val="000000"/>
                </a:solidFill>
                <a:latin typeface="Times New Roman" panose="02020603050405020304" pitchFamily="18" charset="0"/>
                <a:ea typeface="华文新魏" panose="02010800040101010101" pitchFamily="2" charset="-122"/>
              </a:rPr>
              <a:t>采用模4补码(变形补码)，根据定义有：</a:t>
            </a:r>
            <a:endParaRPr kumimoji="1" lang="en-US" altLang="zh-CN" sz="2400" dirty="0">
              <a:solidFill>
                <a:srgbClr val="000000"/>
              </a:solidFill>
              <a:latin typeface="Times New Roman" panose="02020603050405020304" pitchFamily="18" charset="0"/>
              <a:ea typeface="华文新魏" panose="02010800040101010101" pitchFamily="2" charset="-122"/>
            </a:endParaRPr>
          </a:p>
          <a:p>
            <a:pPr lvl="2" algn="just">
              <a:lnSpc>
                <a:spcPct val="90000"/>
              </a:lnSpc>
              <a:spcBef>
                <a:spcPts val="225"/>
              </a:spcBef>
              <a:spcAft>
                <a:spcPts val="225"/>
              </a:spcAft>
              <a:defRPr/>
            </a:pPr>
            <a:r>
              <a:rPr kumimoji="1" lang="en-US" altLang="zh-CN" sz="2400" dirty="0">
                <a:solidFill>
                  <a:srgbClr val="000000"/>
                </a:solidFill>
                <a:latin typeface="Times New Roman" panose="02020603050405020304" pitchFamily="18" charset="0"/>
                <a:ea typeface="华文新魏" panose="02010800040101010101" pitchFamily="2" charset="-122"/>
              </a:rPr>
              <a:t>  </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zh-CN" altLang="en-US" sz="2400" baseline="-30000" dirty="0">
                <a:solidFill>
                  <a:srgbClr val="000000"/>
                </a:solidFill>
                <a:latin typeface="Times New Roman" panose="02020603050405020304" pitchFamily="18" charset="0"/>
                <a:ea typeface="华文新魏" panose="02010800040101010101" pitchFamily="2" charset="-122"/>
              </a:rPr>
              <a:t>补</a:t>
            </a:r>
            <a:r>
              <a:rPr kumimoji="1" lang="zh-CN" altLang="en-US" sz="2400" dirty="0">
                <a:solidFill>
                  <a:srgbClr val="000000"/>
                </a:solidFill>
                <a:latin typeface="Times New Roman" panose="02020603050405020304" pitchFamily="18" charset="0"/>
                <a:ea typeface="华文新魏" panose="02010800040101010101" pitchFamily="2" charset="-122"/>
              </a:rPr>
              <a:t>=2</a:t>
            </a:r>
            <a:r>
              <a:rPr kumimoji="1" lang="zh-CN" altLang="en-US" sz="2400" baseline="30000" dirty="0">
                <a:solidFill>
                  <a:srgbClr val="000000"/>
                </a:solidFill>
                <a:latin typeface="Times New Roman" panose="02020603050405020304" pitchFamily="18" charset="0"/>
                <a:ea typeface="华文新魏" panose="02010800040101010101" pitchFamily="2" charset="-122"/>
              </a:rPr>
              <a:t>2</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A (mod 4)  </a:t>
            </a:r>
            <a:r>
              <a:rPr kumimoji="1" lang="zh-CN" altLang="en-US" sz="2400" dirty="0">
                <a:solidFill>
                  <a:srgbClr val="000000"/>
                </a:solidFill>
                <a:latin typeface="Times New Roman" panose="02020603050405020304" pitchFamily="18" charset="0"/>
                <a:ea typeface="华文新魏" panose="02010800040101010101" pitchFamily="2" charset="-122"/>
              </a:rPr>
              <a:t>且 </a:t>
            </a:r>
            <a:r>
              <a:rPr kumimoji="1" lang="en-US" altLang="zh-CN" sz="2400" dirty="0">
                <a:solidFill>
                  <a:srgbClr val="000000"/>
                </a:solidFill>
                <a:latin typeface="Times New Roman" panose="02020603050405020304" pitchFamily="18" charset="0"/>
                <a:ea typeface="华文新魏" panose="02010800040101010101" pitchFamily="2" charset="-122"/>
              </a:rPr>
              <a:t> </a:t>
            </a:r>
            <a:r>
              <a:rPr kumimoji="1" lang="zh-CN" altLang="en-US" sz="2400" dirty="0">
                <a:solidFill>
                  <a:srgbClr val="000000"/>
                </a:solidFill>
                <a:latin typeface="Times New Roman" panose="02020603050405020304" pitchFamily="18" charset="0"/>
                <a:ea typeface="华文新魏" panose="02010800040101010101" pitchFamily="2" charset="-122"/>
              </a:rPr>
              <a:t>2</a:t>
            </a:r>
            <a:r>
              <a:rPr kumimoji="1" lang="zh-CN" altLang="en-US" sz="2400" baseline="30000" dirty="0">
                <a:solidFill>
                  <a:srgbClr val="000000"/>
                </a:solidFill>
                <a:latin typeface="Times New Roman" panose="02020603050405020304" pitchFamily="18" charset="0"/>
                <a:ea typeface="华文新魏" panose="02010800040101010101" pitchFamily="2" charset="-122"/>
              </a:rPr>
              <a:t>2</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A=2</a:t>
            </a:r>
            <a:r>
              <a:rPr kumimoji="1" lang="en-US" altLang="zh-CN" sz="2400" baseline="30000" dirty="0">
                <a:solidFill>
                  <a:srgbClr val="000000"/>
                </a:solidFill>
                <a:latin typeface="Times New Roman" panose="02020603050405020304" pitchFamily="18" charset="0"/>
                <a:ea typeface="华文新魏" panose="02010800040101010101" pitchFamily="2" charset="-122"/>
              </a:rPr>
              <a:t>n+2</a:t>
            </a:r>
            <a:r>
              <a:rPr kumimoji="1" lang="en-US" altLang="zh-CN" sz="2400" dirty="0">
                <a:solidFill>
                  <a:srgbClr val="000000"/>
                </a:solidFill>
                <a:latin typeface="Times New Roman" panose="02020603050405020304" pitchFamily="18" charset="0"/>
                <a:ea typeface="华文新魏" panose="02010800040101010101" pitchFamily="2" charset="-122"/>
              </a:rPr>
              <a:t>+A (mod 4) </a:t>
            </a:r>
          </a:p>
          <a:p>
            <a:pPr lvl="2" algn="just">
              <a:lnSpc>
                <a:spcPct val="90000"/>
              </a:lnSpc>
              <a:spcBef>
                <a:spcPts val="225"/>
              </a:spcBef>
              <a:spcAft>
                <a:spcPts val="225"/>
              </a:spcAft>
              <a:defRPr/>
            </a:pPr>
            <a:r>
              <a:rPr kumimoji="1" lang="zh-CN" altLang="en-US" sz="2400" dirty="0">
                <a:solidFill>
                  <a:srgbClr val="000000"/>
                </a:solidFill>
                <a:latin typeface="Times New Roman" panose="02020603050405020304" pitchFamily="18" charset="0"/>
                <a:ea typeface="华文新魏" panose="02010800040101010101" pitchFamily="2" charset="-122"/>
              </a:rPr>
              <a:t>如果</a:t>
            </a:r>
            <a:r>
              <a:rPr kumimoji="1" lang="en-US" altLang="zh-CN" sz="2400" dirty="0">
                <a:solidFill>
                  <a:srgbClr val="000000"/>
                </a:solidFill>
                <a:latin typeface="Times New Roman" panose="02020603050405020304" pitchFamily="18" charset="0"/>
                <a:ea typeface="华文新魏" panose="02010800040101010101" pitchFamily="2" charset="-122"/>
              </a:rPr>
              <a:t>A&gt;0</a:t>
            </a:r>
            <a:r>
              <a:rPr kumimoji="1" lang="zh-CN" altLang="en-US" sz="2400" dirty="0">
                <a:solidFill>
                  <a:srgbClr val="000000"/>
                </a:solidFill>
                <a:latin typeface="Times New Roman" panose="02020603050405020304" pitchFamily="18" charset="0"/>
                <a:ea typeface="华文新魏" panose="02010800040101010101" pitchFamily="2" charset="-122"/>
              </a:rPr>
              <a:t>，则</a:t>
            </a:r>
            <a:r>
              <a:rPr lang="en-US" altLang="zh-CN" sz="2400" dirty="0">
                <a:solidFill>
                  <a:srgbClr val="000000"/>
                </a:solidFill>
                <a:latin typeface="Times New Roman" panose="02020603050405020304" pitchFamily="18" charset="0"/>
                <a:ea typeface="华文新魏" panose="02010800040101010101" pitchFamily="2" charset="-122"/>
              </a:rPr>
              <a:t>A</a:t>
            </a:r>
            <a:r>
              <a:rPr lang="en-US" altLang="zh-CN" sz="2400" baseline="-25000" dirty="0">
                <a:solidFill>
                  <a:srgbClr val="000000"/>
                </a:solidFill>
                <a:latin typeface="Times New Roman" panose="02020603050405020304" pitchFamily="18" charset="0"/>
                <a:ea typeface="华文新魏" panose="02010800040101010101" pitchFamily="2" charset="-122"/>
              </a:rPr>
              <a:t>01 </a:t>
            </a:r>
            <a:r>
              <a:rPr lang="en-US" altLang="zh-CN" sz="2400" dirty="0">
                <a:solidFill>
                  <a:srgbClr val="000000"/>
                </a:solidFill>
                <a:latin typeface="Times New Roman" panose="02020603050405020304" pitchFamily="18" charset="0"/>
                <a:ea typeface="华文新魏" panose="02010800040101010101" pitchFamily="2" charset="-122"/>
              </a:rPr>
              <a:t>A</a:t>
            </a:r>
            <a:r>
              <a:rPr lang="en-US" altLang="zh-CN" sz="2400" baseline="-25000" dirty="0">
                <a:solidFill>
                  <a:srgbClr val="000000"/>
                </a:solidFill>
                <a:latin typeface="Times New Roman" panose="02020603050405020304" pitchFamily="18" charset="0"/>
                <a:ea typeface="华文新魏" panose="02010800040101010101" pitchFamily="2" charset="-122"/>
              </a:rPr>
              <a:t>02</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00</a:t>
            </a:r>
            <a:r>
              <a:rPr kumimoji="1" lang="zh-CN" altLang="en-US" sz="2400" dirty="0">
                <a:solidFill>
                  <a:srgbClr val="000000"/>
                </a:solidFill>
                <a:latin typeface="Times New Roman" panose="02020603050405020304" pitchFamily="18" charset="0"/>
                <a:ea typeface="华文新魏" panose="02010800040101010101" pitchFamily="2" charset="-122"/>
              </a:rPr>
              <a:t>；如果</a:t>
            </a:r>
            <a:r>
              <a:rPr kumimoji="1" lang="en-US" altLang="zh-CN" sz="2400" dirty="0">
                <a:solidFill>
                  <a:srgbClr val="000000"/>
                </a:solidFill>
                <a:latin typeface="Times New Roman" panose="02020603050405020304" pitchFamily="18" charset="0"/>
                <a:ea typeface="华文新魏" panose="02010800040101010101" pitchFamily="2" charset="-122"/>
              </a:rPr>
              <a:t>A&lt;0</a:t>
            </a:r>
            <a:r>
              <a:rPr kumimoji="1" lang="zh-CN" altLang="en-US" sz="2400" dirty="0">
                <a:solidFill>
                  <a:srgbClr val="000000"/>
                </a:solidFill>
                <a:latin typeface="Times New Roman" panose="02020603050405020304" pitchFamily="18" charset="0"/>
                <a:ea typeface="华文新魏" panose="02010800040101010101" pitchFamily="2" charset="-122"/>
              </a:rPr>
              <a:t>，则</a:t>
            </a:r>
            <a:r>
              <a:rPr lang="en-US" altLang="zh-CN" sz="2400" dirty="0">
                <a:solidFill>
                  <a:srgbClr val="000000"/>
                </a:solidFill>
                <a:latin typeface="Times New Roman" panose="02020603050405020304" pitchFamily="18" charset="0"/>
                <a:ea typeface="华文新魏" panose="02010800040101010101" pitchFamily="2" charset="-122"/>
              </a:rPr>
              <a:t>A</a:t>
            </a:r>
            <a:r>
              <a:rPr lang="en-US" altLang="zh-CN" sz="2400" baseline="-25000" dirty="0">
                <a:solidFill>
                  <a:srgbClr val="000000"/>
                </a:solidFill>
                <a:latin typeface="Times New Roman" panose="02020603050405020304" pitchFamily="18" charset="0"/>
                <a:ea typeface="华文新魏" panose="02010800040101010101" pitchFamily="2" charset="-122"/>
              </a:rPr>
              <a:t>01 </a:t>
            </a:r>
            <a:r>
              <a:rPr lang="en-US" altLang="zh-CN" sz="2400" dirty="0">
                <a:solidFill>
                  <a:srgbClr val="000000"/>
                </a:solidFill>
                <a:latin typeface="Times New Roman" panose="02020603050405020304" pitchFamily="18" charset="0"/>
                <a:ea typeface="华文新魏" panose="02010800040101010101" pitchFamily="2" charset="-122"/>
              </a:rPr>
              <a:t>A</a:t>
            </a:r>
            <a:r>
              <a:rPr lang="en-US" altLang="zh-CN" sz="2400" baseline="-25000" dirty="0">
                <a:solidFill>
                  <a:srgbClr val="000000"/>
                </a:solidFill>
                <a:latin typeface="Times New Roman" panose="02020603050405020304" pitchFamily="18" charset="0"/>
                <a:ea typeface="华文新魏" panose="02010800040101010101" pitchFamily="2" charset="-122"/>
              </a:rPr>
              <a:t>02</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11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bwMode="auto">
          <a:xfrm>
            <a:off x="179512" y="0"/>
            <a:ext cx="5210175" cy="6220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a:t>
            </a:r>
          </a:p>
        </p:txBody>
      </p:sp>
      <p:sp>
        <p:nvSpPr>
          <p:cNvPr id="2" name="矩形 1">
            <a:extLst>
              <a:ext uri="{FF2B5EF4-FFF2-40B4-BE49-F238E27FC236}">
                <a16:creationId xmlns:a16="http://schemas.microsoft.com/office/drawing/2014/main" id="{EB2A52DC-C503-2BE0-F2E4-5E954367FF67}"/>
              </a:ext>
            </a:extLst>
          </p:cNvPr>
          <p:cNvSpPr/>
          <p:nvPr/>
        </p:nvSpPr>
        <p:spPr>
          <a:xfrm>
            <a:off x="179156" y="1844824"/>
            <a:ext cx="8316913" cy="387798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738188" indent="-200025">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2" algn="just">
              <a:lnSpc>
                <a:spcPct val="90000"/>
              </a:lnSpc>
              <a:spcBef>
                <a:spcPts val="225"/>
              </a:spcBef>
              <a:spcAft>
                <a:spcPts val="225"/>
              </a:spcAft>
              <a:defRPr/>
            </a:pPr>
            <a:r>
              <a:rPr kumimoji="1" lang="zh-CN" altLang="en-US" sz="2400" dirty="0">
                <a:solidFill>
                  <a:srgbClr val="000000"/>
                </a:solidFill>
                <a:latin typeface="Times New Roman" panose="02020603050405020304" pitchFamily="18" charset="0"/>
                <a:ea typeface="华文新魏" panose="02010800040101010101" pitchFamily="2" charset="-122"/>
              </a:rPr>
              <a:t>无论</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zh-CN" altLang="en-US" sz="2400" dirty="0">
                <a:solidFill>
                  <a:srgbClr val="000000"/>
                </a:solidFill>
                <a:latin typeface="Times New Roman" panose="02020603050405020304" pitchFamily="18" charset="0"/>
                <a:ea typeface="华文新魏" panose="02010800040101010101" pitchFamily="2" charset="-122"/>
              </a:rPr>
              <a:t>是正数还是负数，均有：[</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zh-CN" altLang="en-US" sz="2400" baseline="-30000" dirty="0">
                <a:solidFill>
                  <a:srgbClr val="000000"/>
                </a:solidFill>
                <a:latin typeface="Times New Roman" panose="02020603050405020304" pitchFamily="18" charset="0"/>
                <a:ea typeface="华文新魏" panose="02010800040101010101" pitchFamily="2" charset="-122"/>
              </a:rPr>
              <a:t>补</a:t>
            </a:r>
            <a:r>
              <a:rPr kumimoji="1" lang="zh-CN" altLang="en-US" sz="2400" dirty="0">
                <a:solidFill>
                  <a:srgbClr val="000000"/>
                </a:solidFill>
                <a:latin typeface="Times New Roman" panose="02020603050405020304" pitchFamily="18" charset="0"/>
                <a:ea typeface="华文新魏" panose="02010800040101010101" pitchFamily="2" charset="-122"/>
              </a:rPr>
              <a:t>=2</a:t>
            </a:r>
            <a:r>
              <a:rPr kumimoji="1" lang="zh-CN" altLang="en-US" sz="2400" baseline="30000" dirty="0">
                <a:solidFill>
                  <a:srgbClr val="000000"/>
                </a:solidFill>
                <a:latin typeface="Times New Roman" panose="02020603050405020304" pitchFamily="18" charset="0"/>
                <a:ea typeface="华文新魏" panose="02010800040101010101" pitchFamily="2" charset="-122"/>
              </a:rPr>
              <a:t>2</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A (mod 4)</a:t>
            </a:r>
          </a:p>
          <a:p>
            <a:pPr marL="881063" lvl="2" indent="-342900" algn="just">
              <a:lnSpc>
                <a:spcPct val="90000"/>
              </a:lnSpc>
              <a:spcBef>
                <a:spcPts val="225"/>
              </a:spcBef>
              <a:spcAft>
                <a:spcPts val="225"/>
              </a:spcAft>
              <a:buFont typeface="Wingdings" panose="05000000000000000000" pitchFamily="2" charset="2"/>
              <a:buChar char="l"/>
              <a:defRPr/>
            </a:pPr>
            <a:r>
              <a:rPr kumimoji="1" lang="zh-CN" altLang="en-US" sz="2400" dirty="0">
                <a:solidFill>
                  <a:srgbClr val="000000"/>
                </a:solidFill>
                <a:latin typeface="Times New Roman" panose="02020603050405020304" pitchFamily="18" charset="0"/>
                <a:ea typeface="华文新魏" panose="02010800040101010101" pitchFamily="2" charset="-122"/>
              </a:rPr>
              <a:t>假定</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zh-CN" altLang="en-US" sz="2400" dirty="0">
                <a:solidFill>
                  <a:srgbClr val="000000"/>
                </a:solidFill>
                <a:latin typeface="Times New Roman" panose="02020603050405020304" pitchFamily="18" charset="0"/>
                <a:ea typeface="华文新魏" panose="02010800040101010101" pitchFamily="2" charset="-122"/>
              </a:rPr>
              <a:t>是正数：</a:t>
            </a:r>
            <a:r>
              <a:rPr kumimoji="1" lang="en-US" altLang="zh-CN" sz="2400" dirty="0">
                <a:solidFill>
                  <a:srgbClr val="000000"/>
                </a:solidFill>
                <a:latin typeface="Times New Roman" panose="02020603050405020304" pitchFamily="18" charset="0"/>
                <a:ea typeface="华文新魏" panose="02010800040101010101" pitchFamily="2" charset="-122"/>
              </a:rPr>
              <a:t>A = 0.A</a:t>
            </a:r>
            <a:r>
              <a:rPr kumimoji="1" lang="en-US" altLang="zh-CN" sz="2400" baseline="-25000" dirty="0">
                <a:solidFill>
                  <a:srgbClr val="000000"/>
                </a:solidFill>
                <a:latin typeface="Times New Roman" panose="02020603050405020304" pitchFamily="18" charset="0"/>
                <a:ea typeface="华文新魏" panose="02010800040101010101" pitchFamily="2" charset="-122"/>
              </a:rPr>
              <a:t>0</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en-US" altLang="zh-CN" sz="2400" baseline="-25000" dirty="0">
                <a:solidFill>
                  <a:srgbClr val="000000"/>
                </a:solidFill>
                <a:latin typeface="Times New Roman" panose="02020603050405020304" pitchFamily="18" charset="0"/>
                <a:ea typeface="华文新魏" panose="02010800040101010101" pitchFamily="2" charset="-122"/>
              </a:rPr>
              <a:t>1</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en-US" altLang="zh-CN" sz="2400" baseline="-25000" dirty="0">
                <a:solidFill>
                  <a:srgbClr val="000000"/>
                </a:solidFill>
                <a:latin typeface="Times New Roman" panose="02020603050405020304" pitchFamily="18" charset="0"/>
                <a:ea typeface="华文新魏" panose="02010800040101010101" pitchFamily="2" charset="-122"/>
              </a:rPr>
              <a:t>2</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en-US" altLang="zh-CN" sz="2400" baseline="-25000" dirty="0">
                <a:solidFill>
                  <a:srgbClr val="000000"/>
                </a:solidFill>
                <a:latin typeface="Times New Roman" panose="02020603050405020304" pitchFamily="18" charset="0"/>
                <a:ea typeface="华文新魏" panose="02010800040101010101" pitchFamily="2" charset="-122"/>
              </a:rPr>
              <a:t>3</a:t>
            </a:r>
          </a:p>
          <a:p>
            <a:pPr marL="538163" lvl="2" indent="0" algn="just">
              <a:lnSpc>
                <a:spcPct val="90000"/>
              </a:lnSpc>
              <a:spcBef>
                <a:spcPts val="225"/>
              </a:spcBef>
              <a:spcAft>
                <a:spcPts val="225"/>
              </a:spcAft>
              <a:defRPr/>
            </a:pPr>
            <a:r>
              <a:rPr kumimoji="1" lang="en-US" altLang="zh-CN" sz="2400" dirty="0">
                <a:solidFill>
                  <a:srgbClr val="000000"/>
                </a:solidFill>
                <a:latin typeface="Times New Roman" panose="02020603050405020304" pitchFamily="18" charset="0"/>
                <a:ea typeface="华文新魏" panose="02010800040101010101" pitchFamily="2" charset="-122"/>
              </a:rPr>
              <a:t>	</a:t>
            </a:r>
            <a:r>
              <a:rPr kumimoji="1" lang="zh-CN" altLang="en-US" sz="2400" dirty="0">
                <a:solidFill>
                  <a:srgbClr val="000000"/>
                </a:solidFill>
                <a:latin typeface="Times New Roman" panose="02020603050405020304" pitchFamily="18" charset="0"/>
                <a:ea typeface="华文新魏" panose="02010800040101010101" pitchFamily="2" charset="-122"/>
              </a:rPr>
              <a:t> [</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zh-CN" altLang="en-US" sz="2400" baseline="-30000" dirty="0">
                <a:solidFill>
                  <a:srgbClr val="000000"/>
                </a:solidFill>
                <a:latin typeface="Times New Roman" panose="02020603050405020304" pitchFamily="18" charset="0"/>
                <a:ea typeface="华文新魏" panose="02010800040101010101" pitchFamily="2" charset="-122"/>
              </a:rPr>
              <a:t>补</a:t>
            </a:r>
            <a:r>
              <a:rPr kumimoji="1" lang="zh-CN" altLang="en-US" sz="2400" dirty="0">
                <a:solidFill>
                  <a:srgbClr val="000000"/>
                </a:solidFill>
                <a:latin typeface="Times New Roman" panose="02020603050405020304" pitchFamily="18" charset="0"/>
                <a:ea typeface="华文新魏" panose="02010800040101010101" pitchFamily="2" charset="-122"/>
              </a:rPr>
              <a:t>= </a:t>
            </a:r>
            <a:r>
              <a:rPr kumimoji="1" lang="en-US" altLang="zh-CN" sz="2400" dirty="0">
                <a:solidFill>
                  <a:srgbClr val="000000"/>
                </a:solidFill>
                <a:latin typeface="Times New Roman" panose="02020603050405020304" pitchFamily="18" charset="0"/>
                <a:ea typeface="华文新魏" panose="02010800040101010101" pitchFamily="2" charset="-122"/>
              </a:rPr>
              <a:t>A = 0.A</a:t>
            </a:r>
            <a:r>
              <a:rPr kumimoji="1" lang="en-US" altLang="zh-CN" sz="2400" baseline="-25000" dirty="0">
                <a:solidFill>
                  <a:srgbClr val="000000"/>
                </a:solidFill>
                <a:latin typeface="Times New Roman" panose="02020603050405020304" pitchFamily="18" charset="0"/>
                <a:ea typeface="华文新魏" panose="02010800040101010101" pitchFamily="2" charset="-122"/>
              </a:rPr>
              <a:t>0</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en-US" altLang="zh-CN" sz="2400" baseline="-25000" dirty="0">
                <a:solidFill>
                  <a:srgbClr val="000000"/>
                </a:solidFill>
                <a:latin typeface="Times New Roman" panose="02020603050405020304" pitchFamily="18" charset="0"/>
                <a:ea typeface="华文新魏" panose="02010800040101010101" pitchFamily="2" charset="-122"/>
              </a:rPr>
              <a:t>1</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en-US" altLang="zh-CN" sz="2400" baseline="-25000" dirty="0">
                <a:solidFill>
                  <a:srgbClr val="000000"/>
                </a:solidFill>
                <a:latin typeface="Times New Roman" panose="02020603050405020304" pitchFamily="18" charset="0"/>
                <a:ea typeface="华文新魏" panose="02010800040101010101" pitchFamily="2" charset="-122"/>
              </a:rPr>
              <a:t>2</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en-US" altLang="zh-CN" sz="2400" baseline="-25000" dirty="0">
                <a:solidFill>
                  <a:srgbClr val="000000"/>
                </a:solidFill>
                <a:latin typeface="Times New Roman" panose="02020603050405020304" pitchFamily="18" charset="0"/>
                <a:ea typeface="华文新魏" panose="02010800040101010101" pitchFamily="2" charset="-122"/>
              </a:rPr>
              <a:t>3  </a:t>
            </a:r>
            <a:r>
              <a:rPr kumimoji="1" lang="en-US" altLang="zh-CN" sz="2400" dirty="0">
                <a:solidFill>
                  <a:srgbClr val="000000"/>
                </a:solidFill>
                <a:latin typeface="Times New Roman" panose="02020603050405020304" pitchFamily="18" charset="0"/>
                <a:ea typeface="华文新魏" panose="02010800040101010101" pitchFamily="2" charset="-122"/>
              </a:rPr>
              <a:t>= 100. A</a:t>
            </a:r>
            <a:r>
              <a:rPr kumimoji="1" lang="en-US" altLang="zh-CN" sz="2400" baseline="-25000" dirty="0">
                <a:solidFill>
                  <a:srgbClr val="000000"/>
                </a:solidFill>
                <a:latin typeface="Times New Roman" panose="02020603050405020304" pitchFamily="18" charset="0"/>
                <a:ea typeface="华文新魏" panose="02010800040101010101" pitchFamily="2" charset="-122"/>
              </a:rPr>
              <a:t>0</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en-US" altLang="zh-CN" sz="2400" baseline="-25000" dirty="0">
                <a:solidFill>
                  <a:srgbClr val="000000"/>
                </a:solidFill>
                <a:latin typeface="Times New Roman" panose="02020603050405020304" pitchFamily="18" charset="0"/>
                <a:ea typeface="华文新魏" panose="02010800040101010101" pitchFamily="2" charset="-122"/>
              </a:rPr>
              <a:t>1</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en-US" altLang="zh-CN" sz="2400" baseline="-25000" dirty="0">
                <a:solidFill>
                  <a:srgbClr val="000000"/>
                </a:solidFill>
                <a:latin typeface="Times New Roman" panose="02020603050405020304" pitchFamily="18" charset="0"/>
                <a:ea typeface="华文新魏" panose="02010800040101010101" pitchFamily="2" charset="-122"/>
              </a:rPr>
              <a:t>2</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en-US" altLang="zh-CN" sz="2400" baseline="-25000" dirty="0">
                <a:solidFill>
                  <a:srgbClr val="000000"/>
                </a:solidFill>
                <a:latin typeface="Times New Roman" panose="02020603050405020304" pitchFamily="18" charset="0"/>
                <a:ea typeface="华文新魏" panose="02010800040101010101" pitchFamily="2" charset="-122"/>
              </a:rPr>
              <a:t>3</a:t>
            </a:r>
            <a:endParaRPr kumimoji="1" lang="en-US" altLang="zh-CN" sz="2400" dirty="0">
              <a:solidFill>
                <a:srgbClr val="000000"/>
              </a:solidFill>
              <a:latin typeface="Times New Roman" panose="02020603050405020304" pitchFamily="18" charset="0"/>
              <a:ea typeface="华文新魏" panose="02010800040101010101" pitchFamily="2" charset="-122"/>
            </a:endParaRPr>
          </a:p>
          <a:p>
            <a:pPr lvl="2" algn="just">
              <a:lnSpc>
                <a:spcPct val="90000"/>
              </a:lnSpc>
              <a:spcBef>
                <a:spcPts val="225"/>
              </a:spcBef>
              <a:spcAft>
                <a:spcPts val="225"/>
              </a:spcAft>
              <a:defRPr/>
            </a:pPr>
            <a:r>
              <a:rPr kumimoji="1" lang="en-US" altLang="zh-CN" sz="2400" dirty="0">
                <a:solidFill>
                  <a:srgbClr val="000000"/>
                </a:solidFill>
                <a:latin typeface="Times New Roman" panose="02020603050405020304" pitchFamily="18" charset="0"/>
                <a:ea typeface="华文新魏" panose="02010800040101010101" pitchFamily="2" charset="-122"/>
              </a:rPr>
              <a:t>		</a:t>
            </a:r>
            <a:r>
              <a:rPr kumimoji="1" lang="zh-CN" altLang="en-US" sz="2400" dirty="0">
                <a:solidFill>
                  <a:srgbClr val="000000"/>
                </a:solidFill>
                <a:latin typeface="Times New Roman" panose="02020603050405020304" pitchFamily="18" charset="0"/>
                <a:ea typeface="华文新魏" panose="02010800040101010101" pitchFamily="2" charset="-122"/>
              </a:rPr>
              <a:t>我们只需记录两位符号，最前面的</a:t>
            </a:r>
            <a:r>
              <a:rPr kumimoji="1" lang="en-US" altLang="zh-CN" sz="2400" dirty="0">
                <a:solidFill>
                  <a:srgbClr val="000000"/>
                </a:solidFill>
                <a:latin typeface="Times New Roman" panose="02020603050405020304" pitchFamily="18" charset="0"/>
                <a:ea typeface="华文新魏" panose="02010800040101010101" pitchFamily="2" charset="-122"/>
              </a:rPr>
              <a:t>1</a:t>
            </a:r>
            <a:r>
              <a:rPr kumimoji="1" lang="zh-CN" altLang="en-US" sz="2400" dirty="0">
                <a:solidFill>
                  <a:srgbClr val="000000"/>
                </a:solidFill>
                <a:latin typeface="Times New Roman" panose="02020603050405020304" pitchFamily="18" charset="0"/>
                <a:ea typeface="华文新魏" panose="02010800040101010101" pitchFamily="2" charset="-122"/>
              </a:rPr>
              <a:t>不被寄存器记录</a:t>
            </a:r>
            <a:endParaRPr kumimoji="1" lang="en-US" altLang="zh-CN" sz="2400" dirty="0">
              <a:solidFill>
                <a:srgbClr val="000000"/>
              </a:solidFill>
              <a:latin typeface="Times New Roman" panose="02020603050405020304" pitchFamily="18" charset="0"/>
              <a:ea typeface="华文新魏" panose="02010800040101010101" pitchFamily="2" charset="-122"/>
            </a:endParaRPr>
          </a:p>
          <a:p>
            <a:pPr lvl="2" algn="just">
              <a:lnSpc>
                <a:spcPct val="90000"/>
              </a:lnSpc>
              <a:spcBef>
                <a:spcPts val="225"/>
              </a:spcBef>
              <a:spcAft>
                <a:spcPts val="225"/>
              </a:spcAft>
              <a:defRPr/>
            </a:pPr>
            <a:endParaRPr kumimoji="1" lang="en-US" altLang="zh-CN" sz="2400" dirty="0">
              <a:solidFill>
                <a:srgbClr val="000000"/>
              </a:solidFill>
              <a:latin typeface="Times New Roman" panose="02020603050405020304" pitchFamily="18" charset="0"/>
              <a:ea typeface="华文新魏" panose="02010800040101010101" pitchFamily="2" charset="-122"/>
            </a:endParaRPr>
          </a:p>
          <a:p>
            <a:pPr marL="881063" lvl="2" indent="-342900" algn="just">
              <a:lnSpc>
                <a:spcPct val="90000"/>
              </a:lnSpc>
              <a:spcBef>
                <a:spcPts val="225"/>
              </a:spcBef>
              <a:spcAft>
                <a:spcPts val="225"/>
              </a:spcAft>
              <a:buFont typeface="Wingdings" panose="05000000000000000000" pitchFamily="2" charset="2"/>
              <a:buChar char="l"/>
              <a:defRPr/>
            </a:pPr>
            <a:r>
              <a:rPr kumimoji="1" lang="zh-CN" altLang="en-US" sz="2400" dirty="0">
                <a:solidFill>
                  <a:srgbClr val="000000"/>
                </a:solidFill>
                <a:latin typeface="Times New Roman" panose="02020603050405020304" pitchFamily="18" charset="0"/>
                <a:ea typeface="华文新魏" panose="02010800040101010101" pitchFamily="2" charset="-122"/>
              </a:rPr>
              <a:t>假定</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zh-CN" altLang="en-US" sz="2400" dirty="0">
                <a:solidFill>
                  <a:srgbClr val="000000"/>
                </a:solidFill>
                <a:latin typeface="Times New Roman" panose="02020603050405020304" pitchFamily="18" charset="0"/>
                <a:ea typeface="华文新魏" panose="02010800040101010101" pitchFamily="2" charset="-122"/>
              </a:rPr>
              <a:t>是负数：</a:t>
            </a:r>
            <a:r>
              <a:rPr kumimoji="1" lang="en-US" altLang="zh-CN" sz="2400" dirty="0">
                <a:solidFill>
                  <a:srgbClr val="000000"/>
                </a:solidFill>
                <a:latin typeface="Times New Roman" panose="02020603050405020304" pitchFamily="18" charset="0"/>
                <a:ea typeface="华文新魏" panose="02010800040101010101" pitchFamily="2" charset="-122"/>
              </a:rPr>
              <a:t>A = - 0.A</a:t>
            </a:r>
            <a:r>
              <a:rPr kumimoji="1" lang="en-US" altLang="zh-CN" sz="2400" baseline="-25000" dirty="0">
                <a:solidFill>
                  <a:srgbClr val="000000"/>
                </a:solidFill>
                <a:latin typeface="Times New Roman" panose="02020603050405020304" pitchFamily="18" charset="0"/>
                <a:ea typeface="华文新魏" panose="02010800040101010101" pitchFamily="2" charset="-122"/>
              </a:rPr>
              <a:t>0</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en-US" altLang="zh-CN" sz="2400" baseline="-25000" dirty="0">
                <a:solidFill>
                  <a:srgbClr val="000000"/>
                </a:solidFill>
                <a:latin typeface="Times New Roman" panose="02020603050405020304" pitchFamily="18" charset="0"/>
                <a:ea typeface="华文新魏" panose="02010800040101010101" pitchFamily="2" charset="-122"/>
              </a:rPr>
              <a:t>1</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en-US" altLang="zh-CN" sz="2400" baseline="-25000" dirty="0">
                <a:solidFill>
                  <a:srgbClr val="000000"/>
                </a:solidFill>
                <a:latin typeface="Times New Roman" panose="02020603050405020304" pitchFamily="18" charset="0"/>
                <a:ea typeface="华文新魏" panose="02010800040101010101" pitchFamily="2" charset="-122"/>
              </a:rPr>
              <a:t>2</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en-US" altLang="zh-CN" sz="2400" baseline="-25000" dirty="0">
                <a:solidFill>
                  <a:srgbClr val="000000"/>
                </a:solidFill>
                <a:latin typeface="Times New Roman" panose="02020603050405020304" pitchFamily="18" charset="0"/>
                <a:ea typeface="华文新魏" panose="02010800040101010101" pitchFamily="2" charset="-122"/>
              </a:rPr>
              <a:t>3</a:t>
            </a:r>
          </a:p>
          <a:p>
            <a:pPr lvl="2" algn="just">
              <a:lnSpc>
                <a:spcPct val="90000"/>
              </a:lnSpc>
              <a:spcBef>
                <a:spcPts val="225"/>
              </a:spcBef>
              <a:spcAft>
                <a:spcPts val="225"/>
              </a:spcAft>
              <a:defRPr/>
            </a:pPr>
            <a:r>
              <a:rPr kumimoji="1" lang="en-US" altLang="zh-CN" sz="2400" dirty="0">
                <a:solidFill>
                  <a:srgbClr val="000000"/>
                </a:solidFill>
                <a:latin typeface="Times New Roman" panose="02020603050405020304" pitchFamily="18" charset="0"/>
                <a:ea typeface="华文新魏" panose="02010800040101010101" pitchFamily="2" charset="-122"/>
              </a:rPr>
              <a:t>		</a:t>
            </a:r>
            <a:r>
              <a:rPr kumimoji="1" lang="zh-CN" altLang="en-US" sz="2400" dirty="0">
                <a:solidFill>
                  <a:srgbClr val="000000"/>
                </a:solidFill>
                <a:latin typeface="Times New Roman" panose="02020603050405020304" pitchFamily="18" charset="0"/>
                <a:ea typeface="华文新魏" panose="02010800040101010101" pitchFamily="2" charset="-122"/>
              </a:rPr>
              <a:t> [</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zh-CN" altLang="en-US" sz="2400" baseline="-30000" dirty="0">
                <a:solidFill>
                  <a:srgbClr val="000000"/>
                </a:solidFill>
                <a:latin typeface="Times New Roman" panose="02020603050405020304" pitchFamily="18" charset="0"/>
                <a:ea typeface="华文新魏" panose="02010800040101010101" pitchFamily="2" charset="-122"/>
              </a:rPr>
              <a:t>补</a:t>
            </a:r>
            <a:r>
              <a:rPr kumimoji="1" lang="zh-CN" altLang="en-US" sz="2400" dirty="0">
                <a:solidFill>
                  <a:srgbClr val="000000"/>
                </a:solidFill>
                <a:latin typeface="Times New Roman" panose="02020603050405020304" pitchFamily="18" charset="0"/>
                <a:ea typeface="华文新魏" panose="02010800040101010101" pitchFamily="2" charset="-122"/>
              </a:rPr>
              <a:t>= </a:t>
            </a:r>
            <a:r>
              <a:rPr kumimoji="1" lang="en-US" altLang="zh-CN" sz="2400" dirty="0">
                <a:solidFill>
                  <a:srgbClr val="000000"/>
                </a:solidFill>
                <a:latin typeface="Times New Roman" panose="02020603050405020304" pitchFamily="18" charset="0"/>
                <a:ea typeface="华文新魏" panose="02010800040101010101" pitchFamily="2" charset="-122"/>
              </a:rPr>
              <a:t>0. Ã</a:t>
            </a:r>
            <a:r>
              <a:rPr kumimoji="1" lang="en-US" altLang="zh-CN" sz="2400" baseline="-25000" dirty="0">
                <a:solidFill>
                  <a:srgbClr val="000000"/>
                </a:solidFill>
                <a:latin typeface="Times New Roman" panose="02020603050405020304" pitchFamily="18" charset="0"/>
                <a:ea typeface="华文新魏" panose="02010800040101010101" pitchFamily="2" charset="-122"/>
              </a:rPr>
              <a:t>0</a:t>
            </a:r>
            <a:r>
              <a:rPr kumimoji="1" lang="en-US" altLang="zh-CN" sz="2400" dirty="0">
                <a:solidFill>
                  <a:srgbClr val="000000"/>
                </a:solidFill>
                <a:latin typeface="Times New Roman" panose="02020603050405020304" pitchFamily="18" charset="0"/>
                <a:ea typeface="华文新魏" panose="02010800040101010101" pitchFamily="2" charset="-122"/>
              </a:rPr>
              <a:t> Ã</a:t>
            </a:r>
            <a:r>
              <a:rPr kumimoji="1" lang="en-US" altLang="zh-CN" sz="2400" baseline="-25000" dirty="0">
                <a:solidFill>
                  <a:srgbClr val="000000"/>
                </a:solidFill>
                <a:latin typeface="Times New Roman" panose="02020603050405020304" pitchFamily="18" charset="0"/>
                <a:ea typeface="华文新魏" panose="02010800040101010101" pitchFamily="2" charset="-122"/>
              </a:rPr>
              <a:t>1</a:t>
            </a:r>
            <a:r>
              <a:rPr kumimoji="1" lang="en-US" altLang="zh-CN" sz="2400" dirty="0">
                <a:solidFill>
                  <a:srgbClr val="000000"/>
                </a:solidFill>
                <a:latin typeface="Times New Roman" panose="02020603050405020304" pitchFamily="18" charset="0"/>
                <a:ea typeface="华文新魏" panose="02010800040101010101" pitchFamily="2" charset="-122"/>
              </a:rPr>
              <a:t> Ã</a:t>
            </a:r>
            <a:r>
              <a:rPr kumimoji="1" lang="en-US" altLang="zh-CN" sz="2400" baseline="-25000" dirty="0">
                <a:solidFill>
                  <a:srgbClr val="000000"/>
                </a:solidFill>
                <a:latin typeface="Times New Roman" panose="02020603050405020304" pitchFamily="18" charset="0"/>
                <a:ea typeface="华文新魏" panose="02010800040101010101" pitchFamily="2" charset="-122"/>
              </a:rPr>
              <a:t>2</a:t>
            </a:r>
            <a:r>
              <a:rPr kumimoji="1" lang="en-US" altLang="zh-CN" sz="2400" dirty="0">
                <a:solidFill>
                  <a:srgbClr val="000000"/>
                </a:solidFill>
                <a:latin typeface="Times New Roman" panose="02020603050405020304" pitchFamily="18" charset="0"/>
                <a:ea typeface="华文新魏" panose="02010800040101010101" pitchFamily="2" charset="-122"/>
              </a:rPr>
              <a:t> Ã</a:t>
            </a:r>
            <a:r>
              <a:rPr kumimoji="1" lang="en-US" altLang="zh-CN" sz="2400" baseline="-25000" dirty="0">
                <a:solidFill>
                  <a:srgbClr val="000000"/>
                </a:solidFill>
                <a:latin typeface="Times New Roman" panose="02020603050405020304" pitchFamily="18" charset="0"/>
                <a:ea typeface="华文新魏" panose="02010800040101010101" pitchFamily="2" charset="-122"/>
              </a:rPr>
              <a:t>3</a:t>
            </a:r>
            <a:r>
              <a:rPr kumimoji="1" lang="en-US" altLang="zh-CN" sz="2400" dirty="0">
                <a:solidFill>
                  <a:srgbClr val="000000"/>
                </a:solidFill>
                <a:latin typeface="Times New Roman" panose="02020603050405020304" pitchFamily="18" charset="0"/>
                <a:ea typeface="华文新魏" panose="02010800040101010101" pitchFamily="2" charset="-122"/>
              </a:rPr>
              <a:t> + 0.0001</a:t>
            </a:r>
          </a:p>
          <a:p>
            <a:pPr lvl="2" algn="just">
              <a:lnSpc>
                <a:spcPct val="90000"/>
              </a:lnSpc>
              <a:spcBef>
                <a:spcPts val="225"/>
              </a:spcBef>
              <a:spcAft>
                <a:spcPts val="225"/>
              </a:spcAft>
              <a:defRPr/>
            </a:pPr>
            <a:endParaRPr kumimoji="1" lang="en-US" altLang="zh-CN" sz="2400" dirty="0">
              <a:solidFill>
                <a:srgbClr val="000000"/>
              </a:solidFill>
              <a:latin typeface="Times New Roman" panose="02020603050405020304" pitchFamily="18" charset="0"/>
              <a:ea typeface="华文新魏" panose="02010800040101010101" pitchFamily="2" charset="-122"/>
            </a:endParaRPr>
          </a:p>
          <a:p>
            <a:pPr lvl="2" algn="just">
              <a:lnSpc>
                <a:spcPct val="90000"/>
              </a:lnSpc>
              <a:spcBef>
                <a:spcPts val="225"/>
              </a:spcBef>
              <a:spcAft>
                <a:spcPts val="225"/>
              </a:spcAft>
              <a:defRPr/>
            </a:pPr>
            <a:r>
              <a:rPr kumimoji="1" lang="en-US" altLang="zh-CN" sz="2400" dirty="0">
                <a:solidFill>
                  <a:srgbClr val="000000"/>
                </a:solidFill>
                <a:latin typeface="Times New Roman" panose="02020603050405020304" pitchFamily="18" charset="0"/>
                <a:ea typeface="华文新魏" panose="02010800040101010101" pitchFamily="2" charset="-122"/>
              </a:rPr>
              <a:t>  </a:t>
            </a:r>
            <a:r>
              <a:rPr kumimoji="1" lang="zh-CN" altLang="en-US" sz="2400" dirty="0">
                <a:solidFill>
                  <a:srgbClr val="000000"/>
                </a:solidFill>
                <a:latin typeface="Times New Roman" panose="02020603050405020304" pitchFamily="18" charset="0"/>
                <a:ea typeface="华文新魏" panose="02010800040101010101" pitchFamily="2" charset="-122"/>
              </a:rPr>
              <a:t>且 </a:t>
            </a:r>
            <a:r>
              <a:rPr kumimoji="1" lang="en-US" altLang="zh-CN" sz="2400" dirty="0">
                <a:solidFill>
                  <a:srgbClr val="000000"/>
                </a:solidFill>
                <a:latin typeface="Times New Roman" panose="02020603050405020304" pitchFamily="18" charset="0"/>
                <a:ea typeface="华文新魏" panose="02010800040101010101" pitchFamily="2" charset="-122"/>
              </a:rPr>
              <a:t> </a:t>
            </a:r>
            <a:r>
              <a:rPr kumimoji="1" lang="zh-CN" altLang="en-US" sz="2400" dirty="0">
                <a:solidFill>
                  <a:srgbClr val="000000"/>
                </a:solidFill>
                <a:latin typeface="Times New Roman" panose="02020603050405020304" pitchFamily="18" charset="0"/>
                <a:ea typeface="华文新魏" panose="02010800040101010101" pitchFamily="2" charset="-122"/>
              </a:rPr>
              <a:t>2</a:t>
            </a:r>
            <a:r>
              <a:rPr kumimoji="1" lang="zh-CN" altLang="en-US" sz="2400" baseline="30000" dirty="0">
                <a:solidFill>
                  <a:srgbClr val="000000"/>
                </a:solidFill>
                <a:latin typeface="Times New Roman" panose="02020603050405020304" pitchFamily="18" charset="0"/>
                <a:ea typeface="华文新魏" panose="02010800040101010101" pitchFamily="2" charset="-122"/>
              </a:rPr>
              <a:t>2</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A=2</a:t>
            </a:r>
            <a:r>
              <a:rPr kumimoji="1" lang="en-US" altLang="zh-CN" sz="2400" baseline="30000" dirty="0">
                <a:solidFill>
                  <a:srgbClr val="000000"/>
                </a:solidFill>
                <a:latin typeface="Times New Roman" panose="02020603050405020304" pitchFamily="18" charset="0"/>
                <a:ea typeface="华文新魏" panose="02010800040101010101" pitchFamily="2" charset="-122"/>
              </a:rPr>
              <a:t>n+2</a:t>
            </a:r>
            <a:r>
              <a:rPr kumimoji="1" lang="en-US" altLang="zh-CN" sz="2400" dirty="0">
                <a:solidFill>
                  <a:srgbClr val="000000"/>
                </a:solidFill>
                <a:latin typeface="Times New Roman" panose="02020603050405020304" pitchFamily="18" charset="0"/>
                <a:ea typeface="华文新魏" panose="02010800040101010101" pitchFamily="2" charset="-122"/>
              </a:rPr>
              <a:t>+A (mod 4) </a:t>
            </a:r>
          </a:p>
          <a:p>
            <a:pPr lvl="2" algn="just">
              <a:lnSpc>
                <a:spcPct val="90000"/>
              </a:lnSpc>
              <a:spcBef>
                <a:spcPts val="225"/>
              </a:spcBef>
              <a:spcAft>
                <a:spcPts val="225"/>
              </a:spcAft>
              <a:defRPr/>
            </a:pPr>
            <a:r>
              <a:rPr kumimoji="1" lang="zh-CN" altLang="en-US" sz="2400" dirty="0">
                <a:solidFill>
                  <a:srgbClr val="000000"/>
                </a:solidFill>
                <a:latin typeface="Times New Roman" panose="02020603050405020304" pitchFamily="18" charset="0"/>
                <a:ea typeface="华文新魏" panose="02010800040101010101" pitchFamily="2" charset="-122"/>
              </a:rPr>
              <a:t>如果</a:t>
            </a:r>
            <a:r>
              <a:rPr kumimoji="1" lang="en-US" altLang="zh-CN" sz="2400" dirty="0">
                <a:solidFill>
                  <a:srgbClr val="000000"/>
                </a:solidFill>
                <a:latin typeface="Times New Roman" panose="02020603050405020304" pitchFamily="18" charset="0"/>
                <a:ea typeface="华文新魏" panose="02010800040101010101" pitchFamily="2" charset="-122"/>
              </a:rPr>
              <a:t>A&gt;0</a:t>
            </a:r>
            <a:r>
              <a:rPr kumimoji="1" lang="zh-CN" altLang="en-US" sz="2400" dirty="0">
                <a:solidFill>
                  <a:srgbClr val="000000"/>
                </a:solidFill>
                <a:latin typeface="Times New Roman" panose="02020603050405020304" pitchFamily="18" charset="0"/>
                <a:ea typeface="华文新魏" panose="02010800040101010101" pitchFamily="2" charset="-122"/>
              </a:rPr>
              <a:t>，则</a:t>
            </a:r>
            <a:r>
              <a:rPr lang="en-US" altLang="zh-CN" sz="2400" dirty="0">
                <a:solidFill>
                  <a:srgbClr val="000000"/>
                </a:solidFill>
                <a:latin typeface="Times New Roman" panose="02020603050405020304" pitchFamily="18" charset="0"/>
                <a:ea typeface="华文新魏" panose="02010800040101010101" pitchFamily="2" charset="-122"/>
              </a:rPr>
              <a:t>A</a:t>
            </a:r>
            <a:r>
              <a:rPr lang="en-US" altLang="zh-CN" sz="2400" baseline="-25000" dirty="0">
                <a:solidFill>
                  <a:srgbClr val="000000"/>
                </a:solidFill>
                <a:latin typeface="Times New Roman" panose="02020603050405020304" pitchFamily="18" charset="0"/>
                <a:ea typeface="华文新魏" panose="02010800040101010101" pitchFamily="2" charset="-122"/>
              </a:rPr>
              <a:t>01 </a:t>
            </a:r>
            <a:r>
              <a:rPr lang="en-US" altLang="zh-CN" sz="2400" dirty="0">
                <a:solidFill>
                  <a:srgbClr val="000000"/>
                </a:solidFill>
                <a:latin typeface="Times New Roman" panose="02020603050405020304" pitchFamily="18" charset="0"/>
                <a:ea typeface="华文新魏" panose="02010800040101010101" pitchFamily="2" charset="-122"/>
              </a:rPr>
              <a:t>A</a:t>
            </a:r>
            <a:r>
              <a:rPr lang="en-US" altLang="zh-CN" sz="2400" baseline="-25000" dirty="0">
                <a:solidFill>
                  <a:srgbClr val="000000"/>
                </a:solidFill>
                <a:latin typeface="Times New Roman" panose="02020603050405020304" pitchFamily="18" charset="0"/>
                <a:ea typeface="华文新魏" panose="02010800040101010101" pitchFamily="2" charset="-122"/>
              </a:rPr>
              <a:t>02</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00</a:t>
            </a:r>
            <a:r>
              <a:rPr kumimoji="1" lang="zh-CN" altLang="en-US" sz="2400" dirty="0">
                <a:solidFill>
                  <a:srgbClr val="000000"/>
                </a:solidFill>
                <a:latin typeface="Times New Roman" panose="02020603050405020304" pitchFamily="18" charset="0"/>
                <a:ea typeface="华文新魏" panose="02010800040101010101" pitchFamily="2" charset="-122"/>
              </a:rPr>
              <a:t>；如果</a:t>
            </a:r>
            <a:r>
              <a:rPr kumimoji="1" lang="en-US" altLang="zh-CN" sz="2400" dirty="0">
                <a:solidFill>
                  <a:srgbClr val="000000"/>
                </a:solidFill>
                <a:latin typeface="Times New Roman" panose="02020603050405020304" pitchFamily="18" charset="0"/>
                <a:ea typeface="华文新魏" panose="02010800040101010101" pitchFamily="2" charset="-122"/>
              </a:rPr>
              <a:t>A&lt;0</a:t>
            </a:r>
            <a:r>
              <a:rPr kumimoji="1" lang="zh-CN" altLang="en-US" sz="2400" dirty="0">
                <a:solidFill>
                  <a:srgbClr val="000000"/>
                </a:solidFill>
                <a:latin typeface="Times New Roman" panose="02020603050405020304" pitchFamily="18" charset="0"/>
                <a:ea typeface="华文新魏" panose="02010800040101010101" pitchFamily="2" charset="-122"/>
              </a:rPr>
              <a:t>，则</a:t>
            </a:r>
            <a:r>
              <a:rPr lang="en-US" altLang="zh-CN" sz="2400" dirty="0">
                <a:solidFill>
                  <a:srgbClr val="000000"/>
                </a:solidFill>
                <a:latin typeface="Times New Roman" panose="02020603050405020304" pitchFamily="18" charset="0"/>
                <a:ea typeface="华文新魏" panose="02010800040101010101" pitchFamily="2" charset="-122"/>
              </a:rPr>
              <a:t>A</a:t>
            </a:r>
            <a:r>
              <a:rPr lang="en-US" altLang="zh-CN" sz="2400" baseline="-25000" dirty="0">
                <a:solidFill>
                  <a:srgbClr val="000000"/>
                </a:solidFill>
                <a:latin typeface="Times New Roman" panose="02020603050405020304" pitchFamily="18" charset="0"/>
                <a:ea typeface="华文新魏" panose="02010800040101010101" pitchFamily="2" charset="-122"/>
              </a:rPr>
              <a:t>01 </a:t>
            </a:r>
            <a:r>
              <a:rPr lang="en-US" altLang="zh-CN" sz="2400" dirty="0">
                <a:solidFill>
                  <a:srgbClr val="000000"/>
                </a:solidFill>
                <a:latin typeface="Times New Roman" panose="02020603050405020304" pitchFamily="18" charset="0"/>
                <a:ea typeface="华文新魏" panose="02010800040101010101" pitchFamily="2" charset="-122"/>
              </a:rPr>
              <a:t>A</a:t>
            </a:r>
            <a:r>
              <a:rPr lang="en-US" altLang="zh-CN" sz="2400" baseline="-25000" dirty="0">
                <a:solidFill>
                  <a:srgbClr val="000000"/>
                </a:solidFill>
                <a:latin typeface="Times New Roman" panose="02020603050405020304" pitchFamily="18" charset="0"/>
                <a:ea typeface="华文新魏" panose="02010800040101010101" pitchFamily="2" charset="-122"/>
              </a:rPr>
              <a:t>02</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11</a:t>
            </a:r>
          </a:p>
        </p:txBody>
      </p:sp>
    </p:spTree>
    <p:extLst>
      <p:ext uri="{BB962C8B-B14F-4D97-AF65-F5344CB8AC3E}">
        <p14:creationId xmlns:p14="http://schemas.microsoft.com/office/powerpoint/2010/main" val="16850271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bwMode="auto">
          <a:xfrm>
            <a:off x="179512" y="0"/>
            <a:ext cx="5210175" cy="6220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a:t>
            </a:r>
          </a:p>
        </p:txBody>
      </p:sp>
      <p:sp>
        <p:nvSpPr>
          <p:cNvPr id="2" name="矩形 1">
            <a:extLst>
              <a:ext uri="{FF2B5EF4-FFF2-40B4-BE49-F238E27FC236}">
                <a16:creationId xmlns:a16="http://schemas.microsoft.com/office/drawing/2014/main" id="{EB2A52DC-C503-2BE0-F2E4-5E954367FF67}"/>
              </a:ext>
            </a:extLst>
          </p:cNvPr>
          <p:cNvSpPr/>
          <p:nvPr/>
        </p:nvSpPr>
        <p:spPr>
          <a:xfrm>
            <a:off x="179156" y="1844824"/>
            <a:ext cx="8316913" cy="114082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738188" indent="-200025">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2" algn="just">
              <a:lnSpc>
                <a:spcPct val="90000"/>
              </a:lnSpc>
              <a:spcBef>
                <a:spcPts val="225"/>
              </a:spcBef>
              <a:spcAft>
                <a:spcPts val="225"/>
              </a:spcAft>
              <a:defRPr/>
            </a:pPr>
            <a:r>
              <a:rPr kumimoji="1" lang="zh-CN" altLang="en-US" sz="2400" dirty="0">
                <a:solidFill>
                  <a:srgbClr val="000000"/>
                </a:solidFill>
                <a:latin typeface="Times New Roman" panose="02020603050405020304" pitchFamily="18" charset="0"/>
                <a:ea typeface="华文新魏" panose="02010800040101010101" pitchFamily="2" charset="-122"/>
              </a:rPr>
              <a:t>无论</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zh-CN" altLang="en-US" sz="2400" dirty="0">
                <a:solidFill>
                  <a:srgbClr val="000000"/>
                </a:solidFill>
                <a:latin typeface="Times New Roman" panose="02020603050405020304" pitchFamily="18" charset="0"/>
                <a:ea typeface="华文新魏" panose="02010800040101010101" pitchFamily="2" charset="-122"/>
              </a:rPr>
              <a:t>是正数还是负数，均有：[</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zh-CN" altLang="en-US" sz="2400" baseline="-30000" dirty="0">
                <a:solidFill>
                  <a:srgbClr val="000000"/>
                </a:solidFill>
                <a:latin typeface="Times New Roman" panose="02020603050405020304" pitchFamily="18" charset="0"/>
                <a:ea typeface="华文新魏" panose="02010800040101010101" pitchFamily="2" charset="-122"/>
              </a:rPr>
              <a:t>补</a:t>
            </a:r>
            <a:r>
              <a:rPr kumimoji="1" lang="zh-CN" altLang="en-US" sz="2400" dirty="0">
                <a:solidFill>
                  <a:srgbClr val="000000"/>
                </a:solidFill>
                <a:latin typeface="Times New Roman" panose="02020603050405020304" pitchFamily="18" charset="0"/>
                <a:ea typeface="华文新魏" panose="02010800040101010101" pitchFamily="2" charset="-122"/>
              </a:rPr>
              <a:t>=2</a:t>
            </a:r>
            <a:r>
              <a:rPr kumimoji="1" lang="zh-CN" altLang="en-US" sz="2400" baseline="30000" dirty="0">
                <a:solidFill>
                  <a:srgbClr val="000000"/>
                </a:solidFill>
                <a:latin typeface="Times New Roman" panose="02020603050405020304" pitchFamily="18" charset="0"/>
                <a:ea typeface="华文新魏" panose="02010800040101010101" pitchFamily="2" charset="-122"/>
              </a:rPr>
              <a:t>2</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A (mod 4)  </a:t>
            </a:r>
            <a:r>
              <a:rPr kumimoji="1" lang="zh-CN" altLang="en-US" sz="2400" dirty="0">
                <a:solidFill>
                  <a:srgbClr val="000000"/>
                </a:solidFill>
                <a:latin typeface="Times New Roman" panose="02020603050405020304" pitchFamily="18" charset="0"/>
                <a:ea typeface="华文新魏" panose="02010800040101010101" pitchFamily="2" charset="-122"/>
              </a:rPr>
              <a:t>且 </a:t>
            </a:r>
            <a:r>
              <a:rPr kumimoji="1" lang="en-US" altLang="zh-CN" sz="2400" dirty="0">
                <a:solidFill>
                  <a:srgbClr val="000000"/>
                </a:solidFill>
                <a:latin typeface="Times New Roman" panose="02020603050405020304" pitchFamily="18" charset="0"/>
                <a:ea typeface="华文新魏" panose="02010800040101010101" pitchFamily="2" charset="-122"/>
              </a:rPr>
              <a:t> </a:t>
            </a:r>
            <a:r>
              <a:rPr kumimoji="1" lang="zh-CN" altLang="en-US" sz="2400" dirty="0">
                <a:solidFill>
                  <a:srgbClr val="000000"/>
                </a:solidFill>
                <a:latin typeface="Times New Roman" panose="02020603050405020304" pitchFamily="18" charset="0"/>
                <a:ea typeface="华文新魏" panose="02010800040101010101" pitchFamily="2" charset="-122"/>
              </a:rPr>
              <a:t>2</a:t>
            </a:r>
            <a:r>
              <a:rPr kumimoji="1" lang="zh-CN" altLang="en-US" sz="2400" baseline="30000" dirty="0">
                <a:solidFill>
                  <a:srgbClr val="000000"/>
                </a:solidFill>
                <a:latin typeface="Times New Roman" panose="02020603050405020304" pitchFamily="18" charset="0"/>
                <a:ea typeface="华文新魏" panose="02010800040101010101" pitchFamily="2" charset="-122"/>
              </a:rPr>
              <a:t>2</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A=2</a:t>
            </a:r>
            <a:r>
              <a:rPr kumimoji="1" lang="en-US" altLang="zh-CN" sz="2400" baseline="30000" dirty="0">
                <a:solidFill>
                  <a:srgbClr val="000000"/>
                </a:solidFill>
                <a:latin typeface="Times New Roman" panose="02020603050405020304" pitchFamily="18" charset="0"/>
                <a:ea typeface="华文新魏" panose="02010800040101010101" pitchFamily="2" charset="-122"/>
              </a:rPr>
              <a:t>n+2</a:t>
            </a:r>
            <a:r>
              <a:rPr kumimoji="1" lang="en-US" altLang="zh-CN" sz="2400" dirty="0">
                <a:solidFill>
                  <a:srgbClr val="000000"/>
                </a:solidFill>
                <a:latin typeface="Times New Roman" panose="02020603050405020304" pitchFamily="18" charset="0"/>
                <a:ea typeface="华文新魏" panose="02010800040101010101" pitchFamily="2" charset="-122"/>
              </a:rPr>
              <a:t>+A (mod 4) </a:t>
            </a:r>
          </a:p>
          <a:p>
            <a:pPr lvl="2" algn="just">
              <a:lnSpc>
                <a:spcPct val="90000"/>
              </a:lnSpc>
              <a:spcBef>
                <a:spcPts val="225"/>
              </a:spcBef>
              <a:spcAft>
                <a:spcPts val="225"/>
              </a:spcAft>
              <a:defRPr/>
            </a:pPr>
            <a:r>
              <a:rPr kumimoji="1" lang="zh-CN" altLang="en-US" sz="2400" dirty="0">
                <a:solidFill>
                  <a:srgbClr val="000000"/>
                </a:solidFill>
                <a:latin typeface="Times New Roman" panose="02020603050405020304" pitchFamily="18" charset="0"/>
                <a:ea typeface="华文新魏" panose="02010800040101010101" pitchFamily="2" charset="-122"/>
              </a:rPr>
              <a:t>如果</a:t>
            </a:r>
            <a:r>
              <a:rPr kumimoji="1" lang="en-US" altLang="zh-CN" sz="2400" dirty="0">
                <a:solidFill>
                  <a:srgbClr val="000000"/>
                </a:solidFill>
                <a:latin typeface="Times New Roman" panose="02020603050405020304" pitchFamily="18" charset="0"/>
                <a:ea typeface="华文新魏" panose="02010800040101010101" pitchFamily="2" charset="-122"/>
              </a:rPr>
              <a:t>A&gt;0</a:t>
            </a:r>
            <a:r>
              <a:rPr kumimoji="1" lang="zh-CN" altLang="en-US" sz="2400" dirty="0">
                <a:solidFill>
                  <a:srgbClr val="000000"/>
                </a:solidFill>
                <a:latin typeface="Times New Roman" panose="02020603050405020304" pitchFamily="18" charset="0"/>
                <a:ea typeface="华文新魏" panose="02010800040101010101" pitchFamily="2" charset="-122"/>
              </a:rPr>
              <a:t>，则</a:t>
            </a:r>
            <a:r>
              <a:rPr lang="en-US" altLang="zh-CN" sz="2400" dirty="0">
                <a:solidFill>
                  <a:srgbClr val="000000"/>
                </a:solidFill>
                <a:latin typeface="Times New Roman" panose="02020603050405020304" pitchFamily="18" charset="0"/>
                <a:ea typeface="华文新魏" panose="02010800040101010101" pitchFamily="2" charset="-122"/>
              </a:rPr>
              <a:t>A</a:t>
            </a:r>
            <a:r>
              <a:rPr lang="en-US" altLang="zh-CN" sz="2400" baseline="-25000" dirty="0">
                <a:solidFill>
                  <a:srgbClr val="000000"/>
                </a:solidFill>
                <a:latin typeface="Times New Roman" panose="02020603050405020304" pitchFamily="18" charset="0"/>
                <a:ea typeface="华文新魏" panose="02010800040101010101" pitchFamily="2" charset="-122"/>
              </a:rPr>
              <a:t>01 </a:t>
            </a:r>
            <a:r>
              <a:rPr lang="en-US" altLang="zh-CN" sz="2400" dirty="0">
                <a:solidFill>
                  <a:srgbClr val="000000"/>
                </a:solidFill>
                <a:latin typeface="Times New Roman" panose="02020603050405020304" pitchFamily="18" charset="0"/>
                <a:ea typeface="华文新魏" panose="02010800040101010101" pitchFamily="2" charset="-122"/>
              </a:rPr>
              <a:t>A</a:t>
            </a:r>
            <a:r>
              <a:rPr lang="en-US" altLang="zh-CN" sz="2400" baseline="-25000" dirty="0">
                <a:solidFill>
                  <a:srgbClr val="000000"/>
                </a:solidFill>
                <a:latin typeface="Times New Roman" panose="02020603050405020304" pitchFamily="18" charset="0"/>
                <a:ea typeface="华文新魏" panose="02010800040101010101" pitchFamily="2" charset="-122"/>
              </a:rPr>
              <a:t>02</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00</a:t>
            </a:r>
            <a:r>
              <a:rPr kumimoji="1" lang="zh-CN" altLang="en-US" sz="2400" dirty="0">
                <a:solidFill>
                  <a:srgbClr val="000000"/>
                </a:solidFill>
                <a:latin typeface="Times New Roman" panose="02020603050405020304" pitchFamily="18" charset="0"/>
                <a:ea typeface="华文新魏" panose="02010800040101010101" pitchFamily="2" charset="-122"/>
              </a:rPr>
              <a:t>；如果</a:t>
            </a:r>
            <a:r>
              <a:rPr kumimoji="1" lang="en-US" altLang="zh-CN" sz="2400" dirty="0">
                <a:solidFill>
                  <a:srgbClr val="000000"/>
                </a:solidFill>
                <a:latin typeface="Times New Roman" panose="02020603050405020304" pitchFamily="18" charset="0"/>
                <a:ea typeface="华文新魏" panose="02010800040101010101" pitchFamily="2" charset="-122"/>
              </a:rPr>
              <a:t>A&lt;0</a:t>
            </a:r>
            <a:r>
              <a:rPr kumimoji="1" lang="zh-CN" altLang="en-US" sz="2400" dirty="0">
                <a:solidFill>
                  <a:srgbClr val="000000"/>
                </a:solidFill>
                <a:latin typeface="Times New Roman" panose="02020603050405020304" pitchFamily="18" charset="0"/>
                <a:ea typeface="华文新魏" panose="02010800040101010101" pitchFamily="2" charset="-122"/>
              </a:rPr>
              <a:t>，则</a:t>
            </a:r>
            <a:r>
              <a:rPr lang="en-US" altLang="zh-CN" sz="2400" dirty="0">
                <a:solidFill>
                  <a:srgbClr val="000000"/>
                </a:solidFill>
                <a:latin typeface="Times New Roman" panose="02020603050405020304" pitchFamily="18" charset="0"/>
                <a:ea typeface="华文新魏" panose="02010800040101010101" pitchFamily="2" charset="-122"/>
              </a:rPr>
              <a:t>A</a:t>
            </a:r>
            <a:r>
              <a:rPr lang="en-US" altLang="zh-CN" sz="2400" baseline="-25000" dirty="0">
                <a:solidFill>
                  <a:srgbClr val="000000"/>
                </a:solidFill>
                <a:latin typeface="Times New Roman" panose="02020603050405020304" pitchFamily="18" charset="0"/>
                <a:ea typeface="华文新魏" panose="02010800040101010101" pitchFamily="2" charset="-122"/>
              </a:rPr>
              <a:t>01 </a:t>
            </a:r>
            <a:r>
              <a:rPr lang="en-US" altLang="zh-CN" sz="2400" dirty="0">
                <a:solidFill>
                  <a:srgbClr val="000000"/>
                </a:solidFill>
                <a:latin typeface="Times New Roman" panose="02020603050405020304" pitchFamily="18" charset="0"/>
                <a:ea typeface="华文新魏" panose="02010800040101010101" pitchFamily="2" charset="-122"/>
              </a:rPr>
              <a:t>A</a:t>
            </a:r>
            <a:r>
              <a:rPr lang="en-US" altLang="zh-CN" sz="2400" baseline="-25000" dirty="0">
                <a:solidFill>
                  <a:srgbClr val="000000"/>
                </a:solidFill>
                <a:latin typeface="Times New Roman" panose="02020603050405020304" pitchFamily="18" charset="0"/>
                <a:ea typeface="华文新魏" panose="02010800040101010101" pitchFamily="2" charset="-122"/>
              </a:rPr>
              <a:t>02</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11</a:t>
            </a:r>
          </a:p>
        </p:txBody>
      </p:sp>
    </p:spTree>
    <p:extLst>
      <p:ext uri="{BB962C8B-B14F-4D97-AF65-F5344CB8AC3E}">
        <p14:creationId xmlns:p14="http://schemas.microsoft.com/office/powerpoint/2010/main" val="2735761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bwMode="auto">
          <a:xfrm>
            <a:off x="179512" y="0"/>
            <a:ext cx="5210175" cy="6220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a:t>
            </a:r>
          </a:p>
        </p:txBody>
      </p:sp>
      <p:sp>
        <p:nvSpPr>
          <p:cNvPr id="5" name="内容占位符 2"/>
          <p:cNvSpPr txBox="1">
            <a:spLocks/>
          </p:cNvSpPr>
          <p:nvPr/>
        </p:nvSpPr>
        <p:spPr bwMode="auto">
          <a:xfrm>
            <a:off x="628650" y="2259013"/>
            <a:ext cx="8191500"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Font typeface="Wingdings" panose="05000000000000000000" pitchFamily="2" charset="2"/>
              <a:buChar char=""/>
            </a:pPr>
            <a:r>
              <a:rPr lang="zh-CN" altLang="en-US" sz="2800">
                <a:latin typeface="华文新魏" panose="02010800040101010101" pitchFamily="2" charset="-122"/>
                <a:ea typeface="华文新魏" panose="02010800040101010101" pitchFamily="2" charset="-122"/>
              </a:rPr>
              <a:t>乘数非负（</a:t>
            </a:r>
            <a:r>
              <a:rPr kumimoji="1" lang="en-US" altLang="zh-CN" sz="2800">
                <a:solidFill>
                  <a:srgbClr val="000000"/>
                </a:solidFill>
                <a:latin typeface="华文新魏" panose="02010800040101010101" pitchFamily="2" charset="-122"/>
                <a:ea typeface="华文新魏" panose="02010800040101010101" pitchFamily="2" charset="-122"/>
              </a:rPr>
              <a:t>B≥</a:t>
            </a:r>
            <a:r>
              <a:rPr kumimoji="1" lang="en-US" altLang="zh-CN" sz="2800">
                <a:solidFill>
                  <a:srgbClr val="000000"/>
                </a:solidFill>
                <a:latin typeface="华文新魏" panose="02010800040101010101" pitchFamily="2" charset="-122"/>
                <a:ea typeface="华文新魏" panose="02010800040101010101" pitchFamily="2" charset="-122"/>
                <a:sym typeface="Symbol" panose="05050102010706020507" pitchFamily="18" charset="2"/>
              </a:rPr>
              <a:t>0</a:t>
            </a:r>
            <a:r>
              <a:rPr lang="zh-CN" altLang="en-US" sz="2800">
                <a:solidFill>
                  <a:srgbClr val="000000"/>
                </a:solidFill>
                <a:latin typeface="华文新魏" panose="02010800040101010101" pitchFamily="2" charset="-122"/>
                <a:ea typeface="华文新魏" panose="02010800040101010101" pitchFamily="2" charset="-122"/>
              </a:rPr>
              <a:t>）</a:t>
            </a:r>
            <a:endParaRPr lang="en-US" altLang="zh-CN" sz="2800">
              <a:solidFill>
                <a:srgbClr val="000000"/>
              </a:solidFill>
              <a:latin typeface="华文新魏" panose="02010800040101010101" pitchFamily="2" charset="-122"/>
              <a:ea typeface="华文新魏" panose="02010800040101010101" pitchFamily="2" charset="-122"/>
            </a:endParaRPr>
          </a:p>
          <a:p>
            <a:pPr eaLnBrk="1" hangingPunct="1">
              <a:lnSpc>
                <a:spcPct val="130000"/>
              </a:lnSpc>
              <a:spcBef>
                <a:spcPct val="20000"/>
              </a:spcBef>
              <a:buFont typeface="Wingdings" panose="05000000000000000000" pitchFamily="2" charset="2"/>
              <a:buChar char=""/>
            </a:pPr>
            <a:r>
              <a:rPr lang="zh-CN" altLang="en-US" sz="2800">
                <a:latin typeface="华文新魏" panose="02010800040101010101" pitchFamily="2" charset="-122"/>
                <a:ea typeface="华文新魏" panose="02010800040101010101" pitchFamily="2" charset="-122"/>
              </a:rPr>
              <a:t>乘数为负（</a:t>
            </a:r>
            <a:r>
              <a:rPr lang="en-US" altLang="zh-CN" sz="2800">
                <a:solidFill>
                  <a:srgbClr val="000000"/>
                </a:solidFill>
                <a:latin typeface="华文新魏" panose="02010800040101010101" pitchFamily="2" charset="-122"/>
                <a:ea typeface="华文新魏" panose="02010800040101010101" pitchFamily="2" charset="-122"/>
              </a:rPr>
              <a:t>B&lt;0</a:t>
            </a:r>
            <a:r>
              <a:rPr lang="zh-CN" altLang="en-US" sz="2800">
                <a:solidFill>
                  <a:srgbClr val="000000"/>
                </a:solidFill>
                <a:latin typeface="华文新魏" panose="02010800040101010101" pitchFamily="2" charset="-122"/>
                <a:ea typeface="华文新魏" panose="02010800040101010101" pitchFamily="2" charset="-122"/>
              </a:rPr>
              <a:t>）</a:t>
            </a:r>
            <a:endParaRPr lang="en-US" altLang="zh-CN" sz="2800">
              <a:solidFill>
                <a:srgbClr val="000000"/>
              </a:solidFill>
              <a:latin typeface="华文新魏" panose="02010800040101010101" pitchFamily="2" charset="-122"/>
              <a:ea typeface="华文新魏" panose="02010800040101010101" pitchFamily="2" charset="-122"/>
            </a:endParaRPr>
          </a:p>
        </p:txBody>
      </p:sp>
      <p:sp>
        <p:nvSpPr>
          <p:cNvPr id="108548" name="内容占位符 2"/>
          <p:cNvSpPr txBox="1">
            <a:spLocks/>
          </p:cNvSpPr>
          <p:nvPr/>
        </p:nvSpPr>
        <p:spPr bwMode="auto">
          <a:xfrm>
            <a:off x="517525" y="1592263"/>
            <a:ext cx="81915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r>
              <a:rPr lang="zh-CN" altLang="en-US" sz="3200">
                <a:latin typeface="华文新魏" panose="02010800040101010101" pitchFamily="2" charset="-122"/>
                <a:ea typeface="华文新魏" panose="02010800040101010101" pitchFamily="2" charset="-122"/>
              </a:rPr>
              <a:t>分两种情况讨论：</a:t>
            </a:r>
            <a:endParaRPr lang="en-US" altLang="zh-CN" sz="3200">
              <a:latin typeface="华文新魏" panose="02010800040101010101" pitchFamily="2" charset="-122"/>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0" end="0"/>
                                            </p:txEl>
                                          </p:spTgt>
                                        </p:tgtEl>
                                        <p:attrNameLst>
                                          <p:attrName>style.color</p:attrName>
                                        </p:attrNameLst>
                                      </p:cBhvr>
                                      <p:to>
                                        <a:schemeClr val="accent1"/>
                                      </p:to>
                                    </p:animClr>
                                  </p:childTnLst>
                                  <p:subTnLst>
                                    <p:animClr clrSpc="rgb" dir="cw">
                                      <p:cBhvr override="childStyle">
                                        <p:cTn dur="1" fill="hold" display="0" masterRel="nextClick" afterEffect="1"/>
                                        <p:tgtEl>
                                          <p:spTgt spid="5">
                                            <p:txEl>
                                              <p:pRg st="0" end="0"/>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bwMode="auto">
          <a:xfrm>
            <a:off x="241300" y="1"/>
            <a:ext cx="5210175" cy="5921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a:t>
            </a:r>
          </a:p>
        </p:txBody>
      </p:sp>
      <p:sp>
        <p:nvSpPr>
          <p:cNvPr id="110595" name="内容占位符 2"/>
          <p:cNvSpPr>
            <a:spLocks noGrp="1" noChangeArrowheads="1"/>
          </p:cNvSpPr>
          <p:nvPr>
            <p:ph idx="1"/>
          </p:nvPr>
        </p:nvSpPr>
        <p:spPr bwMode="auto">
          <a:xfrm>
            <a:off x="241300" y="836613"/>
            <a:ext cx="8723313" cy="470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buSzTx/>
            </a:pPr>
            <a:r>
              <a:rPr lang="en-US" altLang="zh-CN" sz="2800" dirty="0"/>
              <a:t>A</a:t>
            </a:r>
            <a:r>
              <a:rPr lang="zh-CN" altLang="en-US" sz="2800" dirty="0"/>
              <a:t>符号任意，</a:t>
            </a:r>
            <a:r>
              <a:rPr lang="en-US" altLang="zh-CN" sz="2800" dirty="0"/>
              <a:t>B</a:t>
            </a:r>
            <a:r>
              <a:rPr lang="zh-CN" altLang="en-US" sz="2800" dirty="0"/>
              <a:t>为非负数</a:t>
            </a:r>
            <a:endParaRPr lang="en-US" altLang="zh-CN" sz="2800" dirty="0"/>
          </a:p>
          <a:p>
            <a:pPr lvl="1">
              <a:lnSpc>
                <a:spcPct val="120000"/>
              </a:lnSpc>
              <a:buClr>
                <a:srgbClr val="F79646"/>
              </a:buClr>
            </a:pPr>
            <a:r>
              <a:rPr lang="zh-CN" altLang="en-US" sz="2400" dirty="0"/>
              <a:t>当被乘数</a:t>
            </a:r>
            <a:r>
              <a:rPr lang="en-US" altLang="zh-CN" sz="2400" dirty="0">
                <a:solidFill>
                  <a:srgbClr val="FF0000"/>
                </a:solidFill>
              </a:rPr>
              <a:t>A</a:t>
            </a:r>
            <a:r>
              <a:rPr kumimoji="1" lang="en-US" altLang="zh-CN" sz="2400" dirty="0">
                <a:solidFill>
                  <a:srgbClr val="FF0000"/>
                </a:solidFill>
                <a:sym typeface="Symbol" panose="05050102010706020507" pitchFamily="18" charset="2"/>
              </a:rPr>
              <a:t> 0</a:t>
            </a:r>
            <a:r>
              <a:rPr kumimoji="1" lang="zh-CN" altLang="en-US" sz="2400" dirty="0">
                <a:sym typeface="Symbol" panose="05050102010706020507" pitchFamily="18" charset="2"/>
              </a:rPr>
              <a:t>时：</a:t>
            </a:r>
            <a:r>
              <a:rPr kumimoji="1" lang="en-US" altLang="zh-CN" sz="2400" dirty="0">
                <a:sym typeface="Symbol" panose="05050102010706020507" pitchFamily="18" charset="2"/>
              </a:rPr>
              <a:t>[</a:t>
            </a:r>
            <a:r>
              <a:rPr kumimoji="1" lang="en-US" altLang="zh-CN" sz="2400" dirty="0"/>
              <a:t>A]</a:t>
            </a:r>
            <a:r>
              <a:rPr kumimoji="1" lang="zh-CN" altLang="en-US" sz="2400" baseline="-25000" dirty="0"/>
              <a:t>补</a:t>
            </a:r>
            <a:r>
              <a:rPr kumimoji="1" lang="zh-CN" altLang="en-US" sz="2400" dirty="0"/>
              <a:t>=[</a:t>
            </a:r>
            <a:r>
              <a:rPr kumimoji="1" lang="en-US" altLang="zh-CN" sz="2400" dirty="0"/>
              <a:t>A]</a:t>
            </a:r>
            <a:r>
              <a:rPr kumimoji="1" lang="zh-CN" altLang="en-US" sz="2400" baseline="-25000" dirty="0"/>
              <a:t>原</a:t>
            </a:r>
            <a:r>
              <a:rPr kumimoji="1" lang="zh-CN" altLang="en-US" sz="2400" dirty="0"/>
              <a:t>，[</a:t>
            </a:r>
            <a:r>
              <a:rPr kumimoji="1" lang="en-US" altLang="zh-CN" sz="2400" dirty="0"/>
              <a:t>B]</a:t>
            </a:r>
            <a:r>
              <a:rPr kumimoji="1" lang="zh-CN" altLang="en-US" sz="2400" baseline="-25000" dirty="0"/>
              <a:t>补</a:t>
            </a:r>
            <a:r>
              <a:rPr kumimoji="1" lang="zh-CN" altLang="en-US" sz="2400" dirty="0"/>
              <a:t>=[</a:t>
            </a:r>
            <a:r>
              <a:rPr kumimoji="1" lang="en-US" altLang="zh-CN" sz="2400" dirty="0"/>
              <a:t>B]</a:t>
            </a:r>
            <a:r>
              <a:rPr kumimoji="1" lang="zh-CN" altLang="en-US" sz="2400" baseline="-25000" dirty="0"/>
              <a:t>原</a:t>
            </a:r>
            <a:endParaRPr kumimoji="1" lang="en-US" altLang="zh-CN" sz="2400" dirty="0"/>
          </a:p>
          <a:p>
            <a:pPr lvl="1">
              <a:lnSpc>
                <a:spcPct val="120000"/>
              </a:lnSpc>
              <a:buClr>
                <a:srgbClr val="F79646"/>
              </a:buClr>
              <a:buFont typeface="Wingdings" panose="05000000000000000000" pitchFamily="2" charset="2"/>
              <a:buNone/>
            </a:pPr>
            <a:r>
              <a:rPr kumimoji="1" lang="zh-CN" altLang="en-US" sz="2400" dirty="0"/>
              <a:t>  乘法过程与原码乘法相同，但符号位参加运算</a:t>
            </a:r>
          </a:p>
          <a:p>
            <a:pPr lvl="1">
              <a:lnSpc>
                <a:spcPct val="120000"/>
              </a:lnSpc>
              <a:buClr>
                <a:srgbClr val="F79646"/>
              </a:buClr>
            </a:pPr>
            <a:r>
              <a:rPr kumimoji="1" lang="zh-CN" altLang="en-US" sz="2400" dirty="0"/>
              <a:t>当被乘数</a:t>
            </a:r>
            <a:r>
              <a:rPr kumimoji="1" lang="en-US" altLang="zh-CN" sz="2400" dirty="0"/>
              <a:t>A</a:t>
            </a:r>
            <a:r>
              <a:rPr kumimoji="1" lang="en-US" altLang="zh-CN" sz="2400" dirty="0">
                <a:sym typeface="Symbol" panose="05050102010706020507" pitchFamily="18" charset="2"/>
              </a:rPr>
              <a:t></a:t>
            </a:r>
            <a:r>
              <a:rPr kumimoji="1" lang="en-US" altLang="zh-CN" sz="2400" dirty="0"/>
              <a:t>0</a:t>
            </a:r>
            <a:r>
              <a:rPr kumimoji="1" lang="zh-CN" altLang="en-US" sz="2400" dirty="0"/>
              <a:t>时</a:t>
            </a:r>
            <a:r>
              <a:rPr kumimoji="1" lang="zh-CN" altLang="en-US" sz="2400" dirty="0">
                <a:sym typeface="Symbol" panose="05050102010706020507" pitchFamily="18" charset="2"/>
              </a:rPr>
              <a:t>：</a:t>
            </a:r>
            <a:r>
              <a:rPr kumimoji="1" lang="zh-CN" altLang="en-US" sz="2400" dirty="0"/>
              <a:t>采用模4补码(变形补码)</a:t>
            </a:r>
            <a:endParaRPr kumimoji="1" lang="en-US" altLang="zh-CN" sz="2400" dirty="0"/>
          </a:p>
          <a:p>
            <a:pPr lvl="1">
              <a:lnSpc>
                <a:spcPct val="120000"/>
              </a:lnSpc>
              <a:buClr>
                <a:srgbClr val="F79646"/>
              </a:buClr>
              <a:buFont typeface="Wingdings" panose="05000000000000000000" pitchFamily="2" charset="2"/>
              <a:buNone/>
            </a:pPr>
            <a:r>
              <a:rPr kumimoji="1" lang="en-US" altLang="zh-CN" sz="2400" dirty="0"/>
              <a:t>  </a:t>
            </a:r>
            <a:r>
              <a:rPr kumimoji="1" lang="zh-CN" altLang="en-US" sz="2400" dirty="0"/>
              <a:t>根据定义有：    [</a:t>
            </a:r>
            <a:r>
              <a:rPr kumimoji="1" lang="en-US" altLang="zh-CN" sz="2400" dirty="0"/>
              <a:t>A]</a:t>
            </a:r>
            <a:r>
              <a:rPr kumimoji="1" lang="zh-CN" altLang="en-US" sz="2400" baseline="-30000" dirty="0"/>
              <a:t>补</a:t>
            </a:r>
            <a:r>
              <a:rPr kumimoji="1" lang="zh-CN" altLang="en-US" sz="2400" dirty="0"/>
              <a:t>=2</a:t>
            </a:r>
            <a:r>
              <a:rPr kumimoji="1" lang="zh-CN" altLang="en-US" sz="2400" baseline="30000" dirty="0"/>
              <a:t>2</a:t>
            </a:r>
            <a:r>
              <a:rPr kumimoji="1" lang="zh-CN" altLang="en-US" sz="2400" dirty="0"/>
              <a:t>+</a:t>
            </a:r>
            <a:r>
              <a:rPr kumimoji="1" lang="en-US" altLang="zh-CN" sz="2400" dirty="0"/>
              <a:t>A=2</a:t>
            </a:r>
            <a:r>
              <a:rPr kumimoji="1" lang="en-US" altLang="zh-CN" sz="2400" baseline="30000" dirty="0"/>
              <a:t>n+2</a:t>
            </a:r>
            <a:r>
              <a:rPr kumimoji="1" lang="en-US" altLang="zh-CN" sz="2400" dirty="0"/>
              <a:t>+A (mod 4) </a:t>
            </a:r>
          </a:p>
          <a:p>
            <a:pPr lvl="1" algn="just">
              <a:lnSpc>
                <a:spcPct val="120000"/>
              </a:lnSpc>
              <a:buClr>
                <a:schemeClr val="tx1"/>
              </a:buClr>
              <a:buFont typeface="Wingdings" panose="05000000000000000000" pitchFamily="2" charset="2"/>
              <a:buNone/>
            </a:pPr>
            <a:r>
              <a:rPr kumimoji="1" lang="zh-CN" altLang="en-US" sz="2400" dirty="0"/>
              <a:t>   由于</a:t>
            </a:r>
            <a:r>
              <a:rPr kumimoji="1" lang="en-US" altLang="zh-CN" sz="2400" dirty="0"/>
              <a:t>B</a:t>
            </a:r>
            <a:r>
              <a:rPr kumimoji="1" lang="en-US" altLang="zh-CN" sz="2400" dirty="0">
                <a:sym typeface="Symbol" panose="05050102010706020507" pitchFamily="18" charset="2"/>
              </a:rPr>
              <a:t></a:t>
            </a:r>
            <a:r>
              <a:rPr kumimoji="1" lang="en-US" altLang="zh-CN" sz="2400" dirty="0"/>
              <a:t>0，B</a:t>
            </a:r>
            <a:r>
              <a:rPr kumimoji="1" lang="en-US" altLang="zh-CN" sz="2400" baseline="-25000" dirty="0"/>
              <a:t>0</a:t>
            </a:r>
            <a:r>
              <a:rPr kumimoji="1" lang="en-US" altLang="zh-CN" sz="2400" dirty="0"/>
              <a:t>=0，</a:t>
            </a:r>
            <a:r>
              <a:rPr kumimoji="1" lang="zh-CN" altLang="en-US" sz="2400" dirty="0"/>
              <a:t>故[</a:t>
            </a:r>
            <a:r>
              <a:rPr kumimoji="1" lang="en-US" altLang="zh-CN" sz="2400" dirty="0"/>
              <a:t>B]</a:t>
            </a:r>
            <a:r>
              <a:rPr kumimoji="1" lang="zh-CN" altLang="en-US" sz="2400" baseline="-30000" dirty="0"/>
              <a:t>补</a:t>
            </a:r>
            <a:r>
              <a:rPr kumimoji="1" lang="zh-CN" altLang="en-US" sz="2400" dirty="0"/>
              <a:t>=</a:t>
            </a:r>
            <a:r>
              <a:rPr kumimoji="1" lang="en-US" altLang="zh-CN" sz="2400" dirty="0"/>
              <a:t>B=0. B</a:t>
            </a:r>
            <a:r>
              <a:rPr kumimoji="1" lang="en-US" altLang="zh-CN" sz="2400" baseline="-30000" dirty="0"/>
              <a:t>1</a:t>
            </a:r>
            <a:r>
              <a:rPr kumimoji="1" lang="en-US" altLang="zh-CN" sz="2400" dirty="0"/>
              <a:t>B</a:t>
            </a:r>
            <a:r>
              <a:rPr kumimoji="1" lang="en-US" altLang="zh-CN" sz="2400" baseline="-30000" dirty="0"/>
              <a:t>2</a:t>
            </a:r>
            <a:r>
              <a:rPr kumimoji="1" lang="en-US" altLang="zh-CN" sz="2400" dirty="0"/>
              <a:t>…</a:t>
            </a:r>
            <a:r>
              <a:rPr kumimoji="1" lang="en-US" altLang="zh-CN" sz="2400" dirty="0" err="1"/>
              <a:t>B</a:t>
            </a:r>
            <a:r>
              <a:rPr kumimoji="1" lang="en-US" altLang="zh-CN" sz="2400" baseline="-30000" dirty="0" err="1"/>
              <a:t>n</a:t>
            </a:r>
            <a:r>
              <a:rPr kumimoji="1" lang="en-US" altLang="zh-CN" sz="2400" dirty="0"/>
              <a:t>=</a:t>
            </a:r>
            <a:r>
              <a:rPr kumimoji="1" lang="en-US" altLang="zh-CN" sz="2400" dirty="0">
                <a:solidFill>
                  <a:srgbClr val="FF0000"/>
                </a:solidFill>
                <a:sym typeface="Symbol" panose="05050102010706020507" pitchFamily="18" charset="2"/>
              </a:rPr>
              <a:t> </a:t>
            </a:r>
            <a:r>
              <a:rPr kumimoji="1" lang="en-US" altLang="zh-CN" sz="2400" dirty="0"/>
              <a:t>B</a:t>
            </a:r>
            <a:r>
              <a:rPr kumimoji="1" lang="en-US" altLang="zh-CN" sz="2400" baseline="-30000" dirty="0"/>
              <a:t>i</a:t>
            </a:r>
            <a:r>
              <a:rPr kumimoji="1" lang="en-US" altLang="zh-CN" sz="2400" dirty="0"/>
              <a:t>2</a:t>
            </a:r>
            <a:r>
              <a:rPr kumimoji="1" lang="en-US" altLang="zh-CN" sz="2400" baseline="30000" dirty="0"/>
              <a:t>-i</a:t>
            </a:r>
            <a:endParaRPr kumimoji="1" lang="en-US" altLang="zh-CN" sz="2400" dirty="0"/>
          </a:p>
          <a:p>
            <a:pPr lvl="1" algn="just">
              <a:lnSpc>
                <a:spcPct val="120000"/>
              </a:lnSpc>
              <a:buClr>
                <a:schemeClr val="tx1"/>
              </a:buClr>
              <a:buFont typeface="Wingdings" panose="05000000000000000000" pitchFamily="2" charset="2"/>
              <a:buNone/>
            </a:pPr>
            <a:r>
              <a:rPr kumimoji="1" lang="en-US" altLang="zh-CN" sz="2400" dirty="0"/>
              <a:t>   [A]</a:t>
            </a:r>
            <a:r>
              <a:rPr kumimoji="1" lang="zh-CN" altLang="en-US" sz="2400" baseline="-30000" dirty="0"/>
              <a:t>补</a:t>
            </a:r>
            <a:r>
              <a:rPr kumimoji="1" lang="zh-CN" altLang="en-US" sz="2400" dirty="0"/>
              <a:t>·[</a:t>
            </a:r>
            <a:r>
              <a:rPr kumimoji="1" lang="en-US" altLang="zh-CN" sz="2400" dirty="0"/>
              <a:t>B]</a:t>
            </a:r>
            <a:r>
              <a:rPr kumimoji="1" lang="zh-CN" altLang="en-US" sz="2400" baseline="-30000" dirty="0"/>
              <a:t>补</a:t>
            </a:r>
            <a:r>
              <a:rPr kumimoji="1" lang="zh-CN" altLang="en-US" sz="2400" dirty="0"/>
              <a:t>=[</a:t>
            </a:r>
            <a:r>
              <a:rPr kumimoji="1" lang="en-US" altLang="zh-CN" sz="2400" dirty="0"/>
              <a:t>A]</a:t>
            </a:r>
            <a:r>
              <a:rPr kumimoji="1" lang="zh-CN" altLang="en-US" sz="2400" baseline="-30000" dirty="0"/>
              <a:t>补</a:t>
            </a:r>
            <a:r>
              <a:rPr kumimoji="1" lang="zh-CN" altLang="en-US" sz="2400" dirty="0"/>
              <a:t>·</a:t>
            </a:r>
            <a:r>
              <a:rPr kumimoji="1" lang="en-US" altLang="zh-CN" sz="2400" dirty="0"/>
              <a:t>B = (2</a:t>
            </a:r>
            <a:r>
              <a:rPr kumimoji="1" lang="en-US" altLang="zh-CN" sz="2400" baseline="30000" dirty="0"/>
              <a:t>n+2</a:t>
            </a:r>
            <a:r>
              <a:rPr kumimoji="1" lang="en-US" altLang="zh-CN" sz="2400" dirty="0"/>
              <a:t>+A)·B</a:t>
            </a:r>
          </a:p>
          <a:p>
            <a:pPr lvl="3" algn="just">
              <a:lnSpc>
                <a:spcPct val="120000"/>
              </a:lnSpc>
              <a:buClr>
                <a:schemeClr val="tx1"/>
              </a:buClr>
              <a:buSzPct val="70000"/>
              <a:buFontTx/>
              <a:buNone/>
            </a:pPr>
            <a:r>
              <a:rPr kumimoji="1" lang="en-US" altLang="zh-CN" sz="2400" dirty="0"/>
              <a:t>         = 2</a:t>
            </a:r>
            <a:r>
              <a:rPr kumimoji="1" lang="en-US" altLang="zh-CN" sz="2400" baseline="30000" dirty="0"/>
              <a:t>n+2</a:t>
            </a:r>
            <a:r>
              <a:rPr kumimoji="1" lang="en-US" altLang="zh-CN" sz="2400" dirty="0"/>
              <a:t>·</a:t>
            </a:r>
            <a:r>
              <a:rPr kumimoji="1" lang="en-US" altLang="zh-CN" sz="2400" dirty="0">
                <a:solidFill>
                  <a:srgbClr val="FF0000"/>
                </a:solidFill>
                <a:sym typeface="Symbol" panose="05050102010706020507" pitchFamily="18" charset="2"/>
              </a:rPr>
              <a:t></a:t>
            </a:r>
            <a:r>
              <a:rPr kumimoji="1" lang="en-US" altLang="zh-CN" sz="2400" dirty="0"/>
              <a:t> B</a:t>
            </a:r>
            <a:r>
              <a:rPr kumimoji="1" lang="en-US" altLang="zh-CN" sz="2400" baseline="-30000" dirty="0"/>
              <a:t>i</a:t>
            </a:r>
            <a:r>
              <a:rPr kumimoji="1" lang="en-US" altLang="zh-CN" sz="2400" dirty="0"/>
              <a:t>2</a:t>
            </a:r>
            <a:r>
              <a:rPr kumimoji="1" lang="en-US" altLang="zh-CN" sz="2400" baseline="30000" dirty="0"/>
              <a:t>-i </a:t>
            </a:r>
            <a:r>
              <a:rPr kumimoji="1" lang="en-US" altLang="zh-CN" sz="2400" dirty="0"/>
              <a:t>+ AB</a:t>
            </a:r>
          </a:p>
          <a:p>
            <a:pPr lvl="3" algn="just">
              <a:lnSpc>
                <a:spcPct val="120000"/>
              </a:lnSpc>
              <a:buClr>
                <a:schemeClr val="tx1"/>
              </a:buClr>
              <a:buSzPct val="70000"/>
              <a:buFont typeface="Arial" panose="020B0604020202020204" pitchFamily="34" charset="0"/>
              <a:buNone/>
            </a:pPr>
            <a:r>
              <a:rPr kumimoji="1" lang="en-US" altLang="zh-CN" sz="2400" dirty="0"/>
              <a:t>            =2</a:t>
            </a:r>
            <a:r>
              <a:rPr kumimoji="1" lang="en-US" altLang="zh-CN" sz="2400" baseline="30000" dirty="0"/>
              <a:t>2</a:t>
            </a:r>
            <a:r>
              <a:rPr kumimoji="1" lang="en-US" altLang="zh-CN" sz="2400" dirty="0"/>
              <a:t>·</a:t>
            </a:r>
            <a:r>
              <a:rPr kumimoji="1" lang="en-US" altLang="zh-CN" sz="2400" dirty="0">
                <a:solidFill>
                  <a:srgbClr val="FF0000"/>
                </a:solidFill>
                <a:sym typeface="Symbol" panose="05050102010706020507" pitchFamily="18" charset="2"/>
              </a:rPr>
              <a:t></a:t>
            </a:r>
            <a:r>
              <a:rPr kumimoji="1" lang="en-US" altLang="zh-CN" sz="2400" dirty="0">
                <a:solidFill>
                  <a:srgbClr val="FF0000"/>
                </a:solidFill>
              </a:rPr>
              <a:t> </a:t>
            </a:r>
            <a:r>
              <a:rPr kumimoji="1" lang="en-US" altLang="zh-CN" sz="2400" dirty="0"/>
              <a:t>B</a:t>
            </a:r>
            <a:r>
              <a:rPr kumimoji="1" lang="en-US" altLang="zh-CN" sz="2400" baseline="-30000" dirty="0"/>
              <a:t>i</a:t>
            </a:r>
            <a:r>
              <a:rPr kumimoji="1" lang="en-US" altLang="zh-CN" sz="2400" dirty="0"/>
              <a:t>2</a:t>
            </a:r>
            <a:r>
              <a:rPr kumimoji="1" lang="en-US" altLang="zh-CN" sz="2400" baseline="30000" dirty="0"/>
              <a:t>n-i </a:t>
            </a:r>
            <a:r>
              <a:rPr kumimoji="1" lang="en-US" altLang="zh-CN" sz="2400" dirty="0"/>
              <a:t>+ AB 	(</a:t>
            </a:r>
            <a:r>
              <a:rPr kumimoji="1" lang="en-US" altLang="zh-CN" sz="2400" dirty="0">
                <a:solidFill>
                  <a:srgbClr val="FF0000"/>
                </a:solidFill>
                <a:sym typeface="Symbol" panose="05050102010706020507" pitchFamily="18" charset="2"/>
              </a:rPr>
              <a:t></a:t>
            </a:r>
            <a:r>
              <a:rPr kumimoji="1" lang="en-US" altLang="zh-CN" sz="2400" dirty="0">
                <a:solidFill>
                  <a:srgbClr val="F7F727"/>
                </a:solidFill>
              </a:rPr>
              <a:t> </a:t>
            </a:r>
            <a:r>
              <a:rPr kumimoji="1" lang="en-US" altLang="zh-CN" sz="2400" dirty="0"/>
              <a:t>B</a:t>
            </a:r>
            <a:r>
              <a:rPr kumimoji="1" lang="en-US" altLang="zh-CN" sz="2400" baseline="-30000" dirty="0"/>
              <a:t>i</a:t>
            </a:r>
            <a:r>
              <a:rPr kumimoji="1" lang="en-US" altLang="zh-CN" sz="2400" dirty="0"/>
              <a:t>2</a:t>
            </a:r>
            <a:r>
              <a:rPr kumimoji="1" lang="en-US" altLang="zh-CN" sz="2400" baseline="30000" dirty="0"/>
              <a:t>n-i</a:t>
            </a:r>
            <a:r>
              <a:rPr kumimoji="1" lang="zh-CN" altLang="en-US" sz="2400" dirty="0"/>
              <a:t>为非负整数</a:t>
            </a:r>
            <a:r>
              <a:rPr kumimoji="1" lang="en-US" altLang="zh-CN" sz="2400" dirty="0"/>
              <a:t>)</a:t>
            </a:r>
            <a:endParaRPr kumimoji="1" lang="zh-CN" altLang="en-US" sz="2400" dirty="0"/>
          </a:p>
          <a:p>
            <a:pPr lvl="3" algn="just">
              <a:lnSpc>
                <a:spcPct val="120000"/>
              </a:lnSpc>
              <a:buClr>
                <a:schemeClr val="tx1"/>
              </a:buClr>
              <a:buSzPct val="70000"/>
              <a:buFontTx/>
              <a:buNone/>
            </a:pPr>
            <a:r>
              <a:rPr kumimoji="1" lang="zh-CN" altLang="en-US" sz="2400" dirty="0"/>
              <a:t>         </a:t>
            </a:r>
            <a:r>
              <a:rPr kumimoji="1" lang="en-US" altLang="zh-CN" sz="2400" dirty="0"/>
              <a:t>  </a:t>
            </a:r>
            <a:r>
              <a:rPr kumimoji="1" lang="zh-CN" altLang="en-US" sz="2400" dirty="0"/>
              <a:t>=2</a:t>
            </a:r>
            <a:r>
              <a:rPr kumimoji="1" lang="zh-CN" altLang="en-US" sz="2400" baseline="30000" dirty="0"/>
              <a:t>2</a:t>
            </a:r>
            <a:r>
              <a:rPr kumimoji="1" lang="zh-CN" altLang="en-US" sz="2400" dirty="0"/>
              <a:t>+</a:t>
            </a:r>
            <a:r>
              <a:rPr kumimoji="1" lang="en-US" altLang="zh-CN" sz="2400" dirty="0"/>
              <a:t>A·B (mod 4)    =[A·B]</a:t>
            </a:r>
            <a:r>
              <a:rPr kumimoji="1" lang="zh-CN" altLang="en-US" sz="2400" baseline="-30000" dirty="0"/>
              <a:t>补</a:t>
            </a:r>
            <a:r>
              <a:rPr kumimoji="1" lang="zh-CN" altLang="en-US" sz="2400" dirty="0"/>
              <a:t>	</a:t>
            </a:r>
          </a:p>
          <a:p>
            <a:pPr lvl="1">
              <a:lnSpc>
                <a:spcPct val="120000"/>
              </a:lnSpc>
              <a:buClr>
                <a:srgbClr val="F79646"/>
              </a:buClr>
              <a:buFont typeface="Wingdings" panose="05000000000000000000" pitchFamily="2" charset="2"/>
              <a:buNone/>
            </a:pPr>
            <a:endParaRPr kumimoji="1" lang="en-US" altLang="zh-CN" sz="2400" dirty="0"/>
          </a:p>
        </p:txBody>
      </p:sp>
      <p:grpSp>
        <p:nvGrpSpPr>
          <p:cNvPr id="110597" name="Group 4"/>
          <p:cNvGrpSpPr>
            <a:grpSpLocks/>
          </p:cNvGrpSpPr>
          <p:nvPr/>
        </p:nvGrpSpPr>
        <p:grpSpPr bwMode="auto">
          <a:xfrm>
            <a:off x="7065963" y="3355975"/>
            <a:ext cx="458787" cy="793750"/>
            <a:chOff x="3592" y="1575"/>
            <a:chExt cx="289" cy="500"/>
          </a:xfrm>
        </p:grpSpPr>
        <p:sp>
          <p:nvSpPr>
            <p:cNvPr id="110607" name="Text Box 5"/>
            <p:cNvSpPr txBox="1">
              <a:spLocks noChangeArrowheads="1"/>
            </p:cNvSpPr>
            <p:nvPr/>
          </p:nvSpPr>
          <p:spPr bwMode="auto">
            <a:xfrm>
              <a:off x="3592" y="1863"/>
              <a:ext cx="2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FF0000"/>
                  </a:solidFill>
                  <a:latin typeface="Times New Roman" panose="02020603050405020304" pitchFamily="18" charset="0"/>
                </a:rPr>
                <a:t>i=1</a:t>
              </a:r>
            </a:p>
          </p:txBody>
        </p:sp>
        <p:sp>
          <p:nvSpPr>
            <p:cNvPr id="110608" name="Text Box 6"/>
            <p:cNvSpPr txBox="1">
              <a:spLocks noChangeArrowheads="1"/>
            </p:cNvSpPr>
            <p:nvPr/>
          </p:nvSpPr>
          <p:spPr bwMode="auto">
            <a:xfrm>
              <a:off x="3607" y="157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FF0000"/>
                  </a:solidFill>
                  <a:latin typeface="Times New Roman" panose="02020603050405020304" pitchFamily="18" charset="0"/>
                </a:rPr>
                <a:t>n</a:t>
              </a:r>
            </a:p>
          </p:txBody>
        </p:sp>
      </p:grpSp>
      <p:grpSp>
        <p:nvGrpSpPr>
          <p:cNvPr id="110598" name="Group 4"/>
          <p:cNvGrpSpPr>
            <a:grpSpLocks/>
          </p:cNvGrpSpPr>
          <p:nvPr/>
        </p:nvGrpSpPr>
        <p:grpSpPr bwMode="auto">
          <a:xfrm>
            <a:off x="3492500" y="4346575"/>
            <a:ext cx="458788" cy="793750"/>
            <a:chOff x="3456" y="1575"/>
            <a:chExt cx="289" cy="500"/>
          </a:xfrm>
        </p:grpSpPr>
        <p:sp>
          <p:nvSpPr>
            <p:cNvPr id="110605" name="Text Box 5"/>
            <p:cNvSpPr txBox="1">
              <a:spLocks noChangeArrowheads="1"/>
            </p:cNvSpPr>
            <p:nvPr/>
          </p:nvSpPr>
          <p:spPr bwMode="auto">
            <a:xfrm>
              <a:off x="3456" y="1863"/>
              <a:ext cx="2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FF0000"/>
                  </a:solidFill>
                  <a:latin typeface="Times New Roman" panose="02020603050405020304" pitchFamily="18" charset="0"/>
                </a:rPr>
                <a:t>i=1</a:t>
              </a:r>
            </a:p>
          </p:txBody>
        </p:sp>
        <p:sp>
          <p:nvSpPr>
            <p:cNvPr id="110606" name="Text Box 6"/>
            <p:cNvSpPr txBox="1">
              <a:spLocks noChangeArrowheads="1"/>
            </p:cNvSpPr>
            <p:nvPr/>
          </p:nvSpPr>
          <p:spPr bwMode="auto">
            <a:xfrm>
              <a:off x="3471" y="157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FF0000"/>
                  </a:solidFill>
                  <a:latin typeface="Times New Roman" panose="02020603050405020304" pitchFamily="18" charset="0"/>
                </a:rPr>
                <a:t>n</a:t>
              </a:r>
            </a:p>
          </p:txBody>
        </p:sp>
      </p:grpSp>
      <p:grpSp>
        <p:nvGrpSpPr>
          <p:cNvPr id="110599" name="Group 4"/>
          <p:cNvGrpSpPr>
            <a:grpSpLocks/>
          </p:cNvGrpSpPr>
          <p:nvPr/>
        </p:nvGrpSpPr>
        <p:grpSpPr bwMode="auto">
          <a:xfrm>
            <a:off x="3321050" y="4867275"/>
            <a:ext cx="458788" cy="793750"/>
            <a:chOff x="3776" y="1575"/>
            <a:chExt cx="289" cy="500"/>
          </a:xfrm>
        </p:grpSpPr>
        <p:sp>
          <p:nvSpPr>
            <p:cNvPr id="110603" name="Text Box 5"/>
            <p:cNvSpPr txBox="1">
              <a:spLocks noChangeArrowheads="1"/>
            </p:cNvSpPr>
            <p:nvPr/>
          </p:nvSpPr>
          <p:spPr bwMode="auto">
            <a:xfrm>
              <a:off x="3776" y="1863"/>
              <a:ext cx="2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FF0000"/>
                  </a:solidFill>
                  <a:latin typeface="Times New Roman" panose="02020603050405020304" pitchFamily="18" charset="0"/>
                </a:rPr>
                <a:t>i=1</a:t>
              </a:r>
            </a:p>
          </p:txBody>
        </p:sp>
        <p:sp>
          <p:nvSpPr>
            <p:cNvPr id="110604" name="Text Box 6"/>
            <p:cNvSpPr txBox="1">
              <a:spLocks noChangeArrowheads="1"/>
            </p:cNvSpPr>
            <p:nvPr/>
          </p:nvSpPr>
          <p:spPr bwMode="auto">
            <a:xfrm>
              <a:off x="3791" y="157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FF0000"/>
                  </a:solidFill>
                  <a:latin typeface="Times New Roman" panose="02020603050405020304" pitchFamily="18" charset="0"/>
                </a:rPr>
                <a:t>n</a:t>
              </a:r>
            </a:p>
          </p:txBody>
        </p:sp>
      </p:grpSp>
      <p:grpSp>
        <p:nvGrpSpPr>
          <p:cNvPr id="110600" name="Group 4"/>
          <p:cNvGrpSpPr>
            <a:grpSpLocks/>
          </p:cNvGrpSpPr>
          <p:nvPr/>
        </p:nvGrpSpPr>
        <p:grpSpPr bwMode="auto">
          <a:xfrm>
            <a:off x="5842000" y="4886325"/>
            <a:ext cx="458788" cy="793750"/>
            <a:chOff x="4031" y="1575"/>
            <a:chExt cx="289" cy="500"/>
          </a:xfrm>
        </p:grpSpPr>
        <p:sp>
          <p:nvSpPr>
            <p:cNvPr id="110601" name="Text Box 5"/>
            <p:cNvSpPr txBox="1">
              <a:spLocks noChangeArrowheads="1"/>
            </p:cNvSpPr>
            <p:nvPr/>
          </p:nvSpPr>
          <p:spPr bwMode="auto">
            <a:xfrm>
              <a:off x="4031" y="1863"/>
              <a:ext cx="2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FF0000"/>
                  </a:solidFill>
                  <a:latin typeface="Times New Roman" panose="02020603050405020304" pitchFamily="18" charset="0"/>
                </a:rPr>
                <a:t>i=1</a:t>
              </a:r>
            </a:p>
          </p:txBody>
        </p:sp>
        <p:sp>
          <p:nvSpPr>
            <p:cNvPr id="110602" name="Text Box 6"/>
            <p:cNvSpPr txBox="1">
              <a:spLocks noChangeArrowheads="1"/>
            </p:cNvSpPr>
            <p:nvPr/>
          </p:nvSpPr>
          <p:spPr bwMode="auto">
            <a:xfrm>
              <a:off x="4046" y="157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FF0000"/>
                  </a:solidFill>
                  <a:latin typeface="Times New Roman" panose="02020603050405020304" pitchFamily="18" charset="0"/>
                </a:rPr>
                <a:t>n</a:t>
              </a:r>
            </a:p>
          </p:txBody>
        </p:sp>
      </p:gr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bwMode="auto">
          <a:xfrm>
            <a:off x="421881" y="4764"/>
            <a:ext cx="5210175" cy="588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a:t>
            </a:r>
          </a:p>
        </p:txBody>
      </p:sp>
      <p:sp>
        <p:nvSpPr>
          <p:cNvPr id="112643" name="内容占位符 2"/>
          <p:cNvSpPr>
            <a:spLocks noGrp="1"/>
          </p:cNvSpPr>
          <p:nvPr>
            <p:ph idx="1"/>
          </p:nvPr>
        </p:nvSpPr>
        <p:spPr bwMode="auto">
          <a:xfrm>
            <a:off x="241300" y="692150"/>
            <a:ext cx="8723313" cy="470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SzTx/>
            </a:pPr>
            <a:r>
              <a:rPr lang="en-US" altLang="zh-CN" sz="2800" dirty="0"/>
              <a:t>A</a:t>
            </a:r>
            <a:r>
              <a:rPr lang="zh-CN" altLang="en-US" sz="2800" dirty="0"/>
              <a:t>为任意符号，</a:t>
            </a:r>
            <a:r>
              <a:rPr lang="en-US" altLang="zh-CN" sz="2800" dirty="0"/>
              <a:t>B </a:t>
            </a:r>
            <a:r>
              <a:rPr lang="en-US" altLang="zh-CN" sz="2800" dirty="0">
                <a:sym typeface="Symbol" panose="05050102010706020507" pitchFamily="18" charset="2"/>
              </a:rPr>
              <a:t></a:t>
            </a:r>
            <a:r>
              <a:rPr lang="en-US" altLang="zh-CN" sz="2800" dirty="0"/>
              <a:t>0</a:t>
            </a:r>
            <a:r>
              <a:rPr lang="zh-CN" altLang="en-US" sz="2800" dirty="0"/>
              <a:t>为非负数时：</a:t>
            </a:r>
            <a:endParaRPr lang="en-US" altLang="zh-CN" sz="2800" dirty="0"/>
          </a:p>
        </p:txBody>
      </p:sp>
      <p:sp>
        <p:nvSpPr>
          <p:cNvPr id="4" name="圆角矩形标注 3"/>
          <p:cNvSpPr/>
          <p:nvPr/>
        </p:nvSpPr>
        <p:spPr>
          <a:xfrm>
            <a:off x="1487488" y="3429000"/>
            <a:ext cx="5461000" cy="647700"/>
          </a:xfrm>
          <a:prstGeom prst="wedgeRoundRectCallout">
            <a:avLst>
              <a:gd name="adj1" fmla="val 16661"/>
              <a:gd name="adj2" fmla="val 1005"/>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defRPr/>
            </a:pPr>
            <a:r>
              <a:rPr kumimoji="1" lang="zh-CN" altLang="en-US" sz="2800" b="1">
                <a:solidFill>
                  <a:schemeClr val="bg1"/>
                </a:solidFill>
                <a:latin typeface="Hiragino Sans GB W3"/>
                <a:ea typeface="Hiragino Sans GB W3"/>
                <a:cs typeface="Hiragino Sans GB W3"/>
              </a:rPr>
              <a:t>原码：[</a:t>
            </a:r>
            <a:r>
              <a:rPr kumimoji="1" lang="en-US" altLang="zh-CN" sz="2800" b="1">
                <a:solidFill>
                  <a:schemeClr val="bg1"/>
                </a:solidFill>
                <a:latin typeface="Hiragino Sans GB W3"/>
                <a:ea typeface="Hiragino Sans GB W3"/>
                <a:cs typeface="Hiragino Sans GB W3"/>
              </a:rPr>
              <a:t>A·B]</a:t>
            </a:r>
            <a:r>
              <a:rPr kumimoji="1" lang="zh-CN" altLang="en-US" sz="2800" b="1" baseline="-30000">
                <a:solidFill>
                  <a:schemeClr val="bg1"/>
                </a:solidFill>
                <a:latin typeface="Hiragino Sans GB W3"/>
                <a:ea typeface="Hiragino Sans GB W3"/>
                <a:cs typeface="Hiragino Sans GB W3"/>
              </a:rPr>
              <a:t>原</a:t>
            </a:r>
            <a:r>
              <a:rPr kumimoji="1" lang="zh-CN" altLang="en-US" sz="2800" b="1">
                <a:solidFill>
                  <a:schemeClr val="bg1"/>
                </a:solidFill>
                <a:latin typeface="Hiragino Sans GB W3"/>
                <a:ea typeface="Hiragino Sans GB W3"/>
                <a:cs typeface="Hiragino Sans GB W3"/>
              </a:rPr>
              <a:t>=[</a:t>
            </a:r>
            <a:r>
              <a:rPr kumimoji="1" lang="en-US" altLang="zh-CN" sz="2800" b="1">
                <a:solidFill>
                  <a:schemeClr val="bg1"/>
                </a:solidFill>
                <a:latin typeface="Hiragino Sans GB W3"/>
                <a:ea typeface="Hiragino Sans GB W3"/>
                <a:cs typeface="Hiragino Sans GB W3"/>
              </a:rPr>
              <a:t>A]</a:t>
            </a:r>
            <a:r>
              <a:rPr kumimoji="1" lang="zh-CN" altLang="en-US" sz="2800" b="1" baseline="-30000">
                <a:solidFill>
                  <a:schemeClr val="bg1"/>
                </a:solidFill>
                <a:latin typeface="Hiragino Sans GB W3"/>
                <a:ea typeface="Hiragino Sans GB W3"/>
                <a:cs typeface="Hiragino Sans GB W3"/>
              </a:rPr>
              <a:t>原</a:t>
            </a:r>
            <a:r>
              <a:rPr kumimoji="1" lang="zh-CN" altLang="en-US" sz="2800" b="1">
                <a:solidFill>
                  <a:schemeClr val="bg1"/>
                </a:solidFill>
                <a:latin typeface="Hiragino Sans GB W3"/>
                <a:ea typeface="Hiragino Sans GB W3"/>
                <a:cs typeface="Hiragino Sans GB W3"/>
              </a:rPr>
              <a:t>·[</a:t>
            </a:r>
            <a:r>
              <a:rPr kumimoji="1" lang="en-US" altLang="zh-CN" sz="2800" b="1">
                <a:solidFill>
                  <a:schemeClr val="bg1"/>
                </a:solidFill>
                <a:latin typeface="Hiragino Sans GB W3"/>
                <a:ea typeface="Hiragino Sans GB W3"/>
                <a:cs typeface="Hiragino Sans GB W3"/>
              </a:rPr>
              <a:t>B]</a:t>
            </a:r>
            <a:r>
              <a:rPr kumimoji="1" lang="zh-CN" altLang="en-US" sz="2800" b="1" baseline="-30000">
                <a:solidFill>
                  <a:schemeClr val="bg1"/>
                </a:solidFill>
                <a:latin typeface="Hiragino Sans GB W3"/>
                <a:ea typeface="Hiragino Sans GB W3"/>
                <a:cs typeface="Hiragino Sans GB W3"/>
              </a:rPr>
              <a:t>原</a:t>
            </a:r>
            <a:r>
              <a:rPr lang="en-US" altLang="zh-CN" sz="2800" b="1">
                <a:solidFill>
                  <a:schemeClr val="bg1"/>
                </a:solidFill>
                <a:latin typeface="Hiragino Sans GB W3"/>
                <a:ea typeface="Hiragino Sans GB W3"/>
                <a:cs typeface="Hiragino Sans GB W3"/>
              </a:rPr>
              <a:t>         </a:t>
            </a:r>
            <a:endParaRPr lang="en-GB" altLang="zh-CN" sz="2800" b="1">
              <a:solidFill>
                <a:schemeClr val="bg1"/>
              </a:solidFill>
              <a:latin typeface="Hiragino Sans GB W3"/>
              <a:ea typeface="Hiragino Sans GB W3"/>
              <a:cs typeface="Hiragino Sans GB W3"/>
            </a:endParaRPr>
          </a:p>
        </p:txBody>
      </p:sp>
      <p:sp>
        <p:nvSpPr>
          <p:cNvPr id="5" name="圆角矩形标注 4"/>
          <p:cNvSpPr/>
          <p:nvPr/>
        </p:nvSpPr>
        <p:spPr>
          <a:xfrm>
            <a:off x="1484313" y="2476500"/>
            <a:ext cx="5461000" cy="649288"/>
          </a:xfrm>
          <a:prstGeom prst="wedgeRoundRectCallout">
            <a:avLst>
              <a:gd name="adj1" fmla="val 16661"/>
              <a:gd name="adj2" fmla="val 1005"/>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defRPr/>
            </a:pPr>
            <a:r>
              <a:rPr kumimoji="1" lang="zh-CN" altLang="en-US" sz="2800" b="1">
                <a:solidFill>
                  <a:srgbClr val="FFFFFF"/>
                </a:solidFill>
                <a:latin typeface="Hiragino Sans GB W3"/>
                <a:ea typeface="Hiragino Sans GB W3"/>
                <a:cs typeface="Hiragino Sans GB W3"/>
              </a:rPr>
              <a:t>补码：[</a:t>
            </a:r>
            <a:r>
              <a:rPr kumimoji="1" lang="en-US" altLang="zh-CN" sz="2800" b="1">
                <a:solidFill>
                  <a:srgbClr val="FFFFFF"/>
                </a:solidFill>
                <a:latin typeface="Hiragino Sans GB W3"/>
                <a:ea typeface="Hiragino Sans GB W3"/>
                <a:cs typeface="Hiragino Sans GB W3"/>
              </a:rPr>
              <a:t>A·B]</a:t>
            </a:r>
            <a:r>
              <a:rPr kumimoji="1" lang="zh-CN" altLang="en-US" sz="2800" b="1" baseline="-30000">
                <a:solidFill>
                  <a:srgbClr val="FFFFFF"/>
                </a:solidFill>
                <a:latin typeface="Hiragino Sans GB W3"/>
                <a:ea typeface="Hiragino Sans GB W3"/>
                <a:cs typeface="Hiragino Sans GB W3"/>
              </a:rPr>
              <a:t>补</a:t>
            </a:r>
            <a:r>
              <a:rPr kumimoji="1" lang="zh-CN" altLang="en-US" sz="2800" b="1">
                <a:solidFill>
                  <a:srgbClr val="FFFFFF"/>
                </a:solidFill>
                <a:latin typeface="Hiragino Sans GB W3"/>
                <a:ea typeface="Hiragino Sans GB W3"/>
                <a:cs typeface="Hiragino Sans GB W3"/>
              </a:rPr>
              <a:t>=[</a:t>
            </a:r>
            <a:r>
              <a:rPr kumimoji="1" lang="en-US" altLang="zh-CN" sz="2800" b="1">
                <a:solidFill>
                  <a:srgbClr val="FFFFFF"/>
                </a:solidFill>
                <a:latin typeface="Hiragino Sans GB W3"/>
                <a:ea typeface="Hiragino Sans GB W3"/>
                <a:cs typeface="Hiragino Sans GB W3"/>
              </a:rPr>
              <a:t>A]</a:t>
            </a:r>
            <a:r>
              <a:rPr kumimoji="1" lang="zh-CN" altLang="en-US" sz="2800" b="1" baseline="-30000">
                <a:solidFill>
                  <a:srgbClr val="FFFFFF"/>
                </a:solidFill>
                <a:latin typeface="Hiragino Sans GB W3"/>
                <a:ea typeface="Hiragino Sans GB W3"/>
                <a:cs typeface="Hiragino Sans GB W3"/>
              </a:rPr>
              <a:t>补</a:t>
            </a:r>
            <a:r>
              <a:rPr kumimoji="1" lang="zh-CN" altLang="en-US" sz="2800" b="1">
                <a:solidFill>
                  <a:srgbClr val="FFFFFF"/>
                </a:solidFill>
                <a:latin typeface="Hiragino Sans GB W3"/>
                <a:ea typeface="Hiragino Sans GB W3"/>
                <a:cs typeface="Hiragino Sans GB W3"/>
              </a:rPr>
              <a:t>·[</a:t>
            </a:r>
            <a:r>
              <a:rPr kumimoji="1" lang="en-US" altLang="zh-CN" sz="2800" b="1">
                <a:solidFill>
                  <a:srgbClr val="FFFFFF"/>
                </a:solidFill>
                <a:latin typeface="Hiragino Sans GB W3"/>
                <a:ea typeface="Hiragino Sans GB W3"/>
                <a:cs typeface="Hiragino Sans GB W3"/>
              </a:rPr>
              <a:t>B]</a:t>
            </a:r>
            <a:r>
              <a:rPr kumimoji="1" lang="zh-CN" altLang="en-US" sz="2800" b="1" baseline="-30000">
                <a:solidFill>
                  <a:srgbClr val="FFFFFF"/>
                </a:solidFill>
                <a:latin typeface="Hiragino Sans GB W3"/>
                <a:ea typeface="Hiragino Sans GB W3"/>
                <a:cs typeface="Hiragino Sans GB W3"/>
              </a:rPr>
              <a:t>补</a:t>
            </a:r>
            <a:r>
              <a:rPr lang="en-US" altLang="zh-CN" sz="2800" b="1">
                <a:solidFill>
                  <a:srgbClr val="FFFFFF"/>
                </a:solidFill>
                <a:latin typeface="Hiragino Sans GB W3"/>
                <a:ea typeface="Hiragino Sans GB W3"/>
                <a:cs typeface="Hiragino Sans GB W3"/>
              </a:rPr>
              <a:t>         </a:t>
            </a:r>
            <a:endParaRPr lang="en-GB" altLang="zh-CN" sz="2800" b="1">
              <a:solidFill>
                <a:srgbClr val="FFFFFF"/>
              </a:solidFill>
              <a:latin typeface="Hiragino Sans GB W3"/>
              <a:ea typeface="Hiragino Sans GB W3"/>
              <a:cs typeface="Hiragino Sans GB W3"/>
            </a:endParaRPr>
          </a:p>
        </p:txBody>
      </p:sp>
      <p:graphicFrame>
        <p:nvGraphicFramePr>
          <p:cNvPr id="6" name="表格 5"/>
          <p:cNvGraphicFramePr>
            <a:graphicFrameLocks noGrp="1"/>
          </p:cNvGraphicFramePr>
          <p:nvPr/>
        </p:nvGraphicFramePr>
        <p:xfrm>
          <a:off x="431800" y="1557338"/>
          <a:ext cx="8686800" cy="5048250"/>
        </p:xfrm>
        <a:graphic>
          <a:graphicData uri="http://schemas.openxmlformats.org/drawingml/2006/table">
            <a:tbl>
              <a:tblPr/>
              <a:tblGrid>
                <a:gridCol w="4368800">
                  <a:extLst>
                    <a:ext uri="{9D8B030D-6E8A-4147-A177-3AD203B41FA5}">
                      <a16:colId xmlns:a16="http://schemas.microsoft.com/office/drawing/2014/main" val="20000"/>
                    </a:ext>
                  </a:extLst>
                </a:gridCol>
                <a:gridCol w="4318000">
                  <a:extLst>
                    <a:ext uri="{9D8B030D-6E8A-4147-A177-3AD203B41FA5}">
                      <a16:colId xmlns:a16="http://schemas.microsoft.com/office/drawing/2014/main" val="20001"/>
                    </a:ext>
                  </a:extLst>
                </a:gridCol>
              </a:tblGrid>
              <a:tr h="49530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A·B]</a:t>
                      </a:r>
                      <a:r>
                        <a:rPr kumimoji="1" lang="zh-CN" altLang="en-US" sz="2800" b="1" i="0" u="none" strike="noStrike" cap="none" normalizeH="0" baseline="-30000" dirty="0">
                          <a:ln>
                            <a:noFill/>
                          </a:ln>
                          <a:solidFill>
                            <a:srgbClr val="FFFFFF"/>
                          </a:solidFill>
                          <a:effectLst/>
                          <a:latin typeface="Calibri" panose="020F0502020204030204" pitchFamily="34" charset="0"/>
                          <a:ea typeface="宋体" panose="02010600030101010101" pitchFamily="2" charset="-122"/>
                        </a:rPr>
                        <a:t>原</a:t>
                      </a:r>
                      <a:r>
                        <a:rPr kumimoji="1" lang="zh-CN" altLang="en-US" sz="2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A]</a:t>
                      </a:r>
                      <a:r>
                        <a:rPr kumimoji="1" lang="zh-CN" altLang="en-US" sz="2800" b="1" i="0" u="none" strike="noStrike" cap="none" normalizeH="0" baseline="-30000" dirty="0">
                          <a:ln>
                            <a:noFill/>
                          </a:ln>
                          <a:solidFill>
                            <a:srgbClr val="FFFFFF"/>
                          </a:solidFill>
                          <a:effectLst/>
                          <a:latin typeface="Calibri" panose="020F0502020204030204" pitchFamily="34" charset="0"/>
                          <a:ea typeface="宋体" panose="02010600030101010101" pitchFamily="2" charset="-122"/>
                        </a:rPr>
                        <a:t>原</a:t>
                      </a:r>
                      <a:r>
                        <a:rPr kumimoji="1" lang="zh-CN" altLang="en-US" sz="2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B]</a:t>
                      </a:r>
                      <a:r>
                        <a:rPr kumimoji="1" lang="zh-CN" altLang="en-US" sz="2800" b="1" i="0" u="none" strike="noStrike" cap="none" normalizeH="0" baseline="-30000" dirty="0">
                          <a:ln>
                            <a:noFill/>
                          </a:ln>
                          <a:solidFill>
                            <a:srgbClr val="FFFFFF"/>
                          </a:solidFill>
                          <a:effectLst/>
                          <a:latin typeface="Calibri" panose="020F0502020204030204" pitchFamily="34" charset="0"/>
                          <a:ea typeface="宋体" panose="02010600030101010101" pitchFamily="2" charset="-122"/>
                        </a:rPr>
                        <a:t>原</a:t>
                      </a:r>
                      <a:r>
                        <a:rPr kumimoji="0" lang="en-US" altLang="zh-CN" sz="2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 </a:t>
                      </a:r>
                      <a:endParaRPr kumimoji="0" lang="zh-CN" altLang="en-US" sz="20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68580" marR="68580" marT="34290" marB="34290" anchor="ctr" horzOverflow="overflow">
                    <a:lnL>
                      <a:noFill/>
                    </a:lnL>
                    <a:lnR w="12700" cap="flat" cmpd="sng" algn="ctr">
                      <a:solidFill>
                        <a:srgbClr val="000000"/>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8064A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a:ln>
                            <a:noFill/>
                          </a:ln>
                          <a:solidFill>
                            <a:srgbClr val="FFFFFF"/>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a:ln>
                            <a:noFill/>
                          </a:ln>
                          <a:solidFill>
                            <a:srgbClr val="FFFFFF"/>
                          </a:solidFill>
                          <a:effectLst/>
                          <a:latin typeface="Calibri" panose="020F0502020204030204" pitchFamily="34" charset="0"/>
                          <a:ea typeface="宋体" panose="02010600030101010101" pitchFamily="2" charset="-122"/>
                        </a:rPr>
                        <a:t>A·B]</a:t>
                      </a:r>
                      <a:r>
                        <a:rPr kumimoji="1" lang="zh-CN" altLang="en-US" sz="2800" b="1" i="0" u="none" strike="noStrike" cap="none" normalizeH="0" baseline="-30000">
                          <a:ln>
                            <a:noFill/>
                          </a:ln>
                          <a:solidFill>
                            <a:srgbClr val="FFFFFF"/>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a:ln>
                            <a:noFill/>
                          </a:ln>
                          <a:solidFill>
                            <a:srgbClr val="FFFFFF"/>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a:ln>
                            <a:noFill/>
                          </a:ln>
                          <a:solidFill>
                            <a:srgbClr val="FFFFFF"/>
                          </a:solidFill>
                          <a:effectLst/>
                          <a:latin typeface="Calibri" panose="020F0502020204030204" pitchFamily="34" charset="0"/>
                          <a:ea typeface="宋体" panose="02010600030101010101" pitchFamily="2" charset="-122"/>
                        </a:rPr>
                        <a:t>A]</a:t>
                      </a:r>
                      <a:r>
                        <a:rPr kumimoji="1" lang="zh-CN" altLang="en-US" sz="2800" b="1" i="0" u="none" strike="noStrike" cap="none" normalizeH="0" baseline="-30000">
                          <a:ln>
                            <a:noFill/>
                          </a:ln>
                          <a:solidFill>
                            <a:srgbClr val="FFFFFF"/>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a:ln>
                            <a:noFill/>
                          </a:ln>
                          <a:solidFill>
                            <a:srgbClr val="FFFFFF"/>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a:ln>
                            <a:noFill/>
                          </a:ln>
                          <a:solidFill>
                            <a:srgbClr val="FFFFFF"/>
                          </a:solidFill>
                          <a:effectLst/>
                          <a:latin typeface="Calibri" panose="020F0502020204030204" pitchFamily="34" charset="0"/>
                          <a:ea typeface="宋体" panose="02010600030101010101" pitchFamily="2" charset="-122"/>
                        </a:rPr>
                        <a:t>B]</a:t>
                      </a:r>
                      <a:r>
                        <a:rPr kumimoji="1" lang="zh-CN" altLang="en-US" sz="2800" b="1" i="0" u="none" strike="noStrike" cap="none" normalizeH="0" baseline="-30000">
                          <a:ln>
                            <a:noFill/>
                          </a:ln>
                          <a:solidFill>
                            <a:srgbClr val="FFFFFF"/>
                          </a:solidFill>
                          <a:effectLst/>
                          <a:latin typeface="Calibri" panose="020F0502020204030204" pitchFamily="34" charset="0"/>
                          <a:ea typeface="宋体" panose="02010600030101010101" pitchFamily="2" charset="-122"/>
                        </a:rPr>
                        <a:t>补</a:t>
                      </a:r>
                      <a:endParaRPr kumimoji="0" lang="zh-CN" altLang="en-US" sz="2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68580" marR="68580" marT="34290" marB="34290" anchor="ctr" horzOverflow="overflow">
                    <a:lnL w="12700" cap="flat" cmpd="sng" algn="ctr">
                      <a:solidFill>
                        <a:srgbClr val="000000"/>
                      </a:solidFill>
                      <a:prstDash val="solid"/>
                      <a:round/>
                      <a:headEnd type="none" w="med" len="med"/>
                      <a:tailEnd type="none" w="med" len="med"/>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8064A2"/>
                    </a:solidFill>
                  </a:tcPr>
                </a:tc>
                <a:extLst>
                  <a:ext uri="{0D108BD9-81ED-4DB2-BD59-A6C34878D82A}">
                    <a16:rowId xmlns:a16="http://schemas.microsoft.com/office/drawing/2014/main" val="10000"/>
                  </a:ext>
                </a:extLst>
              </a:tr>
              <a:tr h="4552950">
                <a:tc>
                  <a:txBody>
                    <a:bodyPr/>
                    <a:lstStyle>
                      <a:lvl1pPr marL="49213" indent="-90488">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49213" marR="0" lvl="0" indent="-90488" algn="l" defTabSz="914400" rtl="0" eaLnBrk="0" fontAlgn="base" latinLnBrk="0" hangingPunct="0">
                        <a:lnSpc>
                          <a:spcPct val="120000"/>
                        </a:lnSpc>
                        <a:spcBef>
                          <a:spcPts val="600"/>
                        </a:spcBef>
                        <a:spcAft>
                          <a:spcPct val="0"/>
                        </a:spcAft>
                        <a:buClrTx/>
                        <a:buSzTx/>
                        <a:buFont typeface="Wingdings" panose="05000000000000000000" pitchFamily="2" charset="2"/>
                        <a:buNone/>
                        <a:tabLst/>
                      </a:pPr>
                      <a:r>
                        <a:rPr kumimoji="1" lang="en-US" altLang="zh-CN" sz="1600" b="1"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rPr>
                        <a:t>P</a:t>
                      </a:r>
                      <a:r>
                        <a:rPr kumimoji="1" lang="en-US" altLang="zh-CN" sz="2800" b="1" i="0" u="none" strike="noStrike" cap="none" normalizeH="0" baseline="-25000">
                          <a:ln>
                            <a:noFill/>
                          </a:ln>
                          <a:solidFill>
                            <a:srgbClr val="000000"/>
                          </a:solidFill>
                          <a:effectLst/>
                          <a:latin typeface="Calibri" panose="020F0502020204030204" pitchFamily="34" charset="0"/>
                          <a:ea typeface="宋体" panose="02010600030101010101" pitchFamily="2" charset="-122"/>
                        </a:rPr>
                        <a:t>0</a:t>
                      </a: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0</a:t>
                      </a:r>
                    </a:p>
                    <a:p>
                      <a:pPr marL="49213" marR="0" lvl="0" indent="-90488" algn="l" defTabSz="914400" rtl="0" eaLnBrk="0" fontAlgn="base" latinLnBrk="0" hangingPunct="0">
                        <a:lnSpc>
                          <a:spcPct val="120000"/>
                        </a:lnSpc>
                        <a:spcBef>
                          <a:spcPts val="600"/>
                        </a:spcBef>
                        <a:spcAft>
                          <a:spcPct val="0"/>
                        </a:spcAft>
                        <a:buClrTx/>
                        <a:buSzTx/>
                        <a:buFont typeface="Wingdings" panose="05000000000000000000" pitchFamily="2" charset="2"/>
                        <a:buNone/>
                        <a:tabLst/>
                      </a:pP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   P</a:t>
                      </a:r>
                      <a:r>
                        <a:rPr kumimoji="1" lang="en-US" altLang="zh-CN" sz="2800" b="1" i="0" u="none" strike="noStrike" cap="none" normalizeH="0" baseline="-25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1</a:t>
                      </a: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=2</a:t>
                      </a:r>
                      <a:r>
                        <a:rPr kumimoji="1" lang="en-US" altLang="zh-CN" sz="2800" b="1" i="0" u="none" strike="noStrike" cap="none" normalizeH="0" baseline="30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-1</a:t>
                      </a: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(P</a:t>
                      </a:r>
                      <a:r>
                        <a:rPr kumimoji="1" lang="en-US" altLang="zh-CN" sz="2800" b="1" i="0" u="none" strike="noStrike" cap="none" normalizeH="0" baseline="-25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0</a:t>
                      </a: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+B</a:t>
                      </a:r>
                      <a:r>
                        <a:rPr kumimoji="1" lang="en-US" altLang="zh-CN" sz="2800" b="1" i="0" u="none" strike="noStrike" cap="none" normalizeH="0" baseline="-25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n</a:t>
                      </a: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|A|)</a:t>
                      </a:r>
                    </a:p>
                    <a:p>
                      <a:pPr marL="49213" marR="0" lvl="0" indent="-90488" algn="l" defTabSz="914400" rtl="0" eaLnBrk="0" fontAlgn="base" latinLnBrk="0" hangingPunct="0">
                        <a:lnSpc>
                          <a:spcPct val="120000"/>
                        </a:lnSpc>
                        <a:spcBef>
                          <a:spcPts val="600"/>
                        </a:spcBef>
                        <a:spcAft>
                          <a:spcPct val="0"/>
                        </a:spcAft>
                        <a:buClrTx/>
                        <a:buSzTx/>
                        <a:buFont typeface="Wingdings" panose="05000000000000000000" pitchFamily="2" charset="2"/>
                        <a:buNone/>
                        <a:tabLst/>
                      </a:pP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   P</a:t>
                      </a:r>
                      <a:r>
                        <a:rPr kumimoji="1" lang="en-US" altLang="zh-CN" sz="2800" b="1" i="0" u="none" strike="noStrike" cap="none" normalizeH="0" baseline="-25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2</a:t>
                      </a: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=2</a:t>
                      </a:r>
                      <a:r>
                        <a:rPr kumimoji="1" lang="en-US" altLang="zh-CN" sz="2800" b="1" i="0" u="none" strike="noStrike" cap="none" normalizeH="0" baseline="30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-1</a:t>
                      </a: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(P</a:t>
                      </a:r>
                      <a:r>
                        <a:rPr kumimoji="1" lang="en-US" altLang="zh-CN" sz="2800" b="1" i="0" u="none" strike="noStrike" cap="none" normalizeH="0" baseline="-25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1</a:t>
                      </a: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+B</a:t>
                      </a:r>
                      <a:r>
                        <a:rPr kumimoji="1" lang="en-US" altLang="zh-CN" sz="2800" b="1" i="0" u="none" strike="noStrike" cap="none" normalizeH="0" baseline="-25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n-1</a:t>
                      </a: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|A|)</a:t>
                      </a:r>
                    </a:p>
                    <a:p>
                      <a:pPr marL="49213" marR="0" lvl="0" indent="-90488" algn="l" defTabSz="914400" rtl="0" eaLnBrk="0" fontAlgn="base" latinLnBrk="0" hangingPunct="0">
                        <a:lnSpc>
                          <a:spcPct val="120000"/>
                        </a:lnSpc>
                        <a:spcBef>
                          <a:spcPts val="600"/>
                        </a:spcBef>
                        <a:spcAft>
                          <a:spcPct val="0"/>
                        </a:spcAft>
                        <a:buClrTx/>
                        <a:buSzTx/>
                        <a:buFont typeface="Wingdings" panose="05000000000000000000" pitchFamily="2" charset="2"/>
                        <a:buNone/>
                        <a:tabLst/>
                      </a:pP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   …</a:t>
                      </a:r>
                    </a:p>
                    <a:p>
                      <a:pPr marL="49213" marR="0" lvl="0" indent="-90488" algn="l" defTabSz="914400" rtl="0" eaLnBrk="0" fontAlgn="base" latinLnBrk="0" hangingPunct="0">
                        <a:lnSpc>
                          <a:spcPct val="120000"/>
                        </a:lnSpc>
                        <a:spcBef>
                          <a:spcPts val="600"/>
                        </a:spcBef>
                        <a:spcAft>
                          <a:spcPct val="0"/>
                        </a:spcAft>
                        <a:buClrTx/>
                        <a:buSzTx/>
                        <a:buFont typeface="Wingdings" panose="05000000000000000000" pitchFamily="2" charset="2"/>
                        <a:buNone/>
                        <a:tabLst/>
                      </a:pP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   P</a:t>
                      </a:r>
                      <a:r>
                        <a:rPr kumimoji="1" lang="en-US" altLang="zh-CN" sz="2800" b="1" i="0" u="none" strike="noStrike" cap="none" normalizeH="0" baseline="-25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i</a:t>
                      </a: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=2</a:t>
                      </a:r>
                      <a:r>
                        <a:rPr kumimoji="1" lang="en-US" altLang="zh-CN" sz="2800" b="1" i="0" u="none" strike="noStrike" cap="none" normalizeH="0" baseline="30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-1</a:t>
                      </a: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(P</a:t>
                      </a:r>
                      <a:r>
                        <a:rPr kumimoji="1" lang="en-US" altLang="zh-CN" sz="2800" b="1" i="0" u="none" strike="noStrike" cap="none" normalizeH="0" baseline="-25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i-1</a:t>
                      </a: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+B</a:t>
                      </a:r>
                      <a:r>
                        <a:rPr kumimoji="1" lang="en-US" altLang="zh-CN" sz="2800" b="1" i="0" u="none" strike="noStrike" cap="none" normalizeH="0" baseline="-25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n-i+1</a:t>
                      </a: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|A|)</a:t>
                      </a:r>
                    </a:p>
                    <a:p>
                      <a:pPr marL="49213" marR="0" lvl="0" indent="-90488" algn="l" defTabSz="914400" rtl="0" eaLnBrk="0" fontAlgn="base" latinLnBrk="0" hangingPunct="0">
                        <a:lnSpc>
                          <a:spcPct val="120000"/>
                        </a:lnSpc>
                        <a:spcBef>
                          <a:spcPts val="600"/>
                        </a:spcBef>
                        <a:spcAft>
                          <a:spcPct val="0"/>
                        </a:spcAft>
                        <a:buClrTx/>
                        <a:buSzTx/>
                        <a:buFont typeface="Wingdings" panose="05000000000000000000" pitchFamily="2" charset="2"/>
                        <a:buNone/>
                        <a:tabLst/>
                      </a:pP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   …</a:t>
                      </a:r>
                    </a:p>
                    <a:p>
                      <a:pPr marL="49213" marR="0" lvl="0" indent="-90488" algn="l" defTabSz="914400" rtl="0" eaLnBrk="0" fontAlgn="base" latinLnBrk="0" hangingPunct="0">
                        <a:lnSpc>
                          <a:spcPct val="120000"/>
                        </a:lnSpc>
                        <a:spcBef>
                          <a:spcPts val="600"/>
                        </a:spcBef>
                        <a:spcAft>
                          <a:spcPct val="0"/>
                        </a:spcAft>
                        <a:buClrTx/>
                        <a:buSzTx/>
                        <a:buFont typeface="Wingdings" panose="05000000000000000000" pitchFamily="2" charset="2"/>
                        <a:buNone/>
                        <a:tabLst/>
                      </a:pPr>
                      <a:r>
                        <a:rPr kumimoji="1" lang="en-US" altLang="zh-CN" sz="28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   </a:t>
                      </a:r>
                      <a:r>
                        <a:rPr kumimoji="1" lang="en-US" altLang="zh-CN" sz="26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P</a:t>
                      </a:r>
                      <a:r>
                        <a:rPr kumimoji="1" lang="en-US" altLang="zh-CN" sz="2600" b="1" i="0" u="none" strike="noStrike" cap="none" normalizeH="0" baseline="-25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n</a:t>
                      </a:r>
                      <a:r>
                        <a:rPr kumimoji="1" lang="en-US" altLang="zh-CN" sz="26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=2</a:t>
                      </a:r>
                      <a:r>
                        <a:rPr kumimoji="1" lang="en-US" altLang="zh-CN" sz="2600" b="1" i="0" u="none" strike="noStrike" cap="none" normalizeH="0" baseline="30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-1</a:t>
                      </a:r>
                      <a:r>
                        <a:rPr kumimoji="1" lang="en-US" altLang="zh-CN" sz="26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(P</a:t>
                      </a:r>
                      <a:r>
                        <a:rPr kumimoji="1" lang="en-US" altLang="zh-CN" sz="2600" b="1" i="0" u="none" strike="noStrike" cap="none" normalizeH="0" baseline="-25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n-1</a:t>
                      </a:r>
                      <a:r>
                        <a:rPr kumimoji="1" lang="en-US" altLang="zh-CN" sz="26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+B</a:t>
                      </a:r>
                      <a:r>
                        <a:rPr kumimoji="1" lang="en-US" altLang="zh-CN" sz="2600" b="1" i="0" u="none" strike="noStrike" cap="none" normalizeH="0" baseline="-2500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1</a:t>
                      </a:r>
                      <a:r>
                        <a:rPr kumimoji="1" lang="en-US" altLang="zh-CN" sz="2600" b="1" i="0" u="none" strike="noStrike" cap="none" normalizeH="0" baseline="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|A|)=|A|×|B|</a:t>
                      </a:r>
                    </a:p>
                  </a:txBody>
                  <a:tcPr marL="68580" marR="68580" marT="34290" marB="34290" anchor="ctr" horzOverflow="overflow">
                    <a:lnL>
                      <a:noFill/>
                    </a:lnL>
                    <a:lnR w="12700" cap="flat" cmpd="sng" algn="ctr">
                      <a:solidFill>
                        <a:srgbClr val="000000"/>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marL="179388" indent="-179388">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79388" marR="0" lvl="0" indent="-179388" algn="just" defTabSz="914400" rtl="0" eaLnBrk="0" fontAlgn="t" latinLnBrk="0" hangingPunct="0">
                        <a:lnSpc>
                          <a:spcPct val="120000"/>
                        </a:lnSpc>
                        <a:spcBef>
                          <a:spcPts val="600"/>
                        </a:spcBef>
                        <a:spcAft>
                          <a:spcPct val="0"/>
                        </a:spcAft>
                        <a:buClr>
                          <a:srgbClr val="000000"/>
                        </a:buClr>
                        <a:buSzTx/>
                        <a:buFontTx/>
                        <a:buNone/>
                        <a:tabLst/>
                      </a:pP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P</a:t>
                      </a:r>
                      <a:r>
                        <a:rPr kumimoji="1" lang="en-US" altLang="zh-CN" sz="2800" b="1" i="0" u="none" strike="noStrike" cap="none" normalizeH="0" baseline="-25000" dirty="0">
                          <a:ln>
                            <a:noFill/>
                          </a:ln>
                          <a:solidFill>
                            <a:srgbClr val="000000"/>
                          </a:solidFill>
                          <a:effectLst/>
                          <a:latin typeface="Calibri" panose="020F0502020204030204" pitchFamily="34" charset="0"/>
                          <a:ea typeface="宋体" panose="02010600030101010101" pitchFamily="2" charset="-122"/>
                        </a:rPr>
                        <a:t>0</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Symbol" panose="05050102010706020507" pitchFamily="18" charset="2"/>
                        </a:rPr>
                        <a:t></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a:t>
                      </a:r>
                    </a:p>
                    <a:p>
                      <a:pPr marL="179388" marR="0" lvl="0" indent="-179388" algn="just" defTabSz="914400" rtl="0" eaLnBrk="0" fontAlgn="t" latinLnBrk="0" hangingPunct="0">
                        <a:lnSpc>
                          <a:spcPct val="120000"/>
                        </a:lnSpc>
                        <a:spcBef>
                          <a:spcPts val="600"/>
                        </a:spcBef>
                        <a:spcAft>
                          <a:spcPct val="0"/>
                        </a:spcAft>
                        <a:buClr>
                          <a:srgbClr val="000000"/>
                        </a:buClr>
                        <a:buSzTx/>
                        <a:buFontTx/>
                        <a:buNone/>
                        <a:tabLst/>
                      </a:pP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P</a:t>
                      </a:r>
                      <a:r>
                        <a:rPr kumimoji="1" lang="en-US" altLang="zh-CN" sz="2800" b="1" i="0" u="none" strike="noStrike" cap="none" normalizeH="0" baseline="-25000" dirty="0">
                          <a:ln>
                            <a:noFill/>
                          </a:ln>
                          <a:solidFill>
                            <a:srgbClr val="000000"/>
                          </a:solidFill>
                          <a:effectLst/>
                          <a:latin typeface="Calibri" panose="020F0502020204030204" pitchFamily="34" charset="0"/>
                          <a:ea typeface="宋体" panose="02010600030101010101" pitchFamily="2" charset="-122"/>
                        </a:rPr>
                        <a:t>1</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=2</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-1</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P</a:t>
                      </a:r>
                      <a:r>
                        <a:rPr kumimoji="1" lang="en-US" altLang="zh-CN" sz="2800" b="1" i="0" u="none" strike="noStrike" cap="none" normalizeH="0" baseline="-25000" dirty="0">
                          <a:ln>
                            <a:noFill/>
                          </a:ln>
                          <a:solidFill>
                            <a:srgbClr val="000000"/>
                          </a:solidFill>
                          <a:effectLst/>
                          <a:latin typeface="Calibri" panose="020F0502020204030204" pitchFamily="34" charset="0"/>
                          <a:ea typeface="宋体" panose="02010600030101010101" pitchFamily="2" charset="-122"/>
                        </a:rPr>
                        <a:t>0</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B</a:t>
                      </a:r>
                      <a:r>
                        <a:rPr kumimoji="1" lang="en-US" altLang="zh-CN"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n</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endPar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p>
                      <a:pPr marL="179388" marR="0" lvl="0" indent="-179388" algn="just" defTabSz="914400" rtl="0" eaLnBrk="0" fontAlgn="t" latinLnBrk="0" hangingPunct="0">
                        <a:lnSpc>
                          <a:spcPct val="120000"/>
                        </a:lnSpc>
                        <a:spcBef>
                          <a:spcPts val="600"/>
                        </a:spcBef>
                        <a:spcAft>
                          <a:spcPct val="0"/>
                        </a:spcAft>
                        <a:buClr>
                          <a:srgbClr val="000000"/>
                        </a:buClr>
                        <a:buSzTx/>
                        <a:buFontTx/>
                        <a:buNone/>
                        <a:tabLst/>
                      </a:pP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P</a:t>
                      </a:r>
                      <a:r>
                        <a:rPr kumimoji="1" lang="en-US" altLang="zh-CN" sz="2800" b="1" i="0" u="none" strike="noStrike" cap="none" normalizeH="0" baseline="-25000" dirty="0">
                          <a:ln>
                            <a:noFill/>
                          </a:ln>
                          <a:solidFill>
                            <a:srgbClr val="000000"/>
                          </a:solidFill>
                          <a:effectLst/>
                          <a:latin typeface="Calibri" panose="020F0502020204030204" pitchFamily="34" charset="0"/>
                          <a:ea typeface="宋体" panose="02010600030101010101" pitchFamily="2" charset="-122"/>
                        </a:rPr>
                        <a:t>2</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=2</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-1</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P</a:t>
                      </a:r>
                      <a:r>
                        <a:rPr kumimoji="1" lang="en-US" altLang="zh-CN" sz="2800" b="1" i="0" u="none" strike="noStrike" cap="none" normalizeH="0" baseline="-25000" dirty="0">
                          <a:ln>
                            <a:noFill/>
                          </a:ln>
                          <a:solidFill>
                            <a:srgbClr val="000000"/>
                          </a:solidFill>
                          <a:effectLst/>
                          <a:latin typeface="Calibri" panose="020F0502020204030204" pitchFamily="34" charset="0"/>
                          <a:ea typeface="宋体" panose="02010600030101010101" pitchFamily="2" charset="-122"/>
                        </a:rPr>
                        <a:t>1</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B</a:t>
                      </a:r>
                      <a:r>
                        <a:rPr kumimoji="1" lang="en-US" altLang="zh-CN"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n-1</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endPar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p>
                      <a:pPr marL="179388" marR="0" lvl="0" indent="-179388" algn="just" defTabSz="914400" rtl="0" eaLnBrk="0" fontAlgn="t" latinLnBrk="0" hangingPunct="0">
                        <a:lnSpc>
                          <a:spcPct val="120000"/>
                        </a:lnSpc>
                        <a:spcBef>
                          <a:spcPts val="600"/>
                        </a:spcBef>
                        <a:spcAft>
                          <a:spcPct val="0"/>
                        </a:spcAft>
                        <a:buClr>
                          <a:srgbClr val="000000"/>
                        </a:buClr>
                        <a:buSzTx/>
                        <a:buFontTx/>
                        <a:buNone/>
                        <a:tabLst/>
                      </a:pP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p>
                    <a:p>
                      <a:pPr marL="179388" marR="0" lvl="0" indent="-179388" algn="just" defTabSz="914400" rtl="0" eaLnBrk="0" fontAlgn="t" latinLnBrk="0" hangingPunct="0">
                        <a:lnSpc>
                          <a:spcPct val="120000"/>
                        </a:lnSpc>
                        <a:spcBef>
                          <a:spcPts val="600"/>
                        </a:spcBef>
                        <a:spcAft>
                          <a:spcPct val="0"/>
                        </a:spcAft>
                        <a:buClr>
                          <a:srgbClr val="000000"/>
                        </a:buClr>
                        <a:buSzTx/>
                        <a:buFontTx/>
                        <a:buNone/>
                        <a:tabLst/>
                      </a:pP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P</a:t>
                      </a:r>
                      <a:r>
                        <a:rPr kumimoji="1" lang="en-US" altLang="zh-CN" sz="2800" b="1" i="0" u="none" strike="noStrike" cap="none" normalizeH="0" baseline="-25000" dirty="0">
                          <a:ln>
                            <a:noFill/>
                          </a:ln>
                          <a:solidFill>
                            <a:srgbClr val="000000"/>
                          </a:solidFill>
                          <a:effectLst/>
                          <a:latin typeface="Calibri" panose="020F0502020204030204" pitchFamily="34" charset="0"/>
                          <a:ea typeface="宋体" panose="02010600030101010101" pitchFamily="2" charset="-122"/>
                        </a:rPr>
                        <a:t>i</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=2</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-1</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P</a:t>
                      </a:r>
                      <a:r>
                        <a:rPr kumimoji="1" lang="en-US" altLang="zh-CN" sz="2800" b="1" i="0" u="none" strike="noStrike" cap="none" normalizeH="0" baseline="-25000" dirty="0">
                          <a:ln>
                            <a:noFill/>
                          </a:ln>
                          <a:solidFill>
                            <a:srgbClr val="000000"/>
                          </a:solidFill>
                          <a:effectLst/>
                          <a:latin typeface="Calibri" panose="020F0502020204030204" pitchFamily="34" charset="0"/>
                          <a:ea typeface="宋体" panose="02010600030101010101" pitchFamily="2" charset="-122"/>
                        </a:rPr>
                        <a:t>i-1</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B</a:t>
                      </a:r>
                      <a:r>
                        <a:rPr kumimoji="1" lang="en-US" altLang="zh-CN"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n-i+1</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endPar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p>
                      <a:pPr marL="179388" marR="0" lvl="0" indent="-179388" algn="just" defTabSz="914400" rtl="0" eaLnBrk="0" fontAlgn="t" latinLnBrk="0" hangingPunct="0">
                        <a:lnSpc>
                          <a:spcPct val="120000"/>
                        </a:lnSpc>
                        <a:spcBef>
                          <a:spcPts val="600"/>
                        </a:spcBef>
                        <a:spcAft>
                          <a:spcPct val="0"/>
                        </a:spcAft>
                        <a:buClr>
                          <a:srgbClr val="000000"/>
                        </a:buClr>
                        <a:buSzTx/>
                        <a:buFontTx/>
                        <a:buNone/>
                        <a:tabLst/>
                      </a:pP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p>
                    <a:p>
                      <a:pPr marL="179388" marR="0" lvl="0" indent="-179388" algn="just" defTabSz="914400" rtl="0" eaLnBrk="0" fontAlgn="t" latinLnBrk="0" hangingPunct="0">
                        <a:lnSpc>
                          <a:spcPct val="120000"/>
                        </a:lnSpc>
                        <a:spcBef>
                          <a:spcPts val="600"/>
                        </a:spcBef>
                        <a:spcAft>
                          <a:spcPct val="0"/>
                        </a:spcAft>
                        <a:buClr>
                          <a:srgbClr val="000000"/>
                        </a:buClr>
                        <a:buSzTx/>
                        <a:buFontTx/>
                        <a:buNone/>
                        <a:tabLst/>
                      </a:pP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P</a:t>
                      </a:r>
                      <a:r>
                        <a:rPr kumimoji="1" lang="en-US" altLang="zh-CN" sz="2800" b="1" i="0" u="none" strike="noStrike" cap="none" normalizeH="0" baseline="-25000" dirty="0" err="1">
                          <a:ln>
                            <a:noFill/>
                          </a:ln>
                          <a:solidFill>
                            <a:srgbClr val="000000"/>
                          </a:solidFill>
                          <a:effectLst/>
                          <a:latin typeface="Calibri" panose="020F0502020204030204" pitchFamily="34" charset="0"/>
                          <a:ea typeface="宋体" panose="02010600030101010101" pitchFamily="2" charset="-122"/>
                        </a:rPr>
                        <a:t>n</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=2</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-1</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P</a:t>
                      </a:r>
                      <a:r>
                        <a:rPr kumimoji="1" lang="en-US" altLang="zh-CN"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n-1</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B</a:t>
                      </a:r>
                      <a:r>
                        <a:rPr kumimoji="1" lang="en-US" altLang="zh-CN"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1</a:t>
                      </a:r>
                      <a:r>
                        <a:rPr kumimoji="1" lang="en-US" altLang="zh-CN"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a:t>
                      </a:r>
                      <a:r>
                        <a:rPr kumimoji="1" lang="zh-CN" altLang="en-US" sz="2800" b="1" i="0" u="none" strike="noStrike" cap="none" normalizeH="0" baseline="-30000" dirty="0">
                          <a:ln>
                            <a:noFill/>
                          </a:ln>
                          <a:solidFill>
                            <a:srgbClr val="000000"/>
                          </a:solidFill>
                          <a:effectLst/>
                          <a:latin typeface="Calibri" panose="020F0502020204030204" pitchFamily="34" charset="0"/>
                          <a:ea typeface="宋体" panose="02010600030101010101" pitchFamily="2" charset="-122"/>
                        </a:rPr>
                        <a:t>补</a:t>
                      </a:r>
                      <a:r>
                        <a:rPr kumimoji="1" lang="zh-CN" altLang="en-US" sz="2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p>
                    <a:p>
                      <a:pPr marL="179388" marR="0" lvl="0" indent="-179388" algn="l" defTabSz="914400" rtl="0" eaLnBrk="0" fontAlgn="base" latinLnBrk="0" hangingPunct="0">
                        <a:lnSpc>
                          <a:spcPct val="120000"/>
                        </a:lnSpc>
                        <a:spcBef>
                          <a:spcPts val="600"/>
                        </a:spcBef>
                        <a:spcAft>
                          <a:spcPct val="0"/>
                        </a:spcAft>
                        <a:buClr>
                          <a:schemeClr val="tx1"/>
                        </a:buClr>
                        <a:buSzTx/>
                        <a:buFontTx/>
                        <a:buNone/>
                        <a:tabLst/>
                      </a:pPr>
                      <a:endParaRPr kumimoji="1" lang="zh-CN" altLang="en-US" sz="2000" b="1" i="0" u="none" strike="noStrike" cap="none" normalizeH="0" baseline="0" dirty="0">
                        <a:ln>
                          <a:noFill/>
                        </a:ln>
                        <a:solidFill>
                          <a:srgbClr val="000000"/>
                        </a:solidFill>
                        <a:effectLst/>
                        <a:latin typeface="Times New Roman" panose="02020603050405020304" pitchFamily="18" charset="0"/>
                        <a:ea typeface="华文新魏" panose="02010800040101010101" pitchFamily="2" charset="-122"/>
                      </a:endParaRPr>
                    </a:p>
                  </a:txBody>
                  <a:tcPr marL="68580" marR="68580" marT="34290" marB="34290" anchor="ctr" horzOverflow="overflow">
                    <a:lnL w="12700" cap="flat" cmpd="sng" algn="ctr">
                      <a:solidFill>
                        <a:srgbClr val="000000"/>
                      </a:solidFill>
                      <a:prstDash val="solid"/>
                      <a:round/>
                      <a:headEnd type="none" w="med" len="med"/>
                      <a:tailEnd type="none" w="med" len="med"/>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bl>
          </a:graphicData>
        </a:graphic>
      </p:graphicFrame>
      <p:sp>
        <p:nvSpPr>
          <p:cNvPr id="7" name="圆角矩形标注 6"/>
          <p:cNvSpPr>
            <a:spLocks noChangeArrowheads="1"/>
          </p:cNvSpPr>
          <p:nvPr/>
        </p:nvSpPr>
        <p:spPr bwMode="auto">
          <a:xfrm>
            <a:off x="3970338" y="116683"/>
            <a:ext cx="4932362" cy="757237"/>
          </a:xfrm>
          <a:prstGeom prst="wedgeRoundRectCallout">
            <a:avLst>
              <a:gd name="adj1" fmla="val 4894"/>
              <a:gd name="adj2" fmla="val 83343"/>
              <a:gd name="adj3" fmla="val 16667"/>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5000"/>
              </a:lnSpc>
              <a:defRPr/>
            </a:pPr>
            <a:r>
              <a:rPr lang="en-US" altLang="zh-CN" sz="2400" dirty="0">
                <a:solidFill>
                  <a:srgbClr val="FFFF00"/>
                </a:solidFill>
                <a:latin typeface="华文新魏" panose="02010800040101010101" pitchFamily="2" charset="-122"/>
                <a:ea typeface="华文新魏" panose="02010800040101010101" pitchFamily="2" charset="-122"/>
              </a:rPr>
              <a:t>1</a:t>
            </a:r>
            <a:r>
              <a:rPr lang="zh-CN" altLang="en-US" sz="2400" dirty="0">
                <a:solidFill>
                  <a:srgbClr val="FFFF00"/>
                </a:solidFill>
                <a:latin typeface="华文新魏" panose="02010800040101010101" pitchFamily="2" charset="-122"/>
                <a:ea typeface="华文新魏" panose="02010800040101010101" pitchFamily="2" charset="-122"/>
              </a:rPr>
              <a:t>、符号位按照补码规则参加运算</a:t>
            </a:r>
            <a:endParaRPr lang="en-US" altLang="zh-CN" sz="2400" dirty="0">
              <a:solidFill>
                <a:srgbClr val="FFFF00"/>
              </a:solidFill>
              <a:latin typeface="华文新魏" panose="02010800040101010101" pitchFamily="2" charset="-122"/>
              <a:ea typeface="华文新魏" panose="02010800040101010101" pitchFamily="2" charset="-122"/>
            </a:endParaRPr>
          </a:p>
          <a:p>
            <a:pPr>
              <a:lnSpc>
                <a:spcPct val="95000"/>
              </a:lnSpc>
              <a:defRPr/>
            </a:pPr>
            <a:r>
              <a:rPr lang="en-US" altLang="zh-CN" sz="2400" dirty="0">
                <a:solidFill>
                  <a:srgbClr val="FFFF00"/>
                </a:solidFill>
                <a:latin typeface="华文新魏" panose="02010800040101010101" pitchFamily="2" charset="-122"/>
                <a:ea typeface="华文新魏" panose="02010800040101010101" pitchFamily="2" charset="-122"/>
              </a:rPr>
              <a:t>2</a:t>
            </a:r>
            <a:r>
              <a:rPr lang="zh-CN" altLang="en-US" sz="2400" dirty="0">
                <a:solidFill>
                  <a:srgbClr val="FFFF00"/>
                </a:solidFill>
                <a:latin typeface="华文新魏" panose="02010800040101010101" pitchFamily="2" charset="-122"/>
                <a:ea typeface="华文新魏" panose="02010800040101010101" pitchFamily="2" charset="-122"/>
              </a:rPr>
              <a:t>、移位时按照补码规则移位</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bwMode="auto">
          <a:xfrm>
            <a:off x="179512" y="0"/>
            <a:ext cx="5210175" cy="6220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a:t>
            </a:r>
          </a:p>
        </p:txBody>
      </p:sp>
      <p:sp>
        <p:nvSpPr>
          <p:cNvPr id="5" name="内容占位符 2"/>
          <p:cNvSpPr txBox="1">
            <a:spLocks/>
          </p:cNvSpPr>
          <p:nvPr/>
        </p:nvSpPr>
        <p:spPr bwMode="auto">
          <a:xfrm>
            <a:off x="917575" y="2332038"/>
            <a:ext cx="81915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Font typeface="Wingdings" panose="05000000000000000000" pitchFamily="2" charset="2"/>
              <a:buChar char=""/>
            </a:pPr>
            <a:r>
              <a:rPr lang="zh-CN" altLang="en-US" sz="2400">
                <a:latin typeface="Lantinghei SC Demibold"/>
                <a:ea typeface="Lantinghei SC Demibold"/>
                <a:cs typeface="Lantinghei SC Demibold"/>
              </a:rPr>
              <a:t>乘数非负（</a:t>
            </a:r>
            <a:r>
              <a:rPr kumimoji="1" lang="en-US" altLang="zh-CN" sz="2400">
                <a:solidFill>
                  <a:srgbClr val="000000"/>
                </a:solidFill>
                <a:latin typeface="Lantinghei SC Demibold"/>
                <a:ea typeface="Lantinghei SC Demibold"/>
                <a:cs typeface="Lantinghei SC Demibold"/>
              </a:rPr>
              <a:t>B≥</a:t>
            </a:r>
            <a:r>
              <a:rPr kumimoji="1" lang="en-US" altLang="zh-CN" sz="2400">
                <a:solidFill>
                  <a:srgbClr val="000000"/>
                </a:solidFill>
                <a:latin typeface="Lantinghei SC Demibold"/>
                <a:ea typeface="Lantinghei SC Demibold"/>
                <a:cs typeface="Lantinghei SC Demibold"/>
                <a:sym typeface="Symbol" panose="05050102010706020507" pitchFamily="18" charset="2"/>
              </a:rPr>
              <a:t>0</a:t>
            </a:r>
            <a:r>
              <a:rPr lang="zh-CN" altLang="en-US" sz="2400">
                <a:solidFill>
                  <a:srgbClr val="000000"/>
                </a:solidFill>
                <a:latin typeface="Lantinghei SC Demibold"/>
                <a:ea typeface="Lantinghei SC Demibold"/>
                <a:cs typeface="Lantinghei SC Demibold"/>
              </a:rPr>
              <a:t>）</a:t>
            </a:r>
            <a:endParaRPr lang="en-US" altLang="zh-CN" sz="2400">
              <a:solidFill>
                <a:srgbClr val="000000"/>
              </a:solidFill>
              <a:latin typeface="Lantinghei SC Demibold"/>
              <a:ea typeface="Lantinghei SC Demibold"/>
              <a:cs typeface="Lantinghei SC Demibold"/>
            </a:endParaRPr>
          </a:p>
          <a:p>
            <a:pPr eaLnBrk="1" hangingPunct="1">
              <a:lnSpc>
                <a:spcPct val="130000"/>
              </a:lnSpc>
              <a:spcBef>
                <a:spcPct val="20000"/>
              </a:spcBef>
              <a:buFont typeface="Wingdings" panose="05000000000000000000" pitchFamily="2" charset="2"/>
              <a:buChar char=""/>
            </a:pPr>
            <a:r>
              <a:rPr lang="zh-CN" altLang="en-US" sz="2400">
                <a:solidFill>
                  <a:srgbClr val="FF0000"/>
                </a:solidFill>
                <a:latin typeface="Lantinghei SC Demibold"/>
                <a:ea typeface="Lantinghei SC Demibold"/>
                <a:cs typeface="Lantinghei SC Demibold"/>
              </a:rPr>
              <a:t>乘数为负（</a:t>
            </a:r>
            <a:r>
              <a:rPr lang="en-US" altLang="zh-CN" sz="2400">
                <a:solidFill>
                  <a:srgbClr val="FF0000"/>
                </a:solidFill>
                <a:latin typeface="Lantinghei SC Demibold"/>
                <a:ea typeface="Lantinghei SC Demibold"/>
                <a:cs typeface="Lantinghei SC Demibold"/>
              </a:rPr>
              <a:t>B&lt;0</a:t>
            </a:r>
            <a:r>
              <a:rPr lang="zh-CN" altLang="en-US" sz="2400">
                <a:solidFill>
                  <a:srgbClr val="FF0000"/>
                </a:solidFill>
                <a:latin typeface="Lantinghei SC Demibold"/>
                <a:ea typeface="Lantinghei SC Demibold"/>
                <a:cs typeface="Lantinghei SC Demibold"/>
              </a:rPr>
              <a:t>）</a:t>
            </a:r>
            <a:endParaRPr lang="en-US" altLang="zh-CN" sz="2400">
              <a:solidFill>
                <a:srgbClr val="FF0000"/>
              </a:solidFill>
              <a:latin typeface="Lantinghei SC Demibold"/>
              <a:ea typeface="Lantinghei SC Demibold"/>
              <a:cs typeface="Lantinghei SC Demibold"/>
            </a:endParaRPr>
          </a:p>
        </p:txBody>
      </p:sp>
      <p:sp>
        <p:nvSpPr>
          <p:cNvPr id="114692" name="内容占位符 2"/>
          <p:cNvSpPr txBox="1">
            <a:spLocks/>
          </p:cNvSpPr>
          <p:nvPr/>
        </p:nvSpPr>
        <p:spPr bwMode="auto">
          <a:xfrm>
            <a:off x="517525" y="1592263"/>
            <a:ext cx="81915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r>
              <a:rPr lang="zh-CN" altLang="en-US" sz="2800">
                <a:latin typeface="Lantinghei SC Demibold"/>
                <a:ea typeface="Lantinghei SC Demibold"/>
                <a:cs typeface="Lantinghei SC Demibold"/>
              </a:rPr>
              <a:t>分两种情况讨论：</a:t>
            </a:r>
            <a:endParaRPr lang="en-US" altLang="zh-CN" sz="2800">
              <a:latin typeface="Lantinghei SC Demibold"/>
              <a:ea typeface="Lantinghei SC Demibold"/>
              <a:cs typeface="Lantinghei SC Demibold"/>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0" end="0"/>
                                            </p:txEl>
                                          </p:spTgt>
                                        </p:tgtEl>
                                        <p:attrNameLst>
                                          <p:attrName>style.color</p:attrName>
                                        </p:attrNameLst>
                                      </p:cBhvr>
                                      <p:to>
                                        <a:schemeClr val="accent1"/>
                                      </p:to>
                                    </p:animClr>
                                  </p:childTnLst>
                                  <p:subTnLst>
                                    <p:animClr clrSpc="rgb" dir="cw">
                                      <p:cBhvr override="childStyle">
                                        <p:cTn dur="1" fill="hold" display="0" masterRel="nextClick" afterEffect="1"/>
                                        <p:tgtEl>
                                          <p:spTgt spid="5">
                                            <p:txEl>
                                              <p:pRg st="0" end="0"/>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12517" y="1"/>
            <a:ext cx="2952750" cy="5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 本节概要</a:t>
            </a:r>
          </a:p>
        </p:txBody>
      </p:sp>
      <p:sp>
        <p:nvSpPr>
          <p:cNvPr id="10243" name="Freeform 16"/>
          <p:cNvSpPr>
            <a:spLocks/>
          </p:cNvSpPr>
          <p:nvPr/>
        </p:nvSpPr>
        <p:spPr bwMode="auto">
          <a:xfrm>
            <a:off x="539750" y="987425"/>
            <a:ext cx="2447925" cy="604838"/>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10244" name="Rectangle 19"/>
          <p:cNvSpPr>
            <a:spLocks noChangeArrowheads="1"/>
          </p:cNvSpPr>
          <p:nvPr/>
        </p:nvSpPr>
        <p:spPr bwMode="auto">
          <a:xfrm>
            <a:off x="654050" y="936625"/>
            <a:ext cx="1757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ea typeface="楷体_GB2312" panose="02010609030101010101" pitchFamily="49" charset="-122"/>
              </a:rPr>
              <a:t>重点内容</a:t>
            </a:r>
          </a:p>
        </p:txBody>
      </p:sp>
      <p:sp>
        <p:nvSpPr>
          <p:cNvPr id="10245" name="AutoShape 6"/>
          <p:cNvSpPr>
            <a:spLocks noChangeArrowheads="1"/>
          </p:cNvSpPr>
          <p:nvPr/>
        </p:nvSpPr>
        <p:spPr bwMode="auto">
          <a:xfrm>
            <a:off x="468313" y="1489075"/>
            <a:ext cx="8135937" cy="2876550"/>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400"/>
          </a:p>
        </p:txBody>
      </p:sp>
      <p:sp>
        <p:nvSpPr>
          <p:cNvPr id="10246" name="Text Box 26"/>
          <p:cNvSpPr txBox="1">
            <a:spLocks noChangeArrowheads="1"/>
          </p:cNvSpPr>
          <p:nvPr/>
        </p:nvSpPr>
        <p:spPr bwMode="auto">
          <a:xfrm>
            <a:off x="827088" y="1585913"/>
            <a:ext cx="495935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800" b="1">
                <a:solidFill>
                  <a:srgbClr val="000000"/>
                </a:solidFill>
                <a:latin typeface="华文新魏" panose="02010800040101010101" pitchFamily="2" charset="-122"/>
                <a:ea typeface="华文新魏" panose="02010800040101010101" pitchFamily="2" charset="-122"/>
              </a:rPr>
              <a:t>第三章 计算机的算术运算</a:t>
            </a:r>
            <a:endParaRPr kumimoji="1" lang="zh-CN" altLang="en-US" sz="2800" b="1">
              <a:latin typeface="华文新魏" panose="02010800040101010101" pitchFamily="2" charset="-122"/>
              <a:ea typeface="华文新魏" panose="02010800040101010101" pitchFamily="2" charset="-122"/>
            </a:endParaRPr>
          </a:p>
        </p:txBody>
      </p:sp>
      <p:sp>
        <p:nvSpPr>
          <p:cNvPr id="10247" name="Rectangle 28"/>
          <p:cNvSpPr>
            <a:spLocks noChangeArrowheads="1"/>
          </p:cNvSpPr>
          <p:nvPr/>
        </p:nvSpPr>
        <p:spPr bwMode="auto">
          <a:xfrm>
            <a:off x="647700" y="2063750"/>
            <a:ext cx="457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buClr>
                <a:srgbClr val="C00000"/>
              </a:buClr>
              <a:buSzPct val="90000"/>
              <a:buFont typeface="Wingdings" panose="05000000000000000000" pitchFamily="2" charset="2"/>
              <a:buChar char="n"/>
            </a:pPr>
            <a:r>
              <a:rPr kumimoji="1" lang="zh-CN" altLang="zh-CN" sz="2800" b="1">
                <a:latin typeface="Times New Roman" panose="02020603050405020304" pitchFamily="18" charset="0"/>
                <a:ea typeface="华文新魏" panose="02010800040101010101" pitchFamily="2" charset="-122"/>
                <a:sym typeface="Symbol" panose="05050102010706020507" pitchFamily="18" charset="2"/>
              </a:rPr>
              <a:t>3.</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2</a:t>
            </a:r>
            <a:r>
              <a:rPr kumimoji="1" lang="zh-CN" altLang="zh-CN" sz="2800" b="1">
                <a:latin typeface="Times New Roman" panose="02020603050405020304" pitchFamily="18" charset="0"/>
                <a:ea typeface="华文新魏" panose="02010800040101010101" pitchFamily="2" charset="-122"/>
                <a:sym typeface="Symbol" panose="05050102010706020507" pitchFamily="18" charset="2"/>
              </a:rPr>
              <a:t>  加法</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和</a:t>
            </a:r>
            <a:r>
              <a:rPr kumimoji="1" lang="zh-CN" altLang="zh-CN" sz="2800" b="1">
                <a:latin typeface="Times New Roman" panose="02020603050405020304" pitchFamily="18" charset="0"/>
                <a:ea typeface="华文新魏" panose="02010800040101010101" pitchFamily="2" charset="-122"/>
                <a:sym typeface="Symbol" panose="05050102010706020507" pitchFamily="18" charset="2"/>
              </a:rPr>
              <a:t>减法</a:t>
            </a:r>
            <a:endParaRPr kumimoji="1" lang="zh-CN" altLang="en-US" sz="28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buClr>
                <a:srgbClr val="C00000"/>
              </a:buClr>
              <a:buSzPct val="80000"/>
              <a:buFont typeface="Wingdings" panose="05000000000000000000" pitchFamily="2" charset="2"/>
              <a:buChar char="l"/>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加法器的设计</a:t>
            </a:r>
            <a:endParaRPr kumimoji="1" lang="en-US" altLang="zh-CN" sz="2400" b="1">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buClr>
                <a:srgbClr val="C00000"/>
              </a:buClr>
              <a:buSzPct val="80000"/>
              <a:buFont typeface="Wingdings" panose="05000000000000000000" pitchFamily="2" charset="2"/>
              <a:buChar char="n"/>
            </a:pPr>
            <a:r>
              <a:rPr kumimoji="1" lang="zh-CN" altLang="zh-CN" sz="2800" b="1">
                <a:latin typeface="Times New Roman" panose="02020603050405020304" pitchFamily="18" charset="0"/>
                <a:ea typeface="华文新魏" panose="02010800040101010101" pitchFamily="2" charset="-122"/>
                <a:sym typeface="Symbol" panose="05050102010706020507" pitchFamily="18" charset="2"/>
              </a:rPr>
              <a:t>3.</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3</a:t>
            </a:r>
            <a:r>
              <a:rPr kumimoji="1" lang="zh-CN" altLang="zh-CN" sz="2800" b="1">
                <a:latin typeface="Times New Roman" panose="02020603050405020304" pitchFamily="18" charset="0"/>
                <a:ea typeface="华文新魏" panose="02010800040101010101" pitchFamily="2" charset="-122"/>
                <a:sym typeface="Symbol" panose="05050102010706020507" pitchFamily="18" charset="2"/>
              </a:rPr>
              <a:t>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乘</a:t>
            </a:r>
            <a:r>
              <a:rPr kumimoji="1" lang="zh-CN" altLang="zh-CN" sz="2800" b="1">
                <a:latin typeface="Times New Roman" panose="02020603050405020304" pitchFamily="18" charset="0"/>
                <a:ea typeface="华文新魏" panose="02010800040101010101" pitchFamily="2" charset="-122"/>
                <a:sym typeface="Symbol" panose="05050102010706020507" pitchFamily="18" charset="2"/>
              </a:rPr>
              <a:t>法</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运算</a:t>
            </a:r>
            <a:endParaRPr kumimoji="1" lang="en-US" altLang="zh-CN" sz="28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buClr>
                <a:srgbClr val="C00000"/>
              </a:buClr>
              <a:buSzPct val="80000"/>
              <a:buFont typeface="Wingdings" panose="05000000000000000000" pitchFamily="2" charset="2"/>
              <a:buChar char="l"/>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乘法算法及其硬件</a:t>
            </a:r>
            <a:endParaRPr kumimoji="1" lang="en-US" altLang="zh-CN" sz="24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buClr>
                <a:srgbClr val="C00000"/>
              </a:buClr>
              <a:buSzPct val="80000"/>
              <a:buFont typeface="Wingdings" panose="05000000000000000000" pitchFamily="2" charset="2"/>
              <a:buChar char="l"/>
            </a:pP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符号乘法</a:t>
            </a:r>
            <a:endParaRPr kumimoji="1" lang="zh-CN" altLang="en-US" sz="24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buClr>
                <a:srgbClr val="C00000"/>
              </a:buClr>
              <a:buSzPct val="80000"/>
              <a:buFont typeface="Wingdings" panose="05000000000000000000" pitchFamily="2" charset="2"/>
              <a:buChar char="n"/>
            </a:pPr>
            <a:endParaRPr kumimoji="1" lang="zh-CN" altLang="en-US" sz="2800" b="1">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buClr>
                <a:srgbClr val="C00000"/>
              </a:buClr>
              <a:buSzPct val="80000"/>
              <a:buFont typeface="Wingdings" panose="05000000000000000000" pitchFamily="2" charset="2"/>
              <a:buChar char="l"/>
            </a:pPr>
            <a:endParaRPr kumimoji="1" lang="zh-CN" altLang="en-US" sz="2400" b="1">
              <a:latin typeface="Times New Roman" panose="02020603050405020304" pitchFamily="18" charset="0"/>
              <a:ea typeface="华文新魏" panose="02010800040101010101" pitchFamily="2" charset="-122"/>
              <a:sym typeface="Symbol" panose="05050102010706020507" pitchFamily="18" charset="2"/>
            </a:endParaRPr>
          </a:p>
        </p:txBody>
      </p:sp>
      <p:sp>
        <p:nvSpPr>
          <p:cNvPr id="12" name="Freeform 22"/>
          <p:cNvSpPr>
            <a:spLocks/>
          </p:cNvSpPr>
          <p:nvPr/>
        </p:nvSpPr>
        <p:spPr bwMode="auto">
          <a:xfrm>
            <a:off x="611188" y="4616450"/>
            <a:ext cx="2447925" cy="539750"/>
          </a:xfrm>
          <a:custGeom>
            <a:avLst/>
            <a:gdLst>
              <a:gd name="T0" fmla="*/ 0 w 1905"/>
              <a:gd name="T1" fmla="*/ 0 h 544"/>
              <a:gd name="T2" fmla="*/ 2147483647 w 1905"/>
              <a:gd name="T3" fmla="*/ 0 h 544"/>
              <a:gd name="T4" fmla="*/ 2147483647 w 1905"/>
              <a:gd name="T5" fmla="*/ 2147483647 h 544"/>
              <a:gd name="T6" fmla="*/ 0 w 1905"/>
              <a:gd name="T7" fmla="*/ 2147483647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808080"/>
          </a:solidFill>
          <a:ln w="25400">
            <a:noFill/>
            <a:round/>
            <a:headEnd/>
            <a:tailEnd/>
          </a:ln>
        </p:spPr>
        <p:txBody>
          <a:bodyPr wrap="none" anchor="ctr"/>
          <a:lstStyle/>
          <a:p>
            <a:pPr eaLnBrk="1" hangingPunct="1">
              <a:defRPr/>
            </a:pPr>
            <a:endParaRPr lang="zh-CN" altLang="en-US">
              <a:latin typeface="+mn-ea"/>
              <a:ea typeface="+mn-ea"/>
            </a:endParaRPr>
          </a:p>
        </p:txBody>
      </p:sp>
      <p:sp>
        <p:nvSpPr>
          <p:cNvPr id="13" name="Rectangle 23"/>
          <p:cNvSpPr>
            <a:spLocks noChangeArrowheads="1"/>
          </p:cNvSpPr>
          <p:nvPr/>
        </p:nvSpPr>
        <p:spPr bwMode="auto">
          <a:xfrm>
            <a:off x="725488" y="4579938"/>
            <a:ext cx="1612900" cy="519112"/>
          </a:xfrm>
          <a:prstGeom prst="rect">
            <a:avLst/>
          </a:prstGeom>
          <a:noFill/>
          <a:ln w="9525">
            <a:noFill/>
            <a:miter lim="800000"/>
            <a:headEnd/>
            <a:tailEnd/>
          </a:ln>
        </p:spPr>
        <p:txBody>
          <a:bodyPr>
            <a:spAutoFit/>
          </a:bodyPr>
          <a:lstStyle/>
          <a:p>
            <a:pPr eaLnBrk="1" hangingPunct="1">
              <a:defRPr/>
            </a:pPr>
            <a:r>
              <a:rPr lang="zh-CN" altLang="en-US" sz="2800" b="1" dirty="0">
                <a:solidFill>
                  <a:schemeClr val="bg1"/>
                </a:solidFill>
                <a:latin typeface="+mn-ea"/>
                <a:ea typeface="楷体_GB2312"/>
              </a:rPr>
              <a:t>基本要求</a:t>
            </a:r>
          </a:p>
        </p:txBody>
      </p:sp>
      <p:sp>
        <p:nvSpPr>
          <p:cNvPr id="14" name="AutoShape 12"/>
          <p:cNvSpPr>
            <a:spLocks noChangeArrowheads="1"/>
          </p:cNvSpPr>
          <p:nvPr/>
        </p:nvSpPr>
        <p:spPr bwMode="auto">
          <a:xfrm>
            <a:off x="525463" y="5124450"/>
            <a:ext cx="8135937" cy="1184275"/>
          </a:xfrm>
          <a:prstGeom prst="roundRect">
            <a:avLst>
              <a:gd name="adj" fmla="val 4296"/>
            </a:avLst>
          </a:prstGeom>
          <a:solidFill>
            <a:srgbClr val="EAEAEA"/>
          </a:solidFill>
          <a:ln w="25400">
            <a:solidFill>
              <a:srgbClr val="808080"/>
            </a:solidFill>
            <a:round/>
            <a:headEnd/>
            <a:tailEnd/>
          </a:ln>
        </p:spPr>
        <p:txBody>
          <a:bodyPr wrap="none" anchor="ctr"/>
          <a:lstStyle/>
          <a:p>
            <a:pPr algn="ctr" eaLnBrk="1" hangingPunct="1">
              <a:defRPr/>
            </a:pPr>
            <a:endParaRPr lang="zh-CN" altLang="en-US" sz="4400">
              <a:latin typeface="+mn-ea"/>
              <a:ea typeface="+mn-ea"/>
            </a:endParaRPr>
          </a:p>
        </p:txBody>
      </p:sp>
      <p:sp>
        <p:nvSpPr>
          <p:cNvPr id="10251" name="Rectangle 31"/>
          <p:cNvSpPr>
            <a:spLocks noChangeArrowheads="1"/>
          </p:cNvSpPr>
          <p:nvPr/>
        </p:nvSpPr>
        <p:spPr bwMode="auto">
          <a:xfrm>
            <a:off x="928688" y="5221288"/>
            <a:ext cx="7388225"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SzPct val="90000"/>
              <a:buFont typeface="Wingdings" panose="05000000000000000000" pitchFamily="2" charset="2"/>
              <a:buChar char="n"/>
            </a:pPr>
            <a:r>
              <a:rPr kumimoji="1" lang="zh-CN" altLang="en-US" sz="2400" b="1">
                <a:latin typeface="华文新魏" panose="02010800040101010101" pitchFamily="2" charset="-122"/>
                <a:ea typeface="华文新魏" panose="02010800040101010101" pitchFamily="2" charset="-122"/>
              </a:rPr>
              <a:t> 掌握计算机中的定点乘法运算方法</a:t>
            </a:r>
            <a:endParaRPr kumimoji="1" lang="en-US" altLang="zh-CN" sz="2400" b="1">
              <a:latin typeface="华文新魏" panose="02010800040101010101" pitchFamily="2" charset="-122"/>
              <a:ea typeface="华文新魏" panose="02010800040101010101" pitchFamily="2" charset="-122"/>
            </a:endParaRPr>
          </a:p>
          <a:p>
            <a:pPr eaLnBrk="1" hangingPunct="1">
              <a:lnSpc>
                <a:spcPct val="130000"/>
              </a:lnSpc>
              <a:buSzPct val="90000"/>
              <a:buFont typeface="Wingdings" panose="05000000000000000000" pitchFamily="2" charset="2"/>
              <a:buChar char="n"/>
            </a:pPr>
            <a:r>
              <a:rPr kumimoji="1" lang="zh-CN" altLang="en-US" sz="2400" b="1">
                <a:latin typeface="华文新魏" panose="02010800040101010101" pitchFamily="2" charset="-122"/>
                <a:ea typeface="华文新魏" panose="02010800040101010101" pitchFamily="2" charset="-122"/>
              </a:rPr>
              <a:t> 了解乘法运算部件的设计方法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bwMode="auto">
          <a:xfrm>
            <a:off x="241300" y="-15875"/>
            <a:ext cx="5210175" cy="5889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a:t>
            </a:r>
          </a:p>
        </p:txBody>
      </p:sp>
      <p:sp>
        <p:nvSpPr>
          <p:cNvPr id="116739" name="内容占位符 2"/>
          <p:cNvSpPr>
            <a:spLocks noGrp="1"/>
          </p:cNvSpPr>
          <p:nvPr>
            <p:ph idx="1"/>
          </p:nvPr>
        </p:nvSpPr>
        <p:spPr bwMode="auto">
          <a:xfrm>
            <a:off x="241300" y="836613"/>
            <a:ext cx="8723313" cy="470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SzTx/>
            </a:pPr>
            <a:r>
              <a:rPr lang="en-US" altLang="zh-CN"/>
              <a:t>A</a:t>
            </a:r>
            <a:r>
              <a:rPr lang="zh-CN" altLang="en-US"/>
              <a:t>符号任意，</a:t>
            </a:r>
            <a:r>
              <a:rPr lang="en-US" altLang="zh-CN"/>
              <a:t>B</a:t>
            </a:r>
            <a:r>
              <a:rPr lang="zh-CN" altLang="en-US"/>
              <a:t>为负数</a:t>
            </a:r>
          </a:p>
        </p:txBody>
      </p:sp>
      <p:sp>
        <p:nvSpPr>
          <p:cNvPr id="4" name="矩形 3"/>
          <p:cNvSpPr>
            <a:spLocks noChangeArrowheads="1"/>
          </p:cNvSpPr>
          <p:nvPr/>
        </p:nvSpPr>
        <p:spPr bwMode="auto">
          <a:xfrm>
            <a:off x="-73025" y="2076450"/>
            <a:ext cx="9037638"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006475" indent="-200025">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3" algn="just">
              <a:lnSpc>
                <a:spcPct val="150000"/>
              </a:lnSpc>
              <a:spcBef>
                <a:spcPct val="20000"/>
              </a:spcBef>
              <a:buClr>
                <a:srgbClr val="99CC00"/>
              </a:buClr>
            </a:pPr>
            <a:r>
              <a:rPr kumimoji="1" lang="zh-CN" altLang="en-US" sz="2800">
                <a:solidFill>
                  <a:srgbClr val="000000"/>
                </a:solidFill>
                <a:latin typeface="Times New Roman" panose="02020603050405020304" pitchFamily="18" charset="0"/>
                <a:ea typeface="华文新魏" panose="02010800040101010101" pitchFamily="2" charset="-122"/>
              </a:rPr>
              <a:t>[</a:t>
            </a: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zh-CN" altLang="en-US" sz="2800" baseline="-30000">
                <a:solidFill>
                  <a:srgbClr val="000000"/>
                </a:solidFill>
                <a:latin typeface="Times New Roman" panose="02020603050405020304" pitchFamily="18" charset="0"/>
                <a:ea typeface="华文新魏" panose="02010800040101010101" pitchFamily="2" charset="-122"/>
              </a:rPr>
              <a:t>补</a:t>
            </a:r>
            <a:r>
              <a:rPr kumimoji="1" lang="en-US" altLang="zh-CN" sz="2800">
                <a:solidFill>
                  <a:srgbClr val="000000"/>
                </a:solidFill>
                <a:latin typeface="Times New Roman" panose="02020603050405020304" pitchFamily="18" charset="0"/>
                <a:ea typeface="华文新魏" panose="02010800040101010101" pitchFamily="2" charset="-122"/>
              </a:rPr>
              <a:t>=B + 2	(mod 2)</a:t>
            </a:r>
          </a:p>
          <a:p>
            <a:pPr lvl="3" algn="just">
              <a:lnSpc>
                <a:spcPct val="150000"/>
              </a:lnSpc>
              <a:spcBef>
                <a:spcPct val="20000"/>
              </a:spcBef>
              <a:buClr>
                <a:srgbClr val="99CC00"/>
              </a:buClr>
            </a:pP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zh-CN" altLang="en-US" sz="2800">
                <a:solidFill>
                  <a:srgbClr val="000000"/>
                </a:solidFill>
                <a:latin typeface="Times New Roman" panose="02020603050405020304" pitchFamily="18" charset="0"/>
                <a:ea typeface="华文新魏" panose="02010800040101010101" pitchFamily="2" charset="-122"/>
              </a:rPr>
              <a:t> [</a:t>
            </a: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zh-CN" altLang="en-US" sz="2800" baseline="-30000">
                <a:solidFill>
                  <a:srgbClr val="000000"/>
                </a:solidFill>
                <a:latin typeface="Times New Roman" panose="02020603050405020304" pitchFamily="18" charset="0"/>
                <a:ea typeface="华文新魏" panose="02010800040101010101" pitchFamily="2" charset="-122"/>
              </a:rPr>
              <a:t>补</a:t>
            </a:r>
            <a:r>
              <a:rPr kumimoji="1" lang="en-US" altLang="zh-CN" sz="2800">
                <a:solidFill>
                  <a:srgbClr val="000000"/>
                </a:solidFill>
                <a:latin typeface="Times New Roman" panose="02020603050405020304" pitchFamily="18" charset="0"/>
                <a:ea typeface="华文新魏" panose="02010800040101010101" pitchFamily="2" charset="-122"/>
              </a:rPr>
              <a:t>-2=1.B</a:t>
            </a:r>
            <a:r>
              <a:rPr kumimoji="1" lang="en-US" altLang="zh-CN" sz="2800" baseline="-30000">
                <a:solidFill>
                  <a:srgbClr val="000000"/>
                </a:solidFill>
                <a:latin typeface="Times New Roman" panose="02020603050405020304" pitchFamily="18" charset="0"/>
                <a:ea typeface="华文新魏" panose="02010800040101010101" pitchFamily="2" charset="-122"/>
              </a:rPr>
              <a:t>1</a:t>
            </a: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en-US" altLang="zh-CN" sz="2800" baseline="-30000">
                <a:solidFill>
                  <a:srgbClr val="000000"/>
                </a:solidFill>
                <a:latin typeface="Times New Roman" panose="02020603050405020304" pitchFamily="18" charset="0"/>
                <a:ea typeface="华文新魏" panose="02010800040101010101" pitchFamily="2" charset="-122"/>
              </a:rPr>
              <a:t>2</a:t>
            </a: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en-US" altLang="zh-CN" sz="2800" baseline="-30000">
                <a:solidFill>
                  <a:srgbClr val="000000"/>
                </a:solidFill>
                <a:latin typeface="Times New Roman" panose="02020603050405020304" pitchFamily="18" charset="0"/>
                <a:ea typeface="华文新魏" panose="02010800040101010101" pitchFamily="2" charset="-122"/>
              </a:rPr>
              <a:t>n </a:t>
            </a:r>
            <a:r>
              <a:rPr kumimoji="1" lang="en-US" altLang="zh-CN" sz="2800">
                <a:solidFill>
                  <a:srgbClr val="000000"/>
                </a:solidFill>
                <a:latin typeface="Times New Roman" panose="02020603050405020304" pitchFamily="18" charset="0"/>
                <a:ea typeface="华文新魏" panose="02010800040101010101" pitchFamily="2" charset="-122"/>
              </a:rPr>
              <a:t>-2 = 0.B</a:t>
            </a:r>
            <a:r>
              <a:rPr kumimoji="1" lang="en-US" altLang="zh-CN" sz="2800" baseline="-30000">
                <a:solidFill>
                  <a:srgbClr val="000000"/>
                </a:solidFill>
                <a:latin typeface="Times New Roman" panose="02020603050405020304" pitchFamily="18" charset="0"/>
                <a:ea typeface="华文新魏" panose="02010800040101010101" pitchFamily="2" charset="-122"/>
              </a:rPr>
              <a:t>1</a:t>
            </a: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en-US" altLang="zh-CN" sz="2800" baseline="-30000">
                <a:solidFill>
                  <a:srgbClr val="000000"/>
                </a:solidFill>
                <a:latin typeface="Times New Roman" panose="02020603050405020304" pitchFamily="18" charset="0"/>
                <a:ea typeface="华文新魏" panose="02010800040101010101" pitchFamily="2" charset="-122"/>
              </a:rPr>
              <a:t>2</a:t>
            </a: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en-US" altLang="zh-CN" sz="2800" baseline="-30000">
                <a:solidFill>
                  <a:srgbClr val="000000"/>
                </a:solidFill>
                <a:latin typeface="Times New Roman" panose="02020603050405020304" pitchFamily="18" charset="0"/>
                <a:ea typeface="华文新魏" panose="02010800040101010101" pitchFamily="2" charset="-122"/>
              </a:rPr>
              <a:t>n</a:t>
            </a:r>
            <a:r>
              <a:rPr kumimoji="1" lang="en-US" altLang="zh-CN" sz="2800">
                <a:solidFill>
                  <a:srgbClr val="000000"/>
                </a:solidFill>
                <a:latin typeface="Times New Roman" panose="02020603050405020304" pitchFamily="18" charset="0"/>
                <a:ea typeface="华文新魏" panose="02010800040101010101" pitchFamily="2" charset="-122"/>
              </a:rPr>
              <a:t>-1</a:t>
            </a:r>
          </a:p>
          <a:p>
            <a:pPr lvl="3" algn="just">
              <a:lnSpc>
                <a:spcPct val="120000"/>
              </a:lnSpc>
              <a:spcBef>
                <a:spcPct val="20000"/>
              </a:spcBef>
              <a:buClr>
                <a:srgbClr val="000000"/>
              </a:buClr>
              <a:buSzPct val="70000"/>
            </a:pPr>
            <a:r>
              <a:rPr kumimoji="1" lang="en-US" altLang="zh-CN" sz="2800">
                <a:solidFill>
                  <a:srgbClr val="000000"/>
                </a:solidFill>
                <a:latin typeface="Times New Roman" panose="02020603050405020304" pitchFamily="18" charset="0"/>
                <a:ea typeface="华文新魏" panose="02010800040101010101" pitchFamily="2" charset="-122"/>
              </a:rPr>
              <a:t>[A·B]</a:t>
            </a:r>
            <a:r>
              <a:rPr kumimoji="1" lang="zh-CN" altLang="en-US" sz="2800" baseline="-30000">
                <a:solidFill>
                  <a:srgbClr val="000000"/>
                </a:solidFill>
                <a:latin typeface="Times New Roman" panose="02020603050405020304" pitchFamily="18" charset="0"/>
                <a:ea typeface="华文新魏" panose="02010800040101010101" pitchFamily="2" charset="-122"/>
              </a:rPr>
              <a:t>补</a:t>
            </a:r>
            <a:r>
              <a:rPr kumimoji="1" lang="zh-CN" altLang="en-US" sz="2800">
                <a:solidFill>
                  <a:srgbClr val="000000"/>
                </a:solidFill>
                <a:latin typeface="Times New Roman" panose="02020603050405020304" pitchFamily="18" charset="0"/>
                <a:ea typeface="华文新魏" panose="02010800040101010101" pitchFamily="2" charset="-122"/>
              </a:rPr>
              <a:t>=[</a:t>
            </a:r>
            <a:r>
              <a:rPr kumimoji="1" lang="en-US" altLang="zh-CN" sz="2800">
                <a:solidFill>
                  <a:srgbClr val="000000"/>
                </a:solidFill>
                <a:latin typeface="Times New Roman" panose="02020603050405020304" pitchFamily="18" charset="0"/>
                <a:ea typeface="华文新魏" panose="02010800040101010101" pitchFamily="2" charset="-122"/>
              </a:rPr>
              <a:t>A·(0.B</a:t>
            </a:r>
            <a:r>
              <a:rPr kumimoji="1" lang="en-US" altLang="zh-CN" sz="2800" baseline="-30000">
                <a:solidFill>
                  <a:srgbClr val="000000"/>
                </a:solidFill>
                <a:latin typeface="Times New Roman" panose="02020603050405020304" pitchFamily="18" charset="0"/>
                <a:ea typeface="华文新魏" panose="02010800040101010101" pitchFamily="2" charset="-122"/>
              </a:rPr>
              <a:t>1</a:t>
            </a: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en-US" altLang="zh-CN" sz="2800" baseline="-30000">
                <a:solidFill>
                  <a:srgbClr val="000000"/>
                </a:solidFill>
                <a:latin typeface="Times New Roman" panose="02020603050405020304" pitchFamily="18" charset="0"/>
                <a:ea typeface="华文新魏" panose="02010800040101010101" pitchFamily="2" charset="-122"/>
              </a:rPr>
              <a:t>2</a:t>
            </a: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en-US" altLang="zh-CN" sz="2800" baseline="-30000">
                <a:solidFill>
                  <a:srgbClr val="000000"/>
                </a:solidFill>
                <a:latin typeface="Times New Roman" panose="02020603050405020304" pitchFamily="18" charset="0"/>
                <a:ea typeface="华文新魏" panose="02010800040101010101" pitchFamily="2" charset="-122"/>
              </a:rPr>
              <a:t>n</a:t>
            </a:r>
            <a:r>
              <a:rPr kumimoji="1" lang="en-US" altLang="zh-CN" sz="2800">
                <a:solidFill>
                  <a:srgbClr val="000000"/>
                </a:solidFill>
                <a:latin typeface="Times New Roman" panose="02020603050405020304" pitchFamily="18" charset="0"/>
                <a:ea typeface="华文新魏" panose="02010800040101010101" pitchFamily="2" charset="-122"/>
              </a:rPr>
              <a:t>)-A]</a:t>
            </a:r>
            <a:r>
              <a:rPr kumimoji="1" lang="en-US" altLang="zh-CN" sz="2800" baseline="-30000">
                <a:solidFill>
                  <a:srgbClr val="000000"/>
                </a:solidFill>
                <a:latin typeface="Times New Roman" panose="02020603050405020304" pitchFamily="18" charset="0"/>
                <a:ea typeface="华文新魏" panose="02010800040101010101" pitchFamily="2" charset="-122"/>
              </a:rPr>
              <a:t> </a:t>
            </a:r>
            <a:r>
              <a:rPr kumimoji="1" lang="zh-CN" altLang="en-US" sz="2800" baseline="-30000">
                <a:solidFill>
                  <a:srgbClr val="000000"/>
                </a:solidFill>
                <a:latin typeface="Times New Roman" panose="02020603050405020304" pitchFamily="18" charset="0"/>
                <a:ea typeface="华文新魏" panose="02010800040101010101" pitchFamily="2" charset="-122"/>
              </a:rPr>
              <a:t>补</a:t>
            </a:r>
            <a:endParaRPr kumimoji="1" lang="zh-CN" altLang="en-US" sz="2800">
              <a:solidFill>
                <a:srgbClr val="000000"/>
              </a:solidFill>
              <a:latin typeface="Times New Roman" panose="02020603050405020304" pitchFamily="18" charset="0"/>
              <a:ea typeface="华文新魏" panose="02010800040101010101" pitchFamily="2" charset="-122"/>
            </a:endParaRPr>
          </a:p>
          <a:p>
            <a:pPr lvl="3" algn="just">
              <a:lnSpc>
                <a:spcPct val="120000"/>
              </a:lnSpc>
              <a:spcBef>
                <a:spcPct val="20000"/>
              </a:spcBef>
              <a:buClr>
                <a:srgbClr val="000000"/>
              </a:buClr>
              <a:buSzPct val="70000"/>
            </a:pPr>
            <a:r>
              <a:rPr kumimoji="1" lang="zh-CN" altLang="en-US" sz="2800" baseline="-30000">
                <a:solidFill>
                  <a:srgbClr val="000000"/>
                </a:solidFill>
                <a:latin typeface="Times New Roman" panose="02020603050405020304" pitchFamily="18" charset="0"/>
                <a:ea typeface="华文新魏" panose="02010800040101010101" pitchFamily="2" charset="-122"/>
              </a:rPr>
              <a:t>           </a:t>
            </a:r>
            <a:r>
              <a:rPr kumimoji="1" lang="zh-CN" altLang="en-US" sz="2800">
                <a:solidFill>
                  <a:srgbClr val="000000"/>
                </a:solidFill>
                <a:latin typeface="Times New Roman" panose="02020603050405020304" pitchFamily="18" charset="0"/>
                <a:ea typeface="华文新魏" panose="02010800040101010101" pitchFamily="2" charset="-122"/>
              </a:rPr>
              <a:t>    =[</a:t>
            </a:r>
            <a:r>
              <a:rPr kumimoji="1" lang="en-US" altLang="zh-CN" sz="2800">
                <a:solidFill>
                  <a:srgbClr val="000000"/>
                </a:solidFill>
                <a:latin typeface="Times New Roman" panose="02020603050405020304" pitchFamily="18" charset="0"/>
                <a:ea typeface="华文新魏" panose="02010800040101010101" pitchFamily="2" charset="-122"/>
              </a:rPr>
              <a:t>A·(0.B</a:t>
            </a:r>
            <a:r>
              <a:rPr kumimoji="1" lang="en-US" altLang="zh-CN" sz="2800" baseline="-30000">
                <a:solidFill>
                  <a:srgbClr val="000000"/>
                </a:solidFill>
                <a:latin typeface="Times New Roman" panose="02020603050405020304" pitchFamily="18" charset="0"/>
                <a:ea typeface="华文新魏" panose="02010800040101010101" pitchFamily="2" charset="-122"/>
              </a:rPr>
              <a:t>1</a:t>
            </a: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en-US" altLang="zh-CN" sz="2800" baseline="-30000">
                <a:solidFill>
                  <a:srgbClr val="000000"/>
                </a:solidFill>
                <a:latin typeface="Times New Roman" panose="02020603050405020304" pitchFamily="18" charset="0"/>
                <a:ea typeface="华文新魏" panose="02010800040101010101" pitchFamily="2" charset="-122"/>
              </a:rPr>
              <a:t>2</a:t>
            </a: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en-US" altLang="zh-CN" sz="2800" baseline="-30000">
                <a:solidFill>
                  <a:srgbClr val="000000"/>
                </a:solidFill>
                <a:latin typeface="Times New Roman" panose="02020603050405020304" pitchFamily="18" charset="0"/>
                <a:ea typeface="华文新魏" panose="02010800040101010101" pitchFamily="2" charset="-122"/>
              </a:rPr>
              <a:t>n</a:t>
            </a:r>
            <a:r>
              <a:rPr kumimoji="1" lang="en-US" altLang="zh-CN" sz="2800">
                <a:solidFill>
                  <a:srgbClr val="000000"/>
                </a:solidFill>
                <a:latin typeface="Times New Roman" panose="02020603050405020304" pitchFamily="18" charset="0"/>
                <a:ea typeface="华文新魏" panose="02010800040101010101" pitchFamily="2" charset="-122"/>
              </a:rPr>
              <a:t>)]</a:t>
            </a:r>
            <a:r>
              <a:rPr kumimoji="1" lang="zh-CN" altLang="en-US" sz="2800" baseline="-30000">
                <a:solidFill>
                  <a:srgbClr val="000000"/>
                </a:solidFill>
                <a:latin typeface="Times New Roman" panose="02020603050405020304" pitchFamily="18" charset="0"/>
                <a:ea typeface="华文新魏" panose="02010800040101010101" pitchFamily="2" charset="-122"/>
              </a:rPr>
              <a:t>补</a:t>
            </a:r>
            <a:r>
              <a:rPr kumimoji="1" lang="zh-CN" altLang="en-US" sz="2800">
                <a:solidFill>
                  <a:srgbClr val="000000"/>
                </a:solidFill>
                <a:latin typeface="Times New Roman" panose="02020603050405020304" pitchFamily="18" charset="0"/>
                <a:ea typeface="华文新魏" panose="02010800040101010101" pitchFamily="2" charset="-122"/>
              </a:rPr>
              <a:t>+[-</a:t>
            </a:r>
            <a:r>
              <a:rPr kumimoji="1" lang="en-US" altLang="zh-CN" sz="2800">
                <a:solidFill>
                  <a:srgbClr val="000000"/>
                </a:solidFill>
                <a:latin typeface="Times New Roman" panose="02020603050405020304" pitchFamily="18" charset="0"/>
                <a:ea typeface="华文新魏" panose="02010800040101010101" pitchFamily="2" charset="-122"/>
              </a:rPr>
              <a:t>A]</a:t>
            </a:r>
            <a:r>
              <a:rPr kumimoji="1" lang="zh-CN" altLang="en-US" sz="2800" baseline="-30000">
                <a:solidFill>
                  <a:srgbClr val="000000"/>
                </a:solidFill>
                <a:latin typeface="Times New Roman" panose="02020603050405020304" pitchFamily="18" charset="0"/>
                <a:ea typeface="华文新魏" panose="02010800040101010101" pitchFamily="2" charset="-122"/>
              </a:rPr>
              <a:t>补</a:t>
            </a:r>
            <a:endParaRPr kumimoji="1" lang="zh-CN" altLang="en-US" sz="2800">
              <a:solidFill>
                <a:srgbClr val="000000"/>
              </a:solidFill>
              <a:latin typeface="Times New Roman" panose="02020603050405020304" pitchFamily="18" charset="0"/>
              <a:ea typeface="华文新魏" panose="02010800040101010101" pitchFamily="2" charset="-122"/>
            </a:endParaRPr>
          </a:p>
          <a:p>
            <a:pPr lvl="3" algn="just">
              <a:lnSpc>
                <a:spcPct val="120000"/>
              </a:lnSpc>
              <a:spcBef>
                <a:spcPct val="20000"/>
              </a:spcBef>
              <a:buClr>
                <a:srgbClr val="000000"/>
              </a:buClr>
              <a:buSzPct val="70000"/>
            </a:pPr>
            <a:r>
              <a:rPr kumimoji="1" lang="en-US" altLang="zh-CN" sz="2800">
                <a:solidFill>
                  <a:srgbClr val="000000"/>
                </a:solidFill>
                <a:latin typeface="Times New Roman" panose="02020603050405020304" pitchFamily="18" charset="0"/>
                <a:ea typeface="华文新魏" panose="02010800040101010101" pitchFamily="2" charset="-122"/>
              </a:rPr>
              <a:t>	         </a:t>
            </a:r>
            <a:r>
              <a:rPr kumimoji="1" lang="zh-CN" altLang="en-US" sz="2800">
                <a:solidFill>
                  <a:srgbClr val="000000"/>
                </a:solidFill>
                <a:latin typeface="Times New Roman" panose="02020603050405020304" pitchFamily="18" charset="0"/>
                <a:ea typeface="华文新魏" panose="02010800040101010101" pitchFamily="2" charset="-122"/>
              </a:rPr>
              <a:t>=[</a:t>
            </a:r>
            <a:r>
              <a:rPr kumimoji="1" lang="en-US" altLang="zh-CN" sz="2800">
                <a:solidFill>
                  <a:srgbClr val="000000"/>
                </a:solidFill>
                <a:latin typeface="Times New Roman" panose="02020603050405020304" pitchFamily="18" charset="0"/>
                <a:ea typeface="华文新魏" panose="02010800040101010101" pitchFamily="2" charset="-122"/>
              </a:rPr>
              <a:t>A]</a:t>
            </a:r>
            <a:r>
              <a:rPr kumimoji="1" lang="zh-CN" altLang="en-US" sz="2800" baseline="-30000">
                <a:solidFill>
                  <a:srgbClr val="000000"/>
                </a:solidFill>
                <a:latin typeface="Times New Roman" panose="02020603050405020304" pitchFamily="18" charset="0"/>
                <a:ea typeface="华文新魏" panose="02010800040101010101" pitchFamily="2" charset="-122"/>
              </a:rPr>
              <a:t>补</a:t>
            </a:r>
            <a:r>
              <a:rPr kumimoji="1" lang="zh-CN" altLang="en-US" sz="2800">
                <a:solidFill>
                  <a:srgbClr val="000000"/>
                </a:solidFill>
                <a:latin typeface="Times New Roman" panose="02020603050405020304" pitchFamily="18" charset="0"/>
                <a:ea typeface="华文新魏" panose="02010800040101010101" pitchFamily="2" charset="-122"/>
              </a:rPr>
              <a:t>·(0.</a:t>
            </a: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en-US" altLang="zh-CN" sz="2800" baseline="-30000">
                <a:solidFill>
                  <a:srgbClr val="000000"/>
                </a:solidFill>
                <a:latin typeface="Times New Roman" panose="02020603050405020304" pitchFamily="18" charset="0"/>
                <a:ea typeface="华文新魏" panose="02010800040101010101" pitchFamily="2" charset="-122"/>
              </a:rPr>
              <a:t>1</a:t>
            </a: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en-US" altLang="zh-CN" sz="2800" baseline="-30000">
                <a:solidFill>
                  <a:srgbClr val="000000"/>
                </a:solidFill>
                <a:latin typeface="Times New Roman" panose="02020603050405020304" pitchFamily="18" charset="0"/>
                <a:ea typeface="华文新魏" panose="02010800040101010101" pitchFamily="2" charset="-122"/>
              </a:rPr>
              <a:t>2</a:t>
            </a: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en-US" altLang="zh-CN" sz="2800" baseline="-30000">
                <a:solidFill>
                  <a:srgbClr val="000000"/>
                </a:solidFill>
                <a:latin typeface="Times New Roman" panose="02020603050405020304" pitchFamily="18" charset="0"/>
                <a:ea typeface="华文新魏" panose="02010800040101010101" pitchFamily="2" charset="-122"/>
              </a:rPr>
              <a:t>n</a:t>
            </a:r>
            <a:r>
              <a:rPr kumimoji="1" lang="en-US" altLang="zh-CN" sz="2800">
                <a:solidFill>
                  <a:srgbClr val="000000"/>
                </a:solidFill>
                <a:latin typeface="Times New Roman" panose="02020603050405020304" pitchFamily="18" charset="0"/>
                <a:ea typeface="华文新魏" panose="02010800040101010101" pitchFamily="2" charset="-122"/>
              </a:rPr>
              <a:t>) +[-A]</a:t>
            </a:r>
            <a:r>
              <a:rPr kumimoji="1" lang="zh-CN" altLang="en-US" sz="2800" baseline="-30000">
                <a:solidFill>
                  <a:srgbClr val="000000"/>
                </a:solidFill>
                <a:latin typeface="Times New Roman" panose="02020603050405020304" pitchFamily="18" charset="0"/>
                <a:ea typeface="华文新魏" panose="02010800040101010101" pitchFamily="2" charset="-122"/>
              </a:rPr>
              <a:t>补</a:t>
            </a:r>
          </a:p>
          <a:p>
            <a:pPr lvl="3" algn="just">
              <a:lnSpc>
                <a:spcPct val="120000"/>
              </a:lnSpc>
              <a:spcBef>
                <a:spcPct val="20000"/>
              </a:spcBef>
              <a:buClr>
                <a:srgbClr val="000000"/>
              </a:buClr>
              <a:buSzPct val="70000"/>
            </a:pPr>
            <a:r>
              <a:rPr kumimoji="1" lang="zh-CN" altLang="en-US" sz="2800" baseline="-30000">
                <a:solidFill>
                  <a:srgbClr val="000000"/>
                </a:solidFill>
                <a:latin typeface="Times New Roman" panose="02020603050405020304" pitchFamily="18" charset="0"/>
                <a:ea typeface="华文新魏" panose="02010800040101010101" pitchFamily="2" charset="-122"/>
              </a:rPr>
              <a:t>	  	</a:t>
            </a:r>
            <a:r>
              <a:rPr kumimoji="1" lang="zh-CN" altLang="en-US" sz="2800">
                <a:solidFill>
                  <a:srgbClr val="000000"/>
                </a:solidFill>
                <a:latin typeface="Times New Roman" panose="02020603050405020304" pitchFamily="18" charset="0"/>
                <a:ea typeface="华文新魏" panose="02010800040101010101" pitchFamily="2" charset="-122"/>
              </a:rPr>
              <a:t>   </a:t>
            </a:r>
            <a:r>
              <a:rPr kumimoji="1" lang="en-US" altLang="zh-CN" sz="2800">
                <a:solidFill>
                  <a:srgbClr val="000000"/>
                </a:solidFill>
                <a:latin typeface="Times New Roman" panose="02020603050405020304" pitchFamily="18" charset="0"/>
                <a:ea typeface="华文新魏" panose="02010800040101010101" pitchFamily="2" charset="-122"/>
              </a:rPr>
              <a:t> </a:t>
            </a:r>
            <a:r>
              <a:rPr kumimoji="1" lang="zh-CN" altLang="en-US" sz="2800">
                <a:solidFill>
                  <a:srgbClr val="000000"/>
                </a:solidFill>
                <a:latin typeface="Times New Roman" panose="02020603050405020304" pitchFamily="18" charset="0"/>
                <a:ea typeface="华文新魏" panose="02010800040101010101" pitchFamily="2" charset="-122"/>
              </a:rPr>
              <a:t>=[</a:t>
            </a:r>
            <a:r>
              <a:rPr kumimoji="1" lang="en-US" altLang="zh-CN" sz="2800">
                <a:solidFill>
                  <a:srgbClr val="000000"/>
                </a:solidFill>
                <a:latin typeface="Times New Roman" panose="02020603050405020304" pitchFamily="18" charset="0"/>
                <a:ea typeface="华文新魏" panose="02010800040101010101" pitchFamily="2" charset="-122"/>
              </a:rPr>
              <a:t>A]</a:t>
            </a:r>
            <a:r>
              <a:rPr kumimoji="1" lang="zh-CN" altLang="en-US" sz="2800" baseline="-30000">
                <a:solidFill>
                  <a:srgbClr val="000000"/>
                </a:solidFill>
                <a:latin typeface="Times New Roman" panose="02020603050405020304" pitchFamily="18" charset="0"/>
                <a:ea typeface="华文新魏" panose="02010800040101010101" pitchFamily="2" charset="-122"/>
              </a:rPr>
              <a:t>补</a:t>
            </a:r>
            <a:r>
              <a:rPr kumimoji="1" lang="zh-CN" altLang="en-US" sz="2800">
                <a:solidFill>
                  <a:srgbClr val="000000"/>
                </a:solidFill>
                <a:latin typeface="Times New Roman" panose="02020603050405020304" pitchFamily="18" charset="0"/>
                <a:ea typeface="华文新魏" panose="02010800040101010101" pitchFamily="2" charset="-122"/>
              </a:rPr>
              <a:t>·([</a:t>
            </a:r>
            <a:r>
              <a:rPr kumimoji="1" lang="en-US" altLang="zh-CN" sz="2800">
                <a:solidFill>
                  <a:srgbClr val="000000"/>
                </a:solidFill>
                <a:latin typeface="Times New Roman" panose="02020603050405020304" pitchFamily="18" charset="0"/>
                <a:ea typeface="华文新魏" panose="02010800040101010101" pitchFamily="2" charset="-122"/>
              </a:rPr>
              <a:t>B]</a:t>
            </a:r>
            <a:r>
              <a:rPr kumimoji="1" lang="zh-CN" altLang="en-US" sz="2800" baseline="-30000">
                <a:solidFill>
                  <a:srgbClr val="000000"/>
                </a:solidFill>
                <a:latin typeface="Times New Roman" panose="02020603050405020304" pitchFamily="18" charset="0"/>
                <a:ea typeface="华文新魏" panose="02010800040101010101" pitchFamily="2" charset="-122"/>
              </a:rPr>
              <a:t>补</a:t>
            </a:r>
            <a:r>
              <a:rPr kumimoji="1" lang="zh-CN" altLang="en-US" sz="2800">
                <a:solidFill>
                  <a:srgbClr val="000000"/>
                </a:solidFill>
                <a:latin typeface="Times New Roman" panose="02020603050405020304" pitchFamily="18" charset="0"/>
                <a:ea typeface="华文新魏" panose="02010800040101010101" pitchFamily="2" charset="-122"/>
              </a:rPr>
              <a:t>)</a:t>
            </a:r>
            <a:r>
              <a:rPr kumimoji="1" lang="zh-CN" altLang="en-US" sz="2800" baseline="-30000">
                <a:solidFill>
                  <a:srgbClr val="000000"/>
                </a:solidFill>
                <a:latin typeface="Times New Roman" panose="02020603050405020304" pitchFamily="18" charset="0"/>
                <a:ea typeface="华文新魏" panose="02010800040101010101" pitchFamily="2" charset="-122"/>
              </a:rPr>
              <a:t>尾</a:t>
            </a:r>
            <a:r>
              <a:rPr kumimoji="1" lang="zh-CN" altLang="en-US" sz="2800">
                <a:solidFill>
                  <a:srgbClr val="000000"/>
                </a:solidFill>
                <a:latin typeface="Times New Roman" panose="02020603050405020304" pitchFamily="18" charset="0"/>
                <a:ea typeface="华文新魏" panose="02010800040101010101" pitchFamily="2" charset="-122"/>
              </a:rPr>
              <a:t>+[-</a:t>
            </a:r>
            <a:r>
              <a:rPr kumimoji="1" lang="en-US" altLang="zh-CN" sz="2800">
                <a:solidFill>
                  <a:srgbClr val="000000"/>
                </a:solidFill>
                <a:latin typeface="Times New Roman" panose="02020603050405020304" pitchFamily="18" charset="0"/>
                <a:ea typeface="华文新魏" panose="02010800040101010101" pitchFamily="2" charset="-122"/>
              </a:rPr>
              <a:t>A]</a:t>
            </a:r>
            <a:r>
              <a:rPr kumimoji="1" lang="zh-CN" altLang="en-US" sz="2800" baseline="-30000">
                <a:solidFill>
                  <a:srgbClr val="000000"/>
                </a:solidFill>
                <a:latin typeface="Times New Roman" panose="02020603050405020304" pitchFamily="18" charset="0"/>
                <a:ea typeface="华文新魏" panose="02010800040101010101" pitchFamily="2" charset="-122"/>
              </a:rPr>
              <a:t>补</a:t>
            </a:r>
          </a:p>
        </p:txBody>
      </p:sp>
      <p:grpSp>
        <p:nvGrpSpPr>
          <p:cNvPr id="11" name="组合 10"/>
          <p:cNvGrpSpPr>
            <a:grpSpLocks/>
          </p:cNvGrpSpPr>
          <p:nvPr/>
        </p:nvGrpSpPr>
        <p:grpSpPr bwMode="auto">
          <a:xfrm>
            <a:off x="3994150" y="3036888"/>
            <a:ext cx="3170238" cy="679450"/>
            <a:chOff x="3718942" y="2577674"/>
            <a:chExt cx="4224202" cy="907940"/>
          </a:xfrm>
        </p:grpSpPr>
        <p:cxnSp>
          <p:nvCxnSpPr>
            <p:cNvPr id="9" name="直接箭头连接符 8"/>
            <p:cNvCxnSpPr/>
            <p:nvPr/>
          </p:nvCxnSpPr>
          <p:spPr>
            <a:xfrm flipH="1">
              <a:off x="3718942" y="3139832"/>
              <a:ext cx="2952922" cy="3457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966953" y="2577674"/>
              <a:ext cx="2976191" cy="5473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 name="椭圆 7"/>
          <p:cNvSpPr>
            <a:spLocks noChangeArrowheads="1"/>
          </p:cNvSpPr>
          <p:nvPr/>
        </p:nvSpPr>
        <p:spPr bwMode="auto">
          <a:xfrm>
            <a:off x="538163" y="3609975"/>
            <a:ext cx="1512887" cy="539750"/>
          </a:xfrm>
          <a:prstGeom prst="ellipse">
            <a:avLst/>
          </a:prstGeom>
          <a:noFill/>
          <a:ln w="38100">
            <a:solidFill>
              <a:srgbClr val="008000"/>
            </a:solidFill>
            <a:round/>
            <a:headEnd/>
            <a:tailEnd/>
          </a:ln>
          <a:effectLst>
            <a:outerShdw blurRad="40000" dist="23000" dir="5400000" rotWithShape="0">
              <a:srgbClr val="808080">
                <a:alpha val="34998"/>
              </a:srgbClr>
            </a:outerShdw>
          </a:effectLst>
        </p:spPr>
        <p:txBody>
          <a:bodyPr anchor="ctr"/>
          <a:lstStyle/>
          <a:p>
            <a:pPr algn="ctr">
              <a:defRPr/>
            </a:pPr>
            <a:endParaRPr kumimoji="1" lang="zh-CN" altLang="en-US">
              <a:solidFill>
                <a:schemeClr val="lt1"/>
              </a:solidFill>
              <a:latin typeface="+mn-lt"/>
              <a:ea typeface="+mn-ea"/>
            </a:endParaRPr>
          </a:p>
        </p:txBody>
      </p:sp>
      <p:sp>
        <p:nvSpPr>
          <p:cNvPr id="16" name="椭圆 15"/>
          <p:cNvSpPr>
            <a:spLocks noChangeArrowheads="1"/>
          </p:cNvSpPr>
          <p:nvPr/>
        </p:nvSpPr>
        <p:spPr bwMode="auto">
          <a:xfrm>
            <a:off x="2078038" y="5300663"/>
            <a:ext cx="3833812" cy="754062"/>
          </a:xfrm>
          <a:prstGeom prst="ellipse">
            <a:avLst/>
          </a:prstGeom>
          <a:noFill/>
          <a:ln w="38100">
            <a:solidFill>
              <a:srgbClr val="008000"/>
            </a:solidFill>
            <a:round/>
            <a:headEnd/>
            <a:tailEnd/>
          </a:ln>
          <a:effectLst>
            <a:outerShdw blurRad="40000" dist="23000" dir="5400000" rotWithShape="0">
              <a:srgbClr val="808080">
                <a:alpha val="34998"/>
              </a:srgbClr>
            </a:outerShdw>
          </a:effectLst>
        </p:spPr>
        <p:txBody>
          <a:bodyPr anchor="ctr"/>
          <a:lstStyle/>
          <a:p>
            <a:pPr algn="ctr">
              <a:defRPr/>
            </a:pPr>
            <a:endParaRPr kumimoji="1" lang="zh-CN" altLang="en-US">
              <a:solidFill>
                <a:schemeClr val="lt1"/>
              </a:solidFill>
              <a:latin typeface="+mn-lt"/>
              <a:ea typeface="+mn-ea"/>
            </a:endParaRPr>
          </a:p>
        </p:txBody>
      </p:sp>
      <p:sp>
        <p:nvSpPr>
          <p:cNvPr id="2" name="文本框 1">
            <a:extLst>
              <a:ext uri="{FF2B5EF4-FFF2-40B4-BE49-F238E27FC236}">
                <a16:creationId xmlns:a16="http://schemas.microsoft.com/office/drawing/2014/main" id="{E5115E87-5D98-23FB-D310-19273B1F18CA}"/>
              </a:ext>
            </a:extLst>
          </p:cNvPr>
          <p:cNvSpPr txBox="1"/>
          <p:nvPr/>
        </p:nvSpPr>
        <p:spPr>
          <a:xfrm>
            <a:off x="5796136" y="4641913"/>
            <a:ext cx="1082348" cy="307777"/>
          </a:xfrm>
          <a:prstGeom prst="rect">
            <a:avLst/>
          </a:prstGeom>
          <a:noFill/>
        </p:spPr>
        <p:txBody>
          <a:bodyPr wrap="none" rtlCol="0">
            <a:spAutoFit/>
          </a:bodyPr>
          <a:lstStyle/>
          <a:p>
            <a:r>
              <a:rPr lang="zh-CN" altLang="en-US" sz="1400" dirty="0"/>
              <a:t>刚才的结论</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bwMode="auto">
          <a:xfrm>
            <a:off x="296880" y="0"/>
            <a:ext cx="5210175" cy="5889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a:t>
            </a:r>
          </a:p>
        </p:txBody>
      </p:sp>
      <p:sp>
        <p:nvSpPr>
          <p:cNvPr id="118787" name="内容占位符 2"/>
          <p:cNvSpPr>
            <a:spLocks noGrp="1"/>
          </p:cNvSpPr>
          <p:nvPr>
            <p:ph idx="1"/>
          </p:nvPr>
        </p:nvSpPr>
        <p:spPr bwMode="auto">
          <a:xfrm>
            <a:off x="241300" y="836613"/>
            <a:ext cx="8723313" cy="470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SzTx/>
              <a:buFont typeface="Wingdings" panose="05000000000000000000" pitchFamily="2" charset="2"/>
              <a:buNone/>
            </a:pPr>
            <a:r>
              <a:rPr lang="zh-CN" altLang="en-US" sz="3200" dirty="0">
                <a:latin typeface="Lantinghei SC Demibold"/>
                <a:ea typeface="Lantinghei SC Demibold"/>
                <a:cs typeface="Lantinghei SC Demibold"/>
              </a:rPr>
              <a:t>分两种情况讨论：</a:t>
            </a:r>
            <a:endParaRPr lang="en-US" altLang="zh-CN" sz="3200" dirty="0">
              <a:latin typeface="Lantinghei SC Demibold"/>
              <a:ea typeface="Lantinghei SC Demibold"/>
              <a:cs typeface="Lantinghei SC Demibold"/>
            </a:endParaRPr>
          </a:p>
        </p:txBody>
      </p:sp>
      <p:sp>
        <p:nvSpPr>
          <p:cNvPr id="4" name="圆角矩形标注 3"/>
          <p:cNvSpPr>
            <a:spLocks noChangeArrowheads="1"/>
          </p:cNvSpPr>
          <p:nvPr/>
        </p:nvSpPr>
        <p:spPr bwMode="auto">
          <a:xfrm>
            <a:off x="609600" y="3286125"/>
            <a:ext cx="6824663" cy="647700"/>
          </a:xfrm>
          <a:prstGeom prst="wedgeRoundRectCallout">
            <a:avLst>
              <a:gd name="adj1" fmla="val 49917"/>
              <a:gd name="adj2" fmla="val -6931"/>
              <a:gd name="adj3" fmla="val 16667"/>
            </a:avLst>
          </a:prstGeom>
          <a:gradFill rotWithShape="1">
            <a:gsLst>
              <a:gs pos="0">
                <a:srgbClr val="E4F9FF"/>
              </a:gs>
              <a:gs pos="64999">
                <a:srgbClr val="BBEFFF"/>
              </a:gs>
              <a:gs pos="100000">
                <a:srgbClr val="9EEAFF"/>
              </a:gs>
            </a:gsLst>
            <a:lin ang="5400000" scaled="1"/>
          </a:gradFill>
          <a:ln w="9525">
            <a:solidFill>
              <a:srgbClr val="46AAC5"/>
            </a:solidFill>
            <a:miter lim="800000"/>
            <a:headEnd/>
            <a:tailEnd/>
          </a:ln>
          <a:effectLst>
            <a:outerShdw blurRad="40000" dist="20000" dir="5400000" rotWithShape="0">
              <a:srgbClr val="808080">
                <a:alpha val="37999"/>
              </a:srgbClr>
            </a:outerShdw>
          </a:effec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defRPr/>
            </a:pPr>
            <a:r>
              <a:rPr kumimoji="1" lang="en-US" altLang="zh-CN" sz="2400">
                <a:solidFill>
                  <a:srgbClr val="000000"/>
                </a:solidFill>
                <a:latin typeface="Lantinghei SC Demibold"/>
                <a:ea typeface="Lantinghei SC Demibold"/>
                <a:cs typeface="Lantinghei SC Demibold"/>
              </a:rPr>
              <a:t>B</a:t>
            </a:r>
            <a:r>
              <a:rPr kumimoji="1" lang="zh-CN" altLang="en-US" sz="2400">
                <a:solidFill>
                  <a:srgbClr val="000000"/>
                </a:solidFill>
                <a:latin typeface="Lantinghei SC Demibold"/>
                <a:ea typeface="Lantinghei SC Demibold"/>
                <a:cs typeface="Lantinghei SC Demibold"/>
              </a:rPr>
              <a:t>为非负数：</a:t>
            </a:r>
            <a:r>
              <a:rPr kumimoji="1" lang="en-US" altLang="zh-CN" sz="2400">
                <a:solidFill>
                  <a:srgbClr val="000000"/>
                </a:solidFill>
                <a:latin typeface="Lantinghei SC Demibold"/>
                <a:ea typeface="Lantinghei SC Demibold"/>
                <a:cs typeface="Lantinghei SC Demibold"/>
              </a:rPr>
              <a:t> </a:t>
            </a:r>
            <a:r>
              <a:rPr kumimoji="1" lang="zh-CN" altLang="en-US" sz="2400">
                <a:solidFill>
                  <a:srgbClr val="000000"/>
                </a:solidFill>
                <a:latin typeface="Lantinghei SC Demibold"/>
                <a:ea typeface="Lantinghei SC Demibold"/>
                <a:cs typeface="Lantinghei SC Demibold"/>
              </a:rPr>
              <a:t>[</a:t>
            </a:r>
            <a:r>
              <a:rPr kumimoji="1" lang="en-US" altLang="zh-CN" sz="2400">
                <a:solidFill>
                  <a:srgbClr val="000000"/>
                </a:solidFill>
                <a:latin typeface="Lantinghei SC Demibold"/>
                <a:ea typeface="Lantinghei SC Demibold"/>
                <a:cs typeface="Lantinghei SC Demibold"/>
              </a:rPr>
              <a:t>A·B]</a:t>
            </a:r>
            <a:r>
              <a:rPr kumimoji="1" lang="zh-CN" altLang="en-US" sz="2400" baseline="-30000">
                <a:solidFill>
                  <a:srgbClr val="000000"/>
                </a:solidFill>
                <a:latin typeface="Lantinghei SC Demibold"/>
                <a:ea typeface="Lantinghei SC Demibold"/>
                <a:cs typeface="Lantinghei SC Demibold"/>
              </a:rPr>
              <a:t>补</a:t>
            </a:r>
            <a:r>
              <a:rPr kumimoji="1" lang="zh-CN" altLang="en-US" sz="2400">
                <a:solidFill>
                  <a:srgbClr val="000000"/>
                </a:solidFill>
                <a:latin typeface="Lantinghei SC Demibold"/>
                <a:ea typeface="Lantinghei SC Demibold"/>
                <a:cs typeface="Lantinghei SC Demibold"/>
              </a:rPr>
              <a:t>=[</a:t>
            </a:r>
            <a:r>
              <a:rPr kumimoji="1" lang="en-US" altLang="zh-CN" sz="2400">
                <a:solidFill>
                  <a:srgbClr val="000000"/>
                </a:solidFill>
                <a:latin typeface="Lantinghei SC Demibold"/>
                <a:ea typeface="Lantinghei SC Demibold"/>
                <a:cs typeface="Lantinghei SC Demibold"/>
              </a:rPr>
              <a:t>A]</a:t>
            </a:r>
            <a:r>
              <a:rPr kumimoji="1" lang="zh-CN" altLang="en-US" sz="2400" baseline="-30000">
                <a:solidFill>
                  <a:srgbClr val="000000"/>
                </a:solidFill>
                <a:latin typeface="Lantinghei SC Demibold"/>
                <a:ea typeface="Lantinghei SC Demibold"/>
                <a:cs typeface="Lantinghei SC Demibold"/>
              </a:rPr>
              <a:t>补</a:t>
            </a:r>
            <a:r>
              <a:rPr kumimoji="1" lang="zh-CN" altLang="en-US" sz="2400">
                <a:solidFill>
                  <a:srgbClr val="000000"/>
                </a:solidFill>
                <a:latin typeface="Lantinghei SC Demibold"/>
                <a:ea typeface="Lantinghei SC Demibold"/>
                <a:cs typeface="Lantinghei SC Demibold"/>
              </a:rPr>
              <a:t>·[</a:t>
            </a:r>
            <a:r>
              <a:rPr kumimoji="1" lang="en-US" altLang="zh-CN" sz="2400">
                <a:solidFill>
                  <a:srgbClr val="000000"/>
                </a:solidFill>
                <a:latin typeface="Lantinghei SC Demibold"/>
                <a:ea typeface="Lantinghei SC Demibold"/>
                <a:cs typeface="Lantinghei SC Demibold"/>
              </a:rPr>
              <a:t>B]</a:t>
            </a:r>
            <a:r>
              <a:rPr kumimoji="1" lang="zh-CN" altLang="en-US" sz="2400" baseline="-30000">
                <a:solidFill>
                  <a:srgbClr val="000000"/>
                </a:solidFill>
                <a:latin typeface="Lantinghei SC Demibold"/>
                <a:ea typeface="Lantinghei SC Demibold"/>
                <a:cs typeface="Lantinghei SC Demibold"/>
              </a:rPr>
              <a:t>补</a:t>
            </a:r>
            <a:r>
              <a:rPr kumimoji="1" lang="en-US" altLang="zh-CN" sz="2400" baseline="-30000">
                <a:solidFill>
                  <a:srgbClr val="000000"/>
                </a:solidFill>
                <a:latin typeface="Lantinghei SC Demibold"/>
                <a:ea typeface="Lantinghei SC Demibold"/>
                <a:cs typeface="Lantinghei SC Demibold"/>
              </a:rPr>
              <a:t>  </a:t>
            </a:r>
            <a:r>
              <a:rPr lang="en-US" altLang="zh-CN" sz="2400">
                <a:solidFill>
                  <a:srgbClr val="000000"/>
                </a:solidFill>
                <a:latin typeface="Lantinghei SC Demibold"/>
                <a:ea typeface="Lantinghei SC Demibold"/>
                <a:cs typeface="Lantinghei SC Demibold"/>
              </a:rPr>
              <a:t>         </a:t>
            </a:r>
            <a:endParaRPr lang="en-GB" altLang="zh-CN" sz="2400">
              <a:solidFill>
                <a:srgbClr val="000000"/>
              </a:solidFill>
              <a:latin typeface="Lantinghei SC Demibold"/>
              <a:ea typeface="Lantinghei SC Demibold"/>
              <a:cs typeface="Lantinghei SC Demibold"/>
            </a:endParaRPr>
          </a:p>
        </p:txBody>
      </p:sp>
      <p:sp>
        <p:nvSpPr>
          <p:cNvPr id="5" name="圆角矩形标注 4"/>
          <p:cNvSpPr>
            <a:spLocks noChangeArrowheads="1"/>
          </p:cNvSpPr>
          <p:nvPr/>
        </p:nvSpPr>
        <p:spPr bwMode="auto">
          <a:xfrm>
            <a:off x="611188" y="2354263"/>
            <a:ext cx="6816725" cy="649287"/>
          </a:xfrm>
          <a:prstGeom prst="wedgeRoundRectCallout">
            <a:avLst>
              <a:gd name="adj1" fmla="val 49972"/>
              <a:gd name="adj2" fmla="val 8940"/>
              <a:gd name="adj3" fmla="val 16667"/>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defRPr/>
            </a:pPr>
            <a:r>
              <a:rPr kumimoji="1" lang="en-US" altLang="zh-CN" sz="2400">
                <a:latin typeface="Lantinghei SC Demibold"/>
                <a:ea typeface="Lantinghei SC Demibold"/>
                <a:cs typeface="Lantinghei SC Demibold"/>
              </a:rPr>
              <a:t>B</a:t>
            </a:r>
            <a:r>
              <a:rPr kumimoji="1" lang="zh-CN" altLang="en-US" sz="2400">
                <a:latin typeface="Lantinghei SC Demibold"/>
                <a:ea typeface="Lantinghei SC Demibold"/>
                <a:cs typeface="Lantinghei SC Demibold"/>
              </a:rPr>
              <a:t>为负数：[</a:t>
            </a:r>
            <a:r>
              <a:rPr kumimoji="1" lang="en-US" altLang="zh-CN" sz="2400">
                <a:latin typeface="Lantinghei SC Demibold"/>
                <a:ea typeface="Lantinghei SC Demibold"/>
                <a:cs typeface="Lantinghei SC Demibold"/>
              </a:rPr>
              <a:t>A·B]</a:t>
            </a:r>
            <a:r>
              <a:rPr kumimoji="1" lang="zh-CN" altLang="en-US" sz="2400" baseline="-30000">
                <a:latin typeface="Lantinghei SC Demibold"/>
                <a:ea typeface="Lantinghei SC Demibold"/>
                <a:cs typeface="Lantinghei SC Demibold"/>
              </a:rPr>
              <a:t>补</a:t>
            </a:r>
            <a:r>
              <a:rPr kumimoji="1" lang="zh-CN" altLang="en-US" sz="2400">
                <a:latin typeface="Lantinghei SC Demibold"/>
                <a:ea typeface="Lantinghei SC Demibold"/>
                <a:cs typeface="Lantinghei SC Demibold"/>
              </a:rPr>
              <a:t>=[</a:t>
            </a:r>
            <a:r>
              <a:rPr kumimoji="1" lang="en-US" altLang="zh-CN" sz="2400">
                <a:latin typeface="Lantinghei SC Demibold"/>
                <a:ea typeface="Lantinghei SC Demibold"/>
                <a:cs typeface="Lantinghei SC Demibold"/>
              </a:rPr>
              <a:t>A]</a:t>
            </a:r>
            <a:r>
              <a:rPr kumimoji="1" lang="zh-CN" altLang="en-US" sz="2400" baseline="-30000">
                <a:latin typeface="Lantinghei SC Demibold"/>
                <a:ea typeface="Lantinghei SC Demibold"/>
                <a:cs typeface="Lantinghei SC Demibold"/>
              </a:rPr>
              <a:t>补</a:t>
            </a:r>
            <a:r>
              <a:rPr kumimoji="1" lang="zh-CN" altLang="en-US" sz="2400">
                <a:latin typeface="Lantinghei SC Demibold"/>
                <a:ea typeface="Lantinghei SC Demibold"/>
                <a:cs typeface="Lantinghei SC Demibold"/>
              </a:rPr>
              <a:t>·([</a:t>
            </a:r>
            <a:r>
              <a:rPr kumimoji="1" lang="en-US" altLang="zh-CN" sz="2400">
                <a:latin typeface="Lantinghei SC Demibold"/>
                <a:ea typeface="Lantinghei SC Demibold"/>
                <a:cs typeface="Lantinghei SC Demibold"/>
              </a:rPr>
              <a:t>B]</a:t>
            </a:r>
            <a:r>
              <a:rPr kumimoji="1" lang="zh-CN" altLang="en-US" sz="2400" baseline="-30000">
                <a:latin typeface="Lantinghei SC Demibold"/>
                <a:ea typeface="Lantinghei SC Demibold"/>
                <a:cs typeface="Lantinghei SC Demibold"/>
              </a:rPr>
              <a:t>补</a:t>
            </a:r>
            <a:r>
              <a:rPr kumimoji="1" lang="zh-CN" altLang="en-US" sz="2400">
                <a:latin typeface="Lantinghei SC Demibold"/>
                <a:ea typeface="Lantinghei SC Demibold"/>
                <a:cs typeface="Lantinghei SC Demibold"/>
              </a:rPr>
              <a:t>)</a:t>
            </a:r>
            <a:r>
              <a:rPr kumimoji="1" lang="zh-CN" altLang="en-US" sz="2400" baseline="-30000">
                <a:latin typeface="Lantinghei SC Demibold"/>
                <a:ea typeface="Lantinghei SC Demibold"/>
                <a:cs typeface="Lantinghei SC Demibold"/>
              </a:rPr>
              <a:t>尾</a:t>
            </a:r>
            <a:r>
              <a:rPr kumimoji="1" lang="zh-CN" altLang="en-US" sz="2400">
                <a:latin typeface="Lantinghei SC Demibold"/>
                <a:ea typeface="Lantinghei SC Demibold"/>
                <a:cs typeface="Lantinghei SC Demibold"/>
              </a:rPr>
              <a:t>+[-</a:t>
            </a:r>
            <a:r>
              <a:rPr kumimoji="1" lang="en-US" altLang="zh-CN" sz="2400">
                <a:latin typeface="Lantinghei SC Demibold"/>
                <a:ea typeface="Lantinghei SC Demibold"/>
                <a:cs typeface="Lantinghei SC Demibold"/>
              </a:rPr>
              <a:t>A]</a:t>
            </a:r>
            <a:r>
              <a:rPr kumimoji="1" lang="zh-CN" altLang="en-US" sz="2400" baseline="-30000">
                <a:latin typeface="Lantinghei SC Demibold"/>
                <a:ea typeface="Lantinghei SC Demibold"/>
                <a:cs typeface="Lantinghei SC Demibold"/>
              </a:rPr>
              <a:t>补</a:t>
            </a:r>
            <a:endParaRPr lang="en-GB" altLang="zh-CN" sz="2400">
              <a:latin typeface="Lantinghei SC Demibold"/>
              <a:ea typeface="Lantinghei SC Demibold"/>
              <a:cs typeface="Lantinghei SC Demibold"/>
            </a:endParaRPr>
          </a:p>
        </p:txBody>
      </p:sp>
      <p:sp>
        <p:nvSpPr>
          <p:cNvPr id="7" name="圆角矩形标注 6"/>
          <p:cNvSpPr/>
          <p:nvPr/>
        </p:nvSpPr>
        <p:spPr>
          <a:xfrm>
            <a:off x="4997450" y="1227138"/>
            <a:ext cx="3506788" cy="571500"/>
          </a:xfrm>
          <a:prstGeom prst="wedgeRoundRectCallout">
            <a:avLst>
              <a:gd name="adj1" fmla="val -56175"/>
              <a:gd name="adj2" fmla="val 142011"/>
              <a:gd name="adj3" fmla="val 16667"/>
            </a:avLst>
          </a:prstGeom>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400">
                <a:solidFill>
                  <a:srgbClr val="000000"/>
                </a:solidFill>
                <a:latin typeface="Lantinghei SC Demibold"/>
                <a:ea typeface="Lantinghei SC Demibold"/>
                <a:cs typeface="Lantinghei SC Demibold"/>
              </a:rPr>
              <a:t>两种情况可以综合吗？</a:t>
            </a:r>
          </a:p>
        </p:txBody>
      </p:sp>
      <p:sp>
        <p:nvSpPr>
          <p:cNvPr id="8" name="圆角矩形标注 7"/>
          <p:cNvSpPr>
            <a:spLocks noChangeArrowheads="1"/>
          </p:cNvSpPr>
          <p:nvPr/>
        </p:nvSpPr>
        <p:spPr bwMode="auto">
          <a:xfrm>
            <a:off x="581025" y="4238625"/>
            <a:ext cx="7951788" cy="661988"/>
          </a:xfrm>
          <a:prstGeom prst="wedgeRoundRectCallout">
            <a:avLst>
              <a:gd name="adj1" fmla="val 49500"/>
              <a:gd name="adj2" fmla="val 9509"/>
              <a:gd name="adj3" fmla="val 16667"/>
            </a:avLst>
          </a:prstGeom>
          <a:solidFill>
            <a:srgbClr val="9BBB59"/>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defRPr/>
            </a:pPr>
            <a:endParaRPr lang="en-US" altLang="zh-CN" sz="2400">
              <a:solidFill>
                <a:schemeClr val="bg1"/>
              </a:solidFill>
              <a:latin typeface="Lantinghei SC Demibold"/>
              <a:ea typeface="Lantinghei SC Demibold"/>
              <a:cs typeface="Lantinghei SC Demibold"/>
            </a:endParaRPr>
          </a:p>
          <a:p>
            <a:pPr lvl="1" algn="just">
              <a:defRPr/>
            </a:pPr>
            <a:r>
              <a:rPr kumimoji="1" lang="zh-CN" altLang="en-US" sz="2400">
                <a:solidFill>
                  <a:schemeClr val="bg1"/>
                </a:solidFill>
                <a:latin typeface="Lantinghei SC Demibold"/>
                <a:ea typeface="Lantinghei SC Demibold"/>
                <a:cs typeface="Lantinghei SC Demibold"/>
              </a:rPr>
              <a:t>[</a:t>
            </a:r>
            <a:r>
              <a:rPr kumimoji="1" lang="en-US" altLang="zh-CN" sz="2400">
                <a:solidFill>
                  <a:schemeClr val="bg1"/>
                </a:solidFill>
                <a:latin typeface="Lantinghei SC Demibold"/>
                <a:ea typeface="Lantinghei SC Demibold"/>
                <a:cs typeface="Lantinghei SC Demibold"/>
              </a:rPr>
              <a:t>A·B]</a:t>
            </a:r>
            <a:r>
              <a:rPr kumimoji="1" lang="zh-CN" altLang="en-US" sz="2400" baseline="-30000">
                <a:solidFill>
                  <a:schemeClr val="bg1"/>
                </a:solidFill>
                <a:latin typeface="Lantinghei SC Demibold"/>
                <a:ea typeface="Lantinghei SC Demibold"/>
                <a:cs typeface="Lantinghei SC Demibold"/>
              </a:rPr>
              <a:t>补</a:t>
            </a:r>
            <a:r>
              <a:rPr kumimoji="1" lang="zh-CN" altLang="en-US" sz="2400">
                <a:solidFill>
                  <a:schemeClr val="bg1"/>
                </a:solidFill>
                <a:latin typeface="Lantinghei SC Demibold"/>
                <a:ea typeface="Lantinghei SC Demibold"/>
                <a:cs typeface="Lantinghei SC Demibold"/>
              </a:rPr>
              <a:t>=[</a:t>
            </a:r>
            <a:r>
              <a:rPr kumimoji="1" lang="en-US" altLang="zh-CN" sz="2400">
                <a:solidFill>
                  <a:schemeClr val="bg1"/>
                </a:solidFill>
                <a:latin typeface="Lantinghei SC Demibold"/>
                <a:ea typeface="Lantinghei SC Demibold"/>
                <a:cs typeface="Lantinghei SC Demibold"/>
              </a:rPr>
              <a:t>C]</a:t>
            </a:r>
            <a:r>
              <a:rPr kumimoji="1" lang="zh-CN" altLang="en-US" sz="2400" baseline="-30000">
                <a:solidFill>
                  <a:schemeClr val="bg1"/>
                </a:solidFill>
                <a:latin typeface="Lantinghei SC Demibold"/>
                <a:ea typeface="Lantinghei SC Demibold"/>
                <a:cs typeface="Lantinghei SC Demibold"/>
              </a:rPr>
              <a:t>补</a:t>
            </a:r>
            <a:r>
              <a:rPr kumimoji="1" lang="zh-CN" altLang="en-US" sz="2400">
                <a:solidFill>
                  <a:schemeClr val="bg1"/>
                </a:solidFill>
                <a:latin typeface="Lantinghei SC Demibold"/>
                <a:ea typeface="Lantinghei SC Demibold"/>
                <a:cs typeface="Lantinghei SC Demibold"/>
              </a:rPr>
              <a:t>=[</a:t>
            </a:r>
            <a:r>
              <a:rPr kumimoji="1" lang="en-US" altLang="zh-CN" sz="2400">
                <a:solidFill>
                  <a:schemeClr val="bg1"/>
                </a:solidFill>
                <a:latin typeface="Lantinghei SC Demibold"/>
                <a:ea typeface="Lantinghei SC Demibold"/>
                <a:cs typeface="Lantinghei SC Demibold"/>
              </a:rPr>
              <a:t>A]</a:t>
            </a:r>
            <a:r>
              <a:rPr kumimoji="1" lang="zh-CN" altLang="en-US" sz="2400" baseline="-30000">
                <a:solidFill>
                  <a:schemeClr val="bg1"/>
                </a:solidFill>
                <a:latin typeface="Lantinghei SC Demibold"/>
                <a:ea typeface="Lantinghei SC Demibold"/>
                <a:cs typeface="Lantinghei SC Demibold"/>
              </a:rPr>
              <a:t>补</a:t>
            </a:r>
            <a:r>
              <a:rPr kumimoji="1" lang="zh-CN" altLang="en-US" sz="2400">
                <a:solidFill>
                  <a:schemeClr val="bg1"/>
                </a:solidFill>
                <a:latin typeface="Lantinghei SC Demibold"/>
                <a:ea typeface="Lantinghei SC Demibold"/>
                <a:cs typeface="Lantinghei SC Demibold"/>
              </a:rPr>
              <a:t>· (0</a:t>
            </a:r>
            <a:r>
              <a:rPr kumimoji="1" lang="en-US" altLang="zh-CN" sz="2400">
                <a:solidFill>
                  <a:schemeClr val="bg1"/>
                </a:solidFill>
                <a:latin typeface="Lantinghei SC Demibold"/>
                <a:ea typeface="Lantinghei SC Demibold"/>
                <a:cs typeface="Lantinghei SC Demibold"/>
              </a:rPr>
              <a:t>.B</a:t>
            </a:r>
            <a:r>
              <a:rPr kumimoji="1" lang="en-US" altLang="zh-CN" sz="2400" baseline="-30000">
                <a:solidFill>
                  <a:schemeClr val="bg1"/>
                </a:solidFill>
                <a:latin typeface="Lantinghei SC Demibold"/>
                <a:ea typeface="Lantinghei SC Demibold"/>
                <a:cs typeface="Lantinghei SC Demibold"/>
              </a:rPr>
              <a:t>1</a:t>
            </a:r>
            <a:r>
              <a:rPr kumimoji="1" lang="en-US" altLang="zh-CN" sz="2400">
                <a:solidFill>
                  <a:schemeClr val="bg1"/>
                </a:solidFill>
                <a:latin typeface="Lantinghei SC Demibold"/>
                <a:ea typeface="Lantinghei SC Demibold"/>
                <a:cs typeface="Lantinghei SC Demibold"/>
              </a:rPr>
              <a:t>B</a:t>
            </a:r>
            <a:r>
              <a:rPr kumimoji="1" lang="en-US" altLang="zh-CN" sz="2400" baseline="-30000">
                <a:solidFill>
                  <a:schemeClr val="bg1"/>
                </a:solidFill>
                <a:latin typeface="Lantinghei SC Demibold"/>
                <a:ea typeface="Lantinghei SC Demibold"/>
                <a:cs typeface="Lantinghei SC Demibold"/>
              </a:rPr>
              <a:t>2</a:t>
            </a:r>
            <a:r>
              <a:rPr kumimoji="1" lang="en-US" altLang="zh-CN" sz="2400">
                <a:solidFill>
                  <a:schemeClr val="bg1"/>
                </a:solidFill>
                <a:latin typeface="Lantinghei SC Demibold"/>
                <a:ea typeface="Lantinghei SC Demibold"/>
                <a:cs typeface="Lantinghei SC Demibold"/>
              </a:rPr>
              <a:t>…B</a:t>
            </a:r>
            <a:r>
              <a:rPr kumimoji="1" lang="en-US" altLang="zh-CN" sz="2400" baseline="-30000">
                <a:solidFill>
                  <a:schemeClr val="bg1"/>
                </a:solidFill>
                <a:latin typeface="Lantinghei SC Demibold"/>
                <a:ea typeface="Lantinghei SC Demibold"/>
                <a:cs typeface="Lantinghei SC Demibold"/>
              </a:rPr>
              <a:t>n</a:t>
            </a:r>
            <a:r>
              <a:rPr kumimoji="1" lang="en-US" altLang="zh-CN" sz="2400">
                <a:solidFill>
                  <a:schemeClr val="bg1"/>
                </a:solidFill>
                <a:latin typeface="Lantinghei SC Demibold"/>
                <a:ea typeface="Lantinghei SC Demibold"/>
                <a:cs typeface="Lantinghei SC Demibold"/>
              </a:rPr>
              <a:t>)+[-A]</a:t>
            </a:r>
            <a:r>
              <a:rPr kumimoji="1" lang="en-US" altLang="zh-CN" sz="2400" baseline="-30000">
                <a:solidFill>
                  <a:schemeClr val="bg1"/>
                </a:solidFill>
                <a:latin typeface="Lantinghei SC Demibold"/>
                <a:ea typeface="Lantinghei SC Demibold"/>
                <a:cs typeface="Lantinghei SC Demibold"/>
              </a:rPr>
              <a:t> </a:t>
            </a:r>
            <a:r>
              <a:rPr kumimoji="1" lang="zh-CN" altLang="en-US" sz="2400" baseline="-30000">
                <a:solidFill>
                  <a:schemeClr val="bg1"/>
                </a:solidFill>
                <a:latin typeface="Lantinghei SC Demibold"/>
                <a:ea typeface="Lantinghei SC Demibold"/>
                <a:cs typeface="Lantinghei SC Demibold"/>
              </a:rPr>
              <a:t>补</a:t>
            </a:r>
            <a:r>
              <a:rPr kumimoji="1" lang="zh-CN" altLang="en-US" sz="2400">
                <a:solidFill>
                  <a:schemeClr val="bg1"/>
                </a:solidFill>
                <a:latin typeface="Lantinghei SC Demibold"/>
                <a:ea typeface="Lantinghei SC Demibold"/>
                <a:cs typeface="Lantinghei SC Demibold"/>
              </a:rPr>
              <a:t>·</a:t>
            </a:r>
            <a:r>
              <a:rPr kumimoji="1" lang="en-US" altLang="zh-CN" sz="2400">
                <a:solidFill>
                  <a:schemeClr val="bg1"/>
                </a:solidFill>
                <a:latin typeface="Lantinghei SC Demibold"/>
                <a:ea typeface="Lantinghei SC Demibold"/>
                <a:cs typeface="Lantinghei SC Demibold"/>
              </a:rPr>
              <a:t>B</a:t>
            </a:r>
            <a:r>
              <a:rPr kumimoji="1" lang="en-US" altLang="zh-CN" sz="2400" baseline="-30000">
                <a:solidFill>
                  <a:schemeClr val="bg1"/>
                </a:solidFill>
                <a:latin typeface="Lantinghei SC Demibold"/>
                <a:ea typeface="Lantinghei SC Demibold"/>
                <a:cs typeface="Lantinghei SC Demibold"/>
              </a:rPr>
              <a:t>0</a:t>
            </a:r>
          </a:p>
          <a:p>
            <a:pPr>
              <a:defRPr/>
            </a:pPr>
            <a:r>
              <a:rPr lang="en-US" altLang="zh-CN" sz="2400">
                <a:solidFill>
                  <a:schemeClr val="bg1"/>
                </a:solidFill>
                <a:latin typeface="Lantinghei SC Demibold"/>
                <a:ea typeface="Lantinghei SC Demibold"/>
                <a:cs typeface="Lantinghei SC Demibold"/>
              </a:rPr>
              <a:t>        </a:t>
            </a:r>
          </a:p>
        </p:txBody>
      </p:sp>
      <p:sp>
        <p:nvSpPr>
          <p:cNvPr id="9" name="云形标注 8"/>
          <p:cNvSpPr/>
          <p:nvPr/>
        </p:nvSpPr>
        <p:spPr>
          <a:xfrm>
            <a:off x="2684463" y="5534025"/>
            <a:ext cx="5795962" cy="485775"/>
          </a:xfrm>
          <a:prstGeom prst="cloudCallout">
            <a:avLst>
              <a:gd name="adj1" fmla="val -1409"/>
              <a:gd name="adj2" fmla="val -186986"/>
            </a:avLst>
          </a:prstGeom>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2400">
                <a:solidFill>
                  <a:srgbClr val="000000"/>
                </a:solidFill>
                <a:latin typeface="Lantinghei SC Demibold"/>
                <a:ea typeface="Lantinghei SC Demibold"/>
                <a:cs typeface="Lantinghei SC Demibold"/>
              </a:rPr>
              <a:t>B</a:t>
            </a:r>
            <a:r>
              <a:rPr lang="en-US" altLang="zh-CN" sz="2400" baseline="-25000">
                <a:solidFill>
                  <a:srgbClr val="000000"/>
                </a:solidFill>
                <a:latin typeface="Lantinghei SC Demibold"/>
                <a:ea typeface="Lantinghei SC Demibold"/>
                <a:cs typeface="Lantinghei SC Demibold"/>
              </a:rPr>
              <a:t>i</a:t>
            </a:r>
            <a:r>
              <a:rPr lang="zh-CN" altLang="en-US" sz="2400">
                <a:solidFill>
                  <a:srgbClr val="000000"/>
                </a:solidFill>
                <a:latin typeface="Lantinghei SC Demibold"/>
                <a:ea typeface="Lantinghei SC Demibold"/>
                <a:cs typeface="Lantinghei SC Demibold"/>
              </a:rPr>
              <a:t>为</a:t>
            </a:r>
            <a:r>
              <a:rPr lang="en-US" altLang="zh-CN" sz="2400">
                <a:solidFill>
                  <a:srgbClr val="000000"/>
                </a:solidFill>
                <a:latin typeface="Lantinghei SC Demibold"/>
                <a:ea typeface="Lantinghei SC Demibold"/>
                <a:cs typeface="Lantinghei SC Demibold"/>
              </a:rPr>
              <a:t>B</a:t>
            </a:r>
            <a:r>
              <a:rPr lang="zh-CN" altLang="en-US" sz="2400">
                <a:solidFill>
                  <a:srgbClr val="000000"/>
                </a:solidFill>
                <a:latin typeface="Lantinghei SC Demibold"/>
                <a:ea typeface="Lantinghei SC Demibold"/>
                <a:cs typeface="Lantinghei SC Demibold"/>
              </a:rPr>
              <a:t>的补码的第</a:t>
            </a:r>
            <a:r>
              <a:rPr lang="en-US" altLang="zh-CN" sz="2400">
                <a:solidFill>
                  <a:srgbClr val="000000"/>
                </a:solidFill>
                <a:latin typeface="Lantinghei SC Demibold"/>
                <a:ea typeface="Lantinghei SC Demibold"/>
                <a:cs typeface="Lantinghei SC Demibold"/>
              </a:rPr>
              <a:t>i</a:t>
            </a:r>
            <a:r>
              <a:rPr lang="zh-CN" altLang="en-US" sz="2400">
                <a:solidFill>
                  <a:srgbClr val="000000"/>
                </a:solidFill>
                <a:latin typeface="Lantinghei SC Demibold"/>
                <a:ea typeface="Lantinghei SC Demibold"/>
                <a:cs typeface="Lantinghei SC Demibold"/>
              </a:rPr>
              <a:t>位的值</a:t>
            </a:r>
            <a:endParaRPr lang="en-US" altLang="zh-CN" sz="2400">
              <a:solidFill>
                <a:srgbClr val="000000"/>
              </a:solidFill>
              <a:latin typeface="Lantinghei SC Demibold"/>
              <a:ea typeface="Lantinghei SC Demibold"/>
              <a:cs typeface="Lantinghei SC Demibold"/>
            </a:endParaRPr>
          </a:p>
        </p:txBody>
      </p:sp>
      <p:cxnSp>
        <p:nvCxnSpPr>
          <p:cNvPr id="11" name="直线连接符 10"/>
          <p:cNvCxnSpPr>
            <a:cxnSpLocks noChangeShapeType="1"/>
          </p:cNvCxnSpPr>
          <p:nvPr/>
        </p:nvCxnSpPr>
        <p:spPr bwMode="auto">
          <a:xfrm>
            <a:off x="4235450" y="4779963"/>
            <a:ext cx="1903413" cy="0"/>
          </a:xfrm>
          <a:prstGeom prst="line">
            <a:avLst/>
          </a:prstGeom>
          <a:noFill/>
          <a:ln w="38100">
            <a:solidFill>
              <a:schemeClr val="bg1"/>
            </a:solidFill>
            <a:round/>
            <a:headEnd/>
            <a:tailEnd/>
          </a:ln>
          <a:effectLst>
            <a:outerShdw blurRad="40000" dist="20000" dir="5400000" rotWithShape="0">
              <a:srgbClr val="808080">
                <a:alpha val="37999"/>
              </a:srgbClr>
            </a:outerShdw>
          </a:effectLst>
        </p:spPr>
      </p:cxnSp>
      <p:sp>
        <p:nvSpPr>
          <p:cNvPr id="2" name="文本框 1">
            <a:extLst>
              <a:ext uri="{FF2B5EF4-FFF2-40B4-BE49-F238E27FC236}">
                <a16:creationId xmlns:a16="http://schemas.microsoft.com/office/drawing/2014/main" id="{CBA027DB-E67C-688C-92B9-FCAE1C571689}"/>
              </a:ext>
            </a:extLst>
          </p:cNvPr>
          <p:cNvSpPr txBox="1"/>
          <p:nvPr/>
        </p:nvSpPr>
        <p:spPr>
          <a:xfrm>
            <a:off x="1259632" y="5301208"/>
            <a:ext cx="1569660" cy="369332"/>
          </a:xfrm>
          <a:prstGeom prst="rect">
            <a:avLst/>
          </a:prstGeom>
          <a:noFill/>
        </p:spPr>
        <p:txBody>
          <a:bodyPr wrap="none" rtlCol="0">
            <a:spAutoFit/>
          </a:bodyPr>
          <a:lstStyle/>
          <a:p>
            <a:r>
              <a:rPr lang="zh-CN" altLang="en-US" dirty="0"/>
              <a:t>最核心的部分</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bwMode="auto">
          <a:xfrm>
            <a:off x="521323" y="0"/>
            <a:ext cx="5210175" cy="55001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a:t>
            </a:r>
          </a:p>
        </p:txBody>
      </p:sp>
      <p:sp>
        <p:nvSpPr>
          <p:cNvPr id="4" name="圆角矩形标注 3"/>
          <p:cNvSpPr/>
          <p:nvPr/>
        </p:nvSpPr>
        <p:spPr>
          <a:xfrm>
            <a:off x="541338" y="979488"/>
            <a:ext cx="7991475" cy="577850"/>
          </a:xfrm>
          <a:prstGeom prst="wedgeRoundRectCallout">
            <a:avLst>
              <a:gd name="adj1" fmla="val 50188"/>
              <a:gd name="adj2" fmla="val -1631"/>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defRPr/>
            </a:pPr>
            <a:endParaRPr lang="en-US" altLang="zh-CN" sz="2400">
              <a:solidFill>
                <a:srgbClr val="FFFFFF"/>
              </a:solidFill>
              <a:latin typeface="Lantinghei SC Demibold"/>
              <a:ea typeface="Lantinghei SC Demibold"/>
              <a:cs typeface="Lantinghei SC Demibold"/>
            </a:endParaRPr>
          </a:p>
          <a:p>
            <a:pPr lvl="1" algn="just">
              <a:lnSpc>
                <a:spcPct val="120000"/>
              </a:lnSpc>
              <a:defRPr/>
            </a:pPr>
            <a:r>
              <a:rPr kumimoji="1" lang="zh-CN" altLang="en-US" sz="2400">
                <a:solidFill>
                  <a:srgbClr val="000000"/>
                </a:solidFill>
                <a:latin typeface="Lantinghei SC Demibold"/>
                <a:ea typeface="Lantinghei SC Demibold"/>
                <a:cs typeface="Lantinghei SC Demibold"/>
              </a:rPr>
              <a:t>[</a:t>
            </a:r>
            <a:r>
              <a:rPr kumimoji="1" lang="en-US" altLang="zh-CN" sz="2400">
                <a:solidFill>
                  <a:srgbClr val="000000"/>
                </a:solidFill>
                <a:latin typeface="Lantinghei SC Demibold"/>
                <a:ea typeface="Lantinghei SC Demibold"/>
                <a:cs typeface="Lantinghei SC Demibold"/>
              </a:rPr>
              <a:t>A·B]</a:t>
            </a:r>
            <a:r>
              <a:rPr kumimoji="1" lang="zh-CN" altLang="en-US" sz="2400" baseline="-30000">
                <a:solidFill>
                  <a:srgbClr val="000000"/>
                </a:solidFill>
                <a:latin typeface="Lantinghei SC Demibold"/>
                <a:ea typeface="Lantinghei SC Demibold"/>
                <a:cs typeface="Lantinghei SC Demibold"/>
              </a:rPr>
              <a:t>补</a:t>
            </a:r>
            <a:r>
              <a:rPr kumimoji="1" lang="zh-CN" altLang="en-US" sz="2400">
                <a:solidFill>
                  <a:srgbClr val="000000"/>
                </a:solidFill>
                <a:latin typeface="Lantinghei SC Demibold"/>
                <a:ea typeface="Lantinghei SC Demibold"/>
                <a:cs typeface="Lantinghei SC Demibold"/>
              </a:rPr>
              <a:t>=[</a:t>
            </a:r>
            <a:r>
              <a:rPr kumimoji="1" lang="en-US" altLang="zh-CN" sz="2400">
                <a:solidFill>
                  <a:srgbClr val="000000"/>
                </a:solidFill>
                <a:latin typeface="Lantinghei SC Demibold"/>
                <a:ea typeface="Lantinghei SC Demibold"/>
                <a:cs typeface="Lantinghei SC Demibold"/>
              </a:rPr>
              <a:t>C]</a:t>
            </a:r>
            <a:r>
              <a:rPr kumimoji="1" lang="zh-CN" altLang="en-US" sz="2400" baseline="-30000">
                <a:solidFill>
                  <a:srgbClr val="000000"/>
                </a:solidFill>
                <a:latin typeface="Lantinghei SC Demibold"/>
                <a:ea typeface="Lantinghei SC Demibold"/>
                <a:cs typeface="Lantinghei SC Demibold"/>
              </a:rPr>
              <a:t>补</a:t>
            </a:r>
            <a:r>
              <a:rPr kumimoji="1" lang="zh-CN" altLang="en-US" sz="2400">
                <a:solidFill>
                  <a:srgbClr val="000000"/>
                </a:solidFill>
                <a:latin typeface="Lantinghei SC Demibold"/>
                <a:ea typeface="Lantinghei SC Demibold"/>
                <a:cs typeface="Lantinghei SC Demibold"/>
              </a:rPr>
              <a:t>=[</a:t>
            </a:r>
            <a:r>
              <a:rPr kumimoji="1" lang="en-US" altLang="zh-CN" sz="2400">
                <a:solidFill>
                  <a:srgbClr val="000000"/>
                </a:solidFill>
                <a:latin typeface="Lantinghei SC Demibold"/>
                <a:ea typeface="Lantinghei SC Demibold"/>
                <a:cs typeface="Lantinghei SC Demibold"/>
              </a:rPr>
              <a:t>A]</a:t>
            </a:r>
            <a:r>
              <a:rPr kumimoji="1" lang="zh-CN" altLang="en-US" sz="2400" baseline="-30000">
                <a:solidFill>
                  <a:srgbClr val="000000"/>
                </a:solidFill>
                <a:latin typeface="Lantinghei SC Demibold"/>
                <a:ea typeface="Lantinghei SC Demibold"/>
                <a:cs typeface="Lantinghei SC Demibold"/>
              </a:rPr>
              <a:t>补</a:t>
            </a:r>
            <a:r>
              <a:rPr kumimoji="1" lang="zh-CN" altLang="en-US" sz="2400">
                <a:solidFill>
                  <a:srgbClr val="000000"/>
                </a:solidFill>
                <a:latin typeface="Lantinghei SC Demibold"/>
                <a:ea typeface="Lantinghei SC Demibold"/>
                <a:cs typeface="Lantinghei SC Demibold"/>
              </a:rPr>
              <a:t>(0·</a:t>
            </a:r>
            <a:r>
              <a:rPr kumimoji="1" lang="en-US" altLang="zh-CN" sz="2400">
                <a:solidFill>
                  <a:srgbClr val="000000"/>
                </a:solidFill>
                <a:latin typeface="Lantinghei SC Demibold"/>
                <a:ea typeface="Lantinghei SC Demibold"/>
                <a:cs typeface="Lantinghei SC Demibold"/>
              </a:rPr>
              <a:t>B</a:t>
            </a:r>
            <a:r>
              <a:rPr kumimoji="1" lang="en-US" altLang="zh-CN" sz="2400" baseline="-30000">
                <a:solidFill>
                  <a:srgbClr val="000000"/>
                </a:solidFill>
                <a:latin typeface="Lantinghei SC Demibold"/>
                <a:ea typeface="Lantinghei SC Demibold"/>
                <a:cs typeface="Lantinghei SC Demibold"/>
              </a:rPr>
              <a:t>1</a:t>
            </a:r>
            <a:r>
              <a:rPr kumimoji="1" lang="en-US" altLang="zh-CN" sz="2400">
                <a:solidFill>
                  <a:srgbClr val="000000"/>
                </a:solidFill>
                <a:latin typeface="Lantinghei SC Demibold"/>
                <a:ea typeface="Lantinghei SC Demibold"/>
                <a:cs typeface="Lantinghei SC Demibold"/>
              </a:rPr>
              <a:t>B</a:t>
            </a:r>
            <a:r>
              <a:rPr kumimoji="1" lang="en-US" altLang="zh-CN" sz="2400" baseline="-30000">
                <a:solidFill>
                  <a:srgbClr val="000000"/>
                </a:solidFill>
                <a:latin typeface="Lantinghei SC Demibold"/>
                <a:ea typeface="Lantinghei SC Demibold"/>
                <a:cs typeface="Lantinghei SC Demibold"/>
              </a:rPr>
              <a:t>2</a:t>
            </a:r>
            <a:r>
              <a:rPr kumimoji="1" lang="en-US" altLang="zh-CN" sz="2400">
                <a:solidFill>
                  <a:srgbClr val="000000"/>
                </a:solidFill>
                <a:latin typeface="Lantinghei SC Demibold"/>
                <a:ea typeface="Lantinghei SC Demibold"/>
                <a:cs typeface="Lantinghei SC Demibold"/>
              </a:rPr>
              <a:t>…B</a:t>
            </a:r>
            <a:r>
              <a:rPr kumimoji="1" lang="en-US" altLang="zh-CN" sz="2400" baseline="-30000">
                <a:solidFill>
                  <a:srgbClr val="000000"/>
                </a:solidFill>
                <a:latin typeface="Lantinghei SC Demibold"/>
                <a:ea typeface="Lantinghei SC Demibold"/>
                <a:cs typeface="Lantinghei SC Demibold"/>
              </a:rPr>
              <a:t>n</a:t>
            </a:r>
            <a:r>
              <a:rPr kumimoji="1" lang="en-US" altLang="zh-CN" sz="2400">
                <a:solidFill>
                  <a:srgbClr val="000000"/>
                </a:solidFill>
                <a:latin typeface="Lantinghei SC Demibold"/>
                <a:ea typeface="Lantinghei SC Demibold"/>
                <a:cs typeface="Lantinghei SC Demibold"/>
              </a:rPr>
              <a:t>)+[-A]</a:t>
            </a:r>
            <a:r>
              <a:rPr kumimoji="1" lang="en-US" altLang="zh-CN" sz="2400" baseline="-30000">
                <a:solidFill>
                  <a:srgbClr val="000000"/>
                </a:solidFill>
                <a:latin typeface="Lantinghei SC Demibold"/>
                <a:ea typeface="Lantinghei SC Demibold"/>
                <a:cs typeface="Lantinghei SC Demibold"/>
              </a:rPr>
              <a:t> </a:t>
            </a:r>
            <a:r>
              <a:rPr kumimoji="1" lang="zh-CN" altLang="en-US" sz="2400" baseline="-30000">
                <a:solidFill>
                  <a:srgbClr val="000000"/>
                </a:solidFill>
                <a:latin typeface="Lantinghei SC Demibold"/>
                <a:ea typeface="Lantinghei SC Demibold"/>
                <a:cs typeface="Lantinghei SC Demibold"/>
              </a:rPr>
              <a:t>补</a:t>
            </a:r>
            <a:r>
              <a:rPr kumimoji="1" lang="zh-CN" altLang="en-US" sz="2400">
                <a:solidFill>
                  <a:srgbClr val="000000"/>
                </a:solidFill>
                <a:latin typeface="Lantinghei SC Demibold"/>
                <a:ea typeface="Lantinghei SC Demibold"/>
                <a:cs typeface="Lantinghei SC Demibold"/>
              </a:rPr>
              <a:t>·</a:t>
            </a:r>
            <a:r>
              <a:rPr kumimoji="1" lang="en-US" altLang="zh-CN" sz="2400">
                <a:solidFill>
                  <a:srgbClr val="000000"/>
                </a:solidFill>
                <a:latin typeface="Lantinghei SC Demibold"/>
                <a:ea typeface="Lantinghei SC Demibold"/>
                <a:cs typeface="Lantinghei SC Demibold"/>
              </a:rPr>
              <a:t>B</a:t>
            </a:r>
            <a:r>
              <a:rPr kumimoji="1" lang="en-US" altLang="zh-CN" sz="2400" baseline="-30000">
                <a:solidFill>
                  <a:srgbClr val="000000"/>
                </a:solidFill>
                <a:latin typeface="Lantinghei SC Demibold"/>
                <a:ea typeface="Lantinghei SC Demibold"/>
                <a:cs typeface="Lantinghei SC Demibold"/>
              </a:rPr>
              <a:t>0</a:t>
            </a:r>
          </a:p>
          <a:p>
            <a:pPr>
              <a:defRPr/>
            </a:pPr>
            <a:r>
              <a:rPr lang="en-US" altLang="zh-CN" sz="2400">
                <a:solidFill>
                  <a:srgbClr val="FF0000"/>
                </a:solidFill>
                <a:latin typeface="Lantinghei SC Demibold"/>
                <a:ea typeface="Lantinghei SC Demibold"/>
                <a:cs typeface="Lantinghei SC Demibold"/>
              </a:rPr>
              <a:t>        </a:t>
            </a:r>
          </a:p>
        </p:txBody>
      </p:sp>
      <p:sp>
        <p:nvSpPr>
          <p:cNvPr id="5" name="矩形 4"/>
          <p:cNvSpPr>
            <a:spLocks noChangeArrowheads="1"/>
          </p:cNvSpPr>
          <p:nvPr/>
        </p:nvSpPr>
        <p:spPr bwMode="auto">
          <a:xfrm>
            <a:off x="323850" y="1700213"/>
            <a:ext cx="84963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33350" indent="-133350">
              <a:defRPr>
                <a:solidFill>
                  <a:schemeClr val="tx1"/>
                </a:solidFill>
                <a:latin typeface="Arial" panose="020B0604020202020204" pitchFamily="34" charset="0"/>
                <a:ea typeface="宋体" panose="02010600030101010101" pitchFamily="2" charset="-122"/>
              </a:defRPr>
            </a:lvl1pPr>
            <a:lvl2pPr marL="336550" indent="-66675">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kumimoji="1" lang="en-US" altLang="zh-CN" sz="2800" b="1">
                <a:solidFill>
                  <a:srgbClr val="000000"/>
                </a:solidFill>
                <a:latin typeface="Times New Roman" panose="02020603050405020304" pitchFamily="18" charset="0"/>
                <a:ea typeface="华文新魏" panose="02010800040101010101" pitchFamily="2" charset="-122"/>
              </a:rPr>
              <a:t>[C]</a:t>
            </a:r>
            <a:r>
              <a:rPr kumimoji="1" lang="zh-CN" altLang="en-US" sz="2800" b="1" baseline="-30000">
                <a:solidFill>
                  <a:srgbClr val="000000"/>
                </a:solidFill>
                <a:latin typeface="Times New Roman" panose="02020603050405020304" pitchFamily="18" charset="0"/>
                <a:ea typeface="华文新魏" panose="02010800040101010101" pitchFamily="2" charset="-122"/>
              </a:rPr>
              <a:t>补  </a:t>
            </a:r>
            <a:r>
              <a:rPr kumimoji="1" lang="zh-CN" altLang="en-US" sz="2800" b="1">
                <a:solidFill>
                  <a:srgbClr val="000000"/>
                </a:solidFill>
                <a:latin typeface="Times New Roman" panose="02020603050405020304" pitchFamily="18" charset="0"/>
                <a:ea typeface="华文新魏" panose="02010800040101010101" pitchFamily="2" charset="-122"/>
              </a:rPr>
              <a:t>=[</a:t>
            </a:r>
            <a:r>
              <a:rPr kumimoji="1" lang="en-US" altLang="zh-CN" sz="2800" b="1">
                <a:solidFill>
                  <a:srgbClr val="000000"/>
                </a:solidFill>
                <a:latin typeface="Times New Roman" panose="02020603050405020304" pitchFamily="18" charset="0"/>
                <a:ea typeface="华文新魏" panose="02010800040101010101" pitchFamily="2" charset="-122"/>
              </a:rPr>
              <a:t>A]</a:t>
            </a:r>
            <a:r>
              <a:rPr kumimoji="1" lang="zh-CN" altLang="en-US" sz="2800" b="1" baseline="-30000">
                <a:solidFill>
                  <a:srgbClr val="000000"/>
                </a:solidFill>
                <a:latin typeface="Times New Roman" panose="02020603050405020304" pitchFamily="18" charset="0"/>
                <a:ea typeface="华文新魏" panose="02010800040101010101" pitchFamily="2" charset="-122"/>
              </a:rPr>
              <a:t>补</a:t>
            </a:r>
            <a:r>
              <a:rPr kumimoji="1" lang="zh-CN" altLang="en-US" sz="2800" b="1">
                <a:solidFill>
                  <a:srgbClr val="000000"/>
                </a:solidFill>
                <a:latin typeface="Times New Roman" panose="02020603050405020304" pitchFamily="18" charset="0"/>
                <a:ea typeface="华文新魏" panose="02010800040101010101" pitchFamily="2" charset="-122"/>
              </a:rPr>
              <a:t>· (</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1</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-1</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2</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-2</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 n</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-n</a:t>
            </a:r>
            <a:r>
              <a:rPr kumimoji="1" lang="en-US" altLang="zh-CN" sz="2800" b="1">
                <a:solidFill>
                  <a:srgbClr val="000000"/>
                </a:solidFill>
                <a:latin typeface="Times New Roman" panose="02020603050405020304" pitchFamily="18" charset="0"/>
                <a:ea typeface="华文新魏" panose="02010800040101010101" pitchFamily="2" charset="-122"/>
              </a:rPr>
              <a:t>) - [A]</a:t>
            </a:r>
            <a:r>
              <a:rPr kumimoji="1" lang="zh-CN" altLang="en-US" sz="2800" b="1" baseline="-30000">
                <a:solidFill>
                  <a:srgbClr val="000000"/>
                </a:solidFill>
                <a:latin typeface="Times New Roman" panose="02020603050405020304" pitchFamily="18" charset="0"/>
                <a:ea typeface="华文新魏" panose="02010800040101010101" pitchFamily="2" charset="-122"/>
              </a:rPr>
              <a:t>补</a:t>
            </a:r>
            <a:r>
              <a:rPr kumimoji="1" lang="zh-CN" altLang="en-US" sz="2800" b="1">
                <a:solidFill>
                  <a:srgbClr val="000000"/>
                </a:solidFill>
                <a:latin typeface="Times New Roman" panose="02020603050405020304" pitchFamily="18" charset="0"/>
                <a:ea typeface="华文新魏" panose="02010800040101010101" pitchFamily="2" charset="-122"/>
              </a:rPr>
              <a:t>·</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0</a:t>
            </a:r>
            <a:endParaRPr kumimoji="1" lang="en-US" altLang="zh-CN" sz="2800" b="1">
              <a:solidFill>
                <a:srgbClr val="000000"/>
              </a:solidFill>
              <a:latin typeface="Times New Roman" panose="02020603050405020304" pitchFamily="18" charset="0"/>
              <a:ea typeface="华文新魏" panose="02010800040101010101" pitchFamily="2" charset="-122"/>
            </a:endParaRPr>
          </a:p>
          <a:p>
            <a:pPr lvl="1">
              <a:lnSpc>
                <a:spcPct val="150000"/>
              </a:lnSpc>
            </a:pPr>
            <a:r>
              <a:rPr kumimoji="1" lang="en-US" altLang="zh-CN" sz="2800" b="1">
                <a:solidFill>
                  <a:srgbClr val="000000"/>
                </a:solidFill>
                <a:latin typeface="Times New Roman" panose="02020603050405020304" pitchFamily="18" charset="0"/>
                <a:ea typeface="华文新魏" panose="02010800040101010101" pitchFamily="2" charset="-122"/>
              </a:rPr>
              <a:t>      =[A]</a:t>
            </a:r>
            <a:r>
              <a:rPr kumimoji="1" lang="zh-CN" altLang="en-US" sz="2800" b="1" baseline="-30000">
                <a:solidFill>
                  <a:srgbClr val="000000"/>
                </a:solidFill>
                <a:latin typeface="Times New Roman" panose="02020603050405020304" pitchFamily="18" charset="0"/>
                <a:ea typeface="华文新魏" panose="02010800040101010101" pitchFamily="2" charset="-122"/>
              </a:rPr>
              <a:t>补</a:t>
            </a:r>
            <a:r>
              <a:rPr kumimoji="1" lang="zh-CN" altLang="en-US" sz="2800" b="1">
                <a:solidFill>
                  <a:srgbClr val="000000"/>
                </a:solidFill>
                <a:latin typeface="Times New Roman" panose="02020603050405020304" pitchFamily="18" charset="0"/>
                <a:ea typeface="华文新魏" panose="02010800040101010101" pitchFamily="2" charset="-122"/>
              </a:rPr>
              <a:t>·[</a:t>
            </a:r>
            <a:r>
              <a:rPr kumimoji="1" lang="zh-CN" altLang="en-US" sz="2800" b="1">
                <a:solidFill>
                  <a:srgbClr val="FF0000"/>
                </a:solidFill>
                <a:latin typeface="Times New Roman" panose="02020603050405020304" pitchFamily="18" charset="0"/>
                <a:ea typeface="华文新魏" panose="02010800040101010101" pitchFamily="2" charset="-122"/>
              </a:rPr>
              <a:t>-</a:t>
            </a:r>
            <a:r>
              <a:rPr kumimoji="1" lang="en-US" altLang="zh-CN" sz="2800" b="1">
                <a:solidFill>
                  <a:srgbClr val="FF0000"/>
                </a:solidFill>
                <a:latin typeface="Times New Roman" panose="02020603050405020304" pitchFamily="18" charset="0"/>
                <a:ea typeface="华文新魏" panose="02010800040101010101" pitchFamily="2" charset="-122"/>
              </a:rPr>
              <a:t>B</a:t>
            </a:r>
            <a:r>
              <a:rPr kumimoji="1" lang="en-US" altLang="zh-CN" sz="2800" b="1" baseline="-30000">
                <a:solidFill>
                  <a:srgbClr val="FF0000"/>
                </a:solidFill>
                <a:latin typeface="Times New Roman" panose="02020603050405020304" pitchFamily="18" charset="0"/>
                <a:ea typeface="华文新魏" panose="02010800040101010101" pitchFamily="2" charset="-122"/>
              </a:rPr>
              <a:t>0</a:t>
            </a:r>
            <a:r>
              <a:rPr kumimoji="1" lang="en-US" altLang="zh-CN" sz="2800" b="1">
                <a:solidFill>
                  <a:srgbClr val="000000"/>
                </a:solidFill>
                <a:latin typeface="Times New Roman" panose="02020603050405020304" pitchFamily="18" charset="0"/>
                <a:ea typeface="华文新魏" panose="02010800040101010101" pitchFamily="2" charset="-122"/>
              </a:rPr>
              <a:t>+(</a:t>
            </a:r>
            <a:r>
              <a:rPr kumimoji="1" lang="en-US" altLang="zh-CN" sz="2800" b="1">
                <a:solidFill>
                  <a:srgbClr val="FF0000"/>
                </a:solidFill>
                <a:latin typeface="Times New Roman" panose="02020603050405020304" pitchFamily="18" charset="0"/>
                <a:ea typeface="华文新魏" panose="02010800040101010101" pitchFamily="2" charset="-122"/>
              </a:rPr>
              <a:t>B</a:t>
            </a:r>
            <a:r>
              <a:rPr kumimoji="1" lang="en-US" altLang="zh-CN" sz="2800" b="1" baseline="-30000">
                <a:solidFill>
                  <a:srgbClr val="FF0000"/>
                </a:solidFill>
                <a:latin typeface="Times New Roman" panose="02020603050405020304" pitchFamily="18" charset="0"/>
                <a:ea typeface="华文新魏" panose="02010800040101010101" pitchFamily="2" charset="-122"/>
              </a:rPr>
              <a:t>1</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1</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-1</a:t>
            </a:r>
            <a:r>
              <a:rPr kumimoji="1" lang="en-US" altLang="zh-CN" sz="2800" b="1">
                <a:solidFill>
                  <a:srgbClr val="000000"/>
                </a:solidFill>
                <a:latin typeface="Times New Roman" panose="02020603050405020304" pitchFamily="18" charset="0"/>
                <a:ea typeface="华文新魏" panose="02010800040101010101" pitchFamily="2" charset="-122"/>
              </a:rPr>
              <a:t>)+ </a:t>
            </a:r>
          </a:p>
          <a:p>
            <a:pPr lvl="1">
              <a:lnSpc>
                <a:spcPct val="150000"/>
              </a:lnSpc>
            </a:pPr>
            <a:r>
              <a:rPr kumimoji="1" lang="zh-CN" altLang="en-US" sz="2800" b="1">
                <a:solidFill>
                  <a:srgbClr val="000000"/>
                </a:solidFill>
                <a:latin typeface="Times New Roman" panose="02020603050405020304" pitchFamily="18" charset="0"/>
                <a:ea typeface="华文新魏" panose="02010800040101010101" pitchFamily="2" charset="-122"/>
              </a:rPr>
              <a:t>        </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2</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-1</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2</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-2</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n</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-(n-1)</a:t>
            </a:r>
            <a:r>
              <a:rPr kumimoji="1" lang="en-US" altLang="zh-CN" sz="2800" b="1">
                <a:solidFill>
                  <a:srgbClr val="000000"/>
                </a:solidFill>
                <a:latin typeface="Times New Roman" panose="02020603050405020304" pitchFamily="18" charset="0"/>
                <a:ea typeface="华文新魏" panose="02010800040101010101" pitchFamily="2" charset="-122"/>
              </a:rPr>
              <a:t>-</a:t>
            </a:r>
            <a:r>
              <a:rPr kumimoji="1" lang="en-US" altLang="zh-CN" sz="2800" b="1">
                <a:solidFill>
                  <a:srgbClr val="FF0000"/>
                </a:solidFill>
                <a:latin typeface="Times New Roman" panose="02020603050405020304" pitchFamily="18" charset="0"/>
                <a:ea typeface="华文新魏" panose="02010800040101010101" pitchFamily="2" charset="-122"/>
              </a:rPr>
              <a:t>B</a:t>
            </a:r>
            <a:r>
              <a:rPr kumimoji="1" lang="en-US" altLang="zh-CN" sz="2800" b="1" baseline="-30000">
                <a:solidFill>
                  <a:srgbClr val="FF0000"/>
                </a:solidFill>
                <a:latin typeface="Times New Roman" panose="02020603050405020304" pitchFamily="18" charset="0"/>
                <a:ea typeface="华文新魏" panose="02010800040101010101" pitchFamily="2" charset="-122"/>
              </a:rPr>
              <a:t>n</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-n</a:t>
            </a:r>
            <a:r>
              <a:rPr kumimoji="1" lang="en-US" altLang="zh-CN" sz="2800" b="1">
                <a:solidFill>
                  <a:srgbClr val="000000"/>
                </a:solidFill>
                <a:latin typeface="Times New Roman" panose="02020603050405020304" pitchFamily="18" charset="0"/>
                <a:ea typeface="华文新魏" panose="02010800040101010101" pitchFamily="2" charset="-122"/>
              </a:rPr>
              <a:t>)]</a:t>
            </a:r>
          </a:p>
          <a:p>
            <a:pPr lvl="1">
              <a:lnSpc>
                <a:spcPct val="150000"/>
              </a:lnSpc>
            </a:pPr>
            <a:r>
              <a:rPr kumimoji="1" lang="en-US" altLang="zh-CN" sz="2800" b="1">
                <a:solidFill>
                  <a:srgbClr val="000000"/>
                </a:solidFill>
                <a:latin typeface="Times New Roman" panose="02020603050405020304" pitchFamily="18" charset="0"/>
                <a:ea typeface="华文新魏" panose="02010800040101010101" pitchFamily="2" charset="-122"/>
              </a:rPr>
              <a:t>      =[A]</a:t>
            </a:r>
            <a:r>
              <a:rPr kumimoji="1" lang="zh-CN" altLang="en-US" sz="2800" b="1" baseline="-30000">
                <a:solidFill>
                  <a:srgbClr val="000000"/>
                </a:solidFill>
                <a:latin typeface="Times New Roman" panose="02020603050405020304" pitchFamily="18" charset="0"/>
                <a:ea typeface="华文新魏" panose="02010800040101010101" pitchFamily="2" charset="-122"/>
              </a:rPr>
              <a:t>补</a:t>
            </a:r>
            <a:r>
              <a:rPr kumimoji="1" lang="zh-CN" altLang="en-US" sz="2800" b="1">
                <a:solidFill>
                  <a:srgbClr val="000000"/>
                </a:solidFill>
                <a:latin typeface="Times New Roman" panose="02020603050405020304" pitchFamily="18" charset="0"/>
                <a:ea typeface="华文新魏" panose="02010800040101010101" pitchFamily="2" charset="-122"/>
              </a:rPr>
              <a:t>·[(</a:t>
            </a:r>
            <a:r>
              <a:rPr kumimoji="1" lang="en-US" altLang="zh-CN" sz="2800" b="1">
                <a:solidFill>
                  <a:srgbClr val="FF0000"/>
                </a:solidFill>
                <a:latin typeface="Times New Roman" panose="02020603050405020304" pitchFamily="18" charset="0"/>
                <a:ea typeface="华文新魏" panose="02010800040101010101" pitchFamily="2" charset="-122"/>
              </a:rPr>
              <a:t>B</a:t>
            </a:r>
            <a:r>
              <a:rPr kumimoji="1" lang="en-US" altLang="zh-CN" sz="2800" b="1" baseline="-30000">
                <a:solidFill>
                  <a:srgbClr val="FF0000"/>
                </a:solidFill>
                <a:latin typeface="Times New Roman" panose="02020603050405020304" pitchFamily="18" charset="0"/>
                <a:ea typeface="华文新魏" panose="02010800040101010101" pitchFamily="2" charset="-122"/>
              </a:rPr>
              <a:t>1</a:t>
            </a:r>
            <a:r>
              <a:rPr kumimoji="1" lang="en-US" altLang="zh-CN" sz="2800" b="1">
                <a:solidFill>
                  <a:srgbClr val="FF0000"/>
                </a:solidFill>
                <a:latin typeface="Times New Roman" panose="02020603050405020304" pitchFamily="18" charset="0"/>
                <a:ea typeface="华文新魏" panose="02010800040101010101" pitchFamily="2" charset="-122"/>
              </a:rPr>
              <a:t>-B</a:t>
            </a:r>
            <a:r>
              <a:rPr kumimoji="1" lang="en-US" altLang="zh-CN" sz="2800" b="1" baseline="-30000">
                <a:solidFill>
                  <a:srgbClr val="FF0000"/>
                </a:solidFill>
                <a:latin typeface="Times New Roman" panose="02020603050405020304" pitchFamily="18" charset="0"/>
                <a:ea typeface="华文新魏" panose="02010800040101010101" pitchFamily="2" charset="-122"/>
              </a:rPr>
              <a:t>0</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0</a:t>
            </a:r>
            <a:r>
              <a:rPr kumimoji="1" lang="en-US" altLang="zh-CN" sz="2800" b="1">
                <a:solidFill>
                  <a:srgbClr val="000000"/>
                </a:solidFill>
                <a:latin typeface="Times New Roman" panose="02020603050405020304" pitchFamily="18" charset="0"/>
                <a:ea typeface="华文新魏" panose="02010800040101010101" pitchFamily="2" charset="-122"/>
              </a:rPr>
              <a:t>+ (B</a:t>
            </a:r>
            <a:r>
              <a:rPr kumimoji="1" lang="en-US" altLang="zh-CN" sz="2800" b="1" baseline="-30000">
                <a:solidFill>
                  <a:srgbClr val="000000"/>
                </a:solidFill>
                <a:latin typeface="Times New Roman" panose="02020603050405020304" pitchFamily="18" charset="0"/>
                <a:ea typeface="华文新魏" panose="02010800040101010101" pitchFamily="2" charset="-122"/>
              </a:rPr>
              <a:t>2</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1</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-1</a:t>
            </a:r>
            <a:r>
              <a:rPr kumimoji="1" lang="en-US" altLang="zh-CN" sz="2800" b="1">
                <a:solidFill>
                  <a:srgbClr val="000000"/>
                </a:solidFill>
                <a:latin typeface="Times New Roman" panose="02020603050405020304" pitchFamily="18" charset="0"/>
                <a:ea typeface="华文新魏" panose="02010800040101010101" pitchFamily="2" charset="-122"/>
              </a:rPr>
              <a:t>+…+(</a:t>
            </a:r>
            <a:r>
              <a:rPr kumimoji="1" lang="en-US" altLang="zh-CN" sz="2800" b="1">
                <a:solidFill>
                  <a:srgbClr val="FF0000"/>
                </a:solidFill>
                <a:latin typeface="Times New Roman" panose="02020603050405020304" pitchFamily="18" charset="0"/>
                <a:ea typeface="华文新魏" panose="02010800040101010101" pitchFamily="2" charset="-122"/>
              </a:rPr>
              <a:t>B</a:t>
            </a:r>
            <a:r>
              <a:rPr kumimoji="1" lang="en-US" altLang="zh-CN" sz="2800" b="1" baseline="-30000">
                <a:solidFill>
                  <a:srgbClr val="FF0000"/>
                </a:solidFill>
                <a:latin typeface="Times New Roman" panose="02020603050405020304" pitchFamily="18" charset="0"/>
                <a:ea typeface="华文新魏" panose="02010800040101010101" pitchFamily="2" charset="-122"/>
              </a:rPr>
              <a:t>n+1</a:t>
            </a:r>
            <a:r>
              <a:rPr kumimoji="1" lang="en-US" altLang="zh-CN" sz="2800" b="1">
                <a:solidFill>
                  <a:srgbClr val="FF0000"/>
                </a:solidFill>
                <a:latin typeface="Times New Roman" panose="02020603050405020304" pitchFamily="18" charset="0"/>
                <a:ea typeface="华文新魏" panose="02010800040101010101" pitchFamily="2" charset="-122"/>
              </a:rPr>
              <a:t>-B</a:t>
            </a:r>
            <a:r>
              <a:rPr kumimoji="1" lang="en-US" altLang="zh-CN" sz="2800" b="1" baseline="-30000">
                <a:solidFill>
                  <a:srgbClr val="FF0000"/>
                </a:solidFill>
                <a:latin typeface="Times New Roman" panose="02020603050405020304" pitchFamily="18" charset="0"/>
                <a:ea typeface="华文新魏" panose="02010800040101010101" pitchFamily="2" charset="-122"/>
              </a:rPr>
              <a:t>n</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-n</a:t>
            </a:r>
            <a:r>
              <a:rPr kumimoji="1" lang="en-US" altLang="zh-CN" sz="2800" b="1">
                <a:solidFill>
                  <a:srgbClr val="000000"/>
                </a:solidFill>
                <a:latin typeface="Times New Roman" panose="02020603050405020304" pitchFamily="18" charset="0"/>
                <a:ea typeface="华文新魏" panose="02010800040101010101" pitchFamily="2" charset="-122"/>
              </a:rPr>
              <a:t>]</a:t>
            </a:r>
          </a:p>
          <a:p>
            <a:pPr lvl="1">
              <a:lnSpc>
                <a:spcPct val="150000"/>
              </a:lnSpc>
            </a:pPr>
            <a:r>
              <a:rPr kumimoji="1" lang="zh-CN" altLang="en-US" sz="2800" b="1">
                <a:latin typeface="Times New Roman" panose="02020603050405020304" pitchFamily="18" charset="0"/>
                <a:ea typeface="华文新魏" panose="02010800040101010101" pitchFamily="2" charset="-122"/>
              </a:rPr>
              <a:t>式中，</a:t>
            </a:r>
            <a:r>
              <a:rPr kumimoji="1" lang="en-US" altLang="zh-CN" sz="2800" b="1">
                <a:latin typeface="Times New Roman" panose="02020603050405020304" pitchFamily="18" charset="0"/>
                <a:ea typeface="华文新魏" panose="02010800040101010101" pitchFamily="2" charset="-122"/>
              </a:rPr>
              <a:t>B</a:t>
            </a:r>
            <a:r>
              <a:rPr kumimoji="1" lang="en-US" altLang="zh-CN" sz="2800" b="1" baseline="-30000">
                <a:latin typeface="Times New Roman" panose="02020603050405020304" pitchFamily="18" charset="0"/>
                <a:ea typeface="华文新魏" panose="02010800040101010101" pitchFamily="2" charset="-122"/>
              </a:rPr>
              <a:t>n+1</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800" b="1">
                <a:latin typeface="Times New Roman" panose="02020603050405020304" pitchFamily="18" charset="0"/>
                <a:ea typeface="华文新魏" panose="02010800040101010101" pitchFamily="2" charset="-122"/>
              </a:rPr>
              <a:t>0，</a:t>
            </a:r>
            <a:r>
              <a:rPr kumimoji="1" lang="zh-CN" altLang="en-US" sz="2800" b="1">
                <a:latin typeface="Times New Roman" panose="02020603050405020304" pitchFamily="18" charset="0"/>
                <a:ea typeface="华文新魏" panose="02010800040101010101" pitchFamily="2" charset="-122"/>
              </a:rPr>
              <a:t>将上式改写成</a:t>
            </a:r>
            <a:endParaRPr kumimoji="1" lang="en-US" altLang="zh-CN" sz="2800" b="1">
              <a:solidFill>
                <a:srgbClr val="000000"/>
              </a:solidFill>
              <a:latin typeface="Times New Roman" panose="02020603050405020304" pitchFamily="18" charset="0"/>
              <a:ea typeface="华文新魏" panose="02010800040101010101" pitchFamily="2" charset="-122"/>
            </a:endParaRPr>
          </a:p>
          <a:p>
            <a:pPr lvl="1">
              <a:lnSpc>
                <a:spcPct val="150000"/>
              </a:lnSpc>
            </a:pPr>
            <a:r>
              <a:rPr kumimoji="1" lang="zh-CN" altLang="en-US" sz="2800" b="1">
                <a:solidFill>
                  <a:srgbClr val="000000"/>
                </a:solidFill>
                <a:latin typeface="Times New Roman" panose="02020603050405020304" pitchFamily="18" charset="0"/>
                <a:ea typeface="华文新魏" panose="02010800040101010101" pitchFamily="2" charset="-122"/>
              </a:rPr>
              <a:t>      =[</a:t>
            </a:r>
            <a:r>
              <a:rPr kumimoji="1" lang="en-US" altLang="zh-CN" sz="2800" b="1">
                <a:solidFill>
                  <a:srgbClr val="000000"/>
                </a:solidFill>
                <a:latin typeface="Times New Roman" panose="02020603050405020304" pitchFamily="18" charset="0"/>
                <a:ea typeface="华文新魏" panose="02010800040101010101" pitchFamily="2" charset="-122"/>
              </a:rPr>
              <a:t>A]</a:t>
            </a:r>
            <a:r>
              <a:rPr kumimoji="1" lang="zh-CN" altLang="en-US" sz="2800" b="1" baseline="-30000">
                <a:solidFill>
                  <a:srgbClr val="000000"/>
                </a:solidFill>
                <a:latin typeface="Times New Roman" panose="02020603050405020304" pitchFamily="18" charset="0"/>
                <a:ea typeface="华文新魏" panose="02010800040101010101" pitchFamily="2" charset="-122"/>
              </a:rPr>
              <a:t>补</a:t>
            </a:r>
            <a:r>
              <a:rPr kumimoji="1" lang="zh-CN" altLang="en-US" sz="2800" b="1">
                <a:solidFill>
                  <a:srgbClr val="000000"/>
                </a:solidFill>
                <a:latin typeface="Times New Roman" panose="02020603050405020304" pitchFamily="18" charset="0"/>
                <a:ea typeface="华文新魏" panose="02010800040101010101" pitchFamily="2" charset="-122"/>
              </a:rPr>
              <a:t>(</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1</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0</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-1</a:t>
            </a:r>
            <a:r>
              <a:rPr kumimoji="1" lang="en-US" altLang="zh-CN" sz="2800" b="1">
                <a:solidFill>
                  <a:srgbClr val="000000"/>
                </a:solidFill>
                <a:latin typeface="Times New Roman" panose="02020603050405020304" pitchFamily="18" charset="0"/>
                <a:ea typeface="华文新魏" panose="02010800040101010101" pitchFamily="2" charset="-122"/>
              </a:rPr>
              <a:t>{[A]</a:t>
            </a:r>
            <a:r>
              <a:rPr kumimoji="1" lang="zh-CN" altLang="en-US" sz="2800" b="1" baseline="-30000">
                <a:solidFill>
                  <a:srgbClr val="000000"/>
                </a:solidFill>
                <a:latin typeface="Times New Roman" panose="02020603050405020304" pitchFamily="18" charset="0"/>
                <a:ea typeface="华文新魏" panose="02010800040101010101" pitchFamily="2" charset="-122"/>
              </a:rPr>
              <a:t>补</a:t>
            </a:r>
            <a:r>
              <a:rPr kumimoji="1" lang="zh-CN" altLang="en-US" sz="2800" b="1">
                <a:solidFill>
                  <a:srgbClr val="000000"/>
                </a:solidFill>
                <a:latin typeface="Times New Roman" panose="02020603050405020304" pitchFamily="18" charset="0"/>
                <a:ea typeface="华文新魏" panose="02010800040101010101" pitchFamily="2" charset="-122"/>
              </a:rPr>
              <a:t>(</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2</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1</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-1</a:t>
            </a:r>
            <a:r>
              <a:rPr kumimoji="1" lang="en-US" altLang="zh-CN" sz="2800" b="1">
                <a:solidFill>
                  <a:srgbClr val="000000"/>
                </a:solidFill>
                <a:latin typeface="Times New Roman" panose="02020603050405020304" pitchFamily="18" charset="0"/>
                <a:ea typeface="华文新魏" panose="02010800040101010101" pitchFamily="2" charset="-122"/>
              </a:rPr>
              <a:t>{[A]</a:t>
            </a:r>
            <a:r>
              <a:rPr kumimoji="1" lang="zh-CN" altLang="en-US" sz="2800" b="1" baseline="-30000">
                <a:solidFill>
                  <a:srgbClr val="000000"/>
                </a:solidFill>
                <a:latin typeface="Times New Roman" panose="02020603050405020304" pitchFamily="18" charset="0"/>
                <a:ea typeface="华文新魏" panose="02010800040101010101" pitchFamily="2" charset="-122"/>
              </a:rPr>
              <a:t>补</a:t>
            </a:r>
            <a:r>
              <a:rPr kumimoji="1" lang="zh-CN" altLang="en-US" sz="2800" b="1">
                <a:solidFill>
                  <a:srgbClr val="000000"/>
                </a:solidFill>
                <a:latin typeface="Times New Roman" panose="02020603050405020304" pitchFamily="18" charset="0"/>
                <a:ea typeface="华文新魏" panose="02010800040101010101" pitchFamily="2" charset="-122"/>
              </a:rPr>
              <a:t>(</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3</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2</a:t>
            </a:r>
            <a:r>
              <a:rPr kumimoji="1" lang="en-US" altLang="zh-CN" sz="2800" b="1">
                <a:solidFill>
                  <a:srgbClr val="000000"/>
                </a:solidFill>
                <a:latin typeface="Times New Roman" panose="02020603050405020304" pitchFamily="18" charset="0"/>
                <a:ea typeface="华文新魏" panose="02010800040101010101" pitchFamily="2" charset="-122"/>
              </a:rPr>
              <a:t>)</a:t>
            </a:r>
          </a:p>
          <a:p>
            <a:pPr lvl="1">
              <a:lnSpc>
                <a:spcPct val="150000"/>
              </a:lnSpc>
            </a:pPr>
            <a:r>
              <a:rPr kumimoji="1" lang="zh-CN" altLang="en-US" sz="2800" b="1">
                <a:solidFill>
                  <a:srgbClr val="000000"/>
                </a:solidFill>
                <a:latin typeface="Times New Roman" panose="02020603050405020304" pitchFamily="18" charset="0"/>
                <a:ea typeface="华文新魏" panose="02010800040101010101" pitchFamily="2" charset="-122"/>
              </a:rPr>
              <a:t>         </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-1</a:t>
            </a:r>
            <a:r>
              <a:rPr kumimoji="1" lang="en-US" altLang="zh-CN" sz="2800" b="1">
                <a:solidFill>
                  <a:srgbClr val="000000"/>
                </a:solidFill>
                <a:latin typeface="Times New Roman" panose="02020603050405020304" pitchFamily="18" charset="0"/>
                <a:ea typeface="华文新魏" panose="02010800040101010101" pitchFamily="2" charset="-122"/>
              </a:rPr>
              <a:t>[…+2</a:t>
            </a:r>
            <a:r>
              <a:rPr kumimoji="1" lang="en-US" altLang="zh-CN" sz="2800" b="1" baseline="30000">
                <a:solidFill>
                  <a:srgbClr val="000000"/>
                </a:solidFill>
                <a:latin typeface="Times New Roman" panose="02020603050405020304" pitchFamily="18" charset="0"/>
                <a:ea typeface="华文新魏" panose="02010800040101010101" pitchFamily="2" charset="-122"/>
              </a:rPr>
              <a:t>-1</a:t>
            </a:r>
            <a:r>
              <a:rPr kumimoji="1" lang="en-US" altLang="zh-CN" sz="2800" b="1">
                <a:solidFill>
                  <a:srgbClr val="000000"/>
                </a:solidFill>
                <a:latin typeface="Times New Roman" panose="02020603050405020304" pitchFamily="18" charset="0"/>
                <a:ea typeface="华文新魏" panose="02010800040101010101" pitchFamily="2" charset="-122"/>
              </a:rPr>
              <a:t>{[A]</a:t>
            </a:r>
            <a:r>
              <a:rPr kumimoji="1" lang="zh-CN" altLang="en-US" sz="2800" b="1" baseline="-30000">
                <a:solidFill>
                  <a:srgbClr val="000000"/>
                </a:solidFill>
                <a:latin typeface="Times New Roman" panose="02020603050405020304" pitchFamily="18" charset="0"/>
                <a:ea typeface="华文新魏" panose="02010800040101010101" pitchFamily="2" charset="-122"/>
              </a:rPr>
              <a:t>补</a:t>
            </a:r>
            <a:r>
              <a:rPr kumimoji="1" lang="zh-CN" altLang="en-US" sz="2800" b="1">
                <a:solidFill>
                  <a:srgbClr val="000000"/>
                </a:solidFill>
                <a:latin typeface="Times New Roman" panose="02020603050405020304" pitchFamily="18" charset="0"/>
                <a:ea typeface="华文新魏" panose="02010800040101010101" pitchFamily="2" charset="-122"/>
              </a:rPr>
              <a:t>(</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n+1</a:t>
            </a:r>
            <a:r>
              <a:rPr kumimoji="1" lang="en-US" altLang="zh-CN" sz="2800" b="1">
                <a:solidFill>
                  <a:srgbClr val="000000"/>
                </a:solidFill>
                <a:latin typeface="Times New Roman" panose="02020603050405020304" pitchFamily="18" charset="0"/>
                <a:ea typeface="华文新魏" panose="02010800040101010101" pitchFamily="2" charset="-122"/>
              </a:rPr>
              <a:t>-B</a:t>
            </a:r>
            <a:r>
              <a:rPr kumimoji="1" lang="en-US" altLang="zh-CN" sz="2800" b="1" baseline="-30000">
                <a:solidFill>
                  <a:srgbClr val="000000"/>
                </a:solidFill>
                <a:latin typeface="Times New Roman" panose="02020603050405020304" pitchFamily="18" charset="0"/>
                <a:ea typeface="华文新魏" panose="02010800040101010101" pitchFamily="2" charset="-122"/>
              </a:rPr>
              <a:t>n</a:t>
            </a:r>
            <a:r>
              <a:rPr kumimoji="1" lang="en-US" altLang="zh-CN" sz="2800" b="1">
                <a:solidFill>
                  <a:srgbClr val="000000"/>
                </a:solidFill>
                <a:latin typeface="Times New Roman" panose="02020603050405020304" pitchFamily="18" charset="0"/>
                <a:ea typeface="华文新魏" panose="02010800040101010101" pitchFamily="2" charset="-122"/>
              </a:rPr>
              <a:t>)+0} …}} </a:t>
            </a:r>
          </a:p>
        </p:txBody>
      </p:sp>
      <p:cxnSp>
        <p:nvCxnSpPr>
          <p:cNvPr id="10" name="直接连接符 9"/>
          <p:cNvCxnSpPr>
            <a:cxnSpLocks noChangeShapeType="1"/>
          </p:cNvCxnSpPr>
          <p:nvPr/>
        </p:nvCxnSpPr>
        <p:spPr bwMode="auto">
          <a:xfrm>
            <a:off x="6443663" y="4365625"/>
            <a:ext cx="1441450" cy="0"/>
          </a:xfrm>
          <a:prstGeom prst="line">
            <a:avLst/>
          </a:prstGeom>
          <a:noFill/>
          <a:ln w="38100">
            <a:solidFill>
              <a:schemeClr val="tx1"/>
            </a:solidFill>
            <a:round/>
            <a:headEnd/>
            <a:tailEnd/>
          </a:ln>
          <a:effectLst>
            <a:outerShdw blurRad="40000" dist="23000" dir="5400000" rotWithShape="0">
              <a:srgbClr val="808080">
                <a:alpha val="34998"/>
              </a:srgbClr>
            </a:outerShdw>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bwMode="auto">
          <a:xfrm>
            <a:off x="241300" y="1"/>
            <a:ext cx="5210175" cy="5778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a:t>
            </a:r>
          </a:p>
        </p:txBody>
      </p:sp>
      <p:sp>
        <p:nvSpPr>
          <p:cNvPr id="3" name="内容占位符 2"/>
          <p:cNvSpPr>
            <a:spLocks noGrp="1" noChangeArrowheads="1"/>
          </p:cNvSpPr>
          <p:nvPr>
            <p:ph idx="1"/>
          </p:nvPr>
        </p:nvSpPr>
        <p:spPr bwMode="auto">
          <a:xfrm>
            <a:off x="241300" y="1773238"/>
            <a:ext cx="8723313" cy="3765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36550" lvl="1" indent="-66675" algn="just">
              <a:spcBef>
                <a:spcPts val="400"/>
              </a:spcBef>
              <a:buClr>
                <a:srgbClr val="F79646"/>
              </a:buClr>
              <a:buFont typeface="Wingdings" panose="05000000000000000000" pitchFamily="2" charset="2"/>
              <a:buNone/>
            </a:pPr>
            <a:r>
              <a:rPr kumimoji="1" lang="zh-CN" altLang="en-US" sz="2400">
                <a:solidFill>
                  <a:srgbClr val="000000"/>
                </a:solidFill>
                <a:latin typeface="Lantinghei SC Demibold"/>
                <a:ea typeface="Lantinghei SC Demibold"/>
                <a:cs typeface="Lantinghei SC Demibold"/>
              </a:rPr>
              <a:t> [</a:t>
            </a:r>
            <a:r>
              <a:rPr kumimoji="1" lang="en-US" altLang="zh-CN" sz="2400">
                <a:solidFill>
                  <a:srgbClr val="000000"/>
                </a:solidFill>
                <a:latin typeface="Lantinghei SC Demibold"/>
                <a:ea typeface="Lantinghei SC Demibold"/>
                <a:cs typeface="Lantinghei SC Demibold"/>
              </a:rPr>
              <a:t>P</a:t>
            </a:r>
            <a:r>
              <a:rPr kumimoji="1" lang="en-US" altLang="zh-CN" sz="2400" baseline="-30000">
                <a:solidFill>
                  <a:srgbClr val="000000"/>
                </a:solidFill>
                <a:latin typeface="Lantinghei SC Demibold"/>
                <a:ea typeface="Lantinghei SC Demibold"/>
                <a:cs typeface="Lantinghei SC Demibold"/>
              </a:rPr>
              <a:t>0</a:t>
            </a:r>
            <a:r>
              <a:rPr kumimoji="1" lang="en-US" altLang="zh-CN" sz="2400">
                <a:solidFill>
                  <a:srgbClr val="000000"/>
                </a:solidFill>
                <a:latin typeface="Lantinghei SC Demibold"/>
                <a:ea typeface="Lantinghei SC Demibold"/>
                <a:cs typeface="Lantinghei SC Demibold"/>
              </a:rPr>
              <a:t>]</a:t>
            </a:r>
            <a:r>
              <a:rPr kumimoji="1" lang="zh-CN" altLang="en-US" sz="2400" baseline="-30000">
                <a:solidFill>
                  <a:srgbClr val="000000"/>
                </a:solidFill>
                <a:latin typeface="Lantinghei SC Demibold"/>
                <a:ea typeface="Lantinghei SC Demibold"/>
                <a:cs typeface="Lantinghei SC Demibold"/>
              </a:rPr>
              <a:t>补</a:t>
            </a:r>
            <a:r>
              <a:rPr kumimoji="1" lang="zh-CN" altLang="en-US" sz="2400">
                <a:solidFill>
                  <a:srgbClr val="000000"/>
                </a:solidFill>
                <a:latin typeface="Lantinghei SC Demibold"/>
                <a:ea typeface="Lantinghei SC Demibold"/>
                <a:cs typeface="Lantinghei SC Demibold"/>
                <a:sym typeface="Symbol" panose="05050102010706020507" pitchFamily="18" charset="2"/>
              </a:rPr>
              <a:t></a:t>
            </a:r>
            <a:r>
              <a:rPr kumimoji="1" lang="zh-CN" altLang="en-US" sz="2400">
                <a:solidFill>
                  <a:srgbClr val="000000"/>
                </a:solidFill>
                <a:latin typeface="Lantinghei SC Demibold"/>
                <a:ea typeface="Lantinghei SC Demibold"/>
                <a:cs typeface="Lantinghei SC Demibold"/>
              </a:rPr>
              <a:t>0；</a:t>
            </a:r>
          </a:p>
          <a:p>
            <a:pPr marL="336550" lvl="1" indent="-66675" algn="just">
              <a:spcBef>
                <a:spcPts val="400"/>
              </a:spcBef>
              <a:buClr>
                <a:srgbClr val="F79646"/>
              </a:buClr>
              <a:buFont typeface="Wingdings" panose="05000000000000000000" pitchFamily="2" charset="2"/>
              <a:buNone/>
            </a:pPr>
            <a:r>
              <a:rPr kumimoji="1" lang="zh-CN" altLang="en-US" sz="2400">
                <a:solidFill>
                  <a:srgbClr val="000000"/>
                </a:solidFill>
                <a:latin typeface="Lantinghei SC Demibold"/>
                <a:ea typeface="Lantinghei SC Demibold"/>
                <a:cs typeface="Lantinghei SC Demibold"/>
              </a:rPr>
              <a:t>	[</a:t>
            </a:r>
            <a:r>
              <a:rPr kumimoji="1" lang="en-US" altLang="zh-CN" sz="2400">
                <a:solidFill>
                  <a:srgbClr val="000000"/>
                </a:solidFill>
                <a:latin typeface="Lantinghei SC Demibold"/>
                <a:ea typeface="Lantinghei SC Demibold"/>
                <a:cs typeface="Lantinghei SC Demibold"/>
              </a:rPr>
              <a:t>P</a:t>
            </a:r>
            <a:r>
              <a:rPr kumimoji="1" lang="en-US" altLang="zh-CN" sz="2400" baseline="-30000">
                <a:solidFill>
                  <a:srgbClr val="000000"/>
                </a:solidFill>
                <a:latin typeface="Lantinghei SC Demibold"/>
                <a:ea typeface="Lantinghei SC Demibold"/>
                <a:cs typeface="Lantinghei SC Demibold"/>
              </a:rPr>
              <a:t>1</a:t>
            </a:r>
            <a:r>
              <a:rPr kumimoji="1" lang="en-US" altLang="zh-CN" sz="2400">
                <a:solidFill>
                  <a:srgbClr val="000000"/>
                </a:solidFill>
                <a:latin typeface="Lantinghei SC Demibold"/>
                <a:ea typeface="Lantinghei SC Demibold"/>
                <a:cs typeface="Lantinghei SC Demibold"/>
              </a:rPr>
              <a:t>]</a:t>
            </a:r>
            <a:r>
              <a:rPr kumimoji="1" lang="zh-CN" altLang="en-US" sz="2400" baseline="-30000">
                <a:solidFill>
                  <a:srgbClr val="000000"/>
                </a:solidFill>
                <a:latin typeface="Lantinghei SC Demibold"/>
                <a:ea typeface="Lantinghei SC Demibold"/>
                <a:cs typeface="Lantinghei SC Demibold"/>
              </a:rPr>
              <a:t>补</a:t>
            </a:r>
            <a:r>
              <a:rPr kumimoji="1" lang="zh-CN" altLang="en-US" sz="2400">
                <a:solidFill>
                  <a:srgbClr val="000000"/>
                </a:solidFill>
                <a:latin typeface="Lantinghei SC Demibold"/>
                <a:ea typeface="Lantinghei SC Demibold"/>
                <a:cs typeface="Lantinghei SC Demibold"/>
              </a:rPr>
              <a:t>=2</a:t>
            </a:r>
            <a:r>
              <a:rPr kumimoji="1" lang="zh-CN" altLang="en-US" sz="2400" baseline="30000">
                <a:solidFill>
                  <a:srgbClr val="000000"/>
                </a:solidFill>
                <a:latin typeface="Lantinghei SC Demibold"/>
                <a:ea typeface="Lantinghei SC Demibold"/>
                <a:cs typeface="Lantinghei SC Demibold"/>
              </a:rPr>
              <a:t>-1</a:t>
            </a:r>
            <a:r>
              <a:rPr kumimoji="1" lang="zh-CN" altLang="en-US" sz="2400">
                <a:solidFill>
                  <a:srgbClr val="000000"/>
                </a:solidFill>
                <a:latin typeface="Lantinghei SC Demibold"/>
                <a:ea typeface="Lantinghei SC Demibold"/>
                <a:cs typeface="Lantinghei SC Demibold"/>
              </a:rPr>
              <a:t>{[</a:t>
            </a:r>
            <a:r>
              <a:rPr kumimoji="1" lang="en-US" altLang="zh-CN" sz="2400">
                <a:solidFill>
                  <a:srgbClr val="000000"/>
                </a:solidFill>
                <a:latin typeface="Lantinghei SC Demibold"/>
                <a:ea typeface="Lantinghei SC Demibold"/>
                <a:cs typeface="Lantinghei SC Demibold"/>
              </a:rPr>
              <a:t>P</a:t>
            </a:r>
            <a:r>
              <a:rPr kumimoji="1" lang="en-US" altLang="zh-CN" sz="2400" baseline="-30000">
                <a:solidFill>
                  <a:srgbClr val="000000"/>
                </a:solidFill>
                <a:latin typeface="Lantinghei SC Demibold"/>
                <a:ea typeface="Lantinghei SC Demibold"/>
                <a:cs typeface="Lantinghei SC Demibold"/>
              </a:rPr>
              <a:t>0</a:t>
            </a:r>
            <a:r>
              <a:rPr kumimoji="1" lang="en-US" altLang="zh-CN" sz="2400">
                <a:solidFill>
                  <a:srgbClr val="000000"/>
                </a:solidFill>
                <a:latin typeface="Lantinghei SC Demibold"/>
                <a:ea typeface="Lantinghei SC Demibold"/>
                <a:cs typeface="Lantinghei SC Demibold"/>
              </a:rPr>
              <a:t>]</a:t>
            </a:r>
            <a:r>
              <a:rPr kumimoji="1" lang="zh-CN" altLang="en-US" sz="2400" baseline="-30000">
                <a:solidFill>
                  <a:srgbClr val="000000"/>
                </a:solidFill>
                <a:latin typeface="Lantinghei SC Demibold"/>
                <a:ea typeface="Lantinghei SC Demibold"/>
                <a:cs typeface="Lantinghei SC Demibold"/>
              </a:rPr>
              <a:t>补</a:t>
            </a:r>
            <a:r>
              <a:rPr kumimoji="1" lang="zh-CN" altLang="en-US" sz="2400">
                <a:solidFill>
                  <a:srgbClr val="000000"/>
                </a:solidFill>
                <a:latin typeface="Lantinghei SC Demibold"/>
                <a:ea typeface="Lantinghei SC Demibold"/>
                <a:cs typeface="Lantinghei SC Demibold"/>
              </a:rPr>
              <a:t>+(</a:t>
            </a:r>
            <a:r>
              <a:rPr kumimoji="1" lang="en-US" altLang="zh-CN" sz="2400">
                <a:solidFill>
                  <a:srgbClr val="000000"/>
                </a:solidFill>
                <a:latin typeface="Lantinghei SC Demibold"/>
                <a:ea typeface="Lantinghei SC Demibold"/>
                <a:cs typeface="Lantinghei SC Demibold"/>
              </a:rPr>
              <a:t>B</a:t>
            </a:r>
            <a:r>
              <a:rPr kumimoji="1" lang="en-US" altLang="zh-CN" sz="2400" baseline="-30000">
                <a:solidFill>
                  <a:srgbClr val="000000"/>
                </a:solidFill>
                <a:latin typeface="Lantinghei SC Demibold"/>
                <a:ea typeface="Lantinghei SC Demibold"/>
                <a:cs typeface="Lantinghei SC Demibold"/>
              </a:rPr>
              <a:t>n+1</a:t>
            </a:r>
            <a:r>
              <a:rPr kumimoji="1" lang="en-US" altLang="zh-CN" sz="2400">
                <a:solidFill>
                  <a:srgbClr val="000000"/>
                </a:solidFill>
                <a:latin typeface="Lantinghei SC Demibold"/>
                <a:ea typeface="Lantinghei SC Demibold"/>
                <a:cs typeface="Lantinghei SC Demibold"/>
              </a:rPr>
              <a:t>-B</a:t>
            </a:r>
            <a:r>
              <a:rPr kumimoji="1" lang="en-US" altLang="zh-CN" sz="2400" baseline="-25000">
                <a:solidFill>
                  <a:srgbClr val="000000"/>
                </a:solidFill>
                <a:latin typeface="Lantinghei SC Demibold"/>
                <a:ea typeface="Lantinghei SC Demibold"/>
                <a:cs typeface="Lantinghei SC Demibold"/>
              </a:rPr>
              <a:t>n</a:t>
            </a:r>
            <a:r>
              <a:rPr kumimoji="1" lang="en-US" altLang="zh-CN" sz="2400">
                <a:solidFill>
                  <a:srgbClr val="000000"/>
                </a:solidFill>
                <a:latin typeface="Lantinghei SC Demibold"/>
                <a:ea typeface="Lantinghei SC Demibold"/>
                <a:cs typeface="Lantinghei SC Demibold"/>
              </a:rPr>
              <a:t>)[A]</a:t>
            </a:r>
            <a:r>
              <a:rPr kumimoji="1" lang="zh-CN" altLang="en-US" sz="2400" baseline="-30000">
                <a:solidFill>
                  <a:srgbClr val="000000"/>
                </a:solidFill>
                <a:latin typeface="Lantinghei SC Demibold"/>
                <a:ea typeface="Lantinghei SC Demibold"/>
                <a:cs typeface="Lantinghei SC Demibold"/>
              </a:rPr>
              <a:t>补</a:t>
            </a:r>
            <a:r>
              <a:rPr kumimoji="1" lang="zh-CN" altLang="en-US" sz="2400">
                <a:solidFill>
                  <a:srgbClr val="000000"/>
                </a:solidFill>
                <a:latin typeface="Lantinghei SC Demibold"/>
                <a:ea typeface="Lantinghei SC Demibold"/>
                <a:cs typeface="Lantinghei SC Demibold"/>
              </a:rPr>
              <a:t>}；</a:t>
            </a:r>
          </a:p>
          <a:p>
            <a:pPr marL="336550" lvl="1" indent="-66675" algn="just">
              <a:spcBef>
                <a:spcPts val="400"/>
              </a:spcBef>
              <a:buClr>
                <a:srgbClr val="F79646"/>
              </a:buClr>
              <a:buFont typeface="Wingdings" panose="05000000000000000000" pitchFamily="2" charset="2"/>
              <a:buNone/>
            </a:pPr>
            <a:r>
              <a:rPr kumimoji="1" lang="zh-CN" altLang="en-US" sz="2400">
                <a:solidFill>
                  <a:srgbClr val="000000"/>
                </a:solidFill>
                <a:latin typeface="Lantinghei SC Demibold"/>
                <a:ea typeface="Lantinghei SC Demibold"/>
                <a:cs typeface="Lantinghei SC Demibold"/>
              </a:rPr>
              <a:t>	[</a:t>
            </a:r>
            <a:r>
              <a:rPr kumimoji="1" lang="en-US" altLang="zh-CN" sz="2400">
                <a:solidFill>
                  <a:srgbClr val="000000"/>
                </a:solidFill>
                <a:latin typeface="Lantinghei SC Demibold"/>
                <a:ea typeface="Lantinghei SC Demibold"/>
                <a:cs typeface="Lantinghei SC Demibold"/>
              </a:rPr>
              <a:t>P</a:t>
            </a:r>
            <a:r>
              <a:rPr kumimoji="1" lang="en-US" altLang="zh-CN" sz="2400" baseline="-30000">
                <a:solidFill>
                  <a:srgbClr val="000000"/>
                </a:solidFill>
                <a:latin typeface="Lantinghei SC Demibold"/>
                <a:ea typeface="Lantinghei SC Demibold"/>
                <a:cs typeface="Lantinghei SC Demibold"/>
              </a:rPr>
              <a:t>2</a:t>
            </a:r>
            <a:r>
              <a:rPr kumimoji="1" lang="en-US" altLang="zh-CN" sz="2400">
                <a:solidFill>
                  <a:srgbClr val="000000"/>
                </a:solidFill>
                <a:latin typeface="Lantinghei SC Demibold"/>
                <a:ea typeface="Lantinghei SC Demibold"/>
                <a:cs typeface="Lantinghei SC Demibold"/>
              </a:rPr>
              <a:t>]</a:t>
            </a:r>
            <a:r>
              <a:rPr kumimoji="1" lang="zh-CN" altLang="en-US" sz="2400" baseline="-30000">
                <a:solidFill>
                  <a:srgbClr val="000000"/>
                </a:solidFill>
                <a:latin typeface="Lantinghei SC Demibold"/>
                <a:ea typeface="Lantinghei SC Demibold"/>
                <a:cs typeface="Lantinghei SC Demibold"/>
              </a:rPr>
              <a:t>补</a:t>
            </a:r>
            <a:r>
              <a:rPr kumimoji="1" lang="zh-CN" altLang="en-US" sz="2400">
                <a:solidFill>
                  <a:srgbClr val="000000"/>
                </a:solidFill>
                <a:latin typeface="Lantinghei SC Demibold"/>
                <a:ea typeface="Lantinghei SC Demibold"/>
                <a:cs typeface="Lantinghei SC Demibold"/>
              </a:rPr>
              <a:t>=2</a:t>
            </a:r>
            <a:r>
              <a:rPr kumimoji="1" lang="zh-CN" altLang="en-US" sz="2400" baseline="30000">
                <a:solidFill>
                  <a:srgbClr val="000000"/>
                </a:solidFill>
                <a:latin typeface="Lantinghei SC Demibold"/>
                <a:ea typeface="Lantinghei SC Demibold"/>
                <a:cs typeface="Lantinghei SC Demibold"/>
              </a:rPr>
              <a:t>-1[</a:t>
            </a:r>
            <a:r>
              <a:rPr kumimoji="1" lang="zh-CN" altLang="en-US" sz="2400">
                <a:solidFill>
                  <a:srgbClr val="000000"/>
                </a:solidFill>
                <a:latin typeface="Lantinghei SC Demibold"/>
                <a:ea typeface="Lantinghei SC Demibold"/>
                <a:cs typeface="Lantinghei SC Demibold"/>
              </a:rPr>
              <a:t>{[</a:t>
            </a:r>
            <a:r>
              <a:rPr kumimoji="1" lang="en-US" altLang="zh-CN" sz="2400">
                <a:solidFill>
                  <a:srgbClr val="000000"/>
                </a:solidFill>
                <a:latin typeface="Lantinghei SC Demibold"/>
                <a:ea typeface="Lantinghei SC Demibold"/>
                <a:cs typeface="Lantinghei SC Demibold"/>
              </a:rPr>
              <a:t>P</a:t>
            </a:r>
            <a:r>
              <a:rPr kumimoji="1" lang="en-US" altLang="zh-CN" sz="2400" baseline="-30000">
                <a:solidFill>
                  <a:srgbClr val="000000"/>
                </a:solidFill>
                <a:latin typeface="Lantinghei SC Demibold"/>
                <a:ea typeface="Lantinghei SC Demibold"/>
                <a:cs typeface="Lantinghei SC Demibold"/>
              </a:rPr>
              <a:t>1</a:t>
            </a:r>
            <a:r>
              <a:rPr kumimoji="1" lang="en-US" altLang="zh-CN" sz="2400">
                <a:solidFill>
                  <a:srgbClr val="000000"/>
                </a:solidFill>
                <a:latin typeface="Lantinghei SC Demibold"/>
                <a:ea typeface="Lantinghei SC Demibold"/>
                <a:cs typeface="Lantinghei SC Demibold"/>
              </a:rPr>
              <a:t>]</a:t>
            </a:r>
            <a:r>
              <a:rPr kumimoji="1" lang="zh-CN" altLang="en-US" sz="2400" baseline="-30000">
                <a:solidFill>
                  <a:srgbClr val="000000"/>
                </a:solidFill>
                <a:latin typeface="Lantinghei SC Demibold"/>
                <a:ea typeface="Lantinghei SC Demibold"/>
                <a:cs typeface="Lantinghei SC Demibold"/>
              </a:rPr>
              <a:t>补</a:t>
            </a:r>
            <a:r>
              <a:rPr kumimoji="1" lang="zh-CN" altLang="en-US" sz="2400">
                <a:solidFill>
                  <a:srgbClr val="000000"/>
                </a:solidFill>
                <a:latin typeface="Lantinghei SC Demibold"/>
                <a:ea typeface="Lantinghei SC Demibold"/>
                <a:cs typeface="Lantinghei SC Demibold"/>
              </a:rPr>
              <a:t>+(</a:t>
            </a:r>
            <a:r>
              <a:rPr kumimoji="1" lang="en-US" altLang="zh-CN" sz="2400">
                <a:solidFill>
                  <a:srgbClr val="000000"/>
                </a:solidFill>
                <a:latin typeface="Lantinghei SC Demibold"/>
                <a:ea typeface="Lantinghei SC Demibold"/>
                <a:cs typeface="Lantinghei SC Demibold"/>
              </a:rPr>
              <a:t>B</a:t>
            </a:r>
            <a:r>
              <a:rPr kumimoji="1" lang="en-US" altLang="zh-CN" sz="2400" baseline="-30000">
                <a:solidFill>
                  <a:srgbClr val="000000"/>
                </a:solidFill>
                <a:latin typeface="Lantinghei SC Demibold"/>
                <a:ea typeface="Lantinghei SC Demibold"/>
                <a:cs typeface="Lantinghei SC Demibold"/>
              </a:rPr>
              <a:t>n</a:t>
            </a:r>
            <a:r>
              <a:rPr kumimoji="1" lang="en-US" altLang="zh-CN" sz="2400">
                <a:solidFill>
                  <a:srgbClr val="000000"/>
                </a:solidFill>
                <a:latin typeface="Lantinghei SC Demibold"/>
                <a:ea typeface="Lantinghei SC Demibold"/>
                <a:cs typeface="Lantinghei SC Demibold"/>
              </a:rPr>
              <a:t>-B</a:t>
            </a:r>
            <a:r>
              <a:rPr kumimoji="1" lang="en-US" altLang="zh-CN" sz="2400" baseline="-30000">
                <a:solidFill>
                  <a:srgbClr val="000000"/>
                </a:solidFill>
                <a:latin typeface="Lantinghei SC Demibold"/>
                <a:ea typeface="Lantinghei SC Demibold"/>
                <a:cs typeface="Lantinghei SC Demibold"/>
              </a:rPr>
              <a:t>n-1</a:t>
            </a:r>
            <a:r>
              <a:rPr kumimoji="1" lang="en-US" altLang="zh-CN" sz="2400">
                <a:solidFill>
                  <a:srgbClr val="000000"/>
                </a:solidFill>
                <a:latin typeface="Lantinghei SC Demibold"/>
                <a:ea typeface="Lantinghei SC Demibold"/>
                <a:cs typeface="Lantinghei SC Demibold"/>
              </a:rPr>
              <a:t>)[A]</a:t>
            </a:r>
            <a:r>
              <a:rPr kumimoji="1" lang="zh-CN" altLang="en-US" sz="2400" baseline="-30000">
                <a:solidFill>
                  <a:srgbClr val="000000"/>
                </a:solidFill>
                <a:latin typeface="Lantinghei SC Demibold"/>
                <a:ea typeface="Lantinghei SC Demibold"/>
                <a:cs typeface="Lantinghei SC Demibold"/>
              </a:rPr>
              <a:t>补</a:t>
            </a:r>
            <a:r>
              <a:rPr kumimoji="1" lang="zh-CN" altLang="en-US" sz="2400">
                <a:solidFill>
                  <a:srgbClr val="000000"/>
                </a:solidFill>
                <a:latin typeface="Lantinghei SC Demibold"/>
                <a:ea typeface="Lantinghei SC Demibold"/>
                <a:cs typeface="Lantinghei SC Demibold"/>
              </a:rPr>
              <a:t>}；</a:t>
            </a:r>
          </a:p>
          <a:p>
            <a:pPr marL="336550" lvl="1" indent="-66675" algn="just">
              <a:spcBef>
                <a:spcPts val="400"/>
              </a:spcBef>
              <a:buClr>
                <a:srgbClr val="F79646"/>
              </a:buClr>
              <a:buFont typeface="Wingdings" panose="05000000000000000000" pitchFamily="2" charset="2"/>
              <a:buNone/>
            </a:pPr>
            <a:r>
              <a:rPr kumimoji="1" lang="en-US" altLang="zh-CN" sz="2400">
                <a:solidFill>
                  <a:srgbClr val="000000"/>
                </a:solidFill>
                <a:latin typeface="Lantinghei SC Demibold"/>
                <a:ea typeface="Lantinghei SC Demibold"/>
                <a:cs typeface="Lantinghei SC Demibold"/>
              </a:rPr>
              <a:t>		…</a:t>
            </a:r>
          </a:p>
          <a:p>
            <a:pPr marL="336550" lvl="1" indent="-66675" algn="just">
              <a:spcBef>
                <a:spcPts val="400"/>
              </a:spcBef>
              <a:buClr>
                <a:srgbClr val="F79646"/>
              </a:buClr>
              <a:buFont typeface="Wingdings" panose="05000000000000000000" pitchFamily="2" charset="2"/>
              <a:buNone/>
            </a:pPr>
            <a:r>
              <a:rPr kumimoji="1" lang="zh-CN" altLang="en-US" sz="2400">
                <a:latin typeface="Lantinghei SC Demibold"/>
                <a:ea typeface="Lantinghei SC Demibold"/>
                <a:cs typeface="Lantinghei SC Demibold"/>
              </a:rPr>
              <a:t>	[</a:t>
            </a:r>
            <a:r>
              <a:rPr kumimoji="1" lang="en-US" altLang="zh-CN" sz="2400">
                <a:latin typeface="Lantinghei SC Demibold"/>
                <a:ea typeface="Lantinghei SC Demibold"/>
                <a:cs typeface="Lantinghei SC Demibold"/>
              </a:rPr>
              <a:t>P</a:t>
            </a:r>
            <a:r>
              <a:rPr kumimoji="1" lang="en-US" altLang="zh-CN" sz="2400" baseline="-30000">
                <a:latin typeface="Lantinghei SC Demibold"/>
                <a:ea typeface="Lantinghei SC Demibold"/>
                <a:cs typeface="Lantinghei SC Demibold"/>
              </a:rPr>
              <a:t>i</a:t>
            </a:r>
            <a:r>
              <a:rPr kumimoji="1" lang="en-US" altLang="zh-CN" sz="2400">
                <a:latin typeface="Lantinghei SC Demibold"/>
                <a:ea typeface="Lantinghei SC Demibold"/>
                <a:cs typeface="Lantinghei SC Demibold"/>
              </a:rPr>
              <a:t>]</a:t>
            </a:r>
            <a:r>
              <a:rPr kumimoji="1" lang="zh-CN" altLang="en-US" sz="2400" baseline="-30000">
                <a:latin typeface="Lantinghei SC Demibold"/>
                <a:ea typeface="Lantinghei SC Demibold"/>
                <a:cs typeface="Lantinghei SC Demibold"/>
              </a:rPr>
              <a:t>补</a:t>
            </a:r>
            <a:r>
              <a:rPr kumimoji="1" lang="zh-CN" altLang="en-US" sz="2400">
                <a:latin typeface="Lantinghei SC Demibold"/>
                <a:ea typeface="Lantinghei SC Demibold"/>
                <a:cs typeface="Lantinghei SC Demibold"/>
              </a:rPr>
              <a:t>=2</a:t>
            </a:r>
            <a:r>
              <a:rPr kumimoji="1" lang="zh-CN" altLang="en-US" sz="2400" baseline="30000">
                <a:latin typeface="Lantinghei SC Demibold"/>
                <a:ea typeface="Lantinghei SC Demibold"/>
                <a:cs typeface="Lantinghei SC Demibold"/>
              </a:rPr>
              <a:t>-1</a:t>
            </a:r>
            <a:r>
              <a:rPr kumimoji="1" lang="zh-CN" altLang="en-US" sz="2400">
                <a:latin typeface="Lantinghei SC Demibold"/>
                <a:ea typeface="Lantinghei SC Demibold"/>
                <a:cs typeface="Lantinghei SC Demibold"/>
              </a:rPr>
              <a:t>{[</a:t>
            </a:r>
            <a:r>
              <a:rPr kumimoji="1" lang="en-US" altLang="zh-CN" sz="2400">
                <a:latin typeface="Lantinghei SC Demibold"/>
                <a:ea typeface="Lantinghei SC Demibold"/>
                <a:cs typeface="Lantinghei SC Demibold"/>
              </a:rPr>
              <a:t>P</a:t>
            </a:r>
            <a:r>
              <a:rPr kumimoji="1" lang="en-US" altLang="zh-CN" sz="2400" baseline="-30000">
                <a:latin typeface="Lantinghei SC Demibold"/>
                <a:ea typeface="Lantinghei SC Demibold"/>
                <a:cs typeface="Lantinghei SC Demibold"/>
              </a:rPr>
              <a:t>i-1</a:t>
            </a:r>
            <a:r>
              <a:rPr kumimoji="1" lang="en-US" altLang="zh-CN" sz="2400">
                <a:latin typeface="Lantinghei SC Demibold"/>
                <a:ea typeface="Lantinghei SC Demibold"/>
                <a:cs typeface="Lantinghei SC Demibold"/>
              </a:rPr>
              <a:t>]</a:t>
            </a:r>
            <a:r>
              <a:rPr kumimoji="1" lang="zh-CN" altLang="en-US" sz="2400" baseline="-30000">
                <a:latin typeface="Lantinghei SC Demibold"/>
                <a:ea typeface="Lantinghei SC Demibold"/>
                <a:cs typeface="Lantinghei SC Demibold"/>
              </a:rPr>
              <a:t>补</a:t>
            </a:r>
            <a:r>
              <a:rPr kumimoji="1" lang="zh-CN" altLang="en-US" sz="2400">
                <a:latin typeface="Lantinghei SC Demibold"/>
                <a:ea typeface="Lantinghei SC Demibold"/>
                <a:cs typeface="Lantinghei SC Demibold"/>
              </a:rPr>
              <a:t>+(</a:t>
            </a:r>
            <a:r>
              <a:rPr kumimoji="1" lang="en-US" altLang="zh-CN" sz="2400">
                <a:latin typeface="Lantinghei SC Demibold"/>
                <a:ea typeface="Lantinghei SC Demibold"/>
                <a:cs typeface="Lantinghei SC Demibold"/>
              </a:rPr>
              <a:t>B</a:t>
            </a:r>
            <a:r>
              <a:rPr kumimoji="1" lang="en-US" altLang="zh-CN" sz="2400" baseline="-30000">
                <a:latin typeface="Lantinghei SC Demibold"/>
                <a:ea typeface="Lantinghei SC Demibold"/>
                <a:cs typeface="Lantinghei SC Demibold"/>
              </a:rPr>
              <a:t>n-i+2</a:t>
            </a:r>
            <a:r>
              <a:rPr kumimoji="1" lang="en-US" altLang="zh-CN" sz="2400">
                <a:latin typeface="Lantinghei SC Demibold"/>
                <a:ea typeface="Lantinghei SC Demibold"/>
                <a:cs typeface="Lantinghei SC Demibold"/>
              </a:rPr>
              <a:t>-B</a:t>
            </a:r>
            <a:r>
              <a:rPr kumimoji="1" lang="en-US" altLang="zh-CN" sz="2400" baseline="-30000">
                <a:latin typeface="Lantinghei SC Demibold"/>
                <a:ea typeface="Lantinghei SC Demibold"/>
                <a:cs typeface="Lantinghei SC Demibold"/>
              </a:rPr>
              <a:t>n-i+1</a:t>
            </a:r>
            <a:r>
              <a:rPr kumimoji="1" lang="en-US" altLang="zh-CN" sz="2400">
                <a:latin typeface="Lantinghei SC Demibold"/>
                <a:ea typeface="Lantinghei SC Demibold"/>
                <a:cs typeface="Lantinghei SC Demibold"/>
              </a:rPr>
              <a:t>)[A]</a:t>
            </a:r>
            <a:r>
              <a:rPr kumimoji="1" lang="zh-CN" altLang="en-US" sz="2400" baseline="-30000">
                <a:latin typeface="Lantinghei SC Demibold"/>
                <a:ea typeface="Lantinghei SC Demibold"/>
                <a:cs typeface="Lantinghei SC Demibold"/>
              </a:rPr>
              <a:t>补</a:t>
            </a:r>
            <a:r>
              <a:rPr kumimoji="1" lang="zh-CN" altLang="en-US" sz="2400">
                <a:latin typeface="Lantinghei SC Demibold"/>
                <a:ea typeface="Lantinghei SC Demibold"/>
                <a:cs typeface="Lantinghei SC Demibold"/>
              </a:rPr>
              <a:t>}；</a:t>
            </a:r>
          </a:p>
          <a:p>
            <a:pPr marL="336550" lvl="1" indent="-66675" algn="just">
              <a:spcBef>
                <a:spcPts val="400"/>
              </a:spcBef>
              <a:buClr>
                <a:srgbClr val="F79646"/>
              </a:buClr>
              <a:buFont typeface="Wingdings" panose="05000000000000000000" pitchFamily="2" charset="2"/>
              <a:buNone/>
            </a:pPr>
            <a:r>
              <a:rPr kumimoji="1" lang="zh-CN" altLang="en-US" sz="2400">
                <a:solidFill>
                  <a:srgbClr val="000000"/>
                </a:solidFill>
                <a:latin typeface="Lantinghei SC Demibold"/>
                <a:ea typeface="Lantinghei SC Demibold"/>
                <a:cs typeface="Lantinghei SC Demibold"/>
              </a:rPr>
              <a:t>		…</a:t>
            </a:r>
          </a:p>
          <a:p>
            <a:pPr marL="336550" lvl="1" indent="-66675" algn="just">
              <a:spcBef>
                <a:spcPts val="400"/>
              </a:spcBef>
              <a:buClr>
                <a:srgbClr val="F79646"/>
              </a:buClr>
              <a:buFont typeface="Wingdings" panose="05000000000000000000" pitchFamily="2" charset="2"/>
              <a:buNone/>
            </a:pPr>
            <a:r>
              <a:rPr kumimoji="1" lang="zh-CN" altLang="en-US" sz="2400">
                <a:solidFill>
                  <a:srgbClr val="000000"/>
                </a:solidFill>
                <a:latin typeface="Lantinghei SC Demibold"/>
                <a:ea typeface="Lantinghei SC Demibold"/>
                <a:cs typeface="Lantinghei SC Demibold"/>
              </a:rPr>
              <a:t>	[</a:t>
            </a:r>
            <a:r>
              <a:rPr kumimoji="1" lang="en-US" altLang="zh-CN" sz="2400">
                <a:solidFill>
                  <a:srgbClr val="000000"/>
                </a:solidFill>
                <a:latin typeface="Lantinghei SC Demibold"/>
                <a:ea typeface="Lantinghei SC Demibold"/>
                <a:cs typeface="Lantinghei SC Demibold"/>
              </a:rPr>
              <a:t>P</a:t>
            </a:r>
            <a:r>
              <a:rPr kumimoji="1" lang="en-US" altLang="zh-CN" sz="2400" baseline="-30000">
                <a:solidFill>
                  <a:srgbClr val="000000"/>
                </a:solidFill>
                <a:latin typeface="Lantinghei SC Demibold"/>
                <a:ea typeface="Lantinghei SC Demibold"/>
                <a:cs typeface="Lantinghei SC Demibold"/>
              </a:rPr>
              <a:t>n</a:t>
            </a:r>
            <a:r>
              <a:rPr kumimoji="1" lang="en-US" altLang="zh-CN" sz="2400">
                <a:solidFill>
                  <a:srgbClr val="000000"/>
                </a:solidFill>
                <a:latin typeface="Lantinghei SC Demibold"/>
                <a:ea typeface="Lantinghei SC Demibold"/>
                <a:cs typeface="Lantinghei SC Demibold"/>
              </a:rPr>
              <a:t>]</a:t>
            </a:r>
            <a:r>
              <a:rPr kumimoji="1" lang="zh-CN" altLang="en-US" sz="2400" baseline="-30000">
                <a:solidFill>
                  <a:srgbClr val="000000"/>
                </a:solidFill>
                <a:latin typeface="Lantinghei SC Demibold"/>
                <a:ea typeface="Lantinghei SC Demibold"/>
                <a:cs typeface="Lantinghei SC Demibold"/>
              </a:rPr>
              <a:t>补</a:t>
            </a:r>
            <a:r>
              <a:rPr kumimoji="1" lang="zh-CN" altLang="en-US" sz="2400">
                <a:solidFill>
                  <a:srgbClr val="000000"/>
                </a:solidFill>
                <a:latin typeface="Lantinghei SC Demibold"/>
                <a:ea typeface="Lantinghei SC Demibold"/>
                <a:cs typeface="Lantinghei SC Demibold"/>
              </a:rPr>
              <a:t>=2</a:t>
            </a:r>
            <a:r>
              <a:rPr kumimoji="1" lang="zh-CN" altLang="en-US" sz="2400" baseline="30000">
                <a:solidFill>
                  <a:srgbClr val="000000"/>
                </a:solidFill>
                <a:latin typeface="Lantinghei SC Demibold"/>
                <a:ea typeface="Lantinghei SC Demibold"/>
                <a:cs typeface="Lantinghei SC Demibold"/>
              </a:rPr>
              <a:t>-1</a:t>
            </a:r>
            <a:r>
              <a:rPr kumimoji="1" lang="zh-CN" altLang="en-US" sz="2400">
                <a:solidFill>
                  <a:srgbClr val="000000"/>
                </a:solidFill>
                <a:latin typeface="Lantinghei SC Demibold"/>
                <a:ea typeface="Lantinghei SC Demibold"/>
                <a:cs typeface="Lantinghei SC Demibold"/>
              </a:rPr>
              <a:t>{[</a:t>
            </a:r>
            <a:r>
              <a:rPr kumimoji="1" lang="en-US" altLang="zh-CN" sz="2400">
                <a:solidFill>
                  <a:srgbClr val="000000"/>
                </a:solidFill>
                <a:latin typeface="Lantinghei SC Demibold"/>
                <a:ea typeface="Lantinghei SC Demibold"/>
                <a:cs typeface="Lantinghei SC Demibold"/>
              </a:rPr>
              <a:t>P</a:t>
            </a:r>
            <a:r>
              <a:rPr kumimoji="1" lang="en-US" altLang="zh-CN" sz="2400" baseline="-30000">
                <a:solidFill>
                  <a:srgbClr val="000000"/>
                </a:solidFill>
                <a:latin typeface="Lantinghei SC Demibold"/>
                <a:ea typeface="Lantinghei SC Demibold"/>
                <a:cs typeface="Lantinghei SC Demibold"/>
              </a:rPr>
              <a:t>n-1</a:t>
            </a:r>
            <a:r>
              <a:rPr kumimoji="1" lang="en-US" altLang="zh-CN" sz="2400">
                <a:solidFill>
                  <a:srgbClr val="000000"/>
                </a:solidFill>
                <a:latin typeface="Lantinghei SC Demibold"/>
                <a:ea typeface="Lantinghei SC Demibold"/>
                <a:cs typeface="Lantinghei SC Demibold"/>
              </a:rPr>
              <a:t>]</a:t>
            </a:r>
            <a:r>
              <a:rPr kumimoji="1" lang="zh-CN" altLang="en-US" sz="2400" baseline="-30000">
                <a:latin typeface="Lantinghei SC Demibold"/>
                <a:ea typeface="Lantinghei SC Demibold"/>
                <a:cs typeface="Lantinghei SC Demibold"/>
              </a:rPr>
              <a:t>补</a:t>
            </a:r>
            <a:r>
              <a:rPr kumimoji="1" lang="zh-CN" altLang="en-US" sz="2400">
                <a:latin typeface="Lantinghei SC Demibold"/>
                <a:ea typeface="Lantinghei SC Demibold"/>
                <a:cs typeface="Lantinghei SC Demibold"/>
              </a:rPr>
              <a:t>+(</a:t>
            </a:r>
            <a:r>
              <a:rPr kumimoji="1" lang="en-US" altLang="zh-CN" sz="2400">
                <a:latin typeface="Lantinghei SC Demibold"/>
                <a:ea typeface="Lantinghei SC Demibold"/>
                <a:cs typeface="Lantinghei SC Demibold"/>
              </a:rPr>
              <a:t>B</a:t>
            </a:r>
            <a:r>
              <a:rPr kumimoji="1" lang="en-US" altLang="zh-CN" sz="2400" baseline="-30000">
                <a:latin typeface="Lantinghei SC Demibold"/>
                <a:ea typeface="Lantinghei SC Demibold"/>
                <a:cs typeface="Lantinghei SC Demibold"/>
              </a:rPr>
              <a:t>2</a:t>
            </a:r>
            <a:r>
              <a:rPr kumimoji="1" lang="en-US" altLang="zh-CN" sz="2400">
                <a:latin typeface="Lantinghei SC Demibold"/>
                <a:ea typeface="Lantinghei SC Demibold"/>
                <a:cs typeface="Lantinghei SC Demibold"/>
              </a:rPr>
              <a:t>-B</a:t>
            </a:r>
            <a:r>
              <a:rPr kumimoji="1" lang="en-US" altLang="zh-CN" sz="2400" baseline="-30000">
                <a:latin typeface="Lantinghei SC Demibold"/>
                <a:ea typeface="Lantinghei SC Demibold"/>
                <a:cs typeface="Lantinghei SC Demibold"/>
              </a:rPr>
              <a:t>1</a:t>
            </a:r>
            <a:r>
              <a:rPr kumimoji="1" lang="en-US" altLang="zh-CN" sz="2400">
                <a:latin typeface="Lantinghei SC Demibold"/>
                <a:ea typeface="Lantinghei SC Demibold"/>
                <a:cs typeface="Lantinghei SC Demibold"/>
              </a:rPr>
              <a:t>)[A]</a:t>
            </a:r>
            <a:r>
              <a:rPr kumimoji="1" lang="zh-CN" altLang="en-US" sz="2400" baseline="-30000">
                <a:latin typeface="Lantinghei SC Demibold"/>
                <a:ea typeface="Lantinghei SC Demibold"/>
                <a:cs typeface="Lantinghei SC Demibold"/>
              </a:rPr>
              <a:t>补</a:t>
            </a:r>
            <a:r>
              <a:rPr kumimoji="1" lang="zh-CN" altLang="en-US" sz="2400">
                <a:latin typeface="Lantinghei SC Demibold"/>
                <a:ea typeface="Lantinghei SC Demibold"/>
                <a:cs typeface="Lantinghei SC Demibold"/>
              </a:rPr>
              <a:t>}</a:t>
            </a:r>
          </a:p>
          <a:p>
            <a:pPr marL="336550" lvl="1" indent="-66675" algn="just">
              <a:lnSpc>
                <a:spcPct val="120000"/>
              </a:lnSpc>
              <a:spcBef>
                <a:spcPts val="400"/>
              </a:spcBef>
              <a:buClr>
                <a:srgbClr val="66CCFF"/>
              </a:buClr>
              <a:buFont typeface="Wingdings" panose="05000000000000000000" pitchFamily="2" charset="2"/>
              <a:buNone/>
            </a:pPr>
            <a:r>
              <a:rPr kumimoji="1" lang="zh-CN" altLang="en-US" sz="2400">
                <a:solidFill>
                  <a:srgbClr val="000000"/>
                </a:solidFill>
                <a:latin typeface="Lantinghei SC Demibold"/>
                <a:ea typeface="Lantinghei SC Demibold"/>
                <a:cs typeface="Lantinghei SC Demibold"/>
              </a:rPr>
              <a:t>	所以，</a:t>
            </a:r>
            <a:r>
              <a:rPr kumimoji="1" lang="zh-CN" altLang="en-US" sz="2400">
                <a:solidFill>
                  <a:srgbClr val="0000FF"/>
                </a:solidFill>
                <a:latin typeface="Lantinghei SC Demibold"/>
                <a:ea typeface="Lantinghei SC Demibold"/>
                <a:cs typeface="Lantinghei SC Demibold"/>
              </a:rPr>
              <a:t>[</a:t>
            </a:r>
            <a:r>
              <a:rPr kumimoji="1" lang="en-US" altLang="zh-CN" sz="2400">
                <a:solidFill>
                  <a:srgbClr val="0000FF"/>
                </a:solidFill>
                <a:latin typeface="Lantinghei SC Demibold"/>
                <a:ea typeface="Lantinghei SC Demibold"/>
                <a:cs typeface="Lantinghei SC Demibold"/>
              </a:rPr>
              <a:t>C]</a:t>
            </a:r>
            <a:r>
              <a:rPr kumimoji="1" lang="zh-CN" altLang="en-US" sz="2400" baseline="-30000">
                <a:solidFill>
                  <a:srgbClr val="0000FF"/>
                </a:solidFill>
                <a:latin typeface="Lantinghei SC Demibold"/>
                <a:ea typeface="Lantinghei SC Demibold"/>
                <a:cs typeface="Lantinghei SC Demibold"/>
              </a:rPr>
              <a:t>补</a:t>
            </a:r>
            <a:r>
              <a:rPr kumimoji="1" lang="zh-CN" altLang="en-US" sz="2400">
                <a:solidFill>
                  <a:srgbClr val="0000FF"/>
                </a:solidFill>
                <a:latin typeface="Lantinghei SC Demibold"/>
                <a:ea typeface="Lantinghei SC Demibold"/>
                <a:cs typeface="Lantinghei SC Demibold"/>
              </a:rPr>
              <a:t>=[</a:t>
            </a:r>
            <a:r>
              <a:rPr kumimoji="1" lang="en-US" altLang="zh-CN" sz="2400">
                <a:solidFill>
                  <a:srgbClr val="0000FF"/>
                </a:solidFill>
                <a:latin typeface="Lantinghei SC Demibold"/>
                <a:ea typeface="Lantinghei SC Demibold"/>
                <a:cs typeface="Lantinghei SC Demibold"/>
              </a:rPr>
              <a:t>P</a:t>
            </a:r>
            <a:r>
              <a:rPr kumimoji="1" lang="en-US" altLang="zh-CN" sz="2400" baseline="-30000">
                <a:solidFill>
                  <a:srgbClr val="0000FF"/>
                </a:solidFill>
                <a:latin typeface="Lantinghei SC Demibold"/>
                <a:ea typeface="Lantinghei SC Demibold"/>
                <a:cs typeface="Lantinghei SC Demibold"/>
              </a:rPr>
              <a:t>n+1</a:t>
            </a:r>
            <a:r>
              <a:rPr kumimoji="1" lang="en-US" altLang="zh-CN" sz="2400">
                <a:solidFill>
                  <a:srgbClr val="0000FF"/>
                </a:solidFill>
                <a:latin typeface="Lantinghei SC Demibold"/>
                <a:ea typeface="Lantinghei SC Demibold"/>
                <a:cs typeface="Lantinghei SC Demibold"/>
              </a:rPr>
              <a:t>]</a:t>
            </a:r>
            <a:r>
              <a:rPr kumimoji="1" lang="en-US" altLang="zh-CN" sz="2400" baseline="-30000">
                <a:solidFill>
                  <a:srgbClr val="0000FF"/>
                </a:solidFill>
                <a:latin typeface="Lantinghei SC Demibold"/>
                <a:ea typeface="Lantinghei SC Demibold"/>
                <a:cs typeface="Lantinghei SC Demibold"/>
              </a:rPr>
              <a:t> </a:t>
            </a:r>
            <a:r>
              <a:rPr kumimoji="1" lang="zh-CN" altLang="en-US" sz="2400" baseline="-30000">
                <a:solidFill>
                  <a:srgbClr val="0000FF"/>
                </a:solidFill>
                <a:latin typeface="Lantinghei SC Demibold"/>
                <a:ea typeface="Lantinghei SC Demibold"/>
                <a:cs typeface="Lantinghei SC Demibold"/>
              </a:rPr>
              <a:t>补</a:t>
            </a:r>
            <a:r>
              <a:rPr kumimoji="1" lang="zh-CN" altLang="en-US" sz="2400">
                <a:solidFill>
                  <a:srgbClr val="0000FF"/>
                </a:solidFill>
                <a:latin typeface="Lantinghei SC Demibold"/>
                <a:ea typeface="Lantinghei SC Demibold"/>
                <a:cs typeface="Lantinghei SC Demibold"/>
              </a:rPr>
              <a:t>=[</a:t>
            </a:r>
            <a:r>
              <a:rPr kumimoji="1" lang="en-US" altLang="zh-CN" sz="2400">
                <a:solidFill>
                  <a:srgbClr val="0000FF"/>
                </a:solidFill>
                <a:latin typeface="Lantinghei SC Demibold"/>
                <a:ea typeface="Lantinghei SC Demibold"/>
                <a:cs typeface="Lantinghei SC Demibold"/>
              </a:rPr>
              <a:t>P</a:t>
            </a:r>
            <a:r>
              <a:rPr kumimoji="1" lang="en-US" altLang="zh-CN" sz="2400" baseline="-30000">
                <a:solidFill>
                  <a:srgbClr val="0000FF"/>
                </a:solidFill>
                <a:latin typeface="Lantinghei SC Demibold"/>
                <a:ea typeface="Lantinghei SC Demibold"/>
                <a:cs typeface="Lantinghei SC Demibold"/>
              </a:rPr>
              <a:t>n</a:t>
            </a:r>
            <a:r>
              <a:rPr kumimoji="1" lang="en-US" altLang="zh-CN" sz="2400">
                <a:solidFill>
                  <a:srgbClr val="0000FF"/>
                </a:solidFill>
                <a:latin typeface="Lantinghei SC Demibold"/>
                <a:ea typeface="Lantinghei SC Demibold"/>
                <a:cs typeface="Lantinghei SC Demibold"/>
              </a:rPr>
              <a:t>]</a:t>
            </a:r>
            <a:r>
              <a:rPr kumimoji="1" lang="en-US" altLang="zh-CN" sz="2400" baseline="-30000">
                <a:solidFill>
                  <a:srgbClr val="0000FF"/>
                </a:solidFill>
                <a:latin typeface="Lantinghei SC Demibold"/>
                <a:ea typeface="Lantinghei SC Demibold"/>
                <a:cs typeface="Lantinghei SC Demibold"/>
              </a:rPr>
              <a:t> </a:t>
            </a:r>
            <a:r>
              <a:rPr kumimoji="1" lang="zh-CN" altLang="en-US" sz="2400" baseline="-30000">
                <a:solidFill>
                  <a:srgbClr val="0000FF"/>
                </a:solidFill>
                <a:latin typeface="Lantinghei SC Demibold"/>
                <a:ea typeface="Lantinghei SC Demibold"/>
                <a:cs typeface="Lantinghei SC Demibold"/>
              </a:rPr>
              <a:t>补</a:t>
            </a:r>
            <a:r>
              <a:rPr kumimoji="1" lang="zh-CN" altLang="en-US" sz="2400">
                <a:solidFill>
                  <a:srgbClr val="0000FF"/>
                </a:solidFill>
                <a:latin typeface="Lantinghei SC Demibold"/>
                <a:ea typeface="Lantinghei SC Demibold"/>
                <a:cs typeface="Lantinghei SC Demibold"/>
              </a:rPr>
              <a:t>+(</a:t>
            </a:r>
            <a:r>
              <a:rPr kumimoji="1" lang="en-US" altLang="zh-CN" sz="2400">
                <a:solidFill>
                  <a:srgbClr val="0000FF"/>
                </a:solidFill>
                <a:latin typeface="Lantinghei SC Demibold"/>
                <a:ea typeface="Lantinghei SC Demibold"/>
                <a:cs typeface="Lantinghei SC Demibold"/>
              </a:rPr>
              <a:t>B</a:t>
            </a:r>
            <a:r>
              <a:rPr kumimoji="1" lang="en-US" altLang="zh-CN" sz="2400" baseline="-30000">
                <a:solidFill>
                  <a:srgbClr val="0000FF"/>
                </a:solidFill>
                <a:latin typeface="Lantinghei SC Demibold"/>
                <a:ea typeface="Lantinghei SC Demibold"/>
                <a:cs typeface="Lantinghei SC Demibold"/>
              </a:rPr>
              <a:t>1</a:t>
            </a:r>
            <a:r>
              <a:rPr kumimoji="1" lang="en-US" altLang="zh-CN" sz="2400">
                <a:solidFill>
                  <a:srgbClr val="0000FF"/>
                </a:solidFill>
                <a:latin typeface="Lantinghei SC Demibold"/>
                <a:ea typeface="Lantinghei SC Demibold"/>
                <a:cs typeface="Lantinghei SC Demibold"/>
              </a:rPr>
              <a:t>-B</a:t>
            </a:r>
            <a:r>
              <a:rPr kumimoji="1" lang="en-US" altLang="zh-CN" sz="2400" baseline="-30000">
                <a:solidFill>
                  <a:srgbClr val="0000FF"/>
                </a:solidFill>
                <a:latin typeface="Lantinghei SC Demibold"/>
                <a:ea typeface="Lantinghei SC Demibold"/>
                <a:cs typeface="Lantinghei SC Demibold"/>
              </a:rPr>
              <a:t>0</a:t>
            </a:r>
            <a:r>
              <a:rPr kumimoji="1" lang="en-US" altLang="zh-CN" sz="2400">
                <a:solidFill>
                  <a:srgbClr val="0000FF"/>
                </a:solidFill>
                <a:latin typeface="Lantinghei SC Demibold"/>
                <a:ea typeface="Lantinghei SC Demibold"/>
                <a:cs typeface="Lantinghei SC Demibold"/>
              </a:rPr>
              <a:t>)[A]</a:t>
            </a:r>
            <a:r>
              <a:rPr kumimoji="1" lang="zh-CN" altLang="en-US" sz="2400" baseline="-30000">
                <a:solidFill>
                  <a:srgbClr val="0000FF"/>
                </a:solidFill>
                <a:latin typeface="Lantinghei SC Demibold"/>
                <a:ea typeface="Lantinghei SC Demibold"/>
                <a:cs typeface="Lantinghei SC Demibold"/>
              </a:rPr>
              <a:t>补</a:t>
            </a:r>
          </a:p>
          <a:p>
            <a:pPr marL="0" indent="0">
              <a:spcBef>
                <a:spcPts val="400"/>
              </a:spcBef>
              <a:buSzTx/>
              <a:buFont typeface="Wingdings" panose="05000000000000000000" pitchFamily="2" charset="2"/>
              <a:buNone/>
            </a:pPr>
            <a:endParaRPr lang="zh-CN" altLang="en-US" sz="2800">
              <a:latin typeface="Lantinghei SC Demibold"/>
              <a:ea typeface="Lantinghei SC Demibold"/>
              <a:cs typeface="Lantinghei SC Demibold"/>
            </a:endParaRPr>
          </a:p>
        </p:txBody>
      </p:sp>
      <p:sp>
        <p:nvSpPr>
          <p:cNvPr id="4" name="圆角矩形标注 3"/>
          <p:cNvSpPr/>
          <p:nvPr/>
        </p:nvSpPr>
        <p:spPr>
          <a:xfrm>
            <a:off x="179388" y="800100"/>
            <a:ext cx="8902700" cy="750888"/>
          </a:xfrm>
          <a:prstGeom prst="wedgeRoundRectCallout">
            <a:avLst>
              <a:gd name="adj1" fmla="val 49640"/>
              <a:gd name="adj2" fmla="val 1005"/>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indent="-18732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defRPr/>
            </a:pPr>
            <a:r>
              <a:rPr kumimoji="1" lang="en-US" altLang="zh-CN" sz="1600">
                <a:solidFill>
                  <a:srgbClr val="000000"/>
                </a:solidFill>
                <a:latin typeface="Lantinghei SC Demibold"/>
                <a:ea typeface="Lantinghei SC Demibold"/>
                <a:cs typeface="Lantinghei SC Demibold"/>
              </a:rPr>
              <a:t>[C]</a:t>
            </a:r>
            <a:r>
              <a:rPr kumimoji="1" lang="zh-CN" altLang="en-US" sz="1600" baseline="-30000">
                <a:solidFill>
                  <a:srgbClr val="000000"/>
                </a:solidFill>
                <a:latin typeface="Lantinghei SC Demibold"/>
                <a:ea typeface="Lantinghei SC Demibold"/>
                <a:cs typeface="Lantinghei SC Demibold"/>
              </a:rPr>
              <a:t>补 </a:t>
            </a:r>
            <a:r>
              <a:rPr kumimoji="1" lang="zh-CN" altLang="en-US" sz="1600">
                <a:solidFill>
                  <a:srgbClr val="000000"/>
                </a:solidFill>
                <a:latin typeface="Lantinghei SC Demibold"/>
                <a:ea typeface="Lantinghei SC Demibold"/>
                <a:cs typeface="Lantinghei SC Demibold"/>
              </a:rPr>
              <a:t>=</a:t>
            </a:r>
            <a:r>
              <a:rPr kumimoji="1" lang="en-US" altLang="zh-CN" sz="1600">
                <a:solidFill>
                  <a:srgbClr val="000000"/>
                </a:solidFill>
                <a:latin typeface="Lantinghei SC Demibold"/>
                <a:ea typeface="Lantinghei SC Demibold"/>
                <a:cs typeface="Lantinghei SC Demibold"/>
              </a:rPr>
              <a:t> </a:t>
            </a:r>
            <a:r>
              <a:rPr kumimoji="1" lang="zh-CN" altLang="en-US" sz="1600">
                <a:latin typeface="Lantinghei SC Demibold"/>
                <a:ea typeface="Lantinghei SC Demibold"/>
                <a:cs typeface="Lantinghei SC Demibold"/>
              </a:rPr>
              <a:t>[</a:t>
            </a:r>
            <a:r>
              <a:rPr kumimoji="1" lang="en-US" altLang="zh-CN" sz="1600">
                <a:latin typeface="Lantinghei SC Demibold"/>
                <a:ea typeface="Lantinghei SC Demibold"/>
                <a:cs typeface="Lantinghei SC Demibold"/>
              </a:rPr>
              <a:t>A]</a:t>
            </a:r>
            <a:r>
              <a:rPr kumimoji="1" lang="zh-CN" altLang="en-US" sz="1600" baseline="-30000">
                <a:latin typeface="Lantinghei SC Demibold"/>
                <a:ea typeface="Lantinghei SC Demibold"/>
                <a:cs typeface="Lantinghei SC Demibold"/>
              </a:rPr>
              <a:t>补</a:t>
            </a:r>
            <a:r>
              <a:rPr kumimoji="1" lang="zh-CN" altLang="en-US" sz="1600">
                <a:latin typeface="Lantinghei SC Demibold"/>
                <a:ea typeface="Lantinghei SC Demibold"/>
                <a:cs typeface="Lantinghei SC Demibold"/>
              </a:rPr>
              <a:t>(</a:t>
            </a:r>
            <a:r>
              <a:rPr kumimoji="1" lang="en-US" altLang="zh-CN" sz="1600">
                <a:latin typeface="Lantinghei SC Demibold"/>
                <a:ea typeface="Lantinghei SC Demibold"/>
                <a:cs typeface="Lantinghei SC Demibold"/>
              </a:rPr>
              <a:t>B</a:t>
            </a:r>
            <a:r>
              <a:rPr kumimoji="1" lang="en-US" altLang="zh-CN" sz="1600" baseline="-30000">
                <a:latin typeface="Lantinghei SC Demibold"/>
                <a:ea typeface="Lantinghei SC Demibold"/>
                <a:cs typeface="Lantinghei SC Demibold"/>
              </a:rPr>
              <a:t>1</a:t>
            </a:r>
            <a:r>
              <a:rPr kumimoji="1" lang="en-US" altLang="zh-CN" sz="1600">
                <a:latin typeface="Lantinghei SC Demibold"/>
                <a:ea typeface="Lantinghei SC Demibold"/>
                <a:cs typeface="Lantinghei SC Demibold"/>
              </a:rPr>
              <a:t>-B</a:t>
            </a:r>
            <a:r>
              <a:rPr kumimoji="1" lang="en-US" altLang="zh-CN" sz="1600" baseline="-30000">
                <a:latin typeface="Lantinghei SC Demibold"/>
                <a:ea typeface="Lantinghei SC Demibold"/>
                <a:cs typeface="Lantinghei SC Demibold"/>
              </a:rPr>
              <a:t>0</a:t>
            </a:r>
            <a:r>
              <a:rPr kumimoji="1" lang="en-US" altLang="zh-CN" sz="1600">
                <a:latin typeface="Lantinghei SC Demibold"/>
                <a:ea typeface="Lantinghei SC Demibold"/>
                <a:cs typeface="Lantinghei SC Demibold"/>
              </a:rPr>
              <a:t>)+2</a:t>
            </a:r>
            <a:r>
              <a:rPr kumimoji="1" lang="en-US" altLang="zh-CN" sz="1600" baseline="30000">
                <a:latin typeface="Lantinghei SC Demibold"/>
                <a:ea typeface="Lantinghei SC Demibold"/>
                <a:cs typeface="Lantinghei SC Demibold"/>
              </a:rPr>
              <a:t>-1</a:t>
            </a:r>
            <a:r>
              <a:rPr kumimoji="1" lang="en-US" altLang="zh-CN" sz="1600">
                <a:latin typeface="Lantinghei SC Demibold"/>
                <a:ea typeface="Lantinghei SC Demibold"/>
                <a:cs typeface="Lantinghei SC Demibold"/>
              </a:rPr>
              <a:t>{[A]</a:t>
            </a:r>
            <a:r>
              <a:rPr kumimoji="1" lang="zh-CN" altLang="en-US" sz="1600" baseline="-30000">
                <a:latin typeface="Lantinghei SC Demibold"/>
                <a:ea typeface="Lantinghei SC Demibold"/>
                <a:cs typeface="Lantinghei SC Demibold"/>
              </a:rPr>
              <a:t>补</a:t>
            </a:r>
            <a:r>
              <a:rPr kumimoji="1" lang="zh-CN" altLang="en-US" sz="1600">
                <a:latin typeface="Lantinghei SC Demibold"/>
                <a:ea typeface="Lantinghei SC Demibold"/>
                <a:cs typeface="Lantinghei SC Demibold"/>
              </a:rPr>
              <a:t>(</a:t>
            </a:r>
            <a:r>
              <a:rPr kumimoji="1" lang="en-US" altLang="zh-CN" sz="1600">
                <a:latin typeface="Lantinghei SC Demibold"/>
                <a:ea typeface="Lantinghei SC Demibold"/>
                <a:cs typeface="Lantinghei SC Demibold"/>
              </a:rPr>
              <a:t>B</a:t>
            </a:r>
            <a:r>
              <a:rPr kumimoji="1" lang="en-US" altLang="zh-CN" sz="1600" baseline="-30000">
                <a:latin typeface="Lantinghei SC Demibold"/>
                <a:ea typeface="Lantinghei SC Demibold"/>
                <a:cs typeface="Lantinghei SC Demibold"/>
              </a:rPr>
              <a:t>2</a:t>
            </a:r>
            <a:r>
              <a:rPr kumimoji="1" lang="en-US" altLang="zh-CN" sz="1600">
                <a:latin typeface="Lantinghei SC Demibold"/>
                <a:ea typeface="Lantinghei SC Demibold"/>
                <a:cs typeface="Lantinghei SC Demibold"/>
              </a:rPr>
              <a:t>-B</a:t>
            </a:r>
            <a:r>
              <a:rPr kumimoji="1" lang="en-US" altLang="zh-CN" sz="1600" baseline="-30000">
                <a:latin typeface="Lantinghei SC Demibold"/>
                <a:ea typeface="Lantinghei SC Demibold"/>
                <a:cs typeface="Lantinghei SC Demibold"/>
              </a:rPr>
              <a:t>1</a:t>
            </a:r>
            <a:r>
              <a:rPr kumimoji="1" lang="en-US" altLang="zh-CN" sz="1600">
                <a:latin typeface="Lantinghei SC Demibold"/>
                <a:ea typeface="Lantinghei SC Demibold"/>
                <a:cs typeface="Lantinghei SC Demibold"/>
              </a:rPr>
              <a:t>)+2</a:t>
            </a:r>
            <a:r>
              <a:rPr kumimoji="1" lang="en-US" altLang="zh-CN" sz="1600" baseline="30000">
                <a:latin typeface="Lantinghei SC Demibold"/>
                <a:ea typeface="Lantinghei SC Demibold"/>
                <a:cs typeface="Lantinghei SC Demibold"/>
              </a:rPr>
              <a:t>-1</a:t>
            </a:r>
            <a:r>
              <a:rPr kumimoji="1" lang="en-US" altLang="zh-CN" sz="1600">
                <a:latin typeface="Lantinghei SC Demibold"/>
                <a:ea typeface="Lantinghei SC Demibold"/>
                <a:cs typeface="Lantinghei SC Demibold"/>
              </a:rPr>
              <a:t>{[A]</a:t>
            </a:r>
            <a:r>
              <a:rPr kumimoji="1" lang="zh-CN" altLang="en-US" sz="1600" baseline="-30000">
                <a:latin typeface="Lantinghei SC Demibold"/>
                <a:ea typeface="Lantinghei SC Demibold"/>
                <a:cs typeface="Lantinghei SC Demibold"/>
              </a:rPr>
              <a:t>补</a:t>
            </a:r>
            <a:r>
              <a:rPr kumimoji="1" lang="zh-CN" altLang="en-US" sz="1600">
                <a:latin typeface="Lantinghei SC Demibold"/>
                <a:ea typeface="Lantinghei SC Demibold"/>
                <a:cs typeface="Lantinghei SC Demibold"/>
              </a:rPr>
              <a:t>(</a:t>
            </a:r>
            <a:r>
              <a:rPr kumimoji="1" lang="en-US" altLang="zh-CN" sz="1600">
                <a:latin typeface="Lantinghei SC Demibold"/>
                <a:ea typeface="Lantinghei SC Demibold"/>
                <a:cs typeface="Lantinghei SC Demibold"/>
              </a:rPr>
              <a:t>B</a:t>
            </a:r>
            <a:r>
              <a:rPr kumimoji="1" lang="en-US" altLang="zh-CN" sz="1600" baseline="-30000">
                <a:latin typeface="Lantinghei SC Demibold"/>
                <a:ea typeface="Lantinghei SC Demibold"/>
                <a:cs typeface="Lantinghei SC Demibold"/>
              </a:rPr>
              <a:t>3</a:t>
            </a:r>
            <a:r>
              <a:rPr kumimoji="1" lang="en-US" altLang="zh-CN" sz="1600">
                <a:latin typeface="Lantinghei SC Demibold"/>
                <a:ea typeface="Lantinghei SC Demibold"/>
                <a:cs typeface="Lantinghei SC Demibold"/>
              </a:rPr>
              <a:t>-B</a:t>
            </a:r>
            <a:r>
              <a:rPr kumimoji="1" lang="en-US" altLang="zh-CN" sz="1600" baseline="-30000">
                <a:latin typeface="Lantinghei SC Demibold"/>
                <a:ea typeface="Lantinghei SC Demibold"/>
                <a:cs typeface="Lantinghei SC Demibold"/>
              </a:rPr>
              <a:t>2</a:t>
            </a:r>
            <a:r>
              <a:rPr kumimoji="1" lang="en-US" altLang="zh-CN" sz="1600">
                <a:latin typeface="Lantinghei SC Demibold"/>
                <a:ea typeface="Lantinghei SC Demibold"/>
                <a:cs typeface="Lantinghei SC Demibold"/>
              </a:rPr>
              <a:t>)+2</a:t>
            </a:r>
            <a:r>
              <a:rPr kumimoji="1" lang="en-US" altLang="zh-CN" sz="1600" baseline="30000">
                <a:latin typeface="Lantinghei SC Demibold"/>
                <a:ea typeface="Lantinghei SC Demibold"/>
                <a:cs typeface="Lantinghei SC Demibold"/>
              </a:rPr>
              <a:t>-1</a:t>
            </a:r>
            <a:r>
              <a:rPr kumimoji="1" lang="en-US" altLang="zh-CN" sz="1600">
                <a:latin typeface="Lantinghei SC Demibold"/>
                <a:ea typeface="Lantinghei SC Demibold"/>
                <a:cs typeface="Lantinghei SC Demibold"/>
              </a:rPr>
              <a:t>[…+2</a:t>
            </a:r>
            <a:r>
              <a:rPr kumimoji="1" lang="en-US" altLang="zh-CN" sz="1600" baseline="30000">
                <a:latin typeface="Lantinghei SC Demibold"/>
                <a:ea typeface="Lantinghei SC Demibold"/>
                <a:cs typeface="Lantinghei SC Demibold"/>
              </a:rPr>
              <a:t>-1</a:t>
            </a:r>
            <a:r>
              <a:rPr kumimoji="1" lang="en-US" altLang="zh-CN" sz="1600">
                <a:latin typeface="Lantinghei SC Demibold"/>
                <a:ea typeface="Lantinghei SC Demibold"/>
                <a:cs typeface="Lantinghei SC Demibold"/>
              </a:rPr>
              <a:t>{[A]</a:t>
            </a:r>
            <a:r>
              <a:rPr kumimoji="1" lang="zh-CN" altLang="en-US" sz="1600" baseline="-30000">
                <a:latin typeface="Lantinghei SC Demibold"/>
                <a:ea typeface="Lantinghei SC Demibold"/>
                <a:cs typeface="Lantinghei SC Demibold"/>
              </a:rPr>
              <a:t>补</a:t>
            </a:r>
            <a:r>
              <a:rPr kumimoji="1" lang="zh-CN" altLang="en-US" sz="1600">
                <a:latin typeface="Lantinghei SC Demibold"/>
                <a:ea typeface="Lantinghei SC Demibold"/>
                <a:cs typeface="Lantinghei SC Demibold"/>
              </a:rPr>
              <a:t>(</a:t>
            </a:r>
            <a:r>
              <a:rPr kumimoji="1" lang="en-US" altLang="zh-CN" sz="1600">
                <a:latin typeface="Lantinghei SC Demibold"/>
                <a:ea typeface="Lantinghei SC Demibold"/>
                <a:cs typeface="Lantinghei SC Demibold"/>
              </a:rPr>
              <a:t>B</a:t>
            </a:r>
            <a:r>
              <a:rPr kumimoji="1" lang="en-US" altLang="zh-CN" sz="1600" baseline="-30000">
                <a:latin typeface="Lantinghei SC Demibold"/>
                <a:ea typeface="Lantinghei SC Demibold"/>
                <a:cs typeface="Lantinghei SC Demibold"/>
              </a:rPr>
              <a:t>n+1</a:t>
            </a:r>
            <a:r>
              <a:rPr kumimoji="1" lang="en-US" altLang="zh-CN" sz="1600">
                <a:latin typeface="Lantinghei SC Demibold"/>
                <a:ea typeface="Lantinghei SC Demibold"/>
                <a:cs typeface="Lantinghei SC Demibold"/>
              </a:rPr>
              <a:t>-B</a:t>
            </a:r>
            <a:r>
              <a:rPr kumimoji="1" lang="en-US" altLang="zh-CN" sz="1600" baseline="-30000">
                <a:latin typeface="Lantinghei SC Demibold"/>
                <a:ea typeface="Lantinghei SC Demibold"/>
                <a:cs typeface="Lantinghei SC Demibold"/>
              </a:rPr>
              <a:t>n</a:t>
            </a:r>
            <a:r>
              <a:rPr kumimoji="1" lang="en-US" altLang="zh-CN" sz="1600">
                <a:latin typeface="Lantinghei SC Demibold"/>
                <a:ea typeface="Lantinghei SC Demibold"/>
                <a:cs typeface="Lantinghei SC Demibold"/>
              </a:rPr>
              <a:t>)+0} …}}</a:t>
            </a:r>
          </a:p>
        </p:txBody>
      </p:sp>
      <p:sp>
        <p:nvSpPr>
          <p:cNvPr id="5" name="矩形 4"/>
          <p:cNvSpPr/>
          <p:nvPr/>
        </p:nvSpPr>
        <p:spPr>
          <a:xfrm>
            <a:off x="828675" y="966788"/>
            <a:ext cx="1295400" cy="377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3390900" y="4292600"/>
            <a:ext cx="1973263" cy="504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圆角矩形标注 8"/>
          <p:cNvSpPr/>
          <p:nvPr/>
        </p:nvSpPr>
        <p:spPr>
          <a:xfrm>
            <a:off x="5724525" y="3141663"/>
            <a:ext cx="3054350" cy="719137"/>
          </a:xfrm>
          <a:prstGeom prst="wedgeRoundRectCallout">
            <a:avLst>
              <a:gd name="adj1" fmla="val -61771"/>
              <a:gd name="adj2" fmla="val 95230"/>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5000"/>
              </a:lnSpc>
              <a:defRPr/>
            </a:pPr>
            <a:r>
              <a:rPr lang="zh-CN" altLang="en-US" sz="2200">
                <a:solidFill>
                  <a:srgbClr val="FFFFFF"/>
                </a:solidFill>
                <a:latin typeface="华文新魏" panose="02010800040101010101" pitchFamily="2" charset="-122"/>
                <a:ea typeface="华文新魏" panose="02010800040101010101" pitchFamily="2" charset="-122"/>
              </a:rPr>
              <a:t>当前乘数寄存器的最后两位</a:t>
            </a:r>
          </a:p>
        </p:txBody>
      </p:sp>
      <p:sp>
        <p:nvSpPr>
          <p:cNvPr id="13" name="上箭头标注 12"/>
          <p:cNvSpPr>
            <a:spLocks noChangeArrowheads="1"/>
          </p:cNvSpPr>
          <p:nvPr/>
        </p:nvSpPr>
        <p:spPr bwMode="auto">
          <a:xfrm>
            <a:off x="8075613" y="1487488"/>
            <a:ext cx="703262" cy="541337"/>
          </a:xfrm>
          <a:prstGeom prst="upArrowCallout">
            <a:avLst>
              <a:gd name="adj1" fmla="val 24984"/>
              <a:gd name="adj2" fmla="val 24984"/>
              <a:gd name="adj3" fmla="val 25000"/>
              <a:gd name="adj4" fmla="val 64977"/>
            </a:avLst>
          </a:prstGeom>
          <a:solidFill>
            <a:srgbClr val="0000CC"/>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kumimoji="1" lang="en-US" altLang="zh-CN">
                <a:solidFill>
                  <a:schemeClr val="bg1"/>
                </a:solidFill>
                <a:cs typeface="Arial" panose="020B0604020202020204" pitchFamily="34" charset="0"/>
              </a:rPr>
              <a:t>P</a:t>
            </a:r>
            <a:r>
              <a:rPr kumimoji="1" lang="en-US" altLang="zh-CN" baseline="-25000">
                <a:solidFill>
                  <a:schemeClr val="bg1"/>
                </a:solidFill>
                <a:cs typeface="Arial" panose="020B0604020202020204" pitchFamily="34" charset="0"/>
              </a:rPr>
              <a:t>0</a:t>
            </a:r>
            <a:r>
              <a:rPr kumimoji="1" lang="zh-CN" altLang="en-US">
                <a:solidFill>
                  <a:schemeClr val="bg1"/>
                </a:solidFill>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a:solidFill>
                  <a:schemeClr val="bg1"/>
                </a:solidFill>
                <a:latin typeface="Times New Roman" panose="02020603050405020304" pitchFamily="18" charset="0"/>
                <a:ea typeface="华文新魏" panose="02010800040101010101" pitchFamily="2" charset="-122"/>
              </a:rPr>
              <a:t>0</a:t>
            </a:r>
            <a:endParaRPr kumimoji="1" lang="zh-CN" altLang="en-US" baseline="-25000">
              <a:solidFill>
                <a:schemeClr val="bg1"/>
              </a:solidFill>
              <a:cs typeface="Arial" panose="020B0604020202020204" pitchFamily="34" charset="0"/>
            </a:endParaRPr>
          </a:p>
        </p:txBody>
      </p:sp>
      <p:sp>
        <p:nvSpPr>
          <p:cNvPr id="14" name="上箭头标注 13"/>
          <p:cNvSpPr>
            <a:spLocks noChangeArrowheads="1"/>
          </p:cNvSpPr>
          <p:nvPr/>
        </p:nvSpPr>
        <p:spPr bwMode="auto">
          <a:xfrm>
            <a:off x="6667038" y="1821627"/>
            <a:ext cx="2268538" cy="541337"/>
          </a:xfrm>
          <a:prstGeom prst="upArrowCallout">
            <a:avLst>
              <a:gd name="adj1" fmla="val 24950"/>
              <a:gd name="adj2" fmla="val 24950"/>
              <a:gd name="adj3" fmla="val 25000"/>
              <a:gd name="adj4" fmla="val 64977"/>
            </a:avLst>
          </a:prstGeom>
          <a:solidFill>
            <a:srgbClr val="0000CC"/>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defRPr/>
            </a:pPr>
            <a:r>
              <a:rPr kumimoji="1" lang="en-US" altLang="zh-CN" dirty="0">
                <a:solidFill>
                  <a:schemeClr val="bg1"/>
                </a:solidFill>
                <a:latin typeface="Arial"/>
                <a:ea typeface="+mn-ea"/>
                <a:cs typeface="Arial"/>
              </a:rPr>
              <a:t>P</a:t>
            </a:r>
            <a:r>
              <a:rPr kumimoji="1" lang="en-US" altLang="zh-CN" baseline="-25000" dirty="0">
                <a:solidFill>
                  <a:schemeClr val="bg1"/>
                </a:solidFill>
                <a:latin typeface="Arial"/>
                <a:ea typeface="+mn-ea"/>
                <a:cs typeface="Arial"/>
              </a:rPr>
              <a:t>1</a:t>
            </a:r>
            <a:endParaRPr kumimoji="1" lang="zh-CN" altLang="en-US" baseline="-25000" dirty="0">
              <a:solidFill>
                <a:schemeClr val="bg1"/>
              </a:solidFill>
              <a:latin typeface="Arial"/>
              <a:ea typeface="+mn-ea"/>
              <a:cs typeface="Arial"/>
            </a:endParaRPr>
          </a:p>
        </p:txBody>
      </p:sp>
      <p:cxnSp>
        <p:nvCxnSpPr>
          <p:cNvPr id="15" name="直线连接符 14"/>
          <p:cNvCxnSpPr>
            <a:cxnSpLocks noChangeShapeType="1"/>
          </p:cNvCxnSpPr>
          <p:nvPr/>
        </p:nvCxnSpPr>
        <p:spPr bwMode="auto">
          <a:xfrm>
            <a:off x="6510338" y="1487488"/>
            <a:ext cx="2057400" cy="0"/>
          </a:xfrm>
          <a:prstGeom prst="line">
            <a:avLst/>
          </a:prstGeom>
          <a:noFill/>
          <a:ln w="38100">
            <a:solidFill>
              <a:srgbClr val="4BACC6"/>
            </a:solidFill>
            <a:round/>
            <a:headEnd/>
            <a:tailEnd/>
          </a:ln>
          <a:effectLst>
            <a:outerShdw blurRad="40000" dist="23000" dir="5400000" rotWithShape="0">
              <a:srgbClr val="808080">
                <a:alpha val="34998"/>
              </a:srgbClr>
            </a:outerShdw>
          </a:effectLst>
        </p:spPr>
      </p:cxnSp>
      <p:sp>
        <p:nvSpPr>
          <p:cNvPr id="16" name="上箭头标注 15"/>
          <p:cNvSpPr>
            <a:spLocks noChangeArrowheads="1"/>
          </p:cNvSpPr>
          <p:nvPr/>
        </p:nvSpPr>
        <p:spPr bwMode="auto">
          <a:xfrm>
            <a:off x="2543011" y="2147505"/>
            <a:ext cx="6326187" cy="541338"/>
          </a:xfrm>
          <a:prstGeom prst="upArrowCallout">
            <a:avLst>
              <a:gd name="adj1" fmla="val 24995"/>
              <a:gd name="adj2" fmla="val 24941"/>
              <a:gd name="adj3" fmla="val 25000"/>
              <a:gd name="adj4" fmla="val 64977"/>
            </a:avLst>
          </a:prstGeom>
          <a:solidFill>
            <a:srgbClr val="0000CC"/>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defRPr/>
            </a:pPr>
            <a:r>
              <a:rPr kumimoji="1" lang="en-US" altLang="zh-CN" dirty="0" err="1">
                <a:solidFill>
                  <a:schemeClr val="bg1"/>
                </a:solidFill>
                <a:latin typeface="Arial"/>
                <a:ea typeface="+mn-ea"/>
                <a:cs typeface="Arial"/>
              </a:rPr>
              <a:t>P</a:t>
            </a:r>
            <a:r>
              <a:rPr kumimoji="1" lang="en-US" altLang="zh-CN" baseline="-25000" dirty="0" err="1">
                <a:solidFill>
                  <a:schemeClr val="bg1"/>
                </a:solidFill>
                <a:latin typeface="Arial"/>
                <a:ea typeface="+mn-ea"/>
                <a:cs typeface="Arial"/>
              </a:rPr>
              <a:t>n</a:t>
            </a:r>
            <a:endParaRPr kumimoji="1" lang="zh-CN" altLang="en-US" baseline="-25000" dirty="0">
              <a:solidFill>
                <a:schemeClr val="bg1"/>
              </a:solidFill>
              <a:latin typeface="Arial"/>
              <a:ea typeface="+mn-ea"/>
              <a:cs typeface="Arial"/>
            </a:endParaRPr>
          </a:p>
        </p:txBody>
      </p:sp>
      <p:cxnSp>
        <p:nvCxnSpPr>
          <p:cNvPr id="18" name="直线连接符 17"/>
          <p:cNvCxnSpPr>
            <a:cxnSpLocks noChangeShapeType="1"/>
          </p:cNvCxnSpPr>
          <p:nvPr/>
        </p:nvCxnSpPr>
        <p:spPr bwMode="auto">
          <a:xfrm>
            <a:off x="2566988" y="1484313"/>
            <a:ext cx="5995987" cy="0"/>
          </a:xfrm>
          <a:prstGeom prst="line">
            <a:avLst/>
          </a:prstGeom>
          <a:noFill/>
          <a:ln w="38100">
            <a:solidFill>
              <a:srgbClr val="0000CC"/>
            </a:solidFill>
            <a:round/>
            <a:headEnd/>
            <a:tailEnd/>
          </a:ln>
          <a:effectLst>
            <a:outerShdw blurRad="40000" dist="23000" dir="5400000" rotWithShape="0">
              <a:srgbClr val="808080">
                <a:alpha val="34998"/>
              </a:srgbClr>
            </a:outerShdw>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3"/>
                                        </p:tgtEl>
                                        <p:attrNameLst>
                                          <p:attrName>style.visibility</p:attrName>
                                        </p:attrNameLst>
                                      </p:cBhvr>
                                      <p:to>
                                        <p:strVal val="hidden"/>
                                      </p:to>
                                    </p:se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 presetClass="exit" presetSubtype="0" fill="hold" grpId="1" nodeType="withEffect">
                                  <p:stCondLst>
                                    <p:cond delay="0"/>
                                  </p:stCondLst>
                                  <p:childTnLst>
                                    <p:set>
                                      <p:cBhvr>
                                        <p:cTn id="33" dur="1" fill="hold">
                                          <p:stCondLst>
                                            <p:cond delay="0"/>
                                          </p:stCondLst>
                                        </p:cTn>
                                        <p:tgtEl>
                                          <p:spTgt spid="14"/>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15"/>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par>
                          <p:cTn id="50" fill="hold" nodeType="afterGroup">
                            <p:stCondLst>
                              <p:cond delay="500"/>
                            </p:stCondLst>
                            <p:childTnLst>
                              <p:par>
                                <p:cTn id="51" presetID="1" presetClass="entr" presetSubtype="0"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0" presetClass="entr" presetSubtype="0" fill="hold" grpId="0"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par>
                          <p:cTn id="69" fill="hold" nodeType="afterGroup">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animBg="1"/>
      <p:bldP spid="9" grpId="0" animBg="1"/>
      <p:bldP spid="13" grpId="0" animBg="1"/>
      <p:bldP spid="13" grpId="1" animBg="1"/>
      <p:bldP spid="14" grpId="0" animBg="1"/>
      <p:bldP spid="14" grpId="1"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bwMode="auto">
          <a:xfrm>
            <a:off x="118758" y="0"/>
            <a:ext cx="5210175" cy="6397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a:t>
            </a:r>
          </a:p>
        </p:txBody>
      </p:sp>
      <p:sp>
        <p:nvSpPr>
          <p:cNvPr id="124931" name="内容占位符 2"/>
          <p:cNvSpPr>
            <a:spLocks noGrp="1"/>
          </p:cNvSpPr>
          <p:nvPr>
            <p:ph idx="1"/>
          </p:nvPr>
        </p:nvSpPr>
        <p:spPr bwMode="auto">
          <a:xfrm>
            <a:off x="241300" y="836613"/>
            <a:ext cx="8723313" cy="470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SzTx/>
            </a:pPr>
            <a:r>
              <a:rPr lang="en-US" altLang="zh-CN" sz="2800"/>
              <a:t>Booth</a:t>
            </a:r>
            <a:r>
              <a:rPr lang="zh-CN" altLang="en-US" sz="2800"/>
              <a:t>乘法</a:t>
            </a:r>
          </a:p>
        </p:txBody>
      </p:sp>
      <p:graphicFrame>
        <p:nvGraphicFramePr>
          <p:cNvPr id="5" name="Group 22"/>
          <p:cNvGraphicFramePr>
            <a:graphicFrameLocks noGrp="1"/>
          </p:cNvGraphicFramePr>
          <p:nvPr/>
        </p:nvGraphicFramePr>
        <p:xfrm>
          <a:off x="107950" y="1874838"/>
          <a:ext cx="8902700" cy="3467100"/>
        </p:xfrm>
        <a:graphic>
          <a:graphicData uri="http://schemas.openxmlformats.org/drawingml/2006/table">
            <a:tbl>
              <a:tblPr/>
              <a:tblGrid>
                <a:gridCol w="1576388">
                  <a:extLst>
                    <a:ext uri="{9D8B030D-6E8A-4147-A177-3AD203B41FA5}">
                      <a16:colId xmlns:a16="http://schemas.microsoft.com/office/drawing/2014/main" val="20000"/>
                    </a:ext>
                  </a:extLst>
                </a:gridCol>
                <a:gridCol w="2759075">
                  <a:extLst>
                    <a:ext uri="{9D8B030D-6E8A-4147-A177-3AD203B41FA5}">
                      <a16:colId xmlns:a16="http://schemas.microsoft.com/office/drawing/2014/main" val="20001"/>
                    </a:ext>
                  </a:extLst>
                </a:gridCol>
                <a:gridCol w="1042987">
                  <a:extLst>
                    <a:ext uri="{9D8B030D-6E8A-4147-A177-3AD203B41FA5}">
                      <a16:colId xmlns:a16="http://schemas.microsoft.com/office/drawing/2014/main" val="20002"/>
                    </a:ext>
                  </a:extLst>
                </a:gridCol>
                <a:gridCol w="3524250">
                  <a:extLst>
                    <a:ext uri="{9D8B030D-6E8A-4147-A177-3AD203B41FA5}">
                      <a16:colId xmlns:a16="http://schemas.microsoft.com/office/drawing/2014/main" val="20003"/>
                    </a:ext>
                  </a:extLst>
                </a:gridCol>
              </a:tblGrid>
              <a:tr h="100806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1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判断位</a:t>
                      </a:r>
                    </a:p>
                    <a:p>
                      <a:pPr marL="0" marR="0" lvl="0" indent="0" algn="ctr" defTabSz="914400" rtl="0" eaLnBrk="0" fontAlgn="base" latinLnBrk="0" hangingPunct="0">
                        <a:lnSpc>
                          <a:spcPct val="11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a:t>
                      </a:r>
                      <a:r>
                        <a:rPr kumimoji="0" lang="en-US" altLang="zh-CN"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B</a:t>
                      </a:r>
                      <a:r>
                        <a:rPr kumimoji="0" lang="en-US" altLang="zh-CN" sz="2800" b="1" i="0" u="none" strike="noStrike" cap="none" normalizeH="0" baseline="-30000">
                          <a:ln>
                            <a:noFill/>
                          </a:ln>
                          <a:solidFill>
                            <a:schemeClr val="tx1"/>
                          </a:solidFill>
                          <a:effectLst/>
                          <a:latin typeface="Times New Roman" panose="02020603050405020304" pitchFamily="18" charset="0"/>
                          <a:ea typeface="华文新魏" panose="02010800040101010101" pitchFamily="2" charset="-122"/>
                        </a:rPr>
                        <a:t>n</a:t>
                      </a:r>
                      <a:r>
                        <a:rPr kumimoji="0" lang="en-US" altLang="zh-CN"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,B</a:t>
                      </a:r>
                      <a:r>
                        <a:rPr kumimoji="0" lang="en-US" altLang="zh-CN" sz="2800" b="1" i="0" u="none" strike="noStrike" cap="none" normalizeH="0" baseline="-30000">
                          <a:ln>
                            <a:noFill/>
                          </a:ln>
                          <a:solidFill>
                            <a:schemeClr val="tx1"/>
                          </a:solidFill>
                          <a:effectLst/>
                          <a:latin typeface="Times New Roman" panose="02020603050405020304" pitchFamily="18" charset="0"/>
                          <a:ea typeface="华文新魏" panose="02010800040101010101" pitchFamily="2" charset="-122"/>
                        </a:rPr>
                        <a:t>n+1</a:t>
                      </a:r>
                      <a:r>
                        <a:rPr kumimoji="0" lang="en-US" altLang="zh-CN"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a:t>
                      </a:r>
                      <a:endPar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L="68598" marR="68598" marT="34300" marB="343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1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新部分积</a:t>
                      </a:r>
                    </a:p>
                    <a:p>
                      <a:pPr marL="0" marR="0" lvl="0" indent="0" algn="ctr" defTabSz="914400" rtl="0" eaLnBrk="0" fontAlgn="base" latinLnBrk="0" hangingPunct="0">
                        <a:lnSpc>
                          <a:spcPct val="11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P</a:t>
                      </a:r>
                      <a:r>
                        <a:rPr kumimoji="0" lang="en-US" altLang="zh-CN"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i+1</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补</a:t>
                      </a: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p>
                  </a:txBody>
                  <a:tcPr marL="68598" marR="68598" marT="34300" marB="343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50000"/>
                        </a:lnSpc>
                        <a:spcBef>
                          <a:spcPct val="100000"/>
                        </a:spcBef>
                        <a:spcAft>
                          <a:spcPct val="0"/>
                        </a:spcAft>
                        <a:buClrTx/>
                        <a:buSzTx/>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宋体" panose="02010600030101010101" pitchFamily="2" charset="-122"/>
                          <a:ea typeface="华文新魏" panose="02010800040101010101" pitchFamily="2" charset="-122"/>
                        </a:rPr>
                        <a:t>操作</a:t>
                      </a:r>
                    </a:p>
                  </a:txBody>
                  <a:tcPr marL="68598" marR="68598" marT="34300" marB="343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宋体" panose="02010600030101010101" pitchFamily="2" charset="-122"/>
                          <a:ea typeface="华文新魏" panose="02010800040101010101" pitchFamily="2" charset="-122"/>
                        </a:rPr>
                        <a:t>说明</a:t>
                      </a:r>
                      <a:endParaRPr kumimoji="0" lang="en-US" altLang="zh-CN" sz="2800" b="1" i="0" u="none" strike="noStrike" cap="none" normalizeH="0" baseline="0">
                        <a:ln>
                          <a:noFill/>
                        </a:ln>
                        <a:solidFill>
                          <a:schemeClr val="tx1"/>
                        </a:solidFill>
                        <a:effectLst/>
                        <a:latin typeface="宋体" panose="02010600030101010101" pitchFamily="2" charset="-122"/>
                        <a:ea typeface="华文新魏" panose="02010800040101010101" pitchFamily="2" charset="-122"/>
                      </a:endParaRPr>
                    </a:p>
                  </a:txBody>
                  <a:tcPr marL="68598" marR="68598" marT="34300" marB="343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903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a:t>
                      </a:r>
                    </a:p>
                    <a:p>
                      <a:pPr marL="0" marR="0" lvl="0" indent="0" algn="ctr"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a:t>
                      </a:r>
                    </a:p>
                    <a:p>
                      <a:pPr marL="0" marR="0" lvl="0" indent="0" algn="ctr"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a:t>
                      </a:r>
                    </a:p>
                    <a:p>
                      <a:pPr marL="0" marR="0" lvl="0" indent="0" algn="ctr"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a:t>
                      </a:r>
                      <a:endPar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L="68598" marR="68598" marT="34300" marB="343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2</a:t>
                      </a:r>
                      <a:r>
                        <a:rPr kumimoji="0" lang="zh-CN" altLang="en-US"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-1</a:t>
                      </a: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P</a:t>
                      </a:r>
                      <a:r>
                        <a:rPr kumimoji="0" lang="en-US" altLang="zh-CN"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i</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补</a:t>
                      </a:r>
                      <a:endPar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endParaRPr>
                    </a:p>
                    <a:p>
                      <a:pPr marL="0" marR="0" lvl="0" indent="0" algn="just"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2</a:t>
                      </a:r>
                      <a:r>
                        <a:rPr kumimoji="0" lang="zh-CN" altLang="en-US"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-1</a:t>
                      </a: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[P</a:t>
                      </a:r>
                      <a:r>
                        <a:rPr kumimoji="0" lang="en-US" altLang="zh-CN"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i</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补</a:t>
                      </a: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a:t>
                      </a:r>
                      <a:r>
                        <a:rPr kumimoji="0" lang="zh-CN" altLang="en-US"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补</a:t>
                      </a: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p>
                    <a:p>
                      <a:pPr marL="0" marR="0" lvl="0" indent="0" algn="just"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2</a:t>
                      </a:r>
                      <a:r>
                        <a:rPr kumimoji="0" lang="zh-CN" altLang="en-US"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-1</a:t>
                      </a: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P</a:t>
                      </a:r>
                      <a:r>
                        <a:rPr kumimoji="0" lang="en-US" altLang="zh-CN"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i</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补</a:t>
                      </a: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a:t>
                      </a:r>
                      <a:r>
                        <a:rPr kumimoji="0" lang="zh-CN" altLang="en-US"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补</a:t>
                      </a: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p>
                    <a:p>
                      <a:pPr marL="0" marR="0" lvl="0" indent="0" algn="just"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2</a:t>
                      </a:r>
                      <a:r>
                        <a:rPr kumimoji="0" lang="zh-CN" altLang="en-US"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-1</a:t>
                      </a: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P</a:t>
                      </a:r>
                      <a:r>
                        <a:rPr kumimoji="0" lang="en-US" altLang="zh-CN"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i</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补</a:t>
                      </a:r>
                      <a:endPar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endParaRPr>
                    </a:p>
                  </a:txBody>
                  <a:tcPr marL="68598" marR="68598" marT="34300" marB="34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sym typeface="Symbol" panose="05050102010706020507" pitchFamily="18" charset="2"/>
                        </a:rPr>
                        <a:t></a:t>
                      </a:r>
                      <a:r>
                        <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sym typeface="Symbol" panose="05050102010706020507" pitchFamily="18" charset="2"/>
                      </a:endParaRPr>
                    </a:p>
                    <a:p>
                      <a:pPr marL="0" marR="0" lvl="0" indent="0" algn="ctr"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sym typeface="Symbol" panose="05050102010706020507" pitchFamily="18" charset="2"/>
                        </a:rPr>
                        <a:t>+,</a:t>
                      </a:r>
                      <a:r>
                        <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sym typeface="Symbol" panose="05050102010706020507" pitchFamily="18" charset="2"/>
                      </a:endParaRPr>
                    </a:p>
                    <a:p>
                      <a:pPr marL="0" marR="0" lvl="0" indent="0" algn="ctr"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sym typeface="Symbol" panose="05050102010706020507" pitchFamily="18" charset="2"/>
                        </a:rPr>
                        <a:t>-,</a:t>
                      </a:r>
                      <a:r>
                        <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sym typeface="Symbol" panose="05050102010706020507" pitchFamily="18" charset="2"/>
                      </a:endParaRPr>
                    </a:p>
                    <a:p>
                      <a:pPr marL="0" marR="0" lvl="0" indent="0" algn="ctr"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sym typeface="Symbol" panose="05050102010706020507" pitchFamily="18" charset="2"/>
                        </a:rPr>
                        <a:t></a:t>
                      </a:r>
                      <a:r>
                        <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L="68598" marR="68598" marT="34300" marB="34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右移一位</a:t>
                      </a:r>
                    </a:p>
                    <a:p>
                      <a:pPr marL="0" marR="0" lvl="0" indent="0" algn="just"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加[</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a:t>
                      </a:r>
                      <a:r>
                        <a:rPr kumimoji="0" lang="zh-CN" altLang="en-US"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补</a:t>
                      </a: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后再右移一位</a:t>
                      </a:r>
                    </a:p>
                    <a:p>
                      <a:pPr marL="0" marR="0" lvl="0" indent="0" algn="just"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加[-</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a:t>
                      </a:r>
                      <a:r>
                        <a:rPr kumimoji="0" lang="zh-CN" altLang="en-US" sz="28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补</a:t>
                      </a: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后再右移一位</a:t>
                      </a:r>
                    </a:p>
                    <a:p>
                      <a:pPr marL="0" marR="0" lvl="0" indent="0" algn="just" defTabSz="914400" rtl="0" eaLnBrk="0" fontAlgn="base" latinLnBrk="0" hangingPunct="0">
                        <a:lnSpc>
                          <a:spcPct val="14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右移一位</a:t>
                      </a:r>
                    </a:p>
                  </a:txBody>
                  <a:tcPr marL="68598" marR="68598" marT="34300" marB="343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圆角矩形标注 5"/>
          <p:cNvSpPr/>
          <p:nvPr/>
        </p:nvSpPr>
        <p:spPr>
          <a:xfrm>
            <a:off x="7019925" y="1100138"/>
            <a:ext cx="1566863" cy="512762"/>
          </a:xfrm>
          <a:prstGeom prst="wedgeRoundRectCallout">
            <a:avLst>
              <a:gd name="adj1" fmla="val -60604"/>
              <a:gd name="adj2" fmla="val 100147"/>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5000"/>
              </a:lnSpc>
              <a:defRPr/>
            </a:pPr>
            <a:r>
              <a:rPr lang="zh-CN" altLang="en-US" sz="2800">
                <a:solidFill>
                  <a:srgbClr val="FFFFFF"/>
                </a:solidFill>
                <a:latin typeface="Lantinghei SC Demibold"/>
                <a:ea typeface="Lantinghei SC Demibold"/>
                <a:cs typeface="Lantinghei SC Demibold"/>
              </a:rPr>
              <a:t>比较法</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bwMode="auto">
          <a:xfrm>
            <a:off x="241300" y="0"/>
            <a:ext cx="5210175" cy="6220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a:t>
            </a:r>
          </a:p>
        </p:txBody>
      </p:sp>
      <p:sp>
        <p:nvSpPr>
          <p:cNvPr id="47105" name="Rectangle 2"/>
          <p:cNvSpPr>
            <a:spLocks noGrp="1" noChangeArrowheads="1"/>
          </p:cNvSpPr>
          <p:nvPr>
            <p:ph idx="1"/>
          </p:nvPr>
        </p:nvSpPr>
        <p:spPr bwMode="auto">
          <a:xfrm>
            <a:off x="241300" y="836613"/>
            <a:ext cx="8723313" cy="470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065" tIns="34533" rIns="69065" bIns="34533" numCol="1" anchor="t" anchorCtr="0" compatLnSpc="1">
            <a:prstTxWarp prst="textNoShape">
              <a:avLst/>
            </a:prstTxWarp>
          </a:bodyPr>
          <a:lstStyle/>
          <a:p>
            <a:pPr marL="200025" indent="-200025">
              <a:lnSpc>
                <a:spcPct val="100000"/>
              </a:lnSpc>
              <a:spcBef>
                <a:spcPts val="450"/>
              </a:spcBef>
              <a:spcAft>
                <a:spcPts val="450"/>
              </a:spcAft>
              <a:buSzTx/>
            </a:pPr>
            <a:r>
              <a:rPr kumimoji="1" lang="en-US" altLang="zh-CN" sz="3200">
                <a:latin typeface="Times New Roman" panose="02020603050405020304" pitchFamily="18" charset="0"/>
                <a:ea typeface="华文新魏" panose="02010800040101010101" pitchFamily="2" charset="-122"/>
              </a:rPr>
              <a:t>Booth</a:t>
            </a:r>
            <a:r>
              <a:rPr kumimoji="1" lang="zh-CN" altLang="en-US" sz="3200">
                <a:latin typeface="Times New Roman" panose="02020603050405020304" pitchFamily="18" charset="0"/>
                <a:ea typeface="华文新魏" panose="02010800040101010101" pitchFamily="2" charset="-122"/>
              </a:rPr>
              <a:t>乘法运算规则</a:t>
            </a:r>
          </a:p>
          <a:p>
            <a:pPr marL="468313" lvl="1" indent="-200025" algn="just">
              <a:lnSpc>
                <a:spcPct val="100000"/>
              </a:lnSpc>
              <a:spcBef>
                <a:spcPts val="450"/>
              </a:spcBef>
              <a:spcAft>
                <a:spcPts val="450"/>
              </a:spcAft>
              <a:buClr>
                <a:srgbClr val="F79646"/>
              </a:buClr>
            </a:pPr>
            <a:r>
              <a:rPr kumimoji="1" lang="zh-CN" altLang="en-US" sz="2800">
                <a:latin typeface="Times New Roman" panose="02020603050405020304" pitchFamily="18" charset="0"/>
                <a:ea typeface="华文新魏" panose="02010800040101010101" pitchFamily="2" charset="-122"/>
              </a:rPr>
              <a:t>被乘数</a:t>
            </a:r>
            <a:r>
              <a:rPr kumimoji="1" lang="en-US" altLang="zh-CN" sz="2800">
                <a:latin typeface="Times New Roman" panose="02020603050405020304" pitchFamily="18" charset="0"/>
                <a:ea typeface="华文新魏" panose="02010800040101010101" pitchFamily="2" charset="-122"/>
              </a:rPr>
              <a:t>A</a:t>
            </a:r>
            <a:r>
              <a:rPr kumimoji="1" lang="zh-CN" altLang="en-US" sz="2800">
                <a:latin typeface="Times New Roman" panose="02020603050405020304" pitchFamily="18" charset="0"/>
                <a:ea typeface="华文新魏" panose="02010800040101010101" pitchFamily="2" charset="-122"/>
              </a:rPr>
              <a:t>和部分积</a:t>
            </a:r>
            <a:r>
              <a:rPr kumimoji="1" lang="en-US" altLang="zh-CN" sz="2800">
                <a:latin typeface="Times New Roman" panose="02020603050405020304" pitchFamily="18" charset="0"/>
                <a:ea typeface="华文新魏" panose="02010800040101010101" pitchFamily="2" charset="-122"/>
              </a:rPr>
              <a:t>P</a:t>
            </a:r>
            <a:r>
              <a:rPr kumimoji="1" lang="zh-CN" altLang="en-US" sz="2800">
                <a:latin typeface="Times New Roman" panose="02020603050405020304" pitchFamily="18" charset="0"/>
                <a:ea typeface="华文新魏" panose="02010800040101010101" pitchFamily="2" charset="-122"/>
              </a:rPr>
              <a:t>均取两位符号位即变形码，乘数取一位符号位，符号位参与运算</a:t>
            </a:r>
          </a:p>
          <a:p>
            <a:pPr marL="468313" lvl="1" indent="-200025" algn="just">
              <a:lnSpc>
                <a:spcPct val="100000"/>
              </a:lnSpc>
              <a:spcBef>
                <a:spcPts val="450"/>
              </a:spcBef>
              <a:spcAft>
                <a:spcPts val="450"/>
              </a:spcAft>
              <a:buClr>
                <a:srgbClr val="F79646"/>
              </a:buClr>
            </a:pPr>
            <a:r>
              <a:rPr kumimoji="1" lang="zh-CN" altLang="en-US" sz="2800">
                <a:latin typeface="Times New Roman" panose="02020603050405020304" pitchFamily="18" charset="0"/>
                <a:ea typeface="华文新魏" panose="02010800040101010101" pitchFamily="2" charset="-122"/>
              </a:rPr>
              <a:t>乘数末尾增设附加位</a:t>
            </a:r>
            <a:r>
              <a:rPr kumimoji="1" lang="en-US" altLang="zh-CN" sz="2800">
                <a:latin typeface="Times New Roman" panose="02020603050405020304" pitchFamily="18" charset="0"/>
                <a:ea typeface="华文新魏" panose="02010800040101010101" pitchFamily="2" charset="-122"/>
              </a:rPr>
              <a:t>B</a:t>
            </a:r>
            <a:r>
              <a:rPr kumimoji="1" lang="en-US" altLang="zh-CN" sz="2800" baseline="-25000">
                <a:latin typeface="Times New Roman" panose="02020603050405020304" pitchFamily="18" charset="0"/>
                <a:ea typeface="华文新魏" panose="02010800040101010101" pitchFamily="2" charset="-122"/>
              </a:rPr>
              <a:t>n+1 </a:t>
            </a:r>
            <a:r>
              <a:rPr kumimoji="1" lang="en-US" altLang="zh-CN" sz="2800">
                <a:latin typeface="Times New Roman" panose="02020603050405020304" pitchFamily="18" charset="0"/>
                <a:ea typeface="华文新魏" panose="02010800040101010101" pitchFamily="2" charset="-122"/>
              </a:rPr>
              <a:t>，</a:t>
            </a:r>
            <a:r>
              <a:rPr kumimoji="1" lang="zh-CN" altLang="en-US" sz="2800">
                <a:latin typeface="Times New Roman" panose="02020603050405020304" pitchFamily="18" charset="0"/>
                <a:ea typeface="华文新魏" panose="02010800040101010101" pitchFamily="2" charset="-122"/>
              </a:rPr>
              <a:t>其初始值为0</a:t>
            </a:r>
          </a:p>
          <a:p>
            <a:pPr marL="468313" lvl="1" indent="-200025">
              <a:lnSpc>
                <a:spcPct val="100000"/>
              </a:lnSpc>
              <a:spcBef>
                <a:spcPts val="450"/>
              </a:spcBef>
              <a:spcAft>
                <a:spcPts val="450"/>
              </a:spcAft>
              <a:buClr>
                <a:srgbClr val="F79646"/>
              </a:buClr>
            </a:pPr>
            <a:r>
              <a:rPr kumimoji="1" lang="en-US" altLang="zh-CN" sz="2800">
                <a:latin typeface="Times New Roman" panose="02020603050405020304" pitchFamily="18" charset="0"/>
                <a:ea typeface="华文新魏" panose="02010800040101010101" pitchFamily="2" charset="-122"/>
              </a:rPr>
              <a:t>B</a:t>
            </a:r>
            <a:r>
              <a:rPr kumimoji="1" lang="en-US" altLang="zh-CN" sz="2800" baseline="-25000">
                <a:latin typeface="Times New Roman" panose="02020603050405020304" pitchFamily="18" charset="0"/>
                <a:ea typeface="华文新魏" panose="02010800040101010101" pitchFamily="2" charset="-122"/>
              </a:rPr>
              <a:t>n</a:t>
            </a:r>
            <a:r>
              <a:rPr kumimoji="1" lang="zh-CN" altLang="en-US" sz="2800">
                <a:latin typeface="Times New Roman" panose="02020603050405020304" pitchFamily="18" charset="0"/>
                <a:ea typeface="华文新魏" panose="02010800040101010101" pitchFamily="2" charset="-122"/>
              </a:rPr>
              <a:t>和</a:t>
            </a:r>
            <a:r>
              <a:rPr kumimoji="1" lang="en-US" altLang="zh-CN" sz="2800">
                <a:latin typeface="Times New Roman" panose="02020603050405020304" pitchFamily="18" charset="0"/>
                <a:ea typeface="华文新魏" panose="02010800040101010101" pitchFamily="2" charset="-122"/>
              </a:rPr>
              <a:t>B</a:t>
            </a:r>
            <a:r>
              <a:rPr kumimoji="1" lang="en-US" altLang="zh-CN" sz="2800" baseline="-25000">
                <a:latin typeface="Times New Roman" panose="02020603050405020304" pitchFamily="18" charset="0"/>
                <a:ea typeface="华文新魏" panose="02010800040101010101" pitchFamily="2" charset="-122"/>
              </a:rPr>
              <a:t>n+1</a:t>
            </a:r>
            <a:r>
              <a:rPr kumimoji="1" lang="zh-CN" altLang="en-US" sz="2800">
                <a:latin typeface="Times New Roman" panose="02020603050405020304" pitchFamily="18" charset="0"/>
                <a:ea typeface="华文新魏" panose="02010800040101010101" pitchFamily="2" charset="-122"/>
              </a:rPr>
              <a:t>构成各步运算的乘数判断位 </a:t>
            </a:r>
          </a:p>
          <a:p>
            <a:pPr marL="468313" lvl="1" indent="-200025">
              <a:lnSpc>
                <a:spcPct val="100000"/>
              </a:lnSpc>
              <a:spcBef>
                <a:spcPts val="450"/>
              </a:spcBef>
              <a:spcAft>
                <a:spcPts val="450"/>
              </a:spcAft>
              <a:buClr>
                <a:srgbClr val="F79646"/>
              </a:buClr>
            </a:pPr>
            <a:r>
              <a:rPr kumimoji="1" lang="zh-CN" altLang="en-US" sz="2800">
                <a:latin typeface="Times New Roman" panose="02020603050405020304" pitchFamily="18" charset="0"/>
                <a:ea typeface="华文新魏" panose="02010800040101010101" pitchFamily="2" charset="-122"/>
              </a:rPr>
              <a:t>按补码移位规则：部分积为正(第</a:t>
            </a:r>
            <a:r>
              <a:rPr kumimoji="1" lang="en-US" altLang="zh-CN" sz="2800">
                <a:latin typeface="Times New Roman" panose="02020603050405020304" pitchFamily="18" charset="0"/>
                <a:ea typeface="华文新魏" panose="02010800040101010101" pitchFamily="2" charset="-122"/>
              </a:rPr>
              <a:t>1</a:t>
            </a:r>
            <a:r>
              <a:rPr kumimoji="1" lang="zh-CN" altLang="en-US" sz="2800">
                <a:latin typeface="Times New Roman" panose="02020603050405020304" pitchFamily="18" charset="0"/>
                <a:ea typeface="华文新魏" panose="02010800040101010101" pitchFamily="2" charset="-122"/>
              </a:rPr>
              <a:t>符号位为0)，右移时有效位最高位补0；部分积为负，右移时有效位最高位补1</a:t>
            </a:r>
          </a:p>
          <a:p>
            <a:pPr marL="468313" lvl="1" indent="-200025">
              <a:lnSpc>
                <a:spcPct val="100000"/>
              </a:lnSpc>
              <a:spcBef>
                <a:spcPts val="450"/>
              </a:spcBef>
              <a:spcAft>
                <a:spcPts val="450"/>
              </a:spcAft>
              <a:buClr>
                <a:srgbClr val="F79646"/>
              </a:buClr>
            </a:pPr>
            <a:r>
              <a:rPr kumimoji="1" lang="zh-CN" altLang="en-US" sz="2800">
                <a:latin typeface="Times New Roman" panose="02020603050405020304" pitchFamily="18" charset="0"/>
                <a:ea typeface="华文新魏" panose="02010800040101010101" pitchFamily="2" charset="-122"/>
              </a:rPr>
              <a:t>按</a:t>
            </a:r>
            <a:r>
              <a:rPr kumimoji="1" lang="en-US" altLang="zh-CN" sz="2800">
                <a:latin typeface="Times New Roman" panose="02020603050405020304" pitchFamily="18" charset="0"/>
                <a:ea typeface="华文新魏" panose="02010800040101010101" pitchFamily="2" charset="-122"/>
              </a:rPr>
              <a:t>Booth</a:t>
            </a:r>
            <a:r>
              <a:rPr kumimoji="1" lang="zh-CN" altLang="en-US" sz="2800">
                <a:latin typeface="Times New Roman" panose="02020603050405020304" pitchFamily="18" charset="0"/>
                <a:ea typeface="华文新魏" panose="02010800040101010101" pitchFamily="2" charset="-122"/>
              </a:rPr>
              <a:t>乘法表算法进行到第</a:t>
            </a:r>
            <a:r>
              <a:rPr kumimoji="1" lang="en-US" altLang="zh-CN" sz="2800">
                <a:latin typeface="Times New Roman" panose="02020603050405020304" pitchFamily="18" charset="0"/>
                <a:ea typeface="华文新魏" panose="02010800040101010101" pitchFamily="2" charset="-122"/>
              </a:rPr>
              <a:t>n+1</a:t>
            </a:r>
            <a:r>
              <a:rPr kumimoji="1" lang="zh-CN" altLang="en-US" sz="2800">
                <a:latin typeface="Times New Roman" panose="02020603050405020304" pitchFamily="18" charset="0"/>
                <a:ea typeface="华文新魏" panose="02010800040101010101" pitchFamily="2" charset="-122"/>
              </a:rPr>
              <a:t>步，但第</a:t>
            </a:r>
            <a:r>
              <a:rPr kumimoji="1" lang="en-US" altLang="zh-CN" sz="2800">
                <a:latin typeface="Times New Roman" panose="02020603050405020304" pitchFamily="18" charset="0"/>
                <a:ea typeface="华文新魏" panose="02010800040101010101" pitchFamily="2" charset="-122"/>
              </a:rPr>
              <a:t>n+1</a:t>
            </a:r>
            <a:r>
              <a:rPr kumimoji="1" lang="zh-CN" altLang="en-US" sz="2800">
                <a:latin typeface="Times New Roman" panose="02020603050405020304" pitchFamily="18" charset="0"/>
                <a:ea typeface="华文新魏" panose="02010800040101010101" pitchFamily="2" charset="-122"/>
              </a:rPr>
              <a:t>步的部分积不再移位</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755577" y="1214438"/>
            <a:ext cx="8388424" cy="594122"/>
          </a:xfrm>
        </p:spPr>
        <p:txBody>
          <a:bodyPr lIns="69056" tIns="34529" rIns="69056" bIns="34529"/>
          <a:lstStyle/>
          <a:p>
            <a:pPr eaLnBrk="1" hangingPunct="1">
              <a:buSzPct val="70000"/>
              <a:buFontTx/>
              <a:buNone/>
            </a:pPr>
            <a:r>
              <a:rPr kumimoji="1" lang="zh-CN" altLang="en-US" dirty="0"/>
              <a:t>例</a:t>
            </a:r>
            <a:r>
              <a:rPr kumimoji="1" lang="en-US" altLang="zh-CN" dirty="0"/>
              <a:t>1</a:t>
            </a:r>
            <a:r>
              <a:rPr kumimoji="1" lang="zh-CN" altLang="en-US" dirty="0"/>
              <a:t>：定点小数</a:t>
            </a:r>
            <a:r>
              <a:rPr kumimoji="1" lang="en-US" altLang="zh-CN" dirty="0"/>
              <a:t>A</a:t>
            </a:r>
            <a:r>
              <a:rPr kumimoji="1" lang="en-US" altLang="en-US" dirty="0"/>
              <a:t> = −0.011</a:t>
            </a:r>
            <a:r>
              <a:rPr kumimoji="1" lang="en-US" altLang="zh-CN" dirty="0"/>
              <a:t>，</a:t>
            </a:r>
            <a:r>
              <a:rPr kumimoji="1" lang="en-US" altLang="en-US" dirty="0"/>
              <a:t> </a:t>
            </a:r>
            <a:r>
              <a:rPr kumimoji="1" lang="en-US" altLang="zh-CN" dirty="0"/>
              <a:t>B</a:t>
            </a:r>
            <a:r>
              <a:rPr kumimoji="1" lang="en-US" altLang="en-US" dirty="0"/>
              <a:t> = 0.101</a:t>
            </a:r>
            <a:r>
              <a:rPr kumimoji="1" lang="en-US" altLang="zh-CN" dirty="0"/>
              <a:t>，</a:t>
            </a:r>
            <a:r>
              <a:rPr kumimoji="1" lang="zh-CN" altLang="zh-CN" dirty="0"/>
              <a:t>求</a:t>
            </a:r>
            <a:r>
              <a:rPr kumimoji="1" lang="zh-CN" altLang="en-US" dirty="0"/>
              <a:t>[</a:t>
            </a:r>
            <a:r>
              <a:rPr kumimoji="1" lang="en-US" altLang="en-US" dirty="0"/>
              <a:t>A </a:t>
            </a:r>
            <a:r>
              <a:rPr kumimoji="1" lang="zh-CN" altLang="en-US" dirty="0">
                <a:sym typeface="Symbol" panose="05050102010706020507" pitchFamily="18" charset="2"/>
              </a:rPr>
              <a:t></a:t>
            </a:r>
            <a:r>
              <a:rPr kumimoji="1" lang="en-US" altLang="en-US" dirty="0"/>
              <a:t> B]</a:t>
            </a:r>
            <a:r>
              <a:rPr kumimoji="1" lang="zh-CN" altLang="en-US" baseline="-25000" dirty="0"/>
              <a:t>补</a:t>
            </a:r>
          </a:p>
        </p:txBody>
      </p:sp>
      <p:sp>
        <p:nvSpPr>
          <p:cNvPr id="21507" name="Rectangle 14"/>
          <p:cNvSpPr>
            <a:spLocks noChangeArrowheads="1"/>
          </p:cNvSpPr>
          <p:nvPr/>
        </p:nvSpPr>
        <p:spPr bwMode="auto">
          <a:xfrm>
            <a:off x="107504" y="0"/>
            <a:ext cx="4054078" cy="57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补码一位乘法举例</a:t>
            </a:r>
          </a:p>
        </p:txBody>
      </p:sp>
      <p:sp>
        <p:nvSpPr>
          <p:cNvPr id="16" name="Rectangle 4"/>
          <p:cNvSpPr>
            <a:spLocks noChangeArrowheads="1"/>
          </p:cNvSpPr>
          <p:nvPr/>
        </p:nvSpPr>
        <p:spPr bwMode="auto">
          <a:xfrm>
            <a:off x="2051720" y="2420888"/>
            <a:ext cx="4914900" cy="892536"/>
          </a:xfrm>
          <a:prstGeom prst="rect">
            <a:avLst/>
          </a:prstGeom>
          <a:ln/>
        </p:spPr>
        <p:style>
          <a:lnRef idx="2">
            <a:schemeClr val="accent6"/>
          </a:lnRef>
          <a:fillRef idx="1">
            <a:schemeClr val="lt1"/>
          </a:fillRef>
          <a:effectRef idx="0">
            <a:schemeClr val="accent6"/>
          </a:effectRef>
          <a:fontRef idx="minor">
            <a:schemeClr val="dk1"/>
          </a:fontRef>
        </p:style>
        <p:txBody>
          <a:bodyPr lIns="51799" tIns="25900" rIns="51799" bIns="259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ct val="20000"/>
              </a:spcBef>
              <a:spcAft>
                <a:spcPts val="0"/>
              </a:spcAft>
              <a:buClr>
                <a:schemeClr val="tx1"/>
              </a:buClr>
              <a:buSzPct val="70000"/>
              <a:defRPr/>
            </a:pPr>
            <a:r>
              <a:rPr kumimoji="1" lang="en-US" altLang="zh-CN" sz="2100">
                <a:solidFill>
                  <a:srgbClr val="000000"/>
                </a:solidFill>
                <a:latin typeface="Calibri" panose="020F0502020204030204" pitchFamily="34" charset="0"/>
              </a:rPr>
              <a:t>[A]</a:t>
            </a:r>
            <a:r>
              <a:rPr kumimoji="1" lang="zh-CN" altLang="en-US" sz="2100" baseline="-30000">
                <a:solidFill>
                  <a:srgbClr val="000000"/>
                </a:solidFill>
                <a:latin typeface="Calibri" panose="020F0502020204030204" pitchFamily="34" charset="0"/>
              </a:rPr>
              <a:t>补</a:t>
            </a:r>
            <a:r>
              <a:rPr kumimoji="1" lang="zh-CN" altLang="en-US" sz="2100">
                <a:solidFill>
                  <a:srgbClr val="000000"/>
                </a:solidFill>
                <a:latin typeface="Calibri" panose="020F0502020204030204" pitchFamily="34" charset="0"/>
              </a:rPr>
              <a:t> </a:t>
            </a:r>
            <a:r>
              <a:rPr kumimoji="1" lang="en-US" altLang="zh-CN" sz="2100">
                <a:solidFill>
                  <a:srgbClr val="000000"/>
                </a:solidFill>
                <a:latin typeface="Calibri" panose="020F0502020204030204" pitchFamily="34" charset="0"/>
              </a:rPr>
              <a:t>= 11.101</a:t>
            </a:r>
            <a:r>
              <a:rPr kumimoji="1" lang="zh-CN" altLang="en-US" sz="2100">
                <a:solidFill>
                  <a:srgbClr val="000000"/>
                </a:solidFill>
                <a:latin typeface="Calibri" panose="020F0502020204030204" pitchFamily="34" charset="0"/>
              </a:rPr>
              <a:t>；  </a:t>
            </a:r>
            <a:r>
              <a:rPr kumimoji="1" lang="en-US" altLang="zh-CN" sz="2100">
                <a:solidFill>
                  <a:srgbClr val="000000"/>
                </a:solidFill>
                <a:latin typeface="Calibri" panose="020F0502020204030204" pitchFamily="34" charset="0"/>
              </a:rPr>
              <a:t>[-A]</a:t>
            </a:r>
            <a:r>
              <a:rPr kumimoji="1" lang="zh-CN" altLang="en-US" sz="2100" baseline="-30000">
                <a:solidFill>
                  <a:srgbClr val="000000"/>
                </a:solidFill>
                <a:latin typeface="Calibri" panose="020F0502020204030204" pitchFamily="34" charset="0"/>
              </a:rPr>
              <a:t>补</a:t>
            </a:r>
            <a:r>
              <a:rPr kumimoji="1" lang="zh-CN" altLang="en-US" sz="2100">
                <a:solidFill>
                  <a:srgbClr val="000000"/>
                </a:solidFill>
                <a:latin typeface="Calibri" panose="020F0502020204030204" pitchFamily="34" charset="0"/>
              </a:rPr>
              <a:t> </a:t>
            </a:r>
            <a:r>
              <a:rPr kumimoji="1" lang="en-US" altLang="zh-CN" sz="2100">
                <a:solidFill>
                  <a:srgbClr val="000000"/>
                </a:solidFill>
                <a:latin typeface="Calibri" panose="020F0502020204030204" pitchFamily="34" charset="0"/>
              </a:rPr>
              <a:t>= 00.011</a:t>
            </a:r>
          </a:p>
          <a:p>
            <a:pPr eaLnBrk="1" fontAlgn="auto" hangingPunct="1">
              <a:lnSpc>
                <a:spcPct val="120000"/>
              </a:lnSpc>
              <a:spcBef>
                <a:spcPct val="20000"/>
              </a:spcBef>
              <a:spcAft>
                <a:spcPts val="0"/>
              </a:spcAft>
              <a:buClr>
                <a:schemeClr val="tx1"/>
              </a:buClr>
              <a:buSzPct val="70000"/>
              <a:defRPr/>
            </a:pPr>
            <a:r>
              <a:rPr kumimoji="1" lang="en-US" altLang="zh-CN" sz="2100">
                <a:solidFill>
                  <a:srgbClr val="000000"/>
                </a:solidFill>
                <a:latin typeface="Calibri" panose="020F0502020204030204" pitchFamily="34" charset="0"/>
              </a:rPr>
              <a:t>[B]</a:t>
            </a:r>
            <a:r>
              <a:rPr kumimoji="1" lang="zh-CN" altLang="en-US" sz="2100" baseline="-30000">
                <a:solidFill>
                  <a:srgbClr val="000000"/>
                </a:solidFill>
                <a:latin typeface="Calibri" panose="020F0502020204030204" pitchFamily="34" charset="0"/>
              </a:rPr>
              <a:t>补</a:t>
            </a:r>
            <a:r>
              <a:rPr kumimoji="1" lang="zh-CN" altLang="en-US" sz="2100">
                <a:solidFill>
                  <a:srgbClr val="000000"/>
                </a:solidFill>
                <a:latin typeface="Calibri" panose="020F0502020204030204" pitchFamily="34" charset="0"/>
              </a:rPr>
              <a:t> </a:t>
            </a:r>
            <a:r>
              <a:rPr kumimoji="1" lang="en-US" altLang="zh-CN" sz="2100">
                <a:solidFill>
                  <a:srgbClr val="000000"/>
                </a:solidFill>
                <a:latin typeface="Calibri" panose="020F0502020204030204" pitchFamily="34" charset="0"/>
              </a:rPr>
              <a:t>= 0.101</a:t>
            </a:r>
            <a:r>
              <a:rPr kumimoji="1" lang="zh-CN" altLang="en-US" sz="2100">
                <a:solidFill>
                  <a:srgbClr val="000000"/>
                </a:solidFill>
                <a:latin typeface="Calibri" panose="020F0502020204030204" pitchFamily="34" charset="0"/>
              </a:rPr>
              <a:t>；    </a:t>
            </a:r>
            <a:r>
              <a:rPr kumimoji="1" lang="en-US" altLang="zh-CN" sz="2100">
                <a:solidFill>
                  <a:srgbClr val="000000"/>
                </a:solidFill>
                <a:latin typeface="Calibri" panose="020F0502020204030204" pitchFamily="34" charset="0"/>
              </a:rPr>
              <a:t>[P</a:t>
            </a:r>
            <a:r>
              <a:rPr kumimoji="1" lang="en-US" altLang="zh-CN" sz="2100" baseline="-25000">
                <a:solidFill>
                  <a:srgbClr val="000000"/>
                </a:solidFill>
                <a:latin typeface="Calibri" panose="020F0502020204030204" pitchFamily="34" charset="0"/>
              </a:rPr>
              <a:t>0</a:t>
            </a:r>
            <a:r>
              <a:rPr kumimoji="1" lang="en-US" altLang="zh-CN" sz="2100">
                <a:solidFill>
                  <a:srgbClr val="000000"/>
                </a:solidFill>
                <a:latin typeface="Calibri" panose="020F0502020204030204" pitchFamily="34" charset="0"/>
              </a:rPr>
              <a:t>]</a:t>
            </a:r>
            <a:r>
              <a:rPr kumimoji="1" lang="zh-CN" altLang="en-US" sz="2100" baseline="-25000">
                <a:solidFill>
                  <a:srgbClr val="000000"/>
                </a:solidFill>
                <a:latin typeface="Calibri" panose="020F0502020204030204" pitchFamily="34" charset="0"/>
              </a:rPr>
              <a:t>补</a:t>
            </a:r>
            <a:r>
              <a:rPr kumimoji="1" lang="zh-CN" altLang="en-US" sz="2100">
                <a:solidFill>
                  <a:srgbClr val="000000"/>
                </a:solidFill>
                <a:latin typeface="Calibri" panose="020F0502020204030204" pitchFamily="34" charset="0"/>
              </a:rPr>
              <a:t> </a:t>
            </a:r>
            <a:r>
              <a:rPr kumimoji="1" lang="en-US" altLang="zh-CN" sz="2100">
                <a:solidFill>
                  <a:srgbClr val="000000"/>
                </a:solidFill>
                <a:latin typeface="Calibri" panose="020F0502020204030204" pitchFamily="34" charset="0"/>
              </a:rPr>
              <a:t>= 00.000</a:t>
            </a:r>
          </a:p>
        </p:txBody>
      </p:sp>
    </p:spTree>
    <p:extLst>
      <p:ext uri="{BB962C8B-B14F-4D97-AF65-F5344CB8AC3E}">
        <p14:creationId xmlns:p14="http://schemas.microsoft.com/office/powerpoint/2010/main" val="3421161462"/>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3554" name="Object 3"/>
          <p:cNvGraphicFramePr>
            <a:graphicFrameLocks noChangeAspect="1"/>
          </p:cNvGraphicFramePr>
          <p:nvPr/>
        </p:nvGraphicFramePr>
        <p:xfrm>
          <a:off x="1601391" y="1607344"/>
          <a:ext cx="6103144" cy="3989785"/>
        </p:xfrm>
        <a:graphic>
          <a:graphicData uri="http://schemas.openxmlformats.org/presentationml/2006/ole">
            <mc:AlternateContent xmlns:mc="http://schemas.openxmlformats.org/markup-compatibility/2006">
              <mc:Choice xmlns:v="urn:schemas-microsoft-com:vml" Requires="v">
                <p:oleObj name="Document" r:id="rId3" imgW="4381575" imgH="2771735" progId="Word.Document.8">
                  <p:embed/>
                </p:oleObj>
              </mc:Choice>
              <mc:Fallback>
                <p:oleObj name="Document" r:id="rId3" imgW="4381575" imgH="2771735" progId="Word.Document.8">
                  <p:embed/>
                  <p:pic>
                    <p:nvPicPr>
                      <p:cNvPr id="23554" name="Object 3"/>
                      <p:cNvPicPr>
                        <a:picLocks noChangeAspect="1" noChangeArrowheads="1"/>
                      </p:cNvPicPr>
                      <p:nvPr/>
                    </p:nvPicPr>
                    <p:blipFill>
                      <a:blip r:embed="rId4">
                        <a:extLst>
                          <a:ext uri="{28A0092B-C50C-407E-A947-70E740481C1C}">
                            <a14:useLocalDpi xmlns:a14="http://schemas.microsoft.com/office/drawing/2010/main" val="0"/>
                          </a:ext>
                        </a:extLst>
                      </a:blip>
                      <a:srcRect l="14662" r="14432" b="24182"/>
                      <a:stretch>
                        <a:fillRect/>
                      </a:stretch>
                    </p:blipFill>
                    <p:spPr bwMode="auto">
                      <a:xfrm>
                        <a:off x="1601391" y="1607344"/>
                        <a:ext cx="6103144" cy="3989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5" name="Rectangle 2"/>
          <p:cNvSpPr>
            <a:spLocks noGrp="1" noChangeArrowheads="1"/>
          </p:cNvSpPr>
          <p:nvPr>
            <p:ph idx="1"/>
          </p:nvPr>
        </p:nvSpPr>
        <p:spPr>
          <a:xfrm>
            <a:off x="301291" y="799840"/>
            <a:ext cx="8703343" cy="594122"/>
          </a:xfrm>
        </p:spPr>
        <p:txBody>
          <a:bodyPr lIns="69056" tIns="34529" rIns="69056" bIns="34529"/>
          <a:lstStyle/>
          <a:p>
            <a:pPr eaLnBrk="1" hangingPunct="1">
              <a:buSzPct val="70000"/>
              <a:buFontTx/>
              <a:buNone/>
            </a:pPr>
            <a:r>
              <a:rPr kumimoji="1" lang="zh-CN" altLang="en-US" dirty="0"/>
              <a:t>例</a:t>
            </a:r>
            <a:r>
              <a:rPr kumimoji="1" lang="en-US" altLang="zh-CN" dirty="0"/>
              <a:t>1</a:t>
            </a:r>
            <a:r>
              <a:rPr kumimoji="1" lang="zh-CN" altLang="en-US" dirty="0"/>
              <a:t>：定点小数</a:t>
            </a:r>
            <a:r>
              <a:rPr kumimoji="1" lang="en-US" altLang="zh-CN" dirty="0"/>
              <a:t>A</a:t>
            </a:r>
            <a:r>
              <a:rPr kumimoji="1" lang="en-US" altLang="en-US" dirty="0"/>
              <a:t> = −0.011</a:t>
            </a:r>
            <a:r>
              <a:rPr kumimoji="1" lang="en-US" altLang="zh-CN" dirty="0"/>
              <a:t>，</a:t>
            </a:r>
            <a:r>
              <a:rPr kumimoji="1" lang="en-US" altLang="en-US" dirty="0"/>
              <a:t> </a:t>
            </a:r>
            <a:r>
              <a:rPr kumimoji="1" lang="en-US" altLang="zh-CN" dirty="0"/>
              <a:t>B</a:t>
            </a:r>
            <a:r>
              <a:rPr kumimoji="1" lang="en-US" altLang="en-US" dirty="0"/>
              <a:t> = 0.101</a:t>
            </a:r>
            <a:r>
              <a:rPr kumimoji="1" lang="en-US" altLang="zh-CN" dirty="0"/>
              <a:t>，</a:t>
            </a:r>
            <a:r>
              <a:rPr kumimoji="1" lang="zh-CN" altLang="zh-CN" dirty="0"/>
              <a:t>求</a:t>
            </a:r>
            <a:r>
              <a:rPr kumimoji="1" lang="zh-CN" altLang="en-US" dirty="0"/>
              <a:t>[</a:t>
            </a:r>
            <a:r>
              <a:rPr kumimoji="1" lang="en-US" altLang="en-US" dirty="0"/>
              <a:t>A </a:t>
            </a:r>
            <a:r>
              <a:rPr kumimoji="1" lang="zh-CN" altLang="en-US" dirty="0">
                <a:sym typeface="Symbol" panose="05050102010706020507" pitchFamily="18" charset="2"/>
              </a:rPr>
              <a:t></a:t>
            </a:r>
            <a:r>
              <a:rPr kumimoji="1" lang="en-US" altLang="en-US" dirty="0"/>
              <a:t> B]</a:t>
            </a:r>
            <a:r>
              <a:rPr kumimoji="1" lang="zh-CN" altLang="en-US" baseline="-25000" dirty="0"/>
              <a:t>补</a:t>
            </a:r>
          </a:p>
        </p:txBody>
      </p:sp>
      <p:sp>
        <p:nvSpPr>
          <p:cNvPr id="23556" name="Line 5"/>
          <p:cNvSpPr>
            <a:spLocks noChangeShapeType="1"/>
          </p:cNvSpPr>
          <p:nvPr/>
        </p:nvSpPr>
        <p:spPr bwMode="auto">
          <a:xfrm>
            <a:off x="6471047" y="4688681"/>
            <a:ext cx="461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7270" name="Line 6"/>
          <p:cNvSpPr>
            <a:spLocks noChangeShapeType="1"/>
          </p:cNvSpPr>
          <p:nvPr/>
        </p:nvSpPr>
        <p:spPr bwMode="auto">
          <a:xfrm>
            <a:off x="6686550" y="2187179"/>
            <a:ext cx="671513"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7271" name="Line 7"/>
          <p:cNvSpPr>
            <a:spLocks noChangeShapeType="1"/>
          </p:cNvSpPr>
          <p:nvPr/>
        </p:nvSpPr>
        <p:spPr bwMode="auto">
          <a:xfrm>
            <a:off x="6686550" y="3050381"/>
            <a:ext cx="671513"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7272" name="Line 8"/>
          <p:cNvSpPr>
            <a:spLocks noChangeShapeType="1"/>
          </p:cNvSpPr>
          <p:nvPr/>
        </p:nvSpPr>
        <p:spPr bwMode="auto">
          <a:xfrm>
            <a:off x="6699647" y="3861197"/>
            <a:ext cx="671513"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7273" name="Line 9"/>
          <p:cNvSpPr>
            <a:spLocks noChangeShapeType="1"/>
          </p:cNvSpPr>
          <p:nvPr/>
        </p:nvSpPr>
        <p:spPr bwMode="auto">
          <a:xfrm>
            <a:off x="6678216" y="4725591"/>
            <a:ext cx="671513"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7274" name="Line 10"/>
          <p:cNvSpPr>
            <a:spLocks noChangeShapeType="1"/>
          </p:cNvSpPr>
          <p:nvPr/>
        </p:nvSpPr>
        <p:spPr bwMode="auto">
          <a:xfrm>
            <a:off x="3977878" y="2645569"/>
            <a:ext cx="1175147" cy="19883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7275" name="Line 11"/>
          <p:cNvSpPr>
            <a:spLocks noChangeShapeType="1"/>
          </p:cNvSpPr>
          <p:nvPr/>
        </p:nvSpPr>
        <p:spPr bwMode="auto">
          <a:xfrm>
            <a:off x="3977879" y="3449241"/>
            <a:ext cx="1188244" cy="2571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7276" name="Line 12"/>
          <p:cNvSpPr>
            <a:spLocks noChangeShapeType="1"/>
          </p:cNvSpPr>
          <p:nvPr/>
        </p:nvSpPr>
        <p:spPr bwMode="auto">
          <a:xfrm>
            <a:off x="3990975" y="4281488"/>
            <a:ext cx="1151335" cy="28813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64" name="Text Box 13"/>
          <p:cNvSpPr txBox="1">
            <a:spLocks noChangeArrowheads="1"/>
          </p:cNvSpPr>
          <p:nvPr/>
        </p:nvSpPr>
        <p:spPr bwMode="auto">
          <a:xfrm>
            <a:off x="6557963" y="1607344"/>
            <a:ext cx="375047"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425" b="1">
                <a:solidFill>
                  <a:srgbClr val="0000FF"/>
                </a:solidFill>
                <a:latin typeface="Times New Roman" panose="02020603050405020304" pitchFamily="18" charset="0"/>
              </a:rPr>
              <a:t>B</a:t>
            </a:r>
            <a:r>
              <a:rPr lang="en-US" altLang="zh-CN" sz="1425" b="1" baseline="-25000">
                <a:solidFill>
                  <a:srgbClr val="0000FF"/>
                </a:solidFill>
                <a:latin typeface="Times New Roman" panose="02020603050405020304" pitchFamily="18" charset="0"/>
              </a:rPr>
              <a:t>n</a:t>
            </a:r>
          </a:p>
        </p:txBody>
      </p:sp>
      <p:sp>
        <p:nvSpPr>
          <p:cNvPr id="23565" name="Rectangle 14"/>
          <p:cNvSpPr>
            <a:spLocks noChangeArrowheads="1"/>
          </p:cNvSpPr>
          <p:nvPr/>
        </p:nvSpPr>
        <p:spPr bwMode="auto">
          <a:xfrm>
            <a:off x="141090" y="0"/>
            <a:ext cx="4054078" cy="586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补码一位乘法举例</a:t>
            </a:r>
          </a:p>
        </p:txBody>
      </p:sp>
      <p:sp>
        <p:nvSpPr>
          <p:cNvPr id="16" name="圆角矩形标注 15"/>
          <p:cNvSpPr>
            <a:spLocks noChangeArrowheads="1"/>
          </p:cNvSpPr>
          <p:nvPr/>
        </p:nvSpPr>
        <p:spPr bwMode="auto">
          <a:xfrm>
            <a:off x="2168129" y="5597129"/>
            <a:ext cx="2646759" cy="277415"/>
          </a:xfrm>
          <a:prstGeom prst="wedgeRoundRectCallout">
            <a:avLst>
              <a:gd name="adj1" fmla="val 49468"/>
              <a:gd name="adj2" fmla="val 4532"/>
              <a:gd name="adj3" fmla="val 16667"/>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kumimoji="1" lang="zh-CN" altLang="en-US" sz="1500" b="1">
                <a:solidFill>
                  <a:srgbClr val="000000"/>
                </a:solidFill>
                <a:latin typeface="Times New Roman" panose="02020603050405020304" pitchFamily="18" charset="0"/>
                <a:ea typeface="华文新魏" panose="02010800040101010101" pitchFamily="2" charset="-122"/>
              </a:rPr>
              <a:t>[</a:t>
            </a:r>
            <a:r>
              <a:rPr kumimoji="1" lang="en-US" altLang="zh-CN" sz="1500" b="1">
                <a:solidFill>
                  <a:srgbClr val="000000"/>
                </a:solidFill>
                <a:latin typeface="Times New Roman" panose="02020603050405020304" pitchFamily="18" charset="0"/>
                <a:ea typeface="华文新魏" panose="02010800040101010101" pitchFamily="2" charset="-122"/>
              </a:rPr>
              <a:t>P</a:t>
            </a:r>
            <a:r>
              <a:rPr kumimoji="1" lang="en-US" altLang="zh-CN" sz="1500" b="1" baseline="-30000">
                <a:solidFill>
                  <a:srgbClr val="000000"/>
                </a:solidFill>
                <a:latin typeface="Times New Roman" panose="02020603050405020304" pitchFamily="18" charset="0"/>
                <a:ea typeface="华文新魏" panose="02010800040101010101" pitchFamily="2" charset="-122"/>
              </a:rPr>
              <a:t>n+1</a:t>
            </a:r>
            <a:r>
              <a:rPr kumimoji="1" lang="en-US" altLang="zh-CN" sz="1500" b="1">
                <a:solidFill>
                  <a:srgbClr val="000000"/>
                </a:solidFill>
                <a:latin typeface="Times New Roman" panose="02020603050405020304" pitchFamily="18" charset="0"/>
                <a:ea typeface="华文新魏" panose="02010800040101010101" pitchFamily="2" charset="-122"/>
              </a:rPr>
              <a:t>]</a:t>
            </a:r>
            <a:r>
              <a:rPr kumimoji="1" lang="en-US" altLang="zh-CN" sz="1500" b="1" baseline="-30000">
                <a:solidFill>
                  <a:srgbClr val="000000"/>
                </a:solidFill>
                <a:latin typeface="Times New Roman" panose="02020603050405020304" pitchFamily="18" charset="0"/>
                <a:ea typeface="华文新魏" panose="02010800040101010101" pitchFamily="2" charset="-122"/>
              </a:rPr>
              <a:t> </a:t>
            </a:r>
            <a:r>
              <a:rPr kumimoji="1" lang="zh-CN" altLang="en-US" sz="1500" b="1" baseline="-30000">
                <a:solidFill>
                  <a:srgbClr val="000000"/>
                </a:solidFill>
                <a:latin typeface="Times New Roman" panose="02020603050405020304" pitchFamily="18" charset="0"/>
                <a:ea typeface="华文新魏" panose="02010800040101010101" pitchFamily="2" charset="-122"/>
              </a:rPr>
              <a:t>补</a:t>
            </a:r>
            <a:r>
              <a:rPr kumimoji="1" lang="zh-CN" altLang="en-US" sz="1500" b="1">
                <a:solidFill>
                  <a:srgbClr val="000000"/>
                </a:solidFill>
                <a:latin typeface="Times New Roman" panose="02020603050405020304" pitchFamily="18" charset="0"/>
                <a:ea typeface="华文新魏" panose="02010800040101010101" pitchFamily="2" charset="-122"/>
              </a:rPr>
              <a:t>=[</a:t>
            </a:r>
            <a:r>
              <a:rPr kumimoji="1" lang="en-US" altLang="zh-CN" sz="1500" b="1">
                <a:solidFill>
                  <a:srgbClr val="000000"/>
                </a:solidFill>
                <a:latin typeface="Times New Roman" panose="02020603050405020304" pitchFamily="18" charset="0"/>
                <a:ea typeface="华文新魏" panose="02010800040101010101" pitchFamily="2" charset="-122"/>
              </a:rPr>
              <a:t>P</a:t>
            </a:r>
            <a:r>
              <a:rPr kumimoji="1" lang="en-US" altLang="zh-CN" sz="1500" b="1" baseline="-30000">
                <a:solidFill>
                  <a:srgbClr val="000000"/>
                </a:solidFill>
                <a:latin typeface="Times New Roman" panose="02020603050405020304" pitchFamily="18" charset="0"/>
                <a:ea typeface="华文新魏" panose="02010800040101010101" pitchFamily="2" charset="-122"/>
              </a:rPr>
              <a:t>n</a:t>
            </a:r>
            <a:r>
              <a:rPr kumimoji="1" lang="en-US" altLang="zh-CN" sz="1500" b="1">
                <a:solidFill>
                  <a:srgbClr val="000000"/>
                </a:solidFill>
                <a:latin typeface="Times New Roman" panose="02020603050405020304" pitchFamily="18" charset="0"/>
                <a:ea typeface="华文新魏" panose="02010800040101010101" pitchFamily="2" charset="-122"/>
              </a:rPr>
              <a:t>]</a:t>
            </a:r>
            <a:r>
              <a:rPr kumimoji="1" lang="en-US" altLang="zh-CN" sz="1500" b="1" baseline="-30000">
                <a:solidFill>
                  <a:srgbClr val="000000"/>
                </a:solidFill>
                <a:latin typeface="Times New Roman" panose="02020603050405020304" pitchFamily="18" charset="0"/>
                <a:ea typeface="华文新魏" panose="02010800040101010101" pitchFamily="2" charset="-122"/>
              </a:rPr>
              <a:t> </a:t>
            </a:r>
            <a:r>
              <a:rPr kumimoji="1" lang="zh-CN" altLang="en-US" sz="1500" b="1" baseline="-30000">
                <a:solidFill>
                  <a:srgbClr val="000000"/>
                </a:solidFill>
                <a:latin typeface="Times New Roman" panose="02020603050405020304" pitchFamily="18" charset="0"/>
                <a:ea typeface="华文新魏" panose="02010800040101010101" pitchFamily="2" charset="-122"/>
              </a:rPr>
              <a:t>补</a:t>
            </a:r>
            <a:r>
              <a:rPr kumimoji="1" lang="zh-CN" altLang="en-US" sz="1500" b="1">
                <a:solidFill>
                  <a:srgbClr val="000000"/>
                </a:solidFill>
                <a:latin typeface="Times New Roman" panose="02020603050405020304" pitchFamily="18" charset="0"/>
                <a:ea typeface="华文新魏" panose="02010800040101010101" pitchFamily="2" charset="-122"/>
              </a:rPr>
              <a:t>+(</a:t>
            </a:r>
            <a:r>
              <a:rPr kumimoji="1" lang="en-US" altLang="zh-CN" sz="1500" b="1">
                <a:solidFill>
                  <a:srgbClr val="000000"/>
                </a:solidFill>
                <a:latin typeface="Times New Roman" panose="02020603050405020304" pitchFamily="18" charset="0"/>
                <a:ea typeface="华文新魏" panose="02010800040101010101" pitchFamily="2" charset="-122"/>
              </a:rPr>
              <a:t>B</a:t>
            </a:r>
            <a:r>
              <a:rPr kumimoji="1" lang="en-US" altLang="zh-CN" sz="1500" b="1" baseline="-30000">
                <a:solidFill>
                  <a:srgbClr val="000000"/>
                </a:solidFill>
                <a:latin typeface="Times New Roman" panose="02020603050405020304" pitchFamily="18" charset="0"/>
                <a:ea typeface="华文新魏" panose="02010800040101010101" pitchFamily="2" charset="-122"/>
              </a:rPr>
              <a:t>1</a:t>
            </a:r>
            <a:r>
              <a:rPr kumimoji="1" lang="en-US" altLang="zh-CN" sz="1500" b="1">
                <a:solidFill>
                  <a:srgbClr val="000000"/>
                </a:solidFill>
                <a:latin typeface="Times New Roman" panose="02020603050405020304" pitchFamily="18" charset="0"/>
                <a:ea typeface="华文新魏" panose="02010800040101010101" pitchFamily="2" charset="-122"/>
              </a:rPr>
              <a:t>-B</a:t>
            </a:r>
            <a:r>
              <a:rPr kumimoji="1" lang="en-US" altLang="zh-CN" sz="1500" b="1" baseline="-30000">
                <a:solidFill>
                  <a:srgbClr val="000000"/>
                </a:solidFill>
                <a:latin typeface="Times New Roman" panose="02020603050405020304" pitchFamily="18" charset="0"/>
                <a:ea typeface="华文新魏" panose="02010800040101010101" pitchFamily="2" charset="-122"/>
              </a:rPr>
              <a:t>0</a:t>
            </a:r>
            <a:r>
              <a:rPr kumimoji="1" lang="en-US" altLang="zh-CN" sz="1500" b="1">
                <a:solidFill>
                  <a:srgbClr val="000000"/>
                </a:solidFill>
                <a:latin typeface="Times New Roman" panose="02020603050405020304" pitchFamily="18" charset="0"/>
                <a:ea typeface="华文新魏" panose="02010800040101010101" pitchFamily="2" charset="-122"/>
              </a:rPr>
              <a:t>)[A]</a:t>
            </a:r>
            <a:r>
              <a:rPr kumimoji="1" lang="zh-CN" altLang="en-US" sz="1500" b="1" baseline="-30000">
                <a:solidFill>
                  <a:srgbClr val="000000"/>
                </a:solidFill>
                <a:latin typeface="Times New Roman" panose="02020603050405020304" pitchFamily="18" charset="0"/>
                <a:ea typeface="华文新魏" panose="02010800040101010101" pitchFamily="2" charset="-122"/>
              </a:rPr>
              <a:t>补</a:t>
            </a:r>
            <a:endParaRPr lang="en-GB" altLang="zh-CN" sz="1200" b="1">
              <a:solidFill>
                <a:srgbClr val="000000"/>
              </a:solidFill>
              <a:latin typeface="Calibri" panose="020F0502020204030204" pitchFamily="34" charset="0"/>
            </a:endParaRPr>
          </a:p>
        </p:txBody>
      </p:sp>
      <p:sp>
        <p:nvSpPr>
          <p:cNvPr id="15" name="矩形 14"/>
          <p:cNvSpPr/>
          <p:nvPr/>
        </p:nvSpPr>
        <p:spPr>
          <a:xfrm>
            <a:off x="5112544" y="2719387"/>
            <a:ext cx="165497" cy="20062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598865599"/>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67270"/>
                                        </p:tgtEl>
                                        <p:attrNameLst>
                                          <p:attrName>style.visibility</p:attrName>
                                        </p:attrNameLst>
                                      </p:cBhvr>
                                      <p:to>
                                        <p:strVal val="visible"/>
                                      </p:to>
                                    </p:set>
                                    <p:animEffect transition="in" filter="strips(upRight)">
                                      <p:cBhvr>
                                        <p:cTn id="7" dur="500"/>
                                        <p:tgtEl>
                                          <p:spTgt spid="2672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267274"/>
                                        </p:tgtEl>
                                        <p:attrNameLst>
                                          <p:attrName>style.visibility</p:attrName>
                                        </p:attrNameLst>
                                      </p:cBhvr>
                                      <p:to>
                                        <p:strVal val="visible"/>
                                      </p:to>
                                    </p:set>
                                    <p:animEffect transition="in" filter="barn(outHorizontal)">
                                      <p:cBhvr>
                                        <p:cTn id="12" dur="500"/>
                                        <p:tgtEl>
                                          <p:spTgt spid="2672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67271"/>
                                        </p:tgtEl>
                                        <p:attrNameLst>
                                          <p:attrName>style.visibility</p:attrName>
                                        </p:attrNameLst>
                                      </p:cBhvr>
                                      <p:to>
                                        <p:strVal val="visible"/>
                                      </p:to>
                                    </p:set>
                                    <p:animEffect transition="in" filter="strips(upRight)">
                                      <p:cBhvr>
                                        <p:cTn id="17" dur="500"/>
                                        <p:tgtEl>
                                          <p:spTgt spid="2672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267275"/>
                                        </p:tgtEl>
                                        <p:attrNameLst>
                                          <p:attrName>style.visibility</p:attrName>
                                        </p:attrNameLst>
                                      </p:cBhvr>
                                      <p:to>
                                        <p:strVal val="visible"/>
                                      </p:to>
                                    </p:set>
                                    <p:animEffect transition="in" filter="barn(outHorizontal)">
                                      <p:cBhvr>
                                        <p:cTn id="22" dur="500"/>
                                        <p:tgtEl>
                                          <p:spTgt spid="2672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267272"/>
                                        </p:tgtEl>
                                        <p:attrNameLst>
                                          <p:attrName>style.visibility</p:attrName>
                                        </p:attrNameLst>
                                      </p:cBhvr>
                                      <p:to>
                                        <p:strVal val="visible"/>
                                      </p:to>
                                    </p:set>
                                    <p:animEffect transition="in" filter="strips(upRight)">
                                      <p:cBhvr>
                                        <p:cTn id="27" dur="500"/>
                                        <p:tgtEl>
                                          <p:spTgt spid="2672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267276"/>
                                        </p:tgtEl>
                                        <p:attrNameLst>
                                          <p:attrName>style.visibility</p:attrName>
                                        </p:attrNameLst>
                                      </p:cBhvr>
                                      <p:to>
                                        <p:strVal val="visible"/>
                                      </p:to>
                                    </p:set>
                                    <p:animEffect transition="in" filter="barn(outHorizontal)">
                                      <p:cBhvr>
                                        <p:cTn id="32" dur="500"/>
                                        <p:tgtEl>
                                          <p:spTgt spid="2672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267273"/>
                                        </p:tgtEl>
                                        <p:attrNameLst>
                                          <p:attrName>style.visibility</p:attrName>
                                        </p:attrNameLst>
                                      </p:cBhvr>
                                      <p:to>
                                        <p:strVal val="visible"/>
                                      </p:to>
                                    </p:set>
                                    <p:animEffect transition="in" filter="strips(upRight)">
                                      <p:cBhvr>
                                        <p:cTn id="37" dur="500"/>
                                        <p:tgtEl>
                                          <p:spTgt spid="26727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par>
                          <p:cTn id="49" fill="hold" nodeType="afterGroup">
                            <p:stCondLst>
                              <p:cond delay="0"/>
                            </p:stCondLst>
                            <p:childTnLst>
                              <p:par>
                                <p:cTn id="50" presetID="1" presetClass="exit" presetSubtype="0" fill="hold" grpId="1" nodeType="afterEffect">
                                  <p:stCondLst>
                                    <p:cond delay="0"/>
                                  </p:stCondLst>
                                  <p:childTnLst>
                                    <p:set>
                                      <p:cBhvr>
                                        <p:cTn id="51"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5602" name="Object 3"/>
          <p:cNvGraphicFramePr>
            <a:graphicFrameLocks noChangeAspect="1"/>
          </p:cNvGraphicFramePr>
          <p:nvPr/>
        </p:nvGraphicFramePr>
        <p:xfrm>
          <a:off x="1601391" y="1607344"/>
          <a:ext cx="6103144" cy="3989785"/>
        </p:xfrm>
        <a:graphic>
          <a:graphicData uri="http://schemas.openxmlformats.org/presentationml/2006/ole">
            <mc:AlternateContent xmlns:mc="http://schemas.openxmlformats.org/markup-compatibility/2006">
              <mc:Choice xmlns:v="urn:schemas-microsoft-com:vml" Requires="v">
                <p:oleObj name="Document" r:id="rId3" imgW="4381575" imgH="2771735" progId="Word.Document.8">
                  <p:embed/>
                </p:oleObj>
              </mc:Choice>
              <mc:Fallback>
                <p:oleObj name="Document" r:id="rId3" imgW="4381575" imgH="2771735" progId="Word.Document.8">
                  <p:embed/>
                  <p:pic>
                    <p:nvPicPr>
                      <p:cNvPr id="25602" name="Object 3"/>
                      <p:cNvPicPr>
                        <a:picLocks noChangeAspect="1" noChangeArrowheads="1"/>
                      </p:cNvPicPr>
                      <p:nvPr/>
                    </p:nvPicPr>
                    <p:blipFill>
                      <a:blip r:embed="rId4">
                        <a:extLst>
                          <a:ext uri="{28A0092B-C50C-407E-A947-70E740481C1C}">
                            <a14:useLocalDpi xmlns:a14="http://schemas.microsoft.com/office/drawing/2010/main" val="0"/>
                          </a:ext>
                        </a:extLst>
                      </a:blip>
                      <a:srcRect l="14662" r="14432" b="24182"/>
                      <a:stretch>
                        <a:fillRect/>
                      </a:stretch>
                    </p:blipFill>
                    <p:spPr bwMode="auto">
                      <a:xfrm>
                        <a:off x="1601391" y="1607344"/>
                        <a:ext cx="6103144" cy="3989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3" name="Rectangle 2"/>
          <p:cNvSpPr>
            <a:spLocks noGrp="1" noChangeArrowheads="1"/>
          </p:cNvSpPr>
          <p:nvPr>
            <p:ph idx="1"/>
          </p:nvPr>
        </p:nvSpPr>
        <p:spPr>
          <a:xfrm>
            <a:off x="445307" y="807840"/>
            <a:ext cx="8415311" cy="594122"/>
          </a:xfrm>
        </p:spPr>
        <p:txBody>
          <a:bodyPr lIns="69056" tIns="34529" rIns="69056" bIns="34529"/>
          <a:lstStyle/>
          <a:p>
            <a:pPr eaLnBrk="1" hangingPunct="1">
              <a:buSzPct val="70000"/>
              <a:buFontTx/>
              <a:buNone/>
            </a:pPr>
            <a:r>
              <a:rPr kumimoji="1" lang="zh-CN" altLang="en-US" dirty="0"/>
              <a:t>例</a:t>
            </a:r>
            <a:r>
              <a:rPr kumimoji="1" lang="en-US" altLang="zh-CN" dirty="0"/>
              <a:t>1</a:t>
            </a:r>
            <a:r>
              <a:rPr kumimoji="1" lang="zh-CN" altLang="en-US" dirty="0"/>
              <a:t>：定点小数</a:t>
            </a:r>
            <a:r>
              <a:rPr kumimoji="1" lang="en-US" altLang="zh-CN" dirty="0"/>
              <a:t>A</a:t>
            </a:r>
            <a:r>
              <a:rPr kumimoji="1" lang="en-US" altLang="en-US" dirty="0"/>
              <a:t> = −0.011</a:t>
            </a:r>
            <a:r>
              <a:rPr kumimoji="1" lang="en-US" altLang="zh-CN" dirty="0"/>
              <a:t>，</a:t>
            </a:r>
            <a:r>
              <a:rPr kumimoji="1" lang="en-US" altLang="en-US" dirty="0"/>
              <a:t> </a:t>
            </a:r>
            <a:r>
              <a:rPr kumimoji="1" lang="en-US" altLang="zh-CN" dirty="0"/>
              <a:t>B</a:t>
            </a:r>
            <a:r>
              <a:rPr kumimoji="1" lang="en-US" altLang="en-US" dirty="0"/>
              <a:t> = 0.101</a:t>
            </a:r>
            <a:r>
              <a:rPr kumimoji="1" lang="en-US" altLang="zh-CN" dirty="0"/>
              <a:t>，</a:t>
            </a:r>
            <a:r>
              <a:rPr kumimoji="1" lang="zh-CN" altLang="zh-CN" dirty="0"/>
              <a:t>求</a:t>
            </a:r>
            <a:r>
              <a:rPr kumimoji="1" lang="zh-CN" altLang="en-US" dirty="0"/>
              <a:t>[</a:t>
            </a:r>
            <a:r>
              <a:rPr kumimoji="1" lang="en-US" altLang="en-US" dirty="0"/>
              <a:t>A </a:t>
            </a:r>
            <a:r>
              <a:rPr kumimoji="1" lang="zh-CN" altLang="en-US" dirty="0">
                <a:sym typeface="Symbol" panose="05050102010706020507" pitchFamily="18" charset="2"/>
              </a:rPr>
              <a:t></a:t>
            </a:r>
            <a:r>
              <a:rPr kumimoji="1" lang="en-US" altLang="en-US" dirty="0"/>
              <a:t> B]</a:t>
            </a:r>
            <a:r>
              <a:rPr kumimoji="1" lang="zh-CN" altLang="en-US" baseline="-25000" dirty="0"/>
              <a:t>补</a:t>
            </a:r>
          </a:p>
        </p:txBody>
      </p:sp>
      <p:sp>
        <p:nvSpPr>
          <p:cNvPr id="267268" name="Rectangle 4"/>
          <p:cNvSpPr>
            <a:spLocks noChangeArrowheads="1"/>
          </p:cNvSpPr>
          <p:nvPr/>
        </p:nvSpPr>
        <p:spPr bwMode="auto">
          <a:xfrm>
            <a:off x="5398294" y="5559029"/>
            <a:ext cx="1981440" cy="40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20000"/>
              </a:lnSpc>
              <a:spcBef>
                <a:spcPct val="20000"/>
              </a:spcBef>
              <a:buClr>
                <a:schemeClr val="tx1"/>
              </a:buClr>
              <a:buSzPct val="70000"/>
              <a:buFontTx/>
              <a:buNone/>
            </a:pPr>
            <a:r>
              <a:rPr kumimoji="1" lang="zh-CN" altLang="en-US" sz="1800" b="1">
                <a:solidFill>
                  <a:srgbClr val="0000FF"/>
                </a:solidFill>
                <a:latin typeface="Times New Roman" panose="02020603050405020304" pitchFamily="18" charset="0"/>
                <a:ea typeface="华文中宋" panose="02010600040101010101" pitchFamily="2" charset="-122"/>
              </a:rPr>
              <a:t>[</a:t>
            </a:r>
            <a:r>
              <a:rPr kumimoji="1" lang="en-US" altLang="en-US" sz="1800" b="1">
                <a:solidFill>
                  <a:srgbClr val="0000FF"/>
                </a:solidFill>
                <a:latin typeface="Times New Roman" panose="02020603050405020304" pitchFamily="18" charset="0"/>
                <a:ea typeface="华文中宋" panose="02010600040101010101" pitchFamily="2" charset="-122"/>
              </a:rPr>
              <a:t>A </a:t>
            </a:r>
            <a:r>
              <a:rPr kumimoji="1" lang="zh-CN" altLang="en-US" sz="1800" b="1">
                <a:solidFill>
                  <a:srgbClr val="0000FF"/>
                </a:solidFill>
                <a:latin typeface="Times New Roman" panose="02020603050405020304" pitchFamily="18" charset="0"/>
                <a:ea typeface="华文中宋" panose="02010600040101010101" pitchFamily="2" charset="-122"/>
                <a:sym typeface="Symbol" panose="05050102010706020507" pitchFamily="18" charset="2"/>
              </a:rPr>
              <a:t></a:t>
            </a:r>
            <a:r>
              <a:rPr kumimoji="1" lang="en-US" altLang="en-US" sz="1800" b="1">
                <a:solidFill>
                  <a:srgbClr val="0000FF"/>
                </a:solidFill>
                <a:latin typeface="Times New Roman" panose="02020603050405020304" pitchFamily="18" charset="0"/>
                <a:ea typeface="华文中宋" panose="02010600040101010101" pitchFamily="2" charset="-122"/>
              </a:rPr>
              <a:t> B]</a:t>
            </a:r>
            <a:r>
              <a:rPr kumimoji="1" lang="zh-CN" altLang="en-US" sz="1800" b="1" baseline="-25000">
                <a:solidFill>
                  <a:srgbClr val="0000FF"/>
                </a:solidFill>
                <a:latin typeface="Times New Roman" panose="02020603050405020304" pitchFamily="18" charset="0"/>
                <a:ea typeface="华文新魏" panose="02010800040101010101" pitchFamily="2" charset="-122"/>
              </a:rPr>
              <a:t>补</a:t>
            </a:r>
            <a:r>
              <a:rPr kumimoji="1" lang="zh-CN" altLang="en-US" sz="1800" b="1">
                <a:solidFill>
                  <a:srgbClr val="0000FF"/>
                </a:solidFill>
                <a:latin typeface="Times New Roman" panose="02020603050405020304" pitchFamily="18" charset="0"/>
                <a:ea typeface="华文中宋" panose="02010600040101010101" pitchFamily="2" charset="-122"/>
              </a:rPr>
              <a:t>=1.110001</a:t>
            </a:r>
          </a:p>
        </p:txBody>
      </p:sp>
      <p:sp>
        <p:nvSpPr>
          <p:cNvPr id="25605" name="Line 5"/>
          <p:cNvSpPr>
            <a:spLocks noChangeShapeType="1"/>
          </p:cNvSpPr>
          <p:nvPr/>
        </p:nvSpPr>
        <p:spPr bwMode="auto">
          <a:xfrm>
            <a:off x="6471047" y="4688681"/>
            <a:ext cx="461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06" name="Line 6"/>
          <p:cNvSpPr>
            <a:spLocks noChangeShapeType="1"/>
          </p:cNvSpPr>
          <p:nvPr/>
        </p:nvSpPr>
        <p:spPr bwMode="auto">
          <a:xfrm>
            <a:off x="6686550" y="2187179"/>
            <a:ext cx="671513"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07" name="Line 7"/>
          <p:cNvSpPr>
            <a:spLocks noChangeShapeType="1"/>
          </p:cNvSpPr>
          <p:nvPr/>
        </p:nvSpPr>
        <p:spPr bwMode="auto">
          <a:xfrm>
            <a:off x="6686550" y="3050381"/>
            <a:ext cx="671513"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08" name="Line 8"/>
          <p:cNvSpPr>
            <a:spLocks noChangeShapeType="1"/>
          </p:cNvSpPr>
          <p:nvPr/>
        </p:nvSpPr>
        <p:spPr bwMode="auto">
          <a:xfrm>
            <a:off x="6699647" y="3861197"/>
            <a:ext cx="671513"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09" name="Line 9"/>
          <p:cNvSpPr>
            <a:spLocks noChangeShapeType="1"/>
          </p:cNvSpPr>
          <p:nvPr/>
        </p:nvSpPr>
        <p:spPr bwMode="auto">
          <a:xfrm>
            <a:off x="6678216" y="4725591"/>
            <a:ext cx="671513"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10" name="Line 10"/>
          <p:cNvSpPr>
            <a:spLocks noChangeShapeType="1"/>
          </p:cNvSpPr>
          <p:nvPr/>
        </p:nvSpPr>
        <p:spPr bwMode="auto">
          <a:xfrm>
            <a:off x="3977878" y="2645569"/>
            <a:ext cx="1175147" cy="19883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11" name="Line 11"/>
          <p:cNvSpPr>
            <a:spLocks noChangeShapeType="1"/>
          </p:cNvSpPr>
          <p:nvPr/>
        </p:nvSpPr>
        <p:spPr bwMode="auto">
          <a:xfrm>
            <a:off x="3977879" y="3449241"/>
            <a:ext cx="1188244" cy="2571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12" name="Line 12"/>
          <p:cNvSpPr>
            <a:spLocks noChangeShapeType="1"/>
          </p:cNvSpPr>
          <p:nvPr/>
        </p:nvSpPr>
        <p:spPr bwMode="auto">
          <a:xfrm>
            <a:off x="3990975" y="4281488"/>
            <a:ext cx="1151335" cy="28813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13" name="Text Box 13"/>
          <p:cNvSpPr txBox="1">
            <a:spLocks noChangeArrowheads="1"/>
          </p:cNvSpPr>
          <p:nvPr/>
        </p:nvSpPr>
        <p:spPr bwMode="auto">
          <a:xfrm>
            <a:off x="6557963" y="1607344"/>
            <a:ext cx="375047"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425" b="1">
                <a:solidFill>
                  <a:srgbClr val="0000FF"/>
                </a:solidFill>
                <a:latin typeface="Times New Roman" panose="02020603050405020304" pitchFamily="18" charset="0"/>
              </a:rPr>
              <a:t>B</a:t>
            </a:r>
            <a:r>
              <a:rPr lang="en-US" altLang="zh-CN" sz="1425" b="1" baseline="-25000">
                <a:solidFill>
                  <a:srgbClr val="0000FF"/>
                </a:solidFill>
                <a:latin typeface="Times New Roman" panose="02020603050405020304" pitchFamily="18" charset="0"/>
              </a:rPr>
              <a:t>n</a:t>
            </a:r>
          </a:p>
        </p:txBody>
      </p:sp>
      <p:sp>
        <p:nvSpPr>
          <p:cNvPr id="25614" name="Rectangle 14"/>
          <p:cNvSpPr>
            <a:spLocks noChangeArrowheads="1"/>
          </p:cNvSpPr>
          <p:nvPr/>
        </p:nvSpPr>
        <p:spPr bwMode="auto">
          <a:xfrm>
            <a:off x="107504" y="88185"/>
            <a:ext cx="4054078" cy="49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补码一位乘法举例</a:t>
            </a:r>
          </a:p>
        </p:txBody>
      </p:sp>
    </p:spTree>
    <p:extLst>
      <p:ext uri="{BB962C8B-B14F-4D97-AF65-F5344CB8AC3E}">
        <p14:creationId xmlns:p14="http://schemas.microsoft.com/office/powerpoint/2010/main" val="344022928"/>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a:xfrm>
            <a:off x="323528" y="908720"/>
            <a:ext cx="9018760" cy="492919"/>
          </a:xfrm>
        </p:spPr>
        <p:txBody>
          <a:bodyPr lIns="69056" tIns="34529" rIns="69056" bIns="34529"/>
          <a:lstStyle/>
          <a:p>
            <a:pPr eaLnBrk="1" hangingPunct="1">
              <a:buSzPct val="70000"/>
              <a:buFontTx/>
              <a:buNone/>
            </a:pPr>
            <a:r>
              <a:rPr kumimoji="1" lang="zh-CN" altLang="en-US" dirty="0"/>
              <a:t>例</a:t>
            </a:r>
            <a:r>
              <a:rPr kumimoji="1" lang="en-US" altLang="zh-CN" dirty="0"/>
              <a:t>2</a:t>
            </a:r>
            <a:r>
              <a:rPr kumimoji="1" lang="zh-CN" altLang="en-US" dirty="0"/>
              <a:t>： 定点整数</a:t>
            </a:r>
            <a:r>
              <a:rPr kumimoji="1" lang="en-US" altLang="en-US" dirty="0"/>
              <a:t>A = 101</a:t>
            </a:r>
            <a:r>
              <a:rPr kumimoji="1" lang="en-US" altLang="zh-CN" dirty="0"/>
              <a:t>，</a:t>
            </a:r>
            <a:r>
              <a:rPr kumimoji="1" lang="en-US" altLang="en-US" dirty="0"/>
              <a:t>B =−011</a:t>
            </a:r>
            <a:r>
              <a:rPr kumimoji="1" lang="en-US" altLang="zh-CN" dirty="0"/>
              <a:t>，</a:t>
            </a:r>
            <a:r>
              <a:rPr kumimoji="1" lang="zh-CN" altLang="zh-CN" dirty="0"/>
              <a:t>求</a:t>
            </a:r>
            <a:r>
              <a:rPr kumimoji="1" lang="zh-CN" altLang="en-US" dirty="0"/>
              <a:t>[</a:t>
            </a:r>
            <a:r>
              <a:rPr kumimoji="1" lang="en-US" altLang="en-US" dirty="0"/>
              <a:t>A </a:t>
            </a:r>
            <a:r>
              <a:rPr kumimoji="1" lang="zh-CN" altLang="en-US" dirty="0">
                <a:sym typeface="Symbol" panose="05050102010706020507" pitchFamily="18" charset="2"/>
              </a:rPr>
              <a:t></a:t>
            </a:r>
            <a:r>
              <a:rPr kumimoji="1" lang="en-US" altLang="en-US" dirty="0"/>
              <a:t> B]</a:t>
            </a:r>
            <a:r>
              <a:rPr kumimoji="1" lang="zh-CN" altLang="en-US" baseline="-25000" dirty="0"/>
              <a:t>补</a:t>
            </a:r>
          </a:p>
        </p:txBody>
      </p:sp>
      <p:sp>
        <p:nvSpPr>
          <p:cNvPr id="27651" name="Rectangle 15"/>
          <p:cNvSpPr>
            <a:spLocks noChangeArrowheads="1"/>
          </p:cNvSpPr>
          <p:nvPr/>
        </p:nvSpPr>
        <p:spPr bwMode="auto">
          <a:xfrm>
            <a:off x="179512" y="123181"/>
            <a:ext cx="4054078" cy="481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补码一位乘法举例</a:t>
            </a:r>
          </a:p>
        </p:txBody>
      </p:sp>
      <p:sp>
        <p:nvSpPr>
          <p:cNvPr id="15" name="Rectangle 4"/>
          <p:cNvSpPr>
            <a:spLocks noChangeArrowheads="1"/>
          </p:cNvSpPr>
          <p:nvPr/>
        </p:nvSpPr>
        <p:spPr bwMode="auto">
          <a:xfrm>
            <a:off x="1925241" y="2187178"/>
            <a:ext cx="5076825" cy="892536"/>
          </a:xfrm>
          <a:prstGeom prst="rect">
            <a:avLst/>
          </a:prstGeom>
          <a:ln/>
        </p:spPr>
        <p:style>
          <a:lnRef idx="2">
            <a:schemeClr val="accent6"/>
          </a:lnRef>
          <a:fillRef idx="1">
            <a:schemeClr val="lt1"/>
          </a:fillRef>
          <a:effectRef idx="0">
            <a:schemeClr val="accent6"/>
          </a:effectRef>
          <a:fontRef idx="minor">
            <a:schemeClr val="dk1"/>
          </a:fontRef>
        </p:style>
        <p:txBody>
          <a:bodyPr lIns="51799" tIns="25900" rIns="51799" bIns="259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ct val="20000"/>
              </a:spcBef>
              <a:spcAft>
                <a:spcPts val="0"/>
              </a:spcAft>
              <a:buClr>
                <a:schemeClr val="tx1"/>
              </a:buClr>
              <a:buSzPct val="70000"/>
              <a:defRPr/>
            </a:pPr>
            <a:r>
              <a:rPr kumimoji="1" lang="en-US" altLang="zh-CN" sz="2100" dirty="0">
                <a:solidFill>
                  <a:srgbClr val="000000"/>
                </a:solidFill>
                <a:latin typeface="Calibri" panose="020F0502020204030204" pitchFamily="34" charset="0"/>
              </a:rPr>
              <a:t>[A]</a:t>
            </a:r>
            <a:r>
              <a:rPr kumimoji="1" lang="zh-CN" altLang="en-US" sz="2100" baseline="-30000" dirty="0">
                <a:solidFill>
                  <a:srgbClr val="000000"/>
                </a:solidFill>
                <a:latin typeface="Calibri" panose="020F0502020204030204" pitchFamily="34" charset="0"/>
              </a:rPr>
              <a:t>补</a:t>
            </a:r>
            <a:r>
              <a:rPr kumimoji="1" lang="zh-CN" altLang="en-US" sz="2100" dirty="0">
                <a:solidFill>
                  <a:srgbClr val="000000"/>
                </a:solidFill>
                <a:latin typeface="Calibri" panose="020F0502020204030204" pitchFamily="34" charset="0"/>
              </a:rPr>
              <a:t> </a:t>
            </a:r>
            <a:r>
              <a:rPr kumimoji="1" lang="en-US" altLang="zh-CN" sz="2100" dirty="0">
                <a:solidFill>
                  <a:srgbClr val="000000"/>
                </a:solidFill>
                <a:latin typeface="Calibri" panose="020F0502020204030204" pitchFamily="34" charset="0"/>
              </a:rPr>
              <a:t>=00 101</a:t>
            </a:r>
            <a:r>
              <a:rPr kumimoji="1" lang="zh-CN" altLang="en-US" sz="2100" dirty="0">
                <a:solidFill>
                  <a:srgbClr val="000000"/>
                </a:solidFill>
                <a:latin typeface="Calibri" panose="020F0502020204030204" pitchFamily="34" charset="0"/>
              </a:rPr>
              <a:t>；     </a:t>
            </a:r>
            <a:r>
              <a:rPr kumimoji="1" lang="en-US" altLang="zh-CN" sz="2100" dirty="0">
                <a:solidFill>
                  <a:srgbClr val="000000"/>
                </a:solidFill>
                <a:latin typeface="Calibri" panose="020F0502020204030204" pitchFamily="34" charset="0"/>
              </a:rPr>
              <a:t>[-A]</a:t>
            </a:r>
            <a:r>
              <a:rPr kumimoji="1" lang="zh-CN" altLang="en-US" sz="2100" baseline="-30000" dirty="0">
                <a:solidFill>
                  <a:srgbClr val="000000"/>
                </a:solidFill>
                <a:latin typeface="Calibri" panose="020F0502020204030204" pitchFamily="34" charset="0"/>
              </a:rPr>
              <a:t>补</a:t>
            </a:r>
            <a:r>
              <a:rPr kumimoji="1" lang="zh-CN" altLang="en-US" sz="2100" dirty="0">
                <a:solidFill>
                  <a:srgbClr val="000000"/>
                </a:solidFill>
                <a:latin typeface="Calibri" panose="020F0502020204030204" pitchFamily="34" charset="0"/>
              </a:rPr>
              <a:t> </a:t>
            </a:r>
            <a:r>
              <a:rPr kumimoji="1" lang="en-US" altLang="zh-CN" sz="2100" dirty="0">
                <a:solidFill>
                  <a:srgbClr val="000000"/>
                </a:solidFill>
                <a:latin typeface="Calibri" panose="020F0502020204030204" pitchFamily="34" charset="0"/>
              </a:rPr>
              <a:t>=11 011</a:t>
            </a:r>
          </a:p>
          <a:p>
            <a:pPr eaLnBrk="1" fontAlgn="auto" hangingPunct="1">
              <a:lnSpc>
                <a:spcPct val="120000"/>
              </a:lnSpc>
              <a:spcBef>
                <a:spcPct val="20000"/>
              </a:spcBef>
              <a:spcAft>
                <a:spcPts val="0"/>
              </a:spcAft>
              <a:buClr>
                <a:schemeClr val="tx1"/>
              </a:buClr>
              <a:buSzPct val="70000"/>
              <a:defRPr/>
            </a:pPr>
            <a:r>
              <a:rPr kumimoji="1" lang="en-US" altLang="zh-CN" sz="2100" dirty="0">
                <a:solidFill>
                  <a:srgbClr val="000000"/>
                </a:solidFill>
                <a:latin typeface="Calibri" panose="020F0502020204030204" pitchFamily="34" charset="0"/>
              </a:rPr>
              <a:t>[B]</a:t>
            </a:r>
            <a:r>
              <a:rPr kumimoji="1" lang="zh-CN" altLang="en-US" sz="2100" baseline="-30000" dirty="0">
                <a:solidFill>
                  <a:srgbClr val="000000"/>
                </a:solidFill>
                <a:latin typeface="Calibri" panose="020F0502020204030204" pitchFamily="34" charset="0"/>
              </a:rPr>
              <a:t>补</a:t>
            </a:r>
            <a:r>
              <a:rPr kumimoji="1" lang="zh-CN" altLang="en-US" sz="2100" dirty="0">
                <a:solidFill>
                  <a:srgbClr val="000000"/>
                </a:solidFill>
                <a:latin typeface="Calibri" panose="020F0502020204030204" pitchFamily="34" charset="0"/>
              </a:rPr>
              <a:t> </a:t>
            </a:r>
            <a:r>
              <a:rPr kumimoji="1" lang="en-US" altLang="zh-CN" sz="2100" dirty="0">
                <a:solidFill>
                  <a:srgbClr val="000000"/>
                </a:solidFill>
                <a:latin typeface="Calibri" panose="020F0502020204030204" pitchFamily="34" charset="0"/>
              </a:rPr>
              <a:t>=1 101</a:t>
            </a:r>
            <a:r>
              <a:rPr kumimoji="1" lang="zh-CN" altLang="en-US" sz="2100" dirty="0">
                <a:solidFill>
                  <a:srgbClr val="000000"/>
                </a:solidFill>
                <a:latin typeface="Calibri" panose="020F0502020204030204" pitchFamily="34" charset="0"/>
              </a:rPr>
              <a:t>；       </a:t>
            </a:r>
            <a:r>
              <a:rPr kumimoji="1" lang="en-US" altLang="zh-CN" sz="2100" dirty="0">
                <a:solidFill>
                  <a:srgbClr val="000000"/>
                </a:solidFill>
                <a:latin typeface="Calibri" panose="020F0502020204030204" pitchFamily="34" charset="0"/>
              </a:rPr>
              <a:t>[P</a:t>
            </a:r>
            <a:r>
              <a:rPr kumimoji="1" lang="en-US" altLang="zh-CN" sz="2100" baseline="-25000" dirty="0">
                <a:solidFill>
                  <a:srgbClr val="000000"/>
                </a:solidFill>
                <a:latin typeface="Calibri" panose="020F0502020204030204" pitchFamily="34" charset="0"/>
              </a:rPr>
              <a:t>0</a:t>
            </a:r>
            <a:r>
              <a:rPr kumimoji="1" lang="en-US" altLang="zh-CN" sz="2100" dirty="0">
                <a:solidFill>
                  <a:srgbClr val="000000"/>
                </a:solidFill>
                <a:latin typeface="Calibri" panose="020F0502020204030204" pitchFamily="34" charset="0"/>
              </a:rPr>
              <a:t>]</a:t>
            </a:r>
            <a:r>
              <a:rPr kumimoji="1" lang="zh-CN" altLang="en-US" sz="2100" baseline="-25000" dirty="0">
                <a:solidFill>
                  <a:srgbClr val="000000"/>
                </a:solidFill>
                <a:latin typeface="Calibri" panose="020F0502020204030204" pitchFamily="34" charset="0"/>
              </a:rPr>
              <a:t>补</a:t>
            </a:r>
            <a:r>
              <a:rPr kumimoji="1" lang="zh-CN" altLang="en-US" sz="2100" dirty="0">
                <a:solidFill>
                  <a:srgbClr val="000000"/>
                </a:solidFill>
                <a:latin typeface="Calibri" panose="020F0502020204030204" pitchFamily="34" charset="0"/>
              </a:rPr>
              <a:t> </a:t>
            </a:r>
            <a:r>
              <a:rPr kumimoji="1" lang="en-US" altLang="zh-CN" sz="2100" dirty="0">
                <a:solidFill>
                  <a:srgbClr val="000000"/>
                </a:solidFill>
                <a:latin typeface="Calibri" panose="020F0502020204030204" pitchFamily="34" charset="0"/>
              </a:rPr>
              <a:t>= 00 000</a:t>
            </a:r>
          </a:p>
        </p:txBody>
      </p:sp>
    </p:spTree>
    <p:extLst>
      <p:ext uri="{BB962C8B-B14F-4D97-AF65-F5344CB8AC3E}">
        <p14:creationId xmlns:p14="http://schemas.microsoft.com/office/powerpoint/2010/main" val="4171517231"/>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回顾</a:t>
            </a:r>
          </a:p>
        </p:txBody>
      </p:sp>
      <p:graphicFrame>
        <p:nvGraphicFramePr>
          <p:cNvPr id="219167" name="Group 31"/>
          <p:cNvGraphicFramePr>
            <a:graphicFrameLocks noGrp="1"/>
          </p:cNvGraphicFramePr>
          <p:nvPr>
            <p:ph idx="1"/>
          </p:nvPr>
        </p:nvGraphicFramePr>
        <p:xfrm>
          <a:off x="395288" y="836613"/>
          <a:ext cx="8424862" cy="5548389"/>
        </p:xfrm>
        <a:graphic>
          <a:graphicData uri="http://schemas.openxmlformats.org/drawingml/2006/table">
            <a:tbl>
              <a:tblPr/>
              <a:tblGrid>
                <a:gridCol w="1081087">
                  <a:extLst>
                    <a:ext uri="{9D8B030D-6E8A-4147-A177-3AD203B41FA5}">
                      <a16:colId xmlns:a16="http://schemas.microsoft.com/office/drawing/2014/main" val="20000"/>
                    </a:ext>
                  </a:extLst>
                </a:gridCol>
                <a:gridCol w="3309938">
                  <a:extLst>
                    <a:ext uri="{9D8B030D-6E8A-4147-A177-3AD203B41FA5}">
                      <a16:colId xmlns:a16="http://schemas.microsoft.com/office/drawing/2014/main" val="20001"/>
                    </a:ext>
                  </a:extLst>
                </a:gridCol>
                <a:gridCol w="4033837">
                  <a:extLst>
                    <a:ext uri="{9D8B030D-6E8A-4147-A177-3AD203B41FA5}">
                      <a16:colId xmlns:a16="http://schemas.microsoft.com/office/drawing/2014/main" val="20002"/>
                    </a:ext>
                  </a:extLst>
                </a:gridCol>
              </a:tblGrid>
              <a:tr h="49677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运算</a:t>
                      </a:r>
                    </a:p>
                  </a:txBody>
                  <a:tcPr marT="45645" marB="456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运算规则</a:t>
                      </a:r>
                    </a:p>
                  </a:txBody>
                  <a:tcPr marT="45645" marB="456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溢出判断</a:t>
                      </a:r>
                    </a:p>
                  </a:txBody>
                  <a:tcPr marT="45645" marB="456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8922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95000"/>
                        </a:lnSpc>
                        <a:spcBef>
                          <a:spcPct val="0"/>
                        </a:spcBef>
                        <a:spcAft>
                          <a:spcPct val="0"/>
                        </a:spcAft>
                        <a:buClrTx/>
                        <a:buSzTx/>
                        <a:buFont typeface="Wingdings" panose="05000000000000000000" pitchFamily="2" charset="2"/>
                        <a:buNone/>
                        <a:tabLst/>
                      </a:pPr>
                      <a:endParaRPr kumimoji="0" lang="zh-CN" altLang="en-US" sz="2800" b="1" i="0" u="none" strike="noStrike" cap="none" normalizeH="0" baseline="0">
                        <a:ln>
                          <a:noFill/>
                        </a:ln>
                        <a:solidFill>
                          <a:srgbClr val="0000FF"/>
                        </a:solidFill>
                        <a:effectLst/>
                        <a:latin typeface="Times New Roman" panose="02020603050405020304" pitchFamily="18" charset="0"/>
                        <a:ea typeface="华文新魏" panose="02010800040101010101" pitchFamily="2" charset="-122"/>
                      </a:endParaRPr>
                    </a:p>
                    <a:p>
                      <a:pPr marL="0" marR="0" lvl="0" indent="0" algn="l" defTabSz="914400" rtl="0" eaLnBrk="0" fontAlgn="base" latinLnBrk="0" hangingPunct="0">
                        <a:lnSpc>
                          <a:spcPct val="95000"/>
                        </a:lnSpc>
                        <a:spcBef>
                          <a:spcPct val="0"/>
                        </a:spcBef>
                        <a:spcAft>
                          <a:spcPct val="0"/>
                        </a:spcAft>
                        <a:buClrTx/>
                        <a:buSzTx/>
                        <a:buFont typeface="Wingdings" panose="05000000000000000000" pitchFamily="2" charset="2"/>
                        <a:buNone/>
                        <a:tabLst/>
                      </a:pPr>
                      <a:endParaRPr kumimoji="0" lang="zh-CN" altLang="en-US" sz="2800" b="1" i="0" u="none" strike="noStrike" cap="none" normalizeH="0" baseline="0">
                        <a:ln>
                          <a:noFill/>
                        </a:ln>
                        <a:solidFill>
                          <a:srgbClr val="0000FF"/>
                        </a:solidFill>
                        <a:effectLst/>
                        <a:latin typeface="Times New Roman" panose="02020603050405020304" pitchFamily="18" charset="0"/>
                        <a:ea typeface="华文新魏" panose="02010800040101010101" pitchFamily="2" charset="-122"/>
                      </a:endParaRPr>
                    </a:p>
                    <a:p>
                      <a:pPr marL="0" marR="0" lvl="0" indent="0" algn="l" defTabSz="914400" rtl="0" eaLnBrk="0" fontAlgn="base" latinLnBrk="0" hangingPunct="0">
                        <a:lnSpc>
                          <a:spcPct val="95000"/>
                        </a:lnSpc>
                        <a:spcBef>
                          <a:spcPct val="0"/>
                        </a:spcBef>
                        <a:spcAft>
                          <a:spcPct val="0"/>
                        </a:spcAft>
                        <a:buClrTx/>
                        <a:buSzTx/>
                        <a:buFont typeface="Wingdings" panose="05000000000000000000" pitchFamily="2" charset="2"/>
                        <a:buNone/>
                        <a:tabLst/>
                      </a:pPr>
                      <a:r>
                        <a:rPr kumimoji="0" lang="zh-CN" altLang="en-US" sz="2800" b="1" i="0" u="none" strike="noStrike" cap="none" normalizeH="0" baseline="0">
                          <a:ln>
                            <a:noFill/>
                          </a:ln>
                          <a:solidFill>
                            <a:srgbClr val="0000FF"/>
                          </a:solidFill>
                          <a:effectLst/>
                          <a:latin typeface="Times New Roman" panose="02020603050405020304" pitchFamily="18" charset="0"/>
                          <a:ea typeface="华文新魏" panose="02010800040101010101" pitchFamily="2" charset="-122"/>
                        </a:rPr>
                        <a:t>原码</a:t>
                      </a:r>
                      <a:endParaRPr kumimoji="0" lang="en-US" altLang="zh-CN" sz="2800" b="1" i="0" u="none" strike="noStrike" cap="none" normalizeH="0" baseline="0">
                        <a:ln>
                          <a:noFill/>
                        </a:ln>
                        <a:solidFill>
                          <a:srgbClr val="0000FF"/>
                        </a:solidFill>
                        <a:effectLst/>
                        <a:latin typeface="Times New Roman" panose="02020603050405020304" pitchFamily="18" charset="0"/>
                        <a:ea typeface="华文新魏" panose="02010800040101010101" pitchFamily="2" charset="-122"/>
                      </a:endParaRPr>
                    </a:p>
                    <a:p>
                      <a:pPr marL="0" marR="0" lvl="0" indent="0" algn="l" defTabSz="914400" rtl="0" eaLnBrk="0" fontAlgn="base" latinLnBrk="0" hangingPunct="0">
                        <a:lnSpc>
                          <a:spcPct val="95000"/>
                        </a:lnSpc>
                        <a:spcBef>
                          <a:spcPct val="0"/>
                        </a:spcBef>
                        <a:spcAft>
                          <a:spcPct val="0"/>
                        </a:spcAft>
                        <a:buClrTx/>
                        <a:buSzTx/>
                        <a:buFont typeface="Wingdings" panose="05000000000000000000" pitchFamily="2" charset="2"/>
                        <a:buNone/>
                        <a:tabLst/>
                      </a:pPr>
                      <a:endParaRPr kumimoji="0" lang="zh-CN" altLang="en-US" sz="2800" b="1" i="0" u="none" strike="noStrike" cap="none" normalizeH="0" baseline="0">
                        <a:ln>
                          <a:noFill/>
                        </a:ln>
                        <a:solidFill>
                          <a:srgbClr val="0000FF"/>
                        </a:solidFill>
                        <a:effectLst/>
                        <a:latin typeface="Times New Roman" panose="02020603050405020304" pitchFamily="18" charset="0"/>
                        <a:ea typeface="华文新魏" panose="02010800040101010101" pitchFamily="2" charset="-122"/>
                      </a:endParaRPr>
                    </a:p>
                  </a:txBody>
                  <a:tcPr marT="45645" marB="456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261938" indent="-261938">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95000"/>
                        </a:lnSpc>
                        <a:spcBef>
                          <a:spcPct val="0"/>
                        </a:spcBef>
                        <a:spcAft>
                          <a:spcPct val="0"/>
                        </a:spcAft>
                        <a:buClrTx/>
                        <a:buSzTx/>
                        <a:buFont typeface="Wingdings" panose="05000000000000000000" pitchFamily="2" charset="2"/>
                        <a:buNone/>
                        <a:tabLst/>
                      </a:pPr>
                      <a:r>
                        <a:rPr kumimoji="0" lang="zh-CN" altLang="en-US" sz="2400" b="1" i="0" u="none" strike="noStrike" cap="none" normalizeH="0" baseline="0">
                          <a:ln>
                            <a:noFill/>
                          </a:ln>
                          <a:solidFill>
                            <a:srgbClr val="FF0000"/>
                          </a:solidFill>
                          <a:effectLst/>
                          <a:latin typeface="Times New Roman" panose="02020603050405020304" pitchFamily="18" charset="0"/>
                          <a:ea typeface="华文新魏" panose="02010800040101010101" pitchFamily="2" charset="-122"/>
                        </a:rPr>
                        <a:t>符号与数值单独运算</a:t>
                      </a: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。用于浮点数尾数加</a:t>
                      </a:r>
                      <a:r>
                        <a:rPr kumimoji="0" lang="en-US" altLang="zh-CN"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减</a:t>
                      </a:r>
                    </a:p>
                    <a:p>
                      <a:pPr marL="261938" marR="0" lvl="1" indent="-261938" algn="l" defTabSz="914400" rtl="0" eaLnBrk="0" fontAlgn="base" latinLnBrk="0" hangingPunct="0">
                        <a:lnSpc>
                          <a:spcPct val="95000"/>
                        </a:lnSpc>
                        <a:spcBef>
                          <a:spcPct val="0"/>
                        </a:spcBef>
                        <a:spcAft>
                          <a:spcPct val="0"/>
                        </a:spcAft>
                        <a:buClrTx/>
                        <a:buSzPct val="80000"/>
                        <a:buFont typeface="隶书" panose="02010509060101010101" pitchFamily="49" charset="-122"/>
                        <a:buAutoNum type="circleNumDbPlain"/>
                        <a:tabLst/>
                      </a:pPr>
                      <a:r>
                        <a:rPr kumimoji="0" lang="zh-CN" altLang="en-US" sz="22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加法实行“</a:t>
                      </a:r>
                      <a:r>
                        <a:rPr kumimoji="0" lang="zh-CN" altLang="en-US" sz="2200" b="1" i="0" u="none" strike="noStrike" cap="none" normalizeH="0" baseline="0">
                          <a:ln>
                            <a:noFill/>
                          </a:ln>
                          <a:solidFill>
                            <a:srgbClr val="FF0000"/>
                          </a:solidFill>
                          <a:effectLst/>
                          <a:latin typeface="Times New Roman" panose="02020603050405020304" pitchFamily="18" charset="0"/>
                          <a:ea typeface="华文新魏" panose="02010800040101010101" pitchFamily="2" charset="-122"/>
                        </a:rPr>
                        <a:t>同号求和，异号求差”</a:t>
                      </a:r>
                    </a:p>
                    <a:p>
                      <a:pPr marL="261938" marR="0" lvl="1" indent="-261938" algn="l" defTabSz="914400" rtl="0" eaLnBrk="0" fontAlgn="base" latinLnBrk="0" hangingPunct="0">
                        <a:lnSpc>
                          <a:spcPct val="95000"/>
                        </a:lnSpc>
                        <a:spcBef>
                          <a:spcPct val="0"/>
                        </a:spcBef>
                        <a:spcAft>
                          <a:spcPct val="0"/>
                        </a:spcAft>
                        <a:buClrTx/>
                        <a:buSzPct val="80000"/>
                        <a:buFont typeface="隶书" panose="02010509060101010101" pitchFamily="49" charset="-122"/>
                        <a:buAutoNum type="circleNumDbPlain"/>
                        <a:tabLst/>
                      </a:pPr>
                      <a:r>
                        <a:rPr kumimoji="0" lang="zh-CN" altLang="en-US" sz="22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减法实行</a:t>
                      </a:r>
                      <a:r>
                        <a:rPr kumimoji="0" lang="zh-CN" altLang="en-US" sz="2200" b="1" i="0" u="none" strike="noStrike" cap="none" normalizeH="0" baseline="0">
                          <a:ln>
                            <a:noFill/>
                          </a:ln>
                          <a:solidFill>
                            <a:srgbClr val="FF0000"/>
                          </a:solidFill>
                          <a:effectLst/>
                          <a:latin typeface="Times New Roman" panose="02020603050405020304" pitchFamily="18" charset="0"/>
                          <a:ea typeface="华文新魏" panose="02010800040101010101" pitchFamily="2" charset="-122"/>
                        </a:rPr>
                        <a:t>“异号求和，同号求差</a:t>
                      </a:r>
                      <a:r>
                        <a:rPr kumimoji="0" lang="zh-CN" altLang="en-US" sz="2400" b="1" i="0" u="none" strike="noStrike" cap="none" normalizeH="0" baseline="0">
                          <a:ln>
                            <a:noFill/>
                          </a:ln>
                          <a:solidFill>
                            <a:srgbClr val="FF0000"/>
                          </a:solidFill>
                          <a:effectLst/>
                          <a:latin typeface="Times New Roman" panose="02020603050405020304" pitchFamily="18" charset="0"/>
                          <a:ea typeface="华文新魏" panose="02010800040101010101" pitchFamily="2" charset="-122"/>
                        </a:rPr>
                        <a:t>”</a:t>
                      </a:r>
                    </a:p>
                  </a:txBody>
                  <a:tcPr marT="45645" marB="456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95000"/>
                        </a:lnSpc>
                        <a:spcBef>
                          <a:spcPct val="0"/>
                        </a:spcBef>
                        <a:spcAft>
                          <a:spcPct val="0"/>
                        </a:spcAft>
                        <a:buClrTx/>
                        <a:buSzPct val="80000"/>
                        <a:buFont typeface="Wingdings" panose="05000000000000000000" pitchFamily="2" charset="2"/>
                        <a:buNone/>
                        <a:tabLst/>
                      </a:pPr>
                      <a:endPar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p>
                      <a:pPr marL="0" marR="0" lvl="0" indent="0" algn="l" defTabSz="914400" rtl="0" eaLnBrk="0" fontAlgn="base" latinLnBrk="0" hangingPunct="0">
                        <a:lnSpc>
                          <a:spcPct val="95000"/>
                        </a:lnSpc>
                        <a:spcBef>
                          <a:spcPct val="0"/>
                        </a:spcBef>
                        <a:spcAft>
                          <a:spcPct val="0"/>
                        </a:spcAft>
                        <a:buClrTx/>
                        <a:buSzPct val="8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同号相加时可能溢出。若最高位产生进位，则结果</a:t>
                      </a:r>
                      <a:r>
                        <a:rPr kumimoji="0" lang="zh-CN" altLang="en-US" sz="2400" b="1" i="0" u="none" strike="noStrike" cap="none" normalizeH="0" baseline="0">
                          <a:ln>
                            <a:noFill/>
                          </a:ln>
                          <a:solidFill>
                            <a:srgbClr val="FF0000"/>
                          </a:solidFill>
                          <a:effectLst/>
                          <a:latin typeface="Times New Roman" panose="02020603050405020304" pitchFamily="18" charset="0"/>
                          <a:ea typeface="华文新魏" panose="02010800040101010101" pitchFamily="2" charset="-122"/>
                        </a:rPr>
                        <a:t>溢出</a:t>
                      </a:r>
                    </a:p>
                    <a:p>
                      <a:pPr marL="0" marR="0" lvl="0" indent="0" algn="l" defTabSz="914400" rtl="0" eaLnBrk="0" fontAlgn="base" latinLnBrk="0" hangingPunct="0">
                        <a:lnSpc>
                          <a:spcPct val="95000"/>
                        </a:lnSpc>
                        <a:spcBef>
                          <a:spcPct val="0"/>
                        </a:spcBef>
                        <a:spcAft>
                          <a:spcPct val="0"/>
                        </a:spcAft>
                        <a:buClrTx/>
                        <a:buSzPct val="80000"/>
                        <a:buFont typeface="Wingdings" panose="05000000000000000000" pitchFamily="2" charset="2"/>
                        <a:buNone/>
                        <a:tabLst/>
                      </a:pPr>
                      <a:endPar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645" marB="456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862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 typeface="Wingdings" panose="05000000000000000000" pitchFamily="2" charset="2"/>
                        <a:buNone/>
                        <a:tabLst/>
                      </a:pPr>
                      <a:endParaRPr kumimoji="0" lang="zh-CN" altLang="en-US" sz="2800" b="1" i="0" u="none" strike="noStrike" cap="none" normalizeH="0" baseline="0">
                        <a:ln>
                          <a:noFill/>
                        </a:ln>
                        <a:solidFill>
                          <a:srgbClr val="0000FF"/>
                        </a:solidFill>
                        <a:effectLst/>
                        <a:latin typeface="Times New Roman" panose="02020603050405020304" pitchFamily="18" charset="0"/>
                        <a:ea typeface="华文新魏" panose="02010800040101010101" pitchFamily="2" charset="-122"/>
                      </a:endParaRPr>
                    </a:p>
                    <a:p>
                      <a:pPr marL="0" marR="0" lvl="0" indent="0" algn="ctr" defTabSz="914400" rtl="0" eaLnBrk="0" fontAlgn="base" latinLnBrk="0" hangingPunct="0">
                        <a:lnSpc>
                          <a:spcPct val="120000"/>
                        </a:lnSpc>
                        <a:spcBef>
                          <a:spcPct val="0"/>
                        </a:spcBef>
                        <a:spcAft>
                          <a:spcPct val="0"/>
                        </a:spcAft>
                        <a:buClrTx/>
                        <a:buSzTx/>
                        <a:buFont typeface="Wingdings" panose="05000000000000000000" pitchFamily="2" charset="2"/>
                        <a:buNone/>
                        <a:tabLst/>
                      </a:pPr>
                      <a:r>
                        <a:rPr kumimoji="0" lang="zh-CN" altLang="en-US" sz="2800" b="1" i="0" u="none" strike="noStrike" cap="none" normalizeH="0" baseline="0">
                          <a:ln>
                            <a:noFill/>
                          </a:ln>
                          <a:solidFill>
                            <a:srgbClr val="0000FF"/>
                          </a:solidFill>
                          <a:effectLst/>
                          <a:latin typeface="Times New Roman" panose="02020603050405020304" pitchFamily="18" charset="0"/>
                          <a:ea typeface="华文新魏" panose="02010800040101010101" pitchFamily="2" charset="-122"/>
                        </a:rPr>
                        <a:t>补码</a:t>
                      </a:r>
                    </a:p>
                    <a:p>
                      <a:pPr marL="0" marR="0" lvl="0" indent="0" algn="ctr" defTabSz="914400" rtl="0" eaLnBrk="0" fontAlgn="base" latinLnBrk="0" hangingPunct="0">
                        <a:lnSpc>
                          <a:spcPct val="95000"/>
                        </a:lnSpc>
                        <a:spcBef>
                          <a:spcPct val="0"/>
                        </a:spcBef>
                        <a:spcAft>
                          <a:spcPct val="0"/>
                        </a:spcAft>
                        <a:buClrTx/>
                        <a:buSzTx/>
                        <a:buFont typeface="Wingdings" panose="05000000000000000000" pitchFamily="2" charset="2"/>
                        <a:buNone/>
                        <a:tabLst/>
                      </a:pPr>
                      <a:endParaRPr kumimoji="0" lang="zh-CN" altLang="en-US" sz="2800" b="1" i="0" u="none" strike="noStrike" cap="none" normalizeH="0" baseline="0">
                        <a:ln>
                          <a:noFill/>
                        </a:ln>
                        <a:solidFill>
                          <a:srgbClr val="0000FF"/>
                        </a:solidFill>
                        <a:effectLst/>
                        <a:latin typeface="Times New Roman" panose="02020603050405020304" pitchFamily="18" charset="0"/>
                        <a:ea typeface="华文新魏" panose="02010800040101010101" pitchFamily="2" charset="-122"/>
                      </a:endParaRPr>
                    </a:p>
                  </a:txBody>
                  <a:tcPr marT="45645" marB="456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95000"/>
                        </a:lnSpc>
                        <a:spcBef>
                          <a:spcPct val="0"/>
                        </a:spcBef>
                        <a:spcAft>
                          <a:spcPct val="0"/>
                        </a:spcAft>
                        <a:buClrTx/>
                        <a:buSzTx/>
                        <a:buFont typeface="Wingdings" panose="05000000000000000000" pitchFamily="2" charset="2"/>
                        <a:buNone/>
                        <a:tabLst/>
                      </a:pPr>
                      <a:endPar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p>
                      <a:pPr marL="0" marR="0" lvl="0" indent="0" algn="l" defTabSz="914400" rtl="0" eaLnBrk="0" fontAlgn="base" latinLnBrk="0" hangingPunct="0">
                        <a:lnSpc>
                          <a:spcPct val="95000"/>
                        </a:lnSpc>
                        <a:spcBef>
                          <a:spcPct val="0"/>
                        </a:spcBef>
                        <a:spcAft>
                          <a:spcPct val="0"/>
                        </a:spcAft>
                        <a:buClrTx/>
                        <a:buSzTx/>
                        <a:buFont typeface="Wingdings" panose="05000000000000000000" pitchFamily="2" charset="2"/>
                        <a:buNone/>
                        <a:tabLst/>
                      </a:pPr>
                      <a:r>
                        <a:rPr kumimoji="0" lang="zh-CN" altLang="en-US" sz="2400" b="1" i="0" u="none" strike="noStrike" cap="none" normalizeH="0" baseline="0">
                          <a:ln>
                            <a:noFill/>
                          </a:ln>
                          <a:solidFill>
                            <a:srgbClr val="FF0000"/>
                          </a:solidFill>
                          <a:effectLst/>
                          <a:latin typeface="Times New Roman" panose="02020603050405020304" pitchFamily="18" charset="0"/>
                          <a:ea typeface="华文新魏" panose="02010800040101010101" pitchFamily="2" charset="-122"/>
                        </a:rPr>
                        <a:t>符号与数值一起运算</a:t>
                      </a: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。用于定点数加</a:t>
                      </a:r>
                      <a:r>
                        <a:rPr kumimoji="0" lang="en-US" altLang="zh-CN"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减运算</a:t>
                      </a:r>
                    </a:p>
                    <a:p>
                      <a:pPr marL="0" marR="0" lvl="0" indent="0" algn="l" defTabSz="914400" rtl="0" eaLnBrk="0" fontAlgn="base" latinLnBrk="0" hangingPunct="0">
                        <a:lnSpc>
                          <a:spcPct val="95000"/>
                        </a:lnSpc>
                        <a:spcBef>
                          <a:spcPct val="0"/>
                        </a:spcBef>
                        <a:spcAft>
                          <a:spcPct val="0"/>
                        </a:spcAft>
                        <a:buClrTx/>
                        <a:buSzTx/>
                        <a:buFont typeface="Wingdings" panose="05000000000000000000" pitchFamily="2" charset="2"/>
                        <a:buNone/>
                        <a:tabLst/>
                      </a:pPr>
                      <a:endPar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p>
                      <a:pPr marL="0" marR="0" lvl="0" indent="0" algn="l" defTabSz="914400" rtl="0" eaLnBrk="0" fontAlgn="base" latinLnBrk="0" hangingPunct="0">
                        <a:lnSpc>
                          <a:spcPct val="95000"/>
                        </a:lnSpc>
                        <a:spcBef>
                          <a:spcPct val="0"/>
                        </a:spcBef>
                        <a:spcAft>
                          <a:spcPct val="0"/>
                        </a:spcAft>
                        <a:buClrTx/>
                        <a:buSzTx/>
                        <a:buFont typeface="Wingdings" panose="05000000000000000000" pitchFamily="2" charset="2"/>
                        <a:buNone/>
                        <a:tabLst/>
                      </a:pPr>
                      <a:endPar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645" marB="456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363538" indent="-276225">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95000"/>
                        </a:lnSpc>
                        <a:spcBef>
                          <a:spcPct val="0"/>
                        </a:spcBef>
                        <a:spcAft>
                          <a:spcPct val="0"/>
                        </a:spcAft>
                        <a:buClrTx/>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符号位采用两位</a:t>
                      </a:r>
                      <a:r>
                        <a:rPr kumimoji="0" lang="en-US" altLang="zh-CN"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2400" b="1" i="0" u="none" strike="noStrike" cap="none" normalizeH="0" baseline="0">
                          <a:ln>
                            <a:noFill/>
                          </a:ln>
                          <a:solidFill>
                            <a:srgbClr val="FF0000"/>
                          </a:solidFill>
                          <a:effectLst/>
                          <a:latin typeface="Times New Roman" panose="02020603050405020304" pitchFamily="18" charset="0"/>
                          <a:ea typeface="华文新魏" panose="02010800040101010101" pitchFamily="2" charset="-122"/>
                        </a:rPr>
                        <a:t>变形补码表示</a:t>
                      </a:r>
                    </a:p>
                    <a:p>
                      <a:pPr marL="363538" marR="0" lvl="1" indent="-276225" algn="l" defTabSz="914400" rtl="0" eaLnBrk="1" fontAlgn="base" latinLnBrk="0" hangingPunct="1">
                        <a:lnSpc>
                          <a:spcPct val="95000"/>
                        </a:lnSpc>
                        <a:spcBef>
                          <a:spcPct val="0"/>
                        </a:spcBef>
                        <a:spcAft>
                          <a:spcPct val="0"/>
                        </a:spcAft>
                        <a:buClrTx/>
                        <a:buSzPct val="80000"/>
                        <a:buFont typeface="隶书" panose="02010509060101010101" pitchFamily="49" charset="-122"/>
                        <a:buAutoNum type="circleNumDbPlain"/>
                        <a:tabLst/>
                      </a:pPr>
                      <a:r>
                        <a:rPr kumimoji="0" lang="zh-CN" altLang="en-US" sz="22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若两符号位相同</a:t>
                      </a:r>
                      <a:r>
                        <a:rPr kumimoji="0" lang="en-US" altLang="zh-CN" sz="22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r>
                        <a:rPr kumimoji="0" lang="zh-CN" altLang="en-US" sz="22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结果正常</a:t>
                      </a:r>
                    </a:p>
                    <a:p>
                      <a:pPr marL="363538" marR="0" lvl="1" indent="-276225" algn="l" defTabSz="914400" rtl="0" eaLnBrk="1" fontAlgn="base" latinLnBrk="0" hangingPunct="1">
                        <a:lnSpc>
                          <a:spcPct val="95000"/>
                        </a:lnSpc>
                        <a:spcBef>
                          <a:spcPct val="0"/>
                        </a:spcBef>
                        <a:spcAft>
                          <a:spcPct val="0"/>
                        </a:spcAft>
                        <a:buClrTx/>
                        <a:buSzPct val="80000"/>
                        <a:buFont typeface="隶书" panose="02010509060101010101" pitchFamily="49" charset="-122"/>
                        <a:buAutoNum type="circleNumDbPlain"/>
                        <a:tabLst/>
                      </a:pPr>
                      <a:r>
                        <a:rPr kumimoji="0" lang="zh-CN" altLang="en-US" sz="22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若</a:t>
                      </a:r>
                      <a:r>
                        <a:rPr kumimoji="0" lang="zh-CN" altLang="en-US" sz="22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符号位为</a:t>
                      </a:r>
                      <a:r>
                        <a:rPr kumimoji="0" lang="en-US" altLang="zh-CN" sz="22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01,</a:t>
                      </a:r>
                      <a:r>
                        <a:rPr kumimoji="0" lang="zh-CN" altLang="en-US" sz="22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表示正溢出</a:t>
                      </a:r>
                    </a:p>
                    <a:p>
                      <a:pPr marL="363538" marR="0" lvl="1" indent="-276225" algn="l" defTabSz="914400" rtl="0" eaLnBrk="1" fontAlgn="base" latinLnBrk="0" hangingPunct="1">
                        <a:lnSpc>
                          <a:spcPct val="95000"/>
                        </a:lnSpc>
                        <a:spcBef>
                          <a:spcPct val="0"/>
                        </a:spcBef>
                        <a:spcAft>
                          <a:spcPct val="0"/>
                        </a:spcAft>
                        <a:buClrTx/>
                        <a:buSzPct val="80000"/>
                        <a:buFont typeface="隶书" panose="02010509060101010101" pitchFamily="49" charset="-122"/>
                        <a:buAutoNum type="circleNumDbPlain"/>
                        <a:tabLst/>
                      </a:pPr>
                      <a:r>
                        <a:rPr kumimoji="0" lang="zh-CN" altLang="en-US" sz="22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若符号位为</a:t>
                      </a:r>
                      <a:r>
                        <a:rPr kumimoji="0" lang="en-US" altLang="zh-CN" sz="22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10,</a:t>
                      </a:r>
                      <a:r>
                        <a:rPr kumimoji="0" lang="zh-CN" altLang="en-US" sz="22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表示负溢出</a:t>
                      </a:r>
                    </a:p>
                  </a:txBody>
                  <a:tcPr marT="45645" marB="456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3368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 typeface="Wingdings" panose="05000000000000000000" pitchFamily="2" charset="2"/>
                        <a:buNone/>
                        <a:tabLst/>
                      </a:pPr>
                      <a:endParaRPr kumimoji="0" lang="zh-CN" altLang="en-US" sz="2800" b="1" i="0" u="none" strike="noStrike" cap="none" normalizeH="0" baseline="0">
                        <a:ln>
                          <a:noFill/>
                        </a:ln>
                        <a:solidFill>
                          <a:srgbClr val="0000FF"/>
                        </a:solidFill>
                        <a:effectLst/>
                        <a:latin typeface="Times New Roman" panose="02020603050405020304" pitchFamily="18" charset="0"/>
                        <a:ea typeface="华文新魏" panose="02010800040101010101" pitchFamily="2" charset="-122"/>
                      </a:endParaRPr>
                    </a:p>
                    <a:p>
                      <a:pPr marL="0" marR="0" lvl="0" indent="0" algn="ctr" defTabSz="914400" rtl="0" eaLnBrk="0" fontAlgn="base" latinLnBrk="0" hangingPunct="0">
                        <a:lnSpc>
                          <a:spcPct val="95000"/>
                        </a:lnSpc>
                        <a:spcBef>
                          <a:spcPct val="0"/>
                        </a:spcBef>
                        <a:spcAft>
                          <a:spcPct val="0"/>
                        </a:spcAft>
                        <a:buClrTx/>
                        <a:buSzTx/>
                        <a:buFont typeface="Wingdings" panose="05000000000000000000" pitchFamily="2" charset="2"/>
                        <a:buNone/>
                        <a:tabLst/>
                      </a:pPr>
                      <a:r>
                        <a:rPr kumimoji="0" lang="zh-CN" altLang="en-US" sz="2800" b="1" i="0" u="none" strike="noStrike" cap="none" normalizeH="0" baseline="0">
                          <a:ln>
                            <a:noFill/>
                          </a:ln>
                          <a:solidFill>
                            <a:srgbClr val="0000FF"/>
                          </a:solidFill>
                          <a:effectLst/>
                          <a:latin typeface="Times New Roman" panose="02020603050405020304" pitchFamily="18" charset="0"/>
                          <a:ea typeface="华文新魏" panose="02010800040101010101" pitchFamily="2" charset="-122"/>
                        </a:rPr>
                        <a:t>移码</a:t>
                      </a:r>
                    </a:p>
                  </a:txBody>
                  <a:tcPr marT="45645" marB="456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95000"/>
                        </a:lnSpc>
                        <a:spcBef>
                          <a:spcPct val="0"/>
                        </a:spcBef>
                        <a:spcAft>
                          <a:spcPct val="0"/>
                        </a:spcAft>
                        <a:buClrTx/>
                        <a:buSzTx/>
                        <a:buFont typeface="Wingdings" panose="05000000000000000000" pitchFamily="2" charset="2"/>
                        <a:buNone/>
                        <a:tabLst/>
                      </a:pPr>
                      <a:r>
                        <a:rPr kumimoji="0" lang="zh-CN" altLang="en-US" sz="2400" b="1" i="0" u="none" strike="noStrike" cap="none" normalizeH="0" baseline="0">
                          <a:ln>
                            <a:noFill/>
                          </a:ln>
                          <a:solidFill>
                            <a:srgbClr val="FF0000"/>
                          </a:solidFill>
                          <a:effectLst/>
                          <a:latin typeface="Times New Roman" panose="02020603050405020304" pitchFamily="18" charset="0"/>
                          <a:ea typeface="华文新魏" panose="02010800040101010101" pitchFamily="2" charset="-122"/>
                        </a:rPr>
                        <a:t>符号与数值一起运算</a:t>
                      </a: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。用于浮点数阶码加</a:t>
                      </a:r>
                      <a:r>
                        <a:rPr kumimoji="0" lang="en-US" altLang="zh-CN"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减</a:t>
                      </a:r>
                    </a:p>
                  </a:txBody>
                  <a:tcPr marT="45645" marB="456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95000"/>
                        </a:lnSpc>
                        <a:spcBef>
                          <a:spcPct val="0"/>
                        </a:spcBef>
                        <a:spcAft>
                          <a:spcPct val="0"/>
                        </a:spcAft>
                        <a:buClrTx/>
                        <a:buSzTx/>
                        <a:buFont typeface="Wingdings" panose="05000000000000000000" pitchFamily="2" charset="2"/>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进行模</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2</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新魏" panose="02010800040101010101" pitchFamily="2" charset="-122"/>
                        </a:rPr>
                        <a:t>n</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相加时，如果两个加数的符号相同，且与和数的符号也相同，则发生</a:t>
                      </a:r>
                      <a:r>
                        <a:rPr kumimoji="0" lang="zh-CN" altLang="en-US" sz="2400" b="1" i="0" u="none" strike="noStrike" cap="none" normalizeH="0" baseline="0" dirty="0">
                          <a:ln>
                            <a:noFill/>
                          </a:ln>
                          <a:solidFill>
                            <a:srgbClr val="FF0000"/>
                          </a:solidFill>
                          <a:effectLst/>
                          <a:latin typeface="Times New Roman" panose="02020603050405020304" pitchFamily="18" charset="0"/>
                          <a:ea typeface="华文新魏" panose="02010800040101010101" pitchFamily="2" charset="-122"/>
                        </a:rPr>
                        <a:t>溢出</a:t>
                      </a:r>
                    </a:p>
                  </a:txBody>
                  <a:tcPr marT="45645" marB="456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383394" y="853083"/>
            <a:ext cx="8389118" cy="492919"/>
          </a:xfrm>
        </p:spPr>
        <p:txBody>
          <a:bodyPr lIns="69056" tIns="34529" rIns="69056" bIns="34529"/>
          <a:lstStyle/>
          <a:p>
            <a:pPr eaLnBrk="1" hangingPunct="1">
              <a:buSzPct val="70000"/>
              <a:buFontTx/>
              <a:buNone/>
            </a:pPr>
            <a:r>
              <a:rPr kumimoji="1" lang="zh-CN" altLang="en-US" dirty="0"/>
              <a:t>例</a:t>
            </a:r>
            <a:r>
              <a:rPr kumimoji="1" lang="en-US" altLang="zh-CN" dirty="0"/>
              <a:t>2</a:t>
            </a:r>
            <a:r>
              <a:rPr kumimoji="1" lang="zh-CN" altLang="en-US" dirty="0"/>
              <a:t>： 定点整数</a:t>
            </a:r>
            <a:r>
              <a:rPr kumimoji="1" lang="en-US" altLang="en-US" dirty="0"/>
              <a:t>A = 101</a:t>
            </a:r>
            <a:r>
              <a:rPr kumimoji="1" lang="en-US" altLang="zh-CN" dirty="0"/>
              <a:t>，</a:t>
            </a:r>
            <a:r>
              <a:rPr kumimoji="1" lang="en-US" altLang="en-US" dirty="0"/>
              <a:t>B =−011</a:t>
            </a:r>
            <a:r>
              <a:rPr kumimoji="1" lang="en-US" altLang="zh-CN" dirty="0"/>
              <a:t>，</a:t>
            </a:r>
            <a:r>
              <a:rPr kumimoji="1" lang="zh-CN" altLang="zh-CN" dirty="0"/>
              <a:t>求</a:t>
            </a:r>
            <a:r>
              <a:rPr kumimoji="1" lang="zh-CN" altLang="en-US" dirty="0"/>
              <a:t>[</a:t>
            </a:r>
            <a:r>
              <a:rPr kumimoji="1" lang="en-US" altLang="en-US" dirty="0"/>
              <a:t>A </a:t>
            </a:r>
            <a:r>
              <a:rPr kumimoji="1" lang="zh-CN" altLang="en-US" dirty="0">
                <a:sym typeface="Symbol" panose="05050102010706020507" pitchFamily="18" charset="2"/>
              </a:rPr>
              <a:t></a:t>
            </a:r>
            <a:r>
              <a:rPr kumimoji="1" lang="en-US" altLang="en-US" dirty="0"/>
              <a:t> B]</a:t>
            </a:r>
            <a:r>
              <a:rPr kumimoji="1" lang="zh-CN" altLang="en-US" baseline="-25000" dirty="0"/>
              <a:t>补</a:t>
            </a:r>
          </a:p>
        </p:txBody>
      </p:sp>
      <p:graphicFrame>
        <p:nvGraphicFramePr>
          <p:cNvPr id="29699" name="Object 3"/>
          <p:cNvGraphicFramePr>
            <a:graphicFrameLocks noChangeAspect="1"/>
          </p:cNvGraphicFramePr>
          <p:nvPr/>
        </p:nvGraphicFramePr>
        <p:xfrm>
          <a:off x="1363266" y="1874044"/>
          <a:ext cx="6429375" cy="3780235"/>
        </p:xfrm>
        <a:graphic>
          <a:graphicData uri="http://schemas.openxmlformats.org/presentationml/2006/ole">
            <mc:AlternateContent xmlns:mc="http://schemas.openxmlformats.org/markup-compatibility/2006">
              <mc:Choice xmlns:v="urn:schemas-microsoft-com:vml" Requires="v">
                <p:oleObj name="Document" r:id="rId3" imgW="3886110" imgH="1609592" progId="Word.Document.8">
                  <p:embed/>
                </p:oleObj>
              </mc:Choice>
              <mc:Fallback>
                <p:oleObj name="Document" r:id="rId3" imgW="3886110" imgH="1609592" progId="Word.Document.8">
                  <p:embed/>
                  <p:pic>
                    <p:nvPicPr>
                      <p:cNvPr id="29699" name="Object 3"/>
                      <p:cNvPicPr>
                        <a:picLocks noChangeAspect="1" noChangeArrowheads="1"/>
                      </p:cNvPicPr>
                      <p:nvPr/>
                    </p:nvPicPr>
                    <p:blipFill>
                      <a:blip r:embed="rId4">
                        <a:extLst>
                          <a:ext uri="{28A0092B-C50C-407E-A947-70E740481C1C}">
                            <a14:useLocalDpi xmlns:a14="http://schemas.microsoft.com/office/drawing/2010/main" val="0"/>
                          </a:ext>
                        </a:extLst>
                      </a:blip>
                      <a:srcRect l="12526" r="10864"/>
                      <a:stretch>
                        <a:fillRect/>
                      </a:stretch>
                    </p:blipFill>
                    <p:spPr bwMode="auto">
                      <a:xfrm>
                        <a:off x="1363266" y="1874044"/>
                        <a:ext cx="6429375" cy="378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5220" name="Rectangle 4"/>
          <p:cNvSpPr>
            <a:spLocks noChangeArrowheads="1"/>
          </p:cNvSpPr>
          <p:nvPr/>
        </p:nvSpPr>
        <p:spPr bwMode="auto">
          <a:xfrm>
            <a:off x="2250281" y="5347097"/>
            <a:ext cx="2002278" cy="45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20000"/>
              </a:lnSpc>
              <a:spcBef>
                <a:spcPct val="20000"/>
              </a:spcBef>
              <a:buClr>
                <a:schemeClr val="tx1"/>
              </a:buClr>
              <a:buSzPct val="70000"/>
              <a:buFontTx/>
              <a:buNone/>
            </a:pPr>
            <a:r>
              <a:rPr kumimoji="1" lang="zh-CN" altLang="en-US" sz="1800" b="1">
                <a:solidFill>
                  <a:srgbClr val="0000FF"/>
                </a:solidFill>
                <a:latin typeface="Times New Roman" panose="02020603050405020304" pitchFamily="18" charset="0"/>
                <a:ea typeface="华文中宋" panose="02010600040101010101" pitchFamily="2" charset="-122"/>
              </a:rPr>
              <a:t>[</a:t>
            </a:r>
            <a:r>
              <a:rPr kumimoji="1" lang="en-US" altLang="en-US" sz="1800" b="1">
                <a:solidFill>
                  <a:srgbClr val="0000FF"/>
                </a:solidFill>
                <a:latin typeface="Times New Roman" panose="02020603050405020304" pitchFamily="18" charset="0"/>
                <a:ea typeface="华文中宋" panose="02010600040101010101" pitchFamily="2" charset="-122"/>
              </a:rPr>
              <a:t>A </a:t>
            </a:r>
            <a:r>
              <a:rPr kumimoji="1" lang="zh-CN" altLang="en-US" sz="2100" b="1">
                <a:solidFill>
                  <a:srgbClr val="0000FF"/>
                </a:solidFill>
                <a:latin typeface="Times New Roman" panose="02020603050405020304" pitchFamily="18" charset="0"/>
                <a:ea typeface="华文新魏" panose="02010800040101010101" pitchFamily="2" charset="-122"/>
                <a:sym typeface="Symbol" panose="05050102010706020507" pitchFamily="18" charset="2"/>
              </a:rPr>
              <a:t></a:t>
            </a:r>
            <a:r>
              <a:rPr kumimoji="1" lang="en-US" altLang="en-US" sz="1800" b="1">
                <a:solidFill>
                  <a:srgbClr val="0000FF"/>
                </a:solidFill>
                <a:latin typeface="Times New Roman" panose="02020603050405020304" pitchFamily="18" charset="0"/>
                <a:ea typeface="华文中宋" panose="02010600040101010101" pitchFamily="2" charset="-122"/>
              </a:rPr>
              <a:t> B]</a:t>
            </a:r>
            <a:r>
              <a:rPr kumimoji="1" lang="zh-CN" altLang="en-US" sz="1800" b="1" baseline="-25000">
                <a:solidFill>
                  <a:srgbClr val="0000FF"/>
                </a:solidFill>
                <a:latin typeface="Times New Roman" panose="02020603050405020304" pitchFamily="18" charset="0"/>
                <a:ea typeface="华文新魏" panose="02010800040101010101" pitchFamily="2" charset="-122"/>
              </a:rPr>
              <a:t>补</a:t>
            </a:r>
            <a:r>
              <a:rPr kumimoji="1" lang="zh-CN" altLang="en-US" sz="1800" b="1">
                <a:solidFill>
                  <a:srgbClr val="0000FF"/>
                </a:solidFill>
                <a:latin typeface="Times New Roman" panose="02020603050405020304" pitchFamily="18" charset="0"/>
                <a:ea typeface="华文中宋" panose="02010600040101010101" pitchFamily="2" charset="-122"/>
              </a:rPr>
              <a:t>=1 110001</a:t>
            </a:r>
          </a:p>
        </p:txBody>
      </p:sp>
      <p:sp>
        <p:nvSpPr>
          <p:cNvPr id="265221" name="Line 5"/>
          <p:cNvSpPr>
            <a:spLocks noChangeShapeType="1"/>
          </p:cNvSpPr>
          <p:nvPr/>
        </p:nvSpPr>
        <p:spPr bwMode="auto">
          <a:xfrm flipV="1">
            <a:off x="6796088" y="2457450"/>
            <a:ext cx="80010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5222" name="Line 6"/>
          <p:cNvSpPr>
            <a:spLocks noChangeShapeType="1"/>
          </p:cNvSpPr>
          <p:nvPr/>
        </p:nvSpPr>
        <p:spPr bwMode="auto">
          <a:xfrm flipV="1">
            <a:off x="6796088" y="3375422"/>
            <a:ext cx="80010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5223" name="Line 7"/>
          <p:cNvSpPr>
            <a:spLocks noChangeShapeType="1"/>
          </p:cNvSpPr>
          <p:nvPr/>
        </p:nvSpPr>
        <p:spPr bwMode="auto">
          <a:xfrm flipV="1">
            <a:off x="6796088" y="4238625"/>
            <a:ext cx="80010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5224" name="Line 8"/>
          <p:cNvSpPr>
            <a:spLocks noChangeShapeType="1"/>
          </p:cNvSpPr>
          <p:nvPr/>
        </p:nvSpPr>
        <p:spPr bwMode="auto">
          <a:xfrm flipV="1">
            <a:off x="6796088" y="5103019"/>
            <a:ext cx="80010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705" name="Line 9"/>
          <p:cNvSpPr>
            <a:spLocks noChangeShapeType="1"/>
          </p:cNvSpPr>
          <p:nvPr/>
        </p:nvSpPr>
        <p:spPr bwMode="auto">
          <a:xfrm>
            <a:off x="5098256" y="5393531"/>
            <a:ext cx="4143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5227" name="Line 11"/>
          <p:cNvSpPr>
            <a:spLocks noChangeShapeType="1"/>
          </p:cNvSpPr>
          <p:nvPr/>
        </p:nvSpPr>
        <p:spPr bwMode="auto">
          <a:xfrm>
            <a:off x="3790950" y="2888456"/>
            <a:ext cx="1285875" cy="2571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5228" name="Line 12"/>
          <p:cNvSpPr>
            <a:spLocks noChangeShapeType="1"/>
          </p:cNvSpPr>
          <p:nvPr/>
        </p:nvSpPr>
        <p:spPr bwMode="auto">
          <a:xfrm>
            <a:off x="3800475" y="3765947"/>
            <a:ext cx="1285875" cy="2571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5229" name="Line 13"/>
          <p:cNvSpPr>
            <a:spLocks noChangeShapeType="1"/>
          </p:cNvSpPr>
          <p:nvPr/>
        </p:nvSpPr>
        <p:spPr bwMode="auto">
          <a:xfrm>
            <a:off x="3782617" y="4673203"/>
            <a:ext cx="1383506" cy="2143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709" name="Text Box 14"/>
          <p:cNvSpPr txBox="1">
            <a:spLocks noChangeArrowheads="1"/>
          </p:cNvSpPr>
          <p:nvPr/>
        </p:nvSpPr>
        <p:spPr bwMode="auto">
          <a:xfrm>
            <a:off x="6689701" y="1818085"/>
            <a:ext cx="423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b="1">
                <a:solidFill>
                  <a:srgbClr val="0000CC"/>
                </a:solidFill>
                <a:latin typeface="Times New Roman" panose="02020603050405020304" pitchFamily="18" charset="0"/>
              </a:rPr>
              <a:t>B</a:t>
            </a:r>
            <a:r>
              <a:rPr lang="en-US" altLang="zh-CN" sz="1800" b="1" baseline="-25000">
                <a:solidFill>
                  <a:srgbClr val="0000CC"/>
                </a:solidFill>
                <a:latin typeface="Times New Roman" panose="02020603050405020304" pitchFamily="18" charset="0"/>
              </a:rPr>
              <a:t>n</a:t>
            </a:r>
          </a:p>
        </p:txBody>
      </p:sp>
      <p:sp>
        <p:nvSpPr>
          <p:cNvPr id="29710" name="Rectangle 15"/>
          <p:cNvSpPr>
            <a:spLocks noChangeArrowheads="1"/>
          </p:cNvSpPr>
          <p:nvPr/>
        </p:nvSpPr>
        <p:spPr bwMode="auto">
          <a:xfrm>
            <a:off x="198481" y="59558"/>
            <a:ext cx="4054078" cy="5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补码一位乘法举例</a:t>
            </a:r>
          </a:p>
        </p:txBody>
      </p:sp>
    </p:spTree>
    <p:extLst>
      <p:ext uri="{BB962C8B-B14F-4D97-AF65-F5344CB8AC3E}">
        <p14:creationId xmlns:p14="http://schemas.microsoft.com/office/powerpoint/2010/main" val="3726557003"/>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65221"/>
                                        </p:tgtEl>
                                        <p:attrNameLst>
                                          <p:attrName>style.visibility</p:attrName>
                                        </p:attrNameLst>
                                      </p:cBhvr>
                                      <p:to>
                                        <p:strVal val="visible"/>
                                      </p:to>
                                    </p:set>
                                    <p:animEffect transition="in" filter="strips(upRight)">
                                      <p:cBhvr>
                                        <p:cTn id="7" dur="500"/>
                                        <p:tgtEl>
                                          <p:spTgt spid="265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265227"/>
                                        </p:tgtEl>
                                        <p:attrNameLst>
                                          <p:attrName>style.visibility</p:attrName>
                                        </p:attrNameLst>
                                      </p:cBhvr>
                                      <p:to>
                                        <p:strVal val="visible"/>
                                      </p:to>
                                    </p:set>
                                    <p:animEffect transition="in" filter="barn(outHorizontal)">
                                      <p:cBhvr>
                                        <p:cTn id="12" dur="500"/>
                                        <p:tgtEl>
                                          <p:spTgt spid="265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65222"/>
                                        </p:tgtEl>
                                        <p:attrNameLst>
                                          <p:attrName>style.visibility</p:attrName>
                                        </p:attrNameLst>
                                      </p:cBhvr>
                                      <p:to>
                                        <p:strVal val="visible"/>
                                      </p:to>
                                    </p:set>
                                    <p:animEffect transition="in" filter="strips(upRight)">
                                      <p:cBhvr>
                                        <p:cTn id="17" dur="500"/>
                                        <p:tgtEl>
                                          <p:spTgt spid="2652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265228"/>
                                        </p:tgtEl>
                                        <p:attrNameLst>
                                          <p:attrName>style.visibility</p:attrName>
                                        </p:attrNameLst>
                                      </p:cBhvr>
                                      <p:to>
                                        <p:strVal val="visible"/>
                                      </p:to>
                                    </p:set>
                                    <p:animEffect transition="in" filter="barn(outHorizontal)">
                                      <p:cBhvr>
                                        <p:cTn id="22" dur="500"/>
                                        <p:tgtEl>
                                          <p:spTgt spid="2652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265223"/>
                                        </p:tgtEl>
                                        <p:attrNameLst>
                                          <p:attrName>style.visibility</p:attrName>
                                        </p:attrNameLst>
                                      </p:cBhvr>
                                      <p:to>
                                        <p:strVal val="visible"/>
                                      </p:to>
                                    </p:set>
                                    <p:animEffect transition="in" filter="strips(upRight)">
                                      <p:cBhvr>
                                        <p:cTn id="27" dur="500"/>
                                        <p:tgtEl>
                                          <p:spTgt spid="2652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265229"/>
                                        </p:tgtEl>
                                        <p:attrNameLst>
                                          <p:attrName>style.visibility</p:attrName>
                                        </p:attrNameLst>
                                      </p:cBhvr>
                                      <p:to>
                                        <p:strVal val="visible"/>
                                      </p:to>
                                    </p:set>
                                    <p:animEffect transition="in" filter="barn(outHorizontal)">
                                      <p:cBhvr>
                                        <p:cTn id="32" dur="500"/>
                                        <p:tgtEl>
                                          <p:spTgt spid="2652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265224"/>
                                        </p:tgtEl>
                                        <p:attrNameLst>
                                          <p:attrName>style.visibility</p:attrName>
                                        </p:attrNameLst>
                                      </p:cBhvr>
                                      <p:to>
                                        <p:strVal val="visible"/>
                                      </p:to>
                                    </p:set>
                                    <p:animEffect transition="in" filter="strips(upRight)">
                                      <p:cBhvr>
                                        <p:cTn id="37" dur="500"/>
                                        <p:tgtEl>
                                          <p:spTgt spid="2652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5220"/>
                                        </p:tgtEl>
                                        <p:attrNameLst>
                                          <p:attrName>style.visibility</p:attrName>
                                        </p:attrNameLst>
                                      </p:cBhvr>
                                      <p:to>
                                        <p:strVal val="visible"/>
                                      </p:to>
                                    </p:set>
                                    <p:animEffect transition="in" filter="blinds(horizontal)">
                                      <p:cBhvr>
                                        <p:cTn id="42" dur="500"/>
                                        <p:tgtEl>
                                          <p:spTgt spid="265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366353" y="848580"/>
            <a:ext cx="7734473" cy="485775"/>
          </a:xfrm>
        </p:spPr>
        <p:txBody>
          <a:bodyPr lIns="69056" tIns="34529" rIns="69056" bIns="34529"/>
          <a:lstStyle/>
          <a:p>
            <a:pPr eaLnBrk="1" hangingPunct="1">
              <a:buSzPct val="70000"/>
              <a:buFontTx/>
              <a:buNone/>
            </a:pPr>
            <a:r>
              <a:rPr kumimoji="1" lang="zh-CN" altLang="en-US" dirty="0"/>
              <a:t>例</a:t>
            </a:r>
            <a:r>
              <a:rPr kumimoji="1" lang="en-US" altLang="zh-CN" dirty="0"/>
              <a:t>3</a:t>
            </a:r>
            <a:r>
              <a:rPr kumimoji="1" lang="zh-CN" altLang="en-US" dirty="0"/>
              <a:t> ：定点小数</a:t>
            </a:r>
            <a:r>
              <a:rPr kumimoji="1" lang="en-US" altLang="zh-CN" dirty="0"/>
              <a:t>A= −1， B= −1 ，</a:t>
            </a:r>
            <a:r>
              <a:rPr kumimoji="1" lang="zh-CN" altLang="zh-CN" dirty="0"/>
              <a:t>求</a:t>
            </a:r>
            <a:r>
              <a:rPr kumimoji="1" lang="zh-CN" altLang="en-US" dirty="0"/>
              <a:t>[</a:t>
            </a:r>
            <a:r>
              <a:rPr kumimoji="1" lang="en-US" altLang="en-US" dirty="0"/>
              <a:t>A </a:t>
            </a:r>
            <a:r>
              <a:rPr kumimoji="1" lang="zh-CN" altLang="en-US" dirty="0">
                <a:sym typeface="Symbol" panose="05050102010706020507" pitchFamily="18" charset="2"/>
              </a:rPr>
              <a:t></a:t>
            </a:r>
            <a:r>
              <a:rPr kumimoji="1" lang="en-US" altLang="en-US" dirty="0"/>
              <a:t> B]</a:t>
            </a:r>
            <a:r>
              <a:rPr kumimoji="1" lang="zh-CN" altLang="en-US" baseline="-25000" dirty="0"/>
              <a:t>补</a:t>
            </a:r>
          </a:p>
        </p:txBody>
      </p:sp>
      <p:sp>
        <p:nvSpPr>
          <p:cNvPr id="31747" name="Rectangle 16"/>
          <p:cNvSpPr>
            <a:spLocks noChangeArrowheads="1"/>
          </p:cNvSpPr>
          <p:nvPr/>
        </p:nvSpPr>
        <p:spPr bwMode="auto">
          <a:xfrm>
            <a:off x="179512" y="116632"/>
            <a:ext cx="4054078" cy="485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补码一位乘法举例</a:t>
            </a:r>
          </a:p>
        </p:txBody>
      </p:sp>
      <p:sp>
        <p:nvSpPr>
          <p:cNvPr id="16" name="Rectangle 4"/>
          <p:cNvSpPr>
            <a:spLocks noChangeArrowheads="1"/>
          </p:cNvSpPr>
          <p:nvPr/>
        </p:nvSpPr>
        <p:spPr bwMode="auto">
          <a:xfrm>
            <a:off x="2357438" y="2187178"/>
            <a:ext cx="4429125" cy="892536"/>
          </a:xfrm>
          <a:prstGeom prst="rect">
            <a:avLst/>
          </a:prstGeom>
          <a:ln/>
        </p:spPr>
        <p:style>
          <a:lnRef idx="2">
            <a:schemeClr val="accent6"/>
          </a:lnRef>
          <a:fillRef idx="1">
            <a:schemeClr val="lt1"/>
          </a:fillRef>
          <a:effectRef idx="0">
            <a:schemeClr val="accent6"/>
          </a:effectRef>
          <a:fontRef idx="minor">
            <a:schemeClr val="dk1"/>
          </a:fontRef>
        </p:style>
        <p:txBody>
          <a:bodyPr lIns="51799" tIns="25900" rIns="51799" bIns="259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ct val="20000"/>
              </a:spcBef>
              <a:spcAft>
                <a:spcPts val="0"/>
              </a:spcAft>
              <a:buClr>
                <a:schemeClr val="tx1"/>
              </a:buClr>
              <a:buSzPct val="70000"/>
              <a:defRPr/>
            </a:pPr>
            <a:r>
              <a:rPr kumimoji="1" lang="en-US" altLang="zh-CN" sz="2100">
                <a:solidFill>
                  <a:srgbClr val="000000"/>
                </a:solidFill>
                <a:latin typeface="Calibri" panose="020F0502020204030204" pitchFamily="34" charset="0"/>
              </a:rPr>
              <a:t>[A]</a:t>
            </a:r>
            <a:r>
              <a:rPr kumimoji="1" lang="zh-CN" altLang="en-US" sz="2100" baseline="-30000">
                <a:solidFill>
                  <a:srgbClr val="000000"/>
                </a:solidFill>
                <a:latin typeface="Calibri" panose="020F0502020204030204" pitchFamily="34" charset="0"/>
              </a:rPr>
              <a:t>补</a:t>
            </a:r>
            <a:r>
              <a:rPr kumimoji="1" lang="zh-CN" altLang="en-US" sz="2100">
                <a:solidFill>
                  <a:srgbClr val="000000"/>
                </a:solidFill>
                <a:latin typeface="Calibri" panose="020F0502020204030204" pitchFamily="34" charset="0"/>
              </a:rPr>
              <a:t> </a:t>
            </a:r>
            <a:r>
              <a:rPr kumimoji="1" lang="en-US" altLang="zh-CN" sz="2100">
                <a:solidFill>
                  <a:srgbClr val="000000"/>
                </a:solidFill>
                <a:latin typeface="Calibri" panose="020F0502020204030204" pitchFamily="34" charset="0"/>
              </a:rPr>
              <a:t>=11.000</a:t>
            </a:r>
            <a:r>
              <a:rPr kumimoji="1" lang="zh-CN" altLang="en-US" sz="2100">
                <a:solidFill>
                  <a:srgbClr val="000000"/>
                </a:solidFill>
                <a:latin typeface="Calibri" panose="020F0502020204030204" pitchFamily="34" charset="0"/>
              </a:rPr>
              <a:t>；       </a:t>
            </a:r>
            <a:r>
              <a:rPr kumimoji="1" lang="en-US" altLang="zh-CN" sz="2100">
                <a:solidFill>
                  <a:srgbClr val="000000"/>
                </a:solidFill>
                <a:latin typeface="Calibri" panose="020F0502020204030204" pitchFamily="34" charset="0"/>
              </a:rPr>
              <a:t>[-A]</a:t>
            </a:r>
            <a:r>
              <a:rPr kumimoji="1" lang="zh-CN" altLang="en-US" sz="2100" baseline="-30000">
                <a:solidFill>
                  <a:srgbClr val="000000"/>
                </a:solidFill>
                <a:latin typeface="Calibri" panose="020F0502020204030204" pitchFamily="34" charset="0"/>
              </a:rPr>
              <a:t>补</a:t>
            </a:r>
            <a:r>
              <a:rPr kumimoji="1" lang="zh-CN" altLang="en-US" sz="2100">
                <a:solidFill>
                  <a:srgbClr val="000000"/>
                </a:solidFill>
                <a:latin typeface="Calibri" panose="020F0502020204030204" pitchFamily="34" charset="0"/>
              </a:rPr>
              <a:t> </a:t>
            </a:r>
            <a:r>
              <a:rPr kumimoji="1" lang="en-US" altLang="zh-CN" sz="2100">
                <a:solidFill>
                  <a:srgbClr val="000000"/>
                </a:solidFill>
                <a:latin typeface="Calibri" panose="020F0502020204030204" pitchFamily="34" charset="0"/>
              </a:rPr>
              <a:t>=01.000</a:t>
            </a:r>
          </a:p>
          <a:p>
            <a:pPr eaLnBrk="1" fontAlgn="auto" hangingPunct="1">
              <a:lnSpc>
                <a:spcPct val="120000"/>
              </a:lnSpc>
              <a:spcBef>
                <a:spcPct val="20000"/>
              </a:spcBef>
              <a:spcAft>
                <a:spcPts val="0"/>
              </a:spcAft>
              <a:buClr>
                <a:schemeClr val="tx1"/>
              </a:buClr>
              <a:buSzPct val="70000"/>
              <a:defRPr/>
            </a:pPr>
            <a:r>
              <a:rPr kumimoji="1" lang="en-US" altLang="zh-CN" sz="2100">
                <a:solidFill>
                  <a:srgbClr val="000000"/>
                </a:solidFill>
                <a:latin typeface="Calibri" panose="020F0502020204030204" pitchFamily="34" charset="0"/>
              </a:rPr>
              <a:t>[B]</a:t>
            </a:r>
            <a:r>
              <a:rPr kumimoji="1" lang="zh-CN" altLang="en-US" sz="2100" baseline="-30000">
                <a:solidFill>
                  <a:srgbClr val="000000"/>
                </a:solidFill>
                <a:latin typeface="Calibri" panose="020F0502020204030204" pitchFamily="34" charset="0"/>
              </a:rPr>
              <a:t>补</a:t>
            </a:r>
            <a:r>
              <a:rPr kumimoji="1" lang="zh-CN" altLang="en-US" sz="2100">
                <a:solidFill>
                  <a:srgbClr val="000000"/>
                </a:solidFill>
                <a:latin typeface="Calibri" panose="020F0502020204030204" pitchFamily="34" charset="0"/>
              </a:rPr>
              <a:t> </a:t>
            </a:r>
            <a:r>
              <a:rPr kumimoji="1" lang="en-US" altLang="zh-CN" sz="2100">
                <a:solidFill>
                  <a:srgbClr val="000000"/>
                </a:solidFill>
                <a:latin typeface="Calibri" panose="020F0502020204030204" pitchFamily="34" charset="0"/>
              </a:rPr>
              <a:t>=1.000</a:t>
            </a:r>
            <a:r>
              <a:rPr kumimoji="1" lang="zh-CN" altLang="en-US" sz="2100">
                <a:solidFill>
                  <a:srgbClr val="000000"/>
                </a:solidFill>
                <a:latin typeface="Calibri" panose="020F0502020204030204" pitchFamily="34" charset="0"/>
              </a:rPr>
              <a:t>；         </a:t>
            </a:r>
            <a:r>
              <a:rPr kumimoji="1" lang="en-US" altLang="zh-CN" sz="2100">
                <a:solidFill>
                  <a:srgbClr val="000000"/>
                </a:solidFill>
                <a:latin typeface="Calibri" panose="020F0502020204030204" pitchFamily="34" charset="0"/>
              </a:rPr>
              <a:t>[P</a:t>
            </a:r>
            <a:r>
              <a:rPr kumimoji="1" lang="en-US" altLang="zh-CN" sz="2100" baseline="-25000">
                <a:solidFill>
                  <a:srgbClr val="000000"/>
                </a:solidFill>
                <a:latin typeface="Calibri" panose="020F0502020204030204" pitchFamily="34" charset="0"/>
              </a:rPr>
              <a:t>0</a:t>
            </a:r>
            <a:r>
              <a:rPr kumimoji="1" lang="en-US" altLang="zh-CN" sz="2100">
                <a:solidFill>
                  <a:srgbClr val="000000"/>
                </a:solidFill>
                <a:latin typeface="Calibri" panose="020F0502020204030204" pitchFamily="34" charset="0"/>
              </a:rPr>
              <a:t>]</a:t>
            </a:r>
            <a:r>
              <a:rPr kumimoji="1" lang="zh-CN" altLang="en-US" sz="2100" baseline="-25000">
                <a:solidFill>
                  <a:srgbClr val="000000"/>
                </a:solidFill>
                <a:latin typeface="Calibri" panose="020F0502020204030204" pitchFamily="34" charset="0"/>
              </a:rPr>
              <a:t>补</a:t>
            </a:r>
            <a:r>
              <a:rPr kumimoji="1" lang="zh-CN" altLang="en-US" sz="2100">
                <a:solidFill>
                  <a:srgbClr val="000000"/>
                </a:solidFill>
                <a:latin typeface="Calibri" panose="020F0502020204030204" pitchFamily="34" charset="0"/>
              </a:rPr>
              <a:t> </a:t>
            </a:r>
            <a:r>
              <a:rPr kumimoji="1" lang="en-US" altLang="zh-CN" sz="2100">
                <a:solidFill>
                  <a:srgbClr val="000000"/>
                </a:solidFill>
                <a:latin typeface="Calibri" panose="020F0502020204030204" pitchFamily="34" charset="0"/>
              </a:rPr>
              <a:t>= 00.000</a:t>
            </a:r>
          </a:p>
        </p:txBody>
      </p:sp>
    </p:spTree>
    <p:extLst>
      <p:ext uri="{BB962C8B-B14F-4D97-AF65-F5344CB8AC3E}">
        <p14:creationId xmlns:p14="http://schemas.microsoft.com/office/powerpoint/2010/main" val="3219240627"/>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a:xfrm>
            <a:off x="179512" y="837287"/>
            <a:ext cx="8022505" cy="485775"/>
          </a:xfrm>
        </p:spPr>
        <p:txBody>
          <a:bodyPr lIns="69056" tIns="34529" rIns="69056" bIns="34529"/>
          <a:lstStyle/>
          <a:p>
            <a:pPr eaLnBrk="1" hangingPunct="1">
              <a:buSzPct val="70000"/>
              <a:buFontTx/>
              <a:buNone/>
            </a:pPr>
            <a:r>
              <a:rPr kumimoji="1" lang="zh-CN" altLang="en-US" dirty="0"/>
              <a:t>例</a:t>
            </a:r>
            <a:r>
              <a:rPr kumimoji="1" lang="en-US" altLang="zh-CN" dirty="0"/>
              <a:t>3</a:t>
            </a:r>
            <a:r>
              <a:rPr kumimoji="1" lang="zh-CN" altLang="en-US" dirty="0"/>
              <a:t> ：定点小数</a:t>
            </a:r>
            <a:r>
              <a:rPr kumimoji="1" lang="en-US" altLang="zh-CN" dirty="0"/>
              <a:t>A= −1， B= −1 ，</a:t>
            </a:r>
            <a:r>
              <a:rPr kumimoji="1" lang="zh-CN" altLang="zh-CN" dirty="0"/>
              <a:t>求</a:t>
            </a:r>
            <a:r>
              <a:rPr kumimoji="1" lang="zh-CN" altLang="en-US" dirty="0"/>
              <a:t>[</a:t>
            </a:r>
            <a:r>
              <a:rPr kumimoji="1" lang="en-US" altLang="en-US" dirty="0"/>
              <a:t>A </a:t>
            </a:r>
            <a:r>
              <a:rPr kumimoji="1" lang="zh-CN" altLang="en-US" dirty="0">
                <a:sym typeface="Symbol" panose="05050102010706020507" pitchFamily="18" charset="2"/>
              </a:rPr>
              <a:t></a:t>
            </a:r>
            <a:r>
              <a:rPr kumimoji="1" lang="en-US" altLang="en-US" dirty="0"/>
              <a:t> B]</a:t>
            </a:r>
            <a:r>
              <a:rPr kumimoji="1" lang="zh-CN" altLang="en-US" baseline="-25000" dirty="0"/>
              <a:t>补</a:t>
            </a:r>
          </a:p>
        </p:txBody>
      </p:sp>
      <p:graphicFrame>
        <p:nvGraphicFramePr>
          <p:cNvPr id="33795" name="Object 3"/>
          <p:cNvGraphicFramePr>
            <a:graphicFrameLocks noChangeAspect="1"/>
          </p:cNvGraphicFramePr>
          <p:nvPr/>
        </p:nvGraphicFramePr>
        <p:xfrm>
          <a:off x="1169194" y="1970485"/>
          <a:ext cx="6728222" cy="2430065"/>
        </p:xfrm>
        <a:graphic>
          <a:graphicData uri="http://schemas.openxmlformats.org/presentationml/2006/ole">
            <mc:AlternateContent xmlns:mc="http://schemas.openxmlformats.org/markup-compatibility/2006">
              <mc:Choice xmlns:v="urn:schemas-microsoft-com:vml" Requires="v">
                <p:oleObj name="Document" r:id="rId3" imgW="4371874" imgH="2752672" progId="Word.Document.8">
                  <p:embed/>
                </p:oleObj>
              </mc:Choice>
              <mc:Fallback>
                <p:oleObj name="Document" r:id="rId3" imgW="4371874" imgH="2752672" progId="Word.Document.8">
                  <p:embed/>
                  <p:pic>
                    <p:nvPicPr>
                      <p:cNvPr id="33795" name="Object 3"/>
                      <p:cNvPicPr>
                        <a:picLocks noChangeAspect="1" noChangeArrowheads="1"/>
                      </p:cNvPicPr>
                      <p:nvPr/>
                    </p:nvPicPr>
                    <p:blipFill>
                      <a:blip r:embed="rId4">
                        <a:extLst>
                          <a:ext uri="{28A0092B-C50C-407E-A947-70E740481C1C}">
                            <a14:useLocalDpi xmlns:a14="http://schemas.microsoft.com/office/drawing/2010/main" val="0"/>
                          </a:ext>
                        </a:extLst>
                      </a:blip>
                      <a:srcRect l="13451" r="13219" b="60590"/>
                      <a:stretch>
                        <a:fillRect/>
                      </a:stretch>
                    </p:blipFill>
                    <p:spPr bwMode="auto">
                      <a:xfrm>
                        <a:off x="1169194" y="1970485"/>
                        <a:ext cx="6728222" cy="243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4" name="Rectangle 4"/>
          <p:cNvSpPr>
            <a:spLocks noChangeArrowheads="1"/>
          </p:cNvSpPr>
          <p:nvPr/>
        </p:nvSpPr>
        <p:spPr bwMode="auto">
          <a:xfrm>
            <a:off x="1412082" y="4993481"/>
            <a:ext cx="6318647"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20000"/>
              </a:lnSpc>
              <a:spcBef>
                <a:spcPct val="0"/>
              </a:spcBef>
              <a:buFontTx/>
              <a:buNone/>
            </a:pPr>
            <a:r>
              <a:rPr kumimoji="1" lang="zh-CN" altLang="en-US" sz="1800" b="1">
                <a:solidFill>
                  <a:srgbClr val="0000FF"/>
                </a:solidFill>
                <a:latin typeface="Times New Roman" panose="02020603050405020304" pitchFamily="18" charset="0"/>
                <a:ea typeface="华文新魏" panose="02010800040101010101" pitchFamily="2" charset="-122"/>
              </a:rPr>
              <a:t>[</a:t>
            </a:r>
            <a:r>
              <a:rPr kumimoji="1" lang="en-US" altLang="zh-CN" sz="1800" b="1">
                <a:solidFill>
                  <a:srgbClr val="0000FF"/>
                </a:solidFill>
                <a:latin typeface="Times New Roman" panose="02020603050405020304" pitchFamily="18" charset="0"/>
                <a:ea typeface="华文新魏" panose="02010800040101010101" pitchFamily="2" charset="-122"/>
              </a:rPr>
              <a:t>A</a:t>
            </a:r>
            <a:r>
              <a:rPr kumimoji="1" lang="zh-CN" altLang="en-US" sz="1800">
                <a:solidFill>
                  <a:srgbClr val="0000FF"/>
                </a:solidFill>
                <a:latin typeface="Arial" panose="020B0604020202020204" pitchFamily="34" charset="0"/>
                <a:sym typeface="Symbol" panose="05050102010706020507" pitchFamily="18" charset="2"/>
              </a:rPr>
              <a:t></a:t>
            </a:r>
            <a:r>
              <a:rPr kumimoji="1" lang="en-US" altLang="zh-CN" sz="1800" b="1">
                <a:solidFill>
                  <a:srgbClr val="0000FF"/>
                </a:solidFill>
                <a:latin typeface="Times New Roman" panose="02020603050405020304" pitchFamily="18" charset="0"/>
                <a:ea typeface="华文新魏" panose="02010800040101010101" pitchFamily="2" charset="-122"/>
              </a:rPr>
              <a:t>B]</a:t>
            </a:r>
            <a:r>
              <a:rPr kumimoji="1" lang="zh-CN" altLang="en-US" sz="1800" b="1" baseline="-30000">
                <a:solidFill>
                  <a:srgbClr val="0000FF"/>
                </a:solidFill>
                <a:latin typeface="Times New Roman" panose="02020603050405020304" pitchFamily="18" charset="0"/>
                <a:ea typeface="华文新魏" panose="02010800040101010101" pitchFamily="2" charset="-122"/>
              </a:rPr>
              <a:t>补</a:t>
            </a:r>
            <a:r>
              <a:rPr kumimoji="1" lang="zh-CN" altLang="en-US" sz="1800" b="1">
                <a:solidFill>
                  <a:srgbClr val="0000FF"/>
                </a:solidFill>
                <a:latin typeface="Times New Roman" panose="02020603050405020304" pitchFamily="18" charset="0"/>
                <a:ea typeface="华文新魏" panose="02010800040101010101" pitchFamily="2" charset="-122"/>
              </a:rPr>
              <a:t>=[</a:t>
            </a:r>
            <a:r>
              <a:rPr kumimoji="1" lang="en-US" altLang="zh-CN" sz="1800" b="1">
                <a:solidFill>
                  <a:srgbClr val="0000FF"/>
                </a:solidFill>
                <a:latin typeface="Times New Roman" panose="02020603050405020304" pitchFamily="18" charset="0"/>
                <a:ea typeface="华文新魏" panose="02010800040101010101" pitchFamily="2" charset="-122"/>
              </a:rPr>
              <a:t>C]</a:t>
            </a:r>
            <a:r>
              <a:rPr kumimoji="1" lang="zh-CN" altLang="en-US" sz="1800" b="1" baseline="-30000">
                <a:solidFill>
                  <a:srgbClr val="0000FF"/>
                </a:solidFill>
                <a:latin typeface="Times New Roman" panose="02020603050405020304" pitchFamily="18" charset="0"/>
                <a:ea typeface="华文新魏" panose="02010800040101010101" pitchFamily="2" charset="-122"/>
              </a:rPr>
              <a:t>补</a:t>
            </a:r>
            <a:r>
              <a:rPr kumimoji="1" lang="zh-CN" altLang="en-US" sz="1800" b="1">
                <a:solidFill>
                  <a:srgbClr val="0000FF"/>
                </a:solidFill>
                <a:latin typeface="Times New Roman" panose="02020603050405020304" pitchFamily="18" charset="0"/>
                <a:ea typeface="华文新魏" panose="02010800040101010101" pitchFamily="2" charset="-122"/>
              </a:rPr>
              <a:t>=01.000000，此结果为+1。对于定点小数溢出，无意义。(−1)</a:t>
            </a:r>
            <a:r>
              <a:rPr kumimoji="1" lang="zh-CN" altLang="en-US" sz="1800" b="1">
                <a:solidFill>
                  <a:srgbClr val="0000FF"/>
                </a:solidFill>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1800" b="1">
                <a:solidFill>
                  <a:srgbClr val="0000FF"/>
                </a:solidFill>
                <a:latin typeface="Times New Roman" panose="02020603050405020304" pitchFamily="18" charset="0"/>
                <a:ea typeface="华文新魏" panose="02010800040101010101" pitchFamily="2" charset="-122"/>
              </a:rPr>
              <a:t>(−1)</a:t>
            </a:r>
            <a:r>
              <a:rPr kumimoji="1" lang="zh-CN" altLang="en-US" sz="1800" b="1">
                <a:solidFill>
                  <a:srgbClr val="0000FF"/>
                </a:solidFill>
                <a:latin typeface="Times New Roman" panose="02020603050405020304" pitchFamily="18" charset="0"/>
                <a:ea typeface="华文新魏" panose="02010800040101010101" pitchFamily="2" charset="-122"/>
                <a:sym typeface="Symbol" panose="05050102010706020507" pitchFamily="18" charset="2"/>
              </a:rPr>
              <a:t>是定点小数补码乘法唯一溢出情况。</a:t>
            </a:r>
          </a:p>
        </p:txBody>
      </p:sp>
      <p:sp>
        <p:nvSpPr>
          <p:cNvPr id="269317" name="Line 5"/>
          <p:cNvSpPr>
            <a:spLocks noChangeShapeType="1"/>
          </p:cNvSpPr>
          <p:nvPr/>
        </p:nvSpPr>
        <p:spPr bwMode="auto">
          <a:xfrm>
            <a:off x="6744891" y="2564606"/>
            <a:ext cx="74295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9318" name="Line 6"/>
          <p:cNvSpPr>
            <a:spLocks noChangeShapeType="1"/>
          </p:cNvSpPr>
          <p:nvPr/>
        </p:nvSpPr>
        <p:spPr bwMode="auto">
          <a:xfrm>
            <a:off x="6731794" y="2943225"/>
            <a:ext cx="74295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9319" name="Line 7"/>
          <p:cNvSpPr>
            <a:spLocks noChangeShapeType="1"/>
          </p:cNvSpPr>
          <p:nvPr/>
        </p:nvSpPr>
        <p:spPr bwMode="auto">
          <a:xfrm>
            <a:off x="6731794" y="3320654"/>
            <a:ext cx="74295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9320" name="Line 8"/>
          <p:cNvSpPr>
            <a:spLocks noChangeShapeType="1"/>
          </p:cNvSpPr>
          <p:nvPr/>
        </p:nvSpPr>
        <p:spPr bwMode="auto">
          <a:xfrm>
            <a:off x="6678216" y="3736181"/>
            <a:ext cx="828675"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9321" name="Line 9"/>
          <p:cNvSpPr>
            <a:spLocks noChangeShapeType="1"/>
          </p:cNvSpPr>
          <p:nvPr/>
        </p:nvSpPr>
        <p:spPr bwMode="auto">
          <a:xfrm>
            <a:off x="3908822" y="2457451"/>
            <a:ext cx="1128713" cy="27979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9322" name="Line 10"/>
          <p:cNvSpPr>
            <a:spLocks noChangeShapeType="1"/>
          </p:cNvSpPr>
          <p:nvPr/>
        </p:nvSpPr>
        <p:spPr bwMode="auto">
          <a:xfrm>
            <a:off x="3908822" y="2834879"/>
            <a:ext cx="1128713" cy="2667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9323" name="Line 11"/>
          <p:cNvSpPr>
            <a:spLocks noChangeShapeType="1"/>
          </p:cNvSpPr>
          <p:nvPr/>
        </p:nvSpPr>
        <p:spPr bwMode="auto">
          <a:xfrm>
            <a:off x="3908822" y="3213497"/>
            <a:ext cx="1128713" cy="25598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04" name="Line 12"/>
          <p:cNvSpPr>
            <a:spLocks noChangeShapeType="1"/>
          </p:cNvSpPr>
          <p:nvPr/>
        </p:nvSpPr>
        <p:spPr bwMode="auto">
          <a:xfrm flipV="1">
            <a:off x="5004197" y="4057650"/>
            <a:ext cx="428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05" name="Text Box 13"/>
          <p:cNvSpPr txBox="1">
            <a:spLocks noChangeArrowheads="1"/>
          </p:cNvSpPr>
          <p:nvPr/>
        </p:nvSpPr>
        <p:spPr bwMode="auto">
          <a:xfrm>
            <a:off x="6597521" y="1975248"/>
            <a:ext cx="404278"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650" b="1">
                <a:solidFill>
                  <a:schemeClr val="tx2"/>
                </a:solidFill>
                <a:latin typeface="Times New Roman" panose="02020603050405020304" pitchFamily="18" charset="0"/>
              </a:rPr>
              <a:t>B</a:t>
            </a:r>
            <a:r>
              <a:rPr lang="en-US" altLang="zh-CN" sz="1650" b="1" baseline="-25000">
                <a:solidFill>
                  <a:schemeClr val="tx2"/>
                </a:solidFill>
                <a:latin typeface="Times New Roman" panose="02020603050405020304" pitchFamily="18" charset="0"/>
              </a:rPr>
              <a:t>n</a:t>
            </a:r>
          </a:p>
        </p:txBody>
      </p:sp>
      <p:sp>
        <p:nvSpPr>
          <p:cNvPr id="33806" name="Rectangle 16"/>
          <p:cNvSpPr>
            <a:spLocks noChangeArrowheads="1"/>
          </p:cNvSpPr>
          <p:nvPr/>
        </p:nvSpPr>
        <p:spPr bwMode="auto">
          <a:xfrm>
            <a:off x="29667" y="0"/>
            <a:ext cx="405407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补码一位乘法举例</a:t>
            </a:r>
          </a:p>
        </p:txBody>
      </p:sp>
      <p:sp>
        <p:nvSpPr>
          <p:cNvPr id="16" name="圆角矩形标注 15"/>
          <p:cNvSpPr/>
          <p:nvPr/>
        </p:nvSpPr>
        <p:spPr>
          <a:xfrm>
            <a:off x="3912394" y="4445794"/>
            <a:ext cx="3395910" cy="527447"/>
          </a:xfrm>
          <a:prstGeom prst="wedgeRoundRectCallout">
            <a:avLst>
              <a:gd name="adj1" fmla="val -83150"/>
              <a:gd name="adj2" fmla="val -59509"/>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95000"/>
              </a:lnSpc>
              <a:spcBef>
                <a:spcPts val="0"/>
              </a:spcBef>
              <a:spcAft>
                <a:spcPts val="0"/>
              </a:spcAft>
              <a:defRPr/>
            </a:pPr>
            <a:r>
              <a:rPr lang="zh-CN" altLang="en-US" dirty="0">
                <a:solidFill>
                  <a:srgbClr val="FFFFFF"/>
                </a:solidFill>
                <a:latin typeface="华文新魏" panose="02010800040101010101" pitchFamily="2" charset="-122"/>
                <a:ea typeface="华文新魏" panose="02010800040101010101" pitchFamily="2" charset="-122"/>
              </a:rPr>
              <a:t>溢出，超出定点小数表示范围</a:t>
            </a:r>
          </a:p>
        </p:txBody>
      </p:sp>
    </p:spTree>
    <p:extLst>
      <p:ext uri="{BB962C8B-B14F-4D97-AF65-F5344CB8AC3E}">
        <p14:creationId xmlns:p14="http://schemas.microsoft.com/office/powerpoint/2010/main" val="360565067"/>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69317"/>
                                        </p:tgtEl>
                                        <p:attrNameLst>
                                          <p:attrName>style.visibility</p:attrName>
                                        </p:attrNameLst>
                                      </p:cBhvr>
                                      <p:to>
                                        <p:strVal val="visible"/>
                                      </p:to>
                                    </p:set>
                                    <p:animEffect transition="in" filter="strips(upRight)">
                                      <p:cBhvr>
                                        <p:cTn id="7" dur="500"/>
                                        <p:tgtEl>
                                          <p:spTgt spid="269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269321"/>
                                        </p:tgtEl>
                                        <p:attrNameLst>
                                          <p:attrName>style.visibility</p:attrName>
                                        </p:attrNameLst>
                                      </p:cBhvr>
                                      <p:to>
                                        <p:strVal val="visible"/>
                                      </p:to>
                                    </p:set>
                                    <p:animEffect transition="in" filter="barn(outHorizontal)">
                                      <p:cBhvr>
                                        <p:cTn id="12" dur="500"/>
                                        <p:tgtEl>
                                          <p:spTgt spid="2693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69318"/>
                                        </p:tgtEl>
                                        <p:attrNameLst>
                                          <p:attrName>style.visibility</p:attrName>
                                        </p:attrNameLst>
                                      </p:cBhvr>
                                      <p:to>
                                        <p:strVal val="visible"/>
                                      </p:to>
                                    </p:set>
                                    <p:animEffect transition="in" filter="strips(upRight)">
                                      <p:cBhvr>
                                        <p:cTn id="17" dur="500"/>
                                        <p:tgtEl>
                                          <p:spTgt spid="269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269322"/>
                                        </p:tgtEl>
                                        <p:attrNameLst>
                                          <p:attrName>style.visibility</p:attrName>
                                        </p:attrNameLst>
                                      </p:cBhvr>
                                      <p:to>
                                        <p:strVal val="visible"/>
                                      </p:to>
                                    </p:set>
                                    <p:animEffect transition="in" filter="barn(outHorizontal)">
                                      <p:cBhvr>
                                        <p:cTn id="22" dur="500"/>
                                        <p:tgtEl>
                                          <p:spTgt spid="2693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269319"/>
                                        </p:tgtEl>
                                        <p:attrNameLst>
                                          <p:attrName>style.visibility</p:attrName>
                                        </p:attrNameLst>
                                      </p:cBhvr>
                                      <p:to>
                                        <p:strVal val="visible"/>
                                      </p:to>
                                    </p:set>
                                    <p:animEffect transition="in" filter="strips(upRight)">
                                      <p:cBhvr>
                                        <p:cTn id="27" dur="500"/>
                                        <p:tgtEl>
                                          <p:spTgt spid="2693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269323"/>
                                        </p:tgtEl>
                                        <p:attrNameLst>
                                          <p:attrName>style.visibility</p:attrName>
                                        </p:attrNameLst>
                                      </p:cBhvr>
                                      <p:to>
                                        <p:strVal val="visible"/>
                                      </p:to>
                                    </p:set>
                                    <p:animEffect transition="in" filter="barn(outHorizontal)">
                                      <p:cBhvr>
                                        <p:cTn id="32" dur="500"/>
                                        <p:tgtEl>
                                          <p:spTgt spid="2693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269320"/>
                                        </p:tgtEl>
                                        <p:attrNameLst>
                                          <p:attrName>style.visibility</p:attrName>
                                        </p:attrNameLst>
                                      </p:cBhvr>
                                      <p:to>
                                        <p:strVal val="visible"/>
                                      </p:to>
                                    </p:set>
                                    <p:animEffect transition="in" filter="strips(upRight)">
                                      <p:cBhvr>
                                        <p:cTn id="37" dur="500"/>
                                        <p:tgtEl>
                                          <p:spTgt spid="2693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par>
                          <p:cTn id="43" fill="hold" nodeType="afterGroup">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51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xfrm>
            <a:off x="796171" y="820342"/>
            <a:ext cx="7158409" cy="485775"/>
          </a:xfrm>
        </p:spPr>
        <p:txBody>
          <a:bodyPr lIns="69056" tIns="34529" rIns="69056" bIns="34529"/>
          <a:lstStyle/>
          <a:p>
            <a:pPr eaLnBrk="1" hangingPunct="1">
              <a:buSzPct val="70000"/>
              <a:buFontTx/>
              <a:buNone/>
            </a:pPr>
            <a:r>
              <a:rPr kumimoji="1" lang="zh-CN" altLang="en-US" dirty="0"/>
              <a:t>例</a:t>
            </a:r>
            <a:r>
              <a:rPr kumimoji="1" lang="en-US" altLang="zh-CN" dirty="0"/>
              <a:t>3</a:t>
            </a:r>
            <a:r>
              <a:rPr kumimoji="1" lang="zh-CN" altLang="en-US" dirty="0"/>
              <a:t> ：定点小数</a:t>
            </a:r>
            <a:r>
              <a:rPr kumimoji="1" lang="en-US" altLang="zh-CN" dirty="0"/>
              <a:t>A= −1， B= −1 ，</a:t>
            </a:r>
            <a:r>
              <a:rPr kumimoji="1" lang="zh-CN" altLang="zh-CN" dirty="0"/>
              <a:t>求</a:t>
            </a:r>
            <a:r>
              <a:rPr kumimoji="1" lang="zh-CN" altLang="en-US" dirty="0"/>
              <a:t>[</a:t>
            </a:r>
            <a:r>
              <a:rPr kumimoji="1" lang="en-US" altLang="en-US" dirty="0"/>
              <a:t>A </a:t>
            </a:r>
            <a:r>
              <a:rPr kumimoji="1" lang="zh-CN" altLang="en-US" dirty="0">
                <a:sym typeface="Symbol" panose="05050102010706020507" pitchFamily="18" charset="2"/>
              </a:rPr>
              <a:t></a:t>
            </a:r>
            <a:r>
              <a:rPr kumimoji="1" lang="en-US" altLang="en-US" dirty="0"/>
              <a:t> B]</a:t>
            </a:r>
            <a:r>
              <a:rPr kumimoji="1" lang="zh-CN" altLang="en-US" baseline="-25000" dirty="0"/>
              <a:t>补</a:t>
            </a:r>
          </a:p>
        </p:txBody>
      </p:sp>
      <p:graphicFrame>
        <p:nvGraphicFramePr>
          <p:cNvPr id="35843" name="Object 3"/>
          <p:cNvGraphicFramePr>
            <a:graphicFrameLocks noChangeAspect="1"/>
          </p:cNvGraphicFramePr>
          <p:nvPr/>
        </p:nvGraphicFramePr>
        <p:xfrm>
          <a:off x="1169194" y="1970485"/>
          <a:ext cx="6728222" cy="2430065"/>
        </p:xfrm>
        <a:graphic>
          <a:graphicData uri="http://schemas.openxmlformats.org/presentationml/2006/ole">
            <mc:AlternateContent xmlns:mc="http://schemas.openxmlformats.org/markup-compatibility/2006">
              <mc:Choice xmlns:v="urn:schemas-microsoft-com:vml" Requires="v">
                <p:oleObj name="Document" r:id="rId3" imgW="4371874" imgH="2752672" progId="Word.Document.8">
                  <p:embed/>
                </p:oleObj>
              </mc:Choice>
              <mc:Fallback>
                <p:oleObj name="Document" r:id="rId3" imgW="4371874" imgH="2752672" progId="Word.Document.8">
                  <p:embed/>
                  <p:pic>
                    <p:nvPicPr>
                      <p:cNvPr id="35843" name="Object 3"/>
                      <p:cNvPicPr>
                        <a:picLocks noChangeAspect="1" noChangeArrowheads="1"/>
                      </p:cNvPicPr>
                      <p:nvPr/>
                    </p:nvPicPr>
                    <p:blipFill>
                      <a:blip r:embed="rId4">
                        <a:extLst>
                          <a:ext uri="{28A0092B-C50C-407E-A947-70E740481C1C}">
                            <a14:useLocalDpi xmlns:a14="http://schemas.microsoft.com/office/drawing/2010/main" val="0"/>
                          </a:ext>
                        </a:extLst>
                      </a:blip>
                      <a:srcRect l="13451" r="13219" b="60590"/>
                      <a:stretch>
                        <a:fillRect/>
                      </a:stretch>
                    </p:blipFill>
                    <p:spPr bwMode="auto">
                      <a:xfrm>
                        <a:off x="1169194" y="1970485"/>
                        <a:ext cx="6728222" cy="243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4" name="Rectangle 4"/>
          <p:cNvSpPr>
            <a:spLocks noChangeArrowheads="1"/>
          </p:cNvSpPr>
          <p:nvPr/>
        </p:nvSpPr>
        <p:spPr bwMode="auto">
          <a:xfrm>
            <a:off x="1385887" y="4670822"/>
            <a:ext cx="6263879"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20000"/>
              </a:lnSpc>
              <a:spcBef>
                <a:spcPct val="0"/>
              </a:spcBef>
              <a:buFontTx/>
              <a:buNone/>
            </a:pPr>
            <a:r>
              <a:rPr kumimoji="1" lang="zh-CN" altLang="en-US" sz="1800" b="1">
                <a:solidFill>
                  <a:srgbClr val="0000FF"/>
                </a:solidFill>
                <a:latin typeface="Times New Roman" panose="02020603050405020304" pitchFamily="18" charset="0"/>
                <a:ea typeface="华文新魏" panose="02010800040101010101" pitchFamily="2" charset="-122"/>
              </a:rPr>
              <a:t>[</a:t>
            </a:r>
            <a:r>
              <a:rPr kumimoji="1" lang="en-US" altLang="zh-CN" sz="1800" b="1">
                <a:solidFill>
                  <a:srgbClr val="0000FF"/>
                </a:solidFill>
                <a:latin typeface="Times New Roman" panose="02020603050405020304" pitchFamily="18" charset="0"/>
                <a:ea typeface="华文新魏" panose="02010800040101010101" pitchFamily="2" charset="-122"/>
              </a:rPr>
              <a:t>A</a:t>
            </a:r>
            <a:r>
              <a:rPr kumimoji="1" lang="zh-CN" altLang="en-US" sz="1800">
                <a:solidFill>
                  <a:srgbClr val="0000FF"/>
                </a:solidFill>
                <a:latin typeface="Arial" panose="020B0604020202020204" pitchFamily="34" charset="0"/>
                <a:sym typeface="Symbol" panose="05050102010706020507" pitchFamily="18" charset="2"/>
              </a:rPr>
              <a:t></a:t>
            </a:r>
            <a:r>
              <a:rPr kumimoji="1" lang="en-US" altLang="zh-CN" sz="1800" b="1">
                <a:solidFill>
                  <a:srgbClr val="0000FF"/>
                </a:solidFill>
                <a:latin typeface="Times New Roman" panose="02020603050405020304" pitchFamily="18" charset="0"/>
                <a:ea typeface="华文新魏" panose="02010800040101010101" pitchFamily="2" charset="-122"/>
              </a:rPr>
              <a:t>B]</a:t>
            </a:r>
            <a:r>
              <a:rPr kumimoji="1" lang="zh-CN" altLang="en-US" sz="1800" b="1" baseline="-30000">
                <a:solidFill>
                  <a:srgbClr val="0000FF"/>
                </a:solidFill>
                <a:latin typeface="Times New Roman" panose="02020603050405020304" pitchFamily="18" charset="0"/>
                <a:ea typeface="华文新魏" panose="02010800040101010101" pitchFamily="2" charset="-122"/>
              </a:rPr>
              <a:t>补</a:t>
            </a:r>
            <a:r>
              <a:rPr kumimoji="1" lang="zh-CN" altLang="en-US" sz="1800" b="1">
                <a:solidFill>
                  <a:srgbClr val="0000FF"/>
                </a:solidFill>
                <a:latin typeface="Times New Roman" panose="02020603050405020304" pitchFamily="18" charset="0"/>
                <a:ea typeface="华文新魏" panose="02010800040101010101" pitchFamily="2" charset="-122"/>
              </a:rPr>
              <a:t>=[</a:t>
            </a:r>
            <a:r>
              <a:rPr kumimoji="1" lang="en-US" altLang="zh-CN" sz="1800" b="1">
                <a:solidFill>
                  <a:srgbClr val="0000FF"/>
                </a:solidFill>
                <a:latin typeface="Times New Roman" panose="02020603050405020304" pitchFamily="18" charset="0"/>
                <a:ea typeface="华文新魏" panose="02010800040101010101" pitchFamily="2" charset="-122"/>
              </a:rPr>
              <a:t>C]</a:t>
            </a:r>
            <a:r>
              <a:rPr kumimoji="1" lang="zh-CN" altLang="en-US" sz="1800" b="1" baseline="-30000">
                <a:solidFill>
                  <a:srgbClr val="0000FF"/>
                </a:solidFill>
                <a:latin typeface="Times New Roman" panose="02020603050405020304" pitchFamily="18" charset="0"/>
                <a:ea typeface="华文新魏" panose="02010800040101010101" pitchFamily="2" charset="-122"/>
              </a:rPr>
              <a:t>补</a:t>
            </a:r>
            <a:r>
              <a:rPr kumimoji="1" lang="zh-CN" altLang="en-US" sz="1800" b="1">
                <a:solidFill>
                  <a:srgbClr val="0000FF"/>
                </a:solidFill>
                <a:latin typeface="Times New Roman" panose="02020603050405020304" pitchFamily="18" charset="0"/>
                <a:ea typeface="华文新魏" panose="02010800040101010101" pitchFamily="2" charset="-122"/>
              </a:rPr>
              <a:t>=01.000000，此结果为+1。对于定点小数溢出，无意义。(−1)</a:t>
            </a:r>
            <a:r>
              <a:rPr kumimoji="1" lang="zh-CN" altLang="en-US" sz="1800" b="1">
                <a:solidFill>
                  <a:srgbClr val="0000FF"/>
                </a:solidFill>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1800" b="1">
                <a:solidFill>
                  <a:srgbClr val="0000FF"/>
                </a:solidFill>
                <a:latin typeface="Times New Roman" panose="02020603050405020304" pitchFamily="18" charset="0"/>
                <a:ea typeface="华文新魏" panose="02010800040101010101" pitchFamily="2" charset="-122"/>
              </a:rPr>
              <a:t>(−1)</a:t>
            </a:r>
            <a:r>
              <a:rPr kumimoji="1" lang="zh-CN" altLang="en-US" sz="1800" b="1">
                <a:solidFill>
                  <a:srgbClr val="0000FF"/>
                </a:solidFill>
                <a:latin typeface="Times New Roman" panose="02020603050405020304" pitchFamily="18" charset="0"/>
                <a:ea typeface="华文新魏" panose="02010800040101010101" pitchFamily="2" charset="-122"/>
                <a:sym typeface="Symbol" panose="05050102010706020507" pitchFamily="18" charset="2"/>
              </a:rPr>
              <a:t>是定点小数补码乘法唯一溢出情况。</a:t>
            </a:r>
          </a:p>
        </p:txBody>
      </p:sp>
      <p:sp>
        <p:nvSpPr>
          <p:cNvPr id="35845" name="Line 5"/>
          <p:cNvSpPr>
            <a:spLocks noChangeShapeType="1"/>
          </p:cNvSpPr>
          <p:nvPr/>
        </p:nvSpPr>
        <p:spPr bwMode="auto">
          <a:xfrm>
            <a:off x="6744891" y="2564606"/>
            <a:ext cx="74295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46" name="Line 6"/>
          <p:cNvSpPr>
            <a:spLocks noChangeShapeType="1"/>
          </p:cNvSpPr>
          <p:nvPr/>
        </p:nvSpPr>
        <p:spPr bwMode="auto">
          <a:xfrm>
            <a:off x="6731794" y="2943225"/>
            <a:ext cx="74295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47" name="Line 7"/>
          <p:cNvSpPr>
            <a:spLocks noChangeShapeType="1"/>
          </p:cNvSpPr>
          <p:nvPr/>
        </p:nvSpPr>
        <p:spPr bwMode="auto">
          <a:xfrm>
            <a:off x="6731794" y="3320654"/>
            <a:ext cx="74295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48" name="Line 8"/>
          <p:cNvSpPr>
            <a:spLocks noChangeShapeType="1"/>
          </p:cNvSpPr>
          <p:nvPr/>
        </p:nvSpPr>
        <p:spPr bwMode="auto">
          <a:xfrm>
            <a:off x="6678216" y="3736181"/>
            <a:ext cx="828675"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49" name="Line 9"/>
          <p:cNvSpPr>
            <a:spLocks noChangeShapeType="1"/>
          </p:cNvSpPr>
          <p:nvPr/>
        </p:nvSpPr>
        <p:spPr bwMode="auto">
          <a:xfrm>
            <a:off x="3908822" y="2457451"/>
            <a:ext cx="1128713" cy="27979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0" name="Line 10"/>
          <p:cNvSpPr>
            <a:spLocks noChangeShapeType="1"/>
          </p:cNvSpPr>
          <p:nvPr/>
        </p:nvSpPr>
        <p:spPr bwMode="auto">
          <a:xfrm>
            <a:off x="3908822" y="2834879"/>
            <a:ext cx="1128713" cy="2667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1" name="Line 11"/>
          <p:cNvSpPr>
            <a:spLocks noChangeShapeType="1"/>
          </p:cNvSpPr>
          <p:nvPr/>
        </p:nvSpPr>
        <p:spPr bwMode="auto">
          <a:xfrm>
            <a:off x="3908822" y="3213497"/>
            <a:ext cx="1128713" cy="25598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2" name="Line 12"/>
          <p:cNvSpPr>
            <a:spLocks noChangeShapeType="1"/>
          </p:cNvSpPr>
          <p:nvPr/>
        </p:nvSpPr>
        <p:spPr bwMode="auto">
          <a:xfrm flipV="1">
            <a:off x="5004197" y="4057650"/>
            <a:ext cx="428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3" name="Text Box 13"/>
          <p:cNvSpPr txBox="1">
            <a:spLocks noChangeArrowheads="1"/>
          </p:cNvSpPr>
          <p:nvPr/>
        </p:nvSpPr>
        <p:spPr bwMode="auto">
          <a:xfrm>
            <a:off x="6597521" y="1975248"/>
            <a:ext cx="404278"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650" b="1">
                <a:solidFill>
                  <a:schemeClr val="tx2"/>
                </a:solidFill>
                <a:latin typeface="Times New Roman" panose="02020603050405020304" pitchFamily="18" charset="0"/>
              </a:rPr>
              <a:t>B</a:t>
            </a:r>
            <a:r>
              <a:rPr lang="en-US" altLang="zh-CN" sz="1650" b="1" baseline="-25000">
                <a:solidFill>
                  <a:schemeClr val="tx2"/>
                </a:solidFill>
                <a:latin typeface="Times New Roman" panose="02020603050405020304" pitchFamily="18" charset="0"/>
              </a:rPr>
              <a:t>n</a:t>
            </a:r>
          </a:p>
        </p:txBody>
      </p:sp>
      <p:sp>
        <p:nvSpPr>
          <p:cNvPr id="35854" name="Rectangle 16"/>
          <p:cNvSpPr>
            <a:spLocks noChangeArrowheads="1"/>
          </p:cNvSpPr>
          <p:nvPr/>
        </p:nvSpPr>
        <p:spPr bwMode="auto">
          <a:xfrm>
            <a:off x="96229" y="0"/>
            <a:ext cx="405407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补码一位乘法举例</a:t>
            </a:r>
          </a:p>
        </p:txBody>
      </p:sp>
      <p:sp>
        <p:nvSpPr>
          <p:cNvPr id="35855" name="TextBox 1"/>
          <p:cNvSpPr txBox="1">
            <a:spLocks noChangeArrowheads="1"/>
          </p:cNvSpPr>
          <p:nvPr/>
        </p:nvSpPr>
        <p:spPr bwMode="auto">
          <a:xfrm>
            <a:off x="1625204" y="5393531"/>
            <a:ext cx="503214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100" b="1">
                <a:solidFill>
                  <a:srgbClr val="FF0000"/>
                </a:solidFill>
                <a:latin typeface="华文新魏" panose="02010800040101010101" pitchFamily="2" charset="-122"/>
                <a:ea typeface="华文新魏" panose="02010800040101010101" pitchFamily="2" charset="-122"/>
              </a:rPr>
              <a:t>问题：如果两数是</a:t>
            </a:r>
            <a:r>
              <a:rPr kumimoji="1" lang="zh-CN" altLang="en-US" sz="2100" b="1">
                <a:solidFill>
                  <a:srgbClr val="FF0000"/>
                </a:solidFill>
                <a:latin typeface="华文新魏" panose="02010800040101010101" pitchFamily="2" charset="-122"/>
                <a:ea typeface="华文新魏" panose="02010800040101010101" pitchFamily="2" charset="-122"/>
              </a:rPr>
              <a:t>定点整数，结果如何？</a:t>
            </a:r>
            <a:endParaRPr lang="zh-CN" altLang="en-US" sz="2100" b="1">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01239690"/>
      </p:ext>
    </p:extLst>
  </p:cSld>
  <p:clrMapOvr>
    <a:masterClrMapping/>
  </p:clrMapOvr>
  <p:transition>
    <p:pull dir="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777112" y="870943"/>
            <a:ext cx="7323279" cy="485775"/>
          </a:xfrm>
        </p:spPr>
        <p:txBody>
          <a:bodyPr lIns="69056" tIns="34529" rIns="69056" bIns="34529"/>
          <a:lstStyle/>
          <a:p>
            <a:pPr eaLnBrk="1" hangingPunct="1">
              <a:buSzPct val="70000"/>
              <a:buFontTx/>
              <a:buNone/>
            </a:pPr>
            <a:r>
              <a:rPr kumimoji="1" lang="zh-CN" altLang="en-US" dirty="0"/>
              <a:t>例</a:t>
            </a:r>
            <a:r>
              <a:rPr kumimoji="1" lang="en-US" altLang="zh-CN" dirty="0"/>
              <a:t>4</a:t>
            </a:r>
            <a:r>
              <a:rPr kumimoji="1" lang="zh-CN" altLang="en-US" dirty="0"/>
              <a:t> ：定点整数</a:t>
            </a:r>
            <a:r>
              <a:rPr kumimoji="1" lang="en-US" altLang="zh-CN" dirty="0"/>
              <a:t>A= −1， B= −1 ，</a:t>
            </a:r>
            <a:r>
              <a:rPr kumimoji="1" lang="zh-CN" altLang="zh-CN" dirty="0"/>
              <a:t>求</a:t>
            </a:r>
            <a:r>
              <a:rPr kumimoji="1" lang="zh-CN" altLang="en-US" dirty="0"/>
              <a:t>[</a:t>
            </a:r>
            <a:r>
              <a:rPr kumimoji="1" lang="en-US" altLang="en-US" dirty="0"/>
              <a:t>A </a:t>
            </a:r>
            <a:r>
              <a:rPr kumimoji="1" lang="zh-CN" altLang="en-US" dirty="0">
                <a:sym typeface="Symbol" panose="05050102010706020507" pitchFamily="18" charset="2"/>
              </a:rPr>
              <a:t></a:t>
            </a:r>
            <a:r>
              <a:rPr kumimoji="1" lang="en-US" altLang="en-US" dirty="0"/>
              <a:t> B]</a:t>
            </a:r>
            <a:r>
              <a:rPr kumimoji="1" lang="zh-CN" altLang="en-US" baseline="-25000" dirty="0"/>
              <a:t>补</a:t>
            </a:r>
          </a:p>
        </p:txBody>
      </p:sp>
      <p:sp>
        <p:nvSpPr>
          <p:cNvPr id="269317" name="Line 5"/>
          <p:cNvSpPr>
            <a:spLocks noChangeShapeType="1"/>
          </p:cNvSpPr>
          <p:nvPr/>
        </p:nvSpPr>
        <p:spPr bwMode="auto">
          <a:xfrm>
            <a:off x="6805613" y="2349104"/>
            <a:ext cx="74295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9318" name="Line 6"/>
          <p:cNvSpPr>
            <a:spLocks noChangeShapeType="1"/>
          </p:cNvSpPr>
          <p:nvPr/>
        </p:nvSpPr>
        <p:spPr bwMode="auto">
          <a:xfrm>
            <a:off x="6792516" y="3570685"/>
            <a:ext cx="74295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9319" name="Line 7"/>
          <p:cNvSpPr>
            <a:spLocks noChangeShapeType="1"/>
          </p:cNvSpPr>
          <p:nvPr/>
        </p:nvSpPr>
        <p:spPr bwMode="auto">
          <a:xfrm>
            <a:off x="6792516" y="3931444"/>
            <a:ext cx="74295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9320" name="Line 8"/>
          <p:cNvSpPr>
            <a:spLocks noChangeShapeType="1"/>
          </p:cNvSpPr>
          <p:nvPr/>
        </p:nvSpPr>
        <p:spPr bwMode="auto">
          <a:xfrm>
            <a:off x="6774656" y="4238625"/>
            <a:ext cx="828675"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9321" name="Line 9"/>
          <p:cNvSpPr>
            <a:spLocks noChangeShapeType="1"/>
          </p:cNvSpPr>
          <p:nvPr/>
        </p:nvSpPr>
        <p:spPr bwMode="auto">
          <a:xfrm>
            <a:off x="3965972" y="3158728"/>
            <a:ext cx="1146572" cy="27027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9322" name="Line 10"/>
          <p:cNvSpPr>
            <a:spLocks noChangeShapeType="1"/>
          </p:cNvSpPr>
          <p:nvPr/>
        </p:nvSpPr>
        <p:spPr bwMode="auto">
          <a:xfrm>
            <a:off x="3965972" y="3455194"/>
            <a:ext cx="1146572" cy="25360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9323" name="Line 11"/>
          <p:cNvSpPr>
            <a:spLocks noChangeShapeType="1"/>
          </p:cNvSpPr>
          <p:nvPr/>
        </p:nvSpPr>
        <p:spPr bwMode="auto">
          <a:xfrm>
            <a:off x="3965972" y="3746897"/>
            <a:ext cx="1128713" cy="25598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898" name="Line 12"/>
          <p:cNvSpPr>
            <a:spLocks noChangeShapeType="1"/>
          </p:cNvSpPr>
          <p:nvPr/>
        </p:nvSpPr>
        <p:spPr bwMode="auto">
          <a:xfrm flipV="1">
            <a:off x="5072063" y="4563666"/>
            <a:ext cx="428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899" name="Rectangle 16"/>
          <p:cNvSpPr>
            <a:spLocks noChangeArrowheads="1"/>
          </p:cNvSpPr>
          <p:nvPr/>
        </p:nvSpPr>
        <p:spPr bwMode="auto">
          <a:xfrm>
            <a:off x="330398" y="0"/>
            <a:ext cx="4054078" cy="56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补码一位乘法举例</a:t>
            </a:r>
          </a:p>
        </p:txBody>
      </p:sp>
      <p:sp>
        <p:nvSpPr>
          <p:cNvPr id="3" name="矩形 2"/>
          <p:cNvSpPr>
            <a:spLocks noChangeArrowheads="1"/>
          </p:cNvSpPr>
          <p:nvPr/>
        </p:nvSpPr>
        <p:spPr bwMode="auto">
          <a:xfrm>
            <a:off x="2357437" y="4873228"/>
            <a:ext cx="246048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SzPct val="70000"/>
              <a:buFontTx/>
              <a:buNone/>
            </a:pPr>
            <a:r>
              <a:rPr kumimoji="1" lang="zh-CN" altLang="en-US" sz="2100" b="1">
                <a:solidFill>
                  <a:srgbClr val="0000FF"/>
                </a:solidFill>
                <a:latin typeface="Times New Roman" panose="02020603050405020304" pitchFamily="18" charset="0"/>
                <a:ea typeface="华文新魏" panose="02010800040101010101" pitchFamily="2" charset="-122"/>
              </a:rPr>
              <a:t>[</a:t>
            </a:r>
            <a:r>
              <a:rPr kumimoji="1" lang="en-US" altLang="en-US" sz="2100" b="1">
                <a:solidFill>
                  <a:srgbClr val="0000FF"/>
                </a:solidFill>
                <a:latin typeface="Times New Roman" panose="02020603050405020304" pitchFamily="18" charset="0"/>
                <a:ea typeface="华文新魏" panose="02010800040101010101" pitchFamily="2" charset="-122"/>
              </a:rPr>
              <a:t>A </a:t>
            </a:r>
            <a:r>
              <a:rPr kumimoji="1" lang="zh-CN" altLang="en-US" sz="2100" b="1">
                <a:solidFill>
                  <a:srgbClr val="0000FF"/>
                </a:solidFill>
                <a:latin typeface="Times New Roman" panose="02020603050405020304" pitchFamily="18" charset="0"/>
                <a:ea typeface="华文新魏" panose="02010800040101010101" pitchFamily="2" charset="-122"/>
                <a:sym typeface="Symbol" panose="05050102010706020507" pitchFamily="18" charset="2"/>
              </a:rPr>
              <a:t></a:t>
            </a:r>
            <a:r>
              <a:rPr kumimoji="1" lang="en-US" altLang="en-US" sz="2100" b="1">
                <a:solidFill>
                  <a:srgbClr val="0000FF"/>
                </a:solidFill>
                <a:latin typeface="Times New Roman" panose="02020603050405020304" pitchFamily="18" charset="0"/>
                <a:ea typeface="华文新魏" panose="02010800040101010101" pitchFamily="2" charset="-122"/>
              </a:rPr>
              <a:t> B]</a:t>
            </a:r>
            <a:r>
              <a:rPr kumimoji="1" lang="zh-CN" altLang="en-US" sz="2100" b="1" baseline="-25000">
                <a:solidFill>
                  <a:srgbClr val="0000FF"/>
                </a:solidFill>
                <a:latin typeface="Times New Roman" panose="02020603050405020304" pitchFamily="18" charset="0"/>
                <a:ea typeface="华文新魏" panose="02010800040101010101" pitchFamily="2" charset="-122"/>
              </a:rPr>
              <a:t>补 </a:t>
            </a:r>
            <a:r>
              <a:rPr kumimoji="1" lang="en-US" altLang="zh-CN" sz="2100" b="1">
                <a:solidFill>
                  <a:srgbClr val="0000FF"/>
                </a:solidFill>
                <a:latin typeface="Times New Roman" panose="02020603050405020304" pitchFamily="18" charset="0"/>
                <a:ea typeface="华文新魏" panose="02010800040101010101" pitchFamily="2" charset="-122"/>
              </a:rPr>
              <a:t>= 0 000001</a:t>
            </a:r>
            <a:endParaRPr kumimoji="1" lang="zh-CN" altLang="en-US" sz="2100" b="1">
              <a:solidFill>
                <a:srgbClr val="0000FF"/>
              </a:solidFill>
              <a:latin typeface="Times New Roman" panose="02020603050405020304" pitchFamily="18" charset="0"/>
              <a:ea typeface="华文新魏" panose="02010800040101010101" pitchFamily="2" charset="-122"/>
            </a:endParaRPr>
          </a:p>
        </p:txBody>
      </p:sp>
      <p:cxnSp>
        <p:nvCxnSpPr>
          <p:cNvPr id="5" name="直接连接符 4"/>
          <p:cNvCxnSpPr/>
          <p:nvPr/>
        </p:nvCxnSpPr>
        <p:spPr>
          <a:xfrm>
            <a:off x="6584156" y="4201716"/>
            <a:ext cx="10251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7902" name="Object 3"/>
          <p:cNvGraphicFramePr>
            <a:graphicFrameLocks noChangeAspect="1"/>
          </p:cNvGraphicFramePr>
          <p:nvPr/>
        </p:nvGraphicFramePr>
        <p:xfrm>
          <a:off x="1439466" y="2078832"/>
          <a:ext cx="6323409" cy="3780235"/>
        </p:xfrm>
        <a:graphic>
          <a:graphicData uri="http://schemas.openxmlformats.org/presentationml/2006/ole">
            <mc:AlternateContent xmlns:mc="http://schemas.openxmlformats.org/markup-compatibility/2006">
              <mc:Choice xmlns:v="urn:schemas-microsoft-com:vml" Requires="v">
                <p:oleObj name="Document" r:id="rId3" imgW="3895811" imgH="1609592" progId="Word.Document.8">
                  <p:embed/>
                </p:oleObj>
              </mc:Choice>
              <mc:Fallback>
                <p:oleObj name="Document" r:id="rId3" imgW="3895811" imgH="1609592" progId="Word.Document.8">
                  <p:embed/>
                  <p:pic>
                    <p:nvPicPr>
                      <p:cNvPr id="37902" name="Object 3"/>
                      <p:cNvPicPr>
                        <a:picLocks noChangeAspect="1" noChangeArrowheads="1"/>
                      </p:cNvPicPr>
                      <p:nvPr/>
                    </p:nvPicPr>
                    <p:blipFill>
                      <a:blip r:embed="rId4">
                        <a:extLst>
                          <a:ext uri="{28A0092B-C50C-407E-A947-70E740481C1C}">
                            <a14:useLocalDpi xmlns:a14="http://schemas.microsoft.com/office/drawing/2010/main" val="0"/>
                          </a:ext>
                        </a:extLst>
                      </a:blip>
                      <a:srcRect l="12526" r="10864"/>
                      <a:stretch>
                        <a:fillRect/>
                      </a:stretch>
                    </p:blipFill>
                    <p:spPr bwMode="auto">
                      <a:xfrm>
                        <a:off x="1439466" y="2078832"/>
                        <a:ext cx="6323409" cy="378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73456227"/>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69317"/>
                                        </p:tgtEl>
                                        <p:attrNameLst>
                                          <p:attrName>style.visibility</p:attrName>
                                        </p:attrNameLst>
                                      </p:cBhvr>
                                      <p:to>
                                        <p:strVal val="visible"/>
                                      </p:to>
                                    </p:set>
                                    <p:animEffect transition="in" filter="strips(upRight)">
                                      <p:cBhvr>
                                        <p:cTn id="7" dur="500"/>
                                        <p:tgtEl>
                                          <p:spTgt spid="269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269321"/>
                                        </p:tgtEl>
                                        <p:attrNameLst>
                                          <p:attrName>style.visibility</p:attrName>
                                        </p:attrNameLst>
                                      </p:cBhvr>
                                      <p:to>
                                        <p:strVal val="visible"/>
                                      </p:to>
                                    </p:set>
                                    <p:animEffect transition="in" filter="barn(outHorizontal)">
                                      <p:cBhvr>
                                        <p:cTn id="12" dur="500"/>
                                        <p:tgtEl>
                                          <p:spTgt spid="2693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69318"/>
                                        </p:tgtEl>
                                        <p:attrNameLst>
                                          <p:attrName>style.visibility</p:attrName>
                                        </p:attrNameLst>
                                      </p:cBhvr>
                                      <p:to>
                                        <p:strVal val="visible"/>
                                      </p:to>
                                    </p:set>
                                    <p:animEffect transition="in" filter="strips(upRight)">
                                      <p:cBhvr>
                                        <p:cTn id="17" dur="500"/>
                                        <p:tgtEl>
                                          <p:spTgt spid="269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269322"/>
                                        </p:tgtEl>
                                        <p:attrNameLst>
                                          <p:attrName>style.visibility</p:attrName>
                                        </p:attrNameLst>
                                      </p:cBhvr>
                                      <p:to>
                                        <p:strVal val="visible"/>
                                      </p:to>
                                    </p:set>
                                    <p:animEffect transition="in" filter="barn(outHorizontal)">
                                      <p:cBhvr>
                                        <p:cTn id="22" dur="500"/>
                                        <p:tgtEl>
                                          <p:spTgt spid="2693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269319"/>
                                        </p:tgtEl>
                                        <p:attrNameLst>
                                          <p:attrName>style.visibility</p:attrName>
                                        </p:attrNameLst>
                                      </p:cBhvr>
                                      <p:to>
                                        <p:strVal val="visible"/>
                                      </p:to>
                                    </p:set>
                                    <p:animEffect transition="in" filter="strips(upRight)">
                                      <p:cBhvr>
                                        <p:cTn id="27" dur="500"/>
                                        <p:tgtEl>
                                          <p:spTgt spid="2693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269323"/>
                                        </p:tgtEl>
                                        <p:attrNameLst>
                                          <p:attrName>style.visibility</p:attrName>
                                        </p:attrNameLst>
                                      </p:cBhvr>
                                      <p:to>
                                        <p:strVal val="visible"/>
                                      </p:to>
                                    </p:set>
                                    <p:animEffect transition="in" filter="barn(outHorizontal)">
                                      <p:cBhvr>
                                        <p:cTn id="32" dur="500"/>
                                        <p:tgtEl>
                                          <p:spTgt spid="2693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269320"/>
                                        </p:tgtEl>
                                        <p:attrNameLst>
                                          <p:attrName>style.visibility</p:attrName>
                                        </p:attrNameLst>
                                      </p:cBhvr>
                                      <p:to>
                                        <p:strVal val="visible"/>
                                      </p:to>
                                    </p:set>
                                    <p:animEffect transition="in" filter="strips(upRight)">
                                      <p:cBhvr>
                                        <p:cTn id="37" dur="500"/>
                                        <p:tgtEl>
                                          <p:spTgt spid="2693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79512" y="0"/>
            <a:ext cx="3907631"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补码一位乘法器</a:t>
            </a:r>
          </a:p>
        </p:txBody>
      </p:sp>
      <p:pic>
        <p:nvPicPr>
          <p:cNvPr id="39939"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439466" y="1435894"/>
            <a:ext cx="6399609" cy="4551760"/>
          </a:xfrm>
          <a:solidFill>
            <a:schemeClr val="bg1"/>
          </a:solidFill>
        </p:spPr>
      </p:pic>
      <p:sp>
        <p:nvSpPr>
          <p:cNvPr id="10" name="矩形 9"/>
          <p:cNvSpPr/>
          <p:nvPr/>
        </p:nvSpPr>
        <p:spPr>
          <a:xfrm>
            <a:off x="2020492" y="4549379"/>
            <a:ext cx="1687115" cy="2738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5651898" y="2219325"/>
            <a:ext cx="1782365" cy="2571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矩形 11"/>
          <p:cNvSpPr/>
          <p:nvPr/>
        </p:nvSpPr>
        <p:spPr>
          <a:xfrm>
            <a:off x="1645444" y="2241948"/>
            <a:ext cx="2062163" cy="2690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p:nvSpPr>
        <p:spPr>
          <a:xfrm>
            <a:off x="1750219" y="3384948"/>
            <a:ext cx="1957388" cy="2357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p:cNvSpPr/>
          <p:nvPr/>
        </p:nvSpPr>
        <p:spPr>
          <a:xfrm>
            <a:off x="5975748" y="3482578"/>
            <a:ext cx="1674019" cy="23764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Oval 4"/>
          <p:cNvSpPr>
            <a:spLocks noChangeArrowheads="1"/>
          </p:cNvSpPr>
          <p:nvPr/>
        </p:nvSpPr>
        <p:spPr bwMode="auto">
          <a:xfrm>
            <a:off x="1645444" y="2111085"/>
            <a:ext cx="766763" cy="1529740"/>
          </a:xfrm>
          <a:prstGeom prst="ellipse">
            <a:avLst/>
          </a:prstGeom>
          <a:noFill/>
          <a:ln w="38100" cmpd="sng">
            <a:solidFill>
              <a:srgbClr val="008000"/>
            </a:solidFill>
            <a:round/>
            <a:headEnd/>
            <a:tailEnd/>
          </a:ln>
        </p:spPr>
        <p:txBody>
          <a:bodyPr anchor="ctr">
            <a:spAutoFit/>
          </a:bodyPr>
          <a:lstStyle/>
          <a:p>
            <a:pPr eaLnBrk="1" fontAlgn="auto" hangingPunct="1">
              <a:spcBef>
                <a:spcPts val="0"/>
              </a:spcBef>
              <a:spcAft>
                <a:spcPts val="0"/>
              </a:spcAft>
              <a:defRPr/>
            </a:pPr>
            <a:endParaRPr lang="zh-CN" altLang="en-US" sz="6469">
              <a:latin typeface="Arial" charset="0"/>
              <a:ea typeface="宋体" charset="-122"/>
            </a:endParaRPr>
          </a:p>
        </p:txBody>
      </p:sp>
      <p:sp>
        <p:nvSpPr>
          <p:cNvPr id="16" name="Oval 5"/>
          <p:cNvSpPr>
            <a:spLocks noChangeArrowheads="1"/>
          </p:cNvSpPr>
          <p:nvPr/>
        </p:nvSpPr>
        <p:spPr bwMode="auto">
          <a:xfrm>
            <a:off x="6678216" y="2175027"/>
            <a:ext cx="932259" cy="421972"/>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350">
              <a:latin typeface="Arial" panose="020B0604020202020204" pitchFamily="34" charset="0"/>
            </a:endParaRPr>
          </a:p>
        </p:txBody>
      </p:sp>
    </p:spTree>
    <p:extLst>
      <p:ext uri="{BB962C8B-B14F-4D97-AF65-F5344CB8AC3E}">
        <p14:creationId xmlns:p14="http://schemas.microsoft.com/office/powerpoint/2010/main" val="10560398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33" presetID="9"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251520" y="84237"/>
            <a:ext cx="3907631" cy="49351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补码一位乘法器</a:t>
            </a:r>
          </a:p>
        </p:txBody>
      </p:sp>
      <p:pic>
        <p:nvPicPr>
          <p:cNvPr id="41987"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439466" y="1435894"/>
            <a:ext cx="6399609" cy="4551760"/>
          </a:xfrm>
          <a:solidFill>
            <a:schemeClr val="bg1"/>
          </a:solidFill>
        </p:spPr>
      </p:pic>
      <p:sp>
        <p:nvSpPr>
          <p:cNvPr id="17" name="Text Box 6"/>
          <p:cNvSpPr txBox="1">
            <a:spLocks noChangeArrowheads="1"/>
          </p:cNvSpPr>
          <p:nvPr/>
        </p:nvSpPr>
        <p:spPr bwMode="auto">
          <a:xfrm>
            <a:off x="1407319" y="5049441"/>
            <a:ext cx="336502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100" b="1">
                <a:solidFill>
                  <a:srgbClr val="0000FF"/>
                </a:solidFill>
                <a:latin typeface="华文新魏" panose="02010800040101010101" pitchFamily="2" charset="-122"/>
                <a:ea typeface="华文新魏" panose="02010800040101010101" pitchFamily="2" charset="-122"/>
              </a:rPr>
              <a:t>n+1</a:t>
            </a:r>
            <a:r>
              <a:rPr lang="zh-CN" altLang="en-US" sz="2100" b="1">
                <a:solidFill>
                  <a:srgbClr val="0000FF"/>
                </a:solidFill>
                <a:latin typeface="华文新魏" panose="02010800040101010101" pitchFamily="2" charset="-122"/>
                <a:ea typeface="华文新魏" panose="02010800040101010101" pitchFamily="2" charset="-122"/>
              </a:rPr>
              <a:t>步完成乘法</a:t>
            </a:r>
          </a:p>
          <a:p>
            <a:pPr eaLnBrk="1" hangingPunct="1">
              <a:lnSpc>
                <a:spcPct val="100000"/>
              </a:lnSpc>
              <a:spcBef>
                <a:spcPct val="0"/>
              </a:spcBef>
              <a:buFontTx/>
              <a:buNone/>
            </a:pPr>
            <a:r>
              <a:rPr lang="zh-CN" altLang="en-US" sz="2100" b="1">
                <a:solidFill>
                  <a:srgbClr val="0000FF"/>
                </a:solidFill>
                <a:latin typeface="华文新魏" panose="02010800040101010101" pitchFamily="2" charset="-122"/>
                <a:ea typeface="华文新魏" panose="02010800040101010101" pitchFamily="2" charset="-122"/>
              </a:rPr>
              <a:t>第</a:t>
            </a:r>
            <a:r>
              <a:rPr lang="en-US" altLang="zh-CN" sz="2100" b="1">
                <a:solidFill>
                  <a:srgbClr val="0000FF"/>
                </a:solidFill>
                <a:latin typeface="华文新魏" panose="02010800040101010101" pitchFamily="2" charset="-122"/>
                <a:ea typeface="华文新魏" panose="02010800040101010101" pitchFamily="2" charset="-122"/>
              </a:rPr>
              <a:t>n+2</a:t>
            </a:r>
            <a:r>
              <a:rPr lang="zh-CN" altLang="en-US" sz="2100" b="1">
                <a:solidFill>
                  <a:srgbClr val="0000FF"/>
                </a:solidFill>
                <a:latin typeface="华文新魏" panose="02010800040101010101" pitchFamily="2" charset="-122"/>
                <a:ea typeface="华文新魏" panose="02010800040101010101" pitchFamily="2" charset="-122"/>
              </a:rPr>
              <a:t>个时钟周期输出结果</a:t>
            </a:r>
          </a:p>
        </p:txBody>
      </p:sp>
      <p:sp>
        <p:nvSpPr>
          <p:cNvPr id="18" name="圆角矩形标注 17"/>
          <p:cNvSpPr/>
          <p:nvPr/>
        </p:nvSpPr>
        <p:spPr>
          <a:xfrm>
            <a:off x="3437335" y="4498182"/>
            <a:ext cx="1465659" cy="384572"/>
          </a:xfrm>
          <a:prstGeom prst="wedgeRoundRectCallout">
            <a:avLst>
              <a:gd name="adj1" fmla="val -44801"/>
              <a:gd name="adj2" fmla="val 116857"/>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95000"/>
              </a:lnSpc>
              <a:spcBef>
                <a:spcPts val="0"/>
              </a:spcBef>
              <a:spcAft>
                <a:spcPts val="0"/>
              </a:spcAft>
              <a:defRPr/>
            </a:pPr>
            <a:r>
              <a:rPr lang="zh-CN" altLang="en-US">
                <a:solidFill>
                  <a:srgbClr val="FFFFFF"/>
                </a:solidFill>
                <a:latin typeface="华文新魏" panose="02010800040101010101" pitchFamily="2" charset="-122"/>
                <a:ea typeface="华文新魏" panose="02010800040101010101" pitchFamily="2" charset="-122"/>
              </a:rPr>
              <a:t>太慢了！</a:t>
            </a:r>
          </a:p>
        </p:txBody>
      </p:sp>
      <p:sp>
        <p:nvSpPr>
          <p:cNvPr id="19" name="圆角矩形标注 18"/>
          <p:cNvSpPr>
            <a:spLocks noChangeArrowheads="1"/>
          </p:cNvSpPr>
          <p:nvPr/>
        </p:nvSpPr>
        <p:spPr bwMode="auto">
          <a:xfrm>
            <a:off x="4902994" y="5050632"/>
            <a:ext cx="2382441" cy="384572"/>
          </a:xfrm>
          <a:prstGeom prst="wedgeRoundRectCallout">
            <a:avLst>
              <a:gd name="adj1" fmla="val -71037"/>
              <a:gd name="adj2" fmla="val 41370"/>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95000"/>
              </a:lnSpc>
              <a:spcBef>
                <a:spcPts val="0"/>
              </a:spcBef>
              <a:spcAft>
                <a:spcPts val="0"/>
              </a:spcAft>
              <a:defRPr/>
            </a:pPr>
            <a:r>
              <a:rPr lang="zh-CN" altLang="en-US" dirty="0">
                <a:latin typeface="华文新魏" panose="02010800040101010101" pitchFamily="2" charset="-122"/>
                <a:ea typeface="华文新魏" panose="02010800040101010101" pitchFamily="2" charset="-122"/>
              </a:rPr>
              <a:t>能否提高乘法速度？</a:t>
            </a:r>
          </a:p>
        </p:txBody>
      </p:sp>
    </p:spTree>
    <p:extLst>
      <p:ext uri="{BB962C8B-B14F-4D97-AF65-F5344CB8AC3E}">
        <p14:creationId xmlns:p14="http://schemas.microsoft.com/office/powerpoint/2010/main" val="114724157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childTnLst>
                          </p:cTn>
                        </p:par>
                        <p:par>
                          <p:cTn id="8" fill="hold" nodeType="afterGroup">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nimBg="1"/>
      <p:bldP spid="1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251520" y="0"/>
            <a:ext cx="3907631" cy="51368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快速乘法</a:t>
            </a:r>
          </a:p>
        </p:txBody>
      </p:sp>
      <p:sp>
        <p:nvSpPr>
          <p:cNvPr id="9" name="内容占位符 2"/>
          <p:cNvSpPr>
            <a:spLocks noGrp="1" noChangeArrowheads="1"/>
          </p:cNvSpPr>
          <p:nvPr>
            <p:ph idx="1"/>
          </p:nvPr>
        </p:nvSpPr>
        <p:spPr>
          <a:xfrm>
            <a:off x="4733925" y="1631156"/>
            <a:ext cx="3132535" cy="3525441"/>
          </a:xfrm>
        </p:spPr>
        <p:txBody>
          <a:bodyPr/>
          <a:lstStyle/>
          <a:p>
            <a:pPr marL="157163" eaLnBrk="1" hangingPunct="1">
              <a:spcBef>
                <a:spcPts val="338"/>
              </a:spcBef>
              <a:spcAft>
                <a:spcPts val="338"/>
              </a:spcAft>
              <a:buFont typeface="Wingdings" panose="05000000000000000000" pitchFamily="2" charset="2"/>
              <a:buChar char="l"/>
            </a:pPr>
            <a:r>
              <a:rPr kumimoji="1" lang="zh-CN" altLang="en-US" sz="1650">
                <a:solidFill>
                  <a:srgbClr val="C00000"/>
                </a:solidFill>
              </a:rPr>
              <a:t>加速乘法的执行</a:t>
            </a:r>
            <a:r>
              <a:rPr kumimoji="1" lang="zh-CN" altLang="en-US" sz="1650"/>
              <a:t>：每步处理多位乘数，实现快速乘法</a:t>
            </a:r>
          </a:p>
          <a:p>
            <a:pPr marL="153591" lvl="1" indent="0" eaLnBrk="1" hangingPunct="1">
              <a:spcBef>
                <a:spcPts val="338"/>
              </a:spcBef>
              <a:spcAft>
                <a:spcPts val="338"/>
              </a:spcAft>
              <a:buClr>
                <a:schemeClr val="tx2"/>
              </a:buClr>
              <a:buNone/>
            </a:pPr>
            <a:r>
              <a:rPr kumimoji="1" lang="zh-CN" altLang="en-US" sz="1650">
                <a:solidFill>
                  <a:srgbClr val="0000FF"/>
                </a:solidFill>
              </a:rPr>
              <a:t>例如</a:t>
            </a:r>
            <a:r>
              <a:rPr kumimoji="1" lang="zh-CN" altLang="zh-CN" sz="1650">
                <a:solidFill>
                  <a:srgbClr val="0000FF"/>
                </a:solidFill>
              </a:rPr>
              <a:t>：</a:t>
            </a:r>
            <a:r>
              <a:rPr kumimoji="1" lang="en-US" altLang="zh-CN" sz="1650">
                <a:solidFill>
                  <a:srgbClr val="0000FF"/>
                </a:solidFill>
              </a:rPr>
              <a:t>Booth</a:t>
            </a:r>
            <a:r>
              <a:rPr kumimoji="1" lang="zh-CN" altLang="en-US" sz="1650">
                <a:solidFill>
                  <a:srgbClr val="0000FF"/>
                </a:solidFill>
              </a:rPr>
              <a:t>两位乘法</a:t>
            </a:r>
          </a:p>
          <a:p>
            <a:pPr marL="157163" eaLnBrk="1" hangingPunct="1">
              <a:spcBef>
                <a:spcPts val="1688"/>
              </a:spcBef>
              <a:buFont typeface="Wingdings" panose="05000000000000000000" pitchFamily="2" charset="2"/>
              <a:buChar char="l"/>
            </a:pPr>
            <a:r>
              <a:rPr kumimoji="1" lang="zh-CN" altLang="en-US" sz="1650">
                <a:solidFill>
                  <a:srgbClr val="C00000"/>
                </a:solidFill>
              </a:rPr>
              <a:t>加速加法的执行</a:t>
            </a:r>
          </a:p>
          <a:p>
            <a:pPr marL="157163" eaLnBrk="1" hangingPunct="1">
              <a:spcBef>
                <a:spcPct val="0"/>
              </a:spcBef>
              <a:spcAft>
                <a:spcPts val="338"/>
              </a:spcAft>
              <a:buClr>
                <a:srgbClr val="FF9966"/>
              </a:buClr>
              <a:buNone/>
            </a:pPr>
            <a:r>
              <a:rPr kumimoji="1" lang="zh-CN" altLang="en-US" sz="1650"/>
              <a:t>一步完成多个位积的相加，实现快速乘法</a:t>
            </a:r>
            <a:endParaRPr kumimoji="1" lang="en-US" altLang="zh-CN" sz="1650"/>
          </a:p>
          <a:p>
            <a:pPr marL="157163" eaLnBrk="1" hangingPunct="1">
              <a:spcBef>
                <a:spcPct val="0"/>
              </a:spcBef>
              <a:spcAft>
                <a:spcPts val="338"/>
              </a:spcAft>
              <a:buClr>
                <a:srgbClr val="FF9966"/>
              </a:buClr>
              <a:buNone/>
            </a:pPr>
            <a:r>
              <a:rPr kumimoji="1" lang="zh-CN" altLang="en-US" sz="1650">
                <a:solidFill>
                  <a:srgbClr val="0000FF"/>
                </a:solidFill>
              </a:rPr>
              <a:t>例如：使用伪加器构成柱形乘法器</a:t>
            </a:r>
            <a:r>
              <a:rPr kumimoji="1" lang="zh-CN" altLang="zh-CN" sz="1650">
                <a:solidFill>
                  <a:srgbClr val="0000FF"/>
                </a:solidFill>
              </a:rPr>
              <a:t>、</a:t>
            </a:r>
            <a:r>
              <a:rPr kumimoji="1" lang="zh-CN" altLang="en-US" sz="1650">
                <a:solidFill>
                  <a:srgbClr val="0000FF"/>
                </a:solidFill>
              </a:rPr>
              <a:t>利用实现多位乘的专用芯片构成阵列乘法器</a:t>
            </a:r>
          </a:p>
          <a:p>
            <a:pPr marL="153591" lvl="1" indent="0" eaLnBrk="1" hangingPunct="1">
              <a:spcBef>
                <a:spcPts val="338"/>
              </a:spcBef>
              <a:spcAft>
                <a:spcPts val="338"/>
              </a:spcAft>
              <a:buClr>
                <a:srgbClr val="66CCFF"/>
              </a:buClr>
              <a:buNone/>
            </a:pPr>
            <a:endParaRPr kumimoji="1" lang="en-US" altLang="zh-CN" sz="1650"/>
          </a:p>
          <a:p>
            <a:pPr marL="153591" lvl="1" indent="0" eaLnBrk="1" hangingPunct="1">
              <a:spcBef>
                <a:spcPts val="338"/>
              </a:spcBef>
              <a:spcAft>
                <a:spcPts val="338"/>
              </a:spcAft>
              <a:buClr>
                <a:srgbClr val="66CCFF"/>
              </a:buClr>
              <a:buNone/>
            </a:pPr>
            <a:endParaRPr kumimoji="1" lang="zh-CN" altLang="en-US" sz="1650"/>
          </a:p>
          <a:p>
            <a:pPr marL="153591" lvl="1" indent="0" eaLnBrk="1" hangingPunct="1">
              <a:buClr>
                <a:srgbClr val="F79646"/>
              </a:buClr>
            </a:pPr>
            <a:endParaRPr lang="zh-CN" altLang="en-US" sz="1650"/>
          </a:p>
        </p:txBody>
      </p:sp>
      <p:sp>
        <p:nvSpPr>
          <p:cNvPr id="44036" name="内容占位符 2"/>
          <p:cNvSpPr txBox="1">
            <a:spLocks/>
          </p:cNvSpPr>
          <p:nvPr/>
        </p:nvSpPr>
        <p:spPr bwMode="auto">
          <a:xfrm>
            <a:off x="1372791" y="1632347"/>
            <a:ext cx="61436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 typeface="Wingdings" panose="05000000000000000000" pitchFamily="2" charset="2"/>
              <a:buChar char=""/>
            </a:pPr>
            <a:r>
              <a:rPr lang="zh-CN" altLang="en-US" sz="1800" b="1"/>
              <a:t>提高乘法速度的方法</a:t>
            </a:r>
            <a:endParaRPr lang="en-US" altLang="zh-CN" sz="1800" b="1"/>
          </a:p>
        </p:txBody>
      </p:sp>
      <p:graphicFrame>
        <p:nvGraphicFramePr>
          <p:cNvPr id="5" name="表格 4"/>
          <p:cNvGraphicFramePr>
            <a:graphicFrameLocks noGrp="1"/>
          </p:cNvGraphicFramePr>
          <p:nvPr/>
        </p:nvGraphicFramePr>
        <p:xfrm>
          <a:off x="1272779" y="2511029"/>
          <a:ext cx="3245645" cy="2280082"/>
        </p:xfrm>
        <a:graphic>
          <a:graphicData uri="http://schemas.openxmlformats.org/drawingml/2006/table">
            <a:tbl>
              <a:tblPr firstRow="1" bandRow="1">
                <a:tableStyleId>{2D5ABB26-0587-4C30-8999-92F81FD0307C}</a:tableStyleId>
              </a:tblPr>
              <a:tblGrid>
                <a:gridCol w="1124119">
                  <a:extLst>
                    <a:ext uri="{9D8B030D-6E8A-4147-A177-3AD203B41FA5}">
                      <a16:colId xmlns:a16="http://schemas.microsoft.com/office/drawing/2014/main" val="20000"/>
                    </a:ext>
                  </a:extLst>
                </a:gridCol>
                <a:gridCol w="265334">
                  <a:extLst>
                    <a:ext uri="{9D8B030D-6E8A-4147-A177-3AD203B41FA5}">
                      <a16:colId xmlns:a16="http://schemas.microsoft.com/office/drawing/2014/main" val="20001"/>
                    </a:ext>
                  </a:extLst>
                </a:gridCol>
                <a:gridCol w="265334">
                  <a:extLst>
                    <a:ext uri="{9D8B030D-6E8A-4147-A177-3AD203B41FA5}">
                      <a16:colId xmlns:a16="http://schemas.microsoft.com/office/drawing/2014/main" val="20002"/>
                    </a:ext>
                  </a:extLst>
                </a:gridCol>
                <a:gridCol w="265143">
                  <a:extLst>
                    <a:ext uri="{9D8B030D-6E8A-4147-A177-3AD203B41FA5}">
                      <a16:colId xmlns:a16="http://schemas.microsoft.com/office/drawing/2014/main" val="20003"/>
                    </a:ext>
                  </a:extLst>
                </a:gridCol>
                <a:gridCol w="265143">
                  <a:extLst>
                    <a:ext uri="{9D8B030D-6E8A-4147-A177-3AD203B41FA5}">
                      <a16:colId xmlns:a16="http://schemas.microsoft.com/office/drawing/2014/main" val="20004"/>
                    </a:ext>
                  </a:extLst>
                </a:gridCol>
                <a:gridCol w="265143">
                  <a:extLst>
                    <a:ext uri="{9D8B030D-6E8A-4147-A177-3AD203B41FA5}">
                      <a16:colId xmlns:a16="http://schemas.microsoft.com/office/drawing/2014/main" val="20005"/>
                    </a:ext>
                  </a:extLst>
                </a:gridCol>
                <a:gridCol w="265143">
                  <a:extLst>
                    <a:ext uri="{9D8B030D-6E8A-4147-A177-3AD203B41FA5}">
                      <a16:colId xmlns:a16="http://schemas.microsoft.com/office/drawing/2014/main" val="20006"/>
                    </a:ext>
                  </a:extLst>
                </a:gridCol>
                <a:gridCol w="265143">
                  <a:extLst>
                    <a:ext uri="{9D8B030D-6E8A-4147-A177-3AD203B41FA5}">
                      <a16:colId xmlns:a16="http://schemas.microsoft.com/office/drawing/2014/main" val="20007"/>
                    </a:ext>
                  </a:extLst>
                </a:gridCol>
                <a:gridCol w="265143">
                  <a:extLst>
                    <a:ext uri="{9D8B030D-6E8A-4147-A177-3AD203B41FA5}">
                      <a16:colId xmlns:a16="http://schemas.microsoft.com/office/drawing/2014/main" val="20008"/>
                    </a:ext>
                  </a:extLst>
                </a:gridCol>
              </a:tblGrid>
              <a:tr h="32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baseline="-25000" dirty="0">
                        <a:solidFill>
                          <a:srgbClr val="FF0000"/>
                        </a:solidFill>
                      </a:endParaRPr>
                    </a:p>
                  </a:txBody>
                  <a:tcPr marL="51446" marR="51446" marT="25703" marB="25703"/>
                </a:tc>
                <a:tc>
                  <a:txBody>
                    <a:bodyPr/>
                    <a:lstStyle/>
                    <a:p>
                      <a:pPr marL="0" algn="ctr" defTabSz="914400" rtl="0" eaLnBrk="1" latinLnBrk="0" hangingPunct="1"/>
                      <a:endParaRPr lang="zh-CN" altLang="en-US" sz="1800" b="1" kern="1200" dirty="0">
                        <a:solidFill>
                          <a:schemeClr val="tx1"/>
                        </a:solidFill>
                        <a:latin typeface="+mn-lt"/>
                        <a:ea typeface="+mn-ea"/>
                        <a:cs typeface="+mn-cs"/>
                      </a:endParaRPr>
                    </a:p>
                  </a:txBody>
                  <a:tcPr marL="51446" marR="51446" marT="25703" marB="25703"/>
                </a:tc>
                <a:tc>
                  <a:txBody>
                    <a:bodyPr/>
                    <a:lstStyle/>
                    <a:p>
                      <a:pPr marL="0" algn="ctr" defTabSz="914400" rtl="0" eaLnBrk="1" latinLnBrk="0" hangingPunct="1"/>
                      <a:endParaRPr lang="zh-CN" altLang="en-US" sz="1800" b="1" kern="1200" dirty="0">
                        <a:solidFill>
                          <a:schemeClr val="tx1"/>
                        </a:solidFill>
                        <a:latin typeface="+mn-lt"/>
                        <a:ea typeface="+mn-ea"/>
                        <a:cs typeface="+mn-cs"/>
                      </a:endParaRPr>
                    </a:p>
                  </a:txBody>
                  <a:tcPr marL="51446" marR="51446" marT="25703" marB="25703"/>
                </a:tc>
                <a:tc>
                  <a:txBody>
                    <a:bodyPr/>
                    <a:lstStyle/>
                    <a:p>
                      <a:pPr algn="ctr"/>
                      <a:endParaRPr lang="zh-CN" altLang="en-US" sz="1800" b="1" dirty="0"/>
                    </a:p>
                  </a:txBody>
                  <a:tcPr marL="51446" marR="51446" marT="25703" marB="25703"/>
                </a:tc>
                <a:tc>
                  <a:txBody>
                    <a:bodyPr/>
                    <a:lstStyle/>
                    <a:p>
                      <a:pPr algn="ctr"/>
                      <a:endParaRPr lang="zh-CN" altLang="en-US" sz="1800" b="1" dirty="0"/>
                    </a:p>
                  </a:txBody>
                  <a:tcPr marL="51446" marR="51446" marT="25703" marB="25703"/>
                </a:tc>
                <a:tc>
                  <a:txBody>
                    <a:bodyPr/>
                    <a:lstStyle/>
                    <a:p>
                      <a:pPr algn="ctr"/>
                      <a:r>
                        <a:rPr lang="en-US" altLang="zh-CN" sz="1800" b="1" dirty="0"/>
                        <a:t>1</a:t>
                      </a:r>
                      <a:endParaRPr lang="zh-CN" altLang="en-US" sz="1800" b="1" dirty="0"/>
                    </a:p>
                  </a:txBody>
                  <a:tcPr marL="51446" marR="51446" marT="25703" marB="25703"/>
                </a:tc>
                <a:tc>
                  <a:txBody>
                    <a:bodyPr/>
                    <a:lstStyle/>
                    <a:p>
                      <a:pPr algn="ctr"/>
                      <a:r>
                        <a:rPr lang="en-US" altLang="zh-CN" sz="1800" b="1" dirty="0"/>
                        <a:t>1</a:t>
                      </a:r>
                      <a:endParaRPr lang="zh-CN" altLang="en-US" sz="1800" b="1" dirty="0"/>
                    </a:p>
                  </a:txBody>
                  <a:tcPr marL="51446" marR="51446" marT="25703" marB="25703"/>
                </a:tc>
                <a:tc>
                  <a:txBody>
                    <a:bodyPr/>
                    <a:lstStyle/>
                    <a:p>
                      <a:pPr algn="ctr"/>
                      <a:r>
                        <a:rPr lang="en-US" altLang="zh-CN" sz="1800" b="1" dirty="0"/>
                        <a:t>0</a:t>
                      </a:r>
                      <a:endParaRPr lang="zh-CN" altLang="en-US" sz="1800" b="1" dirty="0"/>
                    </a:p>
                  </a:txBody>
                  <a:tcPr marL="51446" marR="51446" marT="25703" marB="25703"/>
                </a:tc>
                <a:tc>
                  <a:txBody>
                    <a:bodyPr/>
                    <a:lstStyle/>
                    <a:p>
                      <a:pPr algn="ctr"/>
                      <a:r>
                        <a:rPr lang="en-US" altLang="zh-CN" sz="1800" b="1" dirty="0"/>
                        <a:t>1</a:t>
                      </a:r>
                      <a:endParaRPr lang="zh-CN" altLang="en-US" sz="1800" b="1" dirty="0"/>
                    </a:p>
                  </a:txBody>
                  <a:tcPr marL="51446" marR="51446" marT="25703" marB="25703"/>
                </a:tc>
                <a:extLst>
                  <a:ext uri="{0D108BD9-81ED-4DB2-BD59-A6C34878D82A}">
                    <a16:rowId xmlns:a16="http://schemas.microsoft.com/office/drawing/2014/main" val="10000"/>
                  </a:ext>
                </a:extLst>
              </a:tr>
              <a:tr h="32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baseline="-25000" dirty="0">
                        <a:solidFill>
                          <a:srgbClr val="FF0000"/>
                        </a:solidFill>
                      </a:endParaRPr>
                    </a:p>
                  </a:txBody>
                  <a:tcPr marL="51446" marR="51446" marT="25703" marB="25703">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kern="1200" dirty="0">
                        <a:solidFill>
                          <a:schemeClr val="tx1"/>
                        </a:solidFill>
                        <a:latin typeface="+mn-lt"/>
                        <a:ea typeface="+mn-ea"/>
                        <a:cs typeface="+mn-cs"/>
                      </a:endParaRPr>
                    </a:p>
                  </a:txBody>
                  <a:tcPr marL="51446" marR="51446" marT="25703" marB="25703">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kern="1200" dirty="0">
                        <a:solidFill>
                          <a:schemeClr val="tx1"/>
                        </a:solidFill>
                        <a:latin typeface="+mn-lt"/>
                        <a:ea typeface="+mn-ea"/>
                        <a:cs typeface="+mn-cs"/>
                      </a:endParaRPr>
                    </a:p>
                  </a:txBody>
                  <a:tcPr marL="51446" marR="51446" marT="25703" marB="25703">
                    <a:lnB w="12700" cap="flat" cmpd="sng" algn="ctr">
                      <a:solidFill>
                        <a:schemeClr val="tx1"/>
                      </a:solidFill>
                      <a:prstDash val="solid"/>
                      <a:round/>
                      <a:headEnd type="none" w="med" len="med"/>
                      <a:tailEnd type="none" w="med" len="med"/>
                    </a:lnB>
                  </a:tcPr>
                </a:tc>
                <a:tc>
                  <a:txBody>
                    <a:bodyPr/>
                    <a:lstStyle/>
                    <a:p>
                      <a:pPr algn="ctr"/>
                      <a:r>
                        <a:rPr lang="en-US" altLang="zh-CN" sz="1800" b="1" dirty="0"/>
                        <a:t>X</a:t>
                      </a:r>
                      <a:endParaRPr lang="zh-CN" altLang="en-US" sz="1800" b="1" dirty="0"/>
                    </a:p>
                  </a:txBody>
                  <a:tcPr marL="51446" marR="51446" marT="25703" marB="25703">
                    <a:lnB w="12700" cap="flat" cmpd="sng" algn="ctr">
                      <a:solidFill>
                        <a:schemeClr val="tx1"/>
                      </a:solidFill>
                      <a:prstDash val="solid"/>
                      <a:round/>
                      <a:headEnd type="none" w="med" len="med"/>
                      <a:tailEnd type="none" w="med" len="med"/>
                    </a:lnB>
                  </a:tcPr>
                </a:tc>
                <a:tc>
                  <a:txBody>
                    <a:bodyPr/>
                    <a:lstStyle/>
                    <a:p>
                      <a:pPr algn="ctr"/>
                      <a:endParaRPr lang="zh-CN" altLang="en-US" sz="1800" b="1" dirty="0"/>
                    </a:p>
                  </a:txBody>
                  <a:tcPr marL="51446" marR="51446" marT="25703" marB="25703">
                    <a:lnB w="12700" cap="flat" cmpd="sng" algn="ctr">
                      <a:solidFill>
                        <a:schemeClr val="tx1"/>
                      </a:solidFill>
                      <a:prstDash val="solid"/>
                      <a:round/>
                      <a:headEnd type="none" w="med" len="med"/>
                      <a:tailEnd type="none" w="med" len="med"/>
                    </a:lnB>
                  </a:tcPr>
                </a:tc>
                <a:tc>
                  <a:txBody>
                    <a:bodyPr/>
                    <a:lstStyle/>
                    <a:p>
                      <a:pPr algn="ctr"/>
                      <a:r>
                        <a:rPr lang="en-US" altLang="zh-CN" sz="1800" b="1" dirty="0"/>
                        <a:t>1</a:t>
                      </a:r>
                      <a:endParaRPr lang="zh-CN" altLang="en-US" sz="1800" b="1" dirty="0"/>
                    </a:p>
                  </a:txBody>
                  <a:tcPr marL="51446" marR="51446" marT="25703" marB="25703">
                    <a:lnB w="12700" cap="flat" cmpd="sng" algn="ctr">
                      <a:solidFill>
                        <a:schemeClr val="tx1"/>
                      </a:solidFill>
                      <a:prstDash val="solid"/>
                      <a:round/>
                      <a:headEnd type="none" w="med" len="med"/>
                      <a:tailEnd type="none" w="med" len="med"/>
                    </a:lnB>
                  </a:tcPr>
                </a:tc>
                <a:tc>
                  <a:txBody>
                    <a:bodyPr/>
                    <a:lstStyle/>
                    <a:p>
                      <a:pPr algn="ctr"/>
                      <a:r>
                        <a:rPr lang="en-US" altLang="zh-CN" sz="1800" b="1" dirty="0"/>
                        <a:t>0</a:t>
                      </a:r>
                      <a:endParaRPr lang="zh-CN" altLang="en-US" sz="1800" b="1" dirty="0"/>
                    </a:p>
                  </a:txBody>
                  <a:tcPr marL="51446" marR="51446" marT="25703" marB="25703">
                    <a:lnB w="12700" cap="flat" cmpd="sng" algn="ctr">
                      <a:solidFill>
                        <a:schemeClr val="tx1"/>
                      </a:solidFill>
                      <a:prstDash val="solid"/>
                      <a:round/>
                      <a:headEnd type="none" w="med" len="med"/>
                      <a:tailEnd type="none" w="med" len="med"/>
                    </a:lnB>
                  </a:tcPr>
                </a:tc>
                <a:tc>
                  <a:txBody>
                    <a:bodyPr/>
                    <a:lstStyle/>
                    <a:p>
                      <a:pPr algn="ctr"/>
                      <a:r>
                        <a:rPr lang="en-US" altLang="zh-CN" sz="1800" b="1" dirty="0"/>
                        <a:t>1</a:t>
                      </a:r>
                      <a:endParaRPr lang="zh-CN" altLang="en-US" sz="1800" b="1" dirty="0"/>
                    </a:p>
                  </a:txBody>
                  <a:tcPr marL="51446" marR="51446" marT="25703" marB="25703">
                    <a:lnB w="12700" cap="flat" cmpd="sng" algn="ctr">
                      <a:solidFill>
                        <a:schemeClr val="tx1"/>
                      </a:solidFill>
                      <a:prstDash val="solid"/>
                      <a:round/>
                      <a:headEnd type="none" w="med" len="med"/>
                      <a:tailEnd type="none" w="med" len="med"/>
                    </a:lnB>
                  </a:tcPr>
                </a:tc>
                <a:tc>
                  <a:txBody>
                    <a:bodyPr/>
                    <a:lstStyle/>
                    <a:p>
                      <a:pPr algn="ctr"/>
                      <a:r>
                        <a:rPr lang="en-US" altLang="zh-CN" sz="1800" b="1" dirty="0"/>
                        <a:t>1</a:t>
                      </a:r>
                      <a:endParaRPr lang="zh-CN" altLang="en-US" sz="1800" b="1" dirty="0"/>
                    </a:p>
                  </a:txBody>
                  <a:tcPr marL="51446" marR="51446" marT="25703" marB="2570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5725">
                <a:tc>
                  <a:txBody>
                    <a:bodyPr/>
                    <a:lstStyle/>
                    <a:p>
                      <a:pPr algn="ctr"/>
                      <a:r>
                        <a:rPr lang="en-US" altLang="zh-CN" sz="1800" b="1" dirty="0">
                          <a:solidFill>
                            <a:srgbClr val="FF0000"/>
                          </a:solidFill>
                        </a:rPr>
                        <a:t>M</a:t>
                      </a:r>
                      <a:r>
                        <a:rPr lang="en-US" altLang="zh-CN" sz="1800" b="1" baseline="-25000" dirty="0">
                          <a:solidFill>
                            <a:srgbClr val="FF0000"/>
                          </a:solidFill>
                        </a:rPr>
                        <a:t>1</a:t>
                      </a:r>
                      <a:r>
                        <a:rPr lang="en-US" altLang="zh-CN" sz="1800" b="1" dirty="0">
                          <a:solidFill>
                            <a:srgbClr val="FF0000"/>
                          </a:solidFill>
                        </a:rPr>
                        <a:t>=AXB</a:t>
                      </a:r>
                      <a:r>
                        <a:rPr lang="en-US" altLang="zh-CN" sz="1800" b="1" baseline="-25000" dirty="0">
                          <a:solidFill>
                            <a:srgbClr val="FF0000"/>
                          </a:solidFill>
                        </a:rPr>
                        <a:t>4</a:t>
                      </a:r>
                      <a:endParaRPr lang="zh-CN" altLang="en-US" sz="1800" b="1" baseline="-25000" dirty="0">
                        <a:solidFill>
                          <a:srgbClr val="FF0000"/>
                        </a:solidFill>
                      </a:endParaRPr>
                    </a:p>
                  </a:txBody>
                  <a:tcPr marL="51446" marR="51446" marT="25703" marB="25703">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kern="1200" dirty="0">
                        <a:solidFill>
                          <a:schemeClr val="tx1"/>
                        </a:solidFill>
                        <a:latin typeface="+mn-lt"/>
                        <a:ea typeface="+mn-ea"/>
                        <a:cs typeface="+mn-cs"/>
                      </a:endParaRPr>
                    </a:p>
                  </a:txBody>
                  <a:tcPr marL="51446" marR="51446" marT="25703" marB="25703">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kern="1200" dirty="0">
                        <a:solidFill>
                          <a:schemeClr val="tx1"/>
                        </a:solidFill>
                        <a:latin typeface="+mn-lt"/>
                        <a:ea typeface="+mn-ea"/>
                        <a:cs typeface="+mn-cs"/>
                      </a:endParaRPr>
                    </a:p>
                  </a:txBody>
                  <a:tcPr marL="51446" marR="51446" marT="25703" marB="25703">
                    <a:lnT w="12700" cap="flat" cmpd="sng" algn="ctr">
                      <a:solidFill>
                        <a:schemeClr val="tx1"/>
                      </a:solidFill>
                      <a:prstDash val="solid"/>
                      <a:round/>
                      <a:headEnd type="none" w="med" len="med"/>
                      <a:tailEnd type="none" w="med" len="med"/>
                    </a:lnT>
                  </a:tcPr>
                </a:tc>
                <a:tc>
                  <a:txBody>
                    <a:bodyPr/>
                    <a:lstStyle/>
                    <a:p>
                      <a:pPr algn="ctr"/>
                      <a:endParaRPr lang="zh-CN" altLang="en-US" sz="1800" b="1" dirty="0"/>
                    </a:p>
                  </a:txBody>
                  <a:tcPr marL="51446" marR="51446" marT="25703" marB="25703">
                    <a:lnT w="12700" cap="flat" cmpd="sng" algn="ctr">
                      <a:solidFill>
                        <a:schemeClr val="tx1"/>
                      </a:solidFill>
                      <a:prstDash val="solid"/>
                      <a:round/>
                      <a:headEnd type="none" w="med" len="med"/>
                      <a:tailEnd type="none" w="med" len="med"/>
                    </a:lnT>
                  </a:tcPr>
                </a:tc>
                <a:tc>
                  <a:txBody>
                    <a:bodyPr/>
                    <a:lstStyle/>
                    <a:p>
                      <a:pPr algn="ctr"/>
                      <a:endParaRPr lang="zh-CN" altLang="en-US" sz="1800" b="1"/>
                    </a:p>
                  </a:txBody>
                  <a:tcPr marL="51446" marR="51446" marT="25703" marB="25703">
                    <a:lnT w="12700" cap="flat" cmpd="sng" algn="ctr">
                      <a:solidFill>
                        <a:schemeClr val="tx1"/>
                      </a:solidFill>
                      <a:prstDash val="solid"/>
                      <a:round/>
                      <a:headEnd type="none" w="med" len="med"/>
                      <a:tailEnd type="none" w="med" len="med"/>
                    </a:lnT>
                  </a:tcPr>
                </a:tc>
                <a:tc>
                  <a:txBody>
                    <a:bodyPr/>
                    <a:lstStyle/>
                    <a:p>
                      <a:pPr algn="ctr"/>
                      <a:r>
                        <a:rPr lang="en-US" altLang="zh-CN" sz="1800" b="1" dirty="0"/>
                        <a:t>1</a:t>
                      </a:r>
                      <a:endParaRPr lang="zh-CN" altLang="en-US" sz="1800" b="1" dirty="0"/>
                    </a:p>
                  </a:txBody>
                  <a:tcPr marL="51446" marR="51446" marT="25703" marB="25703">
                    <a:lnT w="12700" cap="flat" cmpd="sng" algn="ctr">
                      <a:solidFill>
                        <a:schemeClr val="tx1"/>
                      </a:solidFill>
                      <a:prstDash val="solid"/>
                      <a:round/>
                      <a:headEnd type="none" w="med" len="med"/>
                      <a:tailEnd type="none" w="med" len="med"/>
                    </a:lnT>
                  </a:tcPr>
                </a:tc>
                <a:tc>
                  <a:txBody>
                    <a:bodyPr/>
                    <a:lstStyle/>
                    <a:p>
                      <a:pPr algn="ctr"/>
                      <a:r>
                        <a:rPr lang="en-US" altLang="zh-CN" sz="1800" b="1" dirty="0"/>
                        <a:t>1</a:t>
                      </a:r>
                      <a:endParaRPr lang="zh-CN" altLang="en-US" sz="1800" b="1" dirty="0"/>
                    </a:p>
                  </a:txBody>
                  <a:tcPr marL="51446" marR="51446" marT="25703" marB="25703">
                    <a:lnT w="12700" cap="flat" cmpd="sng" algn="ctr">
                      <a:solidFill>
                        <a:schemeClr val="tx1"/>
                      </a:solidFill>
                      <a:prstDash val="solid"/>
                      <a:round/>
                      <a:headEnd type="none" w="med" len="med"/>
                      <a:tailEnd type="none" w="med" len="med"/>
                    </a:lnT>
                  </a:tcPr>
                </a:tc>
                <a:tc>
                  <a:txBody>
                    <a:bodyPr/>
                    <a:lstStyle/>
                    <a:p>
                      <a:pPr algn="ctr"/>
                      <a:r>
                        <a:rPr lang="en-US" altLang="zh-CN" sz="1800" b="1" dirty="0"/>
                        <a:t>0</a:t>
                      </a:r>
                      <a:endParaRPr lang="zh-CN" altLang="en-US" sz="1800" b="1" dirty="0"/>
                    </a:p>
                  </a:txBody>
                  <a:tcPr marL="51446" marR="51446" marT="25703" marB="25703">
                    <a:lnT w="12700" cap="flat" cmpd="sng" algn="ctr">
                      <a:solidFill>
                        <a:schemeClr val="tx1"/>
                      </a:solidFill>
                      <a:prstDash val="solid"/>
                      <a:round/>
                      <a:headEnd type="none" w="med" len="med"/>
                      <a:tailEnd type="none" w="med" len="med"/>
                    </a:lnT>
                  </a:tcPr>
                </a:tc>
                <a:tc>
                  <a:txBody>
                    <a:bodyPr/>
                    <a:lstStyle/>
                    <a:p>
                      <a:pPr algn="ctr"/>
                      <a:r>
                        <a:rPr lang="en-US" altLang="zh-CN" sz="1800" b="1" dirty="0"/>
                        <a:t>1</a:t>
                      </a:r>
                      <a:endParaRPr lang="zh-CN" altLang="en-US" sz="1800" b="1" dirty="0"/>
                    </a:p>
                  </a:txBody>
                  <a:tcPr marL="51446" marR="51446" marT="25703" marB="25703">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2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FF0000"/>
                          </a:solidFill>
                        </a:rPr>
                        <a:t>M</a:t>
                      </a:r>
                      <a:r>
                        <a:rPr lang="en-US" altLang="zh-CN" sz="1800" b="1" baseline="-25000" dirty="0">
                          <a:solidFill>
                            <a:srgbClr val="FF0000"/>
                          </a:solidFill>
                        </a:rPr>
                        <a:t>2</a:t>
                      </a:r>
                      <a:r>
                        <a:rPr lang="en-US" altLang="zh-CN" sz="1800" b="1" dirty="0">
                          <a:solidFill>
                            <a:srgbClr val="FF0000"/>
                          </a:solidFill>
                        </a:rPr>
                        <a:t>=AXB</a:t>
                      </a:r>
                      <a:r>
                        <a:rPr lang="en-US" altLang="zh-CN" sz="1800" b="1" baseline="-25000" dirty="0">
                          <a:solidFill>
                            <a:srgbClr val="FF0000"/>
                          </a:solidFill>
                        </a:rPr>
                        <a:t>3</a:t>
                      </a:r>
                      <a:endParaRPr lang="zh-CN" altLang="en-US" sz="1800" b="1" baseline="-25000" dirty="0">
                        <a:solidFill>
                          <a:srgbClr val="FF0000"/>
                        </a:solidFill>
                      </a:endParaRPr>
                    </a:p>
                  </a:txBody>
                  <a:tcPr marL="51446" marR="51446" marT="25703" marB="25703">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kern="1200" dirty="0">
                        <a:solidFill>
                          <a:schemeClr val="tx1"/>
                        </a:solidFill>
                        <a:latin typeface="+mn-lt"/>
                        <a:ea typeface="+mn-ea"/>
                        <a:cs typeface="+mn-cs"/>
                      </a:endParaRPr>
                    </a:p>
                  </a:txBody>
                  <a:tcPr marL="51446" marR="51446" marT="25703" marB="25703">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kern="1200" dirty="0">
                        <a:solidFill>
                          <a:schemeClr val="tx1"/>
                        </a:solidFill>
                        <a:latin typeface="+mn-lt"/>
                        <a:ea typeface="+mn-ea"/>
                        <a:cs typeface="+mn-cs"/>
                      </a:endParaRPr>
                    </a:p>
                  </a:txBody>
                  <a:tcPr marL="51446" marR="51446" marT="25703" marB="25703">
                    <a:lnB>
                      <a:noFill/>
                    </a:lnB>
                  </a:tcPr>
                </a:tc>
                <a:tc>
                  <a:txBody>
                    <a:bodyPr/>
                    <a:lstStyle/>
                    <a:p>
                      <a:pPr algn="ctr"/>
                      <a:endParaRPr lang="zh-CN" altLang="en-US" sz="1800" b="1"/>
                    </a:p>
                  </a:txBody>
                  <a:tcPr marL="51446" marR="51446" marT="25703" marB="25703">
                    <a:lnB>
                      <a:noFill/>
                    </a:lnB>
                  </a:tcPr>
                </a:tc>
                <a:tc>
                  <a:txBody>
                    <a:bodyPr/>
                    <a:lstStyle/>
                    <a:p>
                      <a:pPr algn="ctr"/>
                      <a:r>
                        <a:rPr lang="en-US" altLang="zh-CN" sz="1800" b="1" dirty="0"/>
                        <a:t>1</a:t>
                      </a:r>
                      <a:endParaRPr lang="zh-CN" altLang="en-US" sz="1800" b="1" dirty="0"/>
                    </a:p>
                  </a:txBody>
                  <a:tcPr marL="51446" marR="51446" marT="25703" marB="25703">
                    <a:lnB>
                      <a:noFill/>
                    </a:lnB>
                  </a:tcPr>
                </a:tc>
                <a:tc>
                  <a:txBody>
                    <a:bodyPr/>
                    <a:lstStyle/>
                    <a:p>
                      <a:pPr algn="ctr"/>
                      <a:r>
                        <a:rPr lang="en-US" altLang="zh-CN" sz="1800" b="1" dirty="0"/>
                        <a:t>1</a:t>
                      </a:r>
                      <a:endParaRPr lang="zh-CN" altLang="en-US" sz="1800" b="1" dirty="0"/>
                    </a:p>
                  </a:txBody>
                  <a:tcPr marL="51446" marR="51446" marT="25703" marB="25703">
                    <a:lnB>
                      <a:noFill/>
                    </a:lnB>
                  </a:tcPr>
                </a:tc>
                <a:tc>
                  <a:txBody>
                    <a:bodyPr/>
                    <a:lstStyle/>
                    <a:p>
                      <a:pPr algn="ctr"/>
                      <a:r>
                        <a:rPr lang="en-US" altLang="zh-CN" sz="1800" b="1" dirty="0"/>
                        <a:t>0</a:t>
                      </a:r>
                      <a:endParaRPr lang="zh-CN" altLang="en-US" sz="1800" b="1" dirty="0"/>
                    </a:p>
                  </a:txBody>
                  <a:tcPr marL="51446" marR="51446" marT="25703" marB="25703">
                    <a:lnB>
                      <a:noFill/>
                    </a:lnB>
                  </a:tcPr>
                </a:tc>
                <a:tc>
                  <a:txBody>
                    <a:bodyPr/>
                    <a:lstStyle/>
                    <a:p>
                      <a:pPr algn="ctr"/>
                      <a:r>
                        <a:rPr lang="en-US" altLang="zh-CN" sz="1800" b="1" dirty="0"/>
                        <a:t>1</a:t>
                      </a:r>
                      <a:endParaRPr lang="zh-CN" altLang="en-US" sz="1800" b="1" dirty="0"/>
                    </a:p>
                  </a:txBody>
                  <a:tcPr marL="51446" marR="51446" marT="25703" marB="25703">
                    <a:lnB>
                      <a:noFill/>
                    </a:lnB>
                  </a:tcPr>
                </a:tc>
                <a:tc>
                  <a:txBody>
                    <a:bodyPr/>
                    <a:lstStyle/>
                    <a:p>
                      <a:pPr algn="ctr"/>
                      <a:endParaRPr lang="zh-CN" altLang="en-US" sz="1800" b="1" dirty="0"/>
                    </a:p>
                  </a:txBody>
                  <a:tcPr marL="51446" marR="51446" marT="25703" marB="25703">
                    <a:lnB>
                      <a:noFill/>
                    </a:lnB>
                  </a:tcPr>
                </a:tc>
                <a:extLst>
                  <a:ext uri="{0D108BD9-81ED-4DB2-BD59-A6C34878D82A}">
                    <a16:rowId xmlns:a16="http://schemas.microsoft.com/office/drawing/2014/main" val="10003"/>
                  </a:ext>
                </a:extLst>
              </a:tr>
              <a:tr h="32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FF0000"/>
                          </a:solidFill>
                        </a:rPr>
                        <a:t>M</a:t>
                      </a:r>
                      <a:r>
                        <a:rPr lang="en-US" altLang="zh-CN" sz="1800" b="1" baseline="-25000" dirty="0">
                          <a:solidFill>
                            <a:srgbClr val="FF0000"/>
                          </a:solidFill>
                        </a:rPr>
                        <a:t>3</a:t>
                      </a:r>
                      <a:r>
                        <a:rPr lang="en-US" altLang="zh-CN" sz="1800" b="1" dirty="0">
                          <a:solidFill>
                            <a:srgbClr val="FF0000"/>
                          </a:solidFill>
                        </a:rPr>
                        <a:t>=AXB</a:t>
                      </a:r>
                      <a:r>
                        <a:rPr lang="en-US" altLang="zh-CN" sz="1800" b="1" baseline="-25000" dirty="0">
                          <a:solidFill>
                            <a:srgbClr val="FF0000"/>
                          </a:solidFill>
                        </a:rPr>
                        <a:t>2</a:t>
                      </a:r>
                      <a:endParaRPr lang="zh-CN" altLang="en-US" sz="1800" b="1" baseline="-25000" dirty="0">
                        <a:solidFill>
                          <a:srgbClr val="FF0000"/>
                        </a:solidFill>
                      </a:endParaRPr>
                    </a:p>
                  </a:txBody>
                  <a:tcPr marL="51446" marR="51446" marT="25703" marB="2570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kern="1200" dirty="0">
                        <a:solidFill>
                          <a:schemeClr val="tx1"/>
                        </a:solidFill>
                        <a:latin typeface="+mn-lt"/>
                        <a:ea typeface="+mn-ea"/>
                        <a:cs typeface="+mn-cs"/>
                      </a:endParaRPr>
                    </a:p>
                  </a:txBody>
                  <a:tcPr marL="51446" marR="51446" marT="25703" marB="2570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kern="1200" dirty="0">
                        <a:solidFill>
                          <a:schemeClr val="tx1"/>
                        </a:solidFill>
                        <a:latin typeface="+mn-lt"/>
                        <a:ea typeface="+mn-ea"/>
                        <a:cs typeface="+mn-cs"/>
                      </a:endParaRPr>
                    </a:p>
                  </a:txBody>
                  <a:tcPr marL="51446" marR="51446" marT="25703" marB="2570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t>0</a:t>
                      </a:r>
                      <a:endParaRPr lang="zh-CN" altLang="en-US" sz="1800" b="1" dirty="0"/>
                    </a:p>
                  </a:txBody>
                  <a:tcPr marL="51446" marR="51446" marT="25703" marB="2570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t>0</a:t>
                      </a:r>
                      <a:endParaRPr lang="zh-CN" altLang="en-US" sz="1800" b="1" dirty="0"/>
                    </a:p>
                  </a:txBody>
                  <a:tcPr marL="51446" marR="51446" marT="25703" marB="2570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t>0</a:t>
                      </a:r>
                      <a:endParaRPr lang="zh-CN" altLang="en-US" sz="1800" b="1" dirty="0"/>
                    </a:p>
                  </a:txBody>
                  <a:tcPr marL="51446" marR="51446" marT="25703" marB="2570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t>0</a:t>
                      </a:r>
                      <a:endParaRPr lang="zh-CN" altLang="en-US" sz="1800" b="1" dirty="0"/>
                    </a:p>
                  </a:txBody>
                  <a:tcPr marL="51446" marR="51446" marT="25703" marB="2570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b="1" dirty="0"/>
                    </a:p>
                  </a:txBody>
                  <a:tcPr marL="51446" marR="51446" marT="25703" marB="2570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b="1" dirty="0"/>
                    </a:p>
                  </a:txBody>
                  <a:tcPr marL="51446" marR="51446" marT="25703" marB="2570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FF0000"/>
                          </a:solidFill>
                        </a:rPr>
                        <a:t>M</a:t>
                      </a:r>
                      <a:r>
                        <a:rPr lang="en-US" altLang="zh-CN" sz="1800" b="1" baseline="-25000" dirty="0">
                          <a:solidFill>
                            <a:srgbClr val="FF0000"/>
                          </a:solidFill>
                        </a:rPr>
                        <a:t>3</a:t>
                      </a:r>
                      <a:r>
                        <a:rPr lang="en-US" altLang="zh-CN" sz="1800" b="1" dirty="0">
                          <a:solidFill>
                            <a:srgbClr val="FF0000"/>
                          </a:solidFill>
                        </a:rPr>
                        <a:t>=AXB</a:t>
                      </a:r>
                      <a:r>
                        <a:rPr lang="en-US" altLang="zh-CN" sz="1800" b="1" baseline="-25000" dirty="0">
                          <a:solidFill>
                            <a:srgbClr val="FF0000"/>
                          </a:solidFill>
                        </a:rPr>
                        <a:t>1</a:t>
                      </a:r>
                      <a:endParaRPr lang="zh-CN" altLang="en-US" sz="1800" b="1" baseline="-25000" dirty="0">
                        <a:solidFill>
                          <a:srgbClr val="FF0000"/>
                        </a:solidFill>
                      </a:endParaRPr>
                    </a:p>
                  </a:txBody>
                  <a:tcPr marL="51446" marR="51446" marT="25703" marB="2570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kern="1200" dirty="0">
                        <a:solidFill>
                          <a:schemeClr val="tx1"/>
                        </a:solidFill>
                        <a:latin typeface="+mn-lt"/>
                        <a:ea typeface="+mn-ea"/>
                        <a:cs typeface="+mn-cs"/>
                      </a:endParaRPr>
                    </a:p>
                  </a:txBody>
                  <a:tcPr marL="51446" marR="51446" marT="25703" marB="2570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1</a:t>
                      </a:r>
                      <a:endParaRPr lang="zh-CN" altLang="en-US" sz="1800" b="1" kern="1200" dirty="0">
                        <a:solidFill>
                          <a:schemeClr val="tx1"/>
                        </a:solidFill>
                        <a:latin typeface="+mn-lt"/>
                        <a:ea typeface="+mn-ea"/>
                        <a:cs typeface="+mn-cs"/>
                      </a:endParaRPr>
                    </a:p>
                  </a:txBody>
                  <a:tcPr marL="51446" marR="51446" marT="25703" marB="2570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t>1</a:t>
                      </a:r>
                      <a:endParaRPr lang="zh-CN" altLang="en-US" sz="1800" b="1" dirty="0"/>
                    </a:p>
                  </a:txBody>
                  <a:tcPr marL="51446" marR="51446" marT="25703" marB="2570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t>0</a:t>
                      </a:r>
                      <a:endParaRPr lang="zh-CN" altLang="en-US" sz="1800" b="1" dirty="0"/>
                    </a:p>
                  </a:txBody>
                  <a:tcPr marL="51446" marR="51446" marT="25703" marB="2570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t>1</a:t>
                      </a:r>
                      <a:endParaRPr lang="zh-CN" altLang="en-US" sz="1800" b="1" dirty="0"/>
                    </a:p>
                  </a:txBody>
                  <a:tcPr marL="51446" marR="51446" marT="25703" marB="2570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b="1" dirty="0"/>
                    </a:p>
                  </a:txBody>
                  <a:tcPr marL="51446" marR="51446" marT="25703" marB="2570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b="1" dirty="0"/>
                    </a:p>
                  </a:txBody>
                  <a:tcPr marL="51446" marR="51446" marT="25703" marB="2570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b="1" dirty="0"/>
                    </a:p>
                  </a:txBody>
                  <a:tcPr marL="51446" marR="51446" marT="25703" marB="2570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25725">
                <a:tc>
                  <a:txBody>
                    <a:bodyPr/>
                    <a:lstStyle/>
                    <a:p>
                      <a:pPr algn="ctr"/>
                      <a:r>
                        <a:rPr lang="en-US" altLang="zh-CN" sz="1800" b="1" dirty="0">
                          <a:solidFill>
                            <a:srgbClr val="FF0000"/>
                          </a:solidFill>
                        </a:rPr>
                        <a:t>AXB</a:t>
                      </a:r>
                      <a:endParaRPr lang="zh-CN" altLang="en-US" sz="1800" b="1" dirty="0"/>
                    </a:p>
                  </a:txBody>
                  <a:tcPr marL="51446" marR="51446" marT="25703" marB="25703">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1800" b="1" kern="1200" dirty="0">
                          <a:solidFill>
                            <a:schemeClr val="tx1"/>
                          </a:solidFill>
                          <a:latin typeface="+mn-lt"/>
                          <a:ea typeface="+mn-ea"/>
                          <a:cs typeface="+mn-cs"/>
                        </a:rPr>
                        <a:t>1</a:t>
                      </a:r>
                      <a:endParaRPr lang="zh-CN" altLang="en-US" sz="1800" b="1" kern="1200" dirty="0">
                        <a:solidFill>
                          <a:schemeClr val="tx1"/>
                        </a:solidFill>
                        <a:latin typeface="+mn-lt"/>
                        <a:ea typeface="+mn-ea"/>
                        <a:cs typeface="+mn-cs"/>
                      </a:endParaRPr>
                    </a:p>
                  </a:txBody>
                  <a:tcPr marL="51446" marR="51446" marT="25703" marB="25703">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1800" b="1" kern="1200" dirty="0">
                          <a:solidFill>
                            <a:schemeClr val="tx1"/>
                          </a:solidFill>
                          <a:latin typeface="+mn-lt"/>
                          <a:ea typeface="+mn-ea"/>
                          <a:cs typeface="+mn-cs"/>
                        </a:rPr>
                        <a:t>0</a:t>
                      </a:r>
                      <a:endParaRPr lang="zh-CN" altLang="en-US" sz="1800" b="1" kern="1200" dirty="0">
                        <a:solidFill>
                          <a:schemeClr val="tx1"/>
                        </a:solidFill>
                        <a:latin typeface="+mn-lt"/>
                        <a:ea typeface="+mn-ea"/>
                        <a:cs typeface="+mn-cs"/>
                      </a:endParaRPr>
                    </a:p>
                  </a:txBody>
                  <a:tcPr marL="51446" marR="51446" marT="25703" marB="25703">
                    <a:lnT w="12700" cap="flat" cmpd="sng" algn="ctr">
                      <a:solidFill>
                        <a:schemeClr val="tx1"/>
                      </a:solidFill>
                      <a:prstDash val="solid"/>
                      <a:round/>
                      <a:headEnd type="none" w="med" len="med"/>
                      <a:tailEnd type="none" w="med" len="med"/>
                    </a:lnT>
                  </a:tcPr>
                </a:tc>
                <a:tc>
                  <a:txBody>
                    <a:bodyPr/>
                    <a:lstStyle/>
                    <a:p>
                      <a:pPr algn="ctr"/>
                      <a:r>
                        <a:rPr lang="en-US" altLang="zh-CN" sz="1800" b="1" dirty="0"/>
                        <a:t>0</a:t>
                      </a:r>
                      <a:endParaRPr lang="zh-CN" altLang="en-US" sz="1800" b="1" dirty="0"/>
                    </a:p>
                  </a:txBody>
                  <a:tcPr marL="51446" marR="51446" marT="25703" marB="25703">
                    <a:lnT w="12700" cap="flat" cmpd="sng" algn="ctr">
                      <a:solidFill>
                        <a:schemeClr val="tx1"/>
                      </a:solidFill>
                      <a:prstDash val="solid"/>
                      <a:round/>
                      <a:headEnd type="none" w="med" len="med"/>
                      <a:tailEnd type="none" w="med" len="med"/>
                    </a:lnT>
                  </a:tcPr>
                </a:tc>
                <a:tc>
                  <a:txBody>
                    <a:bodyPr/>
                    <a:lstStyle/>
                    <a:p>
                      <a:pPr algn="ctr"/>
                      <a:r>
                        <a:rPr lang="en-US" altLang="zh-CN" sz="1800" b="1" dirty="0"/>
                        <a:t>0</a:t>
                      </a:r>
                      <a:endParaRPr lang="zh-CN" altLang="en-US" sz="1800" b="1" dirty="0"/>
                    </a:p>
                  </a:txBody>
                  <a:tcPr marL="51446" marR="51446" marT="25703" marB="25703">
                    <a:lnT w="12700" cap="flat" cmpd="sng" algn="ctr">
                      <a:solidFill>
                        <a:schemeClr val="tx1"/>
                      </a:solidFill>
                      <a:prstDash val="solid"/>
                      <a:round/>
                      <a:headEnd type="none" w="med" len="med"/>
                      <a:tailEnd type="none" w="med" len="med"/>
                    </a:lnT>
                  </a:tcPr>
                </a:tc>
                <a:tc>
                  <a:txBody>
                    <a:bodyPr/>
                    <a:lstStyle/>
                    <a:p>
                      <a:pPr algn="ctr"/>
                      <a:r>
                        <a:rPr lang="en-US" altLang="zh-CN" sz="1800" b="1" dirty="0"/>
                        <a:t>1</a:t>
                      </a:r>
                      <a:endParaRPr lang="zh-CN" altLang="en-US" sz="1800" b="1" dirty="0"/>
                    </a:p>
                  </a:txBody>
                  <a:tcPr marL="51446" marR="51446" marT="25703" marB="25703">
                    <a:lnT w="12700" cap="flat" cmpd="sng" algn="ctr">
                      <a:solidFill>
                        <a:schemeClr val="tx1"/>
                      </a:solidFill>
                      <a:prstDash val="solid"/>
                      <a:round/>
                      <a:headEnd type="none" w="med" len="med"/>
                      <a:tailEnd type="none" w="med" len="med"/>
                    </a:lnT>
                  </a:tcPr>
                </a:tc>
                <a:tc>
                  <a:txBody>
                    <a:bodyPr/>
                    <a:lstStyle/>
                    <a:p>
                      <a:pPr algn="ctr"/>
                      <a:r>
                        <a:rPr lang="en-US" altLang="zh-CN" sz="1800" b="1" dirty="0"/>
                        <a:t>1</a:t>
                      </a:r>
                      <a:endParaRPr lang="zh-CN" altLang="en-US" sz="1800" b="1" dirty="0"/>
                    </a:p>
                  </a:txBody>
                  <a:tcPr marL="51446" marR="51446" marT="25703" marB="25703">
                    <a:lnT w="12700" cap="flat" cmpd="sng" algn="ctr">
                      <a:solidFill>
                        <a:schemeClr val="tx1"/>
                      </a:solidFill>
                      <a:prstDash val="solid"/>
                      <a:round/>
                      <a:headEnd type="none" w="med" len="med"/>
                      <a:tailEnd type="none" w="med" len="med"/>
                    </a:lnT>
                  </a:tcPr>
                </a:tc>
                <a:tc>
                  <a:txBody>
                    <a:bodyPr/>
                    <a:lstStyle/>
                    <a:p>
                      <a:pPr algn="ctr"/>
                      <a:r>
                        <a:rPr lang="en-US" altLang="zh-CN" sz="1800" b="1" dirty="0"/>
                        <a:t>1</a:t>
                      </a:r>
                      <a:endParaRPr lang="zh-CN" altLang="en-US" sz="1800" b="1" dirty="0"/>
                    </a:p>
                  </a:txBody>
                  <a:tcPr marL="51446" marR="51446" marT="25703" marB="25703">
                    <a:lnT w="12700" cap="flat" cmpd="sng" algn="ctr">
                      <a:solidFill>
                        <a:schemeClr val="tx1"/>
                      </a:solidFill>
                      <a:prstDash val="solid"/>
                      <a:round/>
                      <a:headEnd type="none" w="med" len="med"/>
                      <a:tailEnd type="none" w="med" len="med"/>
                    </a:lnT>
                  </a:tcPr>
                </a:tc>
                <a:tc>
                  <a:txBody>
                    <a:bodyPr/>
                    <a:lstStyle/>
                    <a:p>
                      <a:pPr algn="ctr"/>
                      <a:r>
                        <a:rPr lang="en-US" altLang="zh-CN" sz="1800" b="1" dirty="0"/>
                        <a:t>1</a:t>
                      </a:r>
                      <a:endParaRPr lang="zh-CN" altLang="en-US" sz="1800" b="1" dirty="0"/>
                    </a:p>
                  </a:txBody>
                  <a:tcPr marL="51446" marR="51446" marT="25703" marB="25703">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
        <p:nvSpPr>
          <p:cNvPr id="7" name="圆角矩形标注 6"/>
          <p:cNvSpPr/>
          <p:nvPr/>
        </p:nvSpPr>
        <p:spPr>
          <a:xfrm>
            <a:off x="1351360" y="2511029"/>
            <a:ext cx="684609" cy="364331"/>
          </a:xfrm>
          <a:prstGeom prst="wedgeRoundRectCallout">
            <a:avLst>
              <a:gd name="adj1" fmla="val 43576"/>
              <a:gd name="adj2" fmla="val 121541"/>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95000"/>
              </a:lnSpc>
              <a:spcBef>
                <a:spcPts val="0"/>
              </a:spcBef>
              <a:spcAft>
                <a:spcPts val="0"/>
              </a:spcAft>
              <a:defRPr/>
            </a:pPr>
            <a:r>
              <a:rPr lang="zh-CN" altLang="en-US" dirty="0">
                <a:solidFill>
                  <a:schemeClr val="tx1"/>
                </a:solidFill>
                <a:latin typeface="Lantinghei SC Demibold" charset="-122"/>
                <a:ea typeface="Lantinghei SC Demibold" charset="-122"/>
                <a:cs typeface="Lantinghei SC Demibold" charset="-122"/>
              </a:rPr>
              <a:t>相乘</a:t>
            </a:r>
          </a:p>
        </p:txBody>
      </p:sp>
      <p:sp>
        <p:nvSpPr>
          <p:cNvPr id="8" name="圆角矩形标注 7"/>
          <p:cNvSpPr/>
          <p:nvPr/>
        </p:nvSpPr>
        <p:spPr>
          <a:xfrm>
            <a:off x="1693069" y="4899423"/>
            <a:ext cx="684610" cy="364331"/>
          </a:xfrm>
          <a:prstGeom prst="wedgeRoundRectCallout">
            <a:avLst>
              <a:gd name="adj1" fmla="val 52967"/>
              <a:gd name="adj2" fmla="val -97181"/>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95000"/>
              </a:lnSpc>
              <a:spcBef>
                <a:spcPts val="0"/>
              </a:spcBef>
              <a:spcAft>
                <a:spcPts val="0"/>
              </a:spcAft>
              <a:defRPr/>
            </a:pPr>
            <a:r>
              <a:rPr lang="zh-CN" altLang="en-US" dirty="0">
                <a:solidFill>
                  <a:schemeClr val="tx1"/>
                </a:solidFill>
                <a:latin typeface="Lantinghei SC Demibold" charset="-122"/>
                <a:ea typeface="Lantinghei SC Demibold" charset="-122"/>
                <a:cs typeface="Lantinghei SC Demibold" charset="-122"/>
              </a:rPr>
              <a:t>相加</a:t>
            </a:r>
          </a:p>
        </p:txBody>
      </p:sp>
    </p:spTree>
    <p:extLst>
      <p:ext uri="{BB962C8B-B14F-4D97-AF65-F5344CB8AC3E}">
        <p14:creationId xmlns:p14="http://schemas.microsoft.com/office/powerpoint/2010/main" val="103348781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1000"/>
                                        <p:tgtEl>
                                          <p:spTgt spid="9">
                                            <p:txEl>
                                              <p:pRg st="0" end="0"/>
                                            </p:txEl>
                                          </p:spTgt>
                                        </p:tgtEl>
                                      </p:cBhvr>
                                    </p:animEffect>
                                    <p:anim calcmode="lin" valueType="num">
                                      <p:cBhvr>
                                        <p:cTn id="16"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fade">
                                      <p:cBhvr>
                                        <p:cTn id="20" dur="1000"/>
                                        <p:tgtEl>
                                          <p:spTgt spid="9">
                                            <p:txEl>
                                              <p:pRg st="1" end="1"/>
                                            </p:txEl>
                                          </p:spTgt>
                                        </p:tgtEl>
                                      </p:cBhvr>
                                    </p:animEffect>
                                    <p:anim calcmode="lin" valueType="num">
                                      <p:cBhvr>
                                        <p:cTn id="21"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1000"/>
                                        <p:tgtEl>
                                          <p:spTgt spid="9">
                                            <p:txEl>
                                              <p:pRg st="2" end="2"/>
                                            </p:txEl>
                                          </p:spTgt>
                                        </p:tgtEl>
                                      </p:cBhvr>
                                    </p:animEffect>
                                    <p:anim calcmode="lin" valueType="num">
                                      <p:cBhvr>
                                        <p:cTn id="2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fade">
                                      <p:cBhvr>
                                        <p:cTn id="34" dur="1000"/>
                                        <p:tgtEl>
                                          <p:spTgt spid="9">
                                            <p:txEl>
                                              <p:pRg st="3" end="3"/>
                                            </p:txEl>
                                          </p:spTgt>
                                        </p:tgtEl>
                                      </p:cBhvr>
                                    </p:animEffect>
                                    <p:anim calcmode="lin" valueType="num">
                                      <p:cBhvr>
                                        <p:cTn id="3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Effect transition="in" filter="fade">
                                      <p:cBhvr>
                                        <p:cTn id="41" dur="1000"/>
                                        <p:tgtEl>
                                          <p:spTgt spid="9">
                                            <p:txEl>
                                              <p:pRg st="4" end="4"/>
                                            </p:txEl>
                                          </p:spTgt>
                                        </p:tgtEl>
                                      </p:cBhvr>
                                    </p:animEffect>
                                    <p:anim calcmode="lin" valueType="num">
                                      <p:cBhvr>
                                        <p:cTn id="42"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a:xfrm>
            <a:off x="179512" y="0"/>
            <a:ext cx="5840016" cy="6016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快速乘法</a:t>
            </a:r>
            <a:r>
              <a:rPr lang="en-US" altLang="zh-CN" dirty="0">
                <a:solidFill>
                  <a:srgbClr val="A50021"/>
                </a:solidFill>
              </a:rPr>
              <a:t>——2</a:t>
            </a:r>
            <a:r>
              <a:rPr lang="zh-CN" altLang="en-US" dirty="0">
                <a:solidFill>
                  <a:srgbClr val="A50021"/>
                </a:solidFill>
              </a:rPr>
              <a:t>位</a:t>
            </a:r>
            <a:r>
              <a:rPr lang="en-US" altLang="zh-CN" dirty="0">
                <a:solidFill>
                  <a:srgbClr val="A50021"/>
                </a:solidFill>
              </a:rPr>
              <a:t>Booth</a:t>
            </a:r>
            <a:r>
              <a:rPr lang="zh-CN" altLang="en-US" dirty="0">
                <a:solidFill>
                  <a:srgbClr val="A50021"/>
                </a:solidFill>
              </a:rPr>
              <a:t>乘法</a:t>
            </a:r>
          </a:p>
        </p:txBody>
      </p:sp>
      <p:sp>
        <p:nvSpPr>
          <p:cNvPr id="46083" name="Rectangle 2"/>
          <p:cNvSpPr>
            <a:spLocks noGrp="1" noChangeArrowheads="1"/>
          </p:cNvSpPr>
          <p:nvPr>
            <p:ph idx="1"/>
          </p:nvPr>
        </p:nvSpPr>
        <p:spPr>
          <a:xfrm>
            <a:off x="70992" y="956516"/>
            <a:ext cx="9073008" cy="1371600"/>
          </a:xfrm>
        </p:spPr>
        <p:txBody>
          <a:bodyPr lIns="69056" tIns="34529" rIns="69056" bIns="34529"/>
          <a:lstStyle/>
          <a:p>
            <a:pPr marL="271463" indent="-271463" eaLnBrk="1" hangingPunct="1">
              <a:spcBef>
                <a:spcPts val="450"/>
              </a:spcBef>
              <a:spcAft>
                <a:spcPts val="450"/>
              </a:spcAft>
            </a:pPr>
            <a:r>
              <a:rPr kumimoji="1" lang="zh-CN" altLang="en-US" dirty="0"/>
              <a:t>在补码一位比较法的基础上导出，乘数[</a:t>
            </a:r>
            <a:r>
              <a:rPr kumimoji="1" lang="en-US" altLang="zh-CN" dirty="0"/>
              <a:t>B]</a:t>
            </a:r>
            <a:r>
              <a:rPr kumimoji="1" lang="zh-CN" altLang="en-US" baseline="-25000" dirty="0"/>
              <a:t>补</a:t>
            </a:r>
            <a:r>
              <a:rPr kumimoji="1" lang="zh-CN" altLang="en-US" dirty="0"/>
              <a:t>添加一位附加位</a:t>
            </a:r>
            <a:r>
              <a:rPr kumimoji="1" lang="en-US" altLang="en-US" dirty="0"/>
              <a:t>B</a:t>
            </a:r>
            <a:r>
              <a:rPr kumimoji="1" lang="en-US" altLang="en-US" baseline="-25000" dirty="0"/>
              <a:t>n+1</a:t>
            </a:r>
          </a:p>
          <a:p>
            <a:pPr marL="271463" indent="-271463" eaLnBrk="1" hangingPunct="1">
              <a:spcBef>
                <a:spcPts val="450"/>
              </a:spcBef>
              <a:spcAft>
                <a:spcPts val="450"/>
              </a:spcAft>
            </a:pPr>
            <a:r>
              <a:rPr kumimoji="1" lang="zh-CN" altLang="en-US" dirty="0"/>
              <a:t>补码两位比较乘法规则</a:t>
            </a:r>
          </a:p>
        </p:txBody>
      </p:sp>
      <p:graphicFrame>
        <p:nvGraphicFramePr>
          <p:cNvPr id="2" name="Object 2"/>
          <p:cNvGraphicFramePr>
            <a:graphicFrameLocks noChangeAspect="1"/>
          </p:cNvGraphicFramePr>
          <p:nvPr/>
        </p:nvGraphicFramePr>
        <p:xfrm>
          <a:off x="1493838" y="2840038"/>
          <a:ext cx="6088062" cy="2959100"/>
        </p:xfrm>
        <a:graphic>
          <a:graphicData uri="http://schemas.openxmlformats.org/presentationml/2006/ole">
            <mc:AlternateContent xmlns:mc="http://schemas.openxmlformats.org/markup-compatibility/2006">
              <mc:Choice xmlns:v="urn:schemas-microsoft-com:vml" Requires="v">
                <p:oleObj name="Document" r:id="rId3" imgW="7124775" imgH="1685845" progId="Word.Document.8">
                  <p:embed/>
                </p:oleObj>
              </mc:Choice>
              <mc:Fallback>
                <p:oleObj name="Document" r:id="rId3" imgW="7124775" imgH="1685845" progId="Word.Document.8">
                  <p:embed/>
                  <p:pic>
                    <p:nvPicPr>
                      <p:cNvPr id="2" name="Object 2"/>
                      <p:cNvPicPr>
                        <a:picLocks noChangeAspect="1" noChangeArrowheads="1"/>
                      </p:cNvPicPr>
                      <p:nvPr/>
                    </p:nvPicPr>
                    <p:blipFill>
                      <a:blip r:embed="rId4">
                        <a:extLst>
                          <a:ext uri="{28A0092B-C50C-407E-A947-70E740481C1C}">
                            <a14:useLocalDpi xmlns:a14="http://schemas.microsoft.com/office/drawing/2010/main" val="0"/>
                          </a:ext>
                        </a:extLst>
                      </a:blip>
                      <a:srcRect l="32979" r="34256" b="35432"/>
                      <a:stretch>
                        <a:fillRect/>
                      </a:stretch>
                    </p:blipFill>
                    <p:spPr bwMode="auto">
                      <a:xfrm>
                        <a:off x="1493838" y="2840038"/>
                        <a:ext cx="6088062" cy="2959100"/>
                      </a:xfrm>
                      <a:prstGeom prst="rect">
                        <a:avLst/>
                      </a:prstGeom>
                      <a:noFill/>
                      <a:ln>
                        <a:noFill/>
                      </a:ln>
                      <a:effectLst/>
                      <a:extLst>
                        <a:ext uri="{909E8E84-426E-40DD-AFC4-6F175D3DCCD1}">
                          <a14:hiddenFill xmlns:a14="http://schemas.microsoft.com/office/drawing/2010/main">
                            <a:solidFill>
                              <a:srgbClr val="42728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245944935"/>
      </p:ext>
    </p:extLst>
  </p:cSld>
  <p:clrMapOvr>
    <a:masterClrMapping/>
  </p:clrMapOvr>
  <p:transition>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a:xfrm>
            <a:off x="107504" y="0"/>
            <a:ext cx="5572125" cy="5339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a:t>
            </a:r>
            <a:r>
              <a:rPr lang="zh-CN" altLang="en-US" dirty="0">
                <a:solidFill>
                  <a:srgbClr val="A50021"/>
                </a:solidFill>
              </a:rPr>
              <a:t>位</a:t>
            </a:r>
            <a:r>
              <a:rPr lang="en-US" altLang="zh-CN" dirty="0">
                <a:solidFill>
                  <a:srgbClr val="A50021"/>
                </a:solidFill>
              </a:rPr>
              <a:t>Booth</a:t>
            </a:r>
            <a:r>
              <a:rPr lang="zh-CN" altLang="en-US" dirty="0">
                <a:solidFill>
                  <a:srgbClr val="A50021"/>
                </a:solidFill>
              </a:rPr>
              <a:t>快速乘法举例</a:t>
            </a:r>
          </a:p>
        </p:txBody>
      </p:sp>
      <p:sp>
        <p:nvSpPr>
          <p:cNvPr id="48131" name="Rectangle 2"/>
          <p:cNvSpPr>
            <a:spLocks noGrp="1" noChangeArrowheads="1"/>
          </p:cNvSpPr>
          <p:nvPr>
            <p:ph idx="1"/>
          </p:nvPr>
        </p:nvSpPr>
        <p:spPr>
          <a:xfrm>
            <a:off x="395536" y="1340768"/>
            <a:ext cx="8371209" cy="1371600"/>
          </a:xfrm>
        </p:spPr>
        <p:txBody>
          <a:bodyPr lIns="69056" tIns="34529" rIns="69056" bIns="34529"/>
          <a:lstStyle/>
          <a:p>
            <a:pPr algn="just" eaLnBrk="1" hangingPunct="1">
              <a:lnSpc>
                <a:spcPct val="75000"/>
              </a:lnSpc>
              <a:buSzPct val="70000"/>
              <a:buFont typeface="Monotype Sorts" pitchFamily="2" charset="2"/>
              <a:buNone/>
            </a:pPr>
            <a:r>
              <a:rPr kumimoji="1" lang="zh-CN" altLang="en-US" dirty="0"/>
              <a:t>例： </a:t>
            </a:r>
            <a:r>
              <a:rPr kumimoji="1" lang="en-US" altLang="zh-CN" dirty="0"/>
              <a:t>A=0.111111，B=−0.111001，</a:t>
            </a:r>
            <a:r>
              <a:rPr kumimoji="1" lang="zh-CN" altLang="en-US" dirty="0"/>
              <a:t>求[</a:t>
            </a:r>
            <a:r>
              <a:rPr kumimoji="1" lang="en-US" altLang="zh-CN" dirty="0"/>
              <a:t>A</a:t>
            </a:r>
            <a:r>
              <a:rPr kumimoji="1" lang="zh-CN" altLang="en-US" dirty="0">
                <a:sym typeface="Symbol" panose="05050102010706020507" pitchFamily="18" charset="2"/>
              </a:rPr>
              <a:t></a:t>
            </a:r>
            <a:r>
              <a:rPr kumimoji="1" lang="en-US" altLang="zh-CN" dirty="0"/>
              <a:t>B]</a:t>
            </a:r>
            <a:r>
              <a:rPr kumimoji="1" lang="zh-CN" altLang="en-US" baseline="-25000" dirty="0"/>
              <a:t>补</a:t>
            </a:r>
            <a:endParaRPr kumimoji="1" lang="zh-CN" altLang="en-US" dirty="0"/>
          </a:p>
          <a:p>
            <a:pPr eaLnBrk="1" hangingPunct="1">
              <a:lnSpc>
                <a:spcPct val="130000"/>
              </a:lnSpc>
              <a:buClr>
                <a:schemeClr val="tx1"/>
              </a:buClr>
              <a:buSzPct val="70000"/>
              <a:buFontTx/>
              <a:buNone/>
            </a:pPr>
            <a:r>
              <a:rPr kumimoji="1" lang="zh-CN" altLang="en-US" dirty="0"/>
              <a:t>解：[</a:t>
            </a:r>
            <a:r>
              <a:rPr kumimoji="1" lang="en-US" altLang="zh-CN" dirty="0"/>
              <a:t>A]</a:t>
            </a:r>
            <a:r>
              <a:rPr kumimoji="1" lang="zh-CN" altLang="en-US" baseline="-30000" dirty="0"/>
              <a:t>补</a:t>
            </a:r>
            <a:r>
              <a:rPr kumimoji="1" lang="zh-CN" altLang="en-US" dirty="0"/>
              <a:t>=000.111111，[-</a:t>
            </a:r>
            <a:r>
              <a:rPr kumimoji="1" lang="en-US" altLang="zh-CN" dirty="0"/>
              <a:t>A]</a:t>
            </a:r>
            <a:r>
              <a:rPr kumimoji="1" lang="zh-CN" altLang="en-US" baseline="-30000" dirty="0"/>
              <a:t>补</a:t>
            </a:r>
            <a:r>
              <a:rPr kumimoji="1" lang="zh-CN" altLang="en-US" dirty="0"/>
              <a:t>=111.000001，</a:t>
            </a:r>
          </a:p>
          <a:p>
            <a:pPr eaLnBrk="1" hangingPunct="1">
              <a:lnSpc>
                <a:spcPct val="130000"/>
              </a:lnSpc>
              <a:buClr>
                <a:schemeClr val="tx1"/>
              </a:buClr>
              <a:buSzPct val="70000"/>
              <a:buFontTx/>
              <a:buNone/>
            </a:pPr>
            <a:r>
              <a:rPr kumimoji="1" lang="zh-CN" altLang="en-US" dirty="0"/>
              <a:t>	   [2</a:t>
            </a:r>
            <a:r>
              <a:rPr kumimoji="1" lang="en-US" altLang="zh-CN" dirty="0"/>
              <a:t>A]</a:t>
            </a:r>
            <a:r>
              <a:rPr kumimoji="1" lang="zh-CN" altLang="en-US" baseline="-30000" dirty="0"/>
              <a:t>补</a:t>
            </a:r>
            <a:r>
              <a:rPr kumimoji="1" lang="zh-CN" altLang="en-US" dirty="0"/>
              <a:t>=001.111110，[</a:t>
            </a:r>
            <a:r>
              <a:rPr kumimoji="1" lang="en-US" altLang="zh-CN" dirty="0"/>
              <a:t>B]</a:t>
            </a:r>
            <a:r>
              <a:rPr kumimoji="1" lang="zh-CN" altLang="en-US" baseline="-30000" dirty="0"/>
              <a:t>补</a:t>
            </a:r>
            <a:r>
              <a:rPr kumimoji="1" lang="zh-CN" altLang="en-US" dirty="0"/>
              <a:t>=11.000111</a:t>
            </a:r>
            <a:r>
              <a:rPr kumimoji="1" lang="zh-CN" altLang="en-US" sz="2250" dirty="0"/>
              <a:t> </a:t>
            </a:r>
          </a:p>
        </p:txBody>
      </p:sp>
    </p:spTree>
    <p:extLst>
      <p:ext uri="{BB962C8B-B14F-4D97-AF65-F5344CB8AC3E}">
        <p14:creationId xmlns:p14="http://schemas.microsoft.com/office/powerpoint/2010/main" val="3471830988"/>
      </p:ext>
    </p:extLst>
  </p:cSld>
  <p:clrMapOvr>
    <a:masterClrMapping/>
  </p:clrMapOvr>
  <p:transition>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0" y="1916113"/>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4000" b="1">
                <a:solidFill>
                  <a:schemeClr val="bg1"/>
                </a:solidFill>
                <a:latin typeface="微软雅黑" panose="020B0503020204020204" pitchFamily="34" charset="-122"/>
                <a:ea typeface="微软雅黑" panose="020B0503020204020204" pitchFamily="34" charset="-122"/>
              </a:rPr>
              <a:t>3.3</a:t>
            </a:r>
            <a:r>
              <a:rPr lang="zh-CN" altLang="en-US" sz="4000" b="1">
                <a:solidFill>
                  <a:schemeClr val="bg1"/>
                </a:solidFill>
                <a:latin typeface="微软雅黑" panose="020B0503020204020204" pitchFamily="34" charset="-122"/>
                <a:ea typeface="微软雅黑" panose="020B0503020204020204" pitchFamily="34" charset="-122"/>
              </a:rPr>
              <a:t>  乘法运算</a:t>
            </a:r>
            <a:endParaRPr lang="en-US" altLang="zh-CN" sz="900" b="1">
              <a:solidFill>
                <a:schemeClr val="bg1"/>
              </a:solidFill>
              <a:latin typeface="微软雅黑" panose="020B0503020204020204" pitchFamily="34" charset="-122"/>
              <a:ea typeface="微软雅黑" panose="020B0503020204020204" pitchFamily="34" charset="-122"/>
            </a:endParaRPr>
          </a:p>
        </p:txBody>
      </p:sp>
      <p:sp>
        <p:nvSpPr>
          <p:cNvPr id="9" name="TextBox 5"/>
          <p:cNvSpPr txBox="1"/>
          <p:nvPr/>
        </p:nvSpPr>
        <p:spPr>
          <a:xfrm>
            <a:off x="143508" y="2839859"/>
            <a:ext cx="8856984" cy="1200329"/>
          </a:xfrm>
          <a:prstGeom prst="rect">
            <a:avLst/>
          </a:prstGeom>
          <a:noFill/>
        </p:spPr>
        <p:txBody>
          <a:bodyPr>
            <a:spAutoFit/>
          </a:bodyPr>
          <a:lstStyle/>
          <a:p>
            <a:pPr algn="ctr">
              <a:defRPr/>
            </a:pPr>
            <a:r>
              <a:rPr lang="en-US" altLang="zh-CN" sz="2400"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“Multiplication is vexation. Division is just as bad. The Rule of Three perplexes me And Practice drives me mad”</a:t>
            </a:r>
          </a:p>
          <a:p>
            <a:pPr algn="ctr">
              <a:defRPr/>
            </a:pPr>
            <a:r>
              <a:rPr lang="en-US" altLang="zh-CN" sz="2400"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——《Elizabethan</a:t>
            </a:r>
            <a:r>
              <a:rPr lang="zh-CN" altLang="en-US" sz="2400"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400"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manuscript》,</a:t>
            </a:r>
            <a:r>
              <a:rPr lang="zh-CN" altLang="en-US" sz="2400"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400"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1570</a:t>
            </a:r>
            <a:endParaRPr lang="zh-CN" altLang="en-US" sz="2400"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endParaRPr>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0178" name="Object 2"/>
          <p:cNvGraphicFramePr>
            <a:graphicFrameLocks noChangeAspect="1"/>
          </p:cNvGraphicFramePr>
          <p:nvPr/>
        </p:nvGraphicFramePr>
        <p:xfrm>
          <a:off x="-288132" y="1484710"/>
          <a:ext cx="9634538" cy="5407819"/>
        </p:xfrm>
        <a:graphic>
          <a:graphicData uri="http://schemas.openxmlformats.org/presentationml/2006/ole">
            <mc:AlternateContent xmlns:mc="http://schemas.openxmlformats.org/markup-compatibility/2006">
              <mc:Choice xmlns:v="urn:schemas-microsoft-com:vml" Requires="v">
                <p:oleObj name="Document" r:id="rId3" imgW="6257801" imgH="4124152" progId="Word.Document.8">
                  <p:embed/>
                </p:oleObj>
              </mc:Choice>
              <mc:Fallback>
                <p:oleObj name="Document" r:id="rId3" imgW="6257801" imgH="4124152" progId="Word.Document.8">
                  <p:embed/>
                  <p:pic>
                    <p:nvPicPr>
                      <p:cNvPr id="50178" name="Object 2"/>
                      <p:cNvPicPr>
                        <a:picLocks noChangeAspect="1" noChangeArrowheads="1"/>
                      </p:cNvPicPr>
                      <p:nvPr/>
                    </p:nvPicPr>
                    <p:blipFill>
                      <a:blip r:embed="rId4">
                        <a:extLst>
                          <a:ext uri="{28A0092B-C50C-407E-A947-70E740481C1C}">
                            <a14:useLocalDpi xmlns:a14="http://schemas.microsoft.com/office/drawing/2010/main" val="0"/>
                          </a:ext>
                        </a:extLst>
                      </a:blip>
                      <a:srcRect l="10083" r="11868" b="40625"/>
                      <a:stretch>
                        <a:fillRect/>
                      </a:stretch>
                    </p:blipFill>
                    <p:spPr bwMode="auto">
                      <a:xfrm>
                        <a:off x="-288132" y="1484710"/>
                        <a:ext cx="9634538" cy="5407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79" name="Rectangle 3"/>
          <p:cNvSpPr>
            <a:spLocks noGrp="1" noChangeArrowheads="1"/>
          </p:cNvSpPr>
          <p:nvPr>
            <p:ph type="title"/>
          </p:nvPr>
        </p:nvSpPr>
        <p:spPr>
          <a:xfrm>
            <a:off x="179512" y="86006"/>
            <a:ext cx="5572125" cy="48282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a:t>
            </a:r>
            <a:r>
              <a:rPr lang="zh-CN" altLang="en-US" dirty="0">
                <a:solidFill>
                  <a:srgbClr val="A50021"/>
                </a:solidFill>
              </a:rPr>
              <a:t>位</a:t>
            </a:r>
            <a:r>
              <a:rPr lang="en-US" altLang="zh-CN" dirty="0">
                <a:solidFill>
                  <a:srgbClr val="A50021"/>
                </a:solidFill>
              </a:rPr>
              <a:t>Booth</a:t>
            </a:r>
            <a:r>
              <a:rPr lang="zh-CN" altLang="en-US" dirty="0">
                <a:solidFill>
                  <a:srgbClr val="A50021"/>
                </a:solidFill>
              </a:rPr>
              <a:t>快速乘法举例</a:t>
            </a:r>
          </a:p>
        </p:txBody>
      </p:sp>
      <p:sp>
        <p:nvSpPr>
          <p:cNvPr id="50180" name="Rectangle 3"/>
          <p:cNvSpPr>
            <a:spLocks noGrp="1" noChangeArrowheads="1"/>
          </p:cNvSpPr>
          <p:nvPr>
            <p:ph idx="1"/>
          </p:nvPr>
        </p:nvSpPr>
        <p:spPr>
          <a:xfrm>
            <a:off x="4214812" y="5156597"/>
            <a:ext cx="3700463" cy="442913"/>
          </a:xfrm>
        </p:spPr>
        <p:txBody>
          <a:bodyPr lIns="69056" tIns="34529" rIns="69056" bIns="34529"/>
          <a:lstStyle/>
          <a:p>
            <a:pPr eaLnBrk="1" hangingPunct="1">
              <a:buSzPct val="70000"/>
              <a:buFont typeface="Monotype Sorts" pitchFamily="2" charset="2"/>
              <a:buNone/>
            </a:pPr>
            <a:r>
              <a:rPr kumimoji="1" lang="zh-CN" altLang="en-US">
                <a:solidFill>
                  <a:srgbClr val="0000CC"/>
                </a:solidFill>
              </a:rPr>
              <a:t>[</a:t>
            </a:r>
            <a:r>
              <a:rPr kumimoji="1" lang="en-US" altLang="zh-CN">
                <a:solidFill>
                  <a:srgbClr val="0000CC"/>
                </a:solidFill>
              </a:rPr>
              <a:t>A×B]</a:t>
            </a:r>
            <a:r>
              <a:rPr kumimoji="1" lang="zh-CN" altLang="en-US" baseline="-30000">
                <a:solidFill>
                  <a:srgbClr val="0000CC"/>
                </a:solidFill>
              </a:rPr>
              <a:t>补</a:t>
            </a:r>
            <a:r>
              <a:rPr kumimoji="1" lang="zh-CN" altLang="en-US">
                <a:solidFill>
                  <a:srgbClr val="0000CC"/>
                </a:solidFill>
              </a:rPr>
              <a:t>=1.000111111001</a:t>
            </a:r>
            <a:r>
              <a:rPr kumimoji="1" lang="zh-CN" altLang="en-US" sz="2700">
                <a:solidFill>
                  <a:srgbClr val="0000CC"/>
                </a:solidFill>
              </a:rPr>
              <a:t> </a:t>
            </a:r>
          </a:p>
        </p:txBody>
      </p:sp>
      <p:sp>
        <p:nvSpPr>
          <p:cNvPr id="50181" name="Line 4"/>
          <p:cNvSpPr>
            <a:spLocks noChangeShapeType="1"/>
          </p:cNvSpPr>
          <p:nvPr/>
        </p:nvSpPr>
        <p:spPr bwMode="auto">
          <a:xfrm flipV="1">
            <a:off x="6786563" y="2132410"/>
            <a:ext cx="1143000" cy="14288"/>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182" name="Line 5"/>
          <p:cNvSpPr>
            <a:spLocks noChangeShapeType="1"/>
          </p:cNvSpPr>
          <p:nvPr/>
        </p:nvSpPr>
        <p:spPr bwMode="auto">
          <a:xfrm flipV="1">
            <a:off x="6772275" y="3199210"/>
            <a:ext cx="1143000" cy="14288"/>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183" name="Line 6"/>
          <p:cNvSpPr>
            <a:spLocks noChangeShapeType="1"/>
          </p:cNvSpPr>
          <p:nvPr/>
        </p:nvSpPr>
        <p:spPr bwMode="auto">
          <a:xfrm flipV="1">
            <a:off x="6786563" y="4131469"/>
            <a:ext cx="1143000" cy="14288"/>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184" name="Line 7"/>
          <p:cNvSpPr>
            <a:spLocks noChangeShapeType="1"/>
          </p:cNvSpPr>
          <p:nvPr/>
        </p:nvSpPr>
        <p:spPr bwMode="auto">
          <a:xfrm flipV="1">
            <a:off x="6815138" y="4508897"/>
            <a:ext cx="1143000" cy="14288"/>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37224" name="Line 8"/>
          <p:cNvSpPr>
            <a:spLocks noChangeShapeType="1"/>
          </p:cNvSpPr>
          <p:nvPr/>
        </p:nvSpPr>
        <p:spPr bwMode="auto">
          <a:xfrm>
            <a:off x="4031456" y="2764631"/>
            <a:ext cx="685800" cy="2857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37225" name="Line 9"/>
          <p:cNvSpPr>
            <a:spLocks noChangeShapeType="1"/>
          </p:cNvSpPr>
          <p:nvPr/>
        </p:nvSpPr>
        <p:spPr bwMode="auto">
          <a:xfrm>
            <a:off x="4036219" y="3817144"/>
            <a:ext cx="728663" cy="3143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37226" name="Line 10"/>
          <p:cNvSpPr>
            <a:spLocks noChangeShapeType="1"/>
          </p:cNvSpPr>
          <p:nvPr/>
        </p:nvSpPr>
        <p:spPr bwMode="auto">
          <a:xfrm>
            <a:off x="4036219" y="4140994"/>
            <a:ext cx="714375" cy="3143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188" name="Text Box 11"/>
          <p:cNvSpPr txBox="1">
            <a:spLocks noChangeArrowheads="1"/>
          </p:cNvSpPr>
          <p:nvPr/>
        </p:nvSpPr>
        <p:spPr bwMode="auto">
          <a:xfrm>
            <a:off x="7110412" y="1484710"/>
            <a:ext cx="404278"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1650" b="1">
                <a:latin typeface="Times New Roman" panose="02020603050405020304" pitchFamily="18" charset="0"/>
                <a:cs typeface="Times New Roman" panose="02020603050405020304" pitchFamily="18" charset="0"/>
              </a:rPr>
              <a:t>B</a:t>
            </a:r>
            <a:r>
              <a:rPr lang="en-US" altLang="zh-CN" sz="1650" b="1" baseline="-25000">
                <a:latin typeface="Times New Roman" panose="02020603050405020304" pitchFamily="18" charset="0"/>
                <a:cs typeface="Times New Roman" panose="02020603050405020304" pitchFamily="18" charset="0"/>
              </a:rPr>
              <a:t>n</a:t>
            </a:r>
          </a:p>
        </p:txBody>
      </p:sp>
      <p:sp>
        <p:nvSpPr>
          <p:cNvPr id="50189" name="Text Box 12"/>
          <p:cNvSpPr txBox="1">
            <a:spLocks noChangeArrowheads="1"/>
          </p:cNvSpPr>
          <p:nvPr/>
        </p:nvSpPr>
        <p:spPr bwMode="auto">
          <a:xfrm>
            <a:off x="6678216" y="1484710"/>
            <a:ext cx="475059" cy="51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1650" b="1">
                <a:latin typeface="Times New Roman" panose="02020603050405020304" pitchFamily="18" charset="0"/>
                <a:cs typeface="Times New Roman" panose="02020603050405020304" pitchFamily="18" charset="0"/>
              </a:rPr>
              <a:t>B</a:t>
            </a:r>
            <a:r>
              <a:rPr lang="en-US" altLang="zh-CN" sz="1650" b="1" baseline="-25000">
                <a:latin typeface="Times New Roman" panose="02020603050405020304" pitchFamily="18" charset="0"/>
                <a:cs typeface="Times New Roman" panose="02020603050405020304" pitchFamily="18" charset="0"/>
              </a:rPr>
              <a:t>n-1</a:t>
            </a:r>
          </a:p>
        </p:txBody>
      </p:sp>
      <p:sp>
        <p:nvSpPr>
          <p:cNvPr id="50190" name="Rectangle 13"/>
          <p:cNvSpPr>
            <a:spLocks noChangeArrowheads="1"/>
          </p:cNvSpPr>
          <p:nvPr/>
        </p:nvSpPr>
        <p:spPr bwMode="auto">
          <a:xfrm>
            <a:off x="827584" y="843469"/>
            <a:ext cx="68407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2400" b="1" dirty="0">
                <a:latin typeface="Times New Roman" panose="02020603050405020304" pitchFamily="18" charset="0"/>
                <a:ea typeface="华文新魏" panose="02010800040101010101" pitchFamily="2" charset="-122"/>
              </a:rPr>
              <a:t>已知：</a:t>
            </a:r>
            <a:r>
              <a:rPr kumimoji="1" lang="en-US" altLang="zh-CN" sz="2400" b="1" dirty="0">
                <a:latin typeface="Times New Roman" panose="02020603050405020304" pitchFamily="18" charset="0"/>
                <a:ea typeface="华文新魏" panose="02010800040101010101" pitchFamily="2" charset="-122"/>
              </a:rPr>
              <a:t>A=0.111111，B=-0.111001</a:t>
            </a:r>
            <a:r>
              <a:rPr kumimoji="1" lang="zh-CN" altLang="en-US" sz="2400" b="1" dirty="0">
                <a:latin typeface="Times New Roman" panose="02020603050405020304" pitchFamily="18" charset="0"/>
                <a:ea typeface="华文新魏" panose="02010800040101010101" pitchFamily="2" charset="-122"/>
              </a:rPr>
              <a:t>， ，求</a:t>
            </a:r>
            <a:r>
              <a:rPr kumimoji="1" lang="en-US" altLang="zh-CN" sz="2400" b="1" dirty="0">
                <a:latin typeface="Times New Roman" panose="02020603050405020304" pitchFamily="18" charset="0"/>
                <a:ea typeface="华文新魏" panose="02010800040101010101" pitchFamily="2" charset="-122"/>
              </a:rPr>
              <a:t>[A</a:t>
            </a:r>
            <a:r>
              <a:rPr kumimoji="1" lang="zh-CN" altLang="en-US" sz="2400" dirty="0">
                <a:latin typeface="Arial" panose="020B0604020202020204" pitchFamily="34" charset="0"/>
                <a:sym typeface="Symbol" panose="05050102010706020507" pitchFamily="18" charset="2"/>
              </a:rPr>
              <a:t>  </a:t>
            </a:r>
            <a:r>
              <a:rPr kumimoji="1" lang="en-US" altLang="zh-CN" sz="2400" b="1" dirty="0">
                <a:latin typeface="Times New Roman" panose="02020603050405020304" pitchFamily="18" charset="0"/>
                <a:ea typeface="华文新魏" panose="02010800040101010101" pitchFamily="2" charset="-122"/>
              </a:rPr>
              <a:t>B]</a:t>
            </a:r>
            <a:r>
              <a:rPr kumimoji="1" lang="zh-CN" altLang="en-US" sz="2400" b="1" baseline="-25000" dirty="0">
                <a:latin typeface="Times New Roman" panose="02020603050405020304" pitchFamily="18" charset="0"/>
                <a:ea typeface="华文新魏" panose="02010800040101010101" pitchFamily="2" charset="-122"/>
              </a:rPr>
              <a:t>补</a:t>
            </a:r>
          </a:p>
        </p:txBody>
      </p:sp>
      <p:sp>
        <p:nvSpPr>
          <p:cNvPr id="3337230" name="AutoShape 14"/>
          <p:cNvSpPr>
            <a:spLocks noChangeArrowheads="1"/>
          </p:cNvSpPr>
          <p:nvPr/>
        </p:nvSpPr>
        <p:spPr bwMode="auto">
          <a:xfrm>
            <a:off x="1875235" y="5150644"/>
            <a:ext cx="2143125" cy="671513"/>
          </a:xfrm>
          <a:prstGeom prst="wedgeRoundRectCallout">
            <a:avLst>
              <a:gd name="adj1" fmla="val 67556"/>
              <a:gd name="adj2" fmla="val -53370"/>
              <a:gd name="adj3" fmla="val 16667"/>
            </a:avLst>
          </a:prstGeom>
          <a:solidFill>
            <a:srgbClr val="FFFF00"/>
          </a:solidFill>
          <a:ln w="9525">
            <a:noFill/>
            <a:miter lim="800000"/>
            <a:headEnd/>
            <a:tailEnd/>
          </a:ln>
          <a:effec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b="1" dirty="0">
                <a:effectLst>
                  <a:outerShdw blurRad="38100" dist="38100" dir="2700000" algn="tl">
                    <a:srgbClr val="FFFFFF"/>
                  </a:outerShdw>
                </a:effectLst>
                <a:latin typeface="华文新魏" panose="02010800040101010101" pitchFamily="2" charset="-122"/>
                <a:ea typeface="华文新魏" panose="02010800040101010101" pitchFamily="2" charset="-122"/>
              </a:rPr>
              <a:t>为什么乘数寄存器</a:t>
            </a:r>
            <a:r>
              <a:rPr lang="en-US" altLang="zh-CN" b="1" dirty="0">
                <a:effectLst>
                  <a:outerShdw blurRad="38100" dist="38100" dir="2700000" algn="tl">
                    <a:srgbClr val="FFFFFF"/>
                  </a:outerShdw>
                </a:effectLst>
                <a:latin typeface="华文新魏" panose="02010800040101010101" pitchFamily="2" charset="-122"/>
                <a:ea typeface="华文新魏" panose="02010800040101010101" pitchFamily="2" charset="-122"/>
              </a:rPr>
              <a:t>B</a:t>
            </a:r>
            <a:r>
              <a:rPr lang="zh-CN" altLang="en-US" b="1" dirty="0">
                <a:effectLst>
                  <a:outerShdw blurRad="38100" dist="38100" dir="2700000" algn="tl">
                    <a:srgbClr val="FFFFFF"/>
                  </a:outerShdw>
                </a:effectLst>
                <a:latin typeface="华文新魏" panose="02010800040101010101" pitchFamily="2" charset="-122"/>
                <a:ea typeface="华文新魏" panose="02010800040101010101" pitchFamily="2" charset="-122"/>
              </a:rPr>
              <a:t>还要右移二位？</a:t>
            </a:r>
          </a:p>
        </p:txBody>
      </p:sp>
    </p:spTree>
    <p:extLst>
      <p:ext uri="{BB962C8B-B14F-4D97-AF65-F5344CB8AC3E}">
        <p14:creationId xmlns:p14="http://schemas.microsoft.com/office/powerpoint/2010/main" val="1016942009"/>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3337224"/>
                                        </p:tgtEl>
                                        <p:attrNameLst>
                                          <p:attrName>style.visibility</p:attrName>
                                        </p:attrNameLst>
                                      </p:cBhvr>
                                      <p:to>
                                        <p:strVal val="visible"/>
                                      </p:to>
                                    </p:set>
                                    <p:animEffect transition="in" filter="barn(outHorizontal)">
                                      <p:cBhvr>
                                        <p:cTn id="7" dur="500"/>
                                        <p:tgtEl>
                                          <p:spTgt spid="33372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3337225"/>
                                        </p:tgtEl>
                                        <p:attrNameLst>
                                          <p:attrName>style.visibility</p:attrName>
                                        </p:attrNameLst>
                                      </p:cBhvr>
                                      <p:to>
                                        <p:strVal val="visible"/>
                                      </p:to>
                                    </p:set>
                                    <p:animEffect transition="in" filter="barn(outHorizontal)">
                                      <p:cBhvr>
                                        <p:cTn id="12" dur="500"/>
                                        <p:tgtEl>
                                          <p:spTgt spid="33372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3337226"/>
                                        </p:tgtEl>
                                        <p:attrNameLst>
                                          <p:attrName>style.visibility</p:attrName>
                                        </p:attrNameLst>
                                      </p:cBhvr>
                                      <p:to>
                                        <p:strVal val="visible"/>
                                      </p:to>
                                    </p:set>
                                    <p:animEffect transition="in" filter="barn(outHorizontal)">
                                      <p:cBhvr>
                                        <p:cTn id="17" dur="500"/>
                                        <p:tgtEl>
                                          <p:spTgt spid="33372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337230"/>
                                        </p:tgtEl>
                                        <p:attrNameLst>
                                          <p:attrName>style.visibility</p:attrName>
                                        </p:attrNameLst>
                                      </p:cBhvr>
                                      <p:to>
                                        <p:strVal val="visible"/>
                                      </p:to>
                                    </p:set>
                                    <p:animEffect transition="in" filter="slide(fromBottom)">
                                      <p:cBhvr>
                                        <p:cTn id="22" dur="500"/>
                                        <p:tgtEl>
                                          <p:spTgt spid="3337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7230"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251520" y="17860"/>
            <a:ext cx="5292328" cy="5774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快速乘法</a:t>
            </a:r>
          </a:p>
        </p:txBody>
      </p:sp>
      <p:sp>
        <p:nvSpPr>
          <p:cNvPr id="76802" name="Rectangle 2"/>
          <p:cNvSpPr>
            <a:spLocks noGrp="1" noChangeArrowheads="1"/>
          </p:cNvSpPr>
          <p:nvPr>
            <p:ph idx="1"/>
          </p:nvPr>
        </p:nvSpPr>
        <p:spPr>
          <a:xfrm>
            <a:off x="1464469" y="1457325"/>
            <a:ext cx="6457950" cy="4114800"/>
          </a:xfrm>
        </p:spPr>
        <p:txBody>
          <a:bodyPr lIns="69056" tIns="34529" rIns="69056" bIns="34529" rtlCol="0">
            <a:normAutofit/>
          </a:bodyPr>
          <a:lstStyle/>
          <a:p>
            <a:pPr marL="269075" lvl="1" indent="-269075" eaLnBrk="1" fontAlgn="auto" hangingPunct="1">
              <a:lnSpc>
                <a:spcPct val="75000"/>
              </a:lnSpc>
              <a:spcBef>
                <a:spcPts val="450"/>
              </a:spcBef>
              <a:spcAft>
                <a:spcPts val="0"/>
              </a:spcAft>
              <a:buClr>
                <a:srgbClr val="F79646"/>
              </a:buClr>
              <a:buFont typeface="Wingdings" panose="05000000000000000000" pitchFamily="2" charset="2"/>
              <a:buChar char="p"/>
              <a:defRPr/>
            </a:pPr>
            <a:r>
              <a:rPr kumimoji="1" lang="zh-CN" altLang="en-US" sz="2100" dirty="0">
                <a:latin typeface="华文新魏" panose="02010800040101010101" pitchFamily="2" charset="-122"/>
                <a:ea typeface="华文新魏" panose="02010800040101010101" pitchFamily="2" charset="-122"/>
              </a:rPr>
              <a:t>加速加法的执行</a:t>
            </a:r>
            <a:endParaRPr kumimoji="1" lang="en-US" altLang="zh-CN" sz="2100" dirty="0">
              <a:latin typeface="华文新魏" panose="02010800040101010101" pitchFamily="2" charset="-122"/>
              <a:ea typeface="华文新魏" panose="02010800040101010101" pitchFamily="2" charset="-122"/>
            </a:endParaRPr>
          </a:p>
          <a:p>
            <a:pPr marL="269075" lvl="1" indent="-269075" eaLnBrk="1" fontAlgn="auto" hangingPunct="1">
              <a:lnSpc>
                <a:spcPct val="100000"/>
              </a:lnSpc>
              <a:spcBef>
                <a:spcPts val="450"/>
              </a:spcBef>
              <a:spcAft>
                <a:spcPts val="900"/>
              </a:spcAft>
              <a:buClr>
                <a:srgbClr val="F79646"/>
              </a:buClr>
              <a:buSzPct val="70000"/>
              <a:buNone/>
              <a:defRPr/>
            </a:pPr>
            <a:r>
              <a:rPr kumimoji="1" lang="zh-CN" altLang="en-US" sz="2100" dirty="0">
                <a:solidFill>
                  <a:srgbClr val="FF0000"/>
                </a:solidFill>
                <a:latin typeface="华文新魏" panose="02010800040101010101" pitchFamily="2" charset="-122"/>
                <a:ea typeface="华文新魏" panose="02010800040101010101" pitchFamily="2" charset="-122"/>
              </a:rPr>
              <a:t>多操作数加法网络：</a:t>
            </a:r>
            <a:endParaRPr kumimoji="1" lang="en-US" altLang="en-US" sz="2100" dirty="0">
              <a:solidFill>
                <a:srgbClr val="FF0000"/>
              </a:solidFill>
              <a:latin typeface="华文新魏" panose="02010800040101010101" pitchFamily="2" charset="-122"/>
              <a:ea typeface="华文新魏" panose="02010800040101010101" pitchFamily="2" charset="-122"/>
            </a:endParaRPr>
          </a:p>
          <a:p>
            <a:pPr marL="171446" indent="-171446" eaLnBrk="1" fontAlgn="auto" hangingPunct="1">
              <a:lnSpc>
                <a:spcPct val="95000"/>
              </a:lnSpc>
              <a:spcBef>
                <a:spcPts val="450"/>
              </a:spcBef>
              <a:spcAft>
                <a:spcPts val="0"/>
              </a:spcAft>
              <a:buSzPct val="70000"/>
              <a:buNone/>
              <a:defRPr/>
            </a:pPr>
            <a:r>
              <a:rPr kumimoji="1" lang="en-US" altLang="en-US" dirty="0">
                <a:latin typeface="华文新魏" panose="02010800040101010101" pitchFamily="2" charset="-122"/>
                <a:ea typeface="华文新魏" panose="02010800040101010101" pitchFamily="2" charset="-122"/>
              </a:rPr>
              <a:t> 	</a:t>
            </a:r>
            <a:r>
              <a:rPr kumimoji="1" lang="en-US" altLang="en-US" dirty="0">
                <a:latin typeface="Times New Roman" panose="02020603050405020304" pitchFamily="18" charset="0"/>
                <a:ea typeface="宋体" panose="02010600030101010101" pitchFamily="2" charset="-122"/>
              </a:rPr>
              <a:t>           X</a:t>
            </a:r>
            <a:r>
              <a:rPr kumimoji="1" lang="en-US" altLang="en-US" baseline="-25000" dirty="0">
                <a:latin typeface="Times New Roman" panose="02020603050405020304" pitchFamily="18" charset="0"/>
                <a:ea typeface="宋体" panose="02010600030101010101" pitchFamily="2" charset="-122"/>
              </a:rPr>
              <a:t>1</a:t>
            </a:r>
            <a:r>
              <a:rPr kumimoji="1" lang="en-US" altLang="zh-CN" baseline="-25000" dirty="0">
                <a:latin typeface="Times New Roman" panose="02020603050405020304" pitchFamily="18" charset="0"/>
                <a:ea typeface="宋体" panose="02010600030101010101" pitchFamily="2" charset="-122"/>
              </a:rPr>
              <a:t>,</a:t>
            </a:r>
            <a:r>
              <a:rPr kumimoji="1" lang="en-US" altLang="en-US" baseline="-25000" dirty="0">
                <a:latin typeface="Times New Roman" panose="02020603050405020304" pitchFamily="18" charset="0"/>
                <a:ea typeface="宋体" panose="02010600030101010101" pitchFamily="2" charset="-122"/>
              </a:rPr>
              <a:t>0 </a:t>
            </a:r>
            <a:r>
              <a:rPr kumimoji="1" lang="en-US" altLang="en-US" dirty="0">
                <a:latin typeface="Times New Roman" panose="02020603050405020304" pitchFamily="18" charset="0"/>
                <a:ea typeface="宋体" panose="02010600030101010101" pitchFamily="2" charset="-122"/>
              </a:rPr>
              <a:t>X</a:t>
            </a:r>
            <a:r>
              <a:rPr kumimoji="1" lang="en-US" altLang="en-US" baseline="-25000" dirty="0">
                <a:latin typeface="Times New Roman" panose="02020603050405020304" pitchFamily="18" charset="0"/>
                <a:ea typeface="宋体" panose="02010600030101010101" pitchFamily="2" charset="-122"/>
              </a:rPr>
              <a:t>1,1 ... </a:t>
            </a:r>
            <a:r>
              <a:rPr kumimoji="1" lang="en-US" altLang="en-US" dirty="0">
                <a:latin typeface="Times New Roman" panose="02020603050405020304" pitchFamily="18" charset="0"/>
                <a:ea typeface="宋体" panose="02010600030101010101" pitchFamily="2" charset="-122"/>
              </a:rPr>
              <a:t>X</a:t>
            </a:r>
            <a:r>
              <a:rPr kumimoji="1" lang="en-US" altLang="en-US" baseline="-25000" dirty="0">
                <a:latin typeface="Times New Roman" panose="02020603050405020304" pitchFamily="18" charset="0"/>
                <a:ea typeface="宋体" panose="02010600030101010101" pitchFamily="2" charset="-122"/>
              </a:rPr>
              <a:t>1,m-1</a:t>
            </a:r>
          </a:p>
          <a:p>
            <a:pPr marL="171446" indent="-171446" eaLnBrk="1" fontAlgn="auto" hangingPunct="1">
              <a:lnSpc>
                <a:spcPct val="75000"/>
              </a:lnSpc>
              <a:spcBef>
                <a:spcPts val="450"/>
              </a:spcBef>
              <a:spcAft>
                <a:spcPts val="0"/>
              </a:spcAft>
              <a:buSzPct val="70000"/>
              <a:buNone/>
              <a:defRPr/>
            </a:pPr>
            <a:r>
              <a:rPr kumimoji="1" lang="en-US" altLang="en-US"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  </a:t>
            </a:r>
            <a:r>
              <a:rPr kumimoji="1" lang="en-US" altLang="en-US" dirty="0">
                <a:latin typeface="Times New Roman" panose="02020603050405020304" pitchFamily="18" charset="0"/>
                <a:ea typeface="宋体" panose="02010600030101010101" pitchFamily="2" charset="-122"/>
              </a:rPr>
              <a:t>X</a:t>
            </a:r>
            <a:r>
              <a:rPr kumimoji="1" lang="en-US" altLang="en-US" baseline="-25000" dirty="0">
                <a:latin typeface="Times New Roman" panose="02020603050405020304" pitchFamily="18" charset="0"/>
                <a:ea typeface="宋体" panose="02010600030101010101" pitchFamily="2" charset="-122"/>
              </a:rPr>
              <a:t>2,0 </a:t>
            </a:r>
            <a:r>
              <a:rPr kumimoji="1" lang="en-US" altLang="en-US" dirty="0">
                <a:latin typeface="Times New Roman" panose="02020603050405020304" pitchFamily="18" charset="0"/>
                <a:ea typeface="宋体" panose="02010600030101010101" pitchFamily="2" charset="-122"/>
              </a:rPr>
              <a:t>X</a:t>
            </a:r>
            <a:r>
              <a:rPr kumimoji="1" lang="en-US" altLang="en-US" baseline="-25000" dirty="0">
                <a:latin typeface="Times New Roman" panose="02020603050405020304" pitchFamily="18" charset="0"/>
                <a:ea typeface="宋体" panose="02010600030101010101" pitchFamily="2" charset="-122"/>
              </a:rPr>
              <a:t>2,1 ... </a:t>
            </a:r>
            <a:r>
              <a:rPr kumimoji="1" lang="en-US" altLang="en-US" dirty="0">
                <a:latin typeface="Times New Roman" panose="02020603050405020304" pitchFamily="18" charset="0"/>
                <a:ea typeface="宋体" panose="02010600030101010101" pitchFamily="2" charset="-122"/>
              </a:rPr>
              <a:t>X</a:t>
            </a:r>
            <a:r>
              <a:rPr kumimoji="1" lang="en-US" altLang="en-US" baseline="-25000" dirty="0">
                <a:latin typeface="Times New Roman" panose="02020603050405020304" pitchFamily="18" charset="0"/>
                <a:ea typeface="宋体" panose="02010600030101010101" pitchFamily="2" charset="-122"/>
              </a:rPr>
              <a:t>2,m-1</a:t>
            </a:r>
          </a:p>
          <a:p>
            <a:pPr marL="171446" indent="-171446" eaLnBrk="1" fontAlgn="auto" hangingPunct="1">
              <a:lnSpc>
                <a:spcPct val="75000"/>
              </a:lnSpc>
              <a:spcBef>
                <a:spcPts val="0"/>
              </a:spcBef>
              <a:spcAft>
                <a:spcPts val="450"/>
              </a:spcAft>
              <a:buSzPct val="70000"/>
              <a:buNone/>
              <a:defRPr/>
            </a:pPr>
            <a:r>
              <a:rPr kumimoji="1" lang="en-US" altLang="en-US" baseline="-25000" dirty="0">
                <a:latin typeface="Times New Roman" panose="02020603050405020304" pitchFamily="18" charset="0"/>
                <a:ea typeface="宋体" panose="02010600030101010101" pitchFamily="2" charset="-122"/>
              </a:rPr>
              <a:t>                   ...................................</a:t>
            </a:r>
          </a:p>
          <a:p>
            <a:pPr marL="171446" indent="-171446" eaLnBrk="1" fontAlgn="auto" hangingPunct="1">
              <a:lnSpc>
                <a:spcPct val="75000"/>
              </a:lnSpc>
              <a:spcBef>
                <a:spcPts val="450"/>
              </a:spcBef>
              <a:spcAft>
                <a:spcPts val="0"/>
              </a:spcAft>
              <a:buSzPct val="70000"/>
              <a:buNone/>
              <a:defRPr/>
            </a:pPr>
            <a:r>
              <a:rPr kumimoji="1" lang="en-US" altLang="en-US" dirty="0">
                <a:latin typeface="Times New Roman" panose="02020603050405020304" pitchFamily="18" charset="0"/>
                <a:ea typeface="宋体" panose="02010600030101010101" pitchFamily="2" charset="-122"/>
              </a:rPr>
              <a:t>   +)    </a:t>
            </a:r>
            <a:r>
              <a:rPr kumimoji="1" lang="zh-CN" altLang="en-US" dirty="0">
                <a:latin typeface="Times New Roman" panose="02020603050405020304" pitchFamily="18" charset="0"/>
                <a:ea typeface="宋体" panose="02010600030101010101" pitchFamily="2" charset="-122"/>
              </a:rPr>
              <a:t>  </a:t>
            </a:r>
            <a:r>
              <a:rPr kumimoji="1" lang="en-US" altLang="en-US" dirty="0">
                <a:latin typeface="Times New Roman" panose="02020603050405020304" pitchFamily="18" charset="0"/>
                <a:ea typeface="宋体" panose="02010600030101010101" pitchFamily="2" charset="-122"/>
              </a:rPr>
              <a:t>X</a:t>
            </a:r>
            <a:r>
              <a:rPr kumimoji="1" lang="en-US" altLang="en-US" baseline="-25000" dirty="0">
                <a:latin typeface="Times New Roman" panose="02020603050405020304" pitchFamily="18" charset="0"/>
                <a:ea typeface="宋体" panose="02010600030101010101" pitchFamily="2" charset="-122"/>
              </a:rPr>
              <a:t>k,0 </a:t>
            </a:r>
            <a:r>
              <a:rPr kumimoji="1" lang="en-US" altLang="en-US" dirty="0">
                <a:latin typeface="Times New Roman" panose="02020603050405020304" pitchFamily="18" charset="0"/>
                <a:ea typeface="宋体" panose="02010600030101010101" pitchFamily="2" charset="-122"/>
              </a:rPr>
              <a:t>X</a:t>
            </a:r>
            <a:r>
              <a:rPr kumimoji="1" lang="en-US" altLang="en-US" baseline="-25000" dirty="0">
                <a:latin typeface="Times New Roman" panose="02020603050405020304" pitchFamily="18" charset="0"/>
                <a:ea typeface="宋体" panose="02010600030101010101" pitchFamily="2" charset="-122"/>
              </a:rPr>
              <a:t>k,1 ... </a:t>
            </a:r>
            <a:r>
              <a:rPr kumimoji="1" lang="en-US" altLang="en-US" dirty="0">
                <a:latin typeface="Times New Roman" panose="02020603050405020304" pitchFamily="18" charset="0"/>
                <a:ea typeface="宋体" panose="02010600030101010101" pitchFamily="2" charset="-122"/>
              </a:rPr>
              <a:t>X</a:t>
            </a:r>
            <a:r>
              <a:rPr kumimoji="1" lang="en-US" altLang="en-US" baseline="-25000" dirty="0">
                <a:latin typeface="Times New Roman" panose="02020603050405020304" pitchFamily="18" charset="0"/>
                <a:ea typeface="宋体" panose="02010600030101010101" pitchFamily="2" charset="-122"/>
              </a:rPr>
              <a:t>k,m-1</a:t>
            </a:r>
          </a:p>
          <a:p>
            <a:pPr marL="171446" indent="-171446" eaLnBrk="1" fontAlgn="auto" hangingPunct="1">
              <a:lnSpc>
                <a:spcPct val="75000"/>
              </a:lnSpc>
              <a:spcBef>
                <a:spcPts val="450"/>
              </a:spcBef>
              <a:spcAft>
                <a:spcPts val="0"/>
              </a:spcAft>
              <a:buSzPct val="70000"/>
              <a:buNone/>
              <a:defRPr/>
            </a:pPr>
            <a:r>
              <a:rPr kumimoji="1" lang="en-US" altLang="zh-CN" baseline="-25000" dirty="0">
                <a:latin typeface="Times New Roman" panose="02020603050405020304" pitchFamily="18" charset="0"/>
                <a:ea typeface="宋体" panose="02010600030101010101" pitchFamily="2" charset="-122"/>
              </a:rPr>
              <a:t>————————————————</a:t>
            </a:r>
          </a:p>
          <a:p>
            <a:pPr marL="171446" indent="-171446" eaLnBrk="1" fontAlgn="auto" hangingPunct="1">
              <a:lnSpc>
                <a:spcPct val="75000"/>
              </a:lnSpc>
              <a:spcBef>
                <a:spcPts val="450"/>
              </a:spcBef>
              <a:spcAft>
                <a:spcPts val="0"/>
              </a:spcAft>
              <a:buSzPct val="70000"/>
              <a:buNone/>
              <a:defRPr/>
            </a:pPr>
            <a:r>
              <a:rPr kumimoji="1" lang="en-US" altLang="zh-CN" baseline="-25000" dirty="0">
                <a:latin typeface="Times New Roman" panose="02020603050405020304" pitchFamily="18" charset="0"/>
                <a:ea typeface="宋体" panose="02010600030101010101" pitchFamily="2" charset="-122"/>
              </a:rPr>
              <a:t>　　　　  </a:t>
            </a:r>
            <a:r>
              <a:rPr kumimoji="1" lang="zh-CN" altLang="en-US" baseline="-25000" dirty="0">
                <a:latin typeface="Times New Roman" panose="02020603050405020304" pitchFamily="18" charset="0"/>
                <a:ea typeface="宋体" panose="02010600030101010101" pitchFamily="2" charset="-122"/>
              </a:rPr>
              <a:t>  </a:t>
            </a:r>
            <a:r>
              <a:rPr kumimoji="1" lang="en-US" altLang="en-US" dirty="0">
                <a:latin typeface="Times New Roman" panose="02020603050405020304" pitchFamily="18" charset="0"/>
                <a:ea typeface="宋体" panose="02010600030101010101" pitchFamily="2" charset="-122"/>
              </a:rPr>
              <a:t>S</a:t>
            </a:r>
            <a:r>
              <a:rPr kumimoji="1" lang="en-US" altLang="en-US" baseline="-25000" dirty="0">
                <a:latin typeface="Times New Roman" panose="02020603050405020304" pitchFamily="18" charset="0"/>
                <a:ea typeface="宋体" panose="02010600030101010101" pitchFamily="2" charset="-122"/>
              </a:rPr>
              <a:t>0    </a:t>
            </a:r>
            <a:r>
              <a:rPr kumimoji="1" lang="en-US" altLang="en-US" dirty="0">
                <a:latin typeface="Times New Roman" panose="02020603050405020304" pitchFamily="18" charset="0"/>
                <a:ea typeface="宋体" panose="02010600030101010101" pitchFamily="2" charset="-122"/>
              </a:rPr>
              <a:t>S</a:t>
            </a:r>
            <a:r>
              <a:rPr kumimoji="1" lang="en-US" altLang="en-US" baseline="-25000" dirty="0">
                <a:latin typeface="Times New Roman" panose="02020603050405020304" pitchFamily="18" charset="0"/>
                <a:ea typeface="宋体" panose="02010600030101010101" pitchFamily="2" charset="-122"/>
              </a:rPr>
              <a:t>1   ...   </a:t>
            </a:r>
            <a:r>
              <a:rPr kumimoji="1" lang="en-US" altLang="en-US" dirty="0">
                <a:latin typeface="Times New Roman" panose="02020603050405020304" pitchFamily="18" charset="0"/>
                <a:ea typeface="宋体" panose="02010600030101010101" pitchFamily="2" charset="-122"/>
              </a:rPr>
              <a:t>S</a:t>
            </a:r>
            <a:r>
              <a:rPr kumimoji="1" lang="en-US" altLang="en-US" baseline="-25000" dirty="0">
                <a:latin typeface="Times New Roman" panose="02020603050405020304" pitchFamily="18" charset="0"/>
                <a:ea typeface="宋体" panose="02010600030101010101" pitchFamily="2" charset="-122"/>
              </a:rPr>
              <a:t>m-1</a:t>
            </a:r>
            <a:endParaRPr kumimoji="1" lang="en-US" altLang="zh-CN" dirty="0">
              <a:latin typeface="Times New Roman" panose="02020603050405020304" pitchFamily="18" charset="0"/>
              <a:ea typeface="宋体" panose="02010600030101010101" pitchFamily="2" charset="-122"/>
            </a:endParaRPr>
          </a:p>
          <a:p>
            <a:pPr marL="0" lvl="1" indent="0" eaLnBrk="1" fontAlgn="auto" hangingPunct="1">
              <a:lnSpc>
                <a:spcPct val="120000"/>
              </a:lnSpc>
              <a:spcBef>
                <a:spcPts val="900"/>
              </a:spcBef>
              <a:spcAft>
                <a:spcPts val="0"/>
              </a:spcAft>
              <a:buClr>
                <a:schemeClr val="tx1"/>
              </a:buClr>
              <a:buNone/>
              <a:defRPr/>
            </a:pPr>
            <a:r>
              <a:rPr kumimoji="1" lang="en-US" altLang="zh-CN" dirty="0">
                <a:latin typeface="华文新魏" panose="02010800040101010101" pitchFamily="2" charset="-122"/>
                <a:ea typeface="华文新魏" panose="02010800040101010101" pitchFamily="2" charset="-122"/>
              </a:rPr>
              <a:t>a)</a:t>
            </a:r>
            <a:r>
              <a:rPr kumimoji="1" lang="zh-CN" altLang="en-US" dirty="0">
                <a:latin typeface="华文新魏" panose="02010800040101010101" pitchFamily="2" charset="-122"/>
                <a:ea typeface="华文新魏" panose="02010800040101010101" pitchFamily="2" charset="-122"/>
              </a:rPr>
              <a:t> 采用快速硬件一次实现</a:t>
            </a:r>
            <a:r>
              <a:rPr kumimoji="1" lang="zh-CN" altLang="en-US" dirty="0">
                <a:solidFill>
                  <a:srgbClr val="0000CC"/>
                </a:solidFill>
                <a:latin typeface="华文新魏" panose="02010800040101010101" pitchFamily="2" charset="-122"/>
                <a:ea typeface="华文新魏" panose="02010800040101010101" pitchFamily="2" charset="-122"/>
              </a:rPr>
              <a:t>多个位积快速相加</a:t>
            </a:r>
            <a:r>
              <a:rPr kumimoji="1" lang="zh-CN" altLang="en-US" dirty="0">
                <a:latin typeface="华文新魏" panose="02010800040101010101" pitchFamily="2" charset="-122"/>
                <a:ea typeface="华文新魏" panose="02010800040101010101" pitchFamily="2" charset="-122"/>
              </a:rPr>
              <a:t>，使用伪加器构成柱形乘法器</a:t>
            </a:r>
          </a:p>
          <a:p>
            <a:pPr marL="0" lvl="1" indent="0" eaLnBrk="1" fontAlgn="auto" hangingPunct="1">
              <a:lnSpc>
                <a:spcPct val="120000"/>
              </a:lnSpc>
              <a:spcBef>
                <a:spcPts val="450"/>
              </a:spcBef>
              <a:spcAft>
                <a:spcPts val="0"/>
              </a:spcAft>
              <a:buClr>
                <a:schemeClr val="tx1"/>
              </a:buClr>
              <a:buNone/>
              <a:defRPr/>
            </a:pPr>
            <a:r>
              <a:rPr kumimoji="1" lang="en-US" altLang="zh-CN" dirty="0">
                <a:latin typeface="华文新魏" panose="02010800040101010101" pitchFamily="2" charset="-122"/>
                <a:ea typeface="华文新魏" panose="02010800040101010101" pitchFamily="2" charset="-122"/>
              </a:rPr>
              <a:t>b) </a:t>
            </a:r>
            <a:r>
              <a:rPr kumimoji="1" lang="zh-CN" altLang="en-US" dirty="0">
                <a:latin typeface="华文新魏" panose="02010800040101010101" pitchFamily="2" charset="-122"/>
                <a:ea typeface="华文新魏" panose="02010800040101010101" pitchFamily="2" charset="-122"/>
              </a:rPr>
              <a:t>利用实现多位乘的专用集成芯片构成阵列乘法器</a:t>
            </a:r>
          </a:p>
        </p:txBody>
      </p:sp>
      <p:grpSp>
        <p:nvGrpSpPr>
          <p:cNvPr id="2" name="Group 4"/>
          <p:cNvGrpSpPr>
            <a:grpSpLocks/>
          </p:cNvGrpSpPr>
          <p:nvPr/>
        </p:nvGrpSpPr>
        <p:grpSpPr bwMode="auto">
          <a:xfrm>
            <a:off x="4732735" y="2283618"/>
            <a:ext cx="2550318" cy="1865461"/>
            <a:chOff x="3072" y="1152"/>
            <a:chExt cx="2142" cy="1344"/>
          </a:xfrm>
        </p:grpSpPr>
        <p:grpSp>
          <p:nvGrpSpPr>
            <p:cNvPr id="52229" name="Group 5"/>
            <p:cNvGrpSpPr>
              <a:grpSpLocks/>
            </p:cNvGrpSpPr>
            <p:nvPr/>
          </p:nvGrpSpPr>
          <p:grpSpPr bwMode="auto">
            <a:xfrm>
              <a:off x="3072" y="1152"/>
              <a:ext cx="2142" cy="1344"/>
              <a:chOff x="3456" y="1296"/>
              <a:chExt cx="2142" cy="1344"/>
            </a:xfrm>
          </p:grpSpPr>
          <p:sp>
            <p:nvSpPr>
              <p:cNvPr id="52231" name="AutoShape 6"/>
              <p:cNvSpPr>
                <a:spLocks/>
              </p:cNvSpPr>
              <p:nvPr/>
            </p:nvSpPr>
            <p:spPr bwMode="auto">
              <a:xfrm>
                <a:off x="3456" y="1296"/>
                <a:ext cx="192" cy="1344"/>
              </a:xfrm>
              <a:prstGeom prst="rightBrace">
                <a:avLst>
                  <a:gd name="adj1" fmla="val 58333"/>
                  <a:gd name="adj2"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350">
                  <a:solidFill>
                    <a:schemeClr val="accent2"/>
                  </a:solidFill>
                  <a:latin typeface="Verdana" panose="020B0604030504040204" pitchFamily="34" charset="0"/>
                </a:endParaRPr>
              </a:p>
            </p:txBody>
          </p:sp>
          <p:sp>
            <p:nvSpPr>
              <p:cNvPr id="52232" name="Text Box 7"/>
              <p:cNvSpPr txBox="1">
                <a:spLocks noChangeArrowheads="1"/>
              </p:cNvSpPr>
              <p:nvPr/>
            </p:nvSpPr>
            <p:spPr bwMode="auto">
              <a:xfrm>
                <a:off x="3892" y="1802"/>
                <a:ext cx="1706"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2400" b="1" dirty="0">
                    <a:solidFill>
                      <a:srgbClr val="FF0000"/>
                    </a:solidFill>
                    <a:latin typeface="Times New Roman" panose="02020603050405020304" pitchFamily="18" charset="0"/>
                    <a:ea typeface="华文新魏" panose="02010800040101010101" pitchFamily="2" charset="-122"/>
                  </a:rPr>
                  <a:t>位积　乘法器</a:t>
                </a:r>
              </a:p>
            </p:txBody>
          </p:sp>
        </p:grpSp>
        <p:sp>
          <p:nvSpPr>
            <p:cNvPr id="52230" name="AutoShape 8"/>
            <p:cNvSpPr>
              <a:spLocks/>
            </p:cNvSpPr>
            <p:nvPr/>
          </p:nvSpPr>
          <p:spPr bwMode="auto">
            <a:xfrm>
              <a:off x="3072" y="1658"/>
              <a:ext cx="436" cy="293"/>
            </a:xfrm>
            <a:prstGeom prst="rightBrace">
              <a:avLst>
                <a:gd name="adj1" fmla="val 53241"/>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350">
                <a:latin typeface="Arial" panose="020B0604020202020204" pitchFamily="34" charset="0"/>
              </a:endParaRPr>
            </a:p>
          </p:txBody>
        </p:sp>
      </p:grpSp>
    </p:spTree>
    <p:extLst>
      <p:ext uri="{BB962C8B-B14F-4D97-AF65-F5344CB8AC3E}">
        <p14:creationId xmlns:p14="http://schemas.microsoft.com/office/powerpoint/2010/main" val="3220450627"/>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267246" y="0"/>
            <a:ext cx="3907631" cy="55848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快速乘法</a:t>
            </a:r>
          </a:p>
        </p:txBody>
      </p:sp>
      <p:sp>
        <p:nvSpPr>
          <p:cNvPr id="54275" name="内容占位符 2"/>
          <p:cNvSpPr>
            <a:spLocks noGrp="1" noChangeArrowheads="1"/>
          </p:cNvSpPr>
          <p:nvPr>
            <p:ph idx="1"/>
          </p:nvPr>
        </p:nvSpPr>
        <p:spPr>
          <a:xfrm>
            <a:off x="532704" y="889055"/>
            <a:ext cx="6542485" cy="3526631"/>
          </a:xfrm>
        </p:spPr>
        <p:txBody>
          <a:bodyPr/>
          <a:lstStyle/>
          <a:p>
            <a:pPr eaLnBrk="1" hangingPunct="1"/>
            <a:r>
              <a:rPr lang="zh-CN" altLang="en-US" dirty="0"/>
              <a:t>加速加法的执行</a:t>
            </a:r>
            <a:r>
              <a:rPr lang="en-US" altLang="zh-CN" dirty="0"/>
              <a:t>——</a:t>
            </a:r>
            <a:r>
              <a:rPr lang="zh-CN" altLang="en-US" dirty="0"/>
              <a:t>柱形乘法器</a:t>
            </a:r>
            <a:endParaRPr lang="en-US" altLang="zh-CN" dirty="0"/>
          </a:p>
          <a:p>
            <a:pPr lvl="1" eaLnBrk="1" hangingPunct="1">
              <a:buClr>
                <a:srgbClr val="F79646"/>
              </a:buClr>
            </a:pPr>
            <a:r>
              <a:rPr lang="zh-CN" altLang="en-US" dirty="0"/>
              <a:t>一位全加器和存储进位加法器</a:t>
            </a:r>
            <a:r>
              <a:rPr lang="zh-CN" altLang="zh-CN" dirty="0"/>
              <a:t>（</a:t>
            </a:r>
            <a:r>
              <a:rPr lang="zh-CN" altLang="en-US" dirty="0"/>
              <a:t>伪加器）</a:t>
            </a:r>
          </a:p>
          <a:p>
            <a:pPr lvl="1" eaLnBrk="1" hangingPunct="1">
              <a:buClr>
                <a:srgbClr val="F79646"/>
              </a:buClr>
            </a:pPr>
            <a:endParaRPr lang="en-US" altLang="zh-CN" dirty="0"/>
          </a:p>
        </p:txBody>
      </p:sp>
      <p:sp>
        <p:nvSpPr>
          <p:cNvPr id="22" name="圆角矩形标注 21"/>
          <p:cNvSpPr/>
          <p:nvPr/>
        </p:nvSpPr>
        <p:spPr>
          <a:xfrm>
            <a:off x="6597254" y="2132410"/>
            <a:ext cx="1894458" cy="595313"/>
          </a:xfrm>
          <a:prstGeom prst="wedgeRoundRectCallout">
            <a:avLst>
              <a:gd name="adj1" fmla="val -66171"/>
              <a:gd name="adj2" fmla="val 138286"/>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a:solidFill>
                  <a:srgbClr val="FFFFFF"/>
                </a:solidFill>
                <a:latin typeface="Lantinghei SC Demibold"/>
                <a:ea typeface="Lantinghei SC Demibold"/>
                <a:cs typeface="Lantinghei SC Demibold"/>
              </a:rPr>
              <a:t>存储进位加法器</a:t>
            </a:r>
          </a:p>
        </p:txBody>
      </p:sp>
      <p:grpSp>
        <p:nvGrpSpPr>
          <p:cNvPr id="13" name="Group 3"/>
          <p:cNvGrpSpPr>
            <a:grpSpLocks/>
          </p:cNvGrpSpPr>
          <p:nvPr/>
        </p:nvGrpSpPr>
        <p:grpSpPr bwMode="auto">
          <a:xfrm>
            <a:off x="4904185" y="2515791"/>
            <a:ext cx="1571625" cy="1549003"/>
            <a:chOff x="1144" y="1862"/>
            <a:chExt cx="1760" cy="1734"/>
          </a:xfrm>
        </p:grpSpPr>
        <p:sp>
          <p:nvSpPr>
            <p:cNvPr id="54302" name="Line 4"/>
            <p:cNvSpPr>
              <a:spLocks noChangeShapeType="1"/>
            </p:cNvSpPr>
            <p:nvPr/>
          </p:nvSpPr>
          <p:spPr bwMode="auto">
            <a:xfrm>
              <a:off x="1584" y="2320"/>
              <a:ext cx="0" cy="36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3" name="Line 5"/>
            <p:cNvSpPr>
              <a:spLocks noChangeShapeType="1"/>
            </p:cNvSpPr>
            <p:nvPr/>
          </p:nvSpPr>
          <p:spPr bwMode="auto">
            <a:xfrm>
              <a:off x="2088" y="2320"/>
              <a:ext cx="0" cy="36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4" name="Line 6"/>
            <p:cNvSpPr>
              <a:spLocks noChangeShapeType="1"/>
            </p:cNvSpPr>
            <p:nvPr/>
          </p:nvSpPr>
          <p:spPr bwMode="auto">
            <a:xfrm>
              <a:off x="2592" y="2320"/>
              <a:ext cx="0" cy="36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5" name="Rectangle 7"/>
            <p:cNvSpPr>
              <a:spLocks noChangeArrowheads="1"/>
            </p:cNvSpPr>
            <p:nvPr/>
          </p:nvSpPr>
          <p:spPr bwMode="auto">
            <a:xfrm>
              <a:off x="1296" y="2684"/>
              <a:ext cx="1584" cy="548"/>
            </a:xfrm>
            <a:prstGeom prst="rect">
              <a:avLst/>
            </a:prstGeom>
            <a:solidFill>
              <a:srgbClr val="FFFF00"/>
            </a:solidFill>
            <a:ln w="12700" cap="sq">
              <a:solidFill>
                <a:schemeClr val="tx1"/>
              </a:solidFill>
              <a:miter lim="800000"/>
              <a:headEnd type="none" w="sm" len="sm"/>
              <a:tailEnd type="none" w="sm" len="sm"/>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b="1">
                  <a:solidFill>
                    <a:srgbClr val="0000FF"/>
                  </a:solidFill>
                  <a:ea typeface="宋体" panose="02010600030101010101" pitchFamily="2" charset="-122"/>
                </a:rPr>
                <a:t>CSA</a:t>
              </a:r>
            </a:p>
          </p:txBody>
        </p:sp>
        <p:sp>
          <p:nvSpPr>
            <p:cNvPr id="54306" name="Line 8"/>
            <p:cNvSpPr>
              <a:spLocks noChangeShapeType="1"/>
            </p:cNvSpPr>
            <p:nvPr/>
          </p:nvSpPr>
          <p:spPr bwMode="auto">
            <a:xfrm>
              <a:off x="1728" y="3232"/>
              <a:ext cx="0" cy="36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7" name="Line 9"/>
            <p:cNvSpPr>
              <a:spLocks noChangeShapeType="1"/>
            </p:cNvSpPr>
            <p:nvPr/>
          </p:nvSpPr>
          <p:spPr bwMode="auto">
            <a:xfrm>
              <a:off x="2541" y="3232"/>
              <a:ext cx="0" cy="36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8" name="Text Box 10"/>
            <p:cNvSpPr txBox="1">
              <a:spLocks noChangeArrowheads="1"/>
            </p:cNvSpPr>
            <p:nvPr/>
          </p:nvSpPr>
          <p:spPr bwMode="auto">
            <a:xfrm>
              <a:off x="1144" y="1862"/>
              <a:ext cx="176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kumimoji="1" lang="en-US" altLang="en-US" sz="1575" b="1">
                  <a:ea typeface="黑体" panose="02010609060101010101" pitchFamily="49" charset="-122"/>
                </a:rPr>
                <a:t>  </a:t>
              </a:r>
              <a:endParaRPr kumimoji="1" lang="en-US" altLang="zh-CN" sz="1575" b="1">
                <a:ea typeface="黑体" panose="02010609060101010101" pitchFamily="49" charset="-122"/>
              </a:endParaRPr>
            </a:p>
          </p:txBody>
        </p:sp>
      </p:grpSp>
      <p:grpSp>
        <p:nvGrpSpPr>
          <p:cNvPr id="28" name="组合 27"/>
          <p:cNvGrpSpPr>
            <a:grpSpLocks/>
          </p:cNvGrpSpPr>
          <p:nvPr/>
        </p:nvGrpSpPr>
        <p:grpSpPr bwMode="auto">
          <a:xfrm>
            <a:off x="5949554" y="4400553"/>
            <a:ext cx="1088231" cy="648770"/>
            <a:chOff x="1542515" y="5102359"/>
            <a:chExt cx="1052483" cy="1151199"/>
          </a:xfrm>
        </p:grpSpPr>
        <p:cxnSp>
          <p:nvCxnSpPr>
            <p:cNvPr id="26" name="直接连接符 25"/>
            <p:cNvCxnSpPr/>
            <p:nvPr/>
          </p:nvCxnSpPr>
          <p:spPr>
            <a:xfrm>
              <a:off x="1568999" y="5102359"/>
              <a:ext cx="43066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4301" name="文本框 26"/>
            <p:cNvSpPr txBox="1">
              <a:spLocks noChangeArrowheads="1"/>
            </p:cNvSpPr>
            <p:nvPr/>
          </p:nvSpPr>
          <p:spPr bwMode="auto">
            <a:xfrm>
              <a:off x="1542515" y="5368829"/>
              <a:ext cx="1052483" cy="884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zh-CN" altLang="en-US" sz="1800">
                  <a:latin typeface="Lantinghei SC Demibold"/>
                  <a:ea typeface="Lantinghei SC Demibold"/>
                  <a:cs typeface="Lantinghei SC Demibold"/>
                </a:rPr>
                <a:t>本级和</a:t>
              </a:r>
              <a:endParaRPr lang="en-US" altLang="zh-CN" sz="1800">
                <a:latin typeface="Lantinghei SC Demibold"/>
                <a:ea typeface="Lantinghei SC Demibold"/>
                <a:cs typeface="Lantinghei SC Demibold"/>
              </a:endParaRPr>
            </a:p>
            <a:p>
              <a:pPr eaLnBrk="1" hangingPunct="1">
                <a:spcBef>
                  <a:spcPct val="0"/>
                </a:spcBef>
                <a:buFontTx/>
                <a:buNone/>
              </a:pPr>
              <a:r>
                <a:rPr lang="en-US" altLang="zh-CN" sz="1800">
                  <a:latin typeface="Lantinghei SC Demibold"/>
                  <a:ea typeface="Lantinghei SC Demibold"/>
                  <a:cs typeface="Lantinghei SC Demibold"/>
                </a:rPr>
                <a:t>(</a:t>
              </a:r>
              <a:r>
                <a:rPr lang="zh-CN" altLang="en-US" sz="1800">
                  <a:latin typeface="Lantinghei SC Demibold"/>
                  <a:ea typeface="Lantinghei SC Demibold"/>
                  <a:cs typeface="Lantinghei SC Demibold"/>
                </a:rPr>
                <a:t>伪加和</a:t>
              </a:r>
              <a:r>
                <a:rPr lang="en-US" altLang="zh-CN" sz="1800">
                  <a:latin typeface="Lantinghei SC Demibold"/>
                  <a:ea typeface="Lantinghei SC Demibold"/>
                  <a:cs typeface="Lantinghei SC Demibold"/>
                </a:rPr>
                <a:t>)</a:t>
              </a:r>
              <a:endParaRPr lang="zh-CN" altLang="en-US" sz="1800">
                <a:latin typeface="Lantinghei SC Demibold"/>
                <a:ea typeface="Lantinghei SC Demibold"/>
                <a:cs typeface="Lantinghei SC Demibold"/>
              </a:endParaRPr>
            </a:p>
          </p:txBody>
        </p:sp>
      </p:grpSp>
      <p:grpSp>
        <p:nvGrpSpPr>
          <p:cNvPr id="29" name="组合 28"/>
          <p:cNvGrpSpPr>
            <a:grpSpLocks/>
          </p:cNvGrpSpPr>
          <p:nvPr/>
        </p:nvGrpSpPr>
        <p:grpSpPr bwMode="auto">
          <a:xfrm>
            <a:off x="4814887" y="4388644"/>
            <a:ext cx="1377554" cy="657267"/>
            <a:chOff x="1964366" y="5413457"/>
            <a:chExt cx="1148494" cy="1168522"/>
          </a:xfrm>
        </p:grpSpPr>
        <p:cxnSp>
          <p:nvCxnSpPr>
            <p:cNvPr id="30" name="直接连接符 29"/>
            <p:cNvCxnSpPr/>
            <p:nvPr/>
          </p:nvCxnSpPr>
          <p:spPr>
            <a:xfrm>
              <a:off x="2302859" y="5413457"/>
              <a:ext cx="3712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4299" name="文本框 30"/>
            <p:cNvSpPr txBox="1">
              <a:spLocks noChangeArrowheads="1"/>
            </p:cNvSpPr>
            <p:nvPr/>
          </p:nvSpPr>
          <p:spPr bwMode="auto">
            <a:xfrm>
              <a:off x="1964366" y="5695547"/>
              <a:ext cx="1148494" cy="886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zh-CN" altLang="en-US" sz="1800">
                  <a:latin typeface="Lantinghei SC Demibold"/>
                  <a:ea typeface="Lantinghei SC Demibold"/>
                  <a:cs typeface="Lantinghei SC Demibold"/>
                </a:rPr>
                <a:t>下级进位</a:t>
              </a:r>
              <a:endParaRPr lang="en-US" altLang="zh-CN" sz="1800">
                <a:latin typeface="Lantinghei SC Demibold"/>
                <a:ea typeface="Lantinghei SC Demibold"/>
                <a:cs typeface="Lantinghei SC Demibold"/>
              </a:endParaRPr>
            </a:p>
            <a:p>
              <a:pPr eaLnBrk="1" hangingPunct="1">
                <a:spcBef>
                  <a:spcPct val="0"/>
                </a:spcBef>
                <a:buFontTx/>
                <a:buNone/>
              </a:pPr>
              <a:r>
                <a:rPr lang="en-US" altLang="zh-CN" sz="1800">
                  <a:latin typeface="Lantinghei SC Demibold"/>
                  <a:ea typeface="Lantinghei SC Demibold"/>
                  <a:cs typeface="Lantinghei SC Demibold"/>
                </a:rPr>
                <a:t>(</a:t>
              </a:r>
              <a:r>
                <a:rPr lang="zh-CN" altLang="en-US" sz="1800">
                  <a:latin typeface="Lantinghei SC Demibold"/>
                  <a:ea typeface="Lantinghei SC Demibold"/>
                  <a:cs typeface="Lantinghei SC Demibold"/>
                </a:rPr>
                <a:t>伪加进位</a:t>
              </a:r>
              <a:r>
                <a:rPr lang="en-US" altLang="zh-CN" sz="1800">
                  <a:latin typeface="Lantinghei SC Demibold"/>
                  <a:ea typeface="Lantinghei SC Demibold"/>
                  <a:cs typeface="Lantinghei SC Demibold"/>
                </a:rPr>
                <a:t>)</a:t>
              </a:r>
              <a:endParaRPr lang="zh-CN" altLang="en-US" sz="1800">
                <a:latin typeface="Lantinghei SC Demibold"/>
                <a:ea typeface="Lantinghei SC Demibold"/>
                <a:cs typeface="Lantinghei SC Demibold"/>
              </a:endParaRPr>
            </a:p>
          </p:txBody>
        </p:sp>
      </p:grpSp>
      <p:grpSp>
        <p:nvGrpSpPr>
          <p:cNvPr id="36" name="组合 35"/>
          <p:cNvGrpSpPr>
            <a:grpSpLocks/>
          </p:cNvGrpSpPr>
          <p:nvPr/>
        </p:nvGrpSpPr>
        <p:grpSpPr bwMode="auto">
          <a:xfrm>
            <a:off x="2990850" y="4400549"/>
            <a:ext cx="771525" cy="432182"/>
            <a:chOff x="1839087" y="5136331"/>
            <a:chExt cx="1371600" cy="767878"/>
          </a:xfrm>
        </p:grpSpPr>
        <p:cxnSp>
          <p:nvCxnSpPr>
            <p:cNvPr id="39" name="直接连接符 38"/>
            <p:cNvCxnSpPr/>
            <p:nvPr/>
          </p:nvCxnSpPr>
          <p:spPr>
            <a:xfrm>
              <a:off x="1961854" y="5136331"/>
              <a:ext cx="53975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4297" name="文本框 39"/>
            <p:cNvSpPr txBox="1">
              <a:spLocks noChangeArrowheads="1"/>
            </p:cNvSpPr>
            <p:nvPr/>
          </p:nvSpPr>
          <p:spPr bwMode="auto">
            <a:xfrm>
              <a:off x="1839087" y="5412052"/>
              <a:ext cx="1371600" cy="492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1800">
                  <a:latin typeface="Lantinghei SC Demibold"/>
                  <a:ea typeface="Lantinghei SC Demibold"/>
                  <a:cs typeface="Lantinghei SC Demibold"/>
                </a:rPr>
                <a:t>本位和</a:t>
              </a:r>
            </a:p>
          </p:txBody>
        </p:sp>
      </p:grpSp>
      <p:grpSp>
        <p:nvGrpSpPr>
          <p:cNvPr id="41" name="组合 40"/>
          <p:cNvGrpSpPr>
            <a:grpSpLocks/>
          </p:cNvGrpSpPr>
          <p:nvPr/>
        </p:nvGrpSpPr>
        <p:grpSpPr bwMode="auto">
          <a:xfrm>
            <a:off x="1871663" y="4400550"/>
            <a:ext cx="1046560" cy="420182"/>
            <a:chOff x="1211375" y="5025541"/>
            <a:chExt cx="1859495" cy="744538"/>
          </a:xfrm>
        </p:grpSpPr>
        <p:cxnSp>
          <p:nvCxnSpPr>
            <p:cNvPr id="42" name="直接连接符 41"/>
            <p:cNvCxnSpPr/>
            <p:nvPr/>
          </p:nvCxnSpPr>
          <p:spPr>
            <a:xfrm>
              <a:off x="1979290" y="5025541"/>
              <a:ext cx="5373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4295" name="文本框 42"/>
            <p:cNvSpPr txBox="1">
              <a:spLocks noChangeArrowheads="1"/>
            </p:cNvSpPr>
            <p:nvPr/>
          </p:nvSpPr>
          <p:spPr bwMode="auto">
            <a:xfrm>
              <a:off x="1211375" y="5279253"/>
              <a:ext cx="1859495" cy="490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1800">
                  <a:latin typeface="Lantinghei SC Demibold"/>
                  <a:ea typeface="Lantinghei SC Demibold"/>
                  <a:cs typeface="Lantinghei SC Demibold"/>
                </a:rPr>
                <a:t>高位进位</a:t>
              </a:r>
            </a:p>
          </p:txBody>
        </p:sp>
      </p:grpSp>
      <p:grpSp>
        <p:nvGrpSpPr>
          <p:cNvPr id="54282" name="Group 3"/>
          <p:cNvGrpSpPr>
            <a:grpSpLocks/>
          </p:cNvGrpSpPr>
          <p:nvPr/>
        </p:nvGrpSpPr>
        <p:grpSpPr bwMode="auto">
          <a:xfrm>
            <a:off x="2101454" y="2525316"/>
            <a:ext cx="1444228" cy="1844874"/>
            <a:chOff x="1296" y="1887"/>
            <a:chExt cx="1618" cy="2066"/>
          </a:xfrm>
        </p:grpSpPr>
        <p:sp>
          <p:nvSpPr>
            <p:cNvPr id="54286" name="Line 4"/>
            <p:cNvSpPr>
              <a:spLocks noChangeShapeType="1"/>
            </p:cNvSpPr>
            <p:nvPr/>
          </p:nvSpPr>
          <p:spPr bwMode="auto">
            <a:xfrm>
              <a:off x="1584" y="2322"/>
              <a:ext cx="0" cy="36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7" name="Line 5"/>
            <p:cNvSpPr>
              <a:spLocks noChangeShapeType="1"/>
            </p:cNvSpPr>
            <p:nvPr/>
          </p:nvSpPr>
          <p:spPr bwMode="auto">
            <a:xfrm>
              <a:off x="2088" y="2322"/>
              <a:ext cx="0" cy="36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8" name="Line 6"/>
            <p:cNvSpPr>
              <a:spLocks noChangeShapeType="1"/>
            </p:cNvSpPr>
            <p:nvPr/>
          </p:nvSpPr>
          <p:spPr bwMode="auto">
            <a:xfrm>
              <a:off x="2593" y="2322"/>
              <a:ext cx="0" cy="36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9" name="Rectangle 7"/>
            <p:cNvSpPr>
              <a:spLocks noChangeArrowheads="1"/>
            </p:cNvSpPr>
            <p:nvPr/>
          </p:nvSpPr>
          <p:spPr bwMode="auto">
            <a:xfrm>
              <a:off x="1296" y="2686"/>
              <a:ext cx="1585" cy="548"/>
            </a:xfrm>
            <a:prstGeom prst="rect">
              <a:avLst/>
            </a:prstGeom>
            <a:solidFill>
              <a:srgbClr val="FFFF00"/>
            </a:solidFill>
            <a:ln w="12700" cap="sq">
              <a:solidFill>
                <a:schemeClr val="tx1"/>
              </a:solidFill>
              <a:miter lim="800000"/>
              <a:headEnd type="none" w="sm" len="sm"/>
              <a:tailEnd type="none" w="sm" len="sm"/>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b="1">
                  <a:solidFill>
                    <a:srgbClr val="0000FF"/>
                  </a:solidFill>
                </a:rPr>
                <a:t>FA</a:t>
              </a:r>
            </a:p>
          </p:txBody>
        </p:sp>
        <p:sp>
          <p:nvSpPr>
            <p:cNvPr id="54290" name="Line 8"/>
            <p:cNvSpPr>
              <a:spLocks noChangeShapeType="1"/>
            </p:cNvSpPr>
            <p:nvPr/>
          </p:nvSpPr>
          <p:spPr bwMode="auto">
            <a:xfrm>
              <a:off x="1728" y="3232"/>
              <a:ext cx="0" cy="36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1" name="Line 9"/>
            <p:cNvSpPr>
              <a:spLocks noChangeShapeType="1"/>
            </p:cNvSpPr>
            <p:nvPr/>
          </p:nvSpPr>
          <p:spPr bwMode="auto">
            <a:xfrm>
              <a:off x="2475" y="3232"/>
              <a:ext cx="0" cy="36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2" name="Text Box 10"/>
            <p:cNvSpPr txBox="1">
              <a:spLocks noChangeArrowheads="1"/>
            </p:cNvSpPr>
            <p:nvPr/>
          </p:nvSpPr>
          <p:spPr bwMode="auto">
            <a:xfrm>
              <a:off x="1430" y="1887"/>
              <a:ext cx="141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1575" b="1">
                  <a:latin typeface="Times New Roman" panose="02020603050405020304" pitchFamily="18" charset="0"/>
                  <a:ea typeface="黑体" panose="02010609060101010101" pitchFamily="49" charset="-122"/>
                </a:rPr>
                <a:t>A       B      C</a:t>
              </a:r>
            </a:p>
          </p:txBody>
        </p:sp>
        <p:sp>
          <p:nvSpPr>
            <p:cNvPr id="54293" name="Text Box 11"/>
            <p:cNvSpPr txBox="1">
              <a:spLocks noChangeArrowheads="1"/>
            </p:cNvSpPr>
            <p:nvPr/>
          </p:nvSpPr>
          <p:spPr bwMode="auto">
            <a:xfrm>
              <a:off x="1508" y="3578"/>
              <a:ext cx="140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1575" b="1">
                  <a:latin typeface="Times New Roman" panose="02020603050405020304" pitchFamily="18" charset="0"/>
                  <a:ea typeface="黑体" panose="02010609060101010101" pitchFamily="49" charset="-122"/>
                </a:rPr>
                <a:t>C</a:t>
              </a:r>
              <a:r>
                <a:rPr kumimoji="1" lang="en-US" altLang="zh-CN" sz="1575" baseline="-25000">
                  <a:latin typeface="Times New Roman" panose="02020603050405020304" pitchFamily="18" charset="0"/>
                  <a:ea typeface="黑体" panose="02010609060101010101" pitchFamily="49" charset="-122"/>
                </a:rPr>
                <a:t>p</a:t>
              </a:r>
              <a:r>
                <a:rPr kumimoji="1" lang="en-US" altLang="zh-CN" sz="1575" b="1">
                  <a:latin typeface="Times New Roman" panose="02020603050405020304" pitchFamily="18" charset="0"/>
                  <a:ea typeface="黑体" panose="02010609060101010101" pitchFamily="49" charset="-122"/>
                </a:rPr>
                <a:t>      </a:t>
              </a:r>
              <a:r>
                <a:rPr kumimoji="1" lang="zh-CN" altLang="en-US" sz="1575" b="1">
                  <a:latin typeface="Times New Roman" panose="02020603050405020304" pitchFamily="18" charset="0"/>
                  <a:ea typeface="黑体" panose="02010609060101010101" pitchFamily="49" charset="-122"/>
                </a:rPr>
                <a:t>    </a:t>
              </a:r>
              <a:r>
                <a:rPr kumimoji="1" lang="en-US" altLang="zh-CN" sz="1575" b="1">
                  <a:latin typeface="Times New Roman" panose="02020603050405020304" pitchFamily="18" charset="0"/>
                  <a:ea typeface="黑体" panose="02010609060101010101" pitchFamily="49" charset="-122"/>
                </a:rPr>
                <a:t> S</a:t>
              </a:r>
              <a:r>
                <a:rPr kumimoji="1" lang="en-US" altLang="zh-CN" sz="1575" b="1" baseline="-25000">
                  <a:latin typeface="Times New Roman" panose="02020603050405020304" pitchFamily="18" charset="0"/>
                  <a:ea typeface="黑体" panose="02010609060101010101" pitchFamily="49" charset="-122"/>
                </a:rPr>
                <a:t>p</a:t>
              </a:r>
            </a:p>
          </p:txBody>
        </p:sp>
      </p:grpSp>
      <p:sp>
        <p:nvSpPr>
          <p:cNvPr id="53" name="Text Box 11"/>
          <p:cNvSpPr txBox="1">
            <a:spLocks noChangeArrowheads="1"/>
          </p:cNvSpPr>
          <p:nvPr/>
        </p:nvSpPr>
        <p:spPr bwMode="auto">
          <a:xfrm>
            <a:off x="5260182" y="4035029"/>
            <a:ext cx="1256110" cy="33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1575" b="1">
                <a:latin typeface="Times New Roman" panose="02020603050405020304" pitchFamily="18" charset="0"/>
                <a:ea typeface="黑体" panose="02010609060101010101" pitchFamily="49" charset="-122"/>
              </a:rPr>
              <a:t>C</a:t>
            </a:r>
            <a:r>
              <a:rPr kumimoji="1" lang="en-US" altLang="zh-CN" sz="1575" b="1" baseline="-25000">
                <a:latin typeface="Times New Roman" panose="02020603050405020304" pitchFamily="18" charset="0"/>
                <a:ea typeface="黑体" panose="02010609060101010101" pitchFamily="49" charset="-122"/>
              </a:rPr>
              <a:t>pi</a:t>
            </a:r>
            <a:r>
              <a:rPr kumimoji="1" lang="en-US" altLang="zh-CN" sz="1575" b="1">
                <a:latin typeface="Times New Roman" panose="02020603050405020304" pitchFamily="18" charset="0"/>
                <a:ea typeface="黑体" panose="02010609060101010101" pitchFamily="49" charset="-122"/>
              </a:rPr>
              <a:t>          S</a:t>
            </a:r>
            <a:r>
              <a:rPr kumimoji="1" lang="en-US" altLang="zh-CN" sz="1575" b="1" baseline="-25000">
                <a:latin typeface="Times New Roman" panose="02020603050405020304" pitchFamily="18" charset="0"/>
                <a:ea typeface="黑体" panose="02010609060101010101" pitchFamily="49" charset="-122"/>
              </a:rPr>
              <a:t>pi</a:t>
            </a:r>
          </a:p>
        </p:txBody>
      </p:sp>
      <p:sp>
        <p:nvSpPr>
          <p:cNvPr id="54" name="Text Box 10"/>
          <p:cNvSpPr txBox="1">
            <a:spLocks noChangeArrowheads="1"/>
          </p:cNvSpPr>
          <p:nvPr/>
        </p:nvSpPr>
        <p:spPr bwMode="auto">
          <a:xfrm>
            <a:off x="5111354" y="2525317"/>
            <a:ext cx="1319592" cy="33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1575" b="1">
                <a:latin typeface="Times New Roman" panose="02020603050405020304" pitchFamily="18" charset="0"/>
                <a:ea typeface="黑体" panose="02010609060101010101" pitchFamily="49" charset="-122"/>
              </a:rPr>
              <a:t>A</a:t>
            </a:r>
            <a:r>
              <a:rPr kumimoji="1" lang="en-US" altLang="zh-CN" sz="1575" b="1" baseline="-25000">
                <a:latin typeface="Times New Roman" panose="02020603050405020304" pitchFamily="18" charset="0"/>
                <a:ea typeface="黑体" panose="02010609060101010101" pitchFamily="49" charset="-122"/>
              </a:rPr>
              <a:t>i</a:t>
            </a:r>
            <a:r>
              <a:rPr kumimoji="1" lang="en-US" altLang="zh-CN" sz="1575" b="1">
                <a:latin typeface="Times New Roman" panose="02020603050405020304" pitchFamily="18" charset="0"/>
                <a:ea typeface="黑体" panose="02010609060101010101" pitchFamily="49" charset="-122"/>
              </a:rPr>
              <a:t>      B</a:t>
            </a:r>
            <a:r>
              <a:rPr kumimoji="1" lang="en-US" altLang="zh-CN" sz="1575" b="1" baseline="-25000">
                <a:latin typeface="Times New Roman" panose="02020603050405020304" pitchFamily="18" charset="0"/>
                <a:ea typeface="黑体" panose="02010609060101010101" pitchFamily="49" charset="-122"/>
              </a:rPr>
              <a:t>i </a:t>
            </a:r>
            <a:r>
              <a:rPr kumimoji="1" lang="en-US" altLang="zh-CN" sz="1575" b="1">
                <a:latin typeface="Times New Roman" panose="02020603050405020304" pitchFamily="18" charset="0"/>
                <a:ea typeface="黑体" panose="02010609060101010101" pitchFamily="49" charset="-122"/>
              </a:rPr>
              <a:t>     C</a:t>
            </a:r>
            <a:r>
              <a:rPr kumimoji="1" lang="en-US" altLang="zh-CN" sz="1575" b="1" baseline="-25000">
                <a:latin typeface="Times New Roman" panose="02020603050405020304" pitchFamily="18" charset="0"/>
                <a:ea typeface="黑体" panose="02010609060101010101" pitchFamily="49" charset="-122"/>
              </a:rPr>
              <a:t>i</a:t>
            </a:r>
            <a:endParaRPr kumimoji="1" lang="en-US" altLang="zh-CN" sz="1575" b="1">
              <a:latin typeface="Times New Roman" panose="02020603050405020304" pitchFamily="18" charset="0"/>
              <a:ea typeface="黑体" panose="02010609060101010101" pitchFamily="49" charset="-122"/>
            </a:endParaRPr>
          </a:p>
        </p:txBody>
      </p:sp>
      <p:sp>
        <p:nvSpPr>
          <p:cNvPr id="4" name="矩形 3"/>
          <p:cNvSpPr>
            <a:spLocks noChangeArrowheads="1"/>
          </p:cNvSpPr>
          <p:nvPr/>
        </p:nvSpPr>
        <p:spPr bwMode="auto">
          <a:xfrm>
            <a:off x="755576" y="5400936"/>
            <a:ext cx="7857628"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50000"/>
              </a:lnSpc>
              <a:spcBef>
                <a:spcPct val="0"/>
              </a:spcBef>
              <a:buFontTx/>
              <a:buNone/>
            </a:pPr>
            <a:r>
              <a:rPr kumimoji="1" lang="zh-CN" altLang="en-US" sz="1500" dirty="0">
                <a:solidFill>
                  <a:srgbClr val="0000FF"/>
                </a:solidFill>
                <a:latin typeface="Lantinghei SC Demibold"/>
                <a:ea typeface="Lantinghei SC Demibold"/>
                <a:cs typeface="Lantinghei SC Demibold"/>
              </a:rPr>
              <a:t>存储进位加法器</a:t>
            </a:r>
            <a:r>
              <a:rPr kumimoji="1" lang="en-US" altLang="zh-CN" sz="1500" dirty="0">
                <a:solidFill>
                  <a:srgbClr val="0000FF"/>
                </a:solidFill>
                <a:latin typeface="Lantinghei SC Demibold"/>
                <a:ea typeface="Lantinghei SC Demibold"/>
                <a:cs typeface="Lantinghei SC Demibold"/>
              </a:rPr>
              <a:t>CSA</a:t>
            </a:r>
            <a:r>
              <a:rPr kumimoji="1" lang="en-US" altLang="zh-CN" sz="1500" dirty="0">
                <a:latin typeface="Lantinghei SC Demibold"/>
                <a:ea typeface="Lantinghei SC Demibold"/>
                <a:cs typeface="Lantinghei SC Demibold"/>
              </a:rPr>
              <a:t>： </a:t>
            </a:r>
            <a:r>
              <a:rPr kumimoji="1" lang="zh-CN" altLang="en-US" sz="1500" dirty="0">
                <a:latin typeface="Lantinghei SC Demibold"/>
                <a:ea typeface="Lantinghei SC Demibold"/>
                <a:cs typeface="Lantinghei SC Demibold"/>
              </a:rPr>
              <a:t>将进位在本级加法器中保存，留待以后级进行计算。又称</a:t>
            </a:r>
            <a:r>
              <a:rPr kumimoji="1" lang="zh-CN" altLang="en-US" sz="1500" dirty="0">
                <a:solidFill>
                  <a:srgbClr val="FF0000"/>
                </a:solidFill>
                <a:latin typeface="Lantinghei SC Demibold"/>
                <a:ea typeface="Lantinghei SC Demibold"/>
                <a:cs typeface="Lantinghei SC Demibold"/>
              </a:rPr>
              <a:t>伪加器</a:t>
            </a:r>
          </a:p>
        </p:txBody>
      </p:sp>
    </p:spTree>
    <p:extLst>
      <p:ext uri="{BB962C8B-B14F-4D97-AF65-F5344CB8AC3E}">
        <p14:creationId xmlns:p14="http://schemas.microsoft.com/office/powerpoint/2010/main" val="50878089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par>
                          <p:cTn id="23" fill="hold" nodeType="afterGroup">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3" grpId="0"/>
      <p:bldP spid="54"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284373" y="0"/>
            <a:ext cx="3907631" cy="5727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快速乘法</a:t>
            </a:r>
          </a:p>
        </p:txBody>
      </p:sp>
      <p:sp>
        <p:nvSpPr>
          <p:cNvPr id="56323" name="Rectangle 30"/>
          <p:cNvSpPr>
            <a:spLocks noChangeArrowheads="1"/>
          </p:cNvSpPr>
          <p:nvPr/>
        </p:nvSpPr>
        <p:spPr bwMode="auto">
          <a:xfrm>
            <a:off x="3599260" y="3464719"/>
            <a:ext cx="4254103" cy="450056"/>
          </a:xfrm>
          <a:prstGeom prst="rect">
            <a:avLst/>
          </a:prstGeom>
          <a:solidFill>
            <a:srgbClr val="FFFF0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1" lang="zh-CN" altLang="en-US" sz="1575" b="1">
                <a:solidFill>
                  <a:srgbClr val="0000FF"/>
                </a:solidFill>
                <a:latin typeface="Times New Roman" panose="02020603050405020304" pitchFamily="18" charset="0"/>
                <a:ea typeface="华文新魏" panose="02010800040101010101" pitchFamily="2" charset="-122"/>
              </a:rPr>
              <a:t>普通并行加法器</a:t>
            </a:r>
            <a:r>
              <a:rPr kumimoji="1" lang="en-US" altLang="en-US" sz="1575" b="1">
                <a:solidFill>
                  <a:srgbClr val="0000FF"/>
                </a:solidFill>
                <a:latin typeface="Times New Roman" panose="02020603050405020304" pitchFamily="18" charset="0"/>
                <a:ea typeface="华文新魏" panose="02010800040101010101" pitchFamily="2" charset="-122"/>
              </a:rPr>
              <a:t>CPA</a:t>
            </a:r>
            <a:endParaRPr kumimoji="1" lang="en-US" altLang="zh-CN" sz="1575" b="1">
              <a:solidFill>
                <a:srgbClr val="0000FF"/>
              </a:solidFill>
              <a:latin typeface="Times New Roman" panose="02020603050405020304" pitchFamily="18" charset="0"/>
              <a:ea typeface="华文新魏" panose="02010800040101010101" pitchFamily="2" charset="-122"/>
            </a:endParaRPr>
          </a:p>
        </p:txBody>
      </p:sp>
      <p:grpSp>
        <p:nvGrpSpPr>
          <p:cNvPr id="56324" name="组合 36"/>
          <p:cNvGrpSpPr>
            <a:grpSpLocks/>
          </p:cNvGrpSpPr>
          <p:nvPr/>
        </p:nvGrpSpPr>
        <p:grpSpPr bwMode="auto">
          <a:xfrm>
            <a:off x="4733925" y="2213373"/>
            <a:ext cx="1043775" cy="1275629"/>
            <a:chOff x="7016829" y="825171"/>
            <a:chExt cx="2361206" cy="2886857"/>
          </a:xfrm>
        </p:grpSpPr>
        <p:sp>
          <p:nvSpPr>
            <p:cNvPr id="56360" name="Line 13"/>
            <p:cNvSpPr>
              <a:spLocks noChangeShapeType="1"/>
            </p:cNvSpPr>
            <p:nvPr/>
          </p:nvSpPr>
          <p:spPr bwMode="auto">
            <a:xfrm>
              <a:off x="7416925" y="1285060"/>
              <a:ext cx="0" cy="52935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1" name="Line 14"/>
            <p:cNvSpPr>
              <a:spLocks noChangeShapeType="1"/>
            </p:cNvSpPr>
            <p:nvPr/>
          </p:nvSpPr>
          <p:spPr bwMode="auto">
            <a:xfrm>
              <a:off x="8117488" y="1285060"/>
              <a:ext cx="0" cy="52935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2" name="Line 15"/>
            <p:cNvSpPr>
              <a:spLocks noChangeShapeType="1"/>
            </p:cNvSpPr>
            <p:nvPr/>
          </p:nvSpPr>
          <p:spPr bwMode="auto">
            <a:xfrm>
              <a:off x="8816470" y="1285060"/>
              <a:ext cx="0" cy="52935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3" name="Rectangle 16"/>
            <p:cNvSpPr>
              <a:spLocks noChangeArrowheads="1"/>
            </p:cNvSpPr>
            <p:nvPr/>
          </p:nvSpPr>
          <p:spPr bwMode="auto">
            <a:xfrm>
              <a:off x="7016829" y="1814419"/>
              <a:ext cx="2199738" cy="794733"/>
            </a:xfrm>
            <a:prstGeom prst="rect">
              <a:avLst/>
            </a:prstGeom>
            <a:solidFill>
              <a:srgbClr val="FFFF0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900" b="1">
                <a:latin typeface="Arial" panose="020B0604020202020204" pitchFamily="34" charset="0"/>
              </a:endParaRPr>
            </a:p>
          </p:txBody>
        </p:sp>
        <p:sp>
          <p:nvSpPr>
            <p:cNvPr id="56364" name="Line 17"/>
            <p:cNvSpPr>
              <a:spLocks noChangeShapeType="1"/>
            </p:cNvSpPr>
            <p:nvPr/>
          </p:nvSpPr>
          <p:spPr bwMode="auto">
            <a:xfrm>
              <a:off x="7616182" y="2609152"/>
              <a:ext cx="0" cy="53074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5" name="Line 18"/>
            <p:cNvSpPr>
              <a:spLocks noChangeShapeType="1"/>
            </p:cNvSpPr>
            <p:nvPr/>
          </p:nvSpPr>
          <p:spPr bwMode="auto">
            <a:xfrm>
              <a:off x="8416374" y="2609152"/>
              <a:ext cx="0" cy="53074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6" name="Text Box 19"/>
            <p:cNvSpPr txBox="1">
              <a:spLocks noChangeArrowheads="1"/>
            </p:cNvSpPr>
            <p:nvPr/>
          </p:nvSpPr>
          <p:spPr bwMode="auto">
            <a:xfrm>
              <a:off x="7056490" y="825171"/>
              <a:ext cx="2321545" cy="67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en-US" sz="1350" b="1">
                  <a:latin typeface="Times New Roman" panose="02020603050405020304" pitchFamily="18" charset="0"/>
                  <a:ea typeface="黑体" panose="02010609060101010101" pitchFamily="49" charset="-122"/>
                </a:rPr>
                <a:t>A</a:t>
              </a:r>
              <a:r>
                <a:rPr kumimoji="1" lang="en-US" altLang="en-US" sz="1350" b="1" baseline="-25000">
                  <a:latin typeface="Times New Roman" panose="02020603050405020304" pitchFamily="18" charset="0"/>
                  <a:ea typeface="黑体" panose="02010609060101010101" pitchFamily="49" charset="-122"/>
                </a:rPr>
                <a:t>2</a:t>
              </a:r>
              <a:r>
                <a:rPr kumimoji="1" lang="en-US" altLang="en-US" sz="1350" b="1">
                  <a:latin typeface="Times New Roman" panose="02020603050405020304" pitchFamily="18" charset="0"/>
                  <a:ea typeface="黑体" panose="02010609060101010101" pitchFamily="49" charset="-122"/>
                </a:rPr>
                <a:t>    B</a:t>
              </a:r>
              <a:r>
                <a:rPr kumimoji="1" lang="en-US" altLang="en-US" sz="1350" b="1" baseline="-25000">
                  <a:latin typeface="Times New Roman" panose="02020603050405020304" pitchFamily="18" charset="0"/>
                  <a:ea typeface="黑体" panose="02010609060101010101" pitchFamily="49" charset="-122"/>
                </a:rPr>
                <a:t>2</a:t>
              </a:r>
              <a:r>
                <a:rPr kumimoji="1" lang="en-US" altLang="en-US" sz="1350" b="1">
                  <a:latin typeface="Times New Roman" panose="02020603050405020304" pitchFamily="18" charset="0"/>
                  <a:ea typeface="黑体" panose="02010609060101010101" pitchFamily="49" charset="-122"/>
                </a:rPr>
                <a:t>   C</a:t>
              </a:r>
              <a:r>
                <a:rPr kumimoji="1" lang="en-US" altLang="en-US" sz="1350" b="1" baseline="-25000">
                  <a:latin typeface="Times New Roman" panose="02020603050405020304" pitchFamily="18" charset="0"/>
                  <a:ea typeface="黑体" panose="02010609060101010101" pitchFamily="49" charset="-122"/>
                </a:rPr>
                <a:t>2</a:t>
              </a:r>
              <a:endParaRPr kumimoji="1" lang="en-US" altLang="zh-CN" sz="1350" b="1" baseline="-25000">
                <a:latin typeface="Times New Roman" panose="02020603050405020304" pitchFamily="18" charset="0"/>
                <a:ea typeface="黑体" panose="02010609060101010101" pitchFamily="49" charset="-122"/>
              </a:endParaRPr>
            </a:p>
          </p:txBody>
        </p:sp>
        <p:sp>
          <p:nvSpPr>
            <p:cNvPr id="56367" name="Text Box 20"/>
            <p:cNvSpPr txBox="1">
              <a:spLocks noChangeArrowheads="1"/>
            </p:cNvSpPr>
            <p:nvPr/>
          </p:nvSpPr>
          <p:spPr bwMode="auto">
            <a:xfrm>
              <a:off x="7234740" y="3032917"/>
              <a:ext cx="1908150" cy="67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en-US" sz="1350" b="1">
                  <a:latin typeface="Times New Roman" panose="02020603050405020304" pitchFamily="18" charset="0"/>
                  <a:ea typeface="黑体" panose="02010609060101010101" pitchFamily="49" charset="-122"/>
                </a:rPr>
                <a:t>Cp</a:t>
              </a:r>
              <a:r>
                <a:rPr kumimoji="1" lang="en-US" altLang="en-US" sz="1350" b="1" baseline="-25000">
                  <a:latin typeface="Times New Roman" panose="02020603050405020304" pitchFamily="18" charset="0"/>
                  <a:ea typeface="黑体" panose="02010609060101010101" pitchFamily="49" charset="-122"/>
                </a:rPr>
                <a:t>2</a:t>
              </a:r>
              <a:r>
                <a:rPr kumimoji="1" lang="en-US" altLang="en-US" sz="1350" b="1">
                  <a:latin typeface="Times New Roman" panose="02020603050405020304" pitchFamily="18" charset="0"/>
                  <a:ea typeface="黑体" panose="02010609060101010101" pitchFamily="49" charset="-122"/>
                </a:rPr>
                <a:t>   Sp</a:t>
              </a:r>
              <a:r>
                <a:rPr kumimoji="1" lang="en-US" altLang="en-US" sz="1350" b="1" baseline="-25000">
                  <a:latin typeface="Times New Roman" panose="02020603050405020304" pitchFamily="18" charset="0"/>
                  <a:ea typeface="黑体" panose="02010609060101010101" pitchFamily="49" charset="-122"/>
                </a:rPr>
                <a:t>2</a:t>
              </a:r>
              <a:endParaRPr kumimoji="1" lang="en-US" altLang="zh-CN" sz="1350" b="1">
                <a:latin typeface="Times New Roman" panose="02020603050405020304" pitchFamily="18" charset="0"/>
                <a:ea typeface="黑体" panose="02010609060101010101" pitchFamily="49" charset="-122"/>
              </a:endParaRPr>
            </a:p>
          </p:txBody>
        </p:sp>
        <p:sp>
          <p:nvSpPr>
            <p:cNvPr id="30" name="Text Box 31"/>
            <p:cNvSpPr txBox="1">
              <a:spLocks noChangeArrowheads="1"/>
            </p:cNvSpPr>
            <p:nvPr/>
          </p:nvSpPr>
          <p:spPr bwMode="auto">
            <a:xfrm>
              <a:off x="7477402" y="1649683"/>
              <a:ext cx="1514072" cy="757470"/>
            </a:xfrm>
            <a:prstGeom prst="rect">
              <a:avLst/>
            </a:prstGeom>
            <a:noFill/>
            <a:ln>
              <a:noFill/>
            </a:ln>
            <a:effectLst/>
          </p:spPr>
          <p:txBody>
            <a:bodyPr wrap="square">
              <a:spAutoFit/>
            </a:bodyPr>
            <a:lstStyle/>
            <a:p>
              <a:pPr algn="ctr" eaLnBrk="1" fontAlgn="auto" hangingPunct="1">
                <a:spcBef>
                  <a:spcPts val="0"/>
                </a:spcBef>
                <a:spcAft>
                  <a:spcPts val="0"/>
                </a:spcAft>
                <a:defRPr/>
              </a:pPr>
              <a:r>
                <a:rPr lang="en-US" altLang="zh-CN" sz="1575" b="1" dirty="0">
                  <a:solidFill>
                    <a:srgbClr val="0000FF"/>
                  </a:solidFill>
                  <a:effectLst>
                    <a:outerShdw blurRad="38100" dist="38100" dir="2700000" algn="tl">
                      <a:srgbClr val="FFFFFF"/>
                    </a:outerShdw>
                  </a:effectLst>
                  <a:latin typeface="Times New Roman" pitchFamily="18" charset="0"/>
                  <a:ea typeface="宋体" charset="-122"/>
                </a:rPr>
                <a:t>CSA</a:t>
              </a:r>
            </a:p>
          </p:txBody>
        </p:sp>
      </p:grpSp>
      <p:grpSp>
        <p:nvGrpSpPr>
          <p:cNvPr id="56325" name="组合 35"/>
          <p:cNvGrpSpPr>
            <a:grpSpLocks/>
          </p:cNvGrpSpPr>
          <p:nvPr/>
        </p:nvGrpSpPr>
        <p:grpSpPr bwMode="auto">
          <a:xfrm>
            <a:off x="3706416" y="2213373"/>
            <a:ext cx="1026243" cy="1275613"/>
            <a:chOff x="4334415" y="825171"/>
            <a:chExt cx="2322672" cy="2886863"/>
          </a:xfrm>
        </p:grpSpPr>
        <p:sp>
          <p:nvSpPr>
            <p:cNvPr id="56351" name="Line 5"/>
            <p:cNvSpPr>
              <a:spLocks noChangeShapeType="1"/>
            </p:cNvSpPr>
            <p:nvPr/>
          </p:nvSpPr>
          <p:spPr bwMode="auto">
            <a:xfrm>
              <a:off x="4767110" y="1285060"/>
              <a:ext cx="0" cy="52935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2" name="Line 6"/>
            <p:cNvSpPr>
              <a:spLocks noChangeShapeType="1"/>
            </p:cNvSpPr>
            <p:nvPr/>
          </p:nvSpPr>
          <p:spPr bwMode="auto">
            <a:xfrm>
              <a:off x="5467674" y="1285060"/>
              <a:ext cx="0" cy="52935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3" name="Line 7"/>
            <p:cNvSpPr>
              <a:spLocks noChangeShapeType="1"/>
            </p:cNvSpPr>
            <p:nvPr/>
          </p:nvSpPr>
          <p:spPr bwMode="auto">
            <a:xfrm>
              <a:off x="6168237" y="1285060"/>
              <a:ext cx="0" cy="52935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4" name="Rectangle 8"/>
            <p:cNvSpPr>
              <a:spLocks noChangeArrowheads="1"/>
            </p:cNvSpPr>
            <p:nvPr/>
          </p:nvSpPr>
          <p:spPr bwMode="auto">
            <a:xfrm>
              <a:off x="4367014" y="1814419"/>
              <a:ext cx="2201319" cy="794733"/>
            </a:xfrm>
            <a:prstGeom prst="rect">
              <a:avLst/>
            </a:prstGeom>
            <a:solidFill>
              <a:srgbClr val="FFFF0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900" b="1">
                <a:latin typeface="Arial" panose="020B0604020202020204" pitchFamily="34" charset="0"/>
              </a:endParaRPr>
            </a:p>
          </p:txBody>
        </p:sp>
        <p:sp>
          <p:nvSpPr>
            <p:cNvPr id="56355" name="Line 9"/>
            <p:cNvSpPr>
              <a:spLocks noChangeShapeType="1"/>
            </p:cNvSpPr>
            <p:nvPr/>
          </p:nvSpPr>
          <p:spPr bwMode="auto">
            <a:xfrm>
              <a:off x="4967949" y="2609152"/>
              <a:ext cx="0" cy="53074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6" name="Line 10"/>
            <p:cNvSpPr>
              <a:spLocks noChangeShapeType="1"/>
            </p:cNvSpPr>
            <p:nvPr/>
          </p:nvSpPr>
          <p:spPr bwMode="auto">
            <a:xfrm>
              <a:off x="5768141" y="2609152"/>
              <a:ext cx="0" cy="53074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7" name="Text Box 11"/>
            <p:cNvSpPr txBox="1">
              <a:spLocks noChangeArrowheads="1"/>
            </p:cNvSpPr>
            <p:nvPr/>
          </p:nvSpPr>
          <p:spPr bwMode="auto">
            <a:xfrm>
              <a:off x="4334415" y="825171"/>
              <a:ext cx="2322672" cy="67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en-US" sz="1350" b="1">
                  <a:latin typeface="Times New Roman" panose="02020603050405020304" pitchFamily="18" charset="0"/>
                  <a:ea typeface="黑体" panose="02010609060101010101" pitchFamily="49" charset="-122"/>
                </a:rPr>
                <a:t>A</a:t>
              </a:r>
              <a:r>
                <a:rPr kumimoji="1" lang="en-US" altLang="en-US" sz="1350" b="1" baseline="-25000">
                  <a:latin typeface="Times New Roman" panose="02020603050405020304" pitchFamily="18" charset="0"/>
                  <a:ea typeface="黑体" panose="02010609060101010101" pitchFamily="49" charset="-122"/>
                </a:rPr>
                <a:t>3</a:t>
              </a:r>
              <a:r>
                <a:rPr kumimoji="1" lang="en-US" altLang="en-US" sz="1350" b="1">
                  <a:latin typeface="Times New Roman" panose="02020603050405020304" pitchFamily="18" charset="0"/>
                  <a:ea typeface="黑体" panose="02010609060101010101" pitchFamily="49" charset="-122"/>
                </a:rPr>
                <a:t>    B</a:t>
              </a:r>
              <a:r>
                <a:rPr kumimoji="1" lang="en-US" altLang="en-US" sz="1350" b="1" baseline="-25000">
                  <a:latin typeface="Times New Roman" panose="02020603050405020304" pitchFamily="18" charset="0"/>
                  <a:ea typeface="黑体" panose="02010609060101010101" pitchFamily="49" charset="-122"/>
                </a:rPr>
                <a:t>3</a:t>
              </a:r>
              <a:r>
                <a:rPr kumimoji="1" lang="en-US" altLang="en-US" sz="1350" b="1">
                  <a:latin typeface="Times New Roman" panose="02020603050405020304" pitchFamily="18" charset="0"/>
                  <a:ea typeface="黑体" panose="02010609060101010101" pitchFamily="49" charset="-122"/>
                </a:rPr>
                <a:t>   C</a:t>
              </a:r>
              <a:r>
                <a:rPr kumimoji="1" lang="en-US" altLang="en-US" sz="1350" b="1" baseline="-25000">
                  <a:latin typeface="Times New Roman" panose="02020603050405020304" pitchFamily="18" charset="0"/>
                  <a:ea typeface="黑体" panose="02010609060101010101" pitchFamily="49" charset="-122"/>
                </a:rPr>
                <a:t>3</a:t>
              </a:r>
              <a:endParaRPr kumimoji="1" lang="en-US" altLang="zh-CN" sz="1350" b="1" baseline="-25000">
                <a:latin typeface="Times New Roman" panose="02020603050405020304" pitchFamily="18" charset="0"/>
                <a:ea typeface="黑体" panose="02010609060101010101" pitchFamily="49" charset="-122"/>
              </a:endParaRPr>
            </a:p>
          </p:txBody>
        </p:sp>
        <p:sp>
          <p:nvSpPr>
            <p:cNvPr id="56358" name="Text Box 12"/>
            <p:cNvSpPr txBox="1">
              <a:spLocks noChangeArrowheads="1"/>
            </p:cNvSpPr>
            <p:nvPr/>
          </p:nvSpPr>
          <p:spPr bwMode="auto">
            <a:xfrm>
              <a:off x="4478898" y="3032913"/>
              <a:ext cx="1909076" cy="67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en-US" sz="1350" b="1">
                  <a:latin typeface="Times New Roman" panose="02020603050405020304" pitchFamily="18" charset="0"/>
                  <a:ea typeface="黑体" panose="02010609060101010101" pitchFamily="49" charset="-122"/>
                </a:rPr>
                <a:t>Cp</a:t>
              </a:r>
              <a:r>
                <a:rPr kumimoji="1" lang="en-US" altLang="en-US" sz="1350" b="1" baseline="-25000">
                  <a:latin typeface="Times New Roman" panose="02020603050405020304" pitchFamily="18" charset="0"/>
                  <a:ea typeface="黑体" panose="02010609060101010101" pitchFamily="49" charset="-122"/>
                </a:rPr>
                <a:t>3</a:t>
              </a:r>
              <a:r>
                <a:rPr kumimoji="1" lang="en-US" altLang="en-US" sz="1350" b="1">
                  <a:latin typeface="Times New Roman" panose="02020603050405020304" pitchFamily="18" charset="0"/>
                  <a:ea typeface="黑体" panose="02010609060101010101" pitchFamily="49" charset="-122"/>
                </a:rPr>
                <a:t>   Sp</a:t>
              </a:r>
              <a:r>
                <a:rPr kumimoji="1" lang="en-US" altLang="en-US" sz="1350" b="1" baseline="-25000">
                  <a:latin typeface="Times New Roman" panose="02020603050405020304" pitchFamily="18" charset="0"/>
                  <a:ea typeface="黑体" panose="02010609060101010101" pitchFamily="49" charset="-122"/>
                </a:rPr>
                <a:t>3</a:t>
              </a:r>
              <a:endParaRPr kumimoji="1" lang="en-US" altLang="zh-CN" sz="1350" b="1">
                <a:latin typeface="Times New Roman" panose="02020603050405020304" pitchFamily="18" charset="0"/>
                <a:ea typeface="黑体" panose="02010609060101010101" pitchFamily="49" charset="-122"/>
              </a:endParaRPr>
            </a:p>
          </p:txBody>
        </p:sp>
        <p:sp>
          <p:nvSpPr>
            <p:cNvPr id="31" name="Text Box 32"/>
            <p:cNvSpPr txBox="1">
              <a:spLocks noChangeArrowheads="1"/>
            </p:cNvSpPr>
            <p:nvPr/>
          </p:nvSpPr>
          <p:spPr bwMode="auto">
            <a:xfrm>
              <a:off x="4827547" y="1695503"/>
              <a:ext cx="1462385" cy="757482"/>
            </a:xfrm>
            <a:prstGeom prst="rect">
              <a:avLst/>
            </a:prstGeom>
            <a:noFill/>
            <a:ln>
              <a:noFill/>
            </a:ln>
            <a:effectLst/>
          </p:spPr>
          <p:txBody>
            <a:bodyPr wrap="square">
              <a:spAutoFit/>
            </a:bodyPr>
            <a:lstStyle/>
            <a:p>
              <a:pPr algn="ctr" eaLnBrk="1" fontAlgn="auto" hangingPunct="1">
                <a:spcBef>
                  <a:spcPts val="0"/>
                </a:spcBef>
                <a:spcAft>
                  <a:spcPts val="0"/>
                </a:spcAft>
                <a:defRPr/>
              </a:pPr>
              <a:r>
                <a:rPr lang="en-US" altLang="zh-CN" sz="1575" b="1" dirty="0">
                  <a:solidFill>
                    <a:srgbClr val="0000FF"/>
                  </a:solidFill>
                  <a:effectLst>
                    <a:outerShdw blurRad="38100" dist="38100" dir="2700000" algn="tl">
                      <a:srgbClr val="FFFFFF"/>
                    </a:outerShdw>
                  </a:effectLst>
                  <a:latin typeface="Times New Roman" pitchFamily="18" charset="0"/>
                  <a:ea typeface="宋体" charset="-122"/>
                </a:rPr>
                <a:t>CSA</a:t>
              </a:r>
            </a:p>
          </p:txBody>
        </p:sp>
      </p:grpSp>
      <p:grpSp>
        <p:nvGrpSpPr>
          <p:cNvPr id="56326" name="组合 37"/>
          <p:cNvGrpSpPr>
            <a:grpSpLocks/>
          </p:cNvGrpSpPr>
          <p:nvPr/>
        </p:nvGrpSpPr>
        <p:grpSpPr bwMode="auto">
          <a:xfrm>
            <a:off x="5726906" y="2213373"/>
            <a:ext cx="1112805" cy="1275631"/>
            <a:chOff x="9683629" y="825171"/>
            <a:chExt cx="2517303" cy="2886854"/>
          </a:xfrm>
        </p:grpSpPr>
        <p:sp>
          <p:nvSpPr>
            <p:cNvPr id="56342" name="Line 21"/>
            <p:cNvSpPr>
              <a:spLocks noChangeShapeType="1"/>
            </p:cNvSpPr>
            <p:nvPr/>
          </p:nvSpPr>
          <p:spPr bwMode="auto">
            <a:xfrm>
              <a:off x="10128212" y="1285060"/>
              <a:ext cx="0" cy="52935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3" name="Line 22"/>
            <p:cNvSpPr>
              <a:spLocks noChangeShapeType="1"/>
            </p:cNvSpPr>
            <p:nvPr/>
          </p:nvSpPr>
          <p:spPr bwMode="auto">
            <a:xfrm>
              <a:off x="10828775" y="1285060"/>
              <a:ext cx="0" cy="52935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4" name="Line 23"/>
            <p:cNvSpPr>
              <a:spLocks noChangeShapeType="1"/>
            </p:cNvSpPr>
            <p:nvPr/>
          </p:nvSpPr>
          <p:spPr bwMode="auto">
            <a:xfrm>
              <a:off x="11527757" y="1285060"/>
              <a:ext cx="0" cy="52935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5" name="Rectangle 24"/>
            <p:cNvSpPr>
              <a:spLocks noChangeArrowheads="1"/>
            </p:cNvSpPr>
            <p:nvPr/>
          </p:nvSpPr>
          <p:spPr bwMode="auto">
            <a:xfrm>
              <a:off x="9728115" y="1814419"/>
              <a:ext cx="2199738" cy="794733"/>
            </a:xfrm>
            <a:prstGeom prst="rect">
              <a:avLst/>
            </a:prstGeom>
            <a:solidFill>
              <a:srgbClr val="FFFF0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900" b="1">
                <a:latin typeface="Arial" panose="020B0604020202020204" pitchFamily="34" charset="0"/>
              </a:endParaRPr>
            </a:p>
          </p:txBody>
        </p:sp>
        <p:sp>
          <p:nvSpPr>
            <p:cNvPr id="56346" name="Line 25"/>
            <p:cNvSpPr>
              <a:spLocks noChangeShapeType="1"/>
            </p:cNvSpPr>
            <p:nvPr/>
          </p:nvSpPr>
          <p:spPr bwMode="auto">
            <a:xfrm>
              <a:off x="10327469" y="2609152"/>
              <a:ext cx="0" cy="53074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7" name="Line 26"/>
            <p:cNvSpPr>
              <a:spLocks noChangeShapeType="1"/>
            </p:cNvSpPr>
            <p:nvPr/>
          </p:nvSpPr>
          <p:spPr bwMode="auto">
            <a:xfrm>
              <a:off x="11127661" y="2609152"/>
              <a:ext cx="0" cy="53074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8" name="Text Box 27"/>
            <p:cNvSpPr txBox="1">
              <a:spLocks noChangeArrowheads="1"/>
            </p:cNvSpPr>
            <p:nvPr/>
          </p:nvSpPr>
          <p:spPr bwMode="auto">
            <a:xfrm>
              <a:off x="9683629" y="825171"/>
              <a:ext cx="2517303" cy="679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en-US" sz="1350" b="1">
                  <a:latin typeface="Times New Roman" panose="02020603050405020304" pitchFamily="18" charset="0"/>
                  <a:ea typeface="黑体" panose="02010609060101010101" pitchFamily="49" charset="-122"/>
                </a:rPr>
                <a:t>A</a:t>
              </a:r>
              <a:r>
                <a:rPr kumimoji="1" lang="en-US" altLang="en-US" sz="1350" b="1" baseline="-25000">
                  <a:latin typeface="Times New Roman" panose="02020603050405020304" pitchFamily="18" charset="0"/>
                  <a:ea typeface="黑体" panose="02010609060101010101" pitchFamily="49" charset="-122"/>
                </a:rPr>
                <a:t>1</a:t>
              </a:r>
              <a:r>
                <a:rPr kumimoji="1" lang="en-US" altLang="en-US" sz="1350" b="1">
                  <a:latin typeface="Times New Roman" panose="02020603050405020304" pitchFamily="18" charset="0"/>
                  <a:ea typeface="黑体" panose="02010609060101010101" pitchFamily="49" charset="-122"/>
                </a:rPr>
                <a:t>     B</a:t>
              </a:r>
              <a:r>
                <a:rPr kumimoji="1" lang="en-US" altLang="en-US" sz="1350" b="1" baseline="-25000">
                  <a:latin typeface="Times New Roman" panose="02020603050405020304" pitchFamily="18" charset="0"/>
                  <a:ea typeface="黑体" panose="02010609060101010101" pitchFamily="49" charset="-122"/>
                </a:rPr>
                <a:t>1</a:t>
              </a:r>
              <a:r>
                <a:rPr kumimoji="1" lang="en-US" altLang="en-US" sz="1350" b="1">
                  <a:latin typeface="Times New Roman" panose="02020603050405020304" pitchFamily="18" charset="0"/>
                  <a:ea typeface="黑体" panose="02010609060101010101" pitchFamily="49" charset="-122"/>
                </a:rPr>
                <a:t>    C</a:t>
              </a:r>
              <a:r>
                <a:rPr kumimoji="1" lang="en-US" altLang="en-US" sz="1350" b="1" baseline="-25000">
                  <a:latin typeface="Times New Roman" panose="02020603050405020304" pitchFamily="18" charset="0"/>
                  <a:ea typeface="黑体" panose="02010609060101010101" pitchFamily="49" charset="-122"/>
                </a:rPr>
                <a:t>1</a:t>
              </a:r>
              <a:endParaRPr kumimoji="1" lang="en-US" altLang="zh-CN" sz="1350" b="1" baseline="-25000">
                <a:latin typeface="Times New Roman" panose="02020603050405020304" pitchFamily="18" charset="0"/>
                <a:ea typeface="黑体" panose="02010609060101010101" pitchFamily="49" charset="-122"/>
              </a:endParaRPr>
            </a:p>
          </p:txBody>
        </p:sp>
        <p:sp>
          <p:nvSpPr>
            <p:cNvPr id="56349" name="Text Box 28"/>
            <p:cNvSpPr txBox="1">
              <a:spLocks noChangeArrowheads="1"/>
            </p:cNvSpPr>
            <p:nvPr/>
          </p:nvSpPr>
          <p:spPr bwMode="auto">
            <a:xfrm>
              <a:off x="10038450" y="3032916"/>
              <a:ext cx="1810195" cy="679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en-US" sz="1350" b="1">
                  <a:latin typeface="Times New Roman" panose="02020603050405020304" pitchFamily="18" charset="0"/>
                  <a:ea typeface="黑体" panose="02010609060101010101" pitchFamily="49" charset="-122"/>
                </a:rPr>
                <a:t>Cp</a:t>
              </a:r>
              <a:r>
                <a:rPr kumimoji="1" lang="en-US" altLang="en-US" sz="1350" b="1" baseline="-25000">
                  <a:latin typeface="Times New Roman" panose="02020603050405020304" pitchFamily="18" charset="0"/>
                  <a:ea typeface="黑体" panose="02010609060101010101" pitchFamily="49" charset="-122"/>
                </a:rPr>
                <a:t>1</a:t>
              </a:r>
              <a:r>
                <a:rPr kumimoji="1" lang="en-US" altLang="en-US" sz="1350" b="1">
                  <a:latin typeface="Times New Roman" panose="02020603050405020304" pitchFamily="18" charset="0"/>
                  <a:ea typeface="黑体" panose="02010609060101010101" pitchFamily="49" charset="-122"/>
                </a:rPr>
                <a:t>  Sp</a:t>
              </a:r>
              <a:r>
                <a:rPr kumimoji="1" lang="en-US" altLang="en-US" sz="1350" b="1" baseline="-25000">
                  <a:latin typeface="Times New Roman" panose="02020603050405020304" pitchFamily="18" charset="0"/>
                  <a:ea typeface="黑体" panose="02010609060101010101" pitchFamily="49" charset="-122"/>
                </a:rPr>
                <a:t>1</a:t>
              </a:r>
              <a:endParaRPr kumimoji="1" lang="en-US" altLang="zh-CN" sz="1350" b="1">
                <a:latin typeface="Times New Roman" panose="02020603050405020304" pitchFamily="18" charset="0"/>
                <a:ea typeface="黑体" panose="02010609060101010101" pitchFamily="49" charset="-122"/>
              </a:endParaRPr>
            </a:p>
          </p:txBody>
        </p:sp>
        <p:sp>
          <p:nvSpPr>
            <p:cNvPr id="32" name="Text Box 33"/>
            <p:cNvSpPr txBox="1">
              <a:spLocks noChangeArrowheads="1"/>
            </p:cNvSpPr>
            <p:nvPr/>
          </p:nvSpPr>
          <p:spPr bwMode="auto">
            <a:xfrm>
              <a:off x="10181898" y="1649681"/>
              <a:ext cx="1483135" cy="757468"/>
            </a:xfrm>
            <a:prstGeom prst="rect">
              <a:avLst/>
            </a:prstGeom>
            <a:noFill/>
            <a:ln>
              <a:noFill/>
            </a:ln>
            <a:effectLst/>
          </p:spPr>
          <p:txBody>
            <a:bodyPr wrap="square">
              <a:spAutoFit/>
            </a:bodyPr>
            <a:lstStyle/>
            <a:p>
              <a:pPr algn="ctr" eaLnBrk="1" fontAlgn="auto" hangingPunct="1">
                <a:spcBef>
                  <a:spcPts val="0"/>
                </a:spcBef>
                <a:spcAft>
                  <a:spcPts val="0"/>
                </a:spcAft>
                <a:defRPr/>
              </a:pPr>
              <a:r>
                <a:rPr lang="en-US" altLang="zh-CN" sz="1575" b="1" dirty="0">
                  <a:solidFill>
                    <a:srgbClr val="0000FF"/>
                  </a:solidFill>
                  <a:effectLst>
                    <a:outerShdw blurRad="38100" dist="38100" dir="2700000" algn="tl">
                      <a:srgbClr val="FFFFFF"/>
                    </a:outerShdw>
                  </a:effectLst>
                  <a:latin typeface="Times New Roman" pitchFamily="18" charset="0"/>
                  <a:ea typeface="宋体" charset="-122"/>
                </a:rPr>
                <a:t>CSA</a:t>
              </a:r>
            </a:p>
          </p:txBody>
        </p:sp>
      </p:grpSp>
      <p:sp>
        <p:nvSpPr>
          <p:cNvPr id="35" name="矩形 34"/>
          <p:cNvSpPr/>
          <p:nvPr/>
        </p:nvSpPr>
        <p:spPr>
          <a:xfrm>
            <a:off x="1158479" y="1627585"/>
            <a:ext cx="3427809" cy="1271117"/>
          </a:xfrm>
          <a:prstGeom prst="rect">
            <a:avLst/>
          </a:prstGeom>
        </p:spPr>
        <p:txBody>
          <a:bodyPr>
            <a:spAutoFit/>
          </a:bodyPr>
          <a:lstStyle/>
          <a:p>
            <a:pPr marL="100916" indent="-100916" eaLnBrk="1" fontAlgn="auto" hangingPunct="1">
              <a:lnSpc>
                <a:spcPct val="95000"/>
              </a:lnSpc>
              <a:spcBef>
                <a:spcPts val="338"/>
              </a:spcBef>
              <a:spcAft>
                <a:spcPts val="0"/>
              </a:spcAft>
              <a:buSzPct val="70000"/>
              <a:defRPr/>
            </a:pPr>
            <a:r>
              <a:rPr kumimoji="1" lang="en-US" altLang="en-US" kern="0" dirty="0">
                <a:solidFill>
                  <a:srgbClr val="000000"/>
                </a:solidFill>
                <a:latin typeface="Times New Roman"/>
                <a:ea typeface="华文新魏"/>
              </a:rPr>
              <a:t>	         A</a:t>
            </a:r>
            <a:r>
              <a:rPr kumimoji="1" lang="en-US" altLang="en-US" kern="0" baseline="-25000" dirty="0">
                <a:solidFill>
                  <a:srgbClr val="000000"/>
                </a:solidFill>
                <a:latin typeface="Times New Roman"/>
                <a:ea typeface="华文新魏"/>
              </a:rPr>
              <a:t>3</a:t>
            </a:r>
            <a:r>
              <a:rPr kumimoji="1" lang="en-US" altLang="en-US" kern="0" dirty="0">
                <a:solidFill>
                  <a:srgbClr val="000000"/>
                </a:solidFill>
                <a:latin typeface="Times New Roman"/>
                <a:ea typeface="华文新魏"/>
              </a:rPr>
              <a:t>A</a:t>
            </a:r>
            <a:r>
              <a:rPr kumimoji="1" lang="en-US" altLang="en-US" kern="0" baseline="-25000" dirty="0">
                <a:solidFill>
                  <a:srgbClr val="000000"/>
                </a:solidFill>
                <a:latin typeface="Times New Roman"/>
                <a:ea typeface="华文新魏"/>
              </a:rPr>
              <a:t>2</a:t>
            </a:r>
            <a:r>
              <a:rPr kumimoji="1" lang="en-US" altLang="en-US" kern="0" dirty="0">
                <a:solidFill>
                  <a:srgbClr val="000000"/>
                </a:solidFill>
                <a:latin typeface="Times New Roman"/>
                <a:ea typeface="华文新魏"/>
              </a:rPr>
              <a:t>A</a:t>
            </a:r>
            <a:r>
              <a:rPr kumimoji="1" lang="en-US" altLang="en-US" kern="0" baseline="-25000" dirty="0">
                <a:solidFill>
                  <a:srgbClr val="000000"/>
                </a:solidFill>
                <a:latin typeface="Times New Roman"/>
                <a:ea typeface="华文新魏"/>
              </a:rPr>
              <a:t>1</a:t>
            </a:r>
            <a:r>
              <a:rPr kumimoji="1" lang="en-US" altLang="en-US" kern="0" dirty="0">
                <a:solidFill>
                  <a:srgbClr val="000000"/>
                </a:solidFill>
                <a:latin typeface="Times New Roman"/>
                <a:ea typeface="华文新魏"/>
              </a:rPr>
              <a:t>A</a:t>
            </a:r>
            <a:r>
              <a:rPr kumimoji="1" lang="en-US" altLang="en-US" kern="0" baseline="-25000" dirty="0">
                <a:solidFill>
                  <a:srgbClr val="000000"/>
                </a:solidFill>
                <a:latin typeface="Times New Roman"/>
                <a:ea typeface="华文新魏"/>
              </a:rPr>
              <a:t>0</a:t>
            </a:r>
          </a:p>
          <a:p>
            <a:pPr marL="100916" indent="-100916" eaLnBrk="1" fontAlgn="auto" hangingPunct="1">
              <a:lnSpc>
                <a:spcPct val="75000"/>
              </a:lnSpc>
              <a:spcBef>
                <a:spcPts val="338"/>
              </a:spcBef>
              <a:spcAft>
                <a:spcPts val="0"/>
              </a:spcAft>
              <a:buSzPct val="70000"/>
              <a:defRPr/>
            </a:pPr>
            <a:r>
              <a:rPr kumimoji="1" lang="en-US" altLang="en-US" kern="0" dirty="0">
                <a:solidFill>
                  <a:srgbClr val="000000"/>
                </a:solidFill>
                <a:latin typeface="Times New Roman"/>
                <a:ea typeface="华文新魏"/>
              </a:rPr>
              <a:t>           B</a:t>
            </a:r>
            <a:r>
              <a:rPr kumimoji="1" lang="en-US" altLang="en-US" kern="0" baseline="-25000" dirty="0">
                <a:solidFill>
                  <a:srgbClr val="000000"/>
                </a:solidFill>
                <a:latin typeface="Times New Roman"/>
                <a:ea typeface="华文新魏"/>
              </a:rPr>
              <a:t>3</a:t>
            </a:r>
            <a:r>
              <a:rPr kumimoji="1" lang="en-US" altLang="en-US" kern="0" dirty="0">
                <a:solidFill>
                  <a:srgbClr val="000000"/>
                </a:solidFill>
                <a:latin typeface="Times New Roman"/>
                <a:ea typeface="华文新魏"/>
              </a:rPr>
              <a:t>B</a:t>
            </a:r>
            <a:r>
              <a:rPr kumimoji="1" lang="en-US" altLang="en-US" kern="0" baseline="-25000" dirty="0">
                <a:solidFill>
                  <a:srgbClr val="000000"/>
                </a:solidFill>
                <a:latin typeface="Times New Roman"/>
                <a:ea typeface="华文新魏"/>
              </a:rPr>
              <a:t>2</a:t>
            </a:r>
            <a:r>
              <a:rPr kumimoji="1" lang="en-US" altLang="en-US" kern="0" dirty="0">
                <a:solidFill>
                  <a:srgbClr val="000000"/>
                </a:solidFill>
                <a:latin typeface="Times New Roman"/>
                <a:ea typeface="华文新魏"/>
              </a:rPr>
              <a:t>B</a:t>
            </a:r>
            <a:r>
              <a:rPr kumimoji="1" lang="en-US" altLang="en-US" kern="0" baseline="-25000" dirty="0">
                <a:solidFill>
                  <a:srgbClr val="000000"/>
                </a:solidFill>
                <a:latin typeface="Times New Roman"/>
                <a:ea typeface="华文新魏"/>
              </a:rPr>
              <a:t>1</a:t>
            </a:r>
            <a:r>
              <a:rPr kumimoji="1" lang="en-US" altLang="en-US" kern="0" dirty="0">
                <a:solidFill>
                  <a:srgbClr val="000000"/>
                </a:solidFill>
                <a:latin typeface="Times New Roman"/>
                <a:ea typeface="华文新魏"/>
              </a:rPr>
              <a:t>B</a:t>
            </a:r>
            <a:r>
              <a:rPr kumimoji="1" lang="en-US" altLang="en-US" kern="0" baseline="-25000" dirty="0">
                <a:solidFill>
                  <a:srgbClr val="000000"/>
                </a:solidFill>
                <a:latin typeface="Times New Roman"/>
                <a:ea typeface="华文新魏"/>
              </a:rPr>
              <a:t>0</a:t>
            </a:r>
          </a:p>
          <a:p>
            <a:pPr marL="100916" indent="-100916" eaLnBrk="1" fontAlgn="auto" hangingPunct="1">
              <a:lnSpc>
                <a:spcPct val="75000"/>
              </a:lnSpc>
              <a:spcBef>
                <a:spcPts val="338"/>
              </a:spcBef>
              <a:spcAft>
                <a:spcPts val="0"/>
              </a:spcAft>
              <a:buSzPct val="70000"/>
              <a:defRPr/>
            </a:pPr>
            <a:r>
              <a:rPr kumimoji="1" lang="en-US" altLang="en-US" kern="0" dirty="0">
                <a:solidFill>
                  <a:srgbClr val="000000"/>
                </a:solidFill>
                <a:latin typeface="Times New Roman"/>
                <a:ea typeface="华文新魏"/>
              </a:rPr>
              <a:t>+)       C</a:t>
            </a:r>
            <a:r>
              <a:rPr kumimoji="1" lang="en-US" altLang="en-US" kern="0" baseline="-25000" dirty="0">
                <a:solidFill>
                  <a:srgbClr val="000000"/>
                </a:solidFill>
                <a:latin typeface="Times New Roman"/>
                <a:ea typeface="华文新魏"/>
              </a:rPr>
              <a:t>3</a:t>
            </a:r>
            <a:r>
              <a:rPr kumimoji="1" lang="en-US" altLang="en-US" kern="0" dirty="0">
                <a:solidFill>
                  <a:srgbClr val="000000"/>
                </a:solidFill>
                <a:latin typeface="Times New Roman"/>
                <a:ea typeface="华文新魏"/>
              </a:rPr>
              <a:t>C</a:t>
            </a:r>
            <a:r>
              <a:rPr kumimoji="1" lang="en-US" altLang="en-US" kern="0" baseline="-25000" dirty="0">
                <a:solidFill>
                  <a:srgbClr val="000000"/>
                </a:solidFill>
                <a:latin typeface="Times New Roman"/>
                <a:ea typeface="华文新魏"/>
              </a:rPr>
              <a:t>2</a:t>
            </a:r>
            <a:r>
              <a:rPr kumimoji="1" lang="en-US" altLang="en-US" kern="0" dirty="0">
                <a:solidFill>
                  <a:srgbClr val="000000"/>
                </a:solidFill>
                <a:latin typeface="Times New Roman"/>
                <a:ea typeface="华文新魏"/>
              </a:rPr>
              <a:t>C</a:t>
            </a:r>
            <a:r>
              <a:rPr kumimoji="1" lang="en-US" altLang="en-US" kern="0" baseline="-25000" dirty="0">
                <a:solidFill>
                  <a:srgbClr val="000000"/>
                </a:solidFill>
                <a:latin typeface="Times New Roman"/>
                <a:ea typeface="华文新魏"/>
              </a:rPr>
              <a:t>1</a:t>
            </a:r>
            <a:r>
              <a:rPr kumimoji="1" lang="en-US" altLang="en-US" kern="0" dirty="0">
                <a:solidFill>
                  <a:srgbClr val="000000"/>
                </a:solidFill>
                <a:latin typeface="Times New Roman"/>
                <a:ea typeface="华文新魏"/>
              </a:rPr>
              <a:t>C</a:t>
            </a:r>
            <a:r>
              <a:rPr kumimoji="1" lang="en-US" altLang="en-US" kern="0" baseline="-25000" dirty="0">
                <a:solidFill>
                  <a:srgbClr val="000000"/>
                </a:solidFill>
                <a:latin typeface="Times New Roman"/>
                <a:ea typeface="华文新魏"/>
              </a:rPr>
              <a:t>0</a:t>
            </a:r>
          </a:p>
          <a:p>
            <a:pPr marL="100916" indent="-100916" eaLnBrk="1" fontAlgn="auto" hangingPunct="1">
              <a:lnSpc>
                <a:spcPct val="75000"/>
              </a:lnSpc>
              <a:spcBef>
                <a:spcPts val="338"/>
              </a:spcBef>
              <a:spcAft>
                <a:spcPts val="0"/>
              </a:spcAft>
              <a:buSzPct val="70000"/>
              <a:defRPr/>
            </a:pPr>
            <a:r>
              <a:rPr kumimoji="1" lang="en-US" altLang="zh-CN" kern="0" baseline="-25000" dirty="0">
                <a:solidFill>
                  <a:srgbClr val="000000"/>
                </a:solidFill>
                <a:latin typeface="Times New Roman"/>
                <a:ea typeface="华文新魏"/>
              </a:rPr>
              <a:t>————————————————</a:t>
            </a:r>
          </a:p>
          <a:p>
            <a:pPr marL="100916" indent="-100916" eaLnBrk="1" fontAlgn="auto" hangingPunct="1">
              <a:lnSpc>
                <a:spcPct val="75000"/>
              </a:lnSpc>
              <a:spcBef>
                <a:spcPts val="338"/>
              </a:spcBef>
              <a:spcAft>
                <a:spcPts val="0"/>
              </a:spcAft>
              <a:buSzPct val="70000"/>
              <a:defRPr/>
            </a:pPr>
            <a:r>
              <a:rPr kumimoji="1" lang="en-US" altLang="zh-CN" kern="0" baseline="-25000" dirty="0">
                <a:solidFill>
                  <a:srgbClr val="000000"/>
                </a:solidFill>
                <a:latin typeface="Times New Roman"/>
                <a:ea typeface="华文新魏"/>
              </a:rPr>
              <a:t>　　　　  </a:t>
            </a:r>
            <a:r>
              <a:rPr kumimoji="1" lang="en-US" altLang="en-US" kern="0" dirty="0">
                <a:solidFill>
                  <a:srgbClr val="000000"/>
                </a:solidFill>
                <a:latin typeface="Times New Roman"/>
                <a:ea typeface="华文新魏"/>
              </a:rPr>
              <a:t>S</a:t>
            </a:r>
            <a:r>
              <a:rPr kumimoji="1" lang="en-US" altLang="en-US" kern="0" baseline="-25000" dirty="0">
                <a:solidFill>
                  <a:srgbClr val="000000"/>
                </a:solidFill>
                <a:latin typeface="Times New Roman"/>
                <a:ea typeface="华文新魏"/>
              </a:rPr>
              <a:t>3</a:t>
            </a:r>
            <a:r>
              <a:rPr kumimoji="1" lang="en-US" altLang="en-US" kern="0" dirty="0">
                <a:solidFill>
                  <a:srgbClr val="000000"/>
                </a:solidFill>
                <a:latin typeface="Times New Roman"/>
                <a:ea typeface="华文新魏"/>
              </a:rPr>
              <a:t>S</a:t>
            </a:r>
            <a:r>
              <a:rPr kumimoji="1" lang="en-US" altLang="en-US" kern="0" baseline="-25000" dirty="0">
                <a:solidFill>
                  <a:srgbClr val="000000"/>
                </a:solidFill>
                <a:latin typeface="Times New Roman"/>
                <a:ea typeface="华文新魏"/>
              </a:rPr>
              <a:t>2</a:t>
            </a:r>
            <a:r>
              <a:rPr kumimoji="1" lang="en-US" altLang="en-US" kern="0" dirty="0">
                <a:solidFill>
                  <a:srgbClr val="000000"/>
                </a:solidFill>
                <a:latin typeface="Times New Roman"/>
                <a:ea typeface="华文新魏"/>
              </a:rPr>
              <a:t>S</a:t>
            </a:r>
            <a:r>
              <a:rPr kumimoji="1" lang="en-US" altLang="en-US" kern="0" baseline="-25000" dirty="0">
                <a:solidFill>
                  <a:srgbClr val="000000"/>
                </a:solidFill>
                <a:latin typeface="Times New Roman"/>
                <a:ea typeface="华文新魏"/>
              </a:rPr>
              <a:t>1</a:t>
            </a:r>
            <a:r>
              <a:rPr kumimoji="1" lang="en-US" altLang="en-US" kern="0" dirty="0">
                <a:solidFill>
                  <a:srgbClr val="000000"/>
                </a:solidFill>
                <a:latin typeface="Times New Roman"/>
                <a:ea typeface="华文新魏"/>
              </a:rPr>
              <a:t>S</a:t>
            </a:r>
            <a:r>
              <a:rPr kumimoji="1" lang="en-US" altLang="en-US" kern="0" baseline="-25000" dirty="0">
                <a:solidFill>
                  <a:srgbClr val="000000"/>
                </a:solidFill>
                <a:latin typeface="Times New Roman"/>
                <a:ea typeface="华文新魏"/>
              </a:rPr>
              <a:t>0</a:t>
            </a:r>
            <a:endParaRPr kumimoji="1" lang="en-US" altLang="zh-CN" sz="525" kern="0" dirty="0">
              <a:solidFill>
                <a:srgbClr val="000000"/>
              </a:solidFill>
              <a:latin typeface="Times New Roman"/>
              <a:ea typeface="华文新魏"/>
            </a:endParaRPr>
          </a:p>
        </p:txBody>
      </p:sp>
      <p:grpSp>
        <p:nvGrpSpPr>
          <p:cNvPr id="56328" name="组合 38"/>
          <p:cNvGrpSpPr>
            <a:grpSpLocks/>
          </p:cNvGrpSpPr>
          <p:nvPr/>
        </p:nvGrpSpPr>
        <p:grpSpPr bwMode="auto">
          <a:xfrm>
            <a:off x="6740128" y="2213373"/>
            <a:ext cx="1112805" cy="1275631"/>
            <a:chOff x="9683629" y="825171"/>
            <a:chExt cx="2517303" cy="2886854"/>
          </a:xfrm>
        </p:grpSpPr>
        <p:sp>
          <p:nvSpPr>
            <p:cNvPr id="56333" name="Line 21"/>
            <p:cNvSpPr>
              <a:spLocks noChangeShapeType="1"/>
            </p:cNvSpPr>
            <p:nvPr/>
          </p:nvSpPr>
          <p:spPr bwMode="auto">
            <a:xfrm>
              <a:off x="10128212" y="1285060"/>
              <a:ext cx="0" cy="52935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4" name="Line 22"/>
            <p:cNvSpPr>
              <a:spLocks noChangeShapeType="1"/>
            </p:cNvSpPr>
            <p:nvPr/>
          </p:nvSpPr>
          <p:spPr bwMode="auto">
            <a:xfrm>
              <a:off x="10828775" y="1285060"/>
              <a:ext cx="0" cy="52935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5" name="Line 23"/>
            <p:cNvSpPr>
              <a:spLocks noChangeShapeType="1"/>
            </p:cNvSpPr>
            <p:nvPr/>
          </p:nvSpPr>
          <p:spPr bwMode="auto">
            <a:xfrm>
              <a:off x="11527757" y="1285060"/>
              <a:ext cx="0" cy="52935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6" name="Rectangle 24"/>
            <p:cNvSpPr>
              <a:spLocks noChangeArrowheads="1"/>
            </p:cNvSpPr>
            <p:nvPr/>
          </p:nvSpPr>
          <p:spPr bwMode="auto">
            <a:xfrm>
              <a:off x="9728115" y="1814419"/>
              <a:ext cx="2199738" cy="794733"/>
            </a:xfrm>
            <a:prstGeom prst="rect">
              <a:avLst/>
            </a:prstGeom>
            <a:solidFill>
              <a:srgbClr val="FFFF0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900" b="1">
                <a:latin typeface="Arial" panose="020B0604020202020204" pitchFamily="34" charset="0"/>
              </a:endParaRPr>
            </a:p>
          </p:txBody>
        </p:sp>
        <p:sp>
          <p:nvSpPr>
            <p:cNvPr id="56337" name="Line 25"/>
            <p:cNvSpPr>
              <a:spLocks noChangeShapeType="1"/>
            </p:cNvSpPr>
            <p:nvPr/>
          </p:nvSpPr>
          <p:spPr bwMode="auto">
            <a:xfrm>
              <a:off x="10327469" y="2609152"/>
              <a:ext cx="0" cy="53074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8" name="Line 26"/>
            <p:cNvSpPr>
              <a:spLocks noChangeShapeType="1"/>
            </p:cNvSpPr>
            <p:nvPr/>
          </p:nvSpPr>
          <p:spPr bwMode="auto">
            <a:xfrm>
              <a:off x="11127661" y="2609152"/>
              <a:ext cx="0" cy="53074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9" name="Text Box 27"/>
            <p:cNvSpPr txBox="1">
              <a:spLocks noChangeArrowheads="1"/>
            </p:cNvSpPr>
            <p:nvPr/>
          </p:nvSpPr>
          <p:spPr bwMode="auto">
            <a:xfrm>
              <a:off x="9683629" y="825171"/>
              <a:ext cx="2517303" cy="679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en-US" sz="1350" b="1">
                  <a:latin typeface="Times New Roman" panose="02020603050405020304" pitchFamily="18" charset="0"/>
                  <a:ea typeface="黑体" panose="02010609060101010101" pitchFamily="49" charset="-122"/>
                </a:rPr>
                <a:t>A</a:t>
              </a:r>
              <a:r>
                <a:rPr kumimoji="1" lang="en-US" altLang="en-US" sz="1350" b="1" baseline="-25000">
                  <a:latin typeface="Times New Roman" panose="02020603050405020304" pitchFamily="18" charset="0"/>
                  <a:ea typeface="黑体" panose="02010609060101010101" pitchFamily="49" charset="-122"/>
                </a:rPr>
                <a:t>0</a:t>
              </a:r>
              <a:r>
                <a:rPr kumimoji="1" lang="en-US" altLang="en-US" sz="1350" b="1">
                  <a:latin typeface="Times New Roman" panose="02020603050405020304" pitchFamily="18" charset="0"/>
                  <a:ea typeface="黑体" panose="02010609060101010101" pitchFamily="49" charset="-122"/>
                </a:rPr>
                <a:t>     B</a:t>
              </a:r>
              <a:r>
                <a:rPr kumimoji="1" lang="en-US" altLang="en-US" sz="1350" b="1" baseline="-25000">
                  <a:latin typeface="Times New Roman" panose="02020603050405020304" pitchFamily="18" charset="0"/>
                  <a:ea typeface="黑体" panose="02010609060101010101" pitchFamily="49" charset="-122"/>
                </a:rPr>
                <a:t>0</a:t>
              </a:r>
              <a:r>
                <a:rPr kumimoji="1" lang="en-US" altLang="en-US" sz="1350" b="1">
                  <a:latin typeface="Times New Roman" panose="02020603050405020304" pitchFamily="18" charset="0"/>
                  <a:ea typeface="黑体" panose="02010609060101010101" pitchFamily="49" charset="-122"/>
                </a:rPr>
                <a:t>    C</a:t>
              </a:r>
              <a:r>
                <a:rPr kumimoji="1" lang="en-US" altLang="en-US" sz="1350" b="1" baseline="-25000">
                  <a:latin typeface="Times New Roman" panose="02020603050405020304" pitchFamily="18" charset="0"/>
                  <a:ea typeface="黑体" panose="02010609060101010101" pitchFamily="49" charset="-122"/>
                </a:rPr>
                <a:t>0</a:t>
              </a:r>
              <a:endParaRPr kumimoji="1" lang="en-US" altLang="zh-CN" sz="1350" b="1" baseline="-25000">
                <a:latin typeface="Times New Roman" panose="02020603050405020304" pitchFamily="18" charset="0"/>
                <a:ea typeface="黑体" panose="02010609060101010101" pitchFamily="49" charset="-122"/>
              </a:endParaRPr>
            </a:p>
          </p:txBody>
        </p:sp>
        <p:sp>
          <p:nvSpPr>
            <p:cNvPr id="56340" name="Text Box 28"/>
            <p:cNvSpPr txBox="1">
              <a:spLocks noChangeArrowheads="1"/>
            </p:cNvSpPr>
            <p:nvPr/>
          </p:nvSpPr>
          <p:spPr bwMode="auto">
            <a:xfrm>
              <a:off x="9989477" y="3032916"/>
              <a:ext cx="1908104" cy="679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en-US" sz="1350" b="1">
                  <a:latin typeface="Times New Roman" panose="02020603050405020304" pitchFamily="18" charset="0"/>
                  <a:ea typeface="黑体" panose="02010609060101010101" pitchFamily="49" charset="-122"/>
                </a:rPr>
                <a:t>Cp</a:t>
              </a:r>
              <a:r>
                <a:rPr kumimoji="1" lang="en-US" altLang="en-US" sz="1350" b="1" baseline="-25000">
                  <a:latin typeface="Times New Roman" panose="02020603050405020304" pitchFamily="18" charset="0"/>
                  <a:ea typeface="黑体" panose="02010609060101010101" pitchFamily="49" charset="-122"/>
                </a:rPr>
                <a:t>0</a:t>
              </a:r>
              <a:r>
                <a:rPr kumimoji="1" lang="en-US" altLang="en-US" sz="1350" b="1">
                  <a:latin typeface="Times New Roman" panose="02020603050405020304" pitchFamily="18" charset="0"/>
                  <a:ea typeface="黑体" panose="02010609060101010101" pitchFamily="49" charset="-122"/>
                </a:rPr>
                <a:t>   Sp</a:t>
              </a:r>
              <a:r>
                <a:rPr kumimoji="1" lang="en-US" altLang="en-US" sz="1350" b="1" baseline="-25000">
                  <a:latin typeface="Times New Roman" panose="02020603050405020304" pitchFamily="18" charset="0"/>
                  <a:ea typeface="黑体" panose="02010609060101010101" pitchFamily="49" charset="-122"/>
                </a:rPr>
                <a:t>0</a:t>
              </a:r>
              <a:endParaRPr kumimoji="1" lang="en-US" altLang="zh-CN" sz="1350" b="1">
                <a:latin typeface="Times New Roman" panose="02020603050405020304" pitchFamily="18" charset="0"/>
                <a:ea typeface="黑体" panose="02010609060101010101" pitchFamily="49" charset="-122"/>
              </a:endParaRPr>
            </a:p>
          </p:txBody>
        </p:sp>
        <p:sp>
          <p:nvSpPr>
            <p:cNvPr id="48" name="Text Box 33"/>
            <p:cNvSpPr txBox="1">
              <a:spLocks noChangeArrowheads="1"/>
            </p:cNvSpPr>
            <p:nvPr/>
          </p:nvSpPr>
          <p:spPr bwMode="auto">
            <a:xfrm>
              <a:off x="10181896" y="1649681"/>
              <a:ext cx="1672569" cy="757468"/>
            </a:xfrm>
            <a:prstGeom prst="rect">
              <a:avLst/>
            </a:prstGeom>
            <a:noFill/>
            <a:ln>
              <a:noFill/>
            </a:ln>
            <a:effectLst/>
          </p:spPr>
          <p:txBody>
            <a:bodyPr wrap="square">
              <a:spAutoFit/>
            </a:bodyPr>
            <a:lstStyle/>
            <a:p>
              <a:pPr algn="ctr" eaLnBrk="1" fontAlgn="auto" hangingPunct="1">
                <a:spcBef>
                  <a:spcPts val="0"/>
                </a:spcBef>
                <a:spcAft>
                  <a:spcPts val="0"/>
                </a:spcAft>
                <a:defRPr/>
              </a:pPr>
              <a:r>
                <a:rPr lang="en-US" altLang="zh-CN" sz="1575" b="1" dirty="0">
                  <a:solidFill>
                    <a:srgbClr val="0000FF"/>
                  </a:solidFill>
                  <a:effectLst>
                    <a:outerShdw blurRad="38100" dist="38100" dir="2700000" algn="tl">
                      <a:srgbClr val="FFFFFF"/>
                    </a:outerShdw>
                  </a:effectLst>
                  <a:latin typeface="Times New Roman" pitchFamily="18" charset="0"/>
                  <a:ea typeface="宋体" charset="-122"/>
                </a:rPr>
                <a:t>CSA</a:t>
              </a:r>
            </a:p>
          </p:txBody>
        </p:sp>
      </p:grpSp>
      <p:grpSp>
        <p:nvGrpSpPr>
          <p:cNvPr id="4" name="组合 3"/>
          <p:cNvGrpSpPr>
            <a:grpSpLocks/>
          </p:cNvGrpSpPr>
          <p:nvPr/>
        </p:nvGrpSpPr>
        <p:grpSpPr bwMode="auto">
          <a:xfrm>
            <a:off x="1472804" y="3914775"/>
            <a:ext cx="6226969" cy="1674019"/>
            <a:chOff x="586787" y="4293096"/>
            <a:chExt cx="11068431" cy="2975831"/>
          </a:xfrm>
        </p:grpSpPr>
        <p:sp>
          <p:nvSpPr>
            <p:cNvPr id="50" name="圆角矩形标注 49"/>
            <p:cNvSpPr/>
            <p:nvPr/>
          </p:nvSpPr>
          <p:spPr>
            <a:xfrm>
              <a:off x="586787" y="4892073"/>
              <a:ext cx="11068431" cy="2376854"/>
            </a:xfrm>
            <a:prstGeom prst="wedgeRoundRectCallout">
              <a:avLst>
                <a:gd name="adj1" fmla="val 50295"/>
                <a:gd name="adj2" fmla="val -544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kumimoji="1" lang="zh-CN" altLang="en-US" sz="2100">
                  <a:solidFill>
                    <a:srgbClr val="000000"/>
                  </a:solidFill>
                  <a:latin typeface="华文新魏" panose="02010800040101010101" pitchFamily="2" charset="-122"/>
                  <a:ea typeface="华文新魏" panose="02010800040101010101" pitchFamily="2" charset="-122"/>
                </a:rPr>
                <a:t>三个</a:t>
              </a:r>
              <a:r>
                <a:rPr kumimoji="1" lang="en-US" altLang="zh-CN" sz="2100">
                  <a:solidFill>
                    <a:srgbClr val="000000"/>
                  </a:solidFill>
                  <a:latin typeface="华文新魏" panose="02010800040101010101" pitchFamily="2" charset="-122"/>
                  <a:ea typeface="华文新魏" panose="02010800040101010101" pitchFamily="2" charset="-122"/>
                </a:rPr>
                <a:t>n</a:t>
              </a:r>
              <a:r>
                <a:rPr kumimoji="1" lang="zh-CN" altLang="en-US" sz="2100">
                  <a:solidFill>
                    <a:srgbClr val="000000"/>
                  </a:solidFill>
                  <a:latin typeface="华文新魏" panose="02010800040101010101" pitchFamily="2" charset="-122"/>
                  <a:ea typeface="华文新魏" panose="02010800040101010101" pitchFamily="2" charset="-122"/>
                </a:rPr>
                <a:t>位数真正的和，还需将</a:t>
              </a:r>
              <a:r>
                <a:rPr kumimoji="1" lang="zh-CN" altLang="en-US" sz="2100">
                  <a:solidFill>
                    <a:srgbClr val="FF0000"/>
                  </a:solidFill>
                  <a:latin typeface="华文新魏" panose="02010800040101010101" pitchFamily="2" charset="-122"/>
                  <a:ea typeface="华文新魏" panose="02010800040101010101" pitchFamily="2" charset="-122"/>
                </a:rPr>
                <a:t>伪加和</a:t>
              </a:r>
              <a:r>
                <a:rPr kumimoji="1" lang="en-US" altLang="en-US" sz="2100">
                  <a:solidFill>
                    <a:srgbClr val="000000"/>
                  </a:solidFill>
                  <a:latin typeface="华文新魏" panose="02010800040101010101" pitchFamily="2" charset="-122"/>
                  <a:ea typeface="华文新魏" panose="02010800040101010101" pitchFamily="2" charset="-122"/>
                </a:rPr>
                <a:t>Sp</a:t>
              </a:r>
              <a:r>
                <a:rPr kumimoji="1" lang="en-US" altLang="zh-CN" sz="2100" baseline="-25000">
                  <a:solidFill>
                    <a:srgbClr val="000000"/>
                  </a:solidFill>
                  <a:latin typeface="华文新魏" panose="02010800040101010101" pitchFamily="2" charset="-122"/>
                  <a:ea typeface="华文新魏" panose="02010800040101010101" pitchFamily="2" charset="-122"/>
                </a:rPr>
                <a:t>i</a:t>
              </a:r>
              <a:r>
                <a:rPr kumimoji="1" lang="zh-CN" altLang="en-US" sz="2100">
                  <a:solidFill>
                    <a:srgbClr val="000000"/>
                  </a:solidFill>
                  <a:latin typeface="华文新魏" panose="02010800040101010101" pitchFamily="2" charset="-122"/>
                  <a:ea typeface="华文新魏" panose="02010800040101010101" pitchFamily="2" charset="-122"/>
                </a:rPr>
                <a:t>与左移一位的</a:t>
              </a:r>
              <a:r>
                <a:rPr kumimoji="1" lang="zh-CN" altLang="en-US" sz="2100">
                  <a:solidFill>
                    <a:srgbClr val="FF0000"/>
                  </a:solidFill>
                  <a:latin typeface="华文新魏" panose="02010800040101010101" pitchFamily="2" charset="-122"/>
                  <a:ea typeface="华文新魏" panose="02010800040101010101" pitchFamily="2" charset="-122"/>
                </a:rPr>
                <a:t>伪加进位</a:t>
              </a:r>
              <a:r>
                <a:rPr kumimoji="1" lang="en-US" altLang="en-US" sz="2100">
                  <a:solidFill>
                    <a:srgbClr val="000000"/>
                  </a:solidFill>
                  <a:latin typeface="华文新魏" panose="02010800040101010101" pitchFamily="2" charset="-122"/>
                  <a:ea typeface="华文新魏" panose="02010800040101010101" pitchFamily="2" charset="-122"/>
                </a:rPr>
                <a:t>Cp</a:t>
              </a:r>
              <a:r>
                <a:rPr kumimoji="1" lang="en-US" altLang="zh-CN" sz="2100" baseline="-25000">
                  <a:solidFill>
                    <a:srgbClr val="000000"/>
                  </a:solidFill>
                  <a:latin typeface="华文新魏" panose="02010800040101010101" pitchFamily="2" charset="-122"/>
                  <a:ea typeface="华文新魏" panose="02010800040101010101" pitchFamily="2" charset="-122"/>
                </a:rPr>
                <a:t>i</a:t>
              </a:r>
              <a:r>
                <a:rPr kumimoji="1" lang="zh-CN" altLang="en-US" sz="2100">
                  <a:solidFill>
                    <a:srgbClr val="000000"/>
                  </a:solidFill>
                  <a:latin typeface="华文新魏" panose="02010800040101010101" pitchFamily="2" charset="-122"/>
                  <a:ea typeface="华文新魏" panose="02010800040101010101" pitchFamily="2" charset="-122"/>
                </a:rPr>
                <a:t>相加求得：</a:t>
              </a:r>
            </a:p>
            <a:p>
              <a:pPr eaLnBrk="1" fontAlgn="auto" hangingPunct="1">
                <a:spcBef>
                  <a:spcPts val="0"/>
                </a:spcBef>
                <a:spcAft>
                  <a:spcPts val="0"/>
                </a:spcAft>
                <a:defRPr/>
              </a:pPr>
              <a:r>
                <a:rPr kumimoji="1" lang="en-US" altLang="zh-CN" sz="2100">
                  <a:solidFill>
                    <a:srgbClr val="000000"/>
                  </a:solidFill>
                  <a:latin typeface="华文新魏" panose="02010800040101010101" pitchFamily="2" charset="-122"/>
                  <a:ea typeface="华文新魏" panose="02010800040101010101" pitchFamily="2" charset="-122"/>
                </a:rPr>
                <a:t>S = Sp</a:t>
              </a:r>
              <a:r>
                <a:rPr kumimoji="1" lang="en-US" altLang="zh-CN" sz="2100" baseline="-25000">
                  <a:solidFill>
                    <a:srgbClr val="000000"/>
                  </a:solidFill>
                  <a:latin typeface="华文新魏" panose="02010800040101010101" pitchFamily="2" charset="-122"/>
                  <a:ea typeface="华文新魏" panose="02010800040101010101" pitchFamily="2" charset="-122"/>
                </a:rPr>
                <a:t>3 </a:t>
              </a:r>
              <a:r>
                <a:rPr kumimoji="1" lang="en-US" altLang="zh-CN" sz="2100">
                  <a:solidFill>
                    <a:srgbClr val="000000"/>
                  </a:solidFill>
                  <a:latin typeface="华文新魏" panose="02010800040101010101" pitchFamily="2" charset="-122"/>
                  <a:ea typeface="华文新魏" panose="02010800040101010101" pitchFamily="2" charset="-122"/>
                </a:rPr>
                <a:t>Sp</a:t>
              </a:r>
              <a:r>
                <a:rPr kumimoji="1" lang="en-US" altLang="zh-CN" sz="2100" baseline="-25000">
                  <a:solidFill>
                    <a:srgbClr val="000000"/>
                  </a:solidFill>
                  <a:latin typeface="华文新魏" panose="02010800040101010101" pitchFamily="2" charset="-122"/>
                  <a:ea typeface="华文新魏" panose="02010800040101010101" pitchFamily="2" charset="-122"/>
                </a:rPr>
                <a:t>2</a:t>
              </a:r>
              <a:r>
                <a:rPr kumimoji="1" lang="en-US" altLang="zh-CN" sz="2100">
                  <a:solidFill>
                    <a:srgbClr val="000000"/>
                  </a:solidFill>
                  <a:latin typeface="华文新魏" panose="02010800040101010101" pitchFamily="2" charset="-122"/>
                  <a:ea typeface="华文新魏" panose="02010800040101010101" pitchFamily="2" charset="-122"/>
                </a:rPr>
                <a:t>Sp</a:t>
              </a:r>
              <a:r>
                <a:rPr kumimoji="1" lang="en-US" altLang="zh-CN" sz="2100" baseline="-25000">
                  <a:solidFill>
                    <a:srgbClr val="000000"/>
                  </a:solidFill>
                  <a:latin typeface="华文新魏" panose="02010800040101010101" pitchFamily="2" charset="-122"/>
                  <a:ea typeface="华文新魏" panose="02010800040101010101" pitchFamily="2" charset="-122"/>
                </a:rPr>
                <a:t>1</a:t>
              </a:r>
              <a:r>
                <a:rPr kumimoji="1" lang="en-US" altLang="zh-CN" sz="2100">
                  <a:solidFill>
                    <a:srgbClr val="000000"/>
                  </a:solidFill>
                  <a:latin typeface="华文新魏" panose="02010800040101010101" pitchFamily="2" charset="-122"/>
                  <a:ea typeface="华文新魏" panose="02010800040101010101" pitchFamily="2" charset="-122"/>
                </a:rPr>
                <a:t>Sp</a:t>
              </a:r>
              <a:r>
                <a:rPr kumimoji="1" lang="en-US" altLang="zh-CN" sz="2100" baseline="-25000">
                  <a:solidFill>
                    <a:srgbClr val="000000"/>
                  </a:solidFill>
                  <a:latin typeface="华文新魏" panose="02010800040101010101" pitchFamily="2" charset="-122"/>
                  <a:ea typeface="华文新魏" panose="02010800040101010101" pitchFamily="2" charset="-122"/>
                </a:rPr>
                <a:t>0</a:t>
              </a:r>
              <a:r>
                <a:rPr kumimoji="1" lang="en-US" altLang="zh-CN" sz="2100">
                  <a:solidFill>
                    <a:srgbClr val="000000"/>
                  </a:solidFill>
                  <a:latin typeface="华文新魏" panose="02010800040101010101" pitchFamily="2" charset="-122"/>
                  <a:ea typeface="华文新魏" panose="02010800040101010101" pitchFamily="2" charset="-122"/>
                </a:rPr>
                <a:t> + 2 * Cp</a:t>
              </a:r>
              <a:r>
                <a:rPr kumimoji="1" lang="en-US" altLang="zh-CN" sz="2100" baseline="-25000">
                  <a:solidFill>
                    <a:srgbClr val="000000"/>
                  </a:solidFill>
                  <a:latin typeface="华文新魏" panose="02010800040101010101" pitchFamily="2" charset="-122"/>
                  <a:ea typeface="华文新魏" panose="02010800040101010101" pitchFamily="2" charset="-122"/>
                </a:rPr>
                <a:t>3</a:t>
              </a:r>
              <a:r>
                <a:rPr kumimoji="1" lang="en-US" altLang="zh-CN" sz="2100">
                  <a:solidFill>
                    <a:srgbClr val="000000"/>
                  </a:solidFill>
                  <a:latin typeface="华文新魏" panose="02010800040101010101" pitchFamily="2" charset="-122"/>
                  <a:ea typeface="华文新魏" panose="02010800040101010101" pitchFamily="2" charset="-122"/>
                </a:rPr>
                <a:t>Cp</a:t>
              </a:r>
              <a:r>
                <a:rPr kumimoji="1" lang="en-US" altLang="zh-CN" sz="2100" baseline="-25000">
                  <a:solidFill>
                    <a:srgbClr val="000000"/>
                  </a:solidFill>
                  <a:latin typeface="华文新魏" panose="02010800040101010101" pitchFamily="2" charset="-122"/>
                  <a:ea typeface="华文新魏" panose="02010800040101010101" pitchFamily="2" charset="-122"/>
                </a:rPr>
                <a:t>2</a:t>
              </a:r>
              <a:r>
                <a:rPr kumimoji="1" lang="en-US" altLang="zh-CN" sz="2100">
                  <a:solidFill>
                    <a:srgbClr val="000000"/>
                  </a:solidFill>
                  <a:latin typeface="华文新魏" panose="02010800040101010101" pitchFamily="2" charset="-122"/>
                  <a:ea typeface="华文新魏" panose="02010800040101010101" pitchFamily="2" charset="-122"/>
                </a:rPr>
                <a:t>Cp</a:t>
              </a:r>
              <a:r>
                <a:rPr kumimoji="1" lang="en-US" altLang="zh-CN" sz="2100" baseline="-25000">
                  <a:solidFill>
                    <a:srgbClr val="000000"/>
                  </a:solidFill>
                  <a:latin typeface="华文新魏" panose="02010800040101010101" pitchFamily="2" charset="-122"/>
                  <a:ea typeface="华文新魏" panose="02010800040101010101" pitchFamily="2" charset="-122"/>
                </a:rPr>
                <a:t>1</a:t>
              </a:r>
              <a:r>
                <a:rPr kumimoji="1" lang="en-US" altLang="zh-CN" sz="2100">
                  <a:solidFill>
                    <a:srgbClr val="000000"/>
                  </a:solidFill>
                  <a:latin typeface="华文新魏" panose="02010800040101010101" pitchFamily="2" charset="-122"/>
                  <a:ea typeface="华文新魏" panose="02010800040101010101" pitchFamily="2" charset="-122"/>
                </a:rPr>
                <a:t>Cp</a:t>
              </a:r>
              <a:r>
                <a:rPr kumimoji="1" lang="en-US" altLang="zh-CN" sz="2100" baseline="-25000">
                  <a:solidFill>
                    <a:srgbClr val="000000"/>
                  </a:solidFill>
                  <a:latin typeface="华文新魏" panose="02010800040101010101" pitchFamily="2" charset="-122"/>
                  <a:ea typeface="华文新魏" panose="02010800040101010101" pitchFamily="2" charset="-122"/>
                </a:rPr>
                <a:t>0</a:t>
              </a:r>
            </a:p>
          </p:txBody>
        </p:sp>
        <p:sp>
          <p:nvSpPr>
            <p:cNvPr id="3" name="下箭头 2"/>
            <p:cNvSpPr/>
            <p:nvPr/>
          </p:nvSpPr>
          <p:spPr>
            <a:xfrm>
              <a:off x="8072263" y="4293096"/>
              <a:ext cx="518503" cy="59897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矩形 1"/>
          <p:cNvSpPr/>
          <p:nvPr/>
        </p:nvSpPr>
        <p:spPr>
          <a:xfrm>
            <a:off x="4301728" y="1484710"/>
            <a:ext cx="3233738" cy="646331"/>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eaLnBrk="1" fontAlgn="auto" hangingPunct="1">
              <a:spcBef>
                <a:spcPts val="0"/>
              </a:spcBef>
              <a:spcAft>
                <a:spcPts val="0"/>
              </a:spcAft>
              <a:defRPr/>
            </a:pPr>
            <a:r>
              <a:rPr lang="zh-CN" altLang="en-US" dirty="0">
                <a:solidFill>
                  <a:srgbClr val="0000CC"/>
                </a:solidFill>
                <a:latin typeface="华文新魏" panose="02010800040101010101" pitchFamily="2" charset="-122"/>
                <a:ea typeface="华文新魏" panose="02010800040101010101" pitchFamily="2" charset="-122"/>
              </a:rPr>
              <a:t>通过一次伪加，一次普通加法</a:t>
            </a:r>
            <a:r>
              <a:rPr lang="en-US" altLang="zh-CN" dirty="0">
                <a:solidFill>
                  <a:srgbClr val="0000CC"/>
                </a:solidFill>
                <a:latin typeface="华文新魏" panose="02010800040101010101" pitchFamily="2" charset="-122"/>
                <a:ea typeface="华文新魏" panose="02010800040101010101" pitchFamily="2" charset="-122"/>
              </a:rPr>
              <a:t>,</a:t>
            </a:r>
            <a:r>
              <a:rPr lang="zh-CN" altLang="en-US" dirty="0">
                <a:solidFill>
                  <a:srgbClr val="0000CC"/>
                </a:solidFill>
                <a:latin typeface="华文新魏" panose="02010800040101010101" pitchFamily="2" charset="-122"/>
                <a:ea typeface="华文新魏" panose="02010800040101010101" pitchFamily="2" charset="-122"/>
              </a:rPr>
              <a:t>求得三个位积之和</a:t>
            </a:r>
            <a:endParaRPr lang="en-US" altLang="zh-CN" dirty="0">
              <a:solidFill>
                <a:srgbClr val="0000CC"/>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1437513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idx="1"/>
          </p:nvPr>
        </p:nvSpPr>
        <p:spPr>
          <a:xfrm>
            <a:off x="1043608" y="836712"/>
            <a:ext cx="7200800" cy="4343400"/>
          </a:xfrm>
        </p:spPr>
        <p:txBody>
          <a:bodyPr lIns="69056" tIns="34529" rIns="69056" bIns="34529"/>
          <a:lstStyle/>
          <a:p>
            <a:pPr eaLnBrk="1" hangingPunct="1">
              <a:buClr>
                <a:schemeClr val="tx1"/>
              </a:buClr>
            </a:pPr>
            <a:r>
              <a:rPr kumimoji="1" lang="zh-CN" altLang="en-US" dirty="0">
                <a:latin typeface="华文新魏" panose="02010800040101010101" pitchFamily="2" charset="-122"/>
                <a:ea typeface="华文新魏" panose="02010800040101010101" pitchFamily="2" charset="-122"/>
              </a:rPr>
              <a:t>三个数的求和由两次普通加法变成了</a:t>
            </a:r>
            <a:r>
              <a:rPr kumimoji="1" lang="en-US" altLang="zh-CN" dirty="0">
                <a:latin typeface="华文新魏" panose="02010800040101010101" pitchFamily="2" charset="-122"/>
                <a:ea typeface="华文新魏" panose="02010800040101010101" pitchFamily="2" charset="-122"/>
              </a:rPr>
              <a:t>:</a:t>
            </a:r>
            <a:endParaRPr kumimoji="1" lang="zh-CN" altLang="en-US" dirty="0">
              <a:latin typeface="华文新魏" panose="02010800040101010101" pitchFamily="2" charset="-122"/>
              <a:ea typeface="华文新魏" panose="02010800040101010101" pitchFamily="2" charset="-122"/>
            </a:endParaRPr>
          </a:p>
          <a:p>
            <a:pPr eaLnBrk="1" hangingPunct="1">
              <a:buClr>
                <a:schemeClr val="tx1"/>
              </a:buClr>
              <a:buFont typeface="Wingdings" panose="05000000000000000000" pitchFamily="2" charset="2"/>
              <a:buNone/>
            </a:pPr>
            <a:r>
              <a:rPr kumimoji="1" lang="zh-CN" altLang="en-US" dirty="0">
                <a:latin typeface="华文新魏" panose="02010800040101010101" pitchFamily="2" charset="-122"/>
                <a:ea typeface="华文新魏" panose="02010800040101010101" pitchFamily="2" charset="-122"/>
              </a:rPr>
              <a:t>一次</a:t>
            </a:r>
            <a:r>
              <a:rPr kumimoji="1" lang="zh-CN" altLang="en-US" dirty="0">
                <a:solidFill>
                  <a:srgbClr val="0000FF"/>
                </a:solidFill>
                <a:latin typeface="华文新魏" panose="02010800040101010101" pitchFamily="2" charset="-122"/>
                <a:ea typeface="华文新魏" panose="02010800040101010101" pitchFamily="2" charset="-122"/>
              </a:rPr>
              <a:t>伪加</a:t>
            </a:r>
            <a:r>
              <a:rPr kumimoji="1" lang="zh-CN" altLang="en-US" dirty="0">
                <a:latin typeface="华文新魏" panose="02010800040101010101" pitchFamily="2" charset="-122"/>
                <a:ea typeface="华文新魏" panose="02010800040101010101" pitchFamily="2" charset="-122"/>
              </a:rPr>
              <a:t>，一次</a:t>
            </a:r>
            <a:r>
              <a:rPr kumimoji="1" lang="zh-CN" altLang="en-US" dirty="0">
                <a:solidFill>
                  <a:srgbClr val="0000FF"/>
                </a:solidFill>
                <a:latin typeface="华文新魏" panose="02010800040101010101" pitchFamily="2" charset="-122"/>
                <a:ea typeface="华文新魏" panose="02010800040101010101" pitchFamily="2" charset="-122"/>
              </a:rPr>
              <a:t>普通加</a:t>
            </a:r>
          </a:p>
          <a:p>
            <a:pPr eaLnBrk="1" hangingPunct="1">
              <a:buClr>
                <a:schemeClr val="tx1"/>
              </a:buClr>
            </a:pPr>
            <a:r>
              <a:rPr kumimoji="1" lang="zh-CN" altLang="en-US" dirty="0">
                <a:latin typeface="华文新魏" panose="02010800040101010101" pitchFamily="2" charset="-122"/>
                <a:ea typeface="华文新魏" panose="02010800040101010101" pitchFamily="2" charset="-122"/>
              </a:rPr>
              <a:t>四个数的求和，通过两次</a:t>
            </a:r>
            <a:r>
              <a:rPr kumimoji="1" lang="zh-CN" altLang="en-US" dirty="0">
                <a:solidFill>
                  <a:srgbClr val="0000FF"/>
                </a:solidFill>
                <a:latin typeface="华文新魏" panose="02010800040101010101" pitchFamily="2" charset="-122"/>
                <a:ea typeface="华文新魏" panose="02010800040101010101" pitchFamily="2" charset="-122"/>
              </a:rPr>
              <a:t>伪加</a:t>
            </a:r>
            <a:r>
              <a:rPr kumimoji="1" lang="zh-CN" altLang="en-US" dirty="0">
                <a:latin typeface="华文新魏" panose="02010800040101010101" pitchFamily="2" charset="-122"/>
                <a:ea typeface="华文新魏" panose="02010800040101010101" pitchFamily="2" charset="-122"/>
              </a:rPr>
              <a:t>，一次</a:t>
            </a:r>
            <a:r>
              <a:rPr kumimoji="1" lang="zh-CN" altLang="en-US" dirty="0">
                <a:solidFill>
                  <a:srgbClr val="0000FF"/>
                </a:solidFill>
                <a:latin typeface="华文新魏" panose="02010800040101010101" pitchFamily="2" charset="-122"/>
                <a:ea typeface="华文新魏" panose="02010800040101010101" pitchFamily="2" charset="-122"/>
              </a:rPr>
              <a:t>普通加 </a:t>
            </a:r>
          </a:p>
          <a:p>
            <a:pPr marL="535781" lvl="1" indent="-267891" eaLnBrk="1" hangingPunct="1">
              <a:buClr>
                <a:srgbClr val="F79646"/>
              </a:buClr>
            </a:pPr>
            <a:r>
              <a:rPr kumimoji="1" lang="zh-CN" altLang="en-US" dirty="0">
                <a:latin typeface="华文新魏" panose="02010800040101010101" pitchFamily="2" charset="-122"/>
                <a:ea typeface="华文新魏" panose="02010800040101010101" pitchFamily="2" charset="-122"/>
              </a:rPr>
              <a:t>第一次</a:t>
            </a:r>
            <a:r>
              <a:rPr kumimoji="1" lang="en-US" altLang="zh-CN" dirty="0">
                <a:latin typeface="华文新魏" panose="02010800040101010101" pitchFamily="2" charset="-122"/>
                <a:ea typeface="华文新魏" panose="02010800040101010101" pitchFamily="2" charset="-122"/>
              </a:rPr>
              <a:t>CSA</a:t>
            </a:r>
            <a:r>
              <a:rPr kumimoji="1" lang="zh-CN" altLang="en-US" dirty="0">
                <a:latin typeface="华文新魏" panose="02010800040101010101" pitchFamily="2" charset="-122"/>
                <a:ea typeface="华文新魏" panose="02010800040101010101" pitchFamily="2" charset="-122"/>
              </a:rPr>
              <a:t>完成操作</a:t>
            </a:r>
            <a:r>
              <a:rPr kumimoji="1" lang="en-US" altLang="zh-CN" dirty="0">
                <a:latin typeface="华文新魏" panose="02010800040101010101" pitchFamily="2" charset="-122"/>
                <a:ea typeface="华文新魏" panose="02010800040101010101" pitchFamily="2" charset="-122"/>
              </a:rPr>
              <a:t>:</a:t>
            </a:r>
            <a:endParaRPr kumimoji="1" lang="zh-CN" altLang="en-US" dirty="0">
              <a:latin typeface="华文新魏" panose="02010800040101010101" pitchFamily="2" charset="-122"/>
              <a:ea typeface="华文新魏" panose="02010800040101010101" pitchFamily="2" charset="-122"/>
            </a:endParaRPr>
          </a:p>
          <a:p>
            <a:pPr marL="535781" lvl="1" indent="-267891" eaLnBrk="1" hangingPunct="1">
              <a:buClr>
                <a:srgbClr val="F79646"/>
              </a:buClr>
              <a:buNone/>
            </a:pPr>
            <a:r>
              <a:rPr kumimoji="1" lang="en-US" altLang="zh-CN" dirty="0">
                <a:latin typeface="华文新魏" panose="02010800040101010101" pitchFamily="2" charset="-122"/>
                <a:ea typeface="华文新魏" panose="02010800040101010101" pitchFamily="2" charset="-122"/>
              </a:rPr>
              <a:t>		X</a:t>
            </a:r>
            <a:r>
              <a:rPr kumimoji="1" lang="en-US" altLang="zh-CN" baseline="-25000" dirty="0">
                <a:latin typeface="华文新魏" panose="02010800040101010101" pitchFamily="2" charset="-122"/>
                <a:ea typeface="华文新魏" panose="02010800040101010101" pitchFamily="2" charset="-122"/>
              </a:rPr>
              <a:t>1</a:t>
            </a:r>
            <a:r>
              <a:rPr kumimoji="1" lang="en-US" altLang="zh-CN" dirty="0">
                <a:latin typeface="华文新魏" panose="02010800040101010101" pitchFamily="2" charset="-122"/>
                <a:ea typeface="华文新魏" panose="02010800040101010101" pitchFamily="2" charset="-122"/>
              </a:rPr>
              <a:t> + X</a:t>
            </a:r>
            <a:r>
              <a:rPr kumimoji="1" lang="en-US" altLang="zh-CN" baseline="-25000" dirty="0">
                <a:latin typeface="华文新魏" panose="02010800040101010101" pitchFamily="2" charset="-122"/>
                <a:ea typeface="华文新魏" panose="02010800040101010101" pitchFamily="2" charset="-122"/>
              </a:rPr>
              <a:t>2</a:t>
            </a:r>
            <a:r>
              <a:rPr kumimoji="1" lang="en-US" altLang="zh-CN" dirty="0">
                <a:latin typeface="华文新魏" panose="02010800040101010101" pitchFamily="2" charset="-122"/>
                <a:ea typeface="华文新魏" panose="02010800040101010101" pitchFamily="2" charset="-122"/>
              </a:rPr>
              <a:t> + X</a:t>
            </a:r>
            <a:r>
              <a:rPr kumimoji="1" lang="en-US" altLang="zh-CN" baseline="-25000" dirty="0">
                <a:latin typeface="华文新魏" panose="02010800040101010101" pitchFamily="2" charset="-122"/>
                <a:ea typeface="华文新魏" panose="02010800040101010101" pitchFamily="2" charset="-122"/>
              </a:rPr>
              <a:t>3</a:t>
            </a:r>
            <a:r>
              <a:rPr kumimoji="1" lang="en-US" altLang="zh-CN" dirty="0">
                <a:latin typeface="华文新魏" panose="02010800040101010101" pitchFamily="2" charset="-122"/>
                <a:ea typeface="华文新魏" panose="02010800040101010101" pitchFamily="2" charset="-122"/>
              </a:rPr>
              <a:t> = (</a:t>
            </a:r>
            <a:r>
              <a:rPr kumimoji="1" lang="en-US" altLang="zh-CN" dirty="0" err="1">
                <a:latin typeface="华文新魏" panose="02010800040101010101" pitchFamily="2" charset="-122"/>
                <a:ea typeface="华文新魏" panose="02010800040101010101" pitchFamily="2" charset="-122"/>
              </a:rPr>
              <a:t>Sp</a:t>
            </a:r>
            <a:r>
              <a:rPr kumimoji="1" lang="en-US" altLang="zh-CN" baseline="-25000" dirty="0" err="1">
                <a:latin typeface="华文新魏" panose="02010800040101010101" pitchFamily="2" charset="-122"/>
                <a:ea typeface="华文新魏" panose="02010800040101010101" pitchFamily="2" charset="-122"/>
              </a:rPr>
              <a:t>I</a:t>
            </a:r>
            <a:r>
              <a:rPr kumimoji="1" lang="en-US" altLang="zh-CN" dirty="0">
                <a:latin typeface="华文新魏" panose="02010800040101010101" pitchFamily="2" charset="-122"/>
                <a:ea typeface="华文新魏" panose="02010800040101010101" pitchFamily="2" charset="-122"/>
              </a:rPr>
              <a:t> , </a:t>
            </a:r>
            <a:r>
              <a:rPr kumimoji="1" lang="en-US" altLang="zh-CN" dirty="0" err="1">
                <a:latin typeface="华文新魏" panose="02010800040101010101" pitchFamily="2" charset="-122"/>
                <a:ea typeface="华文新魏" panose="02010800040101010101" pitchFamily="2" charset="-122"/>
              </a:rPr>
              <a:t>Cp</a:t>
            </a:r>
            <a:r>
              <a:rPr kumimoji="1" lang="en-US" altLang="zh-CN" baseline="-25000" dirty="0" err="1">
                <a:latin typeface="华文新魏" panose="02010800040101010101" pitchFamily="2" charset="-122"/>
                <a:ea typeface="华文新魏" panose="02010800040101010101" pitchFamily="2" charset="-122"/>
              </a:rPr>
              <a:t>I</a:t>
            </a:r>
            <a:r>
              <a:rPr kumimoji="1" lang="en-US" altLang="zh-CN" dirty="0">
                <a:latin typeface="华文新魏" panose="02010800040101010101" pitchFamily="2" charset="-122"/>
                <a:ea typeface="华文新魏" panose="02010800040101010101" pitchFamily="2" charset="-122"/>
              </a:rPr>
              <a:t>)</a:t>
            </a:r>
          </a:p>
          <a:p>
            <a:pPr marL="535781" lvl="1" indent="-267891" eaLnBrk="1" hangingPunct="1">
              <a:buClr>
                <a:srgbClr val="F79646"/>
              </a:buClr>
            </a:pPr>
            <a:r>
              <a:rPr kumimoji="1" lang="zh-CN" altLang="en-US" dirty="0">
                <a:latin typeface="华文新魏" panose="02010800040101010101" pitchFamily="2" charset="-122"/>
                <a:ea typeface="华文新魏" panose="02010800040101010101" pitchFamily="2" charset="-122"/>
              </a:rPr>
              <a:t>第二次</a:t>
            </a:r>
            <a:r>
              <a:rPr kumimoji="1" lang="en-US" altLang="zh-CN" dirty="0">
                <a:latin typeface="华文新魏" panose="02010800040101010101" pitchFamily="2" charset="-122"/>
                <a:ea typeface="华文新魏" panose="02010800040101010101" pitchFamily="2" charset="-122"/>
              </a:rPr>
              <a:t>CSA</a:t>
            </a:r>
            <a:r>
              <a:rPr kumimoji="1" lang="zh-CN" altLang="en-US" dirty="0">
                <a:latin typeface="华文新魏" panose="02010800040101010101" pitchFamily="2" charset="-122"/>
                <a:ea typeface="华文新魏" panose="02010800040101010101" pitchFamily="2" charset="-122"/>
              </a:rPr>
              <a:t>完成操作</a:t>
            </a:r>
            <a:r>
              <a:rPr kumimoji="1" lang="en-US" altLang="zh-CN" dirty="0">
                <a:latin typeface="华文新魏" panose="02010800040101010101" pitchFamily="2" charset="-122"/>
                <a:ea typeface="华文新魏" panose="02010800040101010101" pitchFamily="2" charset="-122"/>
              </a:rPr>
              <a:t>:</a:t>
            </a:r>
            <a:endParaRPr kumimoji="1" lang="zh-CN" altLang="en-US" dirty="0">
              <a:latin typeface="华文新魏" panose="02010800040101010101" pitchFamily="2" charset="-122"/>
              <a:ea typeface="华文新魏" panose="02010800040101010101" pitchFamily="2" charset="-122"/>
            </a:endParaRPr>
          </a:p>
          <a:p>
            <a:pPr marL="535781" lvl="1" indent="-267891" eaLnBrk="1" hangingPunct="1">
              <a:buClr>
                <a:srgbClr val="F79646"/>
              </a:buClr>
              <a:buNone/>
            </a:pPr>
            <a:r>
              <a:rPr kumimoji="1" lang="zh-CN" altLang="en-US" dirty="0">
                <a:latin typeface="华文新魏" panose="02010800040101010101" pitchFamily="2" charset="-122"/>
                <a:ea typeface="华文新魏" panose="02010800040101010101" pitchFamily="2" charset="-122"/>
              </a:rPr>
              <a:t>		 </a:t>
            </a:r>
            <a:r>
              <a:rPr kumimoji="1" lang="en-US" altLang="zh-CN" dirty="0" err="1">
                <a:latin typeface="华文新魏" panose="02010800040101010101" pitchFamily="2" charset="-122"/>
                <a:ea typeface="华文新魏" panose="02010800040101010101" pitchFamily="2" charset="-122"/>
              </a:rPr>
              <a:t>Sp</a:t>
            </a:r>
            <a:r>
              <a:rPr kumimoji="1" lang="en-US" altLang="zh-CN" baseline="-25000" dirty="0" err="1">
                <a:latin typeface="华文新魏" panose="02010800040101010101" pitchFamily="2" charset="-122"/>
                <a:ea typeface="华文新魏" panose="02010800040101010101" pitchFamily="2" charset="-122"/>
              </a:rPr>
              <a:t>I</a:t>
            </a:r>
            <a:r>
              <a:rPr kumimoji="1" lang="en-US" altLang="zh-CN" dirty="0">
                <a:latin typeface="华文新魏" panose="02010800040101010101" pitchFamily="2" charset="-122"/>
                <a:ea typeface="华文新魏" panose="02010800040101010101" pitchFamily="2" charset="-122"/>
              </a:rPr>
              <a:t> +2Cp</a:t>
            </a:r>
            <a:r>
              <a:rPr kumimoji="1" lang="en-US" altLang="zh-CN" baseline="-25000" dirty="0">
                <a:latin typeface="华文新魏" panose="02010800040101010101" pitchFamily="2" charset="-122"/>
                <a:ea typeface="华文新魏" panose="02010800040101010101" pitchFamily="2" charset="-122"/>
              </a:rPr>
              <a:t>I</a:t>
            </a:r>
            <a:r>
              <a:rPr kumimoji="1" lang="en-US" altLang="zh-CN" dirty="0">
                <a:latin typeface="华文新魏" panose="02010800040101010101" pitchFamily="2" charset="-122"/>
                <a:ea typeface="华文新魏" panose="02010800040101010101" pitchFamily="2" charset="-122"/>
              </a:rPr>
              <a:t> + X</a:t>
            </a:r>
            <a:r>
              <a:rPr kumimoji="1" lang="en-US" altLang="zh-CN" baseline="-25000" dirty="0">
                <a:latin typeface="华文新魏" panose="02010800040101010101" pitchFamily="2" charset="-122"/>
                <a:ea typeface="华文新魏" panose="02010800040101010101" pitchFamily="2" charset="-122"/>
              </a:rPr>
              <a:t>4</a:t>
            </a:r>
            <a:r>
              <a:rPr kumimoji="1" lang="en-US" altLang="zh-CN" dirty="0">
                <a:latin typeface="华文新魏" panose="02010800040101010101" pitchFamily="2" charset="-122"/>
                <a:ea typeface="华文新魏" panose="02010800040101010101" pitchFamily="2" charset="-122"/>
              </a:rPr>
              <a:t> = (</a:t>
            </a:r>
            <a:r>
              <a:rPr kumimoji="1" lang="en-US" altLang="zh-CN" dirty="0" err="1">
                <a:latin typeface="华文新魏" panose="02010800040101010101" pitchFamily="2" charset="-122"/>
                <a:ea typeface="华文新魏" panose="02010800040101010101" pitchFamily="2" charset="-122"/>
              </a:rPr>
              <a:t>Sp</a:t>
            </a:r>
            <a:r>
              <a:rPr kumimoji="1" lang="en-US" altLang="zh-CN" baseline="-25000" dirty="0" err="1">
                <a:latin typeface="华文新魏" panose="02010800040101010101" pitchFamily="2" charset="-122"/>
                <a:ea typeface="华文新魏" panose="02010800040101010101" pitchFamily="2" charset="-122"/>
              </a:rPr>
              <a:t>II</a:t>
            </a:r>
            <a:r>
              <a:rPr kumimoji="1" lang="en-US" altLang="zh-CN" dirty="0">
                <a:latin typeface="华文新魏" panose="02010800040101010101" pitchFamily="2" charset="-122"/>
                <a:ea typeface="华文新魏" panose="02010800040101010101" pitchFamily="2" charset="-122"/>
              </a:rPr>
              <a:t>, </a:t>
            </a:r>
            <a:r>
              <a:rPr kumimoji="1" lang="en-US" altLang="zh-CN" dirty="0" err="1">
                <a:latin typeface="华文新魏" panose="02010800040101010101" pitchFamily="2" charset="-122"/>
                <a:ea typeface="华文新魏" panose="02010800040101010101" pitchFamily="2" charset="-122"/>
              </a:rPr>
              <a:t>Cp</a:t>
            </a:r>
            <a:r>
              <a:rPr kumimoji="1" lang="en-US" altLang="zh-CN" baseline="-25000" dirty="0" err="1">
                <a:latin typeface="华文新魏" panose="02010800040101010101" pitchFamily="2" charset="-122"/>
                <a:ea typeface="华文新魏" panose="02010800040101010101" pitchFamily="2" charset="-122"/>
              </a:rPr>
              <a:t>II</a:t>
            </a:r>
            <a:r>
              <a:rPr kumimoji="1" lang="en-US" altLang="zh-CN" dirty="0">
                <a:latin typeface="华文新魏" panose="02010800040101010101" pitchFamily="2" charset="-122"/>
                <a:ea typeface="华文新魏" panose="02010800040101010101" pitchFamily="2" charset="-122"/>
              </a:rPr>
              <a:t>)</a:t>
            </a:r>
          </a:p>
          <a:p>
            <a:pPr marL="535781" lvl="1" indent="-267891" eaLnBrk="1" hangingPunct="1">
              <a:buClr>
                <a:srgbClr val="F79646"/>
              </a:buClr>
            </a:pPr>
            <a:r>
              <a:rPr kumimoji="1" lang="zh-CN" altLang="en-US" dirty="0">
                <a:latin typeface="华文新魏" panose="02010800040101010101" pitchFamily="2" charset="-122"/>
                <a:ea typeface="华文新魏" panose="02010800040101010101" pitchFamily="2" charset="-122"/>
              </a:rPr>
              <a:t>第三次</a:t>
            </a:r>
            <a:r>
              <a:rPr kumimoji="1" lang="en-US" altLang="zh-CN" dirty="0">
                <a:latin typeface="华文新魏" panose="02010800040101010101" pitchFamily="2" charset="-122"/>
                <a:ea typeface="华文新魏" panose="02010800040101010101" pitchFamily="2" charset="-122"/>
              </a:rPr>
              <a:t>CPA</a:t>
            </a:r>
            <a:r>
              <a:rPr kumimoji="1" lang="zh-CN" altLang="en-US" dirty="0">
                <a:latin typeface="华文新魏" panose="02010800040101010101" pitchFamily="2" charset="-122"/>
                <a:ea typeface="华文新魏" panose="02010800040101010101" pitchFamily="2" charset="-122"/>
              </a:rPr>
              <a:t>完成操作</a:t>
            </a:r>
            <a:r>
              <a:rPr kumimoji="1" lang="en-US" altLang="zh-CN" dirty="0">
                <a:latin typeface="华文新魏" panose="02010800040101010101" pitchFamily="2" charset="-122"/>
                <a:ea typeface="华文新魏" panose="02010800040101010101" pitchFamily="2" charset="-122"/>
              </a:rPr>
              <a:t>:</a:t>
            </a:r>
            <a:endParaRPr kumimoji="1" lang="zh-CN" altLang="en-US" dirty="0">
              <a:latin typeface="华文新魏" panose="02010800040101010101" pitchFamily="2" charset="-122"/>
              <a:ea typeface="华文新魏" panose="02010800040101010101" pitchFamily="2" charset="-122"/>
            </a:endParaRPr>
          </a:p>
          <a:p>
            <a:pPr marL="535781" lvl="1" indent="-267891" eaLnBrk="1" hangingPunct="1">
              <a:buClr>
                <a:srgbClr val="F79646"/>
              </a:buClr>
              <a:buNone/>
            </a:pPr>
            <a:r>
              <a:rPr kumimoji="1" lang="en-US" altLang="zh-CN" dirty="0">
                <a:latin typeface="华文新魏" panose="02010800040101010101" pitchFamily="2" charset="-122"/>
                <a:ea typeface="华文新魏" panose="02010800040101010101" pitchFamily="2" charset="-122"/>
              </a:rPr>
              <a:t>		</a:t>
            </a:r>
            <a:r>
              <a:rPr kumimoji="1" lang="en-US" altLang="zh-CN" dirty="0" err="1">
                <a:latin typeface="华文新魏" panose="02010800040101010101" pitchFamily="2" charset="-122"/>
                <a:ea typeface="华文新魏" panose="02010800040101010101" pitchFamily="2" charset="-122"/>
              </a:rPr>
              <a:t>Sp</a:t>
            </a:r>
            <a:r>
              <a:rPr kumimoji="1" lang="en-US" altLang="zh-CN" baseline="-25000" dirty="0" err="1">
                <a:latin typeface="华文新魏" panose="02010800040101010101" pitchFamily="2" charset="-122"/>
                <a:ea typeface="华文新魏" panose="02010800040101010101" pitchFamily="2" charset="-122"/>
              </a:rPr>
              <a:t>II</a:t>
            </a:r>
            <a:r>
              <a:rPr kumimoji="1" lang="en-US" altLang="zh-CN" dirty="0">
                <a:latin typeface="华文新魏" panose="02010800040101010101" pitchFamily="2" charset="-122"/>
                <a:ea typeface="华文新魏" panose="02010800040101010101" pitchFamily="2" charset="-122"/>
              </a:rPr>
              <a:t> + 2Cp</a:t>
            </a:r>
            <a:r>
              <a:rPr kumimoji="1" lang="en-US" altLang="zh-CN" baseline="-25000" dirty="0">
                <a:latin typeface="华文新魏" panose="02010800040101010101" pitchFamily="2" charset="-122"/>
                <a:ea typeface="华文新魏" panose="02010800040101010101" pitchFamily="2" charset="-122"/>
              </a:rPr>
              <a:t>II</a:t>
            </a:r>
            <a:r>
              <a:rPr kumimoji="1" lang="en-US" altLang="zh-CN" dirty="0">
                <a:latin typeface="华文新魏" panose="02010800040101010101" pitchFamily="2" charset="-122"/>
                <a:ea typeface="华文新魏" panose="02010800040101010101" pitchFamily="2" charset="-122"/>
              </a:rPr>
              <a:t> = S = X</a:t>
            </a:r>
            <a:r>
              <a:rPr kumimoji="1" lang="en-US" altLang="zh-CN" baseline="-25000" dirty="0">
                <a:latin typeface="华文新魏" panose="02010800040101010101" pitchFamily="2" charset="-122"/>
                <a:ea typeface="华文新魏" panose="02010800040101010101" pitchFamily="2" charset="-122"/>
              </a:rPr>
              <a:t>1</a:t>
            </a:r>
            <a:r>
              <a:rPr kumimoji="1" lang="en-US" altLang="zh-CN" dirty="0">
                <a:latin typeface="华文新魏" panose="02010800040101010101" pitchFamily="2" charset="-122"/>
                <a:ea typeface="华文新魏" panose="02010800040101010101" pitchFamily="2" charset="-122"/>
              </a:rPr>
              <a:t> + X</a:t>
            </a:r>
            <a:r>
              <a:rPr kumimoji="1" lang="en-US" altLang="zh-CN" baseline="-25000" dirty="0">
                <a:latin typeface="华文新魏" panose="02010800040101010101" pitchFamily="2" charset="-122"/>
                <a:ea typeface="华文新魏" panose="02010800040101010101" pitchFamily="2" charset="-122"/>
              </a:rPr>
              <a:t>2</a:t>
            </a:r>
            <a:r>
              <a:rPr kumimoji="1" lang="en-US" altLang="zh-CN" dirty="0">
                <a:latin typeface="华文新魏" panose="02010800040101010101" pitchFamily="2" charset="-122"/>
                <a:ea typeface="华文新魏" panose="02010800040101010101" pitchFamily="2" charset="-122"/>
              </a:rPr>
              <a:t> + X</a:t>
            </a:r>
            <a:r>
              <a:rPr kumimoji="1" lang="en-US" altLang="zh-CN" baseline="-25000" dirty="0">
                <a:latin typeface="华文新魏" panose="02010800040101010101" pitchFamily="2" charset="-122"/>
                <a:ea typeface="华文新魏" panose="02010800040101010101" pitchFamily="2" charset="-122"/>
              </a:rPr>
              <a:t>3</a:t>
            </a:r>
            <a:r>
              <a:rPr kumimoji="1" lang="en-US" altLang="zh-CN" dirty="0">
                <a:latin typeface="华文新魏" panose="02010800040101010101" pitchFamily="2" charset="-122"/>
                <a:ea typeface="华文新魏" panose="02010800040101010101" pitchFamily="2" charset="-122"/>
              </a:rPr>
              <a:t> + X</a:t>
            </a:r>
            <a:r>
              <a:rPr kumimoji="1" lang="en-US" altLang="zh-CN" baseline="-25000" dirty="0">
                <a:latin typeface="华文新魏" panose="02010800040101010101" pitchFamily="2" charset="-122"/>
                <a:ea typeface="华文新魏" panose="02010800040101010101" pitchFamily="2" charset="-122"/>
              </a:rPr>
              <a:t>4</a:t>
            </a:r>
          </a:p>
        </p:txBody>
      </p:sp>
      <p:sp>
        <p:nvSpPr>
          <p:cNvPr id="5" name="矩形 4"/>
          <p:cNvSpPr/>
          <p:nvPr/>
        </p:nvSpPr>
        <p:spPr>
          <a:xfrm>
            <a:off x="179512" y="116632"/>
            <a:ext cx="5184576" cy="488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快速乘法</a:t>
            </a:r>
            <a:r>
              <a:rPr lang="en-US" altLang="zh-CN" sz="3200" b="1" dirty="0">
                <a:solidFill>
                  <a:srgbClr val="A50021"/>
                </a:solidFill>
                <a:latin typeface="微软雅黑" panose="020B0503020204020204" pitchFamily="34" charset="-122"/>
                <a:ea typeface="微软雅黑" panose="020B0503020204020204" pitchFamily="34" charset="-122"/>
                <a:cs typeface="+mj-cs"/>
              </a:rPr>
              <a:t>——</a:t>
            </a:r>
            <a:r>
              <a:rPr lang="zh-CN" altLang="en-US" sz="3200" b="1" dirty="0">
                <a:solidFill>
                  <a:srgbClr val="A50021"/>
                </a:solidFill>
                <a:latin typeface="微软雅黑" panose="020B0503020204020204" pitchFamily="34" charset="-122"/>
                <a:ea typeface="微软雅黑" panose="020B0503020204020204" pitchFamily="34" charset="-122"/>
                <a:cs typeface="+mj-cs"/>
              </a:rPr>
              <a:t>柱形乘法器</a:t>
            </a:r>
          </a:p>
        </p:txBody>
      </p:sp>
    </p:spTree>
    <p:extLst>
      <p:ext uri="{BB962C8B-B14F-4D97-AF65-F5344CB8AC3E}">
        <p14:creationId xmlns:p14="http://schemas.microsoft.com/office/powerpoint/2010/main" val="2801457996"/>
      </p:ext>
    </p:extLst>
  </p:cSld>
  <p:clrMapOvr>
    <a:masterClrMapping/>
  </p:clrMapOvr>
  <p:transition>
    <p:pull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3"/>
          <p:cNvGraphicFramePr>
            <a:graphicFrameLocks noChangeAspect="1"/>
          </p:cNvGraphicFramePr>
          <p:nvPr/>
        </p:nvGraphicFramePr>
        <p:xfrm>
          <a:off x="1221581" y="1446610"/>
          <a:ext cx="6082904" cy="3911203"/>
        </p:xfrm>
        <a:graphic>
          <a:graphicData uri="http://schemas.openxmlformats.org/presentationml/2006/ole">
            <mc:AlternateContent xmlns:mc="http://schemas.openxmlformats.org/markup-compatibility/2006">
              <mc:Choice xmlns:v="urn:schemas-microsoft-com:vml" Requires="v">
                <p:oleObj name="Document" r:id="rId3" imgW="3162135" imgH="1714620" progId="Word.Document.8">
                  <p:embed/>
                </p:oleObj>
              </mc:Choice>
              <mc:Fallback>
                <p:oleObj name="Document" r:id="rId3" imgW="3162135" imgH="1714620" progId="Word.Document.8">
                  <p:embed/>
                  <p:pic>
                    <p:nvPicPr>
                      <p:cNvPr id="6041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1581" y="1446610"/>
                        <a:ext cx="6082904" cy="391120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19" name="Text Box 4"/>
          <p:cNvSpPr txBox="1">
            <a:spLocks noChangeArrowheads="1"/>
          </p:cNvSpPr>
          <p:nvPr/>
        </p:nvSpPr>
        <p:spPr bwMode="auto">
          <a:xfrm>
            <a:off x="2141935" y="5193506"/>
            <a:ext cx="4979760" cy="45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20000"/>
              </a:lnSpc>
              <a:spcBef>
                <a:spcPct val="20000"/>
              </a:spcBef>
              <a:buClr>
                <a:srgbClr val="66CCFF"/>
              </a:buClr>
              <a:buFontTx/>
              <a:buNone/>
            </a:pPr>
            <a:r>
              <a:rPr kumimoji="1" lang="zh-CN" altLang="en-US" sz="2100" b="1">
                <a:latin typeface="Times New Roman" panose="02020603050405020304" pitchFamily="18" charset="0"/>
                <a:ea typeface="华文新魏" panose="02010800040101010101" pitchFamily="2" charset="-122"/>
              </a:rPr>
              <a:t>采用多级</a:t>
            </a:r>
            <a:r>
              <a:rPr kumimoji="1" lang="en-US" altLang="zh-CN" sz="2100" b="1">
                <a:latin typeface="Times New Roman" panose="02020603050405020304" pitchFamily="18" charset="0"/>
                <a:ea typeface="华文新魏" panose="02010800040101010101" pitchFamily="2" charset="-122"/>
              </a:rPr>
              <a:t>CSA</a:t>
            </a:r>
            <a:r>
              <a:rPr kumimoji="1" lang="zh-CN" altLang="en-US" sz="2100" b="1">
                <a:latin typeface="Times New Roman" panose="02020603050405020304" pitchFamily="18" charset="0"/>
                <a:ea typeface="华文新魏" panose="02010800040101010101" pitchFamily="2" charset="-122"/>
              </a:rPr>
              <a:t>和一级</a:t>
            </a:r>
            <a:r>
              <a:rPr kumimoji="1" lang="en-US" altLang="zh-CN" sz="2100" b="1">
                <a:latin typeface="Times New Roman" panose="02020603050405020304" pitchFamily="18" charset="0"/>
                <a:ea typeface="华文新魏" panose="02010800040101010101" pitchFamily="2" charset="-122"/>
              </a:rPr>
              <a:t>CPA</a:t>
            </a:r>
            <a:r>
              <a:rPr kumimoji="1" lang="zh-CN" altLang="en-US" sz="2100" b="1">
                <a:latin typeface="Times New Roman" panose="02020603050405020304" pitchFamily="18" charset="0"/>
                <a:ea typeface="华文新魏" panose="02010800040101010101" pitchFamily="2" charset="-122"/>
              </a:rPr>
              <a:t>构成柱形乘法器</a:t>
            </a:r>
          </a:p>
        </p:txBody>
      </p:sp>
      <p:sp>
        <p:nvSpPr>
          <p:cNvPr id="5" name="矩形 4"/>
          <p:cNvSpPr/>
          <p:nvPr/>
        </p:nvSpPr>
        <p:spPr>
          <a:xfrm>
            <a:off x="107504" y="4641"/>
            <a:ext cx="5309939" cy="625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快速乘法</a:t>
            </a:r>
            <a:r>
              <a:rPr lang="en-US" altLang="zh-CN" sz="3200" b="1" dirty="0">
                <a:solidFill>
                  <a:srgbClr val="A50021"/>
                </a:solidFill>
                <a:latin typeface="微软雅黑" panose="020B0503020204020204" pitchFamily="34" charset="-122"/>
                <a:ea typeface="微软雅黑" panose="020B0503020204020204" pitchFamily="34" charset="-122"/>
                <a:cs typeface="+mj-cs"/>
              </a:rPr>
              <a:t>——</a:t>
            </a:r>
            <a:r>
              <a:rPr lang="zh-CN" altLang="en-US" sz="3200" b="1" dirty="0">
                <a:solidFill>
                  <a:srgbClr val="A50021"/>
                </a:solidFill>
                <a:latin typeface="微软雅黑" panose="020B0503020204020204" pitchFamily="34" charset="-122"/>
                <a:ea typeface="微软雅黑" panose="020B0503020204020204" pitchFamily="34" charset="-122"/>
                <a:cs typeface="+mj-cs"/>
              </a:rPr>
              <a:t>柱形乘法器</a:t>
            </a:r>
          </a:p>
        </p:txBody>
      </p:sp>
      <p:sp>
        <p:nvSpPr>
          <p:cNvPr id="6" name="圆角矩形标注 5"/>
          <p:cNvSpPr/>
          <p:nvPr/>
        </p:nvSpPr>
        <p:spPr>
          <a:xfrm>
            <a:off x="4250532" y="937022"/>
            <a:ext cx="3053953" cy="494109"/>
          </a:xfrm>
          <a:prstGeom prst="wedgeRoundRectCallout">
            <a:avLst>
              <a:gd name="adj1" fmla="val -980"/>
              <a:gd name="adj2" fmla="val 139470"/>
              <a:gd name="adj3" fmla="val 16667"/>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121509" indent="-269075" eaLnBrk="1" fontAlgn="auto" hangingPunct="1">
              <a:lnSpc>
                <a:spcPct val="110000"/>
              </a:lnSpc>
              <a:spcBef>
                <a:spcPct val="20000"/>
              </a:spcBef>
              <a:spcAft>
                <a:spcPts val="0"/>
              </a:spcAft>
              <a:buSzPct val="80000"/>
              <a:defRPr/>
            </a:pPr>
            <a:r>
              <a:rPr kumimoji="1" lang="en-US" altLang="zh-CN" b="1" kern="0" dirty="0">
                <a:solidFill>
                  <a:schemeClr val="bg1"/>
                </a:solidFill>
              </a:rPr>
              <a:t>A</a:t>
            </a:r>
            <a:r>
              <a:rPr kumimoji="1" lang="en-US" altLang="zh-CN" b="1" kern="0" baseline="-25000" dirty="0">
                <a:solidFill>
                  <a:schemeClr val="bg1"/>
                </a:solidFill>
              </a:rPr>
              <a:t>i </a:t>
            </a:r>
            <a:r>
              <a:rPr kumimoji="1" lang="en-US" altLang="zh-CN" b="1" kern="0" dirty="0">
                <a:solidFill>
                  <a:schemeClr val="bg1"/>
                </a:solidFill>
              </a:rPr>
              <a:t>+ B</a:t>
            </a:r>
            <a:r>
              <a:rPr kumimoji="1" lang="en-US" altLang="zh-CN" b="1" kern="0" baseline="-25000" dirty="0">
                <a:solidFill>
                  <a:schemeClr val="bg1"/>
                </a:solidFill>
              </a:rPr>
              <a:t>i</a:t>
            </a:r>
            <a:r>
              <a:rPr kumimoji="1" lang="en-US" altLang="zh-CN" b="1" kern="0" dirty="0">
                <a:solidFill>
                  <a:schemeClr val="bg1"/>
                </a:solidFill>
              </a:rPr>
              <a:t> + C</a:t>
            </a:r>
            <a:r>
              <a:rPr kumimoji="1" lang="en-US" altLang="zh-CN" b="1" kern="0" baseline="-25000" dirty="0">
                <a:solidFill>
                  <a:schemeClr val="bg1"/>
                </a:solidFill>
              </a:rPr>
              <a:t>i</a:t>
            </a:r>
            <a:r>
              <a:rPr kumimoji="1" lang="en-US" altLang="zh-CN" b="1" kern="0" dirty="0">
                <a:solidFill>
                  <a:schemeClr val="bg1"/>
                </a:solidFill>
              </a:rPr>
              <a:t> = (</a:t>
            </a:r>
            <a:r>
              <a:rPr kumimoji="1" lang="en-US" altLang="zh-CN" b="1" kern="0" dirty="0" err="1">
                <a:solidFill>
                  <a:schemeClr val="bg1"/>
                </a:solidFill>
              </a:rPr>
              <a:t>Sp</a:t>
            </a:r>
            <a:r>
              <a:rPr kumimoji="1" lang="en-US" altLang="zh-CN" b="1" kern="0" baseline="-25000" dirty="0" err="1">
                <a:solidFill>
                  <a:schemeClr val="bg1"/>
                </a:solidFill>
                <a:latin typeface="微软雅黑" panose="020B0503020204020204" pitchFamily="34" charset="-122"/>
                <a:ea typeface="微软雅黑" panose="020B0503020204020204" pitchFamily="34" charset="-122"/>
              </a:rPr>
              <a:t>Ⅰ</a:t>
            </a:r>
            <a:r>
              <a:rPr kumimoji="1" lang="en-US" altLang="zh-CN" b="1" kern="0" baseline="-25000" dirty="0" err="1">
                <a:solidFill>
                  <a:schemeClr val="bg1"/>
                </a:solidFill>
              </a:rPr>
              <a:t>-i</a:t>
            </a:r>
            <a:r>
              <a:rPr kumimoji="1" lang="en-US" altLang="zh-CN" b="1" kern="0" dirty="0">
                <a:solidFill>
                  <a:schemeClr val="bg1"/>
                </a:solidFill>
              </a:rPr>
              <a:t> , </a:t>
            </a:r>
            <a:r>
              <a:rPr kumimoji="1" lang="en-US" altLang="zh-CN" b="1" kern="0" dirty="0" err="1">
                <a:solidFill>
                  <a:schemeClr val="bg1"/>
                </a:solidFill>
              </a:rPr>
              <a:t>Cp</a:t>
            </a:r>
            <a:r>
              <a:rPr kumimoji="1" lang="en-US" altLang="zh-CN" b="1" kern="0" baseline="-25000" dirty="0" err="1">
                <a:solidFill>
                  <a:schemeClr val="bg1"/>
                </a:solidFill>
                <a:latin typeface="微软雅黑" panose="020B0503020204020204" pitchFamily="34" charset="-122"/>
                <a:ea typeface="微软雅黑" panose="020B0503020204020204" pitchFamily="34" charset="-122"/>
              </a:rPr>
              <a:t>Ⅰ</a:t>
            </a:r>
            <a:r>
              <a:rPr kumimoji="1" lang="en-US" altLang="zh-CN" b="1" kern="0" baseline="-25000" dirty="0" err="1">
                <a:solidFill>
                  <a:schemeClr val="bg1"/>
                </a:solidFill>
              </a:rPr>
              <a:t>-i</a:t>
            </a:r>
            <a:r>
              <a:rPr kumimoji="1" lang="en-US" altLang="zh-CN" b="1" kern="0" dirty="0">
                <a:solidFill>
                  <a:schemeClr val="bg1"/>
                </a:solidFill>
              </a:rPr>
              <a:t>)</a:t>
            </a:r>
          </a:p>
        </p:txBody>
      </p:sp>
      <p:sp>
        <p:nvSpPr>
          <p:cNvPr id="7" name="圆角矩形标注 6"/>
          <p:cNvSpPr/>
          <p:nvPr/>
        </p:nvSpPr>
        <p:spPr>
          <a:xfrm>
            <a:off x="4250532" y="2511029"/>
            <a:ext cx="3417812" cy="377428"/>
          </a:xfrm>
          <a:prstGeom prst="wedgeRoundRectCallout">
            <a:avLst>
              <a:gd name="adj1" fmla="val 2911"/>
              <a:gd name="adj2" fmla="val 133198"/>
              <a:gd name="adj3" fmla="val 16667"/>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121509" indent="-269075" eaLnBrk="1" fontAlgn="auto" hangingPunct="1">
              <a:lnSpc>
                <a:spcPct val="110000"/>
              </a:lnSpc>
              <a:spcBef>
                <a:spcPct val="20000"/>
              </a:spcBef>
              <a:spcAft>
                <a:spcPts val="0"/>
              </a:spcAft>
              <a:buSzPct val="80000"/>
              <a:defRPr/>
            </a:pPr>
            <a:r>
              <a:rPr kumimoji="1" lang="en-US" altLang="zh-CN" b="1" kern="0" dirty="0" err="1">
                <a:solidFill>
                  <a:schemeClr val="bg1"/>
                </a:solidFill>
              </a:rPr>
              <a:t>Sp</a:t>
            </a:r>
            <a:r>
              <a:rPr kumimoji="1" lang="en-US" altLang="zh-CN" b="1" kern="0" baseline="-25000" dirty="0" err="1">
                <a:solidFill>
                  <a:schemeClr val="bg1"/>
                </a:solidFill>
                <a:latin typeface="微软雅黑" panose="020B0503020204020204" pitchFamily="34" charset="-122"/>
                <a:ea typeface="微软雅黑" panose="020B0503020204020204" pitchFamily="34" charset="-122"/>
              </a:rPr>
              <a:t>Ⅰ</a:t>
            </a:r>
            <a:r>
              <a:rPr kumimoji="1" lang="en-US" altLang="zh-CN" b="1" kern="0" baseline="-25000" dirty="0" err="1">
                <a:solidFill>
                  <a:schemeClr val="bg1"/>
                </a:solidFill>
              </a:rPr>
              <a:t>-i</a:t>
            </a:r>
            <a:r>
              <a:rPr kumimoji="1" lang="en-US" altLang="zh-CN" b="1" kern="0" dirty="0">
                <a:solidFill>
                  <a:schemeClr val="bg1"/>
                </a:solidFill>
              </a:rPr>
              <a:t> +2Cp</a:t>
            </a:r>
            <a:r>
              <a:rPr kumimoji="1" lang="en-US" altLang="zh-CN" b="1" kern="0" baseline="-25000" dirty="0">
                <a:solidFill>
                  <a:schemeClr val="bg1"/>
                </a:solidFill>
                <a:latin typeface="微软雅黑" panose="020B0503020204020204" pitchFamily="34" charset="-122"/>
                <a:ea typeface="微软雅黑" panose="020B0503020204020204" pitchFamily="34" charset="-122"/>
              </a:rPr>
              <a:t>Ⅰ</a:t>
            </a:r>
            <a:r>
              <a:rPr kumimoji="1" lang="en-US" altLang="zh-CN" b="1" kern="0" baseline="-25000" dirty="0">
                <a:solidFill>
                  <a:schemeClr val="bg1"/>
                </a:solidFill>
              </a:rPr>
              <a:t>-i</a:t>
            </a:r>
            <a:r>
              <a:rPr kumimoji="1" lang="en-US" altLang="zh-CN" b="1" kern="0" dirty="0">
                <a:solidFill>
                  <a:schemeClr val="bg1"/>
                </a:solidFill>
              </a:rPr>
              <a:t> + D</a:t>
            </a:r>
            <a:r>
              <a:rPr kumimoji="1" lang="en-US" altLang="zh-CN" b="1" kern="0" baseline="-25000" dirty="0">
                <a:solidFill>
                  <a:schemeClr val="bg1"/>
                </a:solidFill>
              </a:rPr>
              <a:t>i</a:t>
            </a:r>
            <a:r>
              <a:rPr kumimoji="1" lang="en-US" altLang="zh-CN" b="1" kern="0" dirty="0">
                <a:solidFill>
                  <a:schemeClr val="bg1"/>
                </a:solidFill>
              </a:rPr>
              <a:t> = (</a:t>
            </a:r>
            <a:r>
              <a:rPr kumimoji="1" lang="en-US" altLang="zh-CN" b="1" kern="0" dirty="0" err="1">
                <a:solidFill>
                  <a:schemeClr val="bg1"/>
                </a:solidFill>
              </a:rPr>
              <a:t>Sp</a:t>
            </a:r>
            <a:r>
              <a:rPr kumimoji="1" lang="en-US" altLang="zh-CN" b="1" kern="0" baseline="-25000" dirty="0" err="1">
                <a:solidFill>
                  <a:schemeClr val="bg1"/>
                </a:solidFill>
                <a:latin typeface="微软雅黑" panose="020B0503020204020204" pitchFamily="34" charset="-122"/>
                <a:ea typeface="微软雅黑" panose="020B0503020204020204" pitchFamily="34" charset="-122"/>
              </a:rPr>
              <a:t>Ⅱ</a:t>
            </a:r>
            <a:r>
              <a:rPr kumimoji="1" lang="en-US" altLang="zh-CN" b="1" kern="0" baseline="-25000" dirty="0" err="1">
                <a:solidFill>
                  <a:schemeClr val="bg1"/>
                </a:solidFill>
              </a:rPr>
              <a:t>-i</a:t>
            </a:r>
            <a:r>
              <a:rPr kumimoji="1" lang="en-US" altLang="zh-CN" b="1" kern="0" dirty="0">
                <a:solidFill>
                  <a:schemeClr val="bg1"/>
                </a:solidFill>
              </a:rPr>
              <a:t>, </a:t>
            </a:r>
            <a:r>
              <a:rPr kumimoji="1" lang="en-US" altLang="zh-CN" b="1" kern="0" dirty="0" err="1">
                <a:solidFill>
                  <a:schemeClr val="bg1"/>
                </a:solidFill>
              </a:rPr>
              <a:t>Cp</a:t>
            </a:r>
            <a:r>
              <a:rPr kumimoji="1" lang="en-US" altLang="zh-CN" b="1" kern="0" baseline="-25000" dirty="0" err="1">
                <a:solidFill>
                  <a:schemeClr val="bg1"/>
                </a:solidFill>
                <a:latin typeface="微软雅黑" panose="020B0503020204020204" pitchFamily="34" charset="-122"/>
                <a:ea typeface="微软雅黑" panose="020B0503020204020204" pitchFamily="34" charset="-122"/>
              </a:rPr>
              <a:t>Ⅱ</a:t>
            </a:r>
            <a:r>
              <a:rPr kumimoji="1" lang="en-US" altLang="zh-CN" b="1" kern="0" baseline="-25000" dirty="0" err="1">
                <a:solidFill>
                  <a:schemeClr val="bg1"/>
                </a:solidFill>
              </a:rPr>
              <a:t>-i</a:t>
            </a:r>
            <a:r>
              <a:rPr kumimoji="1" lang="en-US" altLang="zh-CN" b="1" kern="0" dirty="0">
                <a:solidFill>
                  <a:schemeClr val="bg1"/>
                </a:solidFill>
              </a:rPr>
              <a:t>)</a:t>
            </a:r>
          </a:p>
        </p:txBody>
      </p:sp>
      <p:sp>
        <p:nvSpPr>
          <p:cNvPr id="8" name="右大括号 7"/>
          <p:cNvSpPr/>
          <p:nvPr/>
        </p:nvSpPr>
        <p:spPr>
          <a:xfrm>
            <a:off x="7304485" y="1602581"/>
            <a:ext cx="244078" cy="2576513"/>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9" name="文本框 7"/>
          <p:cNvSpPr txBox="1"/>
          <p:nvPr/>
        </p:nvSpPr>
        <p:spPr>
          <a:xfrm>
            <a:off x="7518798" y="2625150"/>
            <a:ext cx="607219" cy="553998"/>
          </a:xfrm>
          <a:prstGeom prst="rect">
            <a:avLst/>
          </a:prstGeom>
          <a:noFill/>
        </p:spPr>
        <p:txBody>
          <a:bodyPr lIns="0" tIns="0" rIns="0" bIns="0" anchor="ctr">
            <a:spAutoFit/>
          </a:bodyPr>
          <a:lstStyle/>
          <a:p>
            <a:pPr eaLnBrk="1" fontAlgn="auto" hangingPunct="1">
              <a:spcBef>
                <a:spcPts val="0"/>
              </a:spcBef>
              <a:spcAft>
                <a:spcPts val="0"/>
              </a:spcAft>
              <a:defRPr/>
            </a:pPr>
            <a:r>
              <a:rPr lang="zh-CN" altLang="en-US" b="1" dirty="0">
                <a:ln w="0"/>
                <a:solidFill>
                  <a:srgbClr val="FF0000"/>
                </a:solidFill>
                <a:effectLst>
                  <a:outerShdw blurRad="38100" dist="25400" dir="5400000" algn="ctr" rotWithShape="0">
                    <a:srgbClr val="6E747A">
                      <a:alpha val="43000"/>
                    </a:srgbClr>
                  </a:outerShdw>
                </a:effectLst>
                <a:latin typeface="+mn-lt"/>
              </a:rPr>
              <a:t>两级</a:t>
            </a:r>
            <a:r>
              <a:rPr lang="en-US" altLang="zh-CN" b="1" dirty="0">
                <a:ln w="0"/>
                <a:solidFill>
                  <a:srgbClr val="FF0000"/>
                </a:solidFill>
                <a:effectLst>
                  <a:outerShdw blurRad="38100" dist="25400" dir="5400000" algn="ctr" rotWithShape="0">
                    <a:srgbClr val="6E747A">
                      <a:alpha val="43000"/>
                    </a:srgbClr>
                  </a:outerShdw>
                </a:effectLst>
                <a:latin typeface="+mn-lt"/>
              </a:rPr>
              <a:t>CSA</a:t>
            </a:r>
            <a:endParaRPr lang="zh-CN" altLang="en-US" b="1" dirty="0">
              <a:ln w="0"/>
              <a:solidFill>
                <a:srgbClr val="FF0000"/>
              </a:solidFill>
              <a:effectLst>
                <a:outerShdw blurRad="38100" dist="25400" dir="5400000" algn="ctr" rotWithShape="0">
                  <a:srgbClr val="6E747A">
                    <a:alpha val="43000"/>
                  </a:srgbClr>
                </a:outerShdw>
              </a:effectLst>
              <a:latin typeface="+mn-lt"/>
            </a:endParaRPr>
          </a:p>
        </p:txBody>
      </p:sp>
      <p:sp>
        <p:nvSpPr>
          <p:cNvPr id="12" name="文本框 9"/>
          <p:cNvSpPr txBox="1"/>
          <p:nvPr/>
        </p:nvSpPr>
        <p:spPr>
          <a:xfrm>
            <a:off x="7411641" y="4446806"/>
            <a:ext cx="607219" cy="553998"/>
          </a:xfrm>
          <a:prstGeom prst="rect">
            <a:avLst/>
          </a:prstGeom>
          <a:noFill/>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b="1">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一级</a:t>
            </a:r>
            <a:r>
              <a:rPr lang="en-US" altLang="zh-CN" b="1">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CPA</a:t>
            </a:r>
            <a:endParaRPr lang="zh-CN" altLang="en-US" b="1">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endParaRPr>
          </a:p>
        </p:txBody>
      </p:sp>
    </p:spTree>
    <p:extLst>
      <p:ext uri="{BB962C8B-B14F-4D97-AF65-F5344CB8AC3E}">
        <p14:creationId xmlns:p14="http://schemas.microsoft.com/office/powerpoint/2010/main" val="461500140"/>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title"/>
          </p:nvPr>
        </p:nvSpPr>
        <p:spPr>
          <a:xfrm>
            <a:off x="251520" y="0"/>
            <a:ext cx="6182915" cy="5690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快速乘法</a:t>
            </a:r>
          </a:p>
        </p:txBody>
      </p:sp>
      <p:sp>
        <p:nvSpPr>
          <p:cNvPr id="62466" name="Rectangle 2"/>
          <p:cNvSpPr>
            <a:spLocks noGrp="1" noChangeArrowheads="1"/>
          </p:cNvSpPr>
          <p:nvPr>
            <p:ph idx="1"/>
          </p:nvPr>
        </p:nvSpPr>
        <p:spPr>
          <a:xfrm>
            <a:off x="272780" y="1556792"/>
            <a:ext cx="8187652" cy="3121819"/>
          </a:xfrm>
        </p:spPr>
        <p:txBody>
          <a:bodyPr lIns="69056" tIns="34529" rIns="69056" bIns="34529" rtlCol="0">
            <a:normAutofit/>
          </a:bodyPr>
          <a:lstStyle/>
          <a:p>
            <a:pPr marL="266693" indent="-266693" eaLnBrk="1" fontAlgn="auto" hangingPunct="1">
              <a:lnSpc>
                <a:spcPct val="120000"/>
              </a:lnSpc>
              <a:spcAft>
                <a:spcPts val="450"/>
              </a:spcAft>
              <a:buClr>
                <a:schemeClr val="tx1"/>
              </a:buClr>
              <a:defRPr/>
            </a:pPr>
            <a:r>
              <a:rPr kumimoji="1" lang="zh-CN" altLang="en-US" dirty="0">
                <a:latin typeface="华文新魏" panose="02010800040101010101" pitchFamily="2" charset="-122"/>
                <a:ea typeface="华文新魏" panose="02010800040101010101" pitchFamily="2" charset="-122"/>
              </a:rPr>
              <a:t>依次类推，</a:t>
            </a:r>
            <a:r>
              <a:rPr kumimoji="1" lang="en-US" altLang="en-US" dirty="0">
                <a:latin typeface="华文新魏" panose="02010800040101010101" pitchFamily="2" charset="-122"/>
                <a:ea typeface="华文新魏" panose="02010800040101010101" pitchFamily="2" charset="-122"/>
              </a:rPr>
              <a:t>m</a:t>
            </a:r>
            <a:r>
              <a:rPr kumimoji="1" lang="zh-CN" altLang="en-US" dirty="0">
                <a:latin typeface="华文新魏" panose="02010800040101010101" pitchFamily="2" charset="-122"/>
                <a:ea typeface="华文新魏" panose="02010800040101010101" pitchFamily="2" charset="-122"/>
              </a:rPr>
              <a:t>个数相加</a:t>
            </a:r>
            <a:endParaRPr kumimoji="1" lang="en-US" altLang="zh-CN" dirty="0">
              <a:latin typeface="华文新魏" panose="02010800040101010101" pitchFamily="2" charset="-122"/>
              <a:ea typeface="华文新魏" panose="02010800040101010101" pitchFamily="2" charset="-122"/>
            </a:endParaRPr>
          </a:p>
          <a:p>
            <a:pPr marL="566724" lvl="1" indent="-266693" eaLnBrk="1" fontAlgn="auto" hangingPunct="1">
              <a:lnSpc>
                <a:spcPct val="120000"/>
              </a:lnSpc>
              <a:spcAft>
                <a:spcPts val="450"/>
              </a:spcAft>
              <a:buClr>
                <a:schemeClr val="tx1"/>
              </a:buClr>
              <a:defRPr/>
            </a:pPr>
            <a:r>
              <a:rPr kumimoji="1" lang="zh-CN" altLang="en-US" sz="2100" dirty="0">
                <a:latin typeface="华文新魏" panose="02010800040101010101" pitchFamily="2" charset="-122"/>
                <a:ea typeface="华文新魏" panose="02010800040101010101" pitchFamily="2" charset="-122"/>
              </a:rPr>
              <a:t>可以通过</a:t>
            </a:r>
            <a:r>
              <a:rPr kumimoji="1" lang="en-US" altLang="en-US" sz="2100" dirty="0">
                <a:latin typeface="华文新魏" panose="02010800040101010101" pitchFamily="2" charset="-122"/>
                <a:ea typeface="华文新魏" panose="02010800040101010101" pitchFamily="2" charset="-122"/>
              </a:rPr>
              <a:t>m-</a:t>
            </a:r>
            <a:r>
              <a:rPr kumimoji="1" lang="en-US" altLang="zh-CN" sz="2100" dirty="0">
                <a:latin typeface="华文新魏" panose="02010800040101010101" pitchFamily="2" charset="-122"/>
                <a:ea typeface="华文新魏" panose="02010800040101010101" pitchFamily="2" charset="-122"/>
              </a:rPr>
              <a:t>2</a:t>
            </a:r>
            <a:r>
              <a:rPr kumimoji="1" lang="zh-CN" altLang="en-US" sz="2100" dirty="0">
                <a:latin typeface="华文新魏" panose="02010800040101010101" pitchFamily="2" charset="-122"/>
                <a:ea typeface="华文新魏" panose="02010800040101010101" pitchFamily="2" charset="-122"/>
              </a:rPr>
              <a:t>级存储进位加法器</a:t>
            </a:r>
            <a:r>
              <a:rPr kumimoji="1" lang="en-US" altLang="zh-CN" sz="2100" dirty="0">
                <a:latin typeface="华文新魏" panose="02010800040101010101" pitchFamily="2" charset="-122"/>
                <a:ea typeface="华文新魏" panose="02010800040101010101" pitchFamily="2" charset="-122"/>
              </a:rPr>
              <a:t>CSA</a:t>
            </a:r>
            <a:r>
              <a:rPr kumimoji="1" lang="zh-CN" altLang="en-US" sz="2100" dirty="0">
                <a:latin typeface="华文新魏" panose="02010800040101010101" pitchFamily="2" charset="-122"/>
                <a:ea typeface="华文新魏" panose="02010800040101010101" pitchFamily="2" charset="-122"/>
              </a:rPr>
              <a:t>的多级连接，得到</a:t>
            </a:r>
            <a:r>
              <a:rPr kumimoji="1" lang="en-US" altLang="en-US" sz="2100" dirty="0">
                <a:latin typeface="华文新魏" panose="02010800040101010101" pitchFamily="2" charset="-122"/>
                <a:ea typeface="华文新魏" panose="02010800040101010101" pitchFamily="2" charset="-122"/>
              </a:rPr>
              <a:t>m</a:t>
            </a:r>
            <a:r>
              <a:rPr kumimoji="1" lang="zh-CN" altLang="en-US" sz="2100" dirty="0">
                <a:latin typeface="华文新魏" panose="02010800040101010101" pitchFamily="2" charset="-122"/>
                <a:ea typeface="华文新魏" panose="02010800040101010101" pitchFamily="2" charset="-122"/>
              </a:rPr>
              <a:t>个数相加的总的部分和</a:t>
            </a:r>
            <a:r>
              <a:rPr kumimoji="1" lang="en-US" altLang="en-US" sz="2100" dirty="0" err="1">
                <a:latin typeface="华文新魏" panose="02010800040101010101" pitchFamily="2" charset="-122"/>
                <a:ea typeface="华文新魏" panose="02010800040101010101" pitchFamily="2" charset="-122"/>
              </a:rPr>
              <a:t>Sp</a:t>
            </a:r>
            <a:r>
              <a:rPr kumimoji="1" lang="en-US" altLang="zh-CN" sz="2100" dirty="0" err="1">
                <a:latin typeface="华文新魏" panose="02010800040101010101" pitchFamily="2" charset="-122"/>
                <a:ea typeface="华文新魏" panose="02010800040101010101" pitchFamily="2" charset="-122"/>
              </a:rPr>
              <a:t>及</a:t>
            </a:r>
            <a:r>
              <a:rPr kumimoji="1" lang="zh-CN" altLang="en-US" sz="2100" dirty="0">
                <a:latin typeface="华文新魏" panose="02010800040101010101" pitchFamily="2" charset="-122"/>
                <a:ea typeface="华文新魏" panose="02010800040101010101" pitchFamily="2" charset="-122"/>
              </a:rPr>
              <a:t>部分进位</a:t>
            </a:r>
            <a:r>
              <a:rPr kumimoji="1" lang="en-US" altLang="en-US" sz="2100" dirty="0" err="1">
                <a:latin typeface="华文新魏" panose="02010800040101010101" pitchFamily="2" charset="-122"/>
                <a:ea typeface="华文新魏" panose="02010800040101010101" pitchFamily="2" charset="-122"/>
              </a:rPr>
              <a:t>Cp</a:t>
            </a:r>
            <a:r>
              <a:rPr kumimoji="1" lang="en-US" altLang="zh-CN" sz="2100" dirty="0">
                <a:latin typeface="华文新魏" panose="02010800040101010101" pitchFamily="2" charset="-122"/>
                <a:ea typeface="华文新魏" panose="02010800040101010101" pitchFamily="2" charset="-122"/>
              </a:rPr>
              <a:t>；</a:t>
            </a:r>
          </a:p>
          <a:p>
            <a:pPr marL="566724" lvl="1" indent="-266693" eaLnBrk="1" fontAlgn="auto" hangingPunct="1">
              <a:lnSpc>
                <a:spcPct val="120000"/>
              </a:lnSpc>
              <a:spcAft>
                <a:spcPts val="450"/>
              </a:spcAft>
              <a:buClr>
                <a:schemeClr val="tx1"/>
              </a:buClr>
              <a:defRPr/>
            </a:pPr>
            <a:r>
              <a:rPr kumimoji="1" lang="zh-CN" altLang="en-US" sz="2100" dirty="0">
                <a:latin typeface="华文新魏" panose="02010800040101010101" pitchFamily="2" charset="-122"/>
                <a:ea typeface="华文新魏" panose="02010800040101010101" pitchFamily="2" charset="-122"/>
              </a:rPr>
              <a:t>再将</a:t>
            </a:r>
            <a:r>
              <a:rPr kumimoji="1" lang="en-US" altLang="en-US" sz="2100" dirty="0" err="1">
                <a:latin typeface="华文新魏" panose="02010800040101010101" pitchFamily="2" charset="-122"/>
                <a:ea typeface="华文新魏" panose="02010800040101010101" pitchFamily="2" charset="-122"/>
              </a:rPr>
              <a:t>Sp</a:t>
            </a:r>
            <a:r>
              <a:rPr kumimoji="1" lang="zh-CN" altLang="en-US" sz="2100" dirty="0">
                <a:latin typeface="华文新魏" panose="02010800040101010101" pitchFamily="2" charset="-122"/>
                <a:ea typeface="华文新魏" panose="02010800040101010101" pitchFamily="2" charset="-122"/>
              </a:rPr>
              <a:t>与2</a:t>
            </a:r>
            <a:r>
              <a:rPr kumimoji="1" lang="en-US" altLang="en-US" sz="2100" dirty="0" err="1">
                <a:latin typeface="华文新魏" panose="02010800040101010101" pitchFamily="2" charset="-122"/>
                <a:ea typeface="华文新魏" panose="02010800040101010101" pitchFamily="2" charset="-122"/>
              </a:rPr>
              <a:t>Cp</a:t>
            </a:r>
            <a:r>
              <a:rPr kumimoji="1" lang="zh-CN" altLang="zh-CN" sz="2100" dirty="0">
                <a:latin typeface="华文新魏" panose="02010800040101010101" pitchFamily="2" charset="-122"/>
                <a:ea typeface="华文新魏" panose="02010800040101010101" pitchFamily="2" charset="-122"/>
              </a:rPr>
              <a:t>在</a:t>
            </a:r>
            <a:r>
              <a:rPr kumimoji="1" lang="zh-CN" altLang="en-US" sz="2100" dirty="0">
                <a:latin typeface="华文新魏" panose="02010800040101010101" pitchFamily="2" charset="-122"/>
                <a:ea typeface="华文新魏" panose="02010800040101010101" pitchFamily="2" charset="-122"/>
              </a:rPr>
              <a:t>普通加法器</a:t>
            </a:r>
            <a:r>
              <a:rPr kumimoji="1" lang="en-US" altLang="zh-CN" sz="2100" dirty="0">
                <a:latin typeface="华文新魏" panose="02010800040101010101" pitchFamily="2" charset="-122"/>
                <a:ea typeface="华文新魏" panose="02010800040101010101" pitchFamily="2" charset="-122"/>
              </a:rPr>
              <a:t>CPA</a:t>
            </a:r>
            <a:r>
              <a:rPr kumimoji="1" lang="zh-CN" altLang="en-US" sz="2100" dirty="0">
                <a:latin typeface="华文新魏" panose="02010800040101010101" pitchFamily="2" charset="-122"/>
                <a:ea typeface="华文新魏" panose="02010800040101010101" pitchFamily="2" charset="-122"/>
              </a:rPr>
              <a:t>上相加</a:t>
            </a:r>
            <a:r>
              <a:rPr kumimoji="1" lang="en-US" altLang="zh-CN" sz="2100" dirty="0">
                <a:latin typeface="华文新魏" panose="02010800040101010101" pitchFamily="2" charset="-122"/>
                <a:ea typeface="华文新魏" panose="02010800040101010101" pitchFamily="2" charset="-122"/>
              </a:rPr>
              <a:t>(</a:t>
            </a:r>
            <a:r>
              <a:rPr kumimoji="1" lang="zh-CN" altLang="en-US" sz="2100" dirty="0">
                <a:latin typeface="华文新魏" panose="02010800040101010101" pitchFamily="2" charset="-122"/>
                <a:ea typeface="华文新魏" panose="02010800040101010101" pitchFamily="2" charset="-122"/>
              </a:rPr>
              <a:t>一次</a:t>
            </a:r>
            <a:r>
              <a:rPr kumimoji="1" lang="en-US" altLang="zh-CN" sz="2100" dirty="0">
                <a:latin typeface="华文新魏" panose="02010800040101010101" pitchFamily="2" charset="-122"/>
                <a:ea typeface="华文新魏" panose="02010800040101010101" pitchFamily="2" charset="-122"/>
              </a:rPr>
              <a:t>)</a:t>
            </a:r>
            <a:r>
              <a:rPr kumimoji="1" lang="zh-CN" altLang="en-US" sz="2100" dirty="0">
                <a:latin typeface="华文新魏" panose="02010800040101010101" pitchFamily="2" charset="-122"/>
                <a:ea typeface="华文新魏" panose="02010800040101010101" pitchFamily="2" charset="-122"/>
              </a:rPr>
              <a:t>而得到真正的和</a:t>
            </a:r>
          </a:p>
          <a:p>
            <a:pPr marL="266693" indent="-266693" eaLnBrk="1" fontAlgn="auto" hangingPunct="1">
              <a:lnSpc>
                <a:spcPct val="120000"/>
              </a:lnSpc>
              <a:spcAft>
                <a:spcPts val="450"/>
              </a:spcAft>
              <a:buClr>
                <a:schemeClr val="tx1"/>
              </a:buClr>
              <a:defRPr/>
            </a:pPr>
            <a:r>
              <a:rPr kumimoji="1" lang="zh-CN" altLang="en-US" dirty="0">
                <a:latin typeface="华文新魏" panose="02010800040101010101" pitchFamily="2" charset="-122"/>
                <a:ea typeface="华文新魏" panose="02010800040101010101" pitchFamily="2" charset="-122"/>
              </a:rPr>
              <a:t>依上述规则构成</a:t>
            </a:r>
            <a:r>
              <a:rPr kumimoji="1" lang="zh-CN" altLang="en-US" dirty="0">
                <a:solidFill>
                  <a:srgbClr val="0000FF"/>
                </a:solidFill>
                <a:latin typeface="华文新魏" panose="02010800040101010101" pitchFamily="2" charset="-122"/>
                <a:ea typeface="华文新魏" panose="02010800040101010101" pitchFamily="2" charset="-122"/>
              </a:rPr>
              <a:t>多操作数加法网络</a:t>
            </a:r>
            <a:endParaRPr kumimoji="1" lang="zh-CN" altLang="en-US" baseline="-25000"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64981995"/>
      </p:ext>
    </p:extLst>
  </p:cSld>
  <p:clrMapOvr>
    <a:masterClrMapping/>
  </p:clrMapOvr>
  <p:transition>
    <p:pull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3"/>
          <p:cNvGrpSpPr>
            <a:grpSpLocks/>
          </p:cNvGrpSpPr>
          <p:nvPr/>
        </p:nvGrpSpPr>
        <p:grpSpPr bwMode="auto">
          <a:xfrm>
            <a:off x="2087166" y="2662238"/>
            <a:ext cx="5232797" cy="2926556"/>
            <a:chOff x="836" y="1689"/>
            <a:chExt cx="4241" cy="2399"/>
          </a:xfrm>
        </p:grpSpPr>
        <p:graphicFrame>
          <p:nvGraphicFramePr>
            <p:cNvPr id="64518" name="Object 4"/>
            <p:cNvGraphicFramePr>
              <a:graphicFrameLocks noChangeAspect="1"/>
            </p:cNvGraphicFramePr>
            <p:nvPr/>
          </p:nvGraphicFramePr>
          <p:xfrm>
            <a:off x="836" y="1689"/>
            <a:ext cx="4241" cy="2399"/>
          </p:xfrm>
          <a:graphic>
            <a:graphicData uri="http://schemas.openxmlformats.org/presentationml/2006/ole">
              <mc:AlternateContent xmlns:mc="http://schemas.openxmlformats.org/markup-compatibility/2006">
                <mc:Choice xmlns:v="urn:schemas-microsoft-com:vml" Requires="v">
                  <p:oleObj name="公式" r:id="rId3" imgW="3136900" imgH="1905000" progId="Equation.3">
                    <p:embed/>
                  </p:oleObj>
                </mc:Choice>
                <mc:Fallback>
                  <p:oleObj name="公式" r:id="rId3" imgW="3136900" imgH="1905000" progId="Equation.3">
                    <p:embed/>
                    <p:pic>
                      <p:nvPicPr>
                        <p:cNvPr id="645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 y="1689"/>
                          <a:ext cx="4241" cy="23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9" name="Line 5"/>
            <p:cNvSpPr>
              <a:spLocks noChangeShapeType="1"/>
            </p:cNvSpPr>
            <p:nvPr/>
          </p:nvSpPr>
          <p:spPr bwMode="auto">
            <a:xfrm>
              <a:off x="870" y="2379"/>
              <a:ext cx="4199" cy="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0" name="Line 6"/>
            <p:cNvSpPr>
              <a:spLocks noChangeShapeType="1"/>
            </p:cNvSpPr>
            <p:nvPr/>
          </p:nvSpPr>
          <p:spPr bwMode="auto">
            <a:xfrm>
              <a:off x="903" y="3746"/>
              <a:ext cx="4154" cy="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73415" name="Object 7"/>
          <p:cNvGraphicFramePr>
            <a:graphicFrameLocks noChangeAspect="1"/>
          </p:cNvGraphicFramePr>
          <p:nvPr/>
        </p:nvGraphicFramePr>
        <p:xfrm>
          <a:off x="2170510" y="3590925"/>
          <a:ext cx="1999059" cy="409575"/>
        </p:xfrm>
        <a:graphic>
          <a:graphicData uri="http://schemas.openxmlformats.org/presentationml/2006/ole">
            <mc:AlternateContent xmlns:mc="http://schemas.openxmlformats.org/markup-compatibility/2006">
              <mc:Choice xmlns:v="urn:schemas-microsoft-com:vml" Requires="v">
                <p:oleObj name="公式" r:id="rId5" imgW="990600" imgH="228600" progId="Equation.3">
                  <p:embed/>
                </p:oleObj>
              </mc:Choice>
              <mc:Fallback>
                <p:oleObj name="公式" r:id="rId5" imgW="990600" imgH="228600" progId="Equation.3">
                  <p:embed/>
                  <p:pic>
                    <p:nvPicPr>
                      <p:cNvPr id="27341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0510" y="3590925"/>
                        <a:ext cx="1999059" cy="409575"/>
                      </a:xfrm>
                      <a:prstGeom prst="rect">
                        <a:avLst/>
                      </a:prstGeom>
                      <a:solidFill>
                        <a:srgbClr val="FFCC00"/>
                      </a:solidFill>
                      <a:ln>
                        <a:noFill/>
                      </a:ln>
                      <a:extLst>
                        <a:ext uri="{91240B29-F687-4F45-9708-019B960494DF}">
                          <a14:hiddenLine xmlns:a14="http://schemas.microsoft.com/office/drawing/2010/main" w="9525">
                            <a:solidFill>
                              <a:srgbClr val="0532C3"/>
                            </a:solidFill>
                            <a:miter lim="800000"/>
                            <a:headEnd/>
                            <a:tailEnd/>
                          </a14:hiddenLine>
                        </a:ext>
                      </a:extLst>
                    </p:spPr>
                  </p:pic>
                </p:oleObj>
              </mc:Fallback>
            </mc:AlternateContent>
          </a:graphicData>
        </a:graphic>
      </p:graphicFrame>
      <p:sp>
        <p:nvSpPr>
          <p:cNvPr id="64516" name="Rectangle 8"/>
          <p:cNvSpPr>
            <a:spLocks noGrp="1" noChangeArrowheads="1"/>
          </p:cNvSpPr>
          <p:nvPr>
            <p:ph type="title"/>
          </p:nvPr>
        </p:nvSpPr>
        <p:spPr>
          <a:xfrm>
            <a:off x="0" y="0"/>
            <a:ext cx="6020990" cy="63185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快速乘法</a:t>
            </a:r>
            <a:r>
              <a:rPr lang="en-US" altLang="zh-CN" dirty="0">
                <a:solidFill>
                  <a:srgbClr val="A50021"/>
                </a:solidFill>
              </a:rPr>
              <a:t>——</a:t>
            </a:r>
            <a:r>
              <a:rPr lang="zh-CN" altLang="en-US" dirty="0">
                <a:solidFill>
                  <a:srgbClr val="A50021"/>
                </a:solidFill>
              </a:rPr>
              <a:t>阵列乘法器</a:t>
            </a:r>
          </a:p>
        </p:txBody>
      </p:sp>
      <p:sp>
        <p:nvSpPr>
          <p:cNvPr id="64517" name="Rectangle 2"/>
          <p:cNvSpPr>
            <a:spLocks noGrp="1" noChangeArrowheads="1"/>
          </p:cNvSpPr>
          <p:nvPr>
            <p:ph idx="1"/>
          </p:nvPr>
        </p:nvSpPr>
        <p:spPr>
          <a:xfrm>
            <a:off x="683568" y="1231352"/>
            <a:ext cx="7542609" cy="885825"/>
          </a:xfrm>
        </p:spPr>
        <p:txBody>
          <a:bodyPr lIns="69056" tIns="34529" rIns="69056" bIns="34529"/>
          <a:lstStyle/>
          <a:p>
            <a:pPr marL="267891" indent="-267891" eaLnBrk="1" hangingPunct="1">
              <a:spcBef>
                <a:spcPts val="450"/>
              </a:spcBef>
            </a:pPr>
            <a:r>
              <a:rPr lang="zh-CN" altLang="en-US" dirty="0"/>
              <a:t>利用若干全加器，完全由硬件直接计算乘法结果</a:t>
            </a:r>
            <a:endParaRPr lang="zh-CN" altLang="en-US" baseline="-25000" dirty="0"/>
          </a:p>
          <a:p>
            <a:pPr marL="267891" indent="-267891" eaLnBrk="1" hangingPunct="1">
              <a:spcBef>
                <a:spcPts val="450"/>
              </a:spcBef>
            </a:pPr>
            <a:r>
              <a:rPr lang="zh-CN" altLang="en-US" dirty="0"/>
              <a:t>手算乘法过程</a:t>
            </a:r>
            <a:r>
              <a:rPr lang="en-US" altLang="zh-CN" dirty="0"/>
              <a:t>(</a:t>
            </a:r>
            <a:r>
              <a:rPr lang="zh-CN" altLang="en-US" dirty="0"/>
              <a:t>以 4 位无符号数为例</a:t>
            </a:r>
            <a:r>
              <a:rPr lang="en-US" altLang="zh-CN" dirty="0"/>
              <a:t>)</a:t>
            </a:r>
          </a:p>
        </p:txBody>
      </p:sp>
    </p:spTree>
    <p:extLst>
      <p:ext uri="{BB962C8B-B14F-4D97-AF65-F5344CB8AC3E}">
        <p14:creationId xmlns:p14="http://schemas.microsoft.com/office/powerpoint/2010/main" val="3678224027"/>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3415"/>
                                        </p:tgtEl>
                                        <p:attrNameLst>
                                          <p:attrName>style.visibility</p:attrName>
                                        </p:attrNameLst>
                                      </p:cBhvr>
                                      <p:to>
                                        <p:strVal val="visible"/>
                                      </p:to>
                                    </p:set>
                                    <p:animEffect transition="in" filter="blinds(horizontal)">
                                      <p:cBhvr>
                                        <p:cTn id="7" dur="500"/>
                                        <p:tgtEl>
                                          <p:spTgt spid="273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2"/>
          <p:cNvGraphicFramePr>
            <a:graphicFrameLocks noChangeAspect="1"/>
          </p:cNvGraphicFramePr>
          <p:nvPr/>
        </p:nvGraphicFramePr>
        <p:xfrm>
          <a:off x="3350419" y="2041922"/>
          <a:ext cx="4583906" cy="3056334"/>
        </p:xfrm>
        <a:graphic>
          <a:graphicData uri="http://schemas.openxmlformats.org/presentationml/2006/ole">
            <mc:AlternateContent xmlns:mc="http://schemas.openxmlformats.org/markup-compatibility/2006">
              <mc:Choice xmlns:v="urn:schemas-microsoft-com:vml" Requires="v">
                <p:oleObj name="Visio" r:id="rId3" imgW="6235700" imgH="4635500" progId="Visio.Drawing.11">
                  <p:embed/>
                </p:oleObj>
              </mc:Choice>
              <mc:Fallback>
                <p:oleObj name="Visio" r:id="rId3" imgW="6235700" imgH="4635500" progId="Visio.Drawing.11">
                  <p:embed/>
                  <p:pic>
                    <p:nvPicPr>
                      <p:cNvPr id="665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0419" y="2041922"/>
                        <a:ext cx="4583906" cy="305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AutoShape 4"/>
          <p:cNvSpPr>
            <a:spLocks noChangeArrowheads="1"/>
          </p:cNvSpPr>
          <p:nvPr/>
        </p:nvSpPr>
        <p:spPr bwMode="auto">
          <a:xfrm>
            <a:off x="4774407" y="2132410"/>
            <a:ext cx="756047" cy="338138"/>
          </a:xfrm>
          <a:prstGeom prst="wedgeRoundRectCallout">
            <a:avLst>
              <a:gd name="adj1" fmla="val 80361"/>
              <a:gd name="adj2" fmla="val 94181"/>
              <a:gd name="adj3" fmla="val 1666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575" b="1">
                <a:latin typeface="Times New Roman" panose="02020603050405020304" pitchFamily="18" charset="0"/>
                <a:ea typeface="华文新魏" panose="02010800040101010101" pitchFamily="2" charset="-122"/>
              </a:rPr>
              <a:t>CSA</a:t>
            </a:r>
            <a:r>
              <a:rPr lang="zh-CN" altLang="en-US" sz="1575" b="1">
                <a:latin typeface="Times New Roman" panose="02020603050405020304" pitchFamily="18" charset="0"/>
                <a:ea typeface="华文新魏" panose="02010800040101010101" pitchFamily="2" charset="-122"/>
              </a:rPr>
              <a:t> </a:t>
            </a:r>
            <a:endParaRPr lang="en-US" altLang="zh-CN" sz="1575" b="1">
              <a:latin typeface="Times New Roman" panose="02020603050405020304" pitchFamily="18" charset="0"/>
              <a:ea typeface="华文新魏" panose="02010800040101010101" pitchFamily="2" charset="-122"/>
            </a:endParaRPr>
          </a:p>
        </p:txBody>
      </p:sp>
      <p:sp>
        <p:nvSpPr>
          <p:cNvPr id="6" name="AutoShape 5"/>
          <p:cNvSpPr>
            <a:spLocks noChangeArrowheads="1"/>
          </p:cNvSpPr>
          <p:nvPr/>
        </p:nvSpPr>
        <p:spPr bwMode="auto">
          <a:xfrm>
            <a:off x="5504260" y="4444604"/>
            <a:ext cx="771525" cy="321469"/>
          </a:xfrm>
          <a:prstGeom prst="wedgeRoundRectCallout">
            <a:avLst>
              <a:gd name="adj1" fmla="val -110185"/>
              <a:gd name="adj2" fmla="val 18056"/>
              <a:gd name="adj3" fmla="val 1666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575" b="1">
                <a:latin typeface="Times New Roman" panose="02020603050405020304" pitchFamily="18" charset="0"/>
              </a:rPr>
              <a:t>CPA</a:t>
            </a:r>
          </a:p>
        </p:txBody>
      </p:sp>
      <p:sp>
        <p:nvSpPr>
          <p:cNvPr id="10" name="Rectangle 6"/>
          <p:cNvSpPr>
            <a:spLocks noChangeArrowheads="1"/>
          </p:cNvSpPr>
          <p:nvPr/>
        </p:nvSpPr>
        <p:spPr bwMode="auto">
          <a:xfrm>
            <a:off x="1209676" y="4095750"/>
            <a:ext cx="202168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100" b="1">
                <a:solidFill>
                  <a:srgbClr val="0000FF"/>
                </a:solidFill>
                <a:latin typeface="Arial" panose="020B0604020202020204" pitchFamily="34" charset="0"/>
                <a:ea typeface="华文新魏" panose="02010800040101010101" pitchFamily="2" charset="-122"/>
              </a:rPr>
              <a:t>乘法速度取决于逻辑门和加法器的传输延迟</a:t>
            </a:r>
          </a:p>
        </p:txBody>
      </p:sp>
      <p:grpSp>
        <p:nvGrpSpPr>
          <p:cNvPr id="66566" name="Group 3"/>
          <p:cNvGrpSpPr>
            <a:grpSpLocks/>
          </p:cNvGrpSpPr>
          <p:nvPr/>
        </p:nvGrpSpPr>
        <p:grpSpPr bwMode="auto">
          <a:xfrm>
            <a:off x="1344217" y="2172891"/>
            <a:ext cx="2012156" cy="1660922"/>
            <a:chOff x="1765" y="1897"/>
            <a:chExt cx="2376" cy="1983"/>
          </a:xfrm>
        </p:grpSpPr>
        <p:graphicFrame>
          <p:nvGraphicFramePr>
            <p:cNvPr id="66624" name="Object 4"/>
            <p:cNvGraphicFramePr>
              <a:graphicFrameLocks noChangeAspect="1"/>
            </p:cNvGraphicFramePr>
            <p:nvPr/>
          </p:nvGraphicFramePr>
          <p:xfrm>
            <a:off x="1772" y="1897"/>
            <a:ext cx="2369" cy="1983"/>
          </p:xfrm>
          <a:graphic>
            <a:graphicData uri="http://schemas.openxmlformats.org/presentationml/2006/ole">
              <mc:AlternateContent xmlns:mc="http://schemas.openxmlformats.org/markup-compatibility/2006">
                <mc:Choice xmlns:v="urn:schemas-microsoft-com:vml" Requires="v">
                  <p:oleObj name="公式" r:id="rId5" imgW="40373300" imgH="36283900" progId="Equation.3">
                    <p:embed/>
                  </p:oleObj>
                </mc:Choice>
                <mc:Fallback>
                  <p:oleObj name="公式" r:id="rId5" imgW="40373300" imgH="36283900" progId="Equation.3">
                    <p:embed/>
                    <p:pic>
                      <p:nvPicPr>
                        <p:cNvPr id="6662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2" y="1897"/>
                          <a:ext cx="2369" cy="19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625" name="Line 5"/>
            <p:cNvSpPr>
              <a:spLocks noChangeShapeType="1"/>
            </p:cNvSpPr>
            <p:nvPr/>
          </p:nvSpPr>
          <p:spPr bwMode="auto">
            <a:xfrm flipV="1">
              <a:off x="1772" y="2488"/>
              <a:ext cx="236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6" name="Line 6"/>
            <p:cNvSpPr>
              <a:spLocks noChangeShapeType="1"/>
            </p:cNvSpPr>
            <p:nvPr/>
          </p:nvSpPr>
          <p:spPr bwMode="auto">
            <a:xfrm flipV="1">
              <a:off x="1765" y="3639"/>
              <a:ext cx="236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组合 17"/>
          <p:cNvGrpSpPr>
            <a:grpSpLocks/>
          </p:cNvGrpSpPr>
          <p:nvPr/>
        </p:nvGrpSpPr>
        <p:grpSpPr bwMode="auto">
          <a:xfrm>
            <a:off x="5787629" y="2172892"/>
            <a:ext cx="2025253" cy="202406"/>
            <a:chOff x="8255446" y="1196752"/>
            <a:chExt cx="3600400" cy="360040"/>
          </a:xfrm>
        </p:grpSpPr>
        <p:sp>
          <p:nvSpPr>
            <p:cNvPr id="3" name="矩形 2"/>
            <p:cNvSpPr/>
            <p:nvPr/>
          </p:nvSpPr>
          <p:spPr>
            <a:xfrm>
              <a:off x="11496018" y="1196752"/>
              <a:ext cx="35982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B0F0"/>
                  </a:solidFill>
                </a:rPr>
                <a:t>1</a:t>
              </a:r>
              <a:endParaRPr lang="zh-CN" altLang="en-US" dirty="0">
                <a:solidFill>
                  <a:srgbClr val="00B0F0"/>
                </a:solidFill>
              </a:endParaRPr>
            </a:p>
          </p:txBody>
        </p:sp>
        <p:sp>
          <p:nvSpPr>
            <p:cNvPr id="15" name="矩形 14"/>
            <p:cNvSpPr/>
            <p:nvPr/>
          </p:nvSpPr>
          <p:spPr>
            <a:xfrm>
              <a:off x="10632429" y="1196752"/>
              <a:ext cx="35982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B0F0"/>
                  </a:solidFill>
                </a:rPr>
                <a:t>0</a:t>
              </a:r>
              <a:endParaRPr lang="zh-CN" altLang="en-US" dirty="0">
                <a:solidFill>
                  <a:srgbClr val="00B0F0"/>
                </a:solidFill>
              </a:endParaRPr>
            </a:p>
          </p:txBody>
        </p:sp>
        <p:sp>
          <p:nvSpPr>
            <p:cNvPr id="16" name="矩形 15"/>
            <p:cNvSpPr/>
            <p:nvPr/>
          </p:nvSpPr>
          <p:spPr>
            <a:xfrm>
              <a:off x="8255446" y="1196752"/>
              <a:ext cx="35982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B0F0"/>
                  </a:solidFill>
                </a:rPr>
                <a:t>1</a:t>
              </a:r>
              <a:endParaRPr lang="zh-CN" altLang="en-US" dirty="0">
                <a:solidFill>
                  <a:srgbClr val="00B0F0"/>
                </a:solidFill>
              </a:endParaRPr>
            </a:p>
          </p:txBody>
        </p:sp>
        <p:sp>
          <p:nvSpPr>
            <p:cNvPr id="17" name="矩形 16"/>
            <p:cNvSpPr/>
            <p:nvPr/>
          </p:nvSpPr>
          <p:spPr>
            <a:xfrm>
              <a:off x="9478863" y="1196752"/>
              <a:ext cx="35982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B0F0"/>
                  </a:solidFill>
                </a:rPr>
                <a:t>1</a:t>
              </a:r>
              <a:endParaRPr lang="zh-CN" altLang="en-US" dirty="0">
                <a:solidFill>
                  <a:srgbClr val="00B0F0"/>
                </a:solidFill>
              </a:endParaRPr>
            </a:p>
          </p:txBody>
        </p:sp>
      </p:grpSp>
      <p:grpSp>
        <p:nvGrpSpPr>
          <p:cNvPr id="19" name="组合 18"/>
          <p:cNvGrpSpPr>
            <a:grpSpLocks/>
          </p:cNvGrpSpPr>
          <p:nvPr/>
        </p:nvGrpSpPr>
        <p:grpSpPr bwMode="auto">
          <a:xfrm>
            <a:off x="5145881" y="2452687"/>
            <a:ext cx="2506266" cy="215504"/>
            <a:chOff x="8281355" y="1120163"/>
            <a:chExt cx="4453477" cy="382877"/>
          </a:xfrm>
        </p:grpSpPr>
        <p:sp>
          <p:nvSpPr>
            <p:cNvPr id="20" name="矩形 19"/>
            <p:cNvSpPr/>
            <p:nvPr/>
          </p:nvSpPr>
          <p:spPr>
            <a:xfrm>
              <a:off x="12375169" y="1120163"/>
              <a:ext cx="359663" cy="359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B0F0"/>
                  </a:solidFill>
                </a:rPr>
                <a:t>1</a:t>
              </a:r>
              <a:endParaRPr lang="zh-CN" altLang="en-US" dirty="0">
                <a:solidFill>
                  <a:srgbClr val="00B0F0"/>
                </a:solidFill>
              </a:endParaRPr>
            </a:p>
          </p:txBody>
        </p:sp>
        <p:sp>
          <p:nvSpPr>
            <p:cNvPr id="21" name="矩形 20"/>
            <p:cNvSpPr/>
            <p:nvPr/>
          </p:nvSpPr>
          <p:spPr>
            <a:xfrm>
              <a:off x="11169239" y="1143432"/>
              <a:ext cx="359663" cy="359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B0F0"/>
                  </a:solidFill>
                </a:rPr>
                <a:t>0</a:t>
              </a:r>
              <a:endParaRPr lang="zh-CN" altLang="en-US" dirty="0">
                <a:solidFill>
                  <a:srgbClr val="00B0F0"/>
                </a:solidFill>
              </a:endParaRPr>
            </a:p>
          </p:txBody>
        </p:sp>
        <p:sp>
          <p:nvSpPr>
            <p:cNvPr id="22" name="矩形 21"/>
            <p:cNvSpPr/>
            <p:nvPr/>
          </p:nvSpPr>
          <p:spPr>
            <a:xfrm>
              <a:off x="8281355" y="1126510"/>
              <a:ext cx="359663" cy="3617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B0F0"/>
                  </a:solidFill>
                </a:rPr>
                <a:t>1</a:t>
              </a:r>
              <a:endParaRPr lang="zh-CN" altLang="en-US" dirty="0">
                <a:solidFill>
                  <a:srgbClr val="00B0F0"/>
                </a:solidFill>
              </a:endParaRPr>
            </a:p>
          </p:txBody>
        </p:sp>
        <p:sp>
          <p:nvSpPr>
            <p:cNvPr id="23" name="矩形 22"/>
            <p:cNvSpPr/>
            <p:nvPr/>
          </p:nvSpPr>
          <p:spPr>
            <a:xfrm>
              <a:off x="9925228" y="1126510"/>
              <a:ext cx="359663" cy="3617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B0F0"/>
                  </a:solidFill>
                </a:rPr>
                <a:t>1</a:t>
              </a:r>
              <a:endParaRPr lang="zh-CN" altLang="en-US" dirty="0">
                <a:solidFill>
                  <a:srgbClr val="00B0F0"/>
                </a:solidFill>
              </a:endParaRPr>
            </a:p>
          </p:txBody>
        </p:sp>
      </p:grpSp>
      <p:grpSp>
        <p:nvGrpSpPr>
          <p:cNvPr id="32" name="组合 31"/>
          <p:cNvGrpSpPr>
            <a:grpSpLocks/>
          </p:cNvGrpSpPr>
          <p:nvPr/>
        </p:nvGrpSpPr>
        <p:grpSpPr bwMode="auto">
          <a:xfrm>
            <a:off x="5138738" y="2821782"/>
            <a:ext cx="2677716" cy="2227660"/>
            <a:chOff x="7103318" y="2348880"/>
            <a:chExt cx="4759274" cy="3960440"/>
          </a:xfrm>
        </p:grpSpPr>
        <p:sp>
          <p:nvSpPr>
            <p:cNvPr id="24" name="矩形 23"/>
            <p:cNvSpPr/>
            <p:nvPr/>
          </p:nvSpPr>
          <p:spPr>
            <a:xfrm>
              <a:off x="11502843" y="5949472"/>
              <a:ext cx="359749" cy="359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1</a:t>
              </a:r>
              <a:endParaRPr lang="zh-CN" altLang="en-US" dirty="0">
                <a:solidFill>
                  <a:srgbClr val="FF0000"/>
                </a:solidFill>
              </a:endParaRPr>
            </a:p>
          </p:txBody>
        </p:sp>
        <p:sp>
          <p:nvSpPr>
            <p:cNvPr id="25" name="矩形 24"/>
            <p:cNvSpPr/>
            <p:nvPr/>
          </p:nvSpPr>
          <p:spPr>
            <a:xfrm>
              <a:off x="7103318" y="2348880"/>
              <a:ext cx="359749" cy="359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1</a:t>
              </a:r>
              <a:endParaRPr lang="zh-CN" altLang="en-US" dirty="0">
                <a:solidFill>
                  <a:srgbClr val="FF0000"/>
                </a:solidFill>
              </a:endParaRPr>
            </a:p>
          </p:txBody>
        </p:sp>
        <p:sp>
          <p:nvSpPr>
            <p:cNvPr id="26" name="矩形 25"/>
            <p:cNvSpPr/>
            <p:nvPr/>
          </p:nvSpPr>
          <p:spPr>
            <a:xfrm>
              <a:off x="7606967" y="2492819"/>
              <a:ext cx="359749" cy="359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1</a:t>
              </a:r>
              <a:endParaRPr lang="zh-CN" altLang="en-US" dirty="0">
                <a:solidFill>
                  <a:srgbClr val="FF0000"/>
                </a:solidFill>
              </a:endParaRPr>
            </a:p>
          </p:txBody>
        </p:sp>
        <p:sp>
          <p:nvSpPr>
            <p:cNvPr id="27" name="矩形 26"/>
            <p:cNvSpPr/>
            <p:nvPr/>
          </p:nvSpPr>
          <p:spPr>
            <a:xfrm>
              <a:off x="8254516" y="2348880"/>
              <a:ext cx="361866" cy="359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sp>
          <p:nvSpPr>
            <p:cNvPr id="28" name="矩形 27"/>
            <p:cNvSpPr/>
            <p:nvPr/>
          </p:nvSpPr>
          <p:spPr>
            <a:xfrm>
              <a:off x="8760282" y="2492819"/>
              <a:ext cx="359749" cy="359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sp>
          <p:nvSpPr>
            <p:cNvPr id="29" name="矩形 28"/>
            <p:cNvSpPr/>
            <p:nvPr/>
          </p:nvSpPr>
          <p:spPr>
            <a:xfrm>
              <a:off x="9479781" y="2348880"/>
              <a:ext cx="359749" cy="359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1</a:t>
              </a:r>
              <a:endParaRPr lang="zh-CN" altLang="en-US" dirty="0">
                <a:solidFill>
                  <a:srgbClr val="FF0000"/>
                </a:solidFill>
              </a:endParaRPr>
            </a:p>
          </p:txBody>
        </p:sp>
        <p:sp>
          <p:nvSpPr>
            <p:cNvPr id="30" name="矩形 29"/>
            <p:cNvSpPr/>
            <p:nvPr/>
          </p:nvSpPr>
          <p:spPr>
            <a:xfrm>
              <a:off x="9983430" y="2386982"/>
              <a:ext cx="359749" cy="359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sp>
          <p:nvSpPr>
            <p:cNvPr id="31" name="矩形 30"/>
            <p:cNvSpPr/>
            <p:nvPr/>
          </p:nvSpPr>
          <p:spPr>
            <a:xfrm>
              <a:off x="10702929" y="5949472"/>
              <a:ext cx="361865" cy="359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1</a:t>
              </a:r>
              <a:endParaRPr lang="zh-CN" altLang="en-US" dirty="0">
                <a:solidFill>
                  <a:srgbClr val="FF0000"/>
                </a:solidFill>
              </a:endParaRPr>
            </a:p>
          </p:txBody>
        </p:sp>
      </p:grpSp>
      <p:grpSp>
        <p:nvGrpSpPr>
          <p:cNvPr id="38" name="组合 37"/>
          <p:cNvGrpSpPr>
            <a:grpSpLocks/>
          </p:cNvGrpSpPr>
          <p:nvPr/>
        </p:nvGrpSpPr>
        <p:grpSpPr bwMode="auto">
          <a:xfrm>
            <a:off x="4483894" y="3132535"/>
            <a:ext cx="2505075" cy="215503"/>
            <a:chOff x="8281355" y="1120163"/>
            <a:chExt cx="4453477" cy="382877"/>
          </a:xfrm>
        </p:grpSpPr>
        <p:sp>
          <p:nvSpPr>
            <p:cNvPr id="39" name="矩形 38"/>
            <p:cNvSpPr/>
            <p:nvPr/>
          </p:nvSpPr>
          <p:spPr>
            <a:xfrm>
              <a:off x="12374998" y="1120163"/>
              <a:ext cx="359834" cy="359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99FF"/>
                  </a:solidFill>
                </a:rPr>
                <a:t>0</a:t>
              </a:r>
              <a:endParaRPr lang="zh-CN" altLang="en-US" dirty="0">
                <a:solidFill>
                  <a:srgbClr val="0099FF"/>
                </a:solidFill>
              </a:endParaRPr>
            </a:p>
          </p:txBody>
        </p:sp>
        <p:sp>
          <p:nvSpPr>
            <p:cNvPr id="40" name="矩形 39"/>
            <p:cNvSpPr/>
            <p:nvPr/>
          </p:nvSpPr>
          <p:spPr>
            <a:xfrm>
              <a:off x="11168495" y="1143431"/>
              <a:ext cx="359834" cy="359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99FF"/>
                  </a:solidFill>
                </a:rPr>
                <a:t>0</a:t>
              </a:r>
              <a:endParaRPr lang="zh-CN" altLang="en-US" dirty="0">
                <a:solidFill>
                  <a:srgbClr val="0099FF"/>
                </a:solidFill>
              </a:endParaRPr>
            </a:p>
          </p:txBody>
        </p:sp>
        <p:sp>
          <p:nvSpPr>
            <p:cNvPr id="41" name="矩形 40"/>
            <p:cNvSpPr/>
            <p:nvPr/>
          </p:nvSpPr>
          <p:spPr>
            <a:xfrm>
              <a:off x="8281355" y="1126508"/>
              <a:ext cx="359834" cy="361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99FF"/>
                  </a:solidFill>
                </a:rPr>
                <a:t>0</a:t>
              </a:r>
              <a:endParaRPr lang="zh-CN" altLang="en-US" dirty="0">
                <a:solidFill>
                  <a:srgbClr val="0099FF"/>
                </a:solidFill>
              </a:endParaRPr>
            </a:p>
          </p:txBody>
        </p:sp>
        <p:sp>
          <p:nvSpPr>
            <p:cNvPr id="42" name="矩形 41"/>
            <p:cNvSpPr/>
            <p:nvPr/>
          </p:nvSpPr>
          <p:spPr>
            <a:xfrm>
              <a:off x="9951410" y="1126508"/>
              <a:ext cx="359834" cy="361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99FF"/>
                  </a:solidFill>
                </a:rPr>
                <a:t>0</a:t>
              </a:r>
              <a:endParaRPr lang="zh-CN" altLang="en-US" dirty="0">
                <a:solidFill>
                  <a:srgbClr val="0099FF"/>
                </a:solidFill>
              </a:endParaRPr>
            </a:p>
          </p:txBody>
        </p:sp>
      </p:grpSp>
      <p:grpSp>
        <p:nvGrpSpPr>
          <p:cNvPr id="53" name="组合 52"/>
          <p:cNvGrpSpPr>
            <a:grpSpLocks/>
          </p:cNvGrpSpPr>
          <p:nvPr/>
        </p:nvGrpSpPr>
        <p:grpSpPr bwMode="auto">
          <a:xfrm>
            <a:off x="4450557" y="3429000"/>
            <a:ext cx="2227660" cy="1620441"/>
            <a:chOff x="5879182" y="3429000"/>
            <a:chExt cx="3960440" cy="2880320"/>
          </a:xfrm>
        </p:grpSpPr>
        <p:sp>
          <p:nvSpPr>
            <p:cNvPr id="43" name="矩形 42"/>
            <p:cNvSpPr/>
            <p:nvPr/>
          </p:nvSpPr>
          <p:spPr>
            <a:xfrm>
              <a:off x="9479774" y="5949545"/>
              <a:ext cx="359848" cy="359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1</a:t>
              </a:r>
              <a:endParaRPr lang="zh-CN" altLang="en-US" dirty="0">
                <a:solidFill>
                  <a:srgbClr val="FF0000"/>
                </a:solidFill>
              </a:endParaRPr>
            </a:p>
          </p:txBody>
        </p:sp>
        <p:grpSp>
          <p:nvGrpSpPr>
            <p:cNvPr id="66597" name="组合 43"/>
            <p:cNvGrpSpPr>
              <a:grpSpLocks/>
            </p:cNvGrpSpPr>
            <p:nvPr/>
          </p:nvGrpSpPr>
          <p:grpSpPr bwMode="auto">
            <a:xfrm>
              <a:off x="5879182" y="3429000"/>
              <a:ext cx="3240360" cy="504056"/>
              <a:chOff x="7103318" y="2348880"/>
              <a:chExt cx="3240360" cy="504056"/>
            </a:xfrm>
          </p:grpSpPr>
          <p:sp>
            <p:nvSpPr>
              <p:cNvPr id="46" name="矩形 45"/>
              <p:cNvSpPr/>
              <p:nvPr/>
            </p:nvSpPr>
            <p:spPr>
              <a:xfrm>
                <a:off x="7103318" y="2348880"/>
                <a:ext cx="359848" cy="359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sp>
            <p:nvSpPr>
              <p:cNvPr id="47" name="矩形 46"/>
              <p:cNvSpPr/>
              <p:nvPr/>
            </p:nvSpPr>
            <p:spPr>
              <a:xfrm>
                <a:off x="7607105" y="2492790"/>
                <a:ext cx="359848" cy="359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1</a:t>
                </a:r>
                <a:endParaRPr lang="zh-CN" altLang="en-US" dirty="0">
                  <a:solidFill>
                    <a:srgbClr val="FF0000"/>
                  </a:solidFill>
                </a:endParaRPr>
              </a:p>
            </p:txBody>
          </p:sp>
          <p:sp>
            <p:nvSpPr>
              <p:cNvPr id="48" name="矩形 47"/>
              <p:cNvSpPr/>
              <p:nvPr/>
            </p:nvSpPr>
            <p:spPr>
              <a:xfrm>
                <a:off x="8254830" y="2348880"/>
                <a:ext cx="359848" cy="359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sp>
            <p:nvSpPr>
              <p:cNvPr id="49" name="矩形 48"/>
              <p:cNvSpPr/>
              <p:nvPr/>
            </p:nvSpPr>
            <p:spPr>
              <a:xfrm>
                <a:off x="8760734" y="2492790"/>
                <a:ext cx="359848" cy="359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sp>
            <p:nvSpPr>
              <p:cNvPr id="50" name="矩形 49"/>
              <p:cNvSpPr/>
              <p:nvPr/>
            </p:nvSpPr>
            <p:spPr>
              <a:xfrm>
                <a:off x="9480429" y="2348880"/>
                <a:ext cx="359848" cy="359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sp>
            <p:nvSpPr>
              <p:cNvPr id="51" name="矩形 50"/>
              <p:cNvSpPr/>
              <p:nvPr/>
            </p:nvSpPr>
            <p:spPr>
              <a:xfrm>
                <a:off x="9984216" y="2386974"/>
                <a:ext cx="359848" cy="359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grpSp>
      </p:grpSp>
      <p:grpSp>
        <p:nvGrpSpPr>
          <p:cNvPr id="54" name="组合 53"/>
          <p:cNvGrpSpPr>
            <a:grpSpLocks/>
          </p:cNvGrpSpPr>
          <p:nvPr/>
        </p:nvGrpSpPr>
        <p:grpSpPr bwMode="auto">
          <a:xfrm>
            <a:off x="3808810" y="3721894"/>
            <a:ext cx="2505075" cy="215504"/>
            <a:chOff x="8281355" y="1120163"/>
            <a:chExt cx="4453477" cy="382877"/>
          </a:xfrm>
        </p:grpSpPr>
        <p:sp>
          <p:nvSpPr>
            <p:cNvPr id="55" name="矩形 54"/>
            <p:cNvSpPr/>
            <p:nvPr/>
          </p:nvSpPr>
          <p:spPr>
            <a:xfrm>
              <a:off x="12374998" y="1120163"/>
              <a:ext cx="359834" cy="359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99FF"/>
                  </a:solidFill>
                </a:rPr>
                <a:t>1</a:t>
              </a:r>
              <a:endParaRPr lang="zh-CN" altLang="en-US" dirty="0">
                <a:solidFill>
                  <a:srgbClr val="0099FF"/>
                </a:solidFill>
              </a:endParaRPr>
            </a:p>
          </p:txBody>
        </p:sp>
        <p:sp>
          <p:nvSpPr>
            <p:cNvPr id="56" name="矩形 55"/>
            <p:cNvSpPr/>
            <p:nvPr/>
          </p:nvSpPr>
          <p:spPr>
            <a:xfrm>
              <a:off x="11168495" y="1143432"/>
              <a:ext cx="359834" cy="359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99FF"/>
                  </a:solidFill>
                </a:rPr>
                <a:t>0</a:t>
              </a:r>
              <a:endParaRPr lang="zh-CN" altLang="en-US" dirty="0">
                <a:solidFill>
                  <a:srgbClr val="0099FF"/>
                </a:solidFill>
              </a:endParaRPr>
            </a:p>
          </p:txBody>
        </p:sp>
        <p:sp>
          <p:nvSpPr>
            <p:cNvPr id="57" name="矩形 56"/>
            <p:cNvSpPr/>
            <p:nvPr/>
          </p:nvSpPr>
          <p:spPr>
            <a:xfrm>
              <a:off x="8281355" y="1126510"/>
              <a:ext cx="359834" cy="3617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99FF"/>
                  </a:solidFill>
                </a:rPr>
                <a:t>1</a:t>
              </a:r>
              <a:endParaRPr lang="zh-CN" altLang="en-US" dirty="0">
                <a:solidFill>
                  <a:srgbClr val="0099FF"/>
                </a:solidFill>
              </a:endParaRPr>
            </a:p>
          </p:txBody>
        </p:sp>
        <p:sp>
          <p:nvSpPr>
            <p:cNvPr id="58" name="矩形 57"/>
            <p:cNvSpPr/>
            <p:nvPr/>
          </p:nvSpPr>
          <p:spPr>
            <a:xfrm>
              <a:off x="9951408" y="1126510"/>
              <a:ext cx="359834" cy="3617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0099FF"/>
                  </a:solidFill>
                </a:rPr>
                <a:t>1</a:t>
              </a:r>
              <a:endParaRPr lang="zh-CN" altLang="en-US" dirty="0">
                <a:solidFill>
                  <a:srgbClr val="0099FF"/>
                </a:solidFill>
              </a:endParaRPr>
            </a:p>
          </p:txBody>
        </p:sp>
      </p:grpSp>
      <p:grpSp>
        <p:nvGrpSpPr>
          <p:cNvPr id="74" name="组合 73"/>
          <p:cNvGrpSpPr>
            <a:grpSpLocks/>
          </p:cNvGrpSpPr>
          <p:nvPr/>
        </p:nvGrpSpPr>
        <p:grpSpPr bwMode="auto">
          <a:xfrm>
            <a:off x="3518297" y="4847035"/>
            <a:ext cx="1822847" cy="202406"/>
            <a:chOff x="4222998" y="5949280"/>
            <a:chExt cx="3240360" cy="360040"/>
          </a:xfrm>
        </p:grpSpPr>
        <p:sp>
          <p:nvSpPr>
            <p:cNvPr id="60" name="矩形 59"/>
            <p:cNvSpPr/>
            <p:nvPr/>
          </p:nvSpPr>
          <p:spPr>
            <a:xfrm>
              <a:off x="7103553" y="5949280"/>
              <a:ext cx="359805"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sp>
          <p:nvSpPr>
            <p:cNvPr id="61" name="矩形 60"/>
            <p:cNvSpPr/>
            <p:nvPr/>
          </p:nvSpPr>
          <p:spPr>
            <a:xfrm>
              <a:off x="5880216" y="5949280"/>
              <a:ext cx="359805"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sp>
          <p:nvSpPr>
            <p:cNvPr id="62" name="矩形 61"/>
            <p:cNvSpPr/>
            <p:nvPr/>
          </p:nvSpPr>
          <p:spPr>
            <a:xfrm>
              <a:off x="4726725" y="5949280"/>
              <a:ext cx="359805"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sp>
          <p:nvSpPr>
            <p:cNvPr id="63" name="矩形 62"/>
            <p:cNvSpPr/>
            <p:nvPr/>
          </p:nvSpPr>
          <p:spPr>
            <a:xfrm>
              <a:off x="4222998" y="5949280"/>
              <a:ext cx="359805"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1</a:t>
              </a:r>
              <a:endParaRPr lang="zh-CN" altLang="en-US" dirty="0">
                <a:solidFill>
                  <a:srgbClr val="FF0000"/>
                </a:solidFill>
              </a:endParaRPr>
            </a:p>
          </p:txBody>
        </p:sp>
      </p:grpSp>
      <p:grpSp>
        <p:nvGrpSpPr>
          <p:cNvPr id="73" name="组合 72"/>
          <p:cNvGrpSpPr>
            <a:grpSpLocks/>
          </p:cNvGrpSpPr>
          <p:nvPr/>
        </p:nvGrpSpPr>
        <p:grpSpPr bwMode="auto">
          <a:xfrm>
            <a:off x="3802856" y="4036219"/>
            <a:ext cx="2187179" cy="1013222"/>
            <a:chOff x="4727054" y="4509120"/>
            <a:chExt cx="3888432" cy="1800200"/>
          </a:xfrm>
        </p:grpSpPr>
        <p:sp>
          <p:nvSpPr>
            <p:cNvPr id="59" name="矩形 58"/>
            <p:cNvSpPr/>
            <p:nvPr/>
          </p:nvSpPr>
          <p:spPr>
            <a:xfrm>
              <a:off x="8255642" y="5949703"/>
              <a:ext cx="359844" cy="359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1</a:t>
              </a:r>
              <a:endParaRPr lang="zh-CN" altLang="en-US" dirty="0">
                <a:solidFill>
                  <a:srgbClr val="FF0000"/>
                </a:solidFill>
              </a:endParaRPr>
            </a:p>
          </p:txBody>
        </p:sp>
        <p:grpSp>
          <p:nvGrpSpPr>
            <p:cNvPr id="66581" name="组合 65"/>
            <p:cNvGrpSpPr>
              <a:grpSpLocks/>
            </p:cNvGrpSpPr>
            <p:nvPr/>
          </p:nvGrpSpPr>
          <p:grpSpPr bwMode="auto">
            <a:xfrm>
              <a:off x="4727054" y="4509120"/>
              <a:ext cx="3240360" cy="504056"/>
              <a:chOff x="7103318" y="2348880"/>
              <a:chExt cx="3240360" cy="504056"/>
            </a:xfrm>
          </p:grpSpPr>
          <p:sp>
            <p:nvSpPr>
              <p:cNvPr id="67" name="矩形 66"/>
              <p:cNvSpPr/>
              <p:nvPr/>
            </p:nvSpPr>
            <p:spPr>
              <a:xfrm>
                <a:off x="7103318" y="2348880"/>
                <a:ext cx="359844" cy="3596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1</a:t>
                </a:r>
                <a:endParaRPr lang="zh-CN" altLang="en-US" dirty="0">
                  <a:solidFill>
                    <a:srgbClr val="FF0000"/>
                  </a:solidFill>
                </a:endParaRPr>
              </a:p>
            </p:txBody>
          </p:sp>
          <p:sp>
            <p:nvSpPr>
              <p:cNvPr id="68" name="矩形 67"/>
              <p:cNvSpPr/>
              <p:nvPr/>
            </p:nvSpPr>
            <p:spPr>
              <a:xfrm>
                <a:off x="7607100" y="2492727"/>
                <a:ext cx="359844" cy="3596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1</a:t>
                </a:r>
                <a:endParaRPr lang="zh-CN" altLang="en-US" dirty="0">
                  <a:solidFill>
                    <a:srgbClr val="FF0000"/>
                  </a:solidFill>
                </a:endParaRPr>
              </a:p>
            </p:txBody>
          </p:sp>
          <p:sp>
            <p:nvSpPr>
              <p:cNvPr id="69" name="矩形 68"/>
              <p:cNvSpPr/>
              <p:nvPr/>
            </p:nvSpPr>
            <p:spPr>
              <a:xfrm>
                <a:off x="8254819" y="2348880"/>
                <a:ext cx="359844" cy="3596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sp>
            <p:nvSpPr>
              <p:cNvPr id="70" name="矩形 69"/>
              <p:cNvSpPr/>
              <p:nvPr/>
            </p:nvSpPr>
            <p:spPr>
              <a:xfrm>
                <a:off x="8760718" y="2492727"/>
                <a:ext cx="359844" cy="3596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sp>
            <p:nvSpPr>
              <p:cNvPr id="71" name="矩形 70"/>
              <p:cNvSpPr/>
              <p:nvPr/>
            </p:nvSpPr>
            <p:spPr>
              <a:xfrm>
                <a:off x="9480406" y="2348880"/>
                <a:ext cx="359844" cy="3596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sp>
            <p:nvSpPr>
              <p:cNvPr id="72" name="矩形 71"/>
              <p:cNvSpPr/>
              <p:nvPr/>
            </p:nvSpPr>
            <p:spPr>
              <a:xfrm>
                <a:off x="9984187" y="2386957"/>
                <a:ext cx="359844" cy="3596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0000"/>
                    </a:solidFill>
                  </a:rPr>
                  <a:t>0</a:t>
                </a:r>
                <a:endParaRPr lang="zh-CN" altLang="en-US" dirty="0">
                  <a:solidFill>
                    <a:srgbClr val="FF0000"/>
                  </a:solidFill>
                </a:endParaRPr>
              </a:p>
            </p:txBody>
          </p:sp>
        </p:grpSp>
      </p:grpSp>
      <p:sp>
        <p:nvSpPr>
          <p:cNvPr id="75" name="矩形 74"/>
          <p:cNvSpPr/>
          <p:nvPr/>
        </p:nvSpPr>
        <p:spPr>
          <a:xfrm>
            <a:off x="3518298" y="4847035"/>
            <a:ext cx="4416028" cy="25122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矩形 63"/>
          <p:cNvSpPr/>
          <p:nvPr/>
        </p:nvSpPr>
        <p:spPr>
          <a:xfrm>
            <a:off x="3527823" y="4225528"/>
            <a:ext cx="2016919" cy="51792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aphicFrame>
        <p:nvGraphicFramePr>
          <p:cNvPr id="65" name="对象 64"/>
          <p:cNvGraphicFramePr>
            <a:graphicFrameLocks noChangeAspect="1"/>
          </p:cNvGraphicFramePr>
          <p:nvPr>
            <p:extLst>
              <p:ext uri="{D42A27DB-BD31-4B8C-83A1-F6EECF244321}">
                <p14:modId xmlns:p14="http://schemas.microsoft.com/office/powerpoint/2010/main" val="3730636318"/>
              </p:ext>
            </p:extLst>
          </p:nvPr>
        </p:nvGraphicFramePr>
        <p:xfrm>
          <a:off x="3333752" y="3082082"/>
          <a:ext cx="4502944" cy="1706165"/>
        </p:xfrm>
        <a:graphic>
          <a:graphicData uri="http://schemas.openxmlformats.org/presentationml/2006/ole">
            <mc:AlternateContent xmlns:mc="http://schemas.openxmlformats.org/markup-compatibility/2006">
              <mc:Choice xmlns:v="urn:schemas-microsoft-com:vml" Requires="v">
                <p:oleObj name="Visio" r:id="rId7" imgW="5524500" imgH="2090928" progId="Visio.Drawing.15">
                  <p:embed/>
                </p:oleObj>
              </mc:Choice>
              <mc:Fallback>
                <p:oleObj name="Visio" r:id="rId7" imgW="5524500" imgH="2090928" progId="Visio.Drawing.15">
                  <p:embed/>
                  <p:pic>
                    <p:nvPicPr>
                      <p:cNvPr id="65" name="对象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3752" y="3082082"/>
                        <a:ext cx="4502944" cy="1706165"/>
                      </a:xfrm>
                      <a:prstGeom prst="rect">
                        <a:avLst/>
                      </a:prstGeom>
                      <a:noFill/>
                      <a:ln w="9525">
                        <a:solidFill>
                          <a:srgbClr val="F7964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AutoShape 5"/>
          <p:cNvSpPr>
            <a:spLocks noChangeArrowheads="1"/>
          </p:cNvSpPr>
          <p:nvPr/>
        </p:nvSpPr>
        <p:spPr bwMode="auto">
          <a:xfrm>
            <a:off x="7083029" y="2415779"/>
            <a:ext cx="772715" cy="321469"/>
          </a:xfrm>
          <a:prstGeom prst="wedgeRoundRectCallout">
            <a:avLst>
              <a:gd name="adj1" fmla="val -110185"/>
              <a:gd name="adj2" fmla="val 18056"/>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575" b="1">
                <a:latin typeface="Times New Roman" panose="02020603050405020304" pitchFamily="18" charset="0"/>
              </a:rPr>
              <a:t>CPA</a:t>
            </a:r>
          </a:p>
        </p:txBody>
      </p:sp>
      <p:sp>
        <p:nvSpPr>
          <p:cNvPr id="66579" name="Rectangle 8"/>
          <p:cNvSpPr>
            <a:spLocks noGrp="1" noChangeArrowheads="1"/>
          </p:cNvSpPr>
          <p:nvPr>
            <p:ph type="title"/>
          </p:nvPr>
        </p:nvSpPr>
        <p:spPr>
          <a:xfrm>
            <a:off x="86916" y="81911"/>
            <a:ext cx="6020990" cy="52149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快速乘法</a:t>
            </a:r>
            <a:r>
              <a:rPr lang="en-US" altLang="zh-CN" dirty="0">
                <a:solidFill>
                  <a:srgbClr val="A50021"/>
                </a:solidFill>
              </a:rPr>
              <a:t>——</a:t>
            </a:r>
            <a:r>
              <a:rPr lang="zh-CN" altLang="en-US" dirty="0">
                <a:solidFill>
                  <a:srgbClr val="A50021"/>
                </a:solidFill>
              </a:rPr>
              <a:t>阵列乘法器</a:t>
            </a:r>
          </a:p>
        </p:txBody>
      </p:sp>
    </p:spTree>
    <p:extLst>
      <p:ext uri="{BB962C8B-B14F-4D97-AF65-F5344CB8AC3E}">
        <p14:creationId xmlns:p14="http://schemas.microsoft.com/office/powerpoint/2010/main" val="46579145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wipe(down)">
                                      <p:cBhvr>
                                        <p:cTn id="16" dur="500"/>
                                        <p:tgtEl>
                                          <p:spTgt spid="65"/>
                                        </p:tgtEl>
                                      </p:cBhvr>
                                    </p:animEffect>
                                  </p:childTnLst>
                                </p:cTn>
                              </p:par>
                              <p:par>
                                <p:cTn id="17" presetID="1" presetClass="entr" presetSubtype="0" fill="hold" grpId="2"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6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grpId="3" nodeType="withEffect">
                                  <p:stCondLst>
                                    <p:cond delay="0"/>
                                  </p:stCondLst>
                                  <p:childTnLst>
                                    <p:set>
                                      <p:cBhvr>
                                        <p:cTn id="28" dur="1" fill="hold">
                                          <p:stCondLst>
                                            <p:cond delay="0"/>
                                          </p:stCondLst>
                                        </p:cTn>
                                        <p:tgtEl>
                                          <p:spTgt spid="78"/>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nodeType="click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nodeType="clickEffect">
                                  <p:stCondLst>
                                    <p:cond delay="0"/>
                                  </p:stCondLst>
                                  <p:childTnLst>
                                    <p:set>
                                      <p:cBhvr>
                                        <p:cTn id="65" dur="1" fill="hold">
                                          <p:stCondLst>
                                            <p:cond delay="0"/>
                                          </p:stCondLst>
                                        </p:cTn>
                                        <p:tgtEl>
                                          <p:spTgt spid="74"/>
                                        </p:tgtEl>
                                        <p:attrNameLst>
                                          <p:attrName>style.visibility</p:attrName>
                                        </p:attrNameLst>
                                      </p:cBhvr>
                                      <p:to>
                                        <p:strVal val="visible"/>
                                      </p:to>
                                    </p:set>
                                    <p:animEffect transition="in" filter="fade">
                                      <p:cBhvr>
                                        <p:cTn id="66" dur="500"/>
                                        <p:tgtEl>
                                          <p:spTgt spid="7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wipe(left)">
                                      <p:cBhvr>
                                        <p:cTn id="71" dur="500"/>
                                        <p:tgtEl>
                                          <p:spTgt spid="7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blinds(horizontal)">
                                      <p:cBhvr>
                                        <p:cTn id="76" dur="500"/>
                                        <p:tgtEl>
                                          <p:spTgt spid="1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wipe(left)">
                                      <p:cBhvr>
                                        <p:cTn id="81" dur="500"/>
                                        <p:tgtEl>
                                          <p:spTgt spid="6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blinds(horizontal)">
                                      <p:cBhvr>
                                        <p:cTn id="86" dur="500"/>
                                        <p:tgtEl>
                                          <p:spTgt spid="78"/>
                                        </p:tgtEl>
                                      </p:cBhvr>
                                    </p:animEffect>
                                  </p:childTnLst>
                                </p:cTn>
                              </p:par>
                              <p:par>
                                <p:cTn id="87" presetID="1" presetClass="exit" presetSubtype="0" fill="hold" grpId="1" nodeType="withEffect">
                                  <p:stCondLst>
                                    <p:cond delay="0"/>
                                  </p:stCondLst>
                                  <p:childTnLst>
                                    <p:set>
                                      <p:cBhvr>
                                        <p:cTn id="88"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5" grpId="1" animBg="1"/>
      <p:bldP spid="6" grpId="0" animBg="1" autoUpdateAnimBg="0"/>
      <p:bldP spid="6" grpId="1" animBg="1"/>
      <p:bldP spid="10" grpId="0"/>
      <p:bldP spid="75" grpId="0" animBg="1"/>
      <p:bldP spid="64" grpId="0" animBg="1"/>
      <p:bldP spid="78" grpId="0"/>
      <p:bldP spid="78" grpId="1"/>
      <p:bldP spid="78" grpId="2"/>
      <p:bldP spid="78" grpId="3"/>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title"/>
          </p:nvPr>
        </p:nvSpPr>
        <p:spPr>
          <a:xfrm>
            <a:off x="179512" y="0"/>
            <a:ext cx="5798344" cy="5731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快速乘法</a:t>
            </a:r>
            <a:r>
              <a:rPr lang="en-US" altLang="zh-CN" dirty="0">
                <a:solidFill>
                  <a:srgbClr val="A50021"/>
                </a:solidFill>
              </a:rPr>
              <a:t>——</a:t>
            </a:r>
            <a:r>
              <a:rPr lang="zh-CN" altLang="en-US" dirty="0">
                <a:solidFill>
                  <a:srgbClr val="A50021"/>
                </a:solidFill>
              </a:rPr>
              <a:t>阵列乘法器</a:t>
            </a:r>
          </a:p>
        </p:txBody>
      </p:sp>
      <p:sp>
        <p:nvSpPr>
          <p:cNvPr id="2" name="Rectangle 2"/>
          <p:cNvSpPr>
            <a:spLocks noGrp="1" noChangeArrowheads="1"/>
          </p:cNvSpPr>
          <p:nvPr>
            <p:ph idx="1"/>
          </p:nvPr>
        </p:nvSpPr>
        <p:spPr>
          <a:xfrm>
            <a:off x="539552" y="1052736"/>
            <a:ext cx="7291089" cy="4392562"/>
          </a:xfrm>
        </p:spPr>
        <p:txBody>
          <a:bodyPr/>
          <a:lstStyle/>
          <a:p>
            <a:pPr marL="198835" indent="-198835" eaLnBrk="1" hangingPunct="1">
              <a:lnSpc>
                <a:spcPct val="120000"/>
              </a:lnSpc>
              <a:spcBef>
                <a:spcPts val="450"/>
              </a:spcBef>
              <a:buClr>
                <a:schemeClr val="tx2"/>
              </a:buClr>
            </a:pPr>
            <a:r>
              <a:rPr lang="zh-CN" altLang="en-US" dirty="0">
                <a:latin typeface="华文新魏" panose="02010800040101010101" pitchFamily="2" charset="-122"/>
                <a:ea typeface="华文新魏" panose="02010800040101010101" pitchFamily="2" charset="-122"/>
              </a:rPr>
              <a:t>阵列乘法器特点</a:t>
            </a:r>
          </a:p>
          <a:p>
            <a:pPr marL="467916" lvl="1" indent="-198835" eaLnBrk="1" hangingPunct="1">
              <a:lnSpc>
                <a:spcPct val="120000"/>
              </a:lnSpc>
              <a:spcBef>
                <a:spcPts val="450"/>
              </a:spcBef>
              <a:buClr>
                <a:schemeClr val="tx2"/>
              </a:buClr>
            </a:pPr>
            <a:r>
              <a:rPr lang="zh-CN" altLang="en-US" dirty="0">
                <a:latin typeface="华文新魏" panose="02010800040101010101" pitchFamily="2" charset="-122"/>
                <a:ea typeface="华文新魏" panose="02010800040101010101" pitchFamily="2" charset="-122"/>
              </a:rPr>
              <a:t>对于</a:t>
            </a:r>
            <a:r>
              <a:rPr lang="en-US" altLang="zh-CN" dirty="0">
                <a:latin typeface="华文新魏" panose="02010800040101010101" pitchFamily="2" charset="-122"/>
                <a:ea typeface="华文新魏" panose="02010800040101010101" pitchFamily="2" charset="-122"/>
              </a:rPr>
              <a:t>n</a:t>
            </a:r>
            <a:r>
              <a:rPr lang="zh-CN" altLang="en-US" dirty="0">
                <a:latin typeface="华文新魏" panose="02010800040101010101" pitchFamily="2" charset="-122"/>
                <a:ea typeface="华文新魏" panose="02010800040101010101" pitchFamily="2" charset="-122"/>
              </a:rPr>
              <a:t>位的阵列乘法，需全加器</a:t>
            </a:r>
            <a:r>
              <a:rPr lang="en-US" altLang="zh-CN" dirty="0">
                <a:latin typeface="华文新魏" panose="02010800040101010101" pitchFamily="2" charset="-122"/>
                <a:ea typeface="华文新魏" panose="02010800040101010101" pitchFamily="2" charset="-122"/>
              </a:rPr>
              <a:t>n(n-1)</a:t>
            </a:r>
            <a:r>
              <a:rPr lang="zh-CN" altLang="en-US" dirty="0">
                <a:latin typeface="华文新魏" panose="02010800040101010101" pitchFamily="2" charset="-122"/>
                <a:ea typeface="华文新魏" panose="02010800040101010101" pitchFamily="2" charset="-122"/>
              </a:rPr>
              <a:t>个</a:t>
            </a:r>
          </a:p>
          <a:p>
            <a:pPr marL="467916" lvl="1" indent="-198835" eaLnBrk="1" hangingPunct="1">
              <a:lnSpc>
                <a:spcPct val="120000"/>
              </a:lnSpc>
              <a:spcBef>
                <a:spcPts val="450"/>
              </a:spcBef>
              <a:buClr>
                <a:schemeClr val="tx2"/>
              </a:buClr>
            </a:pPr>
            <a:r>
              <a:rPr lang="zh-CN" altLang="en-US" dirty="0">
                <a:latin typeface="华文新魏" panose="02010800040101010101" pitchFamily="2" charset="-122"/>
                <a:ea typeface="华文新魏" panose="02010800040101010101" pitchFamily="2" charset="-122"/>
              </a:rPr>
              <a:t>最长路径2(</a:t>
            </a:r>
            <a:r>
              <a:rPr lang="en-US" altLang="zh-CN" dirty="0">
                <a:latin typeface="华文新魏" panose="02010800040101010101" pitchFamily="2" charset="-122"/>
                <a:ea typeface="华文新魏" panose="02010800040101010101" pitchFamily="2" charset="-122"/>
              </a:rPr>
              <a:t>n-1)</a:t>
            </a:r>
            <a:r>
              <a:rPr lang="zh-CN" altLang="en-US" dirty="0">
                <a:latin typeface="华文新魏" panose="02010800040101010101" pitchFamily="2" charset="-122"/>
                <a:ea typeface="华文新魏" panose="02010800040101010101" pitchFamily="2" charset="-122"/>
              </a:rPr>
              <a:t>个全加器延时</a:t>
            </a:r>
          </a:p>
          <a:p>
            <a:pPr marL="467916" lvl="1" indent="-198835" eaLnBrk="1" hangingPunct="1">
              <a:lnSpc>
                <a:spcPct val="120000"/>
              </a:lnSpc>
              <a:spcBef>
                <a:spcPts val="450"/>
              </a:spcBef>
              <a:buClr>
                <a:schemeClr val="tx2"/>
              </a:buClr>
            </a:pPr>
            <a:r>
              <a:rPr lang="zh-CN" altLang="en-US" dirty="0">
                <a:latin typeface="华文新魏" panose="02010800040101010101" pitchFamily="2" charset="-122"/>
                <a:ea typeface="华文新魏" panose="02010800040101010101" pitchFamily="2" charset="-122"/>
              </a:rPr>
              <a:t>最后的串行进位可采用先行进位加法器</a:t>
            </a:r>
          </a:p>
          <a:p>
            <a:pPr marL="198835" indent="-198835" eaLnBrk="1" hangingPunct="1">
              <a:lnSpc>
                <a:spcPct val="120000"/>
              </a:lnSpc>
              <a:spcBef>
                <a:spcPts val="450"/>
              </a:spcBef>
            </a:pPr>
            <a:r>
              <a:rPr lang="zh-CN" altLang="en-US" dirty="0">
                <a:latin typeface="华文新魏" panose="02010800040101010101" pitchFamily="2" charset="-122"/>
                <a:ea typeface="华文新魏" panose="02010800040101010101" pitchFamily="2" charset="-122"/>
              </a:rPr>
              <a:t>银河—1乘法器实现</a:t>
            </a:r>
          </a:p>
          <a:p>
            <a:pPr marL="467916" lvl="1" indent="-198835" eaLnBrk="1" hangingPunct="1">
              <a:lnSpc>
                <a:spcPct val="120000"/>
              </a:lnSpc>
              <a:spcBef>
                <a:spcPts val="450"/>
              </a:spcBef>
              <a:buClr>
                <a:srgbClr val="F79646"/>
              </a:buClr>
            </a:pPr>
            <a:r>
              <a:rPr lang="zh-CN" altLang="en-US" dirty="0">
                <a:latin typeface="华文新魏" panose="02010800040101010101" pitchFamily="2" charset="-122"/>
                <a:ea typeface="华文新魏" panose="02010800040101010101" pitchFamily="2" charset="-122"/>
              </a:rPr>
              <a:t>运用比较法补码乘的运算规则</a:t>
            </a:r>
          </a:p>
          <a:p>
            <a:pPr marL="467916" lvl="1" indent="-198835" eaLnBrk="1" hangingPunct="1">
              <a:lnSpc>
                <a:spcPct val="120000"/>
              </a:lnSpc>
              <a:spcBef>
                <a:spcPts val="450"/>
              </a:spcBef>
              <a:buClr>
                <a:srgbClr val="F79646"/>
              </a:buClr>
            </a:pPr>
            <a:r>
              <a:rPr lang="zh-CN" altLang="en-US" dirty="0">
                <a:latin typeface="华文新魏" panose="02010800040101010101" pitchFamily="2" charset="-122"/>
                <a:ea typeface="华文新魏" panose="02010800040101010101" pitchFamily="2" charset="-122"/>
              </a:rPr>
              <a:t>采用三位一乘的快速乘法，通过乘法金字塔一次求和得到乘积</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浮点操作数尾数为48位</a:t>
            </a:r>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7240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bwMode="auto">
          <a:xfrm>
            <a:off x="0" y="0"/>
            <a:ext cx="5210175" cy="6220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从十进制乘法谈起</a:t>
            </a:r>
          </a:p>
        </p:txBody>
      </p:sp>
      <p:sp>
        <p:nvSpPr>
          <p:cNvPr id="3" name="内容占位符 2"/>
          <p:cNvSpPr>
            <a:spLocks noGrp="1"/>
          </p:cNvSpPr>
          <p:nvPr>
            <p:ph idx="1"/>
          </p:nvPr>
        </p:nvSpPr>
        <p:spPr/>
        <p:txBody>
          <a:bodyPr/>
          <a:lstStyle/>
          <a:p>
            <a:pPr>
              <a:defRPr/>
            </a:pPr>
            <a:r>
              <a:rPr lang="zh-CN" altLang="en-US" dirty="0"/>
              <a:t>十进制乘法，例：</a:t>
            </a:r>
            <a:endParaRPr lang="en-US" altLang="zh-CN" dirty="0"/>
          </a:p>
          <a:p>
            <a:pPr marL="0" indent="0">
              <a:buFont typeface="Wingdings" panose="05000000000000000000" pitchFamily="2" charset="2"/>
              <a:buNone/>
              <a:defRPr/>
            </a:pPr>
            <a:r>
              <a:rPr lang="en-US" altLang="zh-CN" dirty="0"/>
              <a:t> </a:t>
            </a:r>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en-US" altLang="zh-CN" sz="2700" dirty="0">
              <a:ln>
                <a:solidFill>
                  <a:schemeClr val="tx1"/>
                </a:solidFill>
              </a:ln>
              <a:solidFill>
                <a:srgbClr val="005BE2"/>
              </a:solidFill>
              <a:latin typeface="+mj-ea"/>
              <a:ea typeface="+mj-ea"/>
            </a:endParaRPr>
          </a:p>
        </p:txBody>
      </p:sp>
      <p:graphicFrame>
        <p:nvGraphicFramePr>
          <p:cNvPr id="15" name="表格 14"/>
          <p:cNvGraphicFramePr>
            <a:graphicFrameLocks noGrp="1"/>
          </p:cNvGraphicFramePr>
          <p:nvPr/>
        </p:nvGraphicFramePr>
        <p:xfrm>
          <a:off x="900113" y="1989138"/>
          <a:ext cx="4478338" cy="3467142"/>
        </p:xfrm>
        <a:graphic>
          <a:graphicData uri="http://schemas.openxmlformats.org/drawingml/2006/table">
            <a:tbl>
              <a:tblPr firstRow="1" bandRow="1">
                <a:tableStyleId>{2D5ABB26-0587-4C30-8999-92F81FD0307C}</a:tableStyleId>
              </a:tblPr>
              <a:tblGrid>
                <a:gridCol w="1975594">
                  <a:extLst>
                    <a:ext uri="{9D8B030D-6E8A-4147-A177-3AD203B41FA5}">
                      <a16:colId xmlns:a16="http://schemas.microsoft.com/office/drawing/2014/main" val="20000"/>
                    </a:ext>
                  </a:extLst>
                </a:gridCol>
                <a:gridCol w="417124">
                  <a:extLst>
                    <a:ext uri="{9D8B030D-6E8A-4147-A177-3AD203B41FA5}">
                      <a16:colId xmlns:a16="http://schemas.microsoft.com/office/drawing/2014/main" val="20001"/>
                    </a:ext>
                  </a:extLst>
                </a:gridCol>
                <a:gridCol w="417124">
                  <a:extLst>
                    <a:ext uri="{9D8B030D-6E8A-4147-A177-3AD203B41FA5}">
                      <a16:colId xmlns:a16="http://schemas.microsoft.com/office/drawing/2014/main" val="20002"/>
                    </a:ext>
                  </a:extLst>
                </a:gridCol>
                <a:gridCol w="417124">
                  <a:extLst>
                    <a:ext uri="{9D8B030D-6E8A-4147-A177-3AD203B41FA5}">
                      <a16:colId xmlns:a16="http://schemas.microsoft.com/office/drawing/2014/main" val="20003"/>
                    </a:ext>
                  </a:extLst>
                </a:gridCol>
                <a:gridCol w="417124">
                  <a:extLst>
                    <a:ext uri="{9D8B030D-6E8A-4147-A177-3AD203B41FA5}">
                      <a16:colId xmlns:a16="http://schemas.microsoft.com/office/drawing/2014/main" val="20004"/>
                    </a:ext>
                  </a:extLst>
                </a:gridCol>
                <a:gridCol w="417124">
                  <a:extLst>
                    <a:ext uri="{9D8B030D-6E8A-4147-A177-3AD203B41FA5}">
                      <a16:colId xmlns:a16="http://schemas.microsoft.com/office/drawing/2014/main" val="20005"/>
                    </a:ext>
                  </a:extLst>
                </a:gridCol>
                <a:gridCol w="417124">
                  <a:extLst>
                    <a:ext uri="{9D8B030D-6E8A-4147-A177-3AD203B41FA5}">
                      <a16:colId xmlns:a16="http://schemas.microsoft.com/office/drawing/2014/main" val="20006"/>
                    </a:ext>
                  </a:extLst>
                </a:gridCol>
              </a:tblGrid>
              <a:tr h="495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baseline="-25000" dirty="0">
                        <a:solidFill>
                          <a:srgbClr val="FF0000"/>
                        </a:solidFill>
                      </a:endParaRPr>
                    </a:p>
                  </a:txBody>
                  <a:tcPr marL="68590" marR="68590" marT="34293" marB="34293"/>
                </a:tc>
                <a:tc>
                  <a:txBody>
                    <a:bodyPr/>
                    <a:lstStyle/>
                    <a:p>
                      <a:pPr algn="ctr"/>
                      <a:endParaRPr lang="zh-CN" altLang="en-US" sz="2800" b="1" dirty="0"/>
                    </a:p>
                  </a:txBody>
                  <a:tcPr marL="68590" marR="68590" marT="34293" marB="34293"/>
                </a:tc>
                <a:tc>
                  <a:txBody>
                    <a:bodyPr/>
                    <a:lstStyle/>
                    <a:p>
                      <a:pPr algn="ctr"/>
                      <a:endParaRPr lang="zh-CN" altLang="en-US" sz="2800" b="1" dirty="0"/>
                    </a:p>
                  </a:txBody>
                  <a:tcPr marL="68590" marR="68590" marT="34293" marB="34293"/>
                </a:tc>
                <a:tc>
                  <a:txBody>
                    <a:bodyPr/>
                    <a:lstStyle/>
                    <a:p>
                      <a:pPr algn="ctr"/>
                      <a:endParaRPr lang="zh-CN" altLang="en-US" sz="2800" b="1" dirty="0"/>
                    </a:p>
                  </a:txBody>
                  <a:tcPr marL="68590" marR="68590" marT="34293" marB="34293"/>
                </a:tc>
                <a:tc>
                  <a:txBody>
                    <a:bodyPr/>
                    <a:lstStyle/>
                    <a:p>
                      <a:pPr algn="ctr"/>
                      <a:r>
                        <a:rPr lang="en-US" altLang="zh-CN" sz="2800" b="1" dirty="0"/>
                        <a:t>2</a:t>
                      </a:r>
                      <a:endParaRPr lang="zh-CN" altLang="en-US" sz="2800" b="1" dirty="0"/>
                    </a:p>
                  </a:txBody>
                  <a:tcPr marL="68590" marR="68590" marT="34293" marB="34293"/>
                </a:tc>
                <a:tc>
                  <a:txBody>
                    <a:bodyPr/>
                    <a:lstStyle/>
                    <a:p>
                      <a:pPr algn="ctr"/>
                      <a:r>
                        <a:rPr lang="en-US" altLang="zh-CN" sz="2800" b="1" dirty="0"/>
                        <a:t>4</a:t>
                      </a:r>
                      <a:endParaRPr lang="zh-CN" altLang="en-US" sz="2800" b="1" dirty="0"/>
                    </a:p>
                  </a:txBody>
                  <a:tcPr marL="68590" marR="68590" marT="34293" marB="34293"/>
                </a:tc>
                <a:tc>
                  <a:txBody>
                    <a:bodyPr/>
                    <a:lstStyle/>
                    <a:p>
                      <a:pPr algn="ctr"/>
                      <a:r>
                        <a:rPr lang="en-US" altLang="zh-CN" sz="2800" b="1" dirty="0"/>
                        <a:t>5</a:t>
                      </a:r>
                      <a:endParaRPr lang="zh-CN" altLang="en-US" sz="2800" b="1" dirty="0"/>
                    </a:p>
                  </a:txBody>
                  <a:tcPr marL="68590" marR="68590" marT="34293" marB="34293"/>
                </a:tc>
                <a:extLst>
                  <a:ext uri="{0D108BD9-81ED-4DB2-BD59-A6C34878D82A}">
                    <a16:rowId xmlns:a16="http://schemas.microsoft.com/office/drawing/2014/main" val="10000"/>
                  </a:ext>
                </a:extLst>
              </a:tr>
              <a:tr h="495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baseline="-25000" dirty="0">
                        <a:solidFill>
                          <a:srgbClr val="FF0000"/>
                        </a:solidFill>
                      </a:endParaRPr>
                    </a:p>
                  </a:txBody>
                  <a:tcPr marL="68590" marR="68590" marT="34293" marB="34293">
                    <a:lnB w="12700" cap="flat" cmpd="sng" algn="ctr">
                      <a:solidFill>
                        <a:schemeClr val="tx1"/>
                      </a:solidFill>
                      <a:prstDash val="solid"/>
                      <a:round/>
                      <a:headEnd type="none" w="med" len="med"/>
                      <a:tailEnd type="none" w="med" len="med"/>
                    </a:lnB>
                  </a:tcPr>
                </a:tc>
                <a:tc>
                  <a:txBody>
                    <a:bodyPr/>
                    <a:lstStyle/>
                    <a:p>
                      <a:pPr algn="ctr"/>
                      <a:r>
                        <a:rPr lang="en-US" altLang="zh-CN" sz="2800" b="1" dirty="0"/>
                        <a:t>X</a:t>
                      </a:r>
                      <a:endParaRPr lang="zh-CN" altLang="en-US" sz="2800" b="1" dirty="0"/>
                    </a:p>
                  </a:txBody>
                  <a:tcPr marL="68590" marR="68590" marT="34293" marB="34293">
                    <a:lnB w="12700" cap="flat" cmpd="sng" algn="ctr">
                      <a:solidFill>
                        <a:schemeClr val="tx1"/>
                      </a:solidFill>
                      <a:prstDash val="solid"/>
                      <a:round/>
                      <a:headEnd type="none" w="med" len="med"/>
                      <a:tailEnd type="none" w="med" len="med"/>
                    </a:lnB>
                  </a:tcPr>
                </a:tc>
                <a:tc>
                  <a:txBody>
                    <a:bodyPr/>
                    <a:lstStyle/>
                    <a:p>
                      <a:pPr algn="ctr"/>
                      <a:endParaRPr lang="zh-CN" altLang="en-US" sz="2800" b="1" dirty="0"/>
                    </a:p>
                  </a:txBody>
                  <a:tcPr marL="68590" marR="68590" marT="34293" marB="34293">
                    <a:lnB w="12700" cap="flat" cmpd="sng" algn="ctr">
                      <a:solidFill>
                        <a:schemeClr val="tx1"/>
                      </a:solidFill>
                      <a:prstDash val="solid"/>
                      <a:round/>
                      <a:headEnd type="none" w="med" len="med"/>
                      <a:tailEnd type="none" w="med" len="med"/>
                    </a:lnB>
                  </a:tcPr>
                </a:tc>
                <a:tc>
                  <a:txBody>
                    <a:bodyPr/>
                    <a:lstStyle/>
                    <a:p>
                      <a:pPr algn="ctr"/>
                      <a:endParaRPr lang="zh-CN" altLang="en-US" sz="2800" b="1" dirty="0"/>
                    </a:p>
                  </a:txBody>
                  <a:tcPr marL="68590" marR="68590" marT="34293" marB="34293">
                    <a:lnB w="12700" cap="flat" cmpd="sng" algn="ctr">
                      <a:solidFill>
                        <a:schemeClr val="tx1"/>
                      </a:solidFill>
                      <a:prstDash val="solid"/>
                      <a:round/>
                      <a:headEnd type="none" w="med" len="med"/>
                      <a:tailEnd type="none" w="med" len="med"/>
                    </a:lnB>
                  </a:tcPr>
                </a:tc>
                <a:tc>
                  <a:txBody>
                    <a:bodyPr/>
                    <a:lstStyle/>
                    <a:p>
                      <a:pPr algn="ctr"/>
                      <a:r>
                        <a:rPr lang="en-US" altLang="zh-CN" sz="2800" b="1" dirty="0"/>
                        <a:t>6</a:t>
                      </a:r>
                      <a:endParaRPr lang="zh-CN" altLang="en-US" sz="2800" b="1" dirty="0"/>
                    </a:p>
                  </a:txBody>
                  <a:tcPr marL="68590" marR="68590" marT="34293" marB="34293">
                    <a:lnB w="12700" cap="flat" cmpd="sng" algn="ctr">
                      <a:solidFill>
                        <a:schemeClr val="tx1"/>
                      </a:solidFill>
                      <a:prstDash val="solid"/>
                      <a:round/>
                      <a:headEnd type="none" w="med" len="med"/>
                      <a:tailEnd type="none" w="med" len="med"/>
                    </a:lnB>
                  </a:tcPr>
                </a:tc>
                <a:tc>
                  <a:txBody>
                    <a:bodyPr/>
                    <a:lstStyle/>
                    <a:p>
                      <a:pPr algn="ctr"/>
                      <a:r>
                        <a:rPr lang="en-US" altLang="zh-CN" sz="2800" b="1" dirty="0"/>
                        <a:t>7</a:t>
                      </a:r>
                      <a:endParaRPr lang="zh-CN" altLang="en-US" sz="2800" b="1" dirty="0"/>
                    </a:p>
                  </a:txBody>
                  <a:tcPr marL="68590" marR="68590" marT="34293" marB="34293">
                    <a:lnB w="12700" cap="flat" cmpd="sng" algn="ctr">
                      <a:solidFill>
                        <a:schemeClr val="tx1"/>
                      </a:solidFill>
                      <a:prstDash val="solid"/>
                      <a:round/>
                      <a:headEnd type="none" w="med" len="med"/>
                      <a:tailEnd type="none" w="med" len="med"/>
                    </a:lnB>
                  </a:tcPr>
                </a:tc>
                <a:tc>
                  <a:txBody>
                    <a:bodyPr/>
                    <a:lstStyle/>
                    <a:p>
                      <a:pPr algn="ctr"/>
                      <a:r>
                        <a:rPr lang="en-US" altLang="zh-CN" sz="2800" b="1" dirty="0"/>
                        <a:t>3</a:t>
                      </a:r>
                      <a:endParaRPr lang="zh-CN" altLang="en-US" sz="2800" b="1" dirty="0"/>
                    </a:p>
                  </a:txBody>
                  <a:tcPr marL="68590" marR="68590" marT="34293" marB="3429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5300">
                <a:tc>
                  <a:txBody>
                    <a:bodyPr/>
                    <a:lstStyle/>
                    <a:p>
                      <a:pPr algn="ctr"/>
                      <a:r>
                        <a:rPr lang="en-US" altLang="zh-CN" sz="2800" b="1" dirty="0">
                          <a:solidFill>
                            <a:srgbClr val="FF0000"/>
                          </a:solidFill>
                        </a:rPr>
                        <a:t>M</a:t>
                      </a:r>
                      <a:r>
                        <a:rPr lang="en-US" altLang="zh-CN" sz="2800" b="1" baseline="-25000" dirty="0">
                          <a:solidFill>
                            <a:srgbClr val="FF0000"/>
                          </a:solidFill>
                        </a:rPr>
                        <a:t>0</a:t>
                      </a:r>
                      <a:r>
                        <a:rPr lang="en-US" altLang="zh-CN" sz="2800" b="1" dirty="0">
                          <a:solidFill>
                            <a:srgbClr val="FF0000"/>
                          </a:solidFill>
                        </a:rPr>
                        <a:t>=AXB</a:t>
                      </a:r>
                      <a:r>
                        <a:rPr lang="en-US" altLang="zh-CN" sz="2800" b="1" baseline="-25000" dirty="0">
                          <a:solidFill>
                            <a:srgbClr val="FF0000"/>
                          </a:solidFill>
                        </a:rPr>
                        <a:t>3</a:t>
                      </a:r>
                      <a:endParaRPr lang="zh-CN" altLang="en-US" sz="2800" b="1" baseline="-25000" dirty="0">
                        <a:solidFill>
                          <a:srgbClr val="FF0000"/>
                        </a:solidFill>
                      </a:endParaRPr>
                    </a:p>
                  </a:txBody>
                  <a:tcPr marL="68590" marR="68590" marT="34293" marB="34293">
                    <a:lnT w="12700" cap="flat" cmpd="sng" algn="ctr">
                      <a:solidFill>
                        <a:schemeClr val="tx1"/>
                      </a:solidFill>
                      <a:prstDash val="solid"/>
                      <a:round/>
                      <a:headEnd type="none" w="med" len="med"/>
                      <a:tailEnd type="none" w="med" len="med"/>
                    </a:lnT>
                  </a:tcPr>
                </a:tc>
                <a:tc>
                  <a:txBody>
                    <a:bodyPr/>
                    <a:lstStyle/>
                    <a:p>
                      <a:pPr algn="ctr"/>
                      <a:endParaRPr lang="zh-CN" altLang="en-US" sz="2800" b="1" dirty="0"/>
                    </a:p>
                  </a:txBody>
                  <a:tcPr marL="68590" marR="68590" marT="34293" marB="34293">
                    <a:lnT w="12700" cap="flat" cmpd="sng" algn="ctr">
                      <a:solidFill>
                        <a:schemeClr val="tx1"/>
                      </a:solidFill>
                      <a:prstDash val="solid"/>
                      <a:round/>
                      <a:headEnd type="none" w="med" len="med"/>
                      <a:tailEnd type="none" w="med" len="med"/>
                    </a:lnT>
                  </a:tcPr>
                </a:tc>
                <a:tc>
                  <a:txBody>
                    <a:bodyPr/>
                    <a:lstStyle/>
                    <a:p>
                      <a:pPr algn="ctr"/>
                      <a:endParaRPr lang="zh-CN" altLang="en-US" sz="2800" b="1"/>
                    </a:p>
                  </a:txBody>
                  <a:tcPr marL="68590" marR="68590" marT="34293" marB="34293">
                    <a:lnT w="12700" cap="flat" cmpd="sng" algn="ctr">
                      <a:solidFill>
                        <a:schemeClr val="tx1"/>
                      </a:solidFill>
                      <a:prstDash val="solid"/>
                      <a:round/>
                      <a:headEnd type="none" w="med" len="med"/>
                      <a:tailEnd type="none" w="med" len="med"/>
                    </a:lnT>
                  </a:tcPr>
                </a:tc>
                <a:tc>
                  <a:txBody>
                    <a:bodyPr/>
                    <a:lstStyle/>
                    <a:p>
                      <a:pPr algn="ctr"/>
                      <a:endParaRPr lang="zh-CN" altLang="en-US" sz="2800" b="1" dirty="0"/>
                    </a:p>
                  </a:txBody>
                  <a:tcPr marL="68590" marR="68590"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t>7</a:t>
                      </a:r>
                      <a:endParaRPr lang="zh-CN" altLang="en-US" sz="2800" b="1" dirty="0"/>
                    </a:p>
                  </a:txBody>
                  <a:tcPr marL="68590" marR="68590"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t>3</a:t>
                      </a:r>
                      <a:endParaRPr lang="zh-CN" altLang="en-US" sz="2800" b="1" dirty="0"/>
                    </a:p>
                  </a:txBody>
                  <a:tcPr marL="68590" marR="68590"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t>5</a:t>
                      </a:r>
                      <a:endParaRPr lang="zh-CN" altLang="en-US" sz="2800" b="1" dirty="0"/>
                    </a:p>
                  </a:txBody>
                  <a:tcPr marL="68590" marR="68590" marT="34293" marB="34293">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495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0000"/>
                          </a:solidFill>
                        </a:rPr>
                        <a:t>M</a:t>
                      </a:r>
                      <a:r>
                        <a:rPr lang="en-US" altLang="zh-CN" sz="2800" b="1" baseline="-25000" dirty="0">
                          <a:solidFill>
                            <a:srgbClr val="FF0000"/>
                          </a:solidFill>
                        </a:rPr>
                        <a:t>1</a:t>
                      </a:r>
                      <a:r>
                        <a:rPr lang="en-US" altLang="zh-CN" sz="2800" b="1" dirty="0">
                          <a:solidFill>
                            <a:srgbClr val="FF0000"/>
                          </a:solidFill>
                        </a:rPr>
                        <a:t>=AXB</a:t>
                      </a:r>
                      <a:r>
                        <a:rPr lang="en-US" altLang="zh-CN" sz="2800" b="1" baseline="-25000" dirty="0">
                          <a:solidFill>
                            <a:srgbClr val="FF0000"/>
                          </a:solidFill>
                        </a:rPr>
                        <a:t>2</a:t>
                      </a:r>
                      <a:endParaRPr lang="zh-CN" altLang="en-US" sz="2800" b="1" baseline="-25000" dirty="0">
                        <a:solidFill>
                          <a:srgbClr val="FF0000"/>
                        </a:solidFill>
                      </a:endParaRPr>
                    </a:p>
                  </a:txBody>
                  <a:tcPr marL="68590" marR="68590" marT="34293" marB="34293"/>
                </a:tc>
                <a:tc>
                  <a:txBody>
                    <a:bodyPr/>
                    <a:lstStyle/>
                    <a:p>
                      <a:pPr algn="ctr"/>
                      <a:endParaRPr lang="zh-CN" altLang="en-US" sz="2800" b="1"/>
                    </a:p>
                  </a:txBody>
                  <a:tcPr marL="68590" marR="68590" marT="34293" marB="34293"/>
                </a:tc>
                <a:tc>
                  <a:txBody>
                    <a:bodyPr/>
                    <a:lstStyle/>
                    <a:p>
                      <a:pPr algn="ctr"/>
                      <a:r>
                        <a:rPr lang="en-US" altLang="zh-CN" sz="2800" b="1" dirty="0"/>
                        <a:t>1</a:t>
                      </a:r>
                      <a:endParaRPr lang="zh-CN" altLang="en-US" sz="2800" b="1" dirty="0"/>
                    </a:p>
                  </a:txBody>
                  <a:tcPr marL="68590" marR="68590" marT="34293" marB="34293"/>
                </a:tc>
                <a:tc>
                  <a:txBody>
                    <a:bodyPr/>
                    <a:lstStyle/>
                    <a:p>
                      <a:pPr algn="ctr"/>
                      <a:r>
                        <a:rPr lang="en-US" altLang="zh-CN" sz="2800" b="1" dirty="0"/>
                        <a:t>7</a:t>
                      </a:r>
                      <a:endParaRPr lang="zh-CN" altLang="en-US" sz="2800" b="1" dirty="0"/>
                    </a:p>
                  </a:txBody>
                  <a:tcPr marL="68590" marR="68590" marT="34293" marB="34293"/>
                </a:tc>
                <a:tc>
                  <a:txBody>
                    <a:bodyPr/>
                    <a:lstStyle/>
                    <a:p>
                      <a:pPr algn="ctr"/>
                      <a:r>
                        <a:rPr lang="en-US" altLang="zh-CN" sz="2800" b="1" dirty="0"/>
                        <a:t>1</a:t>
                      </a:r>
                      <a:endParaRPr lang="zh-CN" altLang="en-US" sz="2800" b="1" dirty="0"/>
                    </a:p>
                  </a:txBody>
                  <a:tcPr marL="68590" marR="68590" marT="34293" marB="34293"/>
                </a:tc>
                <a:tc>
                  <a:txBody>
                    <a:bodyPr/>
                    <a:lstStyle/>
                    <a:p>
                      <a:pPr algn="ctr"/>
                      <a:r>
                        <a:rPr lang="en-US" altLang="zh-CN" sz="2800" b="1" dirty="0"/>
                        <a:t>5</a:t>
                      </a:r>
                      <a:endParaRPr lang="zh-CN" altLang="en-US" sz="2800" b="1" dirty="0"/>
                    </a:p>
                  </a:txBody>
                  <a:tcPr marL="68590" marR="68590" marT="34293" marB="34293"/>
                </a:tc>
                <a:tc>
                  <a:txBody>
                    <a:bodyPr/>
                    <a:lstStyle/>
                    <a:p>
                      <a:pPr algn="ctr"/>
                      <a:endParaRPr lang="zh-CN" altLang="en-US" sz="2800" b="1" dirty="0"/>
                    </a:p>
                  </a:txBody>
                  <a:tcPr marL="68590" marR="68590" marT="34293" marB="34293"/>
                </a:tc>
                <a:extLst>
                  <a:ext uri="{0D108BD9-81ED-4DB2-BD59-A6C34878D82A}">
                    <a16:rowId xmlns:a16="http://schemas.microsoft.com/office/drawing/2014/main" val="10003"/>
                  </a:ext>
                </a:extLst>
              </a:tr>
              <a:tr h="495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0000"/>
                          </a:solidFill>
                        </a:rPr>
                        <a:t>M</a:t>
                      </a:r>
                      <a:r>
                        <a:rPr lang="en-US" altLang="zh-CN" sz="2800" b="1" baseline="-25000" dirty="0">
                          <a:solidFill>
                            <a:srgbClr val="FF0000"/>
                          </a:solidFill>
                        </a:rPr>
                        <a:t>2</a:t>
                      </a:r>
                      <a:r>
                        <a:rPr lang="en-US" altLang="zh-CN" sz="2800" b="1" dirty="0">
                          <a:solidFill>
                            <a:srgbClr val="FF0000"/>
                          </a:solidFill>
                        </a:rPr>
                        <a:t>=AXB</a:t>
                      </a:r>
                      <a:r>
                        <a:rPr lang="en-US" altLang="zh-CN" sz="2800" b="1" baseline="-25000" dirty="0">
                          <a:solidFill>
                            <a:srgbClr val="FF0000"/>
                          </a:solidFill>
                        </a:rPr>
                        <a:t>1</a:t>
                      </a:r>
                      <a:endParaRPr lang="zh-CN" altLang="en-US" sz="2800" b="1" baseline="-25000" dirty="0">
                        <a:solidFill>
                          <a:srgbClr val="FF0000"/>
                        </a:solidFill>
                      </a:endParaRPr>
                    </a:p>
                  </a:txBody>
                  <a:tcPr marL="68590" marR="68590" marT="34293" marB="34293">
                    <a:lnB w="12700" cap="flat" cmpd="sng" algn="ctr">
                      <a:solidFill>
                        <a:schemeClr val="tx1"/>
                      </a:solidFill>
                      <a:prstDash val="solid"/>
                      <a:round/>
                      <a:headEnd type="none" w="med" len="med"/>
                      <a:tailEnd type="none" w="med" len="med"/>
                    </a:lnB>
                  </a:tcPr>
                </a:tc>
                <a:tc>
                  <a:txBody>
                    <a:bodyPr/>
                    <a:lstStyle/>
                    <a:p>
                      <a:pPr algn="ctr"/>
                      <a:r>
                        <a:rPr lang="en-US" altLang="zh-CN" sz="2800" b="1" dirty="0"/>
                        <a:t>1</a:t>
                      </a:r>
                      <a:endParaRPr lang="zh-CN" altLang="en-US" sz="2800" b="1" dirty="0"/>
                    </a:p>
                  </a:txBody>
                  <a:tcPr marL="68590" marR="68590" marT="34293" marB="34293">
                    <a:lnB w="12700" cap="flat" cmpd="sng" algn="ctr">
                      <a:solidFill>
                        <a:schemeClr val="tx1"/>
                      </a:solidFill>
                      <a:prstDash val="solid"/>
                      <a:round/>
                      <a:headEnd type="none" w="med" len="med"/>
                      <a:tailEnd type="none" w="med" len="med"/>
                    </a:lnB>
                  </a:tcPr>
                </a:tc>
                <a:tc>
                  <a:txBody>
                    <a:bodyPr/>
                    <a:lstStyle/>
                    <a:p>
                      <a:pPr algn="ctr"/>
                      <a:r>
                        <a:rPr lang="en-US" altLang="zh-CN" sz="2800" b="1" dirty="0"/>
                        <a:t>4</a:t>
                      </a:r>
                      <a:endParaRPr lang="zh-CN" altLang="en-US" sz="2800" b="1" dirty="0"/>
                    </a:p>
                  </a:txBody>
                  <a:tcPr marL="68590" marR="68590" marT="34293" marB="34293">
                    <a:lnB w="12700" cap="flat" cmpd="sng" algn="ctr">
                      <a:solidFill>
                        <a:schemeClr val="tx1"/>
                      </a:solidFill>
                      <a:prstDash val="solid"/>
                      <a:round/>
                      <a:headEnd type="none" w="med" len="med"/>
                      <a:tailEnd type="none" w="med" len="med"/>
                    </a:lnB>
                  </a:tcPr>
                </a:tc>
                <a:tc>
                  <a:txBody>
                    <a:bodyPr/>
                    <a:lstStyle/>
                    <a:p>
                      <a:pPr algn="ctr"/>
                      <a:r>
                        <a:rPr lang="en-US" altLang="zh-CN" sz="2800" b="1" dirty="0"/>
                        <a:t>7</a:t>
                      </a:r>
                      <a:endParaRPr lang="zh-CN" altLang="en-US" sz="2800" b="1" dirty="0"/>
                    </a:p>
                  </a:txBody>
                  <a:tcPr marL="68590" marR="68590" marT="34293" marB="34293">
                    <a:lnB w="12700" cap="flat" cmpd="sng" algn="ctr">
                      <a:solidFill>
                        <a:schemeClr val="tx1"/>
                      </a:solidFill>
                      <a:prstDash val="solid"/>
                      <a:round/>
                      <a:headEnd type="none" w="med" len="med"/>
                      <a:tailEnd type="none" w="med" len="med"/>
                    </a:lnB>
                  </a:tcPr>
                </a:tc>
                <a:tc>
                  <a:txBody>
                    <a:bodyPr/>
                    <a:lstStyle/>
                    <a:p>
                      <a:pPr algn="ctr"/>
                      <a:r>
                        <a:rPr lang="en-US" altLang="zh-CN" sz="2800" b="1" dirty="0"/>
                        <a:t>0</a:t>
                      </a:r>
                      <a:endParaRPr lang="zh-CN" altLang="en-US" sz="2800" b="1" dirty="0"/>
                    </a:p>
                  </a:txBody>
                  <a:tcPr marL="68590" marR="68590" marT="34293" marB="34293">
                    <a:lnB w="12700" cap="flat" cmpd="sng" algn="ctr">
                      <a:solidFill>
                        <a:schemeClr val="tx1"/>
                      </a:solidFill>
                      <a:prstDash val="solid"/>
                      <a:round/>
                      <a:headEnd type="none" w="med" len="med"/>
                      <a:tailEnd type="none" w="med" len="med"/>
                    </a:lnB>
                  </a:tcPr>
                </a:tc>
                <a:tc>
                  <a:txBody>
                    <a:bodyPr/>
                    <a:lstStyle/>
                    <a:p>
                      <a:pPr algn="ctr"/>
                      <a:endParaRPr lang="zh-CN" altLang="en-US" sz="2800" b="1" dirty="0"/>
                    </a:p>
                  </a:txBody>
                  <a:tcPr marL="68590" marR="68590" marT="34293" marB="34293">
                    <a:lnB w="12700" cap="flat" cmpd="sng" algn="ctr">
                      <a:solidFill>
                        <a:schemeClr val="tx1"/>
                      </a:solidFill>
                      <a:prstDash val="solid"/>
                      <a:round/>
                      <a:headEnd type="none" w="med" len="med"/>
                      <a:tailEnd type="none" w="med" len="med"/>
                    </a:lnB>
                  </a:tcPr>
                </a:tc>
                <a:tc>
                  <a:txBody>
                    <a:bodyPr/>
                    <a:lstStyle/>
                    <a:p>
                      <a:pPr algn="ctr"/>
                      <a:endParaRPr lang="zh-CN" altLang="en-US" sz="2800" b="1" dirty="0"/>
                    </a:p>
                  </a:txBody>
                  <a:tcPr marL="68590" marR="68590" marT="34293" marB="3429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95300">
                <a:tc>
                  <a:txBody>
                    <a:bodyPr/>
                    <a:lstStyle/>
                    <a:p>
                      <a:pPr algn="ctr"/>
                      <a:r>
                        <a:rPr lang="en-US" altLang="zh-CN" sz="2800" b="1" dirty="0">
                          <a:solidFill>
                            <a:srgbClr val="FF0000"/>
                          </a:solidFill>
                        </a:rPr>
                        <a:t>AXB</a:t>
                      </a:r>
                      <a:endParaRPr lang="zh-CN" altLang="en-US" sz="2800" b="1" kern="1200" dirty="0">
                        <a:solidFill>
                          <a:srgbClr val="FF0000"/>
                        </a:solidFill>
                        <a:latin typeface="+mn-lt"/>
                        <a:ea typeface="+mn-ea"/>
                        <a:cs typeface="+mn-cs"/>
                      </a:endParaRPr>
                    </a:p>
                  </a:txBody>
                  <a:tcPr marL="68590" marR="68590"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t>1</a:t>
                      </a:r>
                      <a:endParaRPr lang="zh-CN" altLang="en-US" sz="2800" b="1" dirty="0"/>
                    </a:p>
                  </a:txBody>
                  <a:tcPr marL="68590" marR="68590"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t>6</a:t>
                      </a:r>
                      <a:endParaRPr lang="zh-CN" altLang="en-US" sz="2800" b="1" dirty="0"/>
                    </a:p>
                  </a:txBody>
                  <a:tcPr marL="68590" marR="68590"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t>4</a:t>
                      </a:r>
                      <a:endParaRPr lang="zh-CN" altLang="en-US" sz="2800" b="1" dirty="0"/>
                    </a:p>
                  </a:txBody>
                  <a:tcPr marL="68590" marR="68590"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t>8</a:t>
                      </a:r>
                      <a:endParaRPr lang="zh-CN" altLang="en-US" sz="2800" b="1" dirty="0"/>
                    </a:p>
                  </a:txBody>
                  <a:tcPr marL="68590" marR="68590"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t>8</a:t>
                      </a:r>
                      <a:endParaRPr lang="zh-CN" altLang="en-US" sz="2800" b="1" dirty="0"/>
                    </a:p>
                  </a:txBody>
                  <a:tcPr marL="68590" marR="68590"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t>5</a:t>
                      </a:r>
                      <a:endParaRPr lang="zh-CN" altLang="en-US" sz="2800" b="1" dirty="0"/>
                    </a:p>
                  </a:txBody>
                  <a:tcPr marL="68590" marR="68590" marT="34293" marB="34293">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495300">
                <a:tc>
                  <a:txBody>
                    <a:bodyPr/>
                    <a:lstStyle/>
                    <a:p>
                      <a:pPr algn="ctr"/>
                      <a:endParaRPr lang="zh-CN" altLang="en-US" sz="2800" b="1" dirty="0"/>
                    </a:p>
                  </a:txBody>
                  <a:tcPr marL="68590" marR="68590" marT="34293" marB="34293"/>
                </a:tc>
                <a:tc>
                  <a:txBody>
                    <a:bodyPr/>
                    <a:lstStyle/>
                    <a:p>
                      <a:pPr algn="ctr"/>
                      <a:endParaRPr lang="zh-CN" altLang="en-US" sz="2800" b="1" dirty="0"/>
                    </a:p>
                  </a:txBody>
                  <a:tcPr marL="68590" marR="68590" marT="34293" marB="34293"/>
                </a:tc>
                <a:tc>
                  <a:txBody>
                    <a:bodyPr/>
                    <a:lstStyle/>
                    <a:p>
                      <a:pPr algn="ctr"/>
                      <a:endParaRPr lang="zh-CN" altLang="en-US" sz="2800" b="1"/>
                    </a:p>
                  </a:txBody>
                  <a:tcPr marL="68590" marR="68590" marT="34293" marB="34293"/>
                </a:tc>
                <a:tc>
                  <a:txBody>
                    <a:bodyPr/>
                    <a:lstStyle/>
                    <a:p>
                      <a:pPr algn="ctr"/>
                      <a:endParaRPr lang="zh-CN" altLang="en-US" sz="2800" b="1"/>
                    </a:p>
                  </a:txBody>
                  <a:tcPr marL="68590" marR="68590" marT="34293" marB="34293"/>
                </a:tc>
                <a:tc>
                  <a:txBody>
                    <a:bodyPr/>
                    <a:lstStyle/>
                    <a:p>
                      <a:pPr algn="ctr"/>
                      <a:endParaRPr lang="zh-CN" altLang="en-US" sz="2800" b="1"/>
                    </a:p>
                  </a:txBody>
                  <a:tcPr marL="68590" marR="68590" marT="34293" marB="34293"/>
                </a:tc>
                <a:tc>
                  <a:txBody>
                    <a:bodyPr/>
                    <a:lstStyle/>
                    <a:p>
                      <a:pPr algn="ctr"/>
                      <a:endParaRPr lang="zh-CN" altLang="en-US" sz="2800" b="1"/>
                    </a:p>
                  </a:txBody>
                  <a:tcPr marL="68590" marR="68590" marT="34293" marB="34293"/>
                </a:tc>
                <a:tc>
                  <a:txBody>
                    <a:bodyPr/>
                    <a:lstStyle/>
                    <a:p>
                      <a:pPr algn="ctr"/>
                      <a:endParaRPr lang="zh-CN" altLang="en-US" sz="2800" b="1" dirty="0"/>
                    </a:p>
                  </a:txBody>
                  <a:tcPr marL="68590" marR="68590" marT="34293" marB="34293"/>
                </a:tc>
                <a:extLst>
                  <a:ext uri="{0D108BD9-81ED-4DB2-BD59-A6C34878D82A}">
                    <a16:rowId xmlns:a16="http://schemas.microsoft.com/office/drawing/2014/main" val="10006"/>
                  </a:ext>
                </a:extLst>
              </a:tr>
            </a:tbl>
          </a:graphicData>
        </a:graphic>
      </p:graphicFrame>
      <p:sp>
        <p:nvSpPr>
          <p:cNvPr id="16" name="右大括号 15"/>
          <p:cNvSpPr/>
          <p:nvPr/>
        </p:nvSpPr>
        <p:spPr>
          <a:xfrm>
            <a:off x="5364163" y="2205038"/>
            <a:ext cx="395287" cy="2592387"/>
          </a:xfrm>
          <a:prstGeom prst="rightBrace">
            <a:avLst>
              <a:gd name="adj1" fmla="val 0"/>
              <a:gd name="adj2" fmla="val 50000"/>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000">
              <a:latin typeface="Lantinghei SC Demibold" charset="-122"/>
              <a:ea typeface="Lantinghei SC Demibold" charset="-122"/>
              <a:cs typeface="Lantinghei SC Demibold" charset="-122"/>
            </a:endParaRPr>
          </a:p>
        </p:txBody>
      </p:sp>
      <p:sp>
        <p:nvSpPr>
          <p:cNvPr id="71737" name="TextBox 16"/>
          <p:cNvSpPr txBox="1">
            <a:spLocks noChangeArrowheads="1"/>
          </p:cNvSpPr>
          <p:nvPr/>
        </p:nvSpPr>
        <p:spPr bwMode="auto">
          <a:xfrm>
            <a:off x="5849938" y="3160713"/>
            <a:ext cx="318611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solidFill>
                  <a:srgbClr val="FF0000"/>
                </a:solidFill>
                <a:latin typeface="Lantinghei SC Demibold"/>
                <a:ea typeface="Lantinghei SC Demibold"/>
                <a:cs typeface="Lantinghei SC Demibold"/>
              </a:rPr>
              <a:t>位积  </a:t>
            </a:r>
            <a:r>
              <a:rPr lang="en-US" altLang="zh-CN" sz="2800">
                <a:solidFill>
                  <a:srgbClr val="FF0000"/>
                </a:solidFill>
                <a:latin typeface="Lantinghei SC Demibold"/>
                <a:ea typeface="Lantinghei SC Demibold"/>
                <a:cs typeface="Lantinghei SC Demibold"/>
              </a:rPr>
              <a:t>A X B</a:t>
            </a:r>
            <a:r>
              <a:rPr lang="en-US" altLang="zh-CN" sz="2800" baseline="-25000">
                <a:solidFill>
                  <a:srgbClr val="FF0000"/>
                </a:solidFill>
                <a:latin typeface="Lantinghei SC Demibold"/>
                <a:ea typeface="Lantinghei SC Demibold"/>
                <a:cs typeface="Lantinghei SC Demibold"/>
              </a:rPr>
              <a:t>i</a:t>
            </a:r>
          </a:p>
          <a:p>
            <a:r>
              <a:rPr lang="en-US" altLang="zh-CN" sz="2800">
                <a:latin typeface="Lantinghei SC Demibold"/>
                <a:ea typeface="Lantinghei SC Demibold"/>
                <a:cs typeface="Lantinghei SC Demibold"/>
              </a:rPr>
              <a:t>AXB  =  164885</a:t>
            </a:r>
            <a:endParaRPr lang="zh-CN" altLang="en-US" sz="2800">
              <a:latin typeface="Lantinghei SC Demibold"/>
              <a:ea typeface="Lantinghei SC Demibold"/>
              <a:cs typeface="Lantinghei SC Demibold"/>
            </a:endParaRP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Rectangle 3"/>
          <p:cNvSpPr>
            <a:spLocks noGrp="1" noChangeArrowheads="1"/>
          </p:cNvSpPr>
          <p:nvPr>
            <p:ph type="body" idx="1"/>
          </p:nvPr>
        </p:nvSpPr>
        <p:spPr bwMode="auto">
          <a:xfrm>
            <a:off x="539750" y="642938"/>
            <a:ext cx="8247063" cy="5905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spcBef>
                <a:spcPct val="0"/>
              </a:spcBef>
              <a:buSzTx/>
              <a:buFont typeface="Wingdings" panose="05000000000000000000" pitchFamily="2" charset="2"/>
              <a:buNone/>
            </a:pPr>
            <a:r>
              <a:rPr lang="zh-CN" altLang="en-US" sz="2000" dirty="0"/>
              <a:t>实验</a:t>
            </a:r>
            <a:r>
              <a:rPr lang="en-US" altLang="zh-CN" sz="2000" dirty="0"/>
              <a:t>1</a:t>
            </a:r>
            <a:r>
              <a:rPr lang="zh-CN" altLang="en-US" sz="2000" dirty="0"/>
              <a:t>：数据类型的转换</a:t>
            </a:r>
          </a:p>
          <a:p>
            <a:pPr marL="609600" indent="-609600">
              <a:spcBef>
                <a:spcPct val="0"/>
              </a:spcBef>
              <a:buSzTx/>
            </a:pPr>
            <a:r>
              <a:rPr lang="zh-CN" altLang="en-US" sz="2000" dirty="0"/>
              <a:t>实验目的：</a:t>
            </a:r>
          </a:p>
          <a:p>
            <a:pPr marL="625475" lvl="1" indent="-266700">
              <a:spcBef>
                <a:spcPct val="0"/>
              </a:spcBef>
              <a:buClr>
                <a:srgbClr val="F79646"/>
              </a:buClr>
            </a:pPr>
            <a:r>
              <a:rPr lang="zh-CN" altLang="en-US" sz="1800" dirty="0"/>
              <a:t>了解高级语言中数据类型的转换及其在运算中的作用</a:t>
            </a:r>
            <a:r>
              <a:rPr lang="en-US" altLang="zh-CN" sz="1800" dirty="0"/>
              <a:t>,</a:t>
            </a:r>
            <a:r>
              <a:rPr lang="zh-CN" altLang="en-US" sz="1800" dirty="0"/>
              <a:t>从而能更好地理解指令系统设计和计算机硬件设计所需满足的要求和需要考虑的问题。</a:t>
            </a:r>
          </a:p>
          <a:p>
            <a:pPr marL="609600" indent="-609600">
              <a:spcBef>
                <a:spcPct val="0"/>
              </a:spcBef>
              <a:buSzTx/>
            </a:pPr>
            <a:r>
              <a:rPr lang="zh-CN" altLang="en-US" sz="2000" dirty="0"/>
              <a:t>实验要求：</a:t>
            </a:r>
          </a:p>
          <a:p>
            <a:pPr marL="625475" lvl="1" indent="-266700">
              <a:spcBef>
                <a:spcPct val="0"/>
              </a:spcBef>
              <a:buClr>
                <a:srgbClr val="F79646"/>
              </a:buClr>
              <a:buFont typeface="Wingdings" panose="05000000000000000000" pitchFamily="2" charset="2"/>
              <a:buNone/>
            </a:pPr>
            <a:r>
              <a:rPr lang="zh-CN" altLang="en-US" sz="1800" dirty="0"/>
              <a:t>编程实现以下各种操作：</a:t>
            </a:r>
            <a:endParaRPr lang="en-US" altLang="zh-CN" sz="1800" dirty="0"/>
          </a:p>
          <a:p>
            <a:pPr marL="625475" lvl="1" indent="-266700">
              <a:spcBef>
                <a:spcPct val="0"/>
              </a:spcBef>
              <a:buClr>
                <a:srgbClr val="F79646"/>
              </a:buClr>
              <a:buFont typeface="隶书" panose="02010509060101010101" pitchFamily="49" charset="-122"/>
              <a:buAutoNum type="circleNumDbPlain"/>
            </a:pPr>
            <a:r>
              <a:rPr lang="zh-CN" altLang="en-US" sz="1800" dirty="0"/>
              <a:t>给定一个</a:t>
            </a:r>
            <a:r>
              <a:rPr lang="en-US" altLang="zh-CN" sz="1800" dirty="0" err="1"/>
              <a:t>int</a:t>
            </a:r>
            <a:r>
              <a:rPr lang="zh-CN" altLang="en-US" sz="1800" dirty="0"/>
              <a:t>类型数据</a:t>
            </a:r>
            <a:r>
              <a:rPr lang="en-US" altLang="zh-CN" sz="1800" dirty="0"/>
              <a:t>-2147483648</a:t>
            </a:r>
            <a:r>
              <a:rPr lang="zh-CN" altLang="en-US" sz="1800" dirty="0"/>
              <a:t>，分别转换为</a:t>
            </a:r>
            <a:r>
              <a:rPr lang="en-US" altLang="zh-CN" sz="1800" dirty="0"/>
              <a:t>unsigned </a:t>
            </a:r>
            <a:r>
              <a:rPr lang="en-US" altLang="zh-CN" sz="1800" dirty="0" err="1"/>
              <a:t>int</a:t>
            </a:r>
            <a:r>
              <a:rPr lang="zh-CN" altLang="en-US" sz="1800" dirty="0"/>
              <a:t>、</a:t>
            </a:r>
            <a:r>
              <a:rPr lang="en-US" altLang="zh-CN" sz="1800" dirty="0"/>
              <a:t> unsigned short</a:t>
            </a:r>
            <a:r>
              <a:rPr lang="zh-CN" altLang="en-US" sz="1800" dirty="0"/>
              <a:t>、</a:t>
            </a:r>
            <a:r>
              <a:rPr lang="en-US" altLang="zh-CN" sz="1800" dirty="0"/>
              <a:t>short</a:t>
            </a:r>
            <a:r>
              <a:rPr lang="zh-CN" altLang="en-US" sz="1800" dirty="0"/>
              <a:t>、</a:t>
            </a:r>
            <a:r>
              <a:rPr lang="en-US" altLang="zh-CN" sz="1800" dirty="0"/>
              <a:t>float</a:t>
            </a:r>
            <a:r>
              <a:rPr lang="zh-CN" altLang="en-US" sz="1800" dirty="0"/>
              <a:t>类型的数据；</a:t>
            </a:r>
            <a:endParaRPr lang="en-US" altLang="zh-CN" sz="1800" dirty="0"/>
          </a:p>
          <a:p>
            <a:pPr marL="625475" lvl="1" indent="-266700">
              <a:spcBef>
                <a:spcPct val="0"/>
              </a:spcBef>
              <a:buClr>
                <a:srgbClr val="F79646"/>
              </a:buClr>
              <a:buFont typeface="隶书" panose="02010509060101010101" pitchFamily="49" charset="-122"/>
              <a:buAutoNum type="circleNumDbPlain"/>
            </a:pPr>
            <a:r>
              <a:rPr lang="zh-CN" altLang="en-US" sz="1800" dirty="0"/>
              <a:t>给定一个</a:t>
            </a:r>
            <a:r>
              <a:rPr lang="en-US" altLang="zh-CN" sz="1800" dirty="0"/>
              <a:t>short</a:t>
            </a:r>
            <a:r>
              <a:rPr lang="zh-CN" altLang="en-US" sz="1800" dirty="0"/>
              <a:t>类型数据</a:t>
            </a:r>
            <a:r>
              <a:rPr lang="en-US" altLang="zh-CN" sz="1800" dirty="0"/>
              <a:t>-12345</a:t>
            </a:r>
            <a:r>
              <a:rPr lang="zh-CN" altLang="en-US" sz="1800" dirty="0"/>
              <a:t>，按顺序先后转换为</a:t>
            </a:r>
            <a:r>
              <a:rPr lang="en-US" altLang="zh-CN" sz="1800" dirty="0" err="1"/>
              <a:t>int</a:t>
            </a:r>
            <a:r>
              <a:rPr lang="zh-CN" altLang="en-US" sz="1800" dirty="0"/>
              <a:t>、</a:t>
            </a:r>
            <a:r>
              <a:rPr lang="en-US" altLang="zh-CN" sz="1800" dirty="0"/>
              <a:t>unsigned short</a:t>
            </a:r>
            <a:r>
              <a:rPr lang="zh-CN" altLang="en-US" sz="1800" dirty="0"/>
              <a:t>、</a:t>
            </a:r>
            <a:r>
              <a:rPr lang="en-US" altLang="zh-CN" sz="1800" dirty="0"/>
              <a:t>unsigned </a:t>
            </a:r>
            <a:r>
              <a:rPr lang="en-US" altLang="zh-CN" sz="1800" dirty="0" err="1"/>
              <a:t>int</a:t>
            </a:r>
            <a:r>
              <a:rPr lang="zh-CN" altLang="en-US" sz="1800" dirty="0"/>
              <a:t>、</a:t>
            </a:r>
            <a:r>
              <a:rPr lang="en-US" altLang="zh-CN" sz="1800" dirty="0"/>
              <a:t> </a:t>
            </a:r>
            <a:r>
              <a:rPr lang="en-US" altLang="zh-CN" sz="1800" dirty="0" err="1"/>
              <a:t>int</a:t>
            </a:r>
            <a:r>
              <a:rPr lang="zh-CN" altLang="en-US" sz="1800" dirty="0"/>
              <a:t>、</a:t>
            </a:r>
            <a:r>
              <a:rPr lang="en-US" altLang="zh-CN" sz="1800" dirty="0"/>
              <a:t>float</a:t>
            </a:r>
            <a:r>
              <a:rPr lang="zh-CN" altLang="en-US" sz="1800" dirty="0"/>
              <a:t>类型的数据；</a:t>
            </a:r>
            <a:r>
              <a:rPr lang="en-US" altLang="zh-CN" sz="1800" dirty="0"/>
              <a:t>(</a:t>
            </a:r>
            <a:r>
              <a:rPr lang="zh-CN" altLang="en-US" sz="1800" dirty="0"/>
              <a:t>即前一次转换的结果作为下一次转换的输入</a:t>
            </a:r>
            <a:r>
              <a:rPr lang="en-US" altLang="zh-CN" sz="1800" dirty="0"/>
              <a:t>)</a:t>
            </a:r>
          </a:p>
          <a:p>
            <a:pPr marL="625475" lvl="1" indent="-266700">
              <a:spcBef>
                <a:spcPct val="0"/>
              </a:spcBef>
              <a:buClr>
                <a:srgbClr val="F79646"/>
              </a:buClr>
              <a:buFont typeface="隶书" panose="02010509060101010101" pitchFamily="49" charset="-122"/>
              <a:buAutoNum type="circleNumDbPlain"/>
            </a:pPr>
            <a:r>
              <a:rPr lang="zh-CN" altLang="en-US" sz="1800" dirty="0"/>
              <a:t>给定一个</a:t>
            </a:r>
            <a:r>
              <a:rPr lang="en-US" altLang="zh-CN" sz="1800" dirty="0"/>
              <a:t>float</a:t>
            </a:r>
            <a:r>
              <a:rPr lang="zh-CN" altLang="en-US" sz="1800" dirty="0"/>
              <a:t>类型数据</a:t>
            </a:r>
            <a:r>
              <a:rPr lang="en-US" altLang="zh-CN" sz="1800" dirty="0"/>
              <a:t>-123456.789e5</a:t>
            </a:r>
            <a:r>
              <a:rPr lang="zh-CN" altLang="en-US" sz="1800" dirty="0"/>
              <a:t>，按顺序先后转换为</a:t>
            </a:r>
            <a:r>
              <a:rPr lang="en-US" altLang="zh-CN" sz="1800" dirty="0"/>
              <a:t>double</a:t>
            </a:r>
            <a:r>
              <a:rPr lang="zh-CN" altLang="en-US" sz="1800" dirty="0"/>
              <a:t>、</a:t>
            </a:r>
            <a:r>
              <a:rPr lang="en-US" altLang="zh-CN" sz="1800" dirty="0"/>
              <a:t>float</a:t>
            </a:r>
            <a:r>
              <a:rPr lang="zh-CN" altLang="en-US" sz="1800" dirty="0"/>
              <a:t>类型的数据；</a:t>
            </a:r>
            <a:r>
              <a:rPr lang="en-US" altLang="zh-CN" sz="1800" dirty="0"/>
              <a:t>(</a:t>
            </a:r>
            <a:r>
              <a:rPr lang="zh-CN" altLang="en-US" sz="1800" dirty="0"/>
              <a:t>要求同②</a:t>
            </a:r>
            <a:r>
              <a:rPr lang="en-US" altLang="zh-CN" sz="1800" dirty="0"/>
              <a:t>)</a:t>
            </a:r>
          </a:p>
          <a:p>
            <a:pPr marL="625475" lvl="1" indent="-266700">
              <a:spcBef>
                <a:spcPct val="0"/>
              </a:spcBef>
              <a:buClr>
                <a:srgbClr val="F79646"/>
              </a:buClr>
              <a:buFont typeface="隶书" panose="02010509060101010101" pitchFamily="49" charset="-122"/>
              <a:buAutoNum type="circleNumDbPlain"/>
            </a:pPr>
            <a:endParaRPr lang="en-US" altLang="zh-CN" sz="1800" b="0" dirty="0"/>
          </a:p>
          <a:p>
            <a:pPr marL="625475" lvl="1" indent="-266700">
              <a:spcBef>
                <a:spcPct val="0"/>
              </a:spcBef>
              <a:buClr>
                <a:srgbClr val="F79646"/>
              </a:buClr>
              <a:buFont typeface="隶书" panose="02010509060101010101" pitchFamily="49" charset="-122"/>
              <a:buAutoNum type="circleNumDbPlain"/>
            </a:pPr>
            <a:endParaRPr lang="zh-CN" altLang="en-US" sz="1800" dirty="0"/>
          </a:p>
        </p:txBody>
      </p:sp>
      <p:sp>
        <p:nvSpPr>
          <p:cNvPr id="129027" name="Rectangle 59"/>
          <p:cNvSpPr>
            <a:spLocks noGrp="1" noChangeArrowheads="1"/>
          </p:cNvSpPr>
          <p:nvPr>
            <p:ph type="title"/>
          </p:nvPr>
        </p:nvSpPr>
        <p:spPr bwMode="auto">
          <a:xfrm>
            <a:off x="179512" y="0"/>
            <a:ext cx="6480175" cy="6429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随堂实验</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Rectangle 3"/>
          <p:cNvSpPr>
            <a:spLocks noGrp="1" noChangeArrowheads="1"/>
          </p:cNvSpPr>
          <p:nvPr>
            <p:ph type="body" idx="1"/>
          </p:nvPr>
        </p:nvSpPr>
        <p:spPr bwMode="auto">
          <a:xfrm>
            <a:off x="250825" y="642938"/>
            <a:ext cx="8678863" cy="5905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spcBef>
                <a:spcPct val="0"/>
              </a:spcBef>
              <a:spcAft>
                <a:spcPts val="1200"/>
              </a:spcAft>
              <a:buSzTx/>
              <a:buFont typeface="Wingdings" panose="05000000000000000000" pitchFamily="2" charset="2"/>
              <a:buNone/>
            </a:pPr>
            <a:r>
              <a:rPr lang="zh-CN" altLang="en-US" dirty="0"/>
              <a:t>实验：数据类型的转换</a:t>
            </a:r>
          </a:p>
          <a:p>
            <a:pPr marL="609600" indent="-609600">
              <a:spcBef>
                <a:spcPct val="0"/>
              </a:spcBef>
              <a:buSzTx/>
            </a:pPr>
            <a:r>
              <a:rPr lang="zh-CN" altLang="en-US" dirty="0"/>
              <a:t>实验环境：</a:t>
            </a:r>
            <a:endParaRPr lang="en-US" altLang="zh-CN" dirty="0"/>
          </a:p>
          <a:p>
            <a:pPr marL="727075" lvl="1" indent="-363538">
              <a:spcBef>
                <a:spcPct val="0"/>
              </a:spcBef>
              <a:buClr>
                <a:srgbClr val="F79646"/>
              </a:buClr>
            </a:pPr>
            <a:r>
              <a:rPr lang="en-US" altLang="zh-CN" dirty="0"/>
              <a:t>Windows 7 + Microsoft Visual Studio VC++6.0</a:t>
            </a:r>
          </a:p>
          <a:p>
            <a:pPr marL="609600" indent="-609600">
              <a:spcBef>
                <a:spcPct val="0"/>
              </a:spcBef>
              <a:buSzTx/>
            </a:pPr>
            <a:r>
              <a:rPr lang="zh-CN" altLang="en-US" dirty="0"/>
              <a:t>思考题：</a:t>
            </a:r>
          </a:p>
          <a:p>
            <a:pPr marL="727075" lvl="1" indent="-363538">
              <a:spcBef>
                <a:spcPct val="0"/>
              </a:spcBef>
              <a:buClr>
                <a:srgbClr val="F79646"/>
              </a:buClr>
              <a:buFont typeface="Wingdings" panose="05000000000000000000" pitchFamily="2" charset="2"/>
              <a:buAutoNum type="circleNumDbPlain"/>
            </a:pPr>
            <a:r>
              <a:rPr lang="zh-CN" altLang="en-US" dirty="0"/>
              <a:t>无符号数和带符号整数的扩展操作方式是否相同？ 各是如何进行的？</a:t>
            </a:r>
            <a:endParaRPr lang="en-US" altLang="zh-CN" dirty="0"/>
          </a:p>
          <a:p>
            <a:pPr marL="727075" lvl="1" indent="-363538">
              <a:spcBef>
                <a:spcPct val="0"/>
              </a:spcBef>
              <a:buClr>
                <a:srgbClr val="F79646"/>
              </a:buClr>
              <a:buFont typeface="Wingdings" panose="05000000000000000000" pitchFamily="2" charset="2"/>
              <a:buAutoNum type="circleNumDbPlain"/>
            </a:pPr>
            <a:r>
              <a:rPr lang="zh-CN" altLang="en-US" dirty="0"/>
              <a:t>补码整数</a:t>
            </a:r>
            <a:r>
              <a:rPr lang="en-US" altLang="zh-CN" dirty="0"/>
              <a:t>(</a:t>
            </a:r>
            <a:r>
              <a:rPr lang="zh-CN" altLang="en-US" dirty="0"/>
              <a:t>如</a:t>
            </a:r>
            <a:r>
              <a:rPr lang="en-US" altLang="zh-CN" dirty="0" err="1"/>
              <a:t>int</a:t>
            </a:r>
            <a:r>
              <a:rPr lang="zh-CN" altLang="en-US" dirty="0"/>
              <a:t>或</a:t>
            </a:r>
            <a:r>
              <a:rPr lang="en-US" altLang="zh-CN" dirty="0"/>
              <a:t>short</a:t>
            </a:r>
            <a:r>
              <a:rPr lang="zh-CN" altLang="en-US" dirty="0"/>
              <a:t>型数据</a:t>
            </a:r>
            <a:r>
              <a:rPr lang="en-US" altLang="zh-CN" dirty="0"/>
              <a:t>)</a:t>
            </a:r>
            <a:r>
              <a:rPr lang="zh-CN" altLang="en-US" dirty="0"/>
              <a:t>是否总能转换为等值的</a:t>
            </a:r>
            <a:r>
              <a:rPr lang="en-US" altLang="zh-CN" dirty="0"/>
              <a:t>float</a:t>
            </a:r>
            <a:r>
              <a:rPr lang="zh-CN" altLang="en-US" dirty="0"/>
              <a:t>型数据？为什么？</a:t>
            </a:r>
            <a:endParaRPr lang="en-US" altLang="zh-CN" dirty="0"/>
          </a:p>
          <a:p>
            <a:pPr marL="727075" lvl="1" indent="-363538">
              <a:spcBef>
                <a:spcPct val="0"/>
              </a:spcBef>
              <a:buClr>
                <a:srgbClr val="F79646"/>
              </a:buClr>
              <a:buFont typeface="Wingdings" panose="05000000000000000000" pitchFamily="2" charset="2"/>
              <a:buAutoNum type="circleNumDbPlain"/>
            </a:pPr>
            <a:r>
              <a:rPr lang="en-US" altLang="zh-CN" dirty="0"/>
              <a:t>float</a:t>
            </a:r>
            <a:r>
              <a:rPr lang="zh-CN" altLang="en-US" dirty="0"/>
              <a:t>型数据是否总能够转换为等值的</a:t>
            </a:r>
            <a:r>
              <a:rPr lang="en-US" altLang="zh-CN" dirty="0"/>
              <a:t>double</a:t>
            </a:r>
            <a:r>
              <a:rPr lang="zh-CN" altLang="en-US" dirty="0"/>
              <a:t>型数据？为什么？</a:t>
            </a:r>
            <a:endParaRPr lang="en-US" altLang="zh-CN" dirty="0"/>
          </a:p>
          <a:p>
            <a:pPr marL="727075" lvl="1" indent="-363538">
              <a:spcBef>
                <a:spcPct val="0"/>
              </a:spcBef>
              <a:buClr>
                <a:srgbClr val="F79646"/>
              </a:buClr>
              <a:buFont typeface="Wingdings" panose="05000000000000000000" pitchFamily="2" charset="2"/>
              <a:buAutoNum type="circleNumDbPlain"/>
            </a:pPr>
            <a:r>
              <a:rPr lang="zh-CN" altLang="en-US" dirty="0"/>
              <a:t>长数被截断成短数后可能发生什么现象？为什么？在你所用的机器和编译环境上，强制类型转换是如何完成的？你得到的结论是什么？</a:t>
            </a:r>
          </a:p>
          <a:p>
            <a:pPr marL="727075" lvl="1" indent="-363538">
              <a:spcBef>
                <a:spcPct val="0"/>
              </a:spcBef>
              <a:buClr>
                <a:srgbClr val="F79646"/>
              </a:buClr>
              <a:buFont typeface="Wingdings" panose="05000000000000000000" pitchFamily="2" charset="2"/>
              <a:buAutoNum type="circleNumDbPlain"/>
            </a:pPr>
            <a:endParaRPr lang="zh-CN" altLang="en-US" sz="1800" dirty="0"/>
          </a:p>
        </p:txBody>
      </p:sp>
      <p:sp>
        <p:nvSpPr>
          <p:cNvPr id="130051" name="Rectangle 59"/>
          <p:cNvSpPr>
            <a:spLocks noGrp="1" noChangeArrowheads="1"/>
          </p:cNvSpPr>
          <p:nvPr>
            <p:ph type="title"/>
          </p:nvPr>
        </p:nvSpPr>
        <p:spPr bwMode="auto">
          <a:xfrm>
            <a:off x="395536" y="0"/>
            <a:ext cx="6480175" cy="6160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随堂实验</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Rectangle 3"/>
          <p:cNvSpPr>
            <a:spLocks noGrp="1" noChangeArrowheads="1"/>
          </p:cNvSpPr>
          <p:nvPr>
            <p:ph type="body" idx="1"/>
          </p:nvPr>
        </p:nvSpPr>
        <p:spPr bwMode="auto">
          <a:xfrm>
            <a:off x="500063" y="530225"/>
            <a:ext cx="8358187" cy="6286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lnSpc>
                <a:spcPct val="100000"/>
              </a:lnSpc>
              <a:spcBef>
                <a:spcPct val="0"/>
              </a:spcBef>
              <a:spcAft>
                <a:spcPts val="600"/>
              </a:spcAft>
              <a:buSzTx/>
              <a:buFont typeface="Wingdings" panose="05000000000000000000" pitchFamily="2" charset="2"/>
              <a:buNone/>
            </a:pPr>
            <a:r>
              <a:rPr lang="zh-CN" altLang="en-US" sz="2800" dirty="0"/>
              <a:t>实验</a:t>
            </a:r>
            <a:r>
              <a:rPr lang="en-US" altLang="zh-CN" sz="2800" dirty="0"/>
              <a:t>2</a:t>
            </a:r>
            <a:r>
              <a:rPr lang="zh-CN" altLang="en-US" sz="2800" dirty="0"/>
              <a:t>：整数的运算</a:t>
            </a:r>
          </a:p>
          <a:p>
            <a:pPr marL="609600" indent="-609600">
              <a:lnSpc>
                <a:spcPct val="100000"/>
              </a:lnSpc>
              <a:spcBef>
                <a:spcPct val="0"/>
              </a:spcBef>
              <a:buSzTx/>
            </a:pPr>
            <a:r>
              <a:rPr lang="zh-CN" altLang="en-US" sz="2800" dirty="0"/>
              <a:t>实验目的：</a:t>
            </a:r>
          </a:p>
          <a:p>
            <a:pPr marL="625475" lvl="1" indent="-266700">
              <a:lnSpc>
                <a:spcPct val="100000"/>
              </a:lnSpc>
              <a:spcBef>
                <a:spcPct val="0"/>
              </a:spcBef>
              <a:buClr>
                <a:srgbClr val="F79646"/>
              </a:buClr>
            </a:pPr>
            <a:r>
              <a:rPr lang="zh-CN" altLang="en-US" sz="2400" dirty="0"/>
              <a:t>通过检查高级语言中运算的不同结果，进一步理解机器代码在</a:t>
            </a:r>
            <a:r>
              <a:rPr lang="en-US" altLang="zh-CN" sz="2400" dirty="0"/>
              <a:t>CPU</a:t>
            </a:r>
            <a:r>
              <a:rPr lang="zh-CN" altLang="en-US" sz="2400" dirty="0"/>
              <a:t>中的执行过程，从而为更好地学习指令系统设计和</a:t>
            </a:r>
            <a:r>
              <a:rPr lang="en-US" altLang="zh-CN" sz="2400" dirty="0"/>
              <a:t>CPU</a:t>
            </a:r>
            <a:r>
              <a:rPr lang="zh-CN" altLang="en-US" sz="2400" dirty="0"/>
              <a:t>设计打下良好的基础。</a:t>
            </a:r>
          </a:p>
          <a:p>
            <a:pPr marL="609600" indent="-609600">
              <a:lnSpc>
                <a:spcPct val="100000"/>
              </a:lnSpc>
              <a:spcBef>
                <a:spcPct val="0"/>
              </a:spcBef>
              <a:buSzTx/>
            </a:pPr>
            <a:r>
              <a:rPr lang="zh-CN" altLang="en-US" sz="2800" dirty="0"/>
              <a:t>实验要求：</a:t>
            </a:r>
          </a:p>
          <a:p>
            <a:pPr marL="625475" lvl="1" indent="-266700">
              <a:lnSpc>
                <a:spcPct val="100000"/>
              </a:lnSpc>
              <a:spcBef>
                <a:spcPct val="0"/>
              </a:spcBef>
              <a:buClr>
                <a:srgbClr val="F79646"/>
              </a:buClr>
              <a:buFont typeface="Wingdings" panose="05000000000000000000" pitchFamily="2" charset="2"/>
              <a:buNone/>
            </a:pPr>
            <a:r>
              <a:rPr lang="zh-CN" altLang="en-US" sz="2400" dirty="0"/>
              <a:t>编程实现以下各种操作：</a:t>
            </a:r>
            <a:endParaRPr lang="en-US" altLang="zh-CN" sz="2400" dirty="0"/>
          </a:p>
          <a:p>
            <a:pPr marL="625475" lvl="1" indent="-266700">
              <a:lnSpc>
                <a:spcPct val="100000"/>
              </a:lnSpc>
              <a:spcBef>
                <a:spcPct val="0"/>
              </a:spcBef>
              <a:buClr>
                <a:srgbClr val="F79646"/>
              </a:buClr>
              <a:buFont typeface="隶书" panose="02010509060101010101" pitchFamily="49" charset="-122"/>
              <a:buAutoNum type="circleNumDbPlain"/>
            </a:pPr>
            <a:r>
              <a:rPr lang="en-US" altLang="zh-CN" sz="2400" dirty="0"/>
              <a:t>unsigned </a:t>
            </a:r>
            <a:r>
              <a:rPr lang="en-US" altLang="zh-CN" sz="2400" dirty="0" err="1"/>
              <a:t>int</a:t>
            </a:r>
            <a:r>
              <a:rPr lang="zh-CN" altLang="en-US" sz="2400" dirty="0"/>
              <a:t>类型数据：</a:t>
            </a:r>
            <a:r>
              <a:rPr lang="en-US" altLang="zh-CN" sz="2400" dirty="0"/>
              <a:t>1</a:t>
            </a:r>
            <a:r>
              <a:rPr lang="zh-CN" altLang="en-US" sz="2400" dirty="0"/>
              <a:t>＋</a:t>
            </a:r>
            <a:r>
              <a:rPr lang="en-US" altLang="zh-CN" sz="2400" dirty="0"/>
              <a:t>4294967295</a:t>
            </a:r>
            <a:r>
              <a:rPr lang="zh-CN" altLang="en-US" sz="2400" dirty="0"/>
              <a:t>，</a:t>
            </a:r>
            <a:r>
              <a:rPr lang="en-US" altLang="zh-CN" sz="2400" dirty="0"/>
              <a:t> 1</a:t>
            </a:r>
            <a:r>
              <a:rPr lang="zh-CN" altLang="en-US" sz="2400" dirty="0"/>
              <a:t>－</a:t>
            </a:r>
            <a:r>
              <a:rPr lang="en-US" altLang="zh-CN" sz="2400" dirty="0"/>
              <a:t>4294967295;</a:t>
            </a:r>
          </a:p>
          <a:p>
            <a:pPr marL="625475" lvl="1" indent="-266700">
              <a:lnSpc>
                <a:spcPct val="100000"/>
              </a:lnSpc>
              <a:spcBef>
                <a:spcPct val="0"/>
              </a:spcBef>
              <a:buClr>
                <a:srgbClr val="F79646"/>
              </a:buClr>
              <a:buFont typeface="隶书" panose="02010509060101010101" pitchFamily="49" charset="-122"/>
              <a:buAutoNum type="circleNumDbPlain"/>
            </a:pPr>
            <a:r>
              <a:rPr lang="en-US" altLang="zh-CN" sz="2400" dirty="0" err="1"/>
              <a:t>int</a:t>
            </a:r>
            <a:r>
              <a:rPr lang="zh-CN" altLang="en-US" sz="2400" dirty="0"/>
              <a:t>类型数据：</a:t>
            </a:r>
            <a:r>
              <a:rPr lang="en-US" altLang="zh-CN" sz="2400" dirty="0"/>
              <a:t> 1</a:t>
            </a:r>
            <a:r>
              <a:rPr lang="zh-CN" altLang="en-US" sz="2400" dirty="0"/>
              <a:t>＋</a:t>
            </a:r>
            <a:r>
              <a:rPr lang="en-US" altLang="zh-CN" sz="2400" dirty="0"/>
              <a:t>2147483647</a:t>
            </a:r>
            <a:r>
              <a:rPr lang="zh-CN" altLang="en-US" sz="2400" dirty="0"/>
              <a:t>，</a:t>
            </a:r>
            <a:r>
              <a:rPr lang="en-US" altLang="zh-CN" sz="2400" dirty="0"/>
              <a:t>-2147483648</a:t>
            </a:r>
            <a:r>
              <a:rPr lang="zh-CN" altLang="en-US" sz="2400" dirty="0"/>
              <a:t>－</a:t>
            </a:r>
            <a:r>
              <a:rPr lang="en-US" altLang="zh-CN" sz="2400" dirty="0"/>
              <a:t>1;</a:t>
            </a:r>
          </a:p>
          <a:p>
            <a:pPr marL="625475" lvl="1" indent="-266700">
              <a:lnSpc>
                <a:spcPct val="100000"/>
              </a:lnSpc>
              <a:spcBef>
                <a:spcPct val="0"/>
              </a:spcBef>
              <a:buClr>
                <a:srgbClr val="F79646"/>
              </a:buClr>
              <a:buFont typeface="隶书" panose="02010509060101010101" pitchFamily="49" charset="-122"/>
              <a:buAutoNum type="circleNumDbPlain"/>
            </a:pPr>
            <a:r>
              <a:rPr lang="zh-CN" altLang="en-US" sz="2400" dirty="0"/>
              <a:t>按</a:t>
            </a:r>
            <a:r>
              <a:rPr lang="en-US" altLang="zh-CN" sz="2400" dirty="0"/>
              <a:t>short</a:t>
            </a:r>
            <a:r>
              <a:rPr lang="zh-CN" altLang="en-US" sz="2400" dirty="0"/>
              <a:t>和</a:t>
            </a:r>
            <a:r>
              <a:rPr lang="en-US" altLang="zh-CN" sz="2400" dirty="0"/>
              <a:t>unsigned</a:t>
            </a:r>
            <a:r>
              <a:rPr lang="zh-CN" altLang="en-US" sz="2400" dirty="0"/>
              <a:t> </a:t>
            </a:r>
            <a:r>
              <a:rPr lang="en-US" altLang="zh-CN" sz="2400" dirty="0"/>
              <a:t>short</a:t>
            </a:r>
            <a:r>
              <a:rPr lang="zh-CN" altLang="en-US" sz="2400" dirty="0"/>
              <a:t>类型分别对 </a:t>
            </a:r>
            <a:r>
              <a:rPr lang="en-US" altLang="zh-CN" sz="2400" dirty="0"/>
              <a:t>-12345</a:t>
            </a:r>
            <a:r>
              <a:rPr lang="zh-CN" altLang="en-US" sz="2400" dirty="0"/>
              <a:t>进行左移</a:t>
            </a:r>
            <a:r>
              <a:rPr lang="en-US" altLang="zh-CN" sz="2400" dirty="0"/>
              <a:t>2</a:t>
            </a:r>
            <a:r>
              <a:rPr lang="zh-CN" altLang="en-US" sz="2400" dirty="0"/>
              <a:t>位</a:t>
            </a:r>
            <a:r>
              <a:rPr lang="en-US" altLang="zh-CN" sz="2400" dirty="0"/>
              <a:t>/</a:t>
            </a:r>
            <a:r>
              <a:rPr lang="zh-CN" altLang="en-US" sz="2400" dirty="0"/>
              <a:t>右移</a:t>
            </a:r>
            <a:r>
              <a:rPr lang="en-US" altLang="zh-CN" sz="2400" dirty="0"/>
              <a:t>2</a:t>
            </a:r>
            <a:r>
              <a:rPr lang="zh-CN" altLang="en-US" sz="2400" dirty="0"/>
              <a:t>位操作。</a:t>
            </a:r>
            <a:endParaRPr lang="en-US" altLang="zh-CN" sz="2400" dirty="0"/>
          </a:p>
          <a:p>
            <a:pPr marL="609600" indent="-609600">
              <a:lnSpc>
                <a:spcPct val="100000"/>
              </a:lnSpc>
              <a:spcBef>
                <a:spcPct val="0"/>
              </a:spcBef>
              <a:buSzTx/>
            </a:pPr>
            <a:r>
              <a:rPr lang="zh-CN" altLang="en-US" sz="2800" dirty="0"/>
              <a:t>思考题：</a:t>
            </a:r>
          </a:p>
          <a:p>
            <a:pPr marL="625475" lvl="1" indent="-266700">
              <a:lnSpc>
                <a:spcPct val="100000"/>
              </a:lnSpc>
              <a:spcBef>
                <a:spcPct val="0"/>
              </a:spcBef>
              <a:buClr>
                <a:srgbClr val="F79646"/>
              </a:buClr>
              <a:buFont typeface="Wingdings" panose="05000000000000000000" pitchFamily="2" charset="2"/>
              <a:buAutoNum type="circleNumDbPlain"/>
            </a:pPr>
            <a:r>
              <a:rPr lang="zh-CN" altLang="en-US" sz="2400" dirty="0"/>
              <a:t>针对上述算术运算，请分别给出每个运算结果的解释？ </a:t>
            </a:r>
            <a:endParaRPr lang="en-US" altLang="zh-CN" sz="2400" dirty="0"/>
          </a:p>
          <a:p>
            <a:pPr marL="625475" lvl="1" indent="-266700">
              <a:lnSpc>
                <a:spcPct val="100000"/>
              </a:lnSpc>
              <a:spcBef>
                <a:spcPct val="0"/>
              </a:spcBef>
              <a:buClr>
                <a:srgbClr val="F79646"/>
              </a:buClr>
              <a:buFont typeface="Wingdings" panose="05000000000000000000" pitchFamily="2" charset="2"/>
              <a:buAutoNum type="circleNumDbPlain"/>
            </a:pPr>
            <a:r>
              <a:rPr lang="en-US" altLang="zh-CN" sz="2400" dirty="0"/>
              <a:t>C</a:t>
            </a:r>
            <a:r>
              <a:rPr lang="zh-CN" altLang="en-US" sz="2400" dirty="0"/>
              <a:t>语言中，移位操作规则与操作对象的数据类型有关吗？左移</a:t>
            </a:r>
            <a:r>
              <a:rPr lang="en-US" altLang="zh-CN" sz="2400" dirty="0"/>
              <a:t>2</a:t>
            </a:r>
            <a:r>
              <a:rPr lang="zh-CN" altLang="en-US" sz="2400" dirty="0"/>
              <a:t>位</a:t>
            </a:r>
            <a:r>
              <a:rPr lang="en-US" altLang="zh-CN" sz="2400" dirty="0"/>
              <a:t>/</a:t>
            </a:r>
            <a:r>
              <a:rPr lang="zh-CN" altLang="en-US" sz="2400" dirty="0"/>
              <a:t>右移</a:t>
            </a:r>
            <a:r>
              <a:rPr lang="en-US" altLang="zh-CN" sz="2400" dirty="0"/>
              <a:t>2</a:t>
            </a:r>
            <a:r>
              <a:rPr lang="zh-CN" altLang="en-US" sz="2400" dirty="0"/>
              <a:t>位操作分别相当于扩大</a:t>
            </a:r>
            <a:r>
              <a:rPr lang="en-US" altLang="zh-CN" sz="2400" dirty="0"/>
              <a:t>/</a:t>
            </a:r>
            <a:r>
              <a:rPr lang="zh-CN" altLang="en-US" sz="2400" dirty="0"/>
              <a:t>缩小几倍？</a:t>
            </a:r>
          </a:p>
          <a:p>
            <a:pPr marL="625475" lvl="1" indent="-266700">
              <a:lnSpc>
                <a:spcPct val="100000"/>
              </a:lnSpc>
              <a:spcBef>
                <a:spcPct val="0"/>
              </a:spcBef>
              <a:buClr>
                <a:srgbClr val="F79646"/>
              </a:buClr>
              <a:buFont typeface="隶书" panose="02010509060101010101" pitchFamily="49" charset="-122"/>
              <a:buAutoNum type="circleNumDbPlain"/>
            </a:pPr>
            <a:endParaRPr lang="zh-CN" altLang="en-US" sz="2400" dirty="0"/>
          </a:p>
        </p:txBody>
      </p:sp>
      <p:sp>
        <p:nvSpPr>
          <p:cNvPr id="131075" name="Rectangle 59"/>
          <p:cNvSpPr>
            <a:spLocks noGrp="1" noChangeArrowheads="1"/>
          </p:cNvSpPr>
          <p:nvPr>
            <p:ph type="title"/>
          </p:nvPr>
        </p:nvSpPr>
        <p:spPr bwMode="auto">
          <a:xfrm>
            <a:off x="-31711" y="6243"/>
            <a:ext cx="6480175" cy="5302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随堂实验</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Rectangle 3"/>
          <p:cNvSpPr>
            <a:spLocks noGrp="1" noChangeArrowheads="1"/>
          </p:cNvSpPr>
          <p:nvPr>
            <p:ph type="body" idx="1"/>
          </p:nvPr>
        </p:nvSpPr>
        <p:spPr bwMode="auto">
          <a:xfrm>
            <a:off x="323528" y="908720"/>
            <a:ext cx="8358187" cy="6286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lnSpc>
                <a:spcPct val="100000"/>
              </a:lnSpc>
              <a:spcBef>
                <a:spcPct val="0"/>
              </a:spcBef>
              <a:spcAft>
                <a:spcPts val="600"/>
              </a:spcAft>
              <a:buSzTx/>
              <a:buFont typeface="Wingdings" panose="05000000000000000000" pitchFamily="2" charset="2"/>
              <a:buNone/>
            </a:pPr>
            <a:r>
              <a:rPr lang="zh-CN" altLang="en-US" sz="2800" dirty="0"/>
              <a:t>实验</a:t>
            </a:r>
            <a:r>
              <a:rPr lang="en-US" altLang="zh-CN" sz="2800" dirty="0"/>
              <a:t>3</a:t>
            </a:r>
            <a:r>
              <a:rPr lang="zh-CN" altLang="en-US" sz="2800" dirty="0"/>
              <a:t>：设计一个实验，检测你所用的机器是大端存储还是小端存储整数的运算</a:t>
            </a:r>
          </a:p>
        </p:txBody>
      </p:sp>
      <p:sp>
        <p:nvSpPr>
          <p:cNvPr id="131075" name="Rectangle 59"/>
          <p:cNvSpPr>
            <a:spLocks noGrp="1" noChangeArrowheads="1"/>
          </p:cNvSpPr>
          <p:nvPr>
            <p:ph type="title"/>
          </p:nvPr>
        </p:nvSpPr>
        <p:spPr bwMode="auto">
          <a:xfrm>
            <a:off x="179512" y="116632"/>
            <a:ext cx="6480175" cy="5302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随堂实验</a:t>
            </a:r>
          </a:p>
        </p:txBody>
      </p:sp>
    </p:spTree>
    <p:extLst>
      <p:ext uri="{BB962C8B-B14F-4D97-AF65-F5344CB8AC3E}">
        <p14:creationId xmlns:p14="http://schemas.microsoft.com/office/powerpoint/2010/main" val="4251739555"/>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Placeholder 5"/>
          <p:cNvSpPr>
            <a:spLocks noGrp="1" noChangeArrowheads="1"/>
          </p:cNvSpPr>
          <p:nvPr/>
        </p:nvSpPr>
        <p:spPr bwMode="auto">
          <a:xfrm>
            <a:off x="2305050" y="1844675"/>
            <a:ext cx="48720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30000"/>
              </a:spcBef>
              <a:buFont typeface="Arial" panose="020B0604020202020204" pitchFamily="34" charset="0"/>
              <a:buNone/>
            </a:pPr>
            <a:r>
              <a:rPr lang="zh-CN" altLang="en-US" sz="3600">
                <a:latin typeface="微软雅黑" panose="020B0503020204020204" pitchFamily="34" charset="-122"/>
                <a:ea typeface="微软雅黑" panose="020B0503020204020204" pitchFamily="34" charset="-122"/>
              </a:rPr>
              <a:t>谢  谢！</a:t>
            </a:r>
          </a:p>
        </p:txBody>
      </p:sp>
      <p:pic>
        <p:nvPicPr>
          <p:cNvPr id="132099"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3513138"/>
            <a:ext cx="3227388"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0"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825" y="3513138"/>
            <a:ext cx="314007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图片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6975" y="3513138"/>
            <a:ext cx="285432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有符号表格" hidden="1"/>
          <p:cNvGraphicFramePr>
            <a:graphicFrameLocks noGrp="1"/>
          </p:cNvGraphicFramePr>
          <p:nvPr/>
        </p:nvGraphicFramePr>
        <p:xfrm>
          <a:off x="412750" y="2349500"/>
          <a:ext cx="4829175" cy="2400300"/>
        </p:xfrm>
        <a:graphic>
          <a:graphicData uri="http://schemas.openxmlformats.org/drawingml/2006/table">
            <a:tbl>
              <a:tblPr firstRow="1" bandRow="1">
                <a:tableStyleId>{2D5ABB26-0587-4C30-8999-92F81FD0307C}</a:tableStyleId>
              </a:tblPr>
              <a:tblGrid>
                <a:gridCol w="1647137">
                  <a:extLst>
                    <a:ext uri="{9D8B030D-6E8A-4147-A177-3AD203B41FA5}">
                      <a16:colId xmlns:a16="http://schemas.microsoft.com/office/drawing/2014/main" val="20000"/>
                    </a:ext>
                  </a:extLst>
                </a:gridCol>
                <a:gridCol w="353729">
                  <a:extLst>
                    <a:ext uri="{9D8B030D-6E8A-4147-A177-3AD203B41FA5}">
                      <a16:colId xmlns:a16="http://schemas.microsoft.com/office/drawing/2014/main" val="20001"/>
                    </a:ext>
                  </a:extLst>
                </a:gridCol>
                <a:gridCol w="353729">
                  <a:extLst>
                    <a:ext uri="{9D8B030D-6E8A-4147-A177-3AD203B41FA5}">
                      <a16:colId xmlns:a16="http://schemas.microsoft.com/office/drawing/2014/main" val="20002"/>
                    </a:ext>
                  </a:extLst>
                </a:gridCol>
                <a:gridCol w="353729">
                  <a:extLst>
                    <a:ext uri="{9D8B030D-6E8A-4147-A177-3AD203B41FA5}">
                      <a16:colId xmlns:a16="http://schemas.microsoft.com/office/drawing/2014/main" val="20003"/>
                    </a:ext>
                  </a:extLst>
                </a:gridCol>
                <a:gridCol w="353475">
                  <a:extLst>
                    <a:ext uri="{9D8B030D-6E8A-4147-A177-3AD203B41FA5}">
                      <a16:colId xmlns:a16="http://schemas.microsoft.com/office/drawing/2014/main" val="20004"/>
                    </a:ext>
                  </a:extLst>
                </a:gridCol>
                <a:gridCol w="353475">
                  <a:extLst>
                    <a:ext uri="{9D8B030D-6E8A-4147-A177-3AD203B41FA5}">
                      <a16:colId xmlns:a16="http://schemas.microsoft.com/office/drawing/2014/main" val="20005"/>
                    </a:ext>
                  </a:extLst>
                </a:gridCol>
                <a:gridCol w="353475">
                  <a:extLst>
                    <a:ext uri="{9D8B030D-6E8A-4147-A177-3AD203B41FA5}">
                      <a16:colId xmlns:a16="http://schemas.microsoft.com/office/drawing/2014/main" val="20006"/>
                    </a:ext>
                  </a:extLst>
                </a:gridCol>
                <a:gridCol w="353475">
                  <a:extLst>
                    <a:ext uri="{9D8B030D-6E8A-4147-A177-3AD203B41FA5}">
                      <a16:colId xmlns:a16="http://schemas.microsoft.com/office/drawing/2014/main" val="20007"/>
                    </a:ext>
                  </a:extLst>
                </a:gridCol>
                <a:gridCol w="353475">
                  <a:extLst>
                    <a:ext uri="{9D8B030D-6E8A-4147-A177-3AD203B41FA5}">
                      <a16:colId xmlns:a16="http://schemas.microsoft.com/office/drawing/2014/main" val="20008"/>
                    </a:ext>
                  </a:extLst>
                </a:gridCol>
                <a:gridCol w="353475">
                  <a:extLst>
                    <a:ext uri="{9D8B030D-6E8A-4147-A177-3AD203B41FA5}">
                      <a16:colId xmlns:a16="http://schemas.microsoft.com/office/drawing/2014/main" val="20009"/>
                    </a:ext>
                  </a:extLst>
                </a:gridCol>
              </a:tblGrid>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586" marR="68586"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586" marR="68586" marT="34290" marB="34290"/>
                </a:tc>
                <a:tc>
                  <a:txBody>
                    <a:bodyPr/>
                    <a:lstStyle/>
                    <a:p>
                      <a:pPr marL="0" algn="ctr" defTabSz="914400" rtl="0" eaLnBrk="1" latinLnBrk="0" hangingPunct="1"/>
                      <a:endParaRPr lang="zh-CN" altLang="en-US" sz="1800" kern="1200" dirty="0">
                        <a:solidFill>
                          <a:schemeClr val="tx1"/>
                        </a:solidFill>
                        <a:latin typeface="+mn-lt"/>
                        <a:ea typeface="+mn-ea"/>
                        <a:cs typeface="+mn-cs"/>
                      </a:endParaRPr>
                    </a:p>
                  </a:txBody>
                  <a:tcPr marL="68586" marR="68586" marT="34290" marB="34290"/>
                </a:tc>
                <a:tc>
                  <a:txBody>
                    <a:bodyPr/>
                    <a:lstStyle/>
                    <a:p>
                      <a:pPr marL="0" algn="ctr" defTabSz="914400" rtl="0" eaLnBrk="1" latinLnBrk="0" hangingPunct="1"/>
                      <a:endParaRPr lang="zh-CN" altLang="en-US" sz="1800" kern="1200" dirty="0">
                        <a:solidFill>
                          <a:schemeClr val="tx1"/>
                        </a:solidFill>
                        <a:latin typeface="+mn-lt"/>
                        <a:ea typeface="+mn-ea"/>
                        <a:cs typeface="+mn-cs"/>
                      </a:endParaRPr>
                    </a:p>
                  </a:txBody>
                  <a:tcPr marL="68586" marR="68586" marT="34290" marB="34290"/>
                </a:tc>
                <a:tc>
                  <a:txBody>
                    <a:bodyPr/>
                    <a:lstStyle/>
                    <a:p>
                      <a:pPr algn="ctr"/>
                      <a:endParaRPr lang="zh-CN" altLang="en-US" sz="1800" dirty="0"/>
                    </a:p>
                  </a:txBody>
                  <a:tcPr marL="68586" marR="68586" marT="34290" marB="34290"/>
                </a:tc>
                <a:tc>
                  <a:txBody>
                    <a:bodyPr/>
                    <a:lstStyle/>
                    <a:p>
                      <a:pPr algn="ctr"/>
                      <a:r>
                        <a:rPr lang="en-US" altLang="zh-CN" sz="1800" dirty="0">
                          <a:solidFill>
                            <a:srgbClr val="FF0000"/>
                          </a:solidFill>
                        </a:rPr>
                        <a:t>1</a:t>
                      </a:r>
                      <a:endParaRPr lang="zh-CN" altLang="en-US" sz="1800" dirty="0">
                        <a:solidFill>
                          <a:srgbClr val="FF0000"/>
                        </a:solidFill>
                      </a:endParaRPr>
                    </a:p>
                  </a:txBody>
                  <a:tcPr marL="68586" marR="68586" marT="34290" marB="34290"/>
                </a:tc>
                <a:tc>
                  <a:txBody>
                    <a:bodyPr/>
                    <a:lstStyle/>
                    <a:p>
                      <a:pPr algn="ctr"/>
                      <a:r>
                        <a:rPr lang="en-US" altLang="zh-CN" sz="1800" dirty="0"/>
                        <a:t>1</a:t>
                      </a:r>
                      <a:endParaRPr lang="zh-CN" altLang="en-US" sz="1800" dirty="0"/>
                    </a:p>
                  </a:txBody>
                  <a:tcPr marL="68586" marR="68586" marT="34290" marB="34290"/>
                </a:tc>
                <a:tc>
                  <a:txBody>
                    <a:bodyPr/>
                    <a:lstStyle/>
                    <a:p>
                      <a:pPr algn="ctr"/>
                      <a:r>
                        <a:rPr lang="en-US" altLang="zh-CN" sz="1800" dirty="0"/>
                        <a:t>1</a:t>
                      </a:r>
                      <a:endParaRPr lang="zh-CN" altLang="en-US" sz="1800" dirty="0"/>
                    </a:p>
                  </a:txBody>
                  <a:tcPr marL="68586" marR="68586" marT="34290" marB="34290"/>
                </a:tc>
                <a:tc>
                  <a:txBody>
                    <a:bodyPr/>
                    <a:lstStyle/>
                    <a:p>
                      <a:pPr algn="ctr"/>
                      <a:r>
                        <a:rPr lang="en-US" altLang="zh-CN" sz="1800" dirty="0"/>
                        <a:t>0</a:t>
                      </a:r>
                      <a:endParaRPr lang="zh-CN" altLang="en-US" sz="1800" dirty="0"/>
                    </a:p>
                  </a:txBody>
                  <a:tcPr marL="68586" marR="68586" marT="34290" marB="34290"/>
                </a:tc>
                <a:tc>
                  <a:txBody>
                    <a:bodyPr/>
                    <a:lstStyle/>
                    <a:p>
                      <a:pPr algn="ctr"/>
                      <a:r>
                        <a:rPr lang="en-US" altLang="zh-CN" sz="1800" dirty="0"/>
                        <a:t>1</a:t>
                      </a:r>
                      <a:endParaRPr lang="zh-CN" altLang="en-US" sz="1800" dirty="0"/>
                    </a:p>
                  </a:txBody>
                  <a:tcPr marL="68586" marR="68586" marT="34290" marB="34290"/>
                </a:tc>
                <a:extLst>
                  <a:ext uri="{0D108BD9-81ED-4DB2-BD59-A6C34878D82A}">
                    <a16:rowId xmlns:a16="http://schemas.microsoft.com/office/drawing/2014/main" val="10000"/>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X</a:t>
                      </a:r>
                      <a:endParaRPr lang="zh-CN" altLang="en-US" sz="1800" dirty="0"/>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0</a:t>
                      </a:r>
                      <a:endParaRPr lang="zh-CN" altLang="en-US" sz="1800" dirty="0">
                        <a:solidFill>
                          <a:srgbClr val="FF0000"/>
                        </a:solidFill>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0</a:t>
                      </a:r>
                      <a:endParaRPr lang="zh-CN" altLang="en-US" sz="1800" dirty="0"/>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586" marR="68586" marT="34290" marB="3429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2900">
                <a:tc>
                  <a:txBody>
                    <a:bodyPr/>
                    <a:lstStyle/>
                    <a:p>
                      <a:pPr algn="ctr"/>
                      <a:r>
                        <a:rPr lang="en-US" altLang="zh-CN" sz="1800" dirty="0">
                          <a:solidFill>
                            <a:srgbClr val="FF0000"/>
                          </a:solidFill>
                        </a:rPr>
                        <a:t>M</a:t>
                      </a:r>
                      <a:r>
                        <a:rPr lang="en-US" altLang="zh-CN" sz="1800" baseline="-25000" dirty="0">
                          <a:solidFill>
                            <a:srgbClr val="FF0000"/>
                          </a:solidFill>
                        </a:rPr>
                        <a:t>0</a:t>
                      </a:r>
                      <a:r>
                        <a:rPr lang="en-US" altLang="zh-CN" sz="1800" dirty="0">
                          <a:solidFill>
                            <a:srgbClr val="FF0000"/>
                          </a:solidFill>
                        </a:rPr>
                        <a:t>=A&amp;&amp;B</a:t>
                      </a:r>
                      <a:r>
                        <a:rPr lang="en-US" altLang="zh-CN" sz="1800" baseline="-25000" dirty="0">
                          <a:solidFill>
                            <a:srgbClr val="FF0000"/>
                          </a:solidFill>
                        </a:rPr>
                        <a:t>0</a:t>
                      </a:r>
                      <a:endParaRPr lang="zh-CN" altLang="en-US" sz="1800" baseline="-25000" dirty="0">
                        <a:solidFill>
                          <a:srgbClr val="FF0000"/>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endParaRPr lang="zh-CN" altLang="en-US" sz="1800" baseline="-25000" dirty="0">
                        <a:solidFill>
                          <a:srgbClr val="FF0000"/>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t>1</a:t>
                      </a:r>
                      <a:endParaRPr lang="zh-CN" altLang="en-US" sz="1800"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t>1</a:t>
                      </a:r>
                      <a:endParaRPr lang="zh-CN" altLang="en-US" sz="1800"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t>0</a:t>
                      </a:r>
                      <a:endParaRPr lang="zh-CN" altLang="en-US" sz="1800"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t>1</a:t>
                      </a:r>
                      <a:endParaRPr lang="zh-CN" altLang="en-US" sz="1800" dirty="0"/>
                    </a:p>
                  </a:txBody>
                  <a:tcPr marL="68586" marR="68586" marT="34290" marB="3429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rPr>
                        <a:t>M</a:t>
                      </a:r>
                      <a:r>
                        <a:rPr lang="en-US" altLang="zh-CN" sz="1800" baseline="-25000" dirty="0">
                          <a:solidFill>
                            <a:srgbClr val="FF0000"/>
                          </a:solidFill>
                        </a:rPr>
                        <a:t>1</a:t>
                      </a:r>
                      <a:r>
                        <a:rPr lang="en-US" altLang="zh-CN" sz="1800" dirty="0">
                          <a:solidFill>
                            <a:srgbClr val="FF0000"/>
                          </a:solidFill>
                        </a:rPr>
                        <a:t>=A&amp;&amp;B</a:t>
                      </a:r>
                      <a:r>
                        <a:rPr lang="en-US" altLang="zh-CN" sz="1800" baseline="-25000" dirty="0">
                          <a:solidFill>
                            <a:srgbClr val="FF0000"/>
                          </a:solidFill>
                        </a:rPr>
                        <a:t>1</a:t>
                      </a:r>
                      <a:endParaRPr lang="zh-CN" altLang="en-US" sz="1800" baseline="-25000" dirty="0">
                        <a:solidFill>
                          <a:srgbClr val="FF0000"/>
                        </a:solidFill>
                      </a:endParaRPr>
                    </a:p>
                  </a:txBody>
                  <a:tcPr marL="68586" marR="68586" marT="34290" marB="34290">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586" marR="68586" marT="34290" marB="34290">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B>
                      <a:noFill/>
                    </a:lnB>
                  </a:tcPr>
                </a:tc>
                <a:tc>
                  <a:txBody>
                    <a:bodyPr/>
                    <a:lstStyle/>
                    <a:p>
                      <a:pPr algn="ctr"/>
                      <a:endParaRPr lang="zh-CN" altLang="en-US" sz="1800"/>
                    </a:p>
                  </a:txBody>
                  <a:tcPr marL="68586" marR="68586" marT="34290" marB="34290">
                    <a:lnB>
                      <a:noFill/>
                    </a:lnB>
                  </a:tcPr>
                </a:tc>
                <a:tc>
                  <a:txBody>
                    <a:bodyPr/>
                    <a:lstStyle/>
                    <a:p>
                      <a:pPr algn="ctr"/>
                      <a:r>
                        <a:rPr lang="en-US" altLang="zh-CN" sz="1800" dirty="0"/>
                        <a:t>1</a:t>
                      </a:r>
                      <a:endParaRPr lang="zh-CN" altLang="en-US" sz="1800" dirty="0"/>
                    </a:p>
                  </a:txBody>
                  <a:tcPr marL="68586" marR="68586" marT="34290" marB="34290">
                    <a:lnB>
                      <a:noFill/>
                    </a:lnB>
                  </a:tcPr>
                </a:tc>
                <a:tc>
                  <a:txBody>
                    <a:bodyPr/>
                    <a:lstStyle/>
                    <a:p>
                      <a:pPr algn="ctr"/>
                      <a:r>
                        <a:rPr lang="en-US" altLang="zh-CN" sz="1800" dirty="0"/>
                        <a:t>1</a:t>
                      </a:r>
                      <a:endParaRPr lang="zh-CN" altLang="en-US" sz="1800" dirty="0"/>
                    </a:p>
                  </a:txBody>
                  <a:tcPr marL="68586" marR="68586" marT="34290" marB="34290">
                    <a:lnB>
                      <a:noFill/>
                    </a:lnB>
                  </a:tcPr>
                </a:tc>
                <a:tc>
                  <a:txBody>
                    <a:bodyPr/>
                    <a:lstStyle/>
                    <a:p>
                      <a:pPr algn="ctr"/>
                      <a:r>
                        <a:rPr lang="en-US" altLang="zh-CN" sz="1800" dirty="0"/>
                        <a:t>0</a:t>
                      </a:r>
                      <a:endParaRPr lang="zh-CN" altLang="en-US" sz="1800" dirty="0"/>
                    </a:p>
                  </a:txBody>
                  <a:tcPr marL="68586" marR="68586" marT="34290" marB="34290">
                    <a:lnB>
                      <a:noFill/>
                    </a:lnB>
                  </a:tcPr>
                </a:tc>
                <a:tc>
                  <a:txBody>
                    <a:bodyPr/>
                    <a:lstStyle/>
                    <a:p>
                      <a:pPr algn="ctr"/>
                      <a:r>
                        <a:rPr lang="en-US" altLang="zh-CN" sz="1800" dirty="0"/>
                        <a:t>1</a:t>
                      </a:r>
                      <a:endParaRPr lang="zh-CN" altLang="en-US" sz="1800" dirty="0"/>
                    </a:p>
                  </a:txBody>
                  <a:tcPr marL="68586" marR="68586" marT="34290" marB="34290">
                    <a:lnB>
                      <a:noFill/>
                    </a:lnB>
                  </a:tcPr>
                </a:tc>
                <a:tc>
                  <a:txBody>
                    <a:bodyPr/>
                    <a:lstStyle/>
                    <a:p>
                      <a:pPr algn="ctr"/>
                      <a:endParaRPr lang="zh-CN" altLang="en-US" sz="1800" dirty="0"/>
                    </a:p>
                  </a:txBody>
                  <a:tcPr marL="68586" marR="68586" marT="34290" marB="34290">
                    <a:lnB>
                      <a:noFill/>
                    </a:lnB>
                  </a:tcPr>
                </a:tc>
                <a:extLst>
                  <a:ext uri="{0D108BD9-81ED-4DB2-BD59-A6C34878D82A}">
                    <a16:rowId xmlns:a16="http://schemas.microsoft.com/office/drawing/2014/main" val="10003"/>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rPr>
                        <a:t>M</a:t>
                      </a:r>
                      <a:r>
                        <a:rPr lang="en-US" altLang="zh-CN" sz="1800" baseline="-25000" dirty="0">
                          <a:solidFill>
                            <a:srgbClr val="FF0000"/>
                          </a:solidFill>
                        </a:rPr>
                        <a:t>2</a:t>
                      </a:r>
                      <a:r>
                        <a:rPr lang="en-US" altLang="zh-CN" sz="1800" dirty="0">
                          <a:solidFill>
                            <a:srgbClr val="FF0000"/>
                          </a:solidFill>
                        </a:rPr>
                        <a:t>=A&amp;&amp;B</a:t>
                      </a:r>
                      <a:r>
                        <a:rPr lang="en-US" altLang="zh-CN" sz="1800" baseline="-25000" dirty="0">
                          <a:solidFill>
                            <a:srgbClr val="FF0000"/>
                          </a:solidFill>
                        </a:rPr>
                        <a:t>2</a:t>
                      </a:r>
                      <a:endParaRPr lang="zh-CN" altLang="en-US" sz="1800" baseline="-25000" dirty="0">
                        <a:solidFill>
                          <a:srgbClr val="FF0000"/>
                        </a:solidFill>
                      </a:endParaRPr>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t>0</a:t>
                      </a:r>
                      <a:endParaRPr lang="zh-CN" altLang="en-US" sz="1800"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t>0</a:t>
                      </a:r>
                      <a:endParaRPr lang="zh-CN" altLang="en-US" sz="1800"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t>0</a:t>
                      </a:r>
                      <a:endParaRPr lang="zh-CN" altLang="en-US" sz="1800"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t>0</a:t>
                      </a:r>
                      <a:endParaRPr lang="zh-CN" altLang="en-US" sz="1800"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rPr>
                        <a:t>M</a:t>
                      </a:r>
                      <a:r>
                        <a:rPr lang="en-US" altLang="zh-CN" sz="1800" baseline="-25000" dirty="0">
                          <a:solidFill>
                            <a:srgbClr val="FF0000"/>
                          </a:solidFill>
                        </a:rPr>
                        <a:t>3</a:t>
                      </a:r>
                      <a:r>
                        <a:rPr lang="en-US" altLang="zh-CN" sz="1800" dirty="0">
                          <a:solidFill>
                            <a:srgbClr val="FF0000"/>
                          </a:solidFill>
                        </a:rPr>
                        <a:t>=A&amp;&amp;B</a:t>
                      </a:r>
                      <a:r>
                        <a:rPr lang="en-US" altLang="zh-CN" sz="1800" baseline="-25000" dirty="0">
                          <a:solidFill>
                            <a:srgbClr val="FF0000"/>
                          </a:solidFill>
                        </a:rPr>
                        <a:t>3</a:t>
                      </a:r>
                      <a:endParaRPr lang="zh-CN" altLang="en-US" sz="1800" baseline="-25000" dirty="0">
                        <a:solidFill>
                          <a:srgbClr val="FF0000"/>
                        </a:solidFill>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0</a:t>
                      </a:r>
                      <a:endParaRPr lang="zh-CN" altLang="en-US" sz="1800"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2900">
                <a:tc>
                  <a:txBody>
                    <a:bodyPr/>
                    <a:lstStyle/>
                    <a:p>
                      <a:pPr algn="ctr"/>
                      <a:endParaRPr lang="zh-CN" altLang="en-US" sz="1800"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rgbClr val="FF0000"/>
                          </a:solidFill>
                        </a:rPr>
                        <a:t>1</a:t>
                      </a:r>
                      <a:endParaRPr lang="zh-CN" altLang="en-US" sz="1800" dirty="0">
                        <a:solidFill>
                          <a:srgbClr val="FF0000"/>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chemeClr val="tx1"/>
                          </a:solidFill>
                        </a:rPr>
                        <a:t>0</a:t>
                      </a:r>
                      <a:endParaRPr lang="zh-CN" altLang="en-US" sz="1800"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chemeClr val="tx1"/>
                          </a:solidFill>
                        </a:rPr>
                        <a:t>0</a:t>
                      </a:r>
                      <a:endParaRPr lang="zh-CN" altLang="en-US" sz="1800"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chemeClr val="tx1"/>
                          </a:solidFill>
                        </a:rPr>
                        <a:t>1</a:t>
                      </a:r>
                      <a:endParaRPr lang="zh-CN" altLang="en-US" sz="1800"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chemeClr val="tx1"/>
                          </a:solidFill>
                        </a:rPr>
                        <a:t>1</a:t>
                      </a:r>
                      <a:endParaRPr lang="zh-CN" altLang="en-US" sz="1800"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chemeClr val="tx1"/>
                          </a:solidFill>
                        </a:rPr>
                        <a:t>1</a:t>
                      </a:r>
                      <a:endParaRPr lang="zh-CN" altLang="en-US" sz="1800"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chemeClr val="tx1"/>
                          </a:solidFill>
                        </a:rPr>
                        <a:t>1</a:t>
                      </a:r>
                      <a:endParaRPr lang="zh-CN" altLang="en-US" sz="1800"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
        <p:nvSpPr>
          <p:cNvPr id="15" name="矩形 14"/>
          <p:cNvSpPr/>
          <p:nvPr/>
        </p:nvSpPr>
        <p:spPr>
          <a:xfrm>
            <a:off x="2141538" y="4454525"/>
            <a:ext cx="3078162" cy="257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3804" name="标题 1"/>
          <p:cNvSpPr>
            <a:spLocks noGrp="1"/>
          </p:cNvSpPr>
          <p:nvPr>
            <p:ph type="title"/>
          </p:nvPr>
        </p:nvSpPr>
        <p:spPr bwMode="auto">
          <a:xfrm>
            <a:off x="200024" y="9525"/>
            <a:ext cx="5210175" cy="592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由十进制乘法到二进制乘法</a:t>
            </a:r>
          </a:p>
        </p:txBody>
      </p:sp>
      <p:sp>
        <p:nvSpPr>
          <p:cNvPr id="73805" name="内容占位符 2"/>
          <p:cNvSpPr>
            <a:spLocks noGrp="1"/>
          </p:cNvSpPr>
          <p:nvPr>
            <p:ph idx="1"/>
          </p:nvPr>
        </p:nvSpPr>
        <p:spPr bwMode="auto">
          <a:xfrm>
            <a:off x="241300" y="836613"/>
            <a:ext cx="8723313" cy="470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SzTx/>
            </a:pPr>
            <a:r>
              <a:rPr lang="zh-CN" altLang="en-US"/>
              <a:t>二进制乘法，例：     </a:t>
            </a:r>
          </a:p>
        </p:txBody>
      </p:sp>
      <p:sp>
        <p:nvSpPr>
          <p:cNvPr id="6" name="右大括号 5"/>
          <p:cNvSpPr/>
          <p:nvPr/>
        </p:nvSpPr>
        <p:spPr>
          <a:xfrm>
            <a:off x="5292725" y="2278063"/>
            <a:ext cx="358775" cy="28797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p>
        </p:txBody>
      </p:sp>
      <p:sp>
        <p:nvSpPr>
          <p:cNvPr id="73807" name="TextBox 16"/>
          <p:cNvSpPr txBox="1">
            <a:spLocks noChangeArrowheads="1"/>
          </p:cNvSpPr>
          <p:nvPr/>
        </p:nvSpPr>
        <p:spPr bwMode="auto">
          <a:xfrm>
            <a:off x="5849938" y="3098800"/>
            <a:ext cx="318611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a:solidFill>
                  <a:srgbClr val="FF0000"/>
                </a:solidFill>
                <a:latin typeface="Calibri" panose="020F0502020204030204" pitchFamily="34" charset="0"/>
              </a:rPr>
              <a:t>位积  </a:t>
            </a:r>
            <a:r>
              <a:rPr lang="en-US" altLang="zh-CN" sz="3200">
                <a:solidFill>
                  <a:srgbClr val="FF0000"/>
                </a:solidFill>
                <a:latin typeface="Calibri" panose="020F0502020204030204" pitchFamily="34" charset="0"/>
              </a:rPr>
              <a:t>A X B</a:t>
            </a:r>
            <a:r>
              <a:rPr lang="en-US" altLang="zh-CN" sz="3200" baseline="-25000">
                <a:solidFill>
                  <a:srgbClr val="FF0000"/>
                </a:solidFill>
                <a:latin typeface="Calibri" panose="020F0502020204030204" pitchFamily="34" charset="0"/>
              </a:rPr>
              <a:t>i</a:t>
            </a:r>
          </a:p>
          <a:p>
            <a:r>
              <a:rPr lang="en-US" altLang="zh-CN" sz="3200">
                <a:latin typeface="Calibri" panose="020F0502020204030204" pitchFamily="34" charset="0"/>
              </a:rPr>
              <a:t>AXB  =  10001111</a:t>
            </a:r>
            <a:endParaRPr lang="zh-CN" altLang="en-US" sz="3200">
              <a:latin typeface="Calibri" panose="020F0502020204030204" pitchFamily="34" charset="0"/>
            </a:endParaRPr>
          </a:p>
        </p:txBody>
      </p:sp>
      <p:sp>
        <p:nvSpPr>
          <p:cNvPr id="8" name="圆角矩形标注 7" hidden="1"/>
          <p:cNvSpPr/>
          <p:nvPr/>
        </p:nvSpPr>
        <p:spPr>
          <a:xfrm>
            <a:off x="6084888" y="1808163"/>
            <a:ext cx="2160587" cy="541337"/>
          </a:xfrm>
          <a:prstGeom prst="wedgeRoundRectCallout">
            <a:avLst>
              <a:gd name="adj1" fmla="val -60499"/>
              <a:gd name="adj2" fmla="val 115411"/>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楷体" panose="02010609060101010101" pitchFamily="49" charset="-122"/>
                <a:ea typeface="楷体" panose="02010609060101010101" pitchFamily="49" charset="-122"/>
              </a:rPr>
              <a:t>无符号数乘法</a:t>
            </a:r>
          </a:p>
        </p:txBody>
      </p:sp>
      <p:sp>
        <p:nvSpPr>
          <p:cNvPr id="9" name="圆角矩形标注 8" hidden="1"/>
          <p:cNvSpPr/>
          <p:nvPr/>
        </p:nvSpPr>
        <p:spPr>
          <a:xfrm>
            <a:off x="142875" y="4887913"/>
            <a:ext cx="1998663" cy="579437"/>
          </a:xfrm>
          <a:prstGeom prst="wedgeRoundRectCallout">
            <a:avLst>
              <a:gd name="adj1" fmla="val 95504"/>
              <a:gd name="adj2" fmla="val -74186"/>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a:solidFill>
                  <a:srgbClr val="FFFFFF"/>
                </a:solidFill>
                <a:latin typeface="Calibri" panose="020F0502020204030204" pitchFamily="34" charset="0"/>
              </a:rPr>
              <a:t>有符号怎么办？</a:t>
            </a:r>
          </a:p>
        </p:txBody>
      </p:sp>
      <p:sp>
        <p:nvSpPr>
          <p:cNvPr id="12" name="圆角矩形标注 11" hidden="1"/>
          <p:cNvSpPr/>
          <p:nvPr/>
        </p:nvSpPr>
        <p:spPr>
          <a:xfrm>
            <a:off x="1925638" y="5049838"/>
            <a:ext cx="4645025" cy="481012"/>
          </a:xfrm>
          <a:prstGeom prst="wedgeRoundRectCallout">
            <a:avLst>
              <a:gd name="adj1" fmla="val 36215"/>
              <a:gd name="adj2" fmla="val -11657"/>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a:latin typeface="Calibri" panose="020F0502020204030204" pitchFamily="34" charset="0"/>
              </a:rPr>
              <a:t>符号异或，数值位绝对值相乘</a:t>
            </a:r>
          </a:p>
        </p:txBody>
      </p:sp>
      <p:sp>
        <p:nvSpPr>
          <p:cNvPr id="16" name="TextBox 16" hidden="1"/>
          <p:cNvSpPr txBox="1">
            <a:spLocks noChangeArrowheads="1"/>
          </p:cNvSpPr>
          <p:nvPr/>
        </p:nvSpPr>
        <p:spPr bwMode="auto">
          <a:xfrm>
            <a:off x="5597525" y="3227388"/>
            <a:ext cx="31877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FF0000"/>
                </a:solidFill>
                <a:latin typeface="Calibri" panose="020F0502020204030204" pitchFamily="34" charset="0"/>
              </a:rPr>
              <a:t>位积  </a:t>
            </a:r>
            <a:r>
              <a:rPr lang="en-US" altLang="zh-CN" sz="2400">
                <a:solidFill>
                  <a:srgbClr val="FF0000"/>
                </a:solidFill>
                <a:latin typeface="Calibri" panose="020F0502020204030204" pitchFamily="34" charset="0"/>
              </a:rPr>
              <a:t>A X B</a:t>
            </a:r>
            <a:r>
              <a:rPr lang="en-US" altLang="zh-CN" sz="2400" baseline="-25000">
                <a:solidFill>
                  <a:srgbClr val="FF0000"/>
                </a:solidFill>
                <a:latin typeface="Calibri" panose="020F0502020204030204" pitchFamily="34" charset="0"/>
              </a:rPr>
              <a:t>i</a:t>
            </a:r>
          </a:p>
          <a:p>
            <a:r>
              <a:rPr lang="en-US" altLang="zh-CN" sz="2400">
                <a:latin typeface="Calibri" panose="020F0502020204030204" pitchFamily="34" charset="0"/>
              </a:rPr>
              <a:t>AXB  =  </a:t>
            </a:r>
            <a:r>
              <a:rPr lang="en-US" altLang="zh-CN" sz="2400">
                <a:solidFill>
                  <a:srgbClr val="FF0000"/>
                </a:solidFill>
                <a:latin typeface="Calibri" panose="020F0502020204030204" pitchFamily="34" charset="0"/>
              </a:rPr>
              <a:t>?????????</a:t>
            </a:r>
            <a:endParaRPr lang="zh-CN" altLang="en-US" sz="2400">
              <a:solidFill>
                <a:srgbClr val="FF0000"/>
              </a:solidFill>
              <a:latin typeface="Calibri" panose="020F0502020204030204" pitchFamily="34" charset="0"/>
            </a:endParaRPr>
          </a:p>
        </p:txBody>
      </p:sp>
      <p:sp>
        <p:nvSpPr>
          <p:cNvPr id="17" name="TextBox 16" hidden="1"/>
          <p:cNvSpPr txBox="1">
            <a:spLocks noChangeArrowheads="1"/>
          </p:cNvSpPr>
          <p:nvPr/>
        </p:nvSpPr>
        <p:spPr bwMode="auto">
          <a:xfrm>
            <a:off x="5543550" y="3227388"/>
            <a:ext cx="32893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FF0000"/>
                </a:solidFill>
                <a:latin typeface="Calibri" panose="020F0502020204030204" pitchFamily="34" charset="0"/>
              </a:rPr>
              <a:t>位积  </a:t>
            </a:r>
            <a:r>
              <a:rPr lang="en-US" altLang="zh-CN" sz="2400">
                <a:solidFill>
                  <a:srgbClr val="FF0000"/>
                </a:solidFill>
                <a:latin typeface="Calibri" panose="020F0502020204030204" pitchFamily="34" charset="0"/>
              </a:rPr>
              <a:t>A X B</a:t>
            </a:r>
            <a:r>
              <a:rPr lang="en-US" altLang="zh-CN" sz="2400" baseline="-25000">
                <a:solidFill>
                  <a:srgbClr val="FF0000"/>
                </a:solidFill>
                <a:latin typeface="Calibri" panose="020F0502020204030204" pitchFamily="34" charset="0"/>
              </a:rPr>
              <a:t>i</a:t>
            </a:r>
          </a:p>
          <a:p>
            <a:r>
              <a:rPr lang="en-US" altLang="zh-CN" sz="2400">
                <a:latin typeface="Calibri" panose="020F0502020204030204" pitchFamily="34" charset="0"/>
              </a:rPr>
              <a:t>AXB  = </a:t>
            </a:r>
            <a:r>
              <a:rPr lang="en-US" altLang="zh-CN" sz="2400">
                <a:solidFill>
                  <a:srgbClr val="FF0000"/>
                </a:solidFill>
                <a:latin typeface="Calibri" panose="020F0502020204030204" pitchFamily="34" charset="0"/>
              </a:rPr>
              <a:t>1</a:t>
            </a:r>
            <a:r>
              <a:rPr lang="en-US" altLang="zh-CN" sz="2400">
                <a:latin typeface="Calibri" panose="020F0502020204030204" pitchFamily="34" charset="0"/>
              </a:rPr>
              <a:t>10001111</a:t>
            </a:r>
            <a:endParaRPr lang="zh-CN" altLang="en-US" sz="2400">
              <a:latin typeface="Calibri" panose="020F0502020204030204" pitchFamily="34" charset="0"/>
            </a:endParaRPr>
          </a:p>
        </p:txBody>
      </p:sp>
      <p:graphicFrame>
        <p:nvGraphicFramePr>
          <p:cNvPr id="18" name="无符号表格"/>
          <p:cNvGraphicFramePr>
            <a:graphicFrameLocks noGrp="1"/>
          </p:cNvGraphicFramePr>
          <p:nvPr/>
        </p:nvGraphicFramePr>
        <p:xfrm>
          <a:off x="390525" y="1989138"/>
          <a:ext cx="4829174" cy="3467142"/>
        </p:xfrm>
        <a:graphic>
          <a:graphicData uri="http://schemas.openxmlformats.org/drawingml/2006/table">
            <a:tbl>
              <a:tblPr firstRow="1" bandRow="1">
                <a:tableStyleId>{2D5ABB26-0587-4C30-8999-92F81FD0307C}</a:tableStyleId>
              </a:tblPr>
              <a:tblGrid>
                <a:gridCol w="1647137">
                  <a:extLst>
                    <a:ext uri="{9D8B030D-6E8A-4147-A177-3AD203B41FA5}">
                      <a16:colId xmlns:a16="http://schemas.microsoft.com/office/drawing/2014/main" val="20000"/>
                    </a:ext>
                  </a:extLst>
                </a:gridCol>
                <a:gridCol w="353729">
                  <a:extLst>
                    <a:ext uri="{9D8B030D-6E8A-4147-A177-3AD203B41FA5}">
                      <a16:colId xmlns:a16="http://schemas.microsoft.com/office/drawing/2014/main" val="20001"/>
                    </a:ext>
                  </a:extLst>
                </a:gridCol>
                <a:gridCol w="353729">
                  <a:extLst>
                    <a:ext uri="{9D8B030D-6E8A-4147-A177-3AD203B41FA5}">
                      <a16:colId xmlns:a16="http://schemas.microsoft.com/office/drawing/2014/main" val="20002"/>
                    </a:ext>
                  </a:extLst>
                </a:gridCol>
                <a:gridCol w="353729">
                  <a:extLst>
                    <a:ext uri="{9D8B030D-6E8A-4147-A177-3AD203B41FA5}">
                      <a16:colId xmlns:a16="http://schemas.microsoft.com/office/drawing/2014/main" val="20003"/>
                    </a:ext>
                  </a:extLst>
                </a:gridCol>
                <a:gridCol w="353475">
                  <a:extLst>
                    <a:ext uri="{9D8B030D-6E8A-4147-A177-3AD203B41FA5}">
                      <a16:colId xmlns:a16="http://schemas.microsoft.com/office/drawing/2014/main" val="20004"/>
                    </a:ext>
                  </a:extLst>
                </a:gridCol>
                <a:gridCol w="353475">
                  <a:extLst>
                    <a:ext uri="{9D8B030D-6E8A-4147-A177-3AD203B41FA5}">
                      <a16:colId xmlns:a16="http://schemas.microsoft.com/office/drawing/2014/main" val="20005"/>
                    </a:ext>
                  </a:extLst>
                </a:gridCol>
                <a:gridCol w="353475">
                  <a:extLst>
                    <a:ext uri="{9D8B030D-6E8A-4147-A177-3AD203B41FA5}">
                      <a16:colId xmlns:a16="http://schemas.microsoft.com/office/drawing/2014/main" val="20006"/>
                    </a:ext>
                  </a:extLst>
                </a:gridCol>
                <a:gridCol w="353475">
                  <a:extLst>
                    <a:ext uri="{9D8B030D-6E8A-4147-A177-3AD203B41FA5}">
                      <a16:colId xmlns:a16="http://schemas.microsoft.com/office/drawing/2014/main" val="20007"/>
                    </a:ext>
                  </a:extLst>
                </a:gridCol>
                <a:gridCol w="353475">
                  <a:extLst>
                    <a:ext uri="{9D8B030D-6E8A-4147-A177-3AD203B41FA5}">
                      <a16:colId xmlns:a16="http://schemas.microsoft.com/office/drawing/2014/main" val="20008"/>
                    </a:ext>
                  </a:extLst>
                </a:gridCol>
                <a:gridCol w="353475">
                  <a:extLst>
                    <a:ext uri="{9D8B030D-6E8A-4147-A177-3AD203B41FA5}">
                      <a16:colId xmlns:a16="http://schemas.microsoft.com/office/drawing/2014/main" val="20009"/>
                    </a:ext>
                  </a:extLst>
                </a:gridCol>
              </a:tblGrid>
              <a:tr h="495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baseline="-25000" dirty="0">
                        <a:solidFill>
                          <a:srgbClr val="FF0000"/>
                        </a:solidFill>
                      </a:endParaRPr>
                    </a:p>
                  </a:txBody>
                  <a:tcPr marL="68586" marR="68586" marT="34293" marB="3429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baseline="-25000" dirty="0">
                        <a:solidFill>
                          <a:srgbClr val="FF0000"/>
                        </a:solidFill>
                      </a:endParaRPr>
                    </a:p>
                  </a:txBody>
                  <a:tcPr marL="68586" marR="68586" marT="34293" marB="34293"/>
                </a:tc>
                <a:tc>
                  <a:txBody>
                    <a:bodyPr/>
                    <a:lstStyle/>
                    <a:p>
                      <a:pPr marL="0" algn="ctr" defTabSz="914400" rtl="0" eaLnBrk="1" latinLnBrk="0" hangingPunct="1"/>
                      <a:endParaRPr lang="zh-CN" altLang="en-US" sz="2800" b="1" kern="1200" dirty="0">
                        <a:solidFill>
                          <a:schemeClr val="tx1"/>
                        </a:solidFill>
                        <a:latin typeface="+mn-lt"/>
                        <a:ea typeface="+mn-ea"/>
                        <a:cs typeface="+mn-cs"/>
                      </a:endParaRPr>
                    </a:p>
                  </a:txBody>
                  <a:tcPr marL="68586" marR="68586" marT="34293" marB="34293"/>
                </a:tc>
                <a:tc>
                  <a:txBody>
                    <a:bodyPr/>
                    <a:lstStyle/>
                    <a:p>
                      <a:pPr marL="0" algn="ctr" defTabSz="914400" rtl="0" eaLnBrk="1" latinLnBrk="0" hangingPunct="1"/>
                      <a:endParaRPr lang="zh-CN" altLang="en-US" sz="2800" b="1" kern="1200" dirty="0">
                        <a:solidFill>
                          <a:schemeClr val="tx1"/>
                        </a:solidFill>
                        <a:latin typeface="+mn-lt"/>
                        <a:ea typeface="+mn-ea"/>
                        <a:cs typeface="+mn-cs"/>
                      </a:endParaRPr>
                    </a:p>
                  </a:txBody>
                  <a:tcPr marL="68586" marR="68586" marT="34293" marB="34293"/>
                </a:tc>
                <a:tc>
                  <a:txBody>
                    <a:bodyPr/>
                    <a:lstStyle/>
                    <a:p>
                      <a:pPr algn="ctr"/>
                      <a:endParaRPr lang="zh-CN" altLang="en-US" sz="2800" b="1" dirty="0"/>
                    </a:p>
                  </a:txBody>
                  <a:tcPr marL="68586" marR="68586" marT="34293" marB="34293"/>
                </a:tc>
                <a:tc>
                  <a:txBody>
                    <a:bodyPr/>
                    <a:lstStyle/>
                    <a:p>
                      <a:pPr algn="ctr"/>
                      <a:endParaRPr lang="zh-CN" altLang="en-US" sz="2800" b="1" dirty="0">
                        <a:solidFill>
                          <a:srgbClr val="FF0000"/>
                        </a:solidFill>
                      </a:endParaRPr>
                    </a:p>
                  </a:txBody>
                  <a:tcPr marL="68586" marR="68586" marT="34293" marB="34293"/>
                </a:tc>
                <a:tc>
                  <a:txBody>
                    <a:bodyPr/>
                    <a:lstStyle/>
                    <a:p>
                      <a:pPr algn="ctr"/>
                      <a:r>
                        <a:rPr lang="en-US" altLang="zh-CN" sz="2800" b="1" dirty="0"/>
                        <a:t>1</a:t>
                      </a:r>
                      <a:endParaRPr lang="zh-CN" altLang="en-US" sz="2800" b="1" dirty="0"/>
                    </a:p>
                  </a:txBody>
                  <a:tcPr marL="68586" marR="68586" marT="34293" marB="34293"/>
                </a:tc>
                <a:tc>
                  <a:txBody>
                    <a:bodyPr/>
                    <a:lstStyle/>
                    <a:p>
                      <a:pPr algn="ctr"/>
                      <a:r>
                        <a:rPr lang="en-US" altLang="zh-CN" sz="2800" b="1" dirty="0"/>
                        <a:t>1</a:t>
                      </a:r>
                      <a:endParaRPr lang="zh-CN" altLang="en-US" sz="2800" b="1" dirty="0"/>
                    </a:p>
                  </a:txBody>
                  <a:tcPr marL="68586" marR="68586" marT="34293" marB="34293"/>
                </a:tc>
                <a:tc>
                  <a:txBody>
                    <a:bodyPr/>
                    <a:lstStyle/>
                    <a:p>
                      <a:pPr algn="ctr"/>
                      <a:r>
                        <a:rPr lang="en-US" altLang="zh-CN" sz="2800" b="1" dirty="0"/>
                        <a:t>0</a:t>
                      </a:r>
                      <a:endParaRPr lang="zh-CN" altLang="en-US" sz="2800" b="1" dirty="0"/>
                    </a:p>
                  </a:txBody>
                  <a:tcPr marL="68586" marR="68586" marT="34293" marB="34293"/>
                </a:tc>
                <a:tc>
                  <a:txBody>
                    <a:bodyPr/>
                    <a:lstStyle/>
                    <a:p>
                      <a:pPr algn="ctr"/>
                      <a:r>
                        <a:rPr lang="en-US" altLang="zh-CN" sz="2800" b="1" dirty="0"/>
                        <a:t>1</a:t>
                      </a:r>
                      <a:endParaRPr lang="zh-CN" altLang="en-US" sz="2800" b="1" dirty="0"/>
                    </a:p>
                  </a:txBody>
                  <a:tcPr marL="68586" marR="68586" marT="34293" marB="34293"/>
                </a:tc>
                <a:extLst>
                  <a:ext uri="{0D108BD9-81ED-4DB2-BD59-A6C34878D82A}">
                    <a16:rowId xmlns:a16="http://schemas.microsoft.com/office/drawing/2014/main" val="10000"/>
                  </a:ext>
                </a:extLst>
              </a:tr>
              <a:tr h="495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baseline="-25000" dirty="0">
                        <a:solidFill>
                          <a:srgbClr val="FF0000"/>
                        </a:solidFill>
                      </a:endParaRPr>
                    </a:p>
                  </a:txBody>
                  <a:tcPr marL="68586" marR="68586" marT="34293" marB="34293">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baseline="-25000" dirty="0">
                        <a:solidFill>
                          <a:srgbClr val="FF0000"/>
                        </a:solidFill>
                      </a:endParaRPr>
                    </a:p>
                  </a:txBody>
                  <a:tcPr marL="68586" marR="68586" marT="34293" marB="34293">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chemeClr val="tx1"/>
                        </a:solidFill>
                        <a:latin typeface="+mn-lt"/>
                        <a:ea typeface="+mn-ea"/>
                        <a:cs typeface="+mn-cs"/>
                      </a:endParaRPr>
                    </a:p>
                  </a:txBody>
                  <a:tcPr marL="68586" marR="68586" marT="34293" marB="34293">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chemeClr val="tx1"/>
                        </a:solidFill>
                        <a:latin typeface="+mn-lt"/>
                        <a:ea typeface="+mn-ea"/>
                        <a:cs typeface="+mn-cs"/>
                      </a:endParaRPr>
                    </a:p>
                  </a:txBody>
                  <a:tcPr marL="68586" marR="68586" marT="34293" marB="34293">
                    <a:lnB w="12700" cap="flat" cmpd="sng" algn="ctr">
                      <a:solidFill>
                        <a:schemeClr val="tx1"/>
                      </a:solidFill>
                      <a:prstDash val="solid"/>
                      <a:round/>
                      <a:headEnd type="none" w="med" len="med"/>
                      <a:tailEnd type="none" w="med" len="med"/>
                    </a:lnB>
                  </a:tcPr>
                </a:tc>
                <a:tc>
                  <a:txBody>
                    <a:bodyPr/>
                    <a:lstStyle/>
                    <a:p>
                      <a:pPr algn="ctr"/>
                      <a:r>
                        <a:rPr lang="en-US" altLang="zh-CN" sz="2800" b="1" dirty="0"/>
                        <a:t>X</a:t>
                      </a:r>
                      <a:endParaRPr lang="zh-CN" altLang="en-US" sz="2800" b="1" dirty="0"/>
                    </a:p>
                  </a:txBody>
                  <a:tcPr marL="68586" marR="68586" marT="34293" marB="34293">
                    <a:lnB w="12700" cap="flat" cmpd="sng" algn="ctr">
                      <a:solidFill>
                        <a:schemeClr val="tx1"/>
                      </a:solidFill>
                      <a:prstDash val="solid"/>
                      <a:round/>
                      <a:headEnd type="none" w="med" len="med"/>
                      <a:tailEnd type="none" w="med" len="med"/>
                    </a:lnB>
                  </a:tcPr>
                </a:tc>
                <a:tc>
                  <a:txBody>
                    <a:bodyPr/>
                    <a:lstStyle/>
                    <a:p>
                      <a:pPr algn="ctr"/>
                      <a:endParaRPr lang="zh-CN" altLang="en-US" sz="2800" b="1" dirty="0">
                        <a:solidFill>
                          <a:srgbClr val="FF0000"/>
                        </a:solidFill>
                      </a:endParaRPr>
                    </a:p>
                  </a:txBody>
                  <a:tcPr marL="68586" marR="68586" marT="34293" marB="34293">
                    <a:lnB w="12700" cap="flat" cmpd="sng" algn="ctr">
                      <a:solidFill>
                        <a:schemeClr val="tx1"/>
                      </a:solidFill>
                      <a:prstDash val="solid"/>
                      <a:round/>
                      <a:headEnd type="none" w="med" len="med"/>
                      <a:tailEnd type="none" w="med" len="med"/>
                    </a:lnB>
                  </a:tcPr>
                </a:tc>
                <a:tc>
                  <a:txBody>
                    <a:bodyPr/>
                    <a:lstStyle/>
                    <a:p>
                      <a:pPr algn="ctr"/>
                      <a:r>
                        <a:rPr lang="en-US" altLang="zh-CN" sz="2800" b="1" dirty="0"/>
                        <a:t>1</a:t>
                      </a:r>
                      <a:endParaRPr lang="zh-CN" altLang="en-US" sz="2800" b="1" dirty="0"/>
                    </a:p>
                  </a:txBody>
                  <a:tcPr marL="68586" marR="68586" marT="34293" marB="34293">
                    <a:lnB w="12700" cap="flat" cmpd="sng" algn="ctr">
                      <a:solidFill>
                        <a:schemeClr val="tx1"/>
                      </a:solidFill>
                      <a:prstDash val="solid"/>
                      <a:round/>
                      <a:headEnd type="none" w="med" len="med"/>
                      <a:tailEnd type="none" w="med" len="med"/>
                    </a:lnB>
                  </a:tcPr>
                </a:tc>
                <a:tc>
                  <a:txBody>
                    <a:bodyPr/>
                    <a:lstStyle/>
                    <a:p>
                      <a:pPr algn="ctr"/>
                      <a:r>
                        <a:rPr lang="en-US" altLang="zh-CN" sz="2800" b="1" dirty="0"/>
                        <a:t>0</a:t>
                      </a:r>
                      <a:endParaRPr lang="zh-CN" altLang="en-US" sz="2800" b="1" dirty="0"/>
                    </a:p>
                  </a:txBody>
                  <a:tcPr marL="68586" marR="68586" marT="34293" marB="34293">
                    <a:lnB w="12700" cap="flat" cmpd="sng" algn="ctr">
                      <a:solidFill>
                        <a:schemeClr val="tx1"/>
                      </a:solidFill>
                      <a:prstDash val="solid"/>
                      <a:round/>
                      <a:headEnd type="none" w="med" len="med"/>
                      <a:tailEnd type="none" w="med" len="med"/>
                    </a:lnB>
                  </a:tcPr>
                </a:tc>
                <a:tc>
                  <a:txBody>
                    <a:bodyPr/>
                    <a:lstStyle/>
                    <a:p>
                      <a:pPr algn="ctr"/>
                      <a:r>
                        <a:rPr lang="en-US" altLang="zh-CN" sz="2800" b="1" dirty="0"/>
                        <a:t>1</a:t>
                      </a:r>
                      <a:endParaRPr lang="zh-CN" altLang="en-US" sz="2800" b="1" dirty="0"/>
                    </a:p>
                  </a:txBody>
                  <a:tcPr marL="68586" marR="68586" marT="34293" marB="34293">
                    <a:lnB w="12700" cap="flat" cmpd="sng" algn="ctr">
                      <a:solidFill>
                        <a:schemeClr val="tx1"/>
                      </a:solidFill>
                      <a:prstDash val="solid"/>
                      <a:round/>
                      <a:headEnd type="none" w="med" len="med"/>
                      <a:tailEnd type="none" w="med" len="med"/>
                    </a:lnB>
                  </a:tcPr>
                </a:tc>
                <a:tc>
                  <a:txBody>
                    <a:bodyPr/>
                    <a:lstStyle/>
                    <a:p>
                      <a:pPr algn="ctr"/>
                      <a:r>
                        <a:rPr lang="en-US" altLang="zh-CN" sz="2800" b="1" dirty="0"/>
                        <a:t>1</a:t>
                      </a:r>
                      <a:endParaRPr lang="zh-CN" altLang="en-US" sz="2800" b="1" dirty="0"/>
                    </a:p>
                  </a:txBody>
                  <a:tcPr marL="68586" marR="68586" marT="34293" marB="3429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5300">
                <a:tc>
                  <a:txBody>
                    <a:bodyPr/>
                    <a:lstStyle/>
                    <a:p>
                      <a:pPr algn="ctr"/>
                      <a:r>
                        <a:rPr lang="en-US" altLang="zh-CN" sz="2800" b="1" dirty="0">
                          <a:solidFill>
                            <a:srgbClr val="FF0000"/>
                          </a:solidFill>
                        </a:rPr>
                        <a:t>M</a:t>
                      </a:r>
                      <a:r>
                        <a:rPr lang="en-US" altLang="zh-CN" sz="2800" b="1" baseline="-25000" dirty="0">
                          <a:solidFill>
                            <a:srgbClr val="FF0000"/>
                          </a:solidFill>
                        </a:rPr>
                        <a:t>0</a:t>
                      </a:r>
                      <a:r>
                        <a:rPr lang="en-US" altLang="zh-CN" sz="2800" b="1" dirty="0">
                          <a:solidFill>
                            <a:srgbClr val="FF0000"/>
                          </a:solidFill>
                        </a:rPr>
                        <a:t>=A&amp;B</a:t>
                      </a:r>
                      <a:r>
                        <a:rPr lang="en-US" altLang="zh-CN" sz="2800" b="1" baseline="-25000" dirty="0">
                          <a:solidFill>
                            <a:srgbClr val="FF0000"/>
                          </a:solidFill>
                        </a:rPr>
                        <a:t>4</a:t>
                      </a:r>
                      <a:endParaRPr lang="zh-CN" altLang="en-US" sz="2800" b="1" baseline="-25000" dirty="0">
                        <a:solidFill>
                          <a:srgbClr val="FF0000"/>
                        </a:solidFill>
                      </a:endParaRPr>
                    </a:p>
                  </a:txBody>
                  <a:tcPr marL="68586" marR="68586" marT="34293" marB="34293">
                    <a:lnT w="12700" cap="flat" cmpd="sng" algn="ctr">
                      <a:solidFill>
                        <a:schemeClr val="tx1"/>
                      </a:solidFill>
                      <a:prstDash val="solid"/>
                      <a:round/>
                      <a:headEnd type="none" w="med" len="med"/>
                      <a:tailEnd type="none" w="med" len="med"/>
                    </a:lnT>
                  </a:tcPr>
                </a:tc>
                <a:tc>
                  <a:txBody>
                    <a:bodyPr/>
                    <a:lstStyle/>
                    <a:p>
                      <a:pPr algn="ctr"/>
                      <a:endParaRPr lang="zh-CN" altLang="en-US" sz="2800" b="1" baseline="-25000" dirty="0">
                        <a:solidFill>
                          <a:srgbClr val="FF0000"/>
                        </a:solidFill>
                      </a:endParaRPr>
                    </a:p>
                  </a:txBody>
                  <a:tcPr marL="68586" marR="68586" marT="34293" marB="34293">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chemeClr val="tx1"/>
                        </a:solidFill>
                        <a:latin typeface="+mn-lt"/>
                        <a:ea typeface="+mn-ea"/>
                        <a:cs typeface="+mn-cs"/>
                      </a:endParaRPr>
                    </a:p>
                  </a:txBody>
                  <a:tcPr marL="68586" marR="68586" marT="34293" marB="34293">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chemeClr val="tx1"/>
                        </a:solidFill>
                        <a:latin typeface="+mn-lt"/>
                        <a:ea typeface="+mn-ea"/>
                        <a:cs typeface="+mn-cs"/>
                      </a:endParaRPr>
                    </a:p>
                  </a:txBody>
                  <a:tcPr marL="68586" marR="68586" marT="34293" marB="34293">
                    <a:lnT w="12700" cap="flat" cmpd="sng" algn="ctr">
                      <a:solidFill>
                        <a:schemeClr val="tx1"/>
                      </a:solidFill>
                      <a:prstDash val="solid"/>
                      <a:round/>
                      <a:headEnd type="none" w="med" len="med"/>
                      <a:tailEnd type="none" w="med" len="med"/>
                    </a:lnT>
                  </a:tcPr>
                </a:tc>
                <a:tc>
                  <a:txBody>
                    <a:bodyPr/>
                    <a:lstStyle/>
                    <a:p>
                      <a:pPr algn="ctr"/>
                      <a:endParaRPr lang="zh-CN" altLang="en-US" sz="2800" b="1" dirty="0"/>
                    </a:p>
                  </a:txBody>
                  <a:tcPr marL="68586" marR="68586" marT="34293" marB="34293">
                    <a:lnT w="12700" cap="flat" cmpd="sng" algn="ctr">
                      <a:solidFill>
                        <a:schemeClr val="tx1"/>
                      </a:solidFill>
                      <a:prstDash val="solid"/>
                      <a:round/>
                      <a:headEnd type="none" w="med" len="med"/>
                      <a:tailEnd type="none" w="med" len="med"/>
                    </a:lnT>
                  </a:tcPr>
                </a:tc>
                <a:tc>
                  <a:txBody>
                    <a:bodyPr/>
                    <a:lstStyle/>
                    <a:p>
                      <a:pPr algn="ctr"/>
                      <a:endParaRPr lang="zh-CN" altLang="en-US" sz="2800" b="1" dirty="0"/>
                    </a:p>
                  </a:txBody>
                  <a:tcPr marL="68586" marR="68586"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t>1</a:t>
                      </a:r>
                      <a:endParaRPr lang="zh-CN" altLang="en-US" sz="2800" b="1" dirty="0"/>
                    </a:p>
                  </a:txBody>
                  <a:tcPr marL="68586" marR="68586"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t>1</a:t>
                      </a:r>
                      <a:endParaRPr lang="zh-CN" altLang="en-US" sz="2800" b="1" dirty="0"/>
                    </a:p>
                  </a:txBody>
                  <a:tcPr marL="68586" marR="68586"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t>0</a:t>
                      </a:r>
                      <a:endParaRPr lang="zh-CN" altLang="en-US" sz="2800" b="1" dirty="0"/>
                    </a:p>
                  </a:txBody>
                  <a:tcPr marL="68586" marR="68586"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t>1</a:t>
                      </a:r>
                      <a:endParaRPr lang="zh-CN" altLang="en-US" sz="2800" b="1" dirty="0"/>
                    </a:p>
                  </a:txBody>
                  <a:tcPr marL="68586" marR="68586" marT="34293" marB="34293">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495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0000"/>
                          </a:solidFill>
                        </a:rPr>
                        <a:t>M</a:t>
                      </a:r>
                      <a:r>
                        <a:rPr lang="en-US" altLang="zh-CN" sz="2800" b="1" baseline="-25000" dirty="0">
                          <a:solidFill>
                            <a:srgbClr val="FF0000"/>
                          </a:solidFill>
                        </a:rPr>
                        <a:t>1</a:t>
                      </a:r>
                      <a:r>
                        <a:rPr lang="en-US" altLang="zh-CN" sz="2800" b="1" dirty="0">
                          <a:solidFill>
                            <a:srgbClr val="FF0000"/>
                          </a:solidFill>
                        </a:rPr>
                        <a:t>=A&amp;B</a:t>
                      </a:r>
                      <a:r>
                        <a:rPr lang="en-US" altLang="zh-CN" sz="2800" b="1" baseline="-25000" dirty="0">
                          <a:solidFill>
                            <a:srgbClr val="FF0000"/>
                          </a:solidFill>
                        </a:rPr>
                        <a:t>3</a:t>
                      </a:r>
                      <a:endParaRPr lang="zh-CN" altLang="en-US" sz="2800" b="1" baseline="-25000" dirty="0">
                        <a:solidFill>
                          <a:srgbClr val="FF0000"/>
                        </a:solidFill>
                      </a:endParaRPr>
                    </a:p>
                  </a:txBody>
                  <a:tcPr marL="68586" marR="68586" marT="34293" marB="34293">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baseline="-25000" dirty="0">
                        <a:solidFill>
                          <a:srgbClr val="FF0000"/>
                        </a:solidFill>
                      </a:endParaRPr>
                    </a:p>
                  </a:txBody>
                  <a:tcPr marL="68586" marR="68586" marT="34293" marB="34293">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chemeClr val="tx1"/>
                        </a:solidFill>
                        <a:latin typeface="+mn-lt"/>
                        <a:ea typeface="+mn-ea"/>
                        <a:cs typeface="+mn-cs"/>
                      </a:endParaRPr>
                    </a:p>
                  </a:txBody>
                  <a:tcPr marL="68586" marR="68586" marT="34293" marB="34293">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chemeClr val="tx1"/>
                        </a:solidFill>
                        <a:latin typeface="+mn-lt"/>
                        <a:ea typeface="+mn-ea"/>
                        <a:cs typeface="+mn-cs"/>
                      </a:endParaRPr>
                    </a:p>
                  </a:txBody>
                  <a:tcPr marL="68586" marR="68586" marT="34293" marB="34293">
                    <a:lnB>
                      <a:noFill/>
                    </a:lnB>
                  </a:tcPr>
                </a:tc>
                <a:tc>
                  <a:txBody>
                    <a:bodyPr/>
                    <a:lstStyle/>
                    <a:p>
                      <a:pPr algn="ctr"/>
                      <a:endParaRPr lang="zh-CN" altLang="en-US" sz="2800" b="1"/>
                    </a:p>
                  </a:txBody>
                  <a:tcPr marL="68586" marR="68586" marT="34293" marB="34293">
                    <a:lnB>
                      <a:noFill/>
                    </a:lnB>
                  </a:tcPr>
                </a:tc>
                <a:tc>
                  <a:txBody>
                    <a:bodyPr/>
                    <a:lstStyle/>
                    <a:p>
                      <a:pPr algn="ctr"/>
                      <a:r>
                        <a:rPr lang="en-US" altLang="zh-CN" sz="2800" b="1" dirty="0"/>
                        <a:t>1</a:t>
                      </a:r>
                      <a:endParaRPr lang="zh-CN" altLang="en-US" sz="2800" b="1" dirty="0"/>
                    </a:p>
                  </a:txBody>
                  <a:tcPr marL="68586" marR="68586" marT="34293" marB="34293">
                    <a:lnB>
                      <a:noFill/>
                    </a:lnB>
                  </a:tcPr>
                </a:tc>
                <a:tc>
                  <a:txBody>
                    <a:bodyPr/>
                    <a:lstStyle/>
                    <a:p>
                      <a:pPr algn="ctr"/>
                      <a:r>
                        <a:rPr lang="en-US" altLang="zh-CN" sz="2800" b="1" dirty="0"/>
                        <a:t>1</a:t>
                      </a:r>
                      <a:endParaRPr lang="zh-CN" altLang="en-US" sz="2800" b="1" dirty="0"/>
                    </a:p>
                  </a:txBody>
                  <a:tcPr marL="68586" marR="68586" marT="34293" marB="34293">
                    <a:lnB>
                      <a:noFill/>
                    </a:lnB>
                  </a:tcPr>
                </a:tc>
                <a:tc>
                  <a:txBody>
                    <a:bodyPr/>
                    <a:lstStyle/>
                    <a:p>
                      <a:pPr algn="ctr"/>
                      <a:r>
                        <a:rPr lang="en-US" altLang="zh-CN" sz="2800" b="1" dirty="0"/>
                        <a:t>0</a:t>
                      </a:r>
                      <a:endParaRPr lang="zh-CN" altLang="en-US" sz="2800" b="1" dirty="0"/>
                    </a:p>
                  </a:txBody>
                  <a:tcPr marL="68586" marR="68586" marT="34293" marB="34293">
                    <a:lnB>
                      <a:noFill/>
                    </a:lnB>
                  </a:tcPr>
                </a:tc>
                <a:tc>
                  <a:txBody>
                    <a:bodyPr/>
                    <a:lstStyle/>
                    <a:p>
                      <a:pPr algn="ctr"/>
                      <a:r>
                        <a:rPr lang="en-US" altLang="zh-CN" sz="2800" b="1" dirty="0"/>
                        <a:t>1</a:t>
                      </a:r>
                      <a:endParaRPr lang="zh-CN" altLang="en-US" sz="2800" b="1" dirty="0"/>
                    </a:p>
                  </a:txBody>
                  <a:tcPr marL="68586" marR="68586" marT="34293" marB="34293">
                    <a:lnB>
                      <a:noFill/>
                    </a:lnB>
                  </a:tcPr>
                </a:tc>
                <a:tc>
                  <a:txBody>
                    <a:bodyPr/>
                    <a:lstStyle/>
                    <a:p>
                      <a:pPr algn="ctr"/>
                      <a:endParaRPr lang="zh-CN" altLang="en-US" sz="2800" b="1" dirty="0"/>
                    </a:p>
                  </a:txBody>
                  <a:tcPr marL="68586" marR="68586" marT="34293" marB="34293">
                    <a:lnB>
                      <a:noFill/>
                    </a:lnB>
                  </a:tcPr>
                </a:tc>
                <a:extLst>
                  <a:ext uri="{0D108BD9-81ED-4DB2-BD59-A6C34878D82A}">
                    <a16:rowId xmlns:a16="http://schemas.microsoft.com/office/drawing/2014/main" val="10003"/>
                  </a:ext>
                </a:extLst>
              </a:tr>
              <a:tr h="495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0000"/>
                          </a:solidFill>
                        </a:rPr>
                        <a:t>M</a:t>
                      </a:r>
                      <a:r>
                        <a:rPr lang="en-US" altLang="zh-CN" sz="2800" b="1" baseline="-25000" dirty="0">
                          <a:solidFill>
                            <a:srgbClr val="FF0000"/>
                          </a:solidFill>
                        </a:rPr>
                        <a:t>2</a:t>
                      </a:r>
                      <a:r>
                        <a:rPr lang="en-US" altLang="zh-CN" sz="2800" b="1" dirty="0">
                          <a:solidFill>
                            <a:srgbClr val="FF0000"/>
                          </a:solidFill>
                        </a:rPr>
                        <a:t>=A&amp;B</a:t>
                      </a:r>
                      <a:r>
                        <a:rPr lang="en-US" altLang="zh-CN" sz="2800" b="1" baseline="-25000" dirty="0">
                          <a:solidFill>
                            <a:srgbClr val="FF0000"/>
                          </a:solidFill>
                        </a:rPr>
                        <a:t>2</a:t>
                      </a:r>
                      <a:endParaRPr lang="zh-CN" altLang="en-US" sz="2800" b="1" baseline="-25000" dirty="0">
                        <a:solidFill>
                          <a:srgbClr val="FF0000"/>
                        </a:solidFill>
                      </a:endParaRPr>
                    </a:p>
                  </a:txBody>
                  <a:tcPr marL="68586" marR="68586" marT="34293" marB="3429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baseline="-25000" dirty="0">
                        <a:solidFill>
                          <a:srgbClr val="FF0000"/>
                        </a:solidFill>
                      </a:endParaRPr>
                    </a:p>
                  </a:txBody>
                  <a:tcPr marL="68586" marR="68586" marT="34293" marB="3429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chemeClr val="tx1"/>
                        </a:solidFill>
                        <a:latin typeface="+mn-lt"/>
                        <a:ea typeface="+mn-ea"/>
                        <a:cs typeface="+mn-cs"/>
                      </a:endParaRPr>
                    </a:p>
                  </a:txBody>
                  <a:tcPr marL="68586" marR="68586" marT="34293" marB="3429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chemeClr val="tx1"/>
                        </a:solidFill>
                        <a:latin typeface="+mn-lt"/>
                        <a:ea typeface="+mn-ea"/>
                        <a:cs typeface="+mn-cs"/>
                      </a:endParaRPr>
                    </a:p>
                  </a:txBody>
                  <a:tcPr marL="68586" marR="68586" marT="34293" marB="3429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t>0</a:t>
                      </a:r>
                      <a:endParaRPr lang="zh-CN" altLang="en-US" sz="2800" b="1" dirty="0"/>
                    </a:p>
                  </a:txBody>
                  <a:tcPr marL="68586" marR="68586" marT="34293" marB="3429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t>0</a:t>
                      </a:r>
                      <a:endParaRPr lang="zh-CN" altLang="en-US" sz="2800" b="1" dirty="0"/>
                    </a:p>
                  </a:txBody>
                  <a:tcPr marL="68586" marR="68586" marT="34293" marB="3429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t>0</a:t>
                      </a:r>
                      <a:endParaRPr lang="zh-CN" altLang="en-US" sz="2800" b="1" dirty="0"/>
                    </a:p>
                  </a:txBody>
                  <a:tcPr marL="68586" marR="68586" marT="34293" marB="3429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t>0</a:t>
                      </a:r>
                      <a:endParaRPr lang="zh-CN" altLang="en-US" sz="2800" b="1" dirty="0"/>
                    </a:p>
                  </a:txBody>
                  <a:tcPr marL="68586" marR="68586" marT="34293" marB="3429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800" b="1" dirty="0"/>
                    </a:p>
                  </a:txBody>
                  <a:tcPr marL="68586" marR="68586" marT="34293" marB="3429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800" b="1" dirty="0"/>
                    </a:p>
                  </a:txBody>
                  <a:tcPr marL="68586" marR="68586" marT="34293" marB="3429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95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0000"/>
                          </a:solidFill>
                        </a:rPr>
                        <a:t>M</a:t>
                      </a:r>
                      <a:r>
                        <a:rPr lang="en-US" altLang="zh-CN" sz="2800" b="1" baseline="-25000" dirty="0">
                          <a:solidFill>
                            <a:srgbClr val="FF0000"/>
                          </a:solidFill>
                        </a:rPr>
                        <a:t>3</a:t>
                      </a:r>
                      <a:r>
                        <a:rPr lang="en-US" altLang="zh-CN" sz="2800" b="1" dirty="0">
                          <a:solidFill>
                            <a:srgbClr val="FF0000"/>
                          </a:solidFill>
                        </a:rPr>
                        <a:t>=A&amp;B</a:t>
                      </a:r>
                      <a:r>
                        <a:rPr lang="en-US" altLang="zh-CN" sz="2800" b="1" baseline="-25000" dirty="0">
                          <a:solidFill>
                            <a:srgbClr val="FF0000"/>
                          </a:solidFill>
                        </a:rPr>
                        <a:t>1</a:t>
                      </a:r>
                      <a:endParaRPr lang="zh-CN" altLang="en-US" sz="2800" b="1" baseline="-25000" dirty="0">
                        <a:solidFill>
                          <a:srgbClr val="FF0000"/>
                        </a:solidFill>
                      </a:endParaRPr>
                    </a:p>
                  </a:txBody>
                  <a:tcPr marL="68586" marR="68586" marT="34293" marB="3429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baseline="-25000" dirty="0">
                        <a:solidFill>
                          <a:srgbClr val="FF0000"/>
                        </a:solidFill>
                      </a:endParaRPr>
                    </a:p>
                  </a:txBody>
                  <a:tcPr marL="68586" marR="68586" marT="34293" marB="3429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chemeClr val="tx1"/>
                        </a:solidFill>
                        <a:latin typeface="+mn-lt"/>
                        <a:ea typeface="+mn-ea"/>
                        <a:cs typeface="+mn-cs"/>
                      </a:endParaRPr>
                    </a:p>
                  </a:txBody>
                  <a:tcPr marL="68586" marR="68586" marT="34293" marB="3429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latin typeface="+mn-lt"/>
                          <a:ea typeface="+mn-ea"/>
                          <a:cs typeface="+mn-cs"/>
                        </a:rPr>
                        <a:t>1</a:t>
                      </a:r>
                      <a:endParaRPr lang="zh-CN" altLang="en-US" sz="2800" b="1" kern="1200" dirty="0">
                        <a:solidFill>
                          <a:schemeClr val="tx1"/>
                        </a:solidFill>
                        <a:latin typeface="+mn-lt"/>
                        <a:ea typeface="+mn-ea"/>
                        <a:cs typeface="+mn-cs"/>
                      </a:endParaRPr>
                    </a:p>
                  </a:txBody>
                  <a:tcPr marL="68586" marR="68586" marT="34293" marB="3429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t>1</a:t>
                      </a:r>
                      <a:endParaRPr lang="zh-CN" altLang="en-US" sz="2800" b="1" dirty="0"/>
                    </a:p>
                  </a:txBody>
                  <a:tcPr marL="68586" marR="68586" marT="34293" marB="3429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t>0</a:t>
                      </a:r>
                      <a:endParaRPr lang="zh-CN" altLang="en-US" sz="2800" b="1" dirty="0"/>
                    </a:p>
                  </a:txBody>
                  <a:tcPr marL="68586" marR="68586" marT="34293" marB="3429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t>1</a:t>
                      </a:r>
                      <a:endParaRPr lang="zh-CN" altLang="en-US" sz="2800" b="1" dirty="0"/>
                    </a:p>
                  </a:txBody>
                  <a:tcPr marL="68586" marR="68586" marT="34293" marB="3429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p>
                  </a:txBody>
                  <a:tcPr marL="68586" marR="68586" marT="34293" marB="3429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p>
                  </a:txBody>
                  <a:tcPr marL="68586" marR="68586" marT="34293" marB="3429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p>
                  </a:txBody>
                  <a:tcPr marL="68586" marR="68586" marT="34293" marB="34293">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95300">
                <a:tc>
                  <a:txBody>
                    <a:bodyPr/>
                    <a:lstStyle/>
                    <a:p>
                      <a:pPr algn="ctr"/>
                      <a:r>
                        <a:rPr lang="en-US" altLang="zh-CN" sz="2800" b="1" dirty="0">
                          <a:solidFill>
                            <a:srgbClr val="FF0000"/>
                          </a:solidFill>
                        </a:rPr>
                        <a:t>AXB</a:t>
                      </a:r>
                      <a:endParaRPr lang="zh-CN" altLang="en-US" sz="2800" b="1" dirty="0"/>
                    </a:p>
                  </a:txBody>
                  <a:tcPr marL="68586" marR="68586" marT="34293" marB="34293">
                    <a:lnT w="12700" cap="flat" cmpd="sng" algn="ctr">
                      <a:solidFill>
                        <a:schemeClr val="tx1"/>
                      </a:solidFill>
                      <a:prstDash val="solid"/>
                      <a:round/>
                      <a:headEnd type="none" w="med" len="med"/>
                      <a:tailEnd type="none" w="med" len="med"/>
                    </a:lnT>
                  </a:tcPr>
                </a:tc>
                <a:tc>
                  <a:txBody>
                    <a:bodyPr/>
                    <a:lstStyle/>
                    <a:p>
                      <a:pPr algn="ctr"/>
                      <a:endParaRPr lang="zh-CN" altLang="en-US" sz="2800" b="1" dirty="0">
                        <a:solidFill>
                          <a:srgbClr val="FF0000"/>
                        </a:solidFill>
                      </a:endParaRPr>
                    </a:p>
                  </a:txBody>
                  <a:tcPr marL="68586" marR="68586" marT="34293" marB="34293">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2800" b="1" kern="1200" dirty="0">
                          <a:solidFill>
                            <a:schemeClr val="tx1"/>
                          </a:solidFill>
                          <a:latin typeface="+mn-lt"/>
                          <a:ea typeface="+mn-ea"/>
                          <a:cs typeface="+mn-cs"/>
                        </a:rPr>
                        <a:t>1</a:t>
                      </a:r>
                      <a:endParaRPr lang="zh-CN" altLang="en-US" sz="2800" b="1" kern="1200" dirty="0">
                        <a:solidFill>
                          <a:schemeClr val="tx1"/>
                        </a:solidFill>
                        <a:latin typeface="+mn-lt"/>
                        <a:ea typeface="+mn-ea"/>
                        <a:cs typeface="+mn-cs"/>
                      </a:endParaRPr>
                    </a:p>
                  </a:txBody>
                  <a:tcPr marL="68586" marR="68586" marT="34293" marB="34293">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2800" b="1" kern="1200" dirty="0">
                          <a:solidFill>
                            <a:schemeClr val="tx1"/>
                          </a:solidFill>
                          <a:latin typeface="+mn-lt"/>
                          <a:ea typeface="+mn-ea"/>
                          <a:cs typeface="+mn-cs"/>
                        </a:rPr>
                        <a:t>0</a:t>
                      </a:r>
                      <a:endParaRPr lang="zh-CN" altLang="en-US" sz="2800" b="1" kern="1200" dirty="0">
                        <a:solidFill>
                          <a:schemeClr val="tx1"/>
                        </a:solidFill>
                        <a:latin typeface="+mn-lt"/>
                        <a:ea typeface="+mn-ea"/>
                        <a:cs typeface="+mn-cs"/>
                      </a:endParaRPr>
                    </a:p>
                  </a:txBody>
                  <a:tcPr marL="68586" marR="68586"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solidFill>
                            <a:schemeClr val="tx1"/>
                          </a:solidFill>
                        </a:rPr>
                        <a:t>0</a:t>
                      </a:r>
                      <a:endParaRPr lang="zh-CN" altLang="en-US" sz="2800" b="1" dirty="0">
                        <a:solidFill>
                          <a:schemeClr val="tx1"/>
                        </a:solidFill>
                      </a:endParaRPr>
                    </a:p>
                  </a:txBody>
                  <a:tcPr marL="68586" marR="68586"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solidFill>
                            <a:schemeClr val="tx1"/>
                          </a:solidFill>
                        </a:rPr>
                        <a:t>0</a:t>
                      </a:r>
                      <a:endParaRPr lang="zh-CN" altLang="en-US" sz="2800" b="1" dirty="0">
                        <a:solidFill>
                          <a:schemeClr val="tx1"/>
                        </a:solidFill>
                      </a:endParaRPr>
                    </a:p>
                  </a:txBody>
                  <a:tcPr marL="68586" marR="68586"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solidFill>
                            <a:schemeClr val="tx1"/>
                          </a:solidFill>
                        </a:rPr>
                        <a:t>1</a:t>
                      </a:r>
                      <a:endParaRPr lang="zh-CN" altLang="en-US" sz="2800" b="1" dirty="0">
                        <a:solidFill>
                          <a:schemeClr val="tx1"/>
                        </a:solidFill>
                      </a:endParaRPr>
                    </a:p>
                  </a:txBody>
                  <a:tcPr marL="68586" marR="68586"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solidFill>
                            <a:schemeClr val="tx1"/>
                          </a:solidFill>
                        </a:rPr>
                        <a:t>1</a:t>
                      </a:r>
                      <a:endParaRPr lang="zh-CN" altLang="en-US" sz="2800" b="1" dirty="0">
                        <a:solidFill>
                          <a:schemeClr val="tx1"/>
                        </a:solidFill>
                      </a:endParaRPr>
                    </a:p>
                  </a:txBody>
                  <a:tcPr marL="68586" marR="68586"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solidFill>
                            <a:schemeClr val="tx1"/>
                          </a:solidFill>
                        </a:rPr>
                        <a:t>1</a:t>
                      </a:r>
                      <a:endParaRPr lang="zh-CN" altLang="en-US" sz="2800" b="1" dirty="0">
                        <a:solidFill>
                          <a:schemeClr val="tx1"/>
                        </a:solidFill>
                      </a:endParaRPr>
                    </a:p>
                  </a:txBody>
                  <a:tcPr marL="68586" marR="68586" marT="34293" marB="34293">
                    <a:lnT w="12700" cap="flat" cmpd="sng" algn="ctr">
                      <a:solidFill>
                        <a:schemeClr val="tx1"/>
                      </a:solidFill>
                      <a:prstDash val="solid"/>
                      <a:round/>
                      <a:headEnd type="none" w="med" len="med"/>
                      <a:tailEnd type="none" w="med" len="med"/>
                    </a:lnT>
                  </a:tcPr>
                </a:tc>
                <a:tc>
                  <a:txBody>
                    <a:bodyPr/>
                    <a:lstStyle/>
                    <a:p>
                      <a:pPr algn="ctr"/>
                      <a:r>
                        <a:rPr lang="en-US" altLang="zh-CN" sz="2800" b="1" dirty="0">
                          <a:solidFill>
                            <a:schemeClr val="tx1"/>
                          </a:solidFill>
                        </a:rPr>
                        <a:t>1</a:t>
                      </a:r>
                      <a:endParaRPr lang="zh-CN" altLang="en-US" sz="2800" b="1" dirty="0">
                        <a:solidFill>
                          <a:schemeClr val="tx1"/>
                        </a:solidFill>
                      </a:endParaRPr>
                    </a:p>
                  </a:txBody>
                  <a:tcPr marL="68586" marR="68586" marT="34293" marB="34293">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
        <p:nvSpPr>
          <p:cNvPr id="19" name="圆角矩形标注 18"/>
          <p:cNvSpPr/>
          <p:nvPr/>
        </p:nvSpPr>
        <p:spPr>
          <a:xfrm>
            <a:off x="952500" y="2278063"/>
            <a:ext cx="1217613" cy="573087"/>
          </a:xfrm>
          <a:prstGeom prst="wedgeRoundRectCallout">
            <a:avLst>
              <a:gd name="adj1" fmla="val -12270"/>
              <a:gd name="adj2" fmla="val 78706"/>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400">
                <a:solidFill>
                  <a:srgbClr val="FFFFFF"/>
                </a:solidFill>
                <a:latin typeface="Lantinghei SC Demibold"/>
                <a:ea typeface="Lantinghei SC Demibold"/>
                <a:cs typeface="Lantinghei SC Demibold"/>
              </a:rPr>
              <a:t>逻辑与</a:t>
            </a:r>
          </a:p>
        </p:txBody>
      </p:sp>
      <p:graphicFrame>
        <p:nvGraphicFramePr>
          <p:cNvPr id="22" name="有符号问题表格" hidden="1"/>
          <p:cNvGraphicFramePr>
            <a:graphicFrameLocks noGrp="1"/>
          </p:cNvGraphicFramePr>
          <p:nvPr/>
        </p:nvGraphicFramePr>
        <p:xfrm>
          <a:off x="388938" y="2349500"/>
          <a:ext cx="4830762" cy="2400300"/>
        </p:xfrm>
        <a:graphic>
          <a:graphicData uri="http://schemas.openxmlformats.org/drawingml/2006/table">
            <a:tbl>
              <a:tblPr firstRow="1" bandRow="1">
                <a:tableStyleId>{2D5ABB26-0587-4C30-8999-92F81FD0307C}</a:tableStyleId>
              </a:tblPr>
              <a:tblGrid>
                <a:gridCol w="1647680">
                  <a:extLst>
                    <a:ext uri="{9D8B030D-6E8A-4147-A177-3AD203B41FA5}">
                      <a16:colId xmlns:a16="http://schemas.microsoft.com/office/drawing/2014/main" val="20000"/>
                    </a:ext>
                  </a:extLst>
                </a:gridCol>
                <a:gridCol w="353845">
                  <a:extLst>
                    <a:ext uri="{9D8B030D-6E8A-4147-A177-3AD203B41FA5}">
                      <a16:colId xmlns:a16="http://schemas.microsoft.com/office/drawing/2014/main" val="20001"/>
                    </a:ext>
                  </a:extLst>
                </a:gridCol>
                <a:gridCol w="353845">
                  <a:extLst>
                    <a:ext uri="{9D8B030D-6E8A-4147-A177-3AD203B41FA5}">
                      <a16:colId xmlns:a16="http://schemas.microsoft.com/office/drawing/2014/main" val="20002"/>
                    </a:ext>
                  </a:extLst>
                </a:gridCol>
                <a:gridCol w="353845">
                  <a:extLst>
                    <a:ext uri="{9D8B030D-6E8A-4147-A177-3AD203B41FA5}">
                      <a16:colId xmlns:a16="http://schemas.microsoft.com/office/drawing/2014/main" val="20003"/>
                    </a:ext>
                  </a:extLst>
                </a:gridCol>
                <a:gridCol w="353591">
                  <a:extLst>
                    <a:ext uri="{9D8B030D-6E8A-4147-A177-3AD203B41FA5}">
                      <a16:colId xmlns:a16="http://schemas.microsoft.com/office/drawing/2014/main" val="20004"/>
                    </a:ext>
                  </a:extLst>
                </a:gridCol>
                <a:gridCol w="353591">
                  <a:extLst>
                    <a:ext uri="{9D8B030D-6E8A-4147-A177-3AD203B41FA5}">
                      <a16:colId xmlns:a16="http://schemas.microsoft.com/office/drawing/2014/main" val="20005"/>
                    </a:ext>
                  </a:extLst>
                </a:gridCol>
                <a:gridCol w="353591">
                  <a:extLst>
                    <a:ext uri="{9D8B030D-6E8A-4147-A177-3AD203B41FA5}">
                      <a16:colId xmlns:a16="http://schemas.microsoft.com/office/drawing/2014/main" val="20006"/>
                    </a:ext>
                  </a:extLst>
                </a:gridCol>
                <a:gridCol w="353591">
                  <a:extLst>
                    <a:ext uri="{9D8B030D-6E8A-4147-A177-3AD203B41FA5}">
                      <a16:colId xmlns:a16="http://schemas.microsoft.com/office/drawing/2014/main" val="20007"/>
                    </a:ext>
                  </a:extLst>
                </a:gridCol>
                <a:gridCol w="353591">
                  <a:extLst>
                    <a:ext uri="{9D8B030D-6E8A-4147-A177-3AD203B41FA5}">
                      <a16:colId xmlns:a16="http://schemas.microsoft.com/office/drawing/2014/main" val="20008"/>
                    </a:ext>
                  </a:extLst>
                </a:gridCol>
                <a:gridCol w="353591">
                  <a:extLst>
                    <a:ext uri="{9D8B030D-6E8A-4147-A177-3AD203B41FA5}">
                      <a16:colId xmlns:a16="http://schemas.microsoft.com/office/drawing/2014/main" val="20009"/>
                    </a:ext>
                  </a:extLst>
                </a:gridCol>
              </a:tblGrid>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608" marR="68608"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608" marR="68608" marT="34290" marB="34290"/>
                </a:tc>
                <a:tc>
                  <a:txBody>
                    <a:bodyPr/>
                    <a:lstStyle/>
                    <a:p>
                      <a:pPr marL="0" algn="ctr" defTabSz="914400" rtl="0" eaLnBrk="1" latinLnBrk="0" hangingPunct="1"/>
                      <a:endParaRPr lang="zh-CN" altLang="en-US" sz="1800" kern="1200" dirty="0">
                        <a:solidFill>
                          <a:schemeClr val="tx1"/>
                        </a:solidFill>
                        <a:latin typeface="+mn-lt"/>
                        <a:ea typeface="+mn-ea"/>
                        <a:cs typeface="+mn-cs"/>
                      </a:endParaRPr>
                    </a:p>
                  </a:txBody>
                  <a:tcPr marL="68608" marR="68608" marT="34290" marB="34290"/>
                </a:tc>
                <a:tc>
                  <a:txBody>
                    <a:bodyPr/>
                    <a:lstStyle/>
                    <a:p>
                      <a:pPr marL="0" algn="ctr" defTabSz="914400" rtl="0" eaLnBrk="1" latinLnBrk="0" hangingPunct="1"/>
                      <a:endParaRPr lang="zh-CN" altLang="en-US" sz="1800" kern="1200" dirty="0">
                        <a:solidFill>
                          <a:schemeClr val="tx1"/>
                        </a:solidFill>
                        <a:latin typeface="+mn-lt"/>
                        <a:ea typeface="+mn-ea"/>
                        <a:cs typeface="+mn-cs"/>
                      </a:endParaRPr>
                    </a:p>
                  </a:txBody>
                  <a:tcPr marL="68608" marR="68608" marT="34290" marB="34290"/>
                </a:tc>
                <a:tc>
                  <a:txBody>
                    <a:bodyPr/>
                    <a:lstStyle/>
                    <a:p>
                      <a:pPr algn="ctr"/>
                      <a:endParaRPr lang="zh-CN" altLang="en-US" sz="1800" dirty="0"/>
                    </a:p>
                  </a:txBody>
                  <a:tcPr marL="68608" marR="68608" marT="34290" marB="34290"/>
                </a:tc>
                <a:tc>
                  <a:txBody>
                    <a:bodyPr/>
                    <a:lstStyle/>
                    <a:p>
                      <a:pPr algn="ctr"/>
                      <a:r>
                        <a:rPr lang="en-US" altLang="zh-CN" sz="1800" dirty="0">
                          <a:solidFill>
                            <a:srgbClr val="FF0000"/>
                          </a:solidFill>
                        </a:rPr>
                        <a:t>1</a:t>
                      </a:r>
                      <a:endParaRPr lang="zh-CN" altLang="en-US" sz="1800" dirty="0">
                        <a:solidFill>
                          <a:srgbClr val="FF0000"/>
                        </a:solidFill>
                      </a:endParaRPr>
                    </a:p>
                  </a:txBody>
                  <a:tcPr marL="68608" marR="68608" marT="34290" marB="34290"/>
                </a:tc>
                <a:tc>
                  <a:txBody>
                    <a:bodyPr/>
                    <a:lstStyle/>
                    <a:p>
                      <a:pPr algn="ctr"/>
                      <a:r>
                        <a:rPr lang="en-US" altLang="zh-CN" sz="1800" dirty="0"/>
                        <a:t>1</a:t>
                      </a:r>
                      <a:endParaRPr lang="zh-CN" altLang="en-US" sz="1800" dirty="0"/>
                    </a:p>
                  </a:txBody>
                  <a:tcPr marL="68608" marR="68608" marT="34290" marB="34290"/>
                </a:tc>
                <a:tc>
                  <a:txBody>
                    <a:bodyPr/>
                    <a:lstStyle/>
                    <a:p>
                      <a:pPr algn="ctr"/>
                      <a:r>
                        <a:rPr lang="en-US" altLang="zh-CN" sz="1800" dirty="0"/>
                        <a:t>1</a:t>
                      </a:r>
                      <a:endParaRPr lang="zh-CN" altLang="en-US" sz="1800" dirty="0"/>
                    </a:p>
                  </a:txBody>
                  <a:tcPr marL="68608" marR="68608" marT="34290" marB="34290"/>
                </a:tc>
                <a:tc>
                  <a:txBody>
                    <a:bodyPr/>
                    <a:lstStyle/>
                    <a:p>
                      <a:pPr algn="ctr"/>
                      <a:r>
                        <a:rPr lang="en-US" altLang="zh-CN" sz="1800" dirty="0"/>
                        <a:t>0</a:t>
                      </a:r>
                      <a:endParaRPr lang="zh-CN" altLang="en-US" sz="1800" dirty="0"/>
                    </a:p>
                  </a:txBody>
                  <a:tcPr marL="68608" marR="68608" marT="34290" marB="34290"/>
                </a:tc>
                <a:tc>
                  <a:txBody>
                    <a:bodyPr/>
                    <a:lstStyle/>
                    <a:p>
                      <a:pPr algn="ctr"/>
                      <a:r>
                        <a:rPr lang="en-US" altLang="zh-CN" sz="1800" dirty="0"/>
                        <a:t>1</a:t>
                      </a:r>
                      <a:endParaRPr lang="zh-CN" altLang="en-US" sz="1800" dirty="0"/>
                    </a:p>
                  </a:txBody>
                  <a:tcPr marL="68608" marR="68608" marT="34290" marB="34290"/>
                </a:tc>
                <a:extLst>
                  <a:ext uri="{0D108BD9-81ED-4DB2-BD59-A6C34878D82A}">
                    <a16:rowId xmlns:a16="http://schemas.microsoft.com/office/drawing/2014/main" val="10000"/>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608" marR="68608" marT="34290" marB="34290">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608" marR="68608" marT="34290" marB="34290">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608" marR="68608" marT="34290" marB="34290">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608" marR="68608"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X</a:t>
                      </a:r>
                      <a:endParaRPr lang="zh-CN" altLang="en-US" sz="1800" dirty="0"/>
                    </a:p>
                  </a:txBody>
                  <a:tcPr marL="68608" marR="68608"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0</a:t>
                      </a:r>
                      <a:endParaRPr lang="zh-CN" altLang="en-US" sz="1800" dirty="0">
                        <a:solidFill>
                          <a:srgbClr val="FF0000"/>
                        </a:solidFill>
                      </a:endParaRPr>
                    </a:p>
                  </a:txBody>
                  <a:tcPr marL="68608" marR="68608"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608" marR="68608"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0</a:t>
                      </a:r>
                      <a:endParaRPr lang="zh-CN" altLang="en-US" sz="1800" dirty="0"/>
                    </a:p>
                  </a:txBody>
                  <a:tcPr marL="68608" marR="68608"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608" marR="68608"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608" marR="68608" marT="34290" marB="3429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2900">
                <a:tc>
                  <a:txBody>
                    <a:bodyPr/>
                    <a:lstStyle/>
                    <a:p>
                      <a:pPr algn="ctr"/>
                      <a:r>
                        <a:rPr lang="en-US" altLang="zh-CN" sz="1800" dirty="0">
                          <a:solidFill>
                            <a:srgbClr val="FF0000"/>
                          </a:solidFill>
                        </a:rPr>
                        <a:t>M</a:t>
                      </a:r>
                      <a:r>
                        <a:rPr lang="en-US" altLang="zh-CN" sz="1800" baseline="-25000" dirty="0">
                          <a:solidFill>
                            <a:srgbClr val="FF0000"/>
                          </a:solidFill>
                        </a:rPr>
                        <a:t>0</a:t>
                      </a:r>
                      <a:r>
                        <a:rPr lang="en-US" altLang="zh-CN" sz="1800" dirty="0">
                          <a:solidFill>
                            <a:srgbClr val="FF0000"/>
                          </a:solidFill>
                        </a:rPr>
                        <a:t>=A&amp;&amp;B</a:t>
                      </a:r>
                      <a:r>
                        <a:rPr lang="en-US" altLang="zh-CN" sz="1800" baseline="-25000" dirty="0">
                          <a:solidFill>
                            <a:srgbClr val="FF0000"/>
                          </a:solidFill>
                        </a:rPr>
                        <a:t>0</a:t>
                      </a:r>
                      <a:endParaRPr lang="zh-CN" altLang="en-US" sz="1800" baseline="-25000" dirty="0">
                        <a:solidFill>
                          <a:srgbClr val="FF0000"/>
                        </a:solidFill>
                      </a:endParaRPr>
                    </a:p>
                  </a:txBody>
                  <a:tcPr marL="68608" marR="68608" marT="34290" marB="34290">
                    <a:lnT w="12700" cap="flat" cmpd="sng" algn="ctr">
                      <a:solidFill>
                        <a:schemeClr val="tx1"/>
                      </a:solidFill>
                      <a:prstDash val="solid"/>
                      <a:round/>
                      <a:headEnd type="none" w="med" len="med"/>
                      <a:tailEnd type="none" w="med" len="med"/>
                    </a:lnT>
                  </a:tcPr>
                </a:tc>
                <a:tc>
                  <a:txBody>
                    <a:bodyPr/>
                    <a:lstStyle/>
                    <a:p>
                      <a:pPr algn="ctr"/>
                      <a:endParaRPr lang="zh-CN" altLang="en-US" sz="1800" baseline="-25000" dirty="0">
                        <a:solidFill>
                          <a:srgbClr val="FF0000"/>
                        </a:solidFill>
                      </a:endParaRPr>
                    </a:p>
                  </a:txBody>
                  <a:tcPr marL="68608" marR="68608" marT="34290" marB="34290">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608" marR="68608" marT="34290" marB="34290">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608" marR="68608" marT="34290" marB="34290">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marL="68608" marR="68608" marT="34290" marB="34290">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marL="68608" marR="68608"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t>1</a:t>
                      </a:r>
                      <a:endParaRPr lang="zh-CN" altLang="en-US" sz="1800" dirty="0"/>
                    </a:p>
                  </a:txBody>
                  <a:tcPr marL="68608" marR="68608"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t>1</a:t>
                      </a:r>
                      <a:endParaRPr lang="zh-CN" altLang="en-US" sz="1800" dirty="0"/>
                    </a:p>
                  </a:txBody>
                  <a:tcPr marL="68608" marR="68608"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t>0</a:t>
                      </a:r>
                      <a:endParaRPr lang="zh-CN" altLang="en-US" sz="1800" dirty="0"/>
                    </a:p>
                  </a:txBody>
                  <a:tcPr marL="68608" marR="68608"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t>1</a:t>
                      </a:r>
                      <a:endParaRPr lang="zh-CN" altLang="en-US" sz="1800" dirty="0"/>
                    </a:p>
                  </a:txBody>
                  <a:tcPr marL="68608" marR="68608" marT="34290" marB="3429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rPr>
                        <a:t>M</a:t>
                      </a:r>
                      <a:r>
                        <a:rPr lang="en-US" altLang="zh-CN" sz="1800" baseline="-25000" dirty="0">
                          <a:solidFill>
                            <a:srgbClr val="FF0000"/>
                          </a:solidFill>
                        </a:rPr>
                        <a:t>1</a:t>
                      </a:r>
                      <a:r>
                        <a:rPr lang="en-US" altLang="zh-CN" sz="1800" dirty="0">
                          <a:solidFill>
                            <a:srgbClr val="FF0000"/>
                          </a:solidFill>
                        </a:rPr>
                        <a:t>=A&amp;&amp;B</a:t>
                      </a:r>
                      <a:r>
                        <a:rPr lang="en-US" altLang="zh-CN" sz="1800" baseline="-25000" dirty="0">
                          <a:solidFill>
                            <a:srgbClr val="FF0000"/>
                          </a:solidFill>
                        </a:rPr>
                        <a:t>1</a:t>
                      </a:r>
                      <a:endParaRPr lang="zh-CN" altLang="en-US" sz="1800" baseline="-25000" dirty="0">
                        <a:solidFill>
                          <a:srgbClr val="FF0000"/>
                        </a:solidFill>
                      </a:endParaRPr>
                    </a:p>
                  </a:txBody>
                  <a:tcPr marL="68608" marR="68608" marT="34290" marB="34290">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608" marR="68608" marT="34290" marB="34290">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608" marR="68608" marT="34290" marB="34290">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608" marR="68608" marT="34290" marB="34290">
                    <a:lnB>
                      <a:noFill/>
                    </a:lnB>
                  </a:tcPr>
                </a:tc>
                <a:tc>
                  <a:txBody>
                    <a:bodyPr/>
                    <a:lstStyle/>
                    <a:p>
                      <a:pPr algn="ctr"/>
                      <a:endParaRPr lang="zh-CN" altLang="en-US" sz="1800"/>
                    </a:p>
                  </a:txBody>
                  <a:tcPr marL="68608" marR="68608" marT="34290" marB="34290">
                    <a:lnB>
                      <a:noFill/>
                    </a:lnB>
                  </a:tcPr>
                </a:tc>
                <a:tc>
                  <a:txBody>
                    <a:bodyPr/>
                    <a:lstStyle/>
                    <a:p>
                      <a:pPr algn="ctr"/>
                      <a:r>
                        <a:rPr lang="en-US" altLang="zh-CN" sz="1800" dirty="0"/>
                        <a:t>1</a:t>
                      </a:r>
                      <a:endParaRPr lang="zh-CN" altLang="en-US" sz="1800" dirty="0"/>
                    </a:p>
                  </a:txBody>
                  <a:tcPr marL="68608" marR="68608" marT="34290" marB="34290">
                    <a:lnB>
                      <a:noFill/>
                    </a:lnB>
                  </a:tcPr>
                </a:tc>
                <a:tc>
                  <a:txBody>
                    <a:bodyPr/>
                    <a:lstStyle/>
                    <a:p>
                      <a:pPr algn="ctr"/>
                      <a:r>
                        <a:rPr lang="en-US" altLang="zh-CN" sz="1800" dirty="0"/>
                        <a:t>1</a:t>
                      </a:r>
                      <a:endParaRPr lang="zh-CN" altLang="en-US" sz="1800" dirty="0"/>
                    </a:p>
                  </a:txBody>
                  <a:tcPr marL="68608" marR="68608" marT="34290" marB="34290">
                    <a:lnB>
                      <a:noFill/>
                    </a:lnB>
                  </a:tcPr>
                </a:tc>
                <a:tc>
                  <a:txBody>
                    <a:bodyPr/>
                    <a:lstStyle/>
                    <a:p>
                      <a:pPr algn="ctr"/>
                      <a:r>
                        <a:rPr lang="en-US" altLang="zh-CN" sz="1800" dirty="0"/>
                        <a:t>0</a:t>
                      </a:r>
                      <a:endParaRPr lang="zh-CN" altLang="en-US" sz="1800" dirty="0"/>
                    </a:p>
                  </a:txBody>
                  <a:tcPr marL="68608" marR="68608" marT="34290" marB="34290">
                    <a:lnB>
                      <a:noFill/>
                    </a:lnB>
                  </a:tcPr>
                </a:tc>
                <a:tc>
                  <a:txBody>
                    <a:bodyPr/>
                    <a:lstStyle/>
                    <a:p>
                      <a:pPr algn="ctr"/>
                      <a:r>
                        <a:rPr lang="en-US" altLang="zh-CN" sz="1800" dirty="0"/>
                        <a:t>1</a:t>
                      </a:r>
                      <a:endParaRPr lang="zh-CN" altLang="en-US" sz="1800" dirty="0"/>
                    </a:p>
                  </a:txBody>
                  <a:tcPr marL="68608" marR="68608" marT="34290" marB="34290">
                    <a:lnB>
                      <a:noFill/>
                    </a:lnB>
                  </a:tcPr>
                </a:tc>
                <a:tc>
                  <a:txBody>
                    <a:bodyPr/>
                    <a:lstStyle/>
                    <a:p>
                      <a:pPr algn="ctr"/>
                      <a:endParaRPr lang="zh-CN" altLang="en-US" sz="1800" dirty="0"/>
                    </a:p>
                  </a:txBody>
                  <a:tcPr marL="68608" marR="68608" marT="34290" marB="34290">
                    <a:lnB>
                      <a:noFill/>
                    </a:lnB>
                  </a:tcPr>
                </a:tc>
                <a:extLst>
                  <a:ext uri="{0D108BD9-81ED-4DB2-BD59-A6C34878D82A}">
                    <a16:rowId xmlns:a16="http://schemas.microsoft.com/office/drawing/2014/main" val="10003"/>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rPr>
                        <a:t>M</a:t>
                      </a:r>
                      <a:r>
                        <a:rPr lang="en-US" altLang="zh-CN" sz="1800" baseline="-25000" dirty="0">
                          <a:solidFill>
                            <a:srgbClr val="FF0000"/>
                          </a:solidFill>
                        </a:rPr>
                        <a:t>2</a:t>
                      </a:r>
                      <a:r>
                        <a:rPr lang="en-US" altLang="zh-CN" sz="1800" dirty="0">
                          <a:solidFill>
                            <a:srgbClr val="FF0000"/>
                          </a:solidFill>
                        </a:rPr>
                        <a:t>=A&amp;&amp;B</a:t>
                      </a:r>
                      <a:r>
                        <a:rPr lang="en-US" altLang="zh-CN" sz="1800" baseline="-25000" dirty="0">
                          <a:solidFill>
                            <a:srgbClr val="FF0000"/>
                          </a:solidFill>
                        </a:rPr>
                        <a:t>2</a:t>
                      </a:r>
                      <a:endParaRPr lang="zh-CN" altLang="en-US" sz="1800" baseline="-25000" dirty="0">
                        <a:solidFill>
                          <a:srgbClr val="FF0000"/>
                        </a:solidFill>
                      </a:endParaRPr>
                    </a:p>
                  </a:txBody>
                  <a:tcPr marL="68608" marR="68608"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608" marR="68608"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608" marR="68608"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608" marR="68608"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t>0</a:t>
                      </a:r>
                      <a:endParaRPr lang="zh-CN" altLang="en-US" sz="1800" dirty="0"/>
                    </a:p>
                  </a:txBody>
                  <a:tcPr marL="68608" marR="68608"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t>0</a:t>
                      </a:r>
                      <a:endParaRPr lang="zh-CN" altLang="en-US" sz="1800" dirty="0"/>
                    </a:p>
                  </a:txBody>
                  <a:tcPr marL="68608" marR="68608"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t>0</a:t>
                      </a:r>
                      <a:endParaRPr lang="zh-CN" altLang="en-US" sz="1800" dirty="0"/>
                    </a:p>
                  </a:txBody>
                  <a:tcPr marL="68608" marR="68608"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t>0</a:t>
                      </a:r>
                      <a:endParaRPr lang="zh-CN" altLang="en-US" sz="1800" dirty="0"/>
                    </a:p>
                  </a:txBody>
                  <a:tcPr marL="68608" marR="68608"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marL="68608" marR="68608"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marL="68608" marR="68608"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rPr>
                        <a:t>M</a:t>
                      </a:r>
                      <a:r>
                        <a:rPr lang="en-US" altLang="zh-CN" sz="1800" baseline="-25000" dirty="0">
                          <a:solidFill>
                            <a:srgbClr val="FF0000"/>
                          </a:solidFill>
                        </a:rPr>
                        <a:t>3</a:t>
                      </a:r>
                      <a:r>
                        <a:rPr lang="en-US" altLang="zh-CN" sz="1800" dirty="0">
                          <a:solidFill>
                            <a:srgbClr val="FF0000"/>
                          </a:solidFill>
                        </a:rPr>
                        <a:t>=A&amp;&amp;B</a:t>
                      </a:r>
                      <a:r>
                        <a:rPr lang="en-US" altLang="zh-CN" sz="1800" baseline="-25000" dirty="0">
                          <a:solidFill>
                            <a:srgbClr val="FF0000"/>
                          </a:solidFill>
                        </a:rPr>
                        <a:t>3</a:t>
                      </a:r>
                      <a:endParaRPr lang="zh-CN" altLang="en-US" sz="1800" baseline="-25000" dirty="0">
                        <a:solidFill>
                          <a:srgbClr val="FF0000"/>
                        </a:solidFill>
                      </a:endParaRPr>
                    </a:p>
                  </a:txBody>
                  <a:tcPr marL="68608" marR="68608"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608" marR="68608"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608" marR="68608"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marL="68608" marR="68608"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608" marR="68608"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0</a:t>
                      </a:r>
                      <a:endParaRPr lang="zh-CN" altLang="en-US" sz="1800" dirty="0"/>
                    </a:p>
                  </a:txBody>
                  <a:tcPr marL="68608" marR="68608"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608" marR="68608"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marL="68608" marR="68608"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marL="68608" marR="68608"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marL="68608" marR="68608"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2900">
                <a:tc>
                  <a:txBody>
                    <a:bodyPr/>
                    <a:lstStyle/>
                    <a:p>
                      <a:pPr algn="ctr"/>
                      <a:endParaRPr lang="zh-CN" altLang="en-US" sz="1800" dirty="0"/>
                    </a:p>
                  </a:txBody>
                  <a:tcPr marL="68608" marR="68608" marT="34290" marB="34290">
                    <a:lnT w="12700" cap="flat" cmpd="sng" algn="ctr">
                      <a:solidFill>
                        <a:schemeClr val="tx1"/>
                      </a:solidFill>
                      <a:prstDash val="solid"/>
                      <a:round/>
                      <a:headEnd type="none" w="med" len="med"/>
                      <a:tailEnd type="none" w="med" len="med"/>
                    </a:lnT>
                  </a:tcPr>
                </a:tc>
                <a:tc>
                  <a:txBody>
                    <a:bodyPr/>
                    <a:lstStyle/>
                    <a:p>
                      <a:pPr algn="ctr"/>
                      <a:r>
                        <a:rPr lang="zh-CN" altLang="en-US" sz="1800" dirty="0">
                          <a:solidFill>
                            <a:srgbClr val="FF0000"/>
                          </a:solidFill>
                        </a:rPr>
                        <a:t>？</a:t>
                      </a:r>
                    </a:p>
                  </a:txBody>
                  <a:tcPr marL="68608" marR="68608" marT="34290" marB="34290">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zh-CN" altLang="en-US" sz="1800" kern="1200" dirty="0">
                          <a:solidFill>
                            <a:srgbClr val="FF0000"/>
                          </a:solidFill>
                          <a:latin typeface="+mn-lt"/>
                          <a:ea typeface="+mn-ea"/>
                          <a:cs typeface="+mn-cs"/>
                        </a:rPr>
                        <a:t>？</a:t>
                      </a:r>
                    </a:p>
                  </a:txBody>
                  <a:tcPr marL="68608" marR="68608" marT="34290" marB="34290">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zh-CN" altLang="en-US" sz="1800" kern="1200" dirty="0">
                          <a:solidFill>
                            <a:srgbClr val="FF0000"/>
                          </a:solidFill>
                          <a:latin typeface="+mn-lt"/>
                          <a:ea typeface="+mn-ea"/>
                          <a:cs typeface="+mn-cs"/>
                        </a:rPr>
                        <a:t>？</a:t>
                      </a:r>
                    </a:p>
                  </a:txBody>
                  <a:tcPr marL="68608" marR="68608" marT="34290" marB="34290">
                    <a:lnT w="12700" cap="flat" cmpd="sng" algn="ctr">
                      <a:solidFill>
                        <a:schemeClr val="tx1"/>
                      </a:solidFill>
                      <a:prstDash val="solid"/>
                      <a:round/>
                      <a:headEnd type="none" w="med" len="med"/>
                      <a:tailEnd type="none" w="med" len="med"/>
                    </a:lnT>
                  </a:tcPr>
                </a:tc>
                <a:tc>
                  <a:txBody>
                    <a:bodyPr/>
                    <a:lstStyle/>
                    <a:p>
                      <a:pPr algn="ctr"/>
                      <a:r>
                        <a:rPr lang="zh-CN" altLang="en-US" sz="1800" dirty="0">
                          <a:solidFill>
                            <a:srgbClr val="FF0000"/>
                          </a:solidFill>
                        </a:rPr>
                        <a:t>？</a:t>
                      </a:r>
                    </a:p>
                  </a:txBody>
                  <a:tcPr marL="68608" marR="68608" marT="34290" marB="34290">
                    <a:lnT w="12700" cap="flat" cmpd="sng" algn="ctr">
                      <a:solidFill>
                        <a:schemeClr val="tx1"/>
                      </a:solidFill>
                      <a:prstDash val="solid"/>
                      <a:round/>
                      <a:headEnd type="none" w="med" len="med"/>
                      <a:tailEnd type="none" w="med" len="med"/>
                    </a:lnT>
                  </a:tcPr>
                </a:tc>
                <a:tc>
                  <a:txBody>
                    <a:bodyPr/>
                    <a:lstStyle/>
                    <a:p>
                      <a:pPr algn="ctr"/>
                      <a:r>
                        <a:rPr lang="zh-CN" altLang="en-US" sz="1800" dirty="0">
                          <a:solidFill>
                            <a:srgbClr val="FF0000"/>
                          </a:solidFill>
                        </a:rPr>
                        <a:t>？</a:t>
                      </a:r>
                    </a:p>
                  </a:txBody>
                  <a:tcPr marL="68608" marR="68608" marT="34290" marB="34290">
                    <a:lnT w="12700" cap="flat" cmpd="sng" algn="ctr">
                      <a:solidFill>
                        <a:schemeClr val="tx1"/>
                      </a:solidFill>
                      <a:prstDash val="solid"/>
                      <a:round/>
                      <a:headEnd type="none" w="med" len="med"/>
                      <a:tailEnd type="none" w="med" len="med"/>
                    </a:lnT>
                  </a:tcPr>
                </a:tc>
                <a:tc>
                  <a:txBody>
                    <a:bodyPr/>
                    <a:lstStyle/>
                    <a:p>
                      <a:pPr algn="ctr"/>
                      <a:r>
                        <a:rPr lang="zh-CN" altLang="en-US" sz="1800" dirty="0">
                          <a:solidFill>
                            <a:srgbClr val="FF0000"/>
                          </a:solidFill>
                        </a:rPr>
                        <a:t>？</a:t>
                      </a:r>
                    </a:p>
                  </a:txBody>
                  <a:tcPr marL="68608" marR="68608" marT="34290" marB="34290">
                    <a:lnT w="12700" cap="flat" cmpd="sng" algn="ctr">
                      <a:solidFill>
                        <a:schemeClr val="tx1"/>
                      </a:solidFill>
                      <a:prstDash val="solid"/>
                      <a:round/>
                      <a:headEnd type="none" w="med" len="med"/>
                      <a:tailEnd type="none" w="med" len="med"/>
                    </a:lnT>
                  </a:tcPr>
                </a:tc>
                <a:tc>
                  <a:txBody>
                    <a:bodyPr/>
                    <a:lstStyle/>
                    <a:p>
                      <a:pPr algn="ctr"/>
                      <a:r>
                        <a:rPr lang="zh-CN" altLang="en-US" sz="1800" dirty="0">
                          <a:solidFill>
                            <a:srgbClr val="FF0000"/>
                          </a:solidFill>
                        </a:rPr>
                        <a:t>？</a:t>
                      </a:r>
                    </a:p>
                  </a:txBody>
                  <a:tcPr marL="68608" marR="68608" marT="34290" marB="34290">
                    <a:lnT w="12700" cap="flat" cmpd="sng" algn="ctr">
                      <a:solidFill>
                        <a:schemeClr val="tx1"/>
                      </a:solidFill>
                      <a:prstDash val="solid"/>
                      <a:round/>
                      <a:headEnd type="none" w="med" len="med"/>
                      <a:tailEnd type="none" w="med" len="med"/>
                    </a:lnT>
                  </a:tcPr>
                </a:tc>
                <a:tc>
                  <a:txBody>
                    <a:bodyPr/>
                    <a:lstStyle/>
                    <a:p>
                      <a:pPr algn="ctr"/>
                      <a:r>
                        <a:rPr lang="zh-CN" altLang="en-US" sz="1800" dirty="0">
                          <a:solidFill>
                            <a:srgbClr val="FF0000"/>
                          </a:solidFill>
                        </a:rPr>
                        <a:t>？</a:t>
                      </a:r>
                    </a:p>
                  </a:txBody>
                  <a:tcPr marL="68608" marR="68608" marT="34290" marB="34290">
                    <a:lnT w="12700" cap="flat" cmpd="sng" algn="ctr">
                      <a:solidFill>
                        <a:schemeClr val="tx1"/>
                      </a:solidFill>
                      <a:prstDash val="solid"/>
                      <a:round/>
                      <a:headEnd type="none" w="med" len="med"/>
                      <a:tailEnd type="none" w="med" len="med"/>
                    </a:lnT>
                  </a:tcPr>
                </a:tc>
                <a:tc>
                  <a:txBody>
                    <a:bodyPr/>
                    <a:lstStyle/>
                    <a:p>
                      <a:pPr algn="ctr"/>
                      <a:r>
                        <a:rPr lang="zh-CN" altLang="en-US" sz="1800" dirty="0">
                          <a:solidFill>
                            <a:srgbClr val="FF0000"/>
                          </a:solidFill>
                        </a:rPr>
                        <a:t>？</a:t>
                      </a:r>
                    </a:p>
                  </a:txBody>
                  <a:tcPr marL="68608" marR="68608" marT="34290" marB="3429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22"/>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9"/>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6"/>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2" grpId="0" animBg="1"/>
      <p:bldP spid="16" grpId="0"/>
      <p:bldP spid="16" grpId="1"/>
      <p:bldP spid="17" grpId="0"/>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bwMode="auto">
          <a:xfrm>
            <a:off x="107504" y="0"/>
            <a:ext cx="5210175" cy="650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二进制乘法</a:t>
            </a:r>
          </a:p>
        </p:txBody>
      </p:sp>
      <p:sp>
        <p:nvSpPr>
          <p:cNvPr id="5" name="右大括号 4"/>
          <p:cNvSpPr/>
          <p:nvPr/>
        </p:nvSpPr>
        <p:spPr>
          <a:xfrm>
            <a:off x="5219700" y="1808163"/>
            <a:ext cx="377825" cy="2052637"/>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3600">
              <a:latin typeface="Lantinghei SC Demibold" charset="-122"/>
              <a:ea typeface="Lantinghei SC Demibold" charset="-122"/>
              <a:cs typeface="Lantinghei SC Demibold" charset="-122"/>
            </a:endParaRPr>
          </a:p>
        </p:txBody>
      </p:sp>
      <p:sp>
        <p:nvSpPr>
          <p:cNvPr id="75780" name="TextBox 16"/>
          <p:cNvSpPr txBox="1">
            <a:spLocks noChangeArrowheads="1"/>
          </p:cNvSpPr>
          <p:nvPr/>
        </p:nvSpPr>
        <p:spPr bwMode="auto">
          <a:xfrm>
            <a:off x="5543550" y="2409825"/>
            <a:ext cx="32893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solidFill>
                  <a:srgbClr val="FF0000"/>
                </a:solidFill>
                <a:latin typeface="Lantinghei SC Demibold"/>
                <a:ea typeface="Lantinghei SC Demibold"/>
                <a:cs typeface="Lantinghei SC Demibold"/>
              </a:rPr>
              <a:t>位积  </a:t>
            </a:r>
            <a:r>
              <a:rPr lang="en-US" altLang="zh-CN" sz="2800">
                <a:solidFill>
                  <a:srgbClr val="FF0000"/>
                </a:solidFill>
                <a:latin typeface="Lantinghei SC Demibold"/>
                <a:ea typeface="Lantinghei SC Demibold"/>
                <a:cs typeface="Lantinghei SC Demibold"/>
              </a:rPr>
              <a:t>A X B</a:t>
            </a:r>
            <a:r>
              <a:rPr lang="en-US" altLang="zh-CN" sz="2800" baseline="-25000">
                <a:solidFill>
                  <a:srgbClr val="FF0000"/>
                </a:solidFill>
                <a:latin typeface="Lantinghei SC Demibold"/>
                <a:ea typeface="Lantinghei SC Demibold"/>
                <a:cs typeface="Lantinghei SC Demibold"/>
              </a:rPr>
              <a:t>i</a:t>
            </a:r>
          </a:p>
          <a:p>
            <a:r>
              <a:rPr lang="en-US" altLang="zh-CN" sz="2800">
                <a:latin typeface="Lantinghei SC Demibold"/>
                <a:ea typeface="Lantinghei SC Demibold"/>
                <a:cs typeface="Lantinghei SC Demibold"/>
              </a:rPr>
              <a:t>AXB  = 10001111</a:t>
            </a:r>
            <a:endParaRPr lang="zh-CN" altLang="en-US" sz="2800">
              <a:latin typeface="Lantinghei SC Demibold"/>
              <a:ea typeface="Lantinghei SC Demibold"/>
              <a:cs typeface="Lantinghei SC Demibold"/>
            </a:endParaRPr>
          </a:p>
        </p:txBody>
      </p:sp>
      <p:sp>
        <p:nvSpPr>
          <p:cNvPr id="8" name="圆角矩形标注 7"/>
          <p:cNvSpPr/>
          <p:nvPr/>
        </p:nvSpPr>
        <p:spPr>
          <a:xfrm>
            <a:off x="790575" y="4284663"/>
            <a:ext cx="7562850" cy="1925637"/>
          </a:xfrm>
          <a:prstGeom prst="wedgeRoundRectCallout">
            <a:avLst>
              <a:gd name="adj1" fmla="val 50079"/>
              <a:gd name="adj2" fmla="val -387"/>
              <a:gd name="adj3" fmla="val 16667"/>
            </a:avLst>
          </a:prstGeom>
        </p:spPr>
        <p:style>
          <a:lnRef idx="2">
            <a:schemeClr val="accent1"/>
          </a:lnRef>
          <a:fillRef idx="1">
            <a:schemeClr val="lt1"/>
          </a:fillRef>
          <a:effectRef idx="0">
            <a:schemeClr val="accent1"/>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defRPr/>
            </a:pPr>
            <a:endParaRPr lang="en-US" altLang="zh-CN" sz="2400">
              <a:solidFill>
                <a:srgbClr val="000000"/>
              </a:solidFill>
              <a:latin typeface="Lantinghei SC Demibold"/>
              <a:ea typeface="Lantinghei SC Demibold"/>
              <a:cs typeface="Lantinghei SC Demibold"/>
            </a:endParaRPr>
          </a:p>
          <a:p>
            <a:pPr lvl="1">
              <a:defRPr/>
            </a:pPr>
            <a:r>
              <a:rPr lang="zh-CN" altLang="en-US" sz="2400">
                <a:solidFill>
                  <a:srgbClr val="000000"/>
                </a:solidFill>
                <a:latin typeface="Lantinghei SC Demibold"/>
                <a:ea typeface="Lantinghei SC Demibold"/>
                <a:cs typeface="Lantinghei SC Demibold"/>
              </a:rPr>
              <a:t>问题：</a:t>
            </a:r>
            <a:endParaRPr lang="en-US" altLang="zh-CN" sz="2400">
              <a:solidFill>
                <a:srgbClr val="000000"/>
              </a:solidFill>
              <a:latin typeface="Lantinghei SC Demibold"/>
              <a:ea typeface="Lantinghei SC Demibold"/>
              <a:cs typeface="Lantinghei SC Demibold"/>
            </a:endParaRPr>
          </a:p>
          <a:p>
            <a:pPr>
              <a:lnSpc>
                <a:spcPct val="150000"/>
              </a:lnSpc>
              <a:defRPr/>
            </a:pPr>
            <a:r>
              <a:rPr lang="en-GB" altLang="zh-CN" sz="2400">
                <a:solidFill>
                  <a:srgbClr val="000000"/>
                </a:solidFill>
                <a:latin typeface="Lantinghei SC Demibold"/>
                <a:ea typeface="Lantinghei SC Demibold"/>
                <a:cs typeface="Lantinghei SC Demibold"/>
              </a:rPr>
              <a:t>1.</a:t>
            </a:r>
            <a:r>
              <a:rPr lang="zh-CN" altLang="en-US" sz="2400">
                <a:solidFill>
                  <a:srgbClr val="000000"/>
                </a:solidFill>
                <a:latin typeface="Lantinghei SC Demibold"/>
                <a:ea typeface="Lantinghei SC Demibold"/>
                <a:cs typeface="Lantinghei SC Demibold"/>
              </a:rPr>
              <a:t>加法器只有两个输入端，无法支持多路输入！             </a:t>
            </a:r>
            <a:endParaRPr lang="en-US" altLang="zh-CN" sz="2400">
              <a:solidFill>
                <a:srgbClr val="000000"/>
              </a:solidFill>
              <a:latin typeface="Lantinghei SC Demibold"/>
              <a:ea typeface="Lantinghei SC Demibold"/>
              <a:cs typeface="Lantinghei SC Demibold"/>
            </a:endParaRPr>
          </a:p>
          <a:p>
            <a:pPr>
              <a:lnSpc>
                <a:spcPct val="150000"/>
              </a:lnSpc>
              <a:defRPr/>
            </a:pPr>
            <a:r>
              <a:rPr lang="en-US" altLang="zh-CN" sz="2400">
                <a:solidFill>
                  <a:srgbClr val="000000"/>
                </a:solidFill>
                <a:latin typeface="Lantinghei SC Demibold"/>
                <a:ea typeface="Lantinghei SC Demibold"/>
                <a:cs typeface="Lantinghei SC Demibold"/>
              </a:rPr>
              <a:t>2.</a:t>
            </a:r>
            <a:r>
              <a:rPr lang="zh-CN" altLang="en-US" sz="2400">
                <a:solidFill>
                  <a:srgbClr val="000000"/>
                </a:solidFill>
                <a:latin typeface="Lantinghei SC Demibold"/>
                <a:ea typeface="Lantinghei SC Demibold"/>
                <a:cs typeface="Lantinghei SC Demibold"/>
              </a:rPr>
              <a:t>需要</a:t>
            </a:r>
            <a:r>
              <a:rPr lang="en-US" altLang="zh-CN" sz="2400">
                <a:solidFill>
                  <a:srgbClr val="000000"/>
                </a:solidFill>
                <a:latin typeface="Lantinghei SC Demibold"/>
                <a:ea typeface="Lantinghei SC Demibold"/>
                <a:cs typeface="Lantinghei SC Demibold"/>
              </a:rPr>
              <a:t>2n+1</a:t>
            </a:r>
            <a:r>
              <a:rPr lang="zh-CN" altLang="en-US" sz="2400">
                <a:solidFill>
                  <a:srgbClr val="000000"/>
                </a:solidFill>
                <a:latin typeface="Lantinghei SC Demibold"/>
                <a:ea typeface="Lantinghei SC Demibold"/>
                <a:cs typeface="Lantinghei SC Demibold"/>
              </a:rPr>
              <a:t>位加法器，不能</a:t>
            </a:r>
            <a:r>
              <a:rPr lang="zh-CN" altLang="en-US" sz="2400">
                <a:solidFill>
                  <a:srgbClr val="FF0000"/>
                </a:solidFill>
                <a:latin typeface="Lantinghei SC Demibold"/>
                <a:ea typeface="Lantinghei SC Demibold"/>
                <a:cs typeface="Lantinghei SC Demibold"/>
              </a:rPr>
              <a:t>有效</a:t>
            </a:r>
            <a:r>
              <a:rPr lang="zh-CN" altLang="en-US" sz="2400">
                <a:solidFill>
                  <a:srgbClr val="000000"/>
                </a:solidFill>
                <a:latin typeface="Lantinghei SC Demibold"/>
                <a:ea typeface="Lantinghei SC Demibold"/>
                <a:cs typeface="Lantinghei SC Demibold"/>
              </a:rPr>
              <a:t>利用全加器操作！</a:t>
            </a:r>
          </a:p>
          <a:p>
            <a:pPr lvl="1">
              <a:defRPr/>
            </a:pPr>
            <a:r>
              <a:rPr lang="en-US" altLang="zh-CN" sz="2400">
                <a:solidFill>
                  <a:srgbClr val="000000"/>
                </a:solidFill>
                <a:latin typeface="Lantinghei SC Demibold"/>
                <a:ea typeface="Lantinghei SC Demibold"/>
                <a:cs typeface="Lantinghei SC Demibold"/>
              </a:rPr>
              <a:t>         </a:t>
            </a:r>
            <a:endParaRPr lang="en-GB" altLang="zh-CN" sz="2400">
              <a:solidFill>
                <a:srgbClr val="000000"/>
              </a:solidFill>
              <a:latin typeface="Lantinghei SC Demibold"/>
              <a:ea typeface="Lantinghei SC Demibold"/>
              <a:cs typeface="Lantinghei SC Demibold"/>
            </a:endParaRPr>
          </a:p>
        </p:txBody>
      </p:sp>
      <p:sp>
        <p:nvSpPr>
          <p:cNvPr id="9" name="圆角矩形标注 8"/>
          <p:cNvSpPr/>
          <p:nvPr/>
        </p:nvSpPr>
        <p:spPr>
          <a:xfrm>
            <a:off x="6192838" y="1430338"/>
            <a:ext cx="2160587" cy="539750"/>
          </a:xfrm>
          <a:prstGeom prst="wedgeRoundRectCallout">
            <a:avLst>
              <a:gd name="adj1" fmla="val -60499"/>
              <a:gd name="adj2" fmla="val 115411"/>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a:latin typeface="Lantinghei SC Demibold"/>
                <a:ea typeface="Lantinghei SC Demibold"/>
                <a:cs typeface="Lantinghei SC Demibold"/>
              </a:rPr>
              <a:t>手工运算过程</a:t>
            </a:r>
          </a:p>
        </p:txBody>
      </p:sp>
      <p:sp>
        <p:nvSpPr>
          <p:cNvPr id="17" name="圆角矩形标注 16"/>
          <p:cNvSpPr/>
          <p:nvPr/>
        </p:nvSpPr>
        <p:spPr>
          <a:xfrm>
            <a:off x="390525" y="971550"/>
            <a:ext cx="2808288" cy="571500"/>
          </a:xfrm>
          <a:prstGeom prst="wedgeRoundRectCallout">
            <a:avLst>
              <a:gd name="adj1" fmla="val 85001"/>
              <a:gd name="adj2" fmla="val 6763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200">
                <a:solidFill>
                  <a:srgbClr val="FFFFFF"/>
                </a:solidFill>
                <a:latin typeface="Lantinghei SC Demibold"/>
                <a:ea typeface="Lantinghei SC Demibold"/>
                <a:cs typeface="Lantinghei SC Demibold"/>
              </a:rPr>
              <a:t>计算机中怎么实现？</a:t>
            </a:r>
          </a:p>
        </p:txBody>
      </p:sp>
      <p:graphicFrame>
        <p:nvGraphicFramePr>
          <p:cNvPr id="15" name="有符号表格"/>
          <p:cNvGraphicFramePr>
            <a:graphicFrameLocks noGrp="1"/>
          </p:cNvGraphicFramePr>
          <p:nvPr/>
        </p:nvGraphicFramePr>
        <p:xfrm>
          <a:off x="390525" y="1676400"/>
          <a:ext cx="4829174" cy="2400300"/>
        </p:xfrm>
        <a:graphic>
          <a:graphicData uri="http://schemas.openxmlformats.org/drawingml/2006/table">
            <a:tbl>
              <a:tblPr firstRow="1" bandRow="1">
                <a:tableStyleId>{2D5ABB26-0587-4C30-8999-92F81FD0307C}</a:tableStyleId>
              </a:tblPr>
              <a:tblGrid>
                <a:gridCol w="1647137">
                  <a:extLst>
                    <a:ext uri="{9D8B030D-6E8A-4147-A177-3AD203B41FA5}">
                      <a16:colId xmlns:a16="http://schemas.microsoft.com/office/drawing/2014/main" val="20000"/>
                    </a:ext>
                  </a:extLst>
                </a:gridCol>
                <a:gridCol w="353729">
                  <a:extLst>
                    <a:ext uri="{9D8B030D-6E8A-4147-A177-3AD203B41FA5}">
                      <a16:colId xmlns:a16="http://schemas.microsoft.com/office/drawing/2014/main" val="20001"/>
                    </a:ext>
                  </a:extLst>
                </a:gridCol>
                <a:gridCol w="353729">
                  <a:extLst>
                    <a:ext uri="{9D8B030D-6E8A-4147-A177-3AD203B41FA5}">
                      <a16:colId xmlns:a16="http://schemas.microsoft.com/office/drawing/2014/main" val="20002"/>
                    </a:ext>
                  </a:extLst>
                </a:gridCol>
                <a:gridCol w="353729">
                  <a:extLst>
                    <a:ext uri="{9D8B030D-6E8A-4147-A177-3AD203B41FA5}">
                      <a16:colId xmlns:a16="http://schemas.microsoft.com/office/drawing/2014/main" val="20003"/>
                    </a:ext>
                  </a:extLst>
                </a:gridCol>
                <a:gridCol w="353475">
                  <a:extLst>
                    <a:ext uri="{9D8B030D-6E8A-4147-A177-3AD203B41FA5}">
                      <a16:colId xmlns:a16="http://schemas.microsoft.com/office/drawing/2014/main" val="20004"/>
                    </a:ext>
                  </a:extLst>
                </a:gridCol>
                <a:gridCol w="353475">
                  <a:extLst>
                    <a:ext uri="{9D8B030D-6E8A-4147-A177-3AD203B41FA5}">
                      <a16:colId xmlns:a16="http://schemas.microsoft.com/office/drawing/2014/main" val="20005"/>
                    </a:ext>
                  </a:extLst>
                </a:gridCol>
                <a:gridCol w="353475">
                  <a:extLst>
                    <a:ext uri="{9D8B030D-6E8A-4147-A177-3AD203B41FA5}">
                      <a16:colId xmlns:a16="http://schemas.microsoft.com/office/drawing/2014/main" val="20006"/>
                    </a:ext>
                  </a:extLst>
                </a:gridCol>
                <a:gridCol w="353475">
                  <a:extLst>
                    <a:ext uri="{9D8B030D-6E8A-4147-A177-3AD203B41FA5}">
                      <a16:colId xmlns:a16="http://schemas.microsoft.com/office/drawing/2014/main" val="20007"/>
                    </a:ext>
                  </a:extLst>
                </a:gridCol>
                <a:gridCol w="353475">
                  <a:extLst>
                    <a:ext uri="{9D8B030D-6E8A-4147-A177-3AD203B41FA5}">
                      <a16:colId xmlns:a16="http://schemas.microsoft.com/office/drawing/2014/main" val="20008"/>
                    </a:ext>
                  </a:extLst>
                </a:gridCol>
                <a:gridCol w="353475">
                  <a:extLst>
                    <a:ext uri="{9D8B030D-6E8A-4147-A177-3AD203B41FA5}">
                      <a16:colId xmlns:a16="http://schemas.microsoft.com/office/drawing/2014/main" val="20009"/>
                    </a:ext>
                  </a:extLst>
                </a:gridCol>
              </a:tblGrid>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586" marR="68586"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586" marR="68586" marT="34290" marB="34290"/>
                </a:tc>
                <a:tc>
                  <a:txBody>
                    <a:bodyPr/>
                    <a:lstStyle/>
                    <a:p>
                      <a:pPr marL="0" algn="ctr" defTabSz="914400" rtl="0" eaLnBrk="1" latinLnBrk="0" hangingPunct="1"/>
                      <a:endParaRPr lang="zh-CN" altLang="en-US" sz="1800" kern="1200" dirty="0">
                        <a:solidFill>
                          <a:schemeClr val="tx1"/>
                        </a:solidFill>
                        <a:latin typeface="+mn-lt"/>
                        <a:ea typeface="+mn-ea"/>
                        <a:cs typeface="+mn-cs"/>
                      </a:endParaRPr>
                    </a:p>
                  </a:txBody>
                  <a:tcPr marL="68586" marR="68586" marT="34290" marB="34290"/>
                </a:tc>
                <a:tc>
                  <a:txBody>
                    <a:bodyPr/>
                    <a:lstStyle/>
                    <a:p>
                      <a:pPr marL="0" algn="ctr" defTabSz="914400" rtl="0" eaLnBrk="1" latinLnBrk="0" hangingPunct="1"/>
                      <a:endParaRPr lang="zh-CN" altLang="en-US" sz="1800" kern="1200" dirty="0">
                        <a:solidFill>
                          <a:schemeClr val="tx1"/>
                        </a:solidFill>
                        <a:latin typeface="+mn-lt"/>
                        <a:ea typeface="+mn-ea"/>
                        <a:cs typeface="+mn-cs"/>
                      </a:endParaRPr>
                    </a:p>
                  </a:txBody>
                  <a:tcPr marL="68586" marR="68586" marT="34290" marB="34290"/>
                </a:tc>
                <a:tc>
                  <a:txBody>
                    <a:bodyPr/>
                    <a:lstStyle/>
                    <a:p>
                      <a:pPr algn="ctr"/>
                      <a:endParaRPr lang="zh-CN" altLang="en-US" sz="1800" dirty="0"/>
                    </a:p>
                  </a:txBody>
                  <a:tcPr marL="68586" marR="68586" marT="34290" marB="34290"/>
                </a:tc>
                <a:tc>
                  <a:txBody>
                    <a:bodyPr/>
                    <a:lstStyle/>
                    <a:p>
                      <a:pPr algn="ctr"/>
                      <a:endParaRPr lang="zh-CN" altLang="en-US" sz="1800" dirty="0">
                        <a:solidFill>
                          <a:srgbClr val="FF0000"/>
                        </a:solidFill>
                      </a:endParaRPr>
                    </a:p>
                  </a:txBody>
                  <a:tcPr marL="68586" marR="68586" marT="34290" marB="34290"/>
                </a:tc>
                <a:tc>
                  <a:txBody>
                    <a:bodyPr/>
                    <a:lstStyle/>
                    <a:p>
                      <a:pPr algn="ctr"/>
                      <a:r>
                        <a:rPr lang="en-US" altLang="zh-CN" sz="1800" dirty="0"/>
                        <a:t>1</a:t>
                      </a:r>
                      <a:endParaRPr lang="zh-CN" altLang="en-US" sz="1800" dirty="0"/>
                    </a:p>
                  </a:txBody>
                  <a:tcPr marL="68586" marR="68586" marT="34290" marB="34290"/>
                </a:tc>
                <a:tc>
                  <a:txBody>
                    <a:bodyPr/>
                    <a:lstStyle/>
                    <a:p>
                      <a:pPr algn="ctr"/>
                      <a:r>
                        <a:rPr lang="en-US" altLang="zh-CN" sz="1800" dirty="0"/>
                        <a:t>1</a:t>
                      </a:r>
                      <a:endParaRPr lang="zh-CN" altLang="en-US" sz="1800" dirty="0"/>
                    </a:p>
                  </a:txBody>
                  <a:tcPr marL="68586" marR="68586" marT="34290" marB="34290"/>
                </a:tc>
                <a:tc>
                  <a:txBody>
                    <a:bodyPr/>
                    <a:lstStyle/>
                    <a:p>
                      <a:pPr algn="ctr"/>
                      <a:r>
                        <a:rPr lang="en-US" altLang="zh-CN" sz="1800" dirty="0"/>
                        <a:t>0</a:t>
                      </a:r>
                      <a:endParaRPr lang="zh-CN" altLang="en-US" sz="1800" dirty="0"/>
                    </a:p>
                  </a:txBody>
                  <a:tcPr marL="68586" marR="68586" marT="34290" marB="34290"/>
                </a:tc>
                <a:tc>
                  <a:txBody>
                    <a:bodyPr/>
                    <a:lstStyle/>
                    <a:p>
                      <a:pPr algn="ctr"/>
                      <a:r>
                        <a:rPr lang="en-US" altLang="zh-CN" sz="1800" dirty="0"/>
                        <a:t>1</a:t>
                      </a:r>
                      <a:endParaRPr lang="zh-CN" altLang="en-US" sz="1800" dirty="0"/>
                    </a:p>
                  </a:txBody>
                  <a:tcPr marL="68586" marR="68586" marT="34290" marB="34290"/>
                </a:tc>
                <a:extLst>
                  <a:ext uri="{0D108BD9-81ED-4DB2-BD59-A6C34878D82A}">
                    <a16:rowId xmlns:a16="http://schemas.microsoft.com/office/drawing/2014/main" val="10000"/>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X</a:t>
                      </a:r>
                      <a:endParaRPr lang="zh-CN" altLang="en-US" sz="1800" dirty="0"/>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rgbClr val="FF0000"/>
                        </a:solidFill>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0</a:t>
                      </a:r>
                      <a:endParaRPr lang="zh-CN" altLang="en-US" sz="1800" dirty="0"/>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586" marR="68586" marT="34290" marB="3429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2900">
                <a:tc>
                  <a:txBody>
                    <a:bodyPr/>
                    <a:lstStyle/>
                    <a:p>
                      <a:pPr algn="ctr"/>
                      <a:r>
                        <a:rPr lang="en-US" altLang="zh-CN" sz="1800" dirty="0">
                          <a:solidFill>
                            <a:srgbClr val="FF0000"/>
                          </a:solidFill>
                        </a:rPr>
                        <a:t>M</a:t>
                      </a:r>
                      <a:r>
                        <a:rPr lang="en-US" altLang="zh-CN" sz="1800" baseline="-25000" dirty="0">
                          <a:solidFill>
                            <a:srgbClr val="FF0000"/>
                          </a:solidFill>
                        </a:rPr>
                        <a:t>0</a:t>
                      </a:r>
                      <a:r>
                        <a:rPr lang="en-US" altLang="zh-CN" sz="1800" dirty="0">
                          <a:solidFill>
                            <a:srgbClr val="FF0000"/>
                          </a:solidFill>
                        </a:rPr>
                        <a:t>=A&amp;B</a:t>
                      </a:r>
                      <a:r>
                        <a:rPr lang="en-US" altLang="zh-CN" sz="1800" baseline="-25000" dirty="0">
                          <a:solidFill>
                            <a:srgbClr val="FF0000"/>
                          </a:solidFill>
                        </a:rPr>
                        <a:t>4</a:t>
                      </a:r>
                      <a:endParaRPr lang="zh-CN" altLang="en-US" sz="1800" baseline="-25000" dirty="0">
                        <a:solidFill>
                          <a:srgbClr val="FF0000"/>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endParaRPr lang="zh-CN" altLang="en-US" sz="1800" baseline="-25000" dirty="0">
                        <a:solidFill>
                          <a:srgbClr val="FF0000"/>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t>1</a:t>
                      </a:r>
                      <a:endParaRPr lang="zh-CN" altLang="en-US" sz="1800"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t>1</a:t>
                      </a:r>
                      <a:endParaRPr lang="zh-CN" altLang="en-US" sz="1800"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t>0</a:t>
                      </a:r>
                      <a:endParaRPr lang="zh-CN" altLang="en-US" sz="1800"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t>1</a:t>
                      </a:r>
                      <a:endParaRPr lang="zh-CN" altLang="en-US" sz="1800" dirty="0"/>
                    </a:p>
                  </a:txBody>
                  <a:tcPr marL="68586" marR="68586" marT="34290" marB="3429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rPr>
                        <a:t>M</a:t>
                      </a:r>
                      <a:r>
                        <a:rPr lang="en-US" altLang="zh-CN" sz="1800" baseline="-25000" dirty="0">
                          <a:solidFill>
                            <a:srgbClr val="FF0000"/>
                          </a:solidFill>
                        </a:rPr>
                        <a:t>1</a:t>
                      </a:r>
                      <a:r>
                        <a:rPr lang="en-US" altLang="zh-CN" sz="1800" dirty="0">
                          <a:solidFill>
                            <a:srgbClr val="FF0000"/>
                          </a:solidFill>
                        </a:rPr>
                        <a:t>=A&amp;B</a:t>
                      </a:r>
                      <a:r>
                        <a:rPr lang="en-US" altLang="zh-CN" sz="1800" baseline="-25000" dirty="0">
                          <a:solidFill>
                            <a:srgbClr val="FF0000"/>
                          </a:solidFill>
                        </a:rPr>
                        <a:t>3</a:t>
                      </a:r>
                      <a:endParaRPr lang="zh-CN" altLang="en-US" sz="1800" baseline="-25000" dirty="0">
                        <a:solidFill>
                          <a:srgbClr val="FF0000"/>
                        </a:solidFill>
                      </a:endParaRPr>
                    </a:p>
                  </a:txBody>
                  <a:tcPr marL="68586" marR="68586" marT="34290" marB="34290">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586" marR="68586" marT="34290" marB="34290">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B>
                      <a:noFill/>
                    </a:lnB>
                  </a:tcPr>
                </a:tc>
                <a:tc>
                  <a:txBody>
                    <a:bodyPr/>
                    <a:lstStyle/>
                    <a:p>
                      <a:pPr algn="ctr"/>
                      <a:endParaRPr lang="zh-CN" altLang="en-US" sz="1800"/>
                    </a:p>
                  </a:txBody>
                  <a:tcPr marL="68586" marR="68586" marT="34290" marB="34290">
                    <a:lnB>
                      <a:noFill/>
                    </a:lnB>
                  </a:tcPr>
                </a:tc>
                <a:tc>
                  <a:txBody>
                    <a:bodyPr/>
                    <a:lstStyle/>
                    <a:p>
                      <a:pPr algn="ctr"/>
                      <a:r>
                        <a:rPr lang="en-US" altLang="zh-CN" sz="1800" dirty="0"/>
                        <a:t>1</a:t>
                      </a:r>
                      <a:endParaRPr lang="zh-CN" altLang="en-US" sz="1800" dirty="0"/>
                    </a:p>
                  </a:txBody>
                  <a:tcPr marL="68586" marR="68586" marT="34290" marB="34290">
                    <a:lnB>
                      <a:noFill/>
                    </a:lnB>
                  </a:tcPr>
                </a:tc>
                <a:tc>
                  <a:txBody>
                    <a:bodyPr/>
                    <a:lstStyle/>
                    <a:p>
                      <a:pPr algn="ctr"/>
                      <a:r>
                        <a:rPr lang="en-US" altLang="zh-CN" sz="1800" dirty="0"/>
                        <a:t>1</a:t>
                      </a:r>
                      <a:endParaRPr lang="zh-CN" altLang="en-US" sz="1800" dirty="0"/>
                    </a:p>
                  </a:txBody>
                  <a:tcPr marL="68586" marR="68586" marT="34290" marB="34290">
                    <a:lnB>
                      <a:noFill/>
                    </a:lnB>
                  </a:tcPr>
                </a:tc>
                <a:tc>
                  <a:txBody>
                    <a:bodyPr/>
                    <a:lstStyle/>
                    <a:p>
                      <a:pPr algn="ctr"/>
                      <a:r>
                        <a:rPr lang="en-US" altLang="zh-CN" sz="1800" dirty="0"/>
                        <a:t>0</a:t>
                      </a:r>
                      <a:endParaRPr lang="zh-CN" altLang="en-US" sz="1800" dirty="0"/>
                    </a:p>
                  </a:txBody>
                  <a:tcPr marL="68586" marR="68586" marT="34290" marB="34290">
                    <a:lnB>
                      <a:noFill/>
                    </a:lnB>
                  </a:tcPr>
                </a:tc>
                <a:tc>
                  <a:txBody>
                    <a:bodyPr/>
                    <a:lstStyle/>
                    <a:p>
                      <a:pPr algn="ctr"/>
                      <a:r>
                        <a:rPr lang="en-US" altLang="zh-CN" sz="1800" dirty="0"/>
                        <a:t>1</a:t>
                      </a:r>
                      <a:endParaRPr lang="zh-CN" altLang="en-US" sz="1800" dirty="0"/>
                    </a:p>
                  </a:txBody>
                  <a:tcPr marL="68586" marR="68586" marT="34290" marB="34290">
                    <a:lnB>
                      <a:noFill/>
                    </a:lnB>
                  </a:tcPr>
                </a:tc>
                <a:tc>
                  <a:txBody>
                    <a:bodyPr/>
                    <a:lstStyle/>
                    <a:p>
                      <a:pPr algn="ctr"/>
                      <a:endParaRPr lang="zh-CN" altLang="en-US" sz="1800" dirty="0"/>
                    </a:p>
                  </a:txBody>
                  <a:tcPr marL="68586" marR="68586" marT="34290" marB="34290">
                    <a:lnB>
                      <a:noFill/>
                    </a:lnB>
                  </a:tcPr>
                </a:tc>
                <a:extLst>
                  <a:ext uri="{0D108BD9-81ED-4DB2-BD59-A6C34878D82A}">
                    <a16:rowId xmlns:a16="http://schemas.microsoft.com/office/drawing/2014/main" val="10003"/>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rPr>
                        <a:t>M</a:t>
                      </a:r>
                      <a:r>
                        <a:rPr lang="en-US" altLang="zh-CN" sz="1800" baseline="-25000" dirty="0">
                          <a:solidFill>
                            <a:srgbClr val="FF0000"/>
                          </a:solidFill>
                        </a:rPr>
                        <a:t>2</a:t>
                      </a:r>
                      <a:r>
                        <a:rPr lang="en-US" altLang="zh-CN" sz="1800" dirty="0">
                          <a:solidFill>
                            <a:srgbClr val="FF0000"/>
                          </a:solidFill>
                        </a:rPr>
                        <a:t>=A&amp;B</a:t>
                      </a:r>
                      <a:r>
                        <a:rPr lang="en-US" altLang="zh-CN" sz="1800" baseline="-25000" dirty="0">
                          <a:solidFill>
                            <a:srgbClr val="FF0000"/>
                          </a:solidFill>
                        </a:rPr>
                        <a:t>2</a:t>
                      </a:r>
                      <a:endParaRPr lang="zh-CN" altLang="en-US" sz="1800" baseline="-25000" dirty="0">
                        <a:solidFill>
                          <a:srgbClr val="FF0000"/>
                        </a:solidFill>
                      </a:endParaRPr>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t>0</a:t>
                      </a:r>
                      <a:endParaRPr lang="zh-CN" altLang="en-US" sz="1800"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t>0</a:t>
                      </a:r>
                      <a:endParaRPr lang="zh-CN" altLang="en-US" sz="1800"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t>0</a:t>
                      </a:r>
                      <a:endParaRPr lang="zh-CN" altLang="en-US" sz="1800"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t>0</a:t>
                      </a:r>
                      <a:endParaRPr lang="zh-CN" altLang="en-US" sz="1800"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rPr>
                        <a:t>M</a:t>
                      </a:r>
                      <a:r>
                        <a:rPr lang="en-US" altLang="zh-CN" sz="1800" baseline="-25000" dirty="0">
                          <a:solidFill>
                            <a:srgbClr val="FF0000"/>
                          </a:solidFill>
                        </a:rPr>
                        <a:t>3</a:t>
                      </a:r>
                      <a:r>
                        <a:rPr lang="en-US" altLang="zh-CN" sz="1800" dirty="0">
                          <a:solidFill>
                            <a:srgbClr val="FF0000"/>
                          </a:solidFill>
                        </a:rPr>
                        <a:t>=A&amp;B</a:t>
                      </a:r>
                      <a:r>
                        <a:rPr lang="en-US" altLang="zh-CN" sz="1800" baseline="-25000" dirty="0">
                          <a:solidFill>
                            <a:srgbClr val="FF0000"/>
                          </a:solidFill>
                        </a:rPr>
                        <a:t>1</a:t>
                      </a:r>
                      <a:endParaRPr lang="zh-CN" altLang="en-US" sz="1800" baseline="-25000" dirty="0">
                        <a:solidFill>
                          <a:srgbClr val="FF0000"/>
                        </a:solidFill>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aseline="-25000" dirty="0">
                        <a:solidFill>
                          <a:srgbClr val="FF0000"/>
                        </a:solidFill>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0</a:t>
                      </a:r>
                      <a:endParaRPr lang="zh-CN" altLang="en-US" sz="1800"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a:t>
                      </a:r>
                      <a:endParaRPr lang="zh-CN" altLang="en-US" sz="1800"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2900">
                <a:tc>
                  <a:txBody>
                    <a:bodyPr/>
                    <a:lstStyle/>
                    <a:p>
                      <a:pPr algn="ctr"/>
                      <a:r>
                        <a:rPr lang="en-US" altLang="zh-CN" sz="1800" dirty="0">
                          <a:solidFill>
                            <a:srgbClr val="FF0000"/>
                          </a:solidFill>
                        </a:rPr>
                        <a:t>AXB</a:t>
                      </a:r>
                      <a:endParaRPr lang="zh-CN" altLang="en-US" sz="1800"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endParaRPr lang="zh-CN" altLang="en-US" sz="1800" dirty="0">
                        <a:solidFill>
                          <a:srgbClr val="FF0000"/>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chemeClr val="tx1"/>
                          </a:solidFill>
                        </a:rPr>
                        <a:t>0</a:t>
                      </a:r>
                      <a:endParaRPr lang="zh-CN" altLang="en-US" sz="1800"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chemeClr val="tx1"/>
                          </a:solidFill>
                        </a:rPr>
                        <a:t>0</a:t>
                      </a:r>
                      <a:endParaRPr lang="zh-CN" altLang="en-US" sz="1800"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chemeClr val="tx1"/>
                          </a:solidFill>
                        </a:rPr>
                        <a:t>1</a:t>
                      </a:r>
                      <a:endParaRPr lang="zh-CN" altLang="en-US" sz="1800"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chemeClr val="tx1"/>
                          </a:solidFill>
                        </a:rPr>
                        <a:t>1</a:t>
                      </a:r>
                      <a:endParaRPr lang="zh-CN" altLang="en-US" sz="1800"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chemeClr val="tx1"/>
                          </a:solidFill>
                        </a:rPr>
                        <a:t>1</a:t>
                      </a:r>
                      <a:endParaRPr lang="zh-CN" altLang="en-US" sz="1800"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chemeClr val="tx1"/>
                          </a:solidFill>
                        </a:rPr>
                        <a:t>1</a:t>
                      </a:r>
                      <a:endParaRPr lang="zh-CN" altLang="en-US" sz="1800"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graphicFrame>
        <p:nvGraphicFramePr>
          <p:cNvPr id="16" name="空格表格"/>
          <p:cNvGraphicFramePr>
            <a:graphicFrameLocks noGrp="1"/>
          </p:cNvGraphicFramePr>
          <p:nvPr/>
        </p:nvGraphicFramePr>
        <p:xfrm>
          <a:off x="390525" y="1676400"/>
          <a:ext cx="4829174" cy="2400300"/>
        </p:xfrm>
        <a:graphic>
          <a:graphicData uri="http://schemas.openxmlformats.org/drawingml/2006/table">
            <a:tbl>
              <a:tblPr firstRow="1" bandRow="1">
                <a:tableStyleId>{2D5ABB26-0587-4C30-8999-92F81FD0307C}</a:tableStyleId>
              </a:tblPr>
              <a:tblGrid>
                <a:gridCol w="1647137">
                  <a:extLst>
                    <a:ext uri="{9D8B030D-6E8A-4147-A177-3AD203B41FA5}">
                      <a16:colId xmlns:a16="http://schemas.microsoft.com/office/drawing/2014/main" val="20000"/>
                    </a:ext>
                  </a:extLst>
                </a:gridCol>
                <a:gridCol w="353729">
                  <a:extLst>
                    <a:ext uri="{9D8B030D-6E8A-4147-A177-3AD203B41FA5}">
                      <a16:colId xmlns:a16="http://schemas.microsoft.com/office/drawing/2014/main" val="20001"/>
                    </a:ext>
                  </a:extLst>
                </a:gridCol>
                <a:gridCol w="353729">
                  <a:extLst>
                    <a:ext uri="{9D8B030D-6E8A-4147-A177-3AD203B41FA5}">
                      <a16:colId xmlns:a16="http://schemas.microsoft.com/office/drawing/2014/main" val="20002"/>
                    </a:ext>
                  </a:extLst>
                </a:gridCol>
                <a:gridCol w="353729">
                  <a:extLst>
                    <a:ext uri="{9D8B030D-6E8A-4147-A177-3AD203B41FA5}">
                      <a16:colId xmlns:a16="http://schemas.microsoft.com/office/drawing/2014/main" val="20003"/>
                    </a:ext>
                  </a:extLst>
                </a:gridCol>
                <a:gridCol w="353475">
                  <a:extLst>
                    <a:ext uri="{9D8B030D-6E8A-4147-A177-3AD203B41FA5}">
                      <a16:colId xmlns:a16="http://schemas.microsoft.com/office/drawing/2014/main" val="20004"/>
                    </a:ext>
                  </a:extLst>
                </a:gridCol>
                <a:gridCol w="353475">
                  <a:extLst>
                    <a:ext uri="{9D8B030D-6E8A-4147-A177-3AD203B41FA5}">
                      <a16:colId xmlns:a16="http://schemas.microsoft.com/office/drawing/2014/main" val="20005"/>
                    </a:ext>
                  </a:extLst>
                </a:gridCol>
                <a:gridCol w="353475">
                  <a:extLst>
                    <a:ext uri="{9D8B030D-6E8A-4147-A177-3AD203B41FA5}">
                      <a16:colId xmlns:a16="http://schemas.microsoft.com/office/drawing/2014/main" val="20006"/>
                    </a:ext>
                  </a:extLst>
                </a:gridCol>
                <a:gridCol w="353475">
                  <a:extLst>
                    <a:ext uri="{9D8B030D-6E8A-4147-A177-3AD203B41FA5}">
                      <a16:colId xmlns:a16="http://schemas.microsoft.com/office/drawing/2014/main" val="20007"/>
                    </a:ext>
                  </a:extLst>
                </a:gridCol>
                <a:gridCol w="353475">
                  <a:extLst>
                    <a:ext uri="{9D8B030D-6E8A-4147-A177-3AD203B41FA5}">
                      <a16:colId xmlns:a16="http://schemas.microsoft.com/office/drawing/2014/main" val="20008"/>
                    </a:ext>
                  </a:extLst>
                </a:gridCol>
                <a:gridCol w="353475">
                  <a:extLst>
                    <a:ext uri="{9D8B030D-6E8A-4147-A177-3AD203B41FA5}">
                      <a16:colId xmlns:a16="http://schemas.microsoft.com/office/drawing/2014/main" val="20009"/>
                    </a:ext>
                  </a:extLst>
                </a:gridCol>
              </a:tblGrid>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baseline="-25000" dirty="0">
                        <a:solidFill>
                          <a:srgbClr val="FF0000"/>
                        </a:solidFill>
                      </a:endParaRPr>
                    </a:p>
                  </a:txBody>
                  <a:tcPr marL="68586" marR="68586"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baseline="-25000" dirty="0">
                        <a:solidFill>
                          <a:srgbClr val="FF0000"/>
                        </a:solidFill>
                      </a:endParaRPr>
                    </a:p>
                  </a:txBody>
                  <a:tcPr marL="68586" marR="68586" marT="34290" marB="34290"/>
                </a:tc>
                <a:tc>
                  <a:txBody>
                    <a:bodyPr/>
                    <a:lstStyle/>
                    <a:p>
                      <a:pPr marL="0" algn="ctr" defTabSz="914400" rtl="0" eaLnBrk="1" latinLnBrk="0" hangingPunct="1"/>
                      <a:endParaRPr lang="zh-CN" altLang="en-US" sz="1800" b="1" kern="1200" dirty="0">
                        <a:solidFill>
                          <a:schemeClr val="tx1"/>
                        </a:solidFill>
                        <a:latin typeface="+mn-lt"/>
                        <a:ea typeface="+mn-ea"/>
                        <a:cs typeface="+mn-cs"/>
                      </a:endParaRPr>
                    </a:p>
                  </a:txBody>
                  <a:tcPr marL="68586" marR="68586" marT="34290" marB="34290"/>
                </a:tc>
                <a:tc>
                  <a:txBody>
                    <a:bodyPr/>
                    <a:lstStyle/>
                    <a:p>
                      <a:pPr marL="0" algn="ctr" defTabSz="914400" rtl="0" eaLnBrk="1" latinLnBrk="0" hangingPunct="1"/>
                      <a:endParaRPr lang="zh-CN" altLang="en-US" sz="1800" b="1" kern="1200" dirty="0">
                        <a:solidFill>
                          <a:schemeClr val="tx1"/>
                        </a:solidFill>
                        <a:latin typeface="+mn-lt"/>
                        <a:ea typeface="+mn-ea"/>
                        <a:cs typeface="+mn-cs"/>
                      </a:endParaRPr>
                    </a:p>
                  </a:txBody>
                  <a:tcPr marL="68586" marR="68586" marT="34290" marB="34290"/>
                </a:tc>
                <a:tc>
                  <a:txBody>
                    <a:bodyPr/>
                    <a:lstStyle/>
                    <a:p>
                      <a:pPr algn="ctr"/>
                      <a:endParaRPr lang="zh-CN" altLang="en-US" sz="1800" b="1" dirty="0"/>
                    </a:p>
                  </a:txBody>
                  <a:tcPr marL="68586" marR="68586" marT="34290" marB="34290"/>
                </a:tc>
                <a:tc>
                  <a:txBody>
                    <a:bodyPr/>
                    <a:lstStyle/>
                    <a:p>
                      <a:pPr algn="ctr"/>
                      <a:endParaRPr lang="zh-CN" altLang="en-US" sz="1800" b="1" dirty="0">
                        <a:solidFill>
                          <a:srgbClr val="FF0000"/>
                        </a:solidFill>
                      </a:endParaRPr>
                    </a:p>
                  </a:txBody>
                  <a:tcPr marL="68586" marR="68586" marT="34290" marB="34290"/>
                </a:tc>
                <a:tc>
                  <a:txBody>
                    <a:bodyPr/>
                    <a:lstStyle/>
                    <a:p>
                      <a:pPr algn="ctr"/>
                      <a:r>
                        <a:rPr lang="en-US" altLang="zh-CN" sz="1800" b="1" dirty="0"/>
                        <a:t>1</a:t>
                      </a:r>
                      <a:endParaRPr lang="zh-CN" altLang="en-US" sz="1800" b="1" dirty="0"/>
                    </a:p>
                  </a:txBody>
                  <a:tcPr marL="68586" marR="68586" marT="34290" marB="34290"/>
                </a:tc>
                <a:tc>
                  <a:txBody>
                    <a:bodyPr/>
                    <a:lstStyle/>
                    <a:p>
                      <a:pPr algn="ctr"/>
                      <a:r>
                        <a:rPr lang="en-US" altLang="zh-CN" sz="1800" b="1" dirty="0"/>
                        <a:t>1</a:t>
                      </a:r>
                      <a:endParaRPr lang="zh-CN" altLang="en-US" sz="1800" b="1" dirty="0"/>
                    </a:p>
                  </a:txBody>
                  <a:tcPr marL="68586" marR="68586" marT="34290" marB="34290"/>
                </a:tc>
                <a:tc>
                  <a:txBody>
                    <a:bodyPr/>
                    <a:lstStyle/>
                    <a:p>
                      <a:pPr algn="ctr"/>
                      <a:r>
                        <a:rPr lang="en-US" altLang="zh-CN" sz="1800" b="1" dirty="0"/>
                        <a:t>0</a:t>
                      </a:r>
                      <a:endParaRPr lang="zh-CN" altLang="en-US" sz="1800" b="1" dirty="0"/>
                    </a:p>
                  </a:txBody>
                  <a:tcPr marL="68586" marR="68586" marT="34290" marB="34290"/>
                </a:tc>
                <a:tc>
                  <a:txBody>
                    <a:bodyPr/>
                    <a:lstStyle/>
                    <a:p>
                      <a:pPr algn="ctr"/>
                      <a:r>
                        <a:rPr lang="en-US" altLang="zh-CN" sz="1800" b="1" dirty="0"/>
                        <a:t>1</a:t>
                      </a:r>
                      <a:endParaRPr lang="zh-CN" altLang="en-US" sz="1800" b="1" dirty="0"/>
                    </a:p>
                  </a:txBody>
                  <a:tcPr marL="68586" marR="68586" marT="34290" marB="34290"/>
                </a:tc>
                <a:extLst>
                  <a:ext uri="{0D108BD9-81ED-4DB2-BD59-A6C34878D82A}">
                    <a16:rowId xmlns:a16="http://schemas.microsoft.com/office/drawing/2014/main" val="10000"/>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baseline="-25000" dirty="0">
                        <a:solidFill>
                          <a:srgbClr val="FF0000"/>
                        </a:solidFill>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baseline="-25000" dirty="0">
                        <a:solidFill>
                          <a:srgbClr val="FF0000"/>
                        </a:solidFill>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kern="1200" dirty="0">
                        <a:solidFill>
                          <a:schemeClr val="tx1"/>
                        </a:solidFill>
                        <a:latin typeface="+mn-lt"/>
                        <a:ea typeface="+mn-ea"/>
                        <a:cs typeface="+mn-cs"/>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kern="1200" dirty="0">
                        <a:solidFill>
                          <a:schemeClr val="tx1"/>
                        </a:solidFill>
                        <a:latin typeface="+mn-lt"/>
                        <a:ea typeface="+mn-ea"/>
                        <a:cs typeface="+mn-cs"/>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b="1" dirty="0"/>
                        <a:t>X</a:t>
                      </a:r>
                      <a:endParaRPr lang="zh-CN" altLang="en-US" sz="1800" b="1" dirty="0"/>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endParaRPr lang="zh-CN" altLang="en-US" sz="1800" b="1" dirty="0">
                        <a:solidFill>
                          <a:srgbClr val="FF0000"/>
                        </a:solidFill>
                      </a:endParaRPr>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b="1" dirty="0"/>
                        <a:t>1</a:t>
                      </a:r>
                      <a:endParaRPr lang="zh-CN" altLang="en-US" sz="1800" b="1" dirty="0"/>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b="1" dirty="0"/>
                        <a:t>0</a:t>
                      </a:r>
                      <a:endParaRPr lang="zh-CN" altLang="en-US" sz="1800" b="1" dirty="0"/>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b="1" dirty="0"/>
                        <a:t>1</a:t>
                      </a:r>
                      <a:endParaRPr lang="zh-CN" altLang="en-US" sz="1800" b="1" dirty="0"/>
                    </a:p>
                  </a:txBody>
                  <a:tcPr marL="68586" marR="68586" marT="34290" marB="34290">
                    <a:lnB w="12700" cap="flat" cmpd="sng" algn="ctr">
                      <a:solidFill>
                        <a:schemeClr val="tx1"/>
                      </a:solidFill>
                      <a:prstDash val="solid"/>
                      <a:round/>
                      <a:headEnd type="none" w="med" len="med"/>
                      <a:tailEnd type="none" w="med" len="med"/>
                    </a:lnB>
                  </a:tcPr>
                </a:tc>
                <a:tc>
                  <a:txBody>
                    <a:bodyPr/>
                    <a:lstStyle/>
                    <a:p>
                      <a:pPr algn="ctr"/>
                      <a:r>
                        <a:rPr lang="en-US" altLang="zh-CN" sz="1800" b="1" dirty="0"/>
                        <a:t>1</a:t>
                      </a:r>
                      <a:endParaRPr lang="zh-CN" altLang="en-US" sz="1800" b="1" dirty="0"/>
                    </a:p>
                  </a:txBody>
                  <a:tcPr marL="68586" marR="68586" marT="34290" marB="3429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2900">
                <a:tc>
                  <a:txBody>
                    <a:bodyPr/>
                    <a:lstStyle/>
                    <a:p>
                      <a:pPr algn="ctr"/>
                      <a:r>
                        <a:rPr lang="en-US" altLang="zh-CN" sz="1800" b="1" dirty="0">
                          <a:solidFill>
                            <a:srgbClr val="FF0000"/>
                          </a:solidFill>
                        </a:rPr>
                        <a:t>M</a:t>
                      </a:r>
                      <a:r>
                        <a:rPr lang="en-US" altLang="zh-CN" sz="1800" b="1" baseline="-25000" dirty="0">
                          <a:solidFill>
                            <a:srgbClr val="FF0000"/>
                          </a:solidFill>
                        </a:rPr>
                        <a:t>0</a:t>
                      </a:r>
                      <a:r>
                        <a:rPr lang="en-US" altLang="zh-CN" sz="1800" b="1" dirty="0">
                          <a:solidFill>
                            <a:srgbClr val="FF0000"/>
                          </a:solidFill>
                        </a:rPr>
                        <a:t>=A&amp;B</a:t>
                      </a:r>
                      <a:r>
                        <a:rPr lang="en-US" altLang="zh-CN" sz="1800" b="1" baseline="-25000" dirty="0">
                          <a:solidFill>
                            <a:srgbClr val="FF0000"/>
                          </a:solidFill>
                        </a:rPr>
                        <a:t>4</a:t>
                      </a:r>
                      <a:endParaRPr lang="zh-CN" altLang="en-US" sz="1800" b="1" baseline="-25000" dirty="0">
                        <a:solidFill>
                          <a:srgbClr val="FF0000"/>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endParaRPr lang="zh-CN" altLang="en-US" sz="1800" b="1" baseline="-25000" dirty="0">
                        <a:solidFill>
                          <a:srgbClr val="FF0000"/>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rgbClr val="FF8601"/>
                          </a:solidFill>
                          <a:latin typeface="+mn-lt"/>
                          <a:ea typeface="+mn-ea"/>
                          <a:cs typeface="+mn-cs"/>
                        </a:rPr>
                        <a:t>0</a:t>
                      </a:r>
                      <a:endParaRPr lang="zh-CN" altLang="en-US" sz="1800" b="1" kern="1200" dirty="0">
                        <a:solidFill>
                          <a:srgbClr val="FF8601"/>
                        </a:solidFill>
                        <a:latin typeface="+mn-lt"/>
                        <a:ea typeface="+mn-ea"/>
                        <a:cs typeface="+mn-cs"/>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rgbClr val="FF8601"/>
                          </a:solidFill>
                          <a:latin typeface="+mn-lt"/>
                          <a:ea typeface="+mn-ea"/>
                          <a:cs typeface="+mn-cs"/>
                        </a:rPr>
                        <a:t>0</a:t>
                      </a:r>
                      <a:endParaRPr lang="zh-CN" altLang="en-US" sz="1800" b="1" kern="1200" dirty="0">
                        <a:solidFill>
                          <a:srgbClr val="FF8601"/>
                        </a:solidFill>
                        <a:latin typeface="+mn-lt"/>
                        <a:ea typeface="+mn-ea"/>
                        <a:cs typeface="+mn-cs"/>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b="1" dirty="0">
                          <a:solidFill>
                            <a:srgbClr val="FF8601"/>
                          </a:solidFill>
                        </a:rPr>
                        <a:t>0</a:t>
                      </a:r>
                      <a:endParaRPr lang="zh-CN" altLang="en-US" sz="1800" b="1" dirty="0">
                        <a:solidFill>
                          <a:srgbClr val="FF860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b="1" dirty="0">
                          <a:solidFill>
                            <a:srgbClr val="FF8601"/>
                          </a:solidFill>
                        </a:rPr>
                        <a:t>0</a:t>
                      </a:r>
                      <a:endParaRPr lang="zh-CN" altLang="en-US" sz="1800" b="1" dirty="0">
                        <a:solidFill>
                          <a:srgbClr val="FF860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b="1" dirty="0"/>
                        <a:t>1</a:t>
                      </a:r>
                      <a:endParaRPr lang="zh-CN" altLang="en-US" sz="1800" b="1"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b="1" dirty="0"/>
                        <a:t>1</a:t>
                      </a:r>
                      <a:endParaRPr lang="zh-CN" altLang="en-US" sz="1800" b="1"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b="1" dirty="0"/>
                        <a:t>0</a:t>
                      </a:r>
                      <a:endParaRPr lang="zh-CN" altLang="en-US" sz="1800" b="1"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b="1" dirty="0"/>
                        <a:t>1</a:t>
                      </a:r>
                      <a:endParaRPr lang="zh-CN" altLang="en-US" sz="1800" b="1" dirty="0"/>
                    </a:p>
                  </a:txBody>
                  <a:tcPr marL="68586" marR="68586" marT="34290" marB="3429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FF0000"/>
                          </a:solidFill>
                        </a:rPr>
                        <a:t>M</a:t>
                      </a:r>
                      <a:r>
                        <a:rPr lang="en-US" altLang="zh-CN" sz="1800" b="1" baseline="-25000" dirty="0">
                          <a:solidFill>
                            <a:srgbClr val="FF0000"/>
                          </a:solidFill>
                        </a:rPr>
                        <a:t>1</a:t>
                      </a:r>
                      <a:r>
                        <a:rPr lang="en-US" altLang="zh-CN" sz="1800" b="1" dirty="0">
                          <a:solidFill>
                            <a:srgbClr val="FF0000"/>
                          </a:solidFill>
                        </a:rPr>
                        <a:t>=A&amp;B</a:t>
                      </a:r>
                      <a:r>
                        <a:rPr lang="en-US" altLang="zh-CN" sz="1800" b="1" baseline="-25000" dirty="0">
                          <a:solidFill>
                            <a:srgbClr val="FF0000"/>
                          </a:solidFill>
                        </a:rPr>
                        <a:t>3</a:t>
                      </a:r>
                      <a:endParaRPr lang="zh-CN" altLang="en-US" sz="1800" b="1" baseline="-25000" dirty="0">
                        <a:solidFill>
                          <a:srgbClr val="FF0000"/>
                        </a:solidFill>
                      </a:endParaRPr>
                    </a:p>
                  </a:txBody>
                  <a:tcPr marL="68586" marR="68586" marT="34290" marB="34290">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baseline="-25000" dirty="0">
                        <a:solidFill>
                          <a:srgbClr val="FF0000"/>
                        </a:solidFill>
                      </a:endParaRPr>
                    </a:p>
                  </a:txBody>
                  <a:tcPr marL="68586" marR="68586" marT="34290" marB="34290">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rgbClr val="FF8601"/>
                          </a:solidFill>
                          <a:latin typeface="+mn-lt"/>
                          <a:ea typeface="+mn-ea"/>
                          <a:cs typeface="+mn-cs"/>
                        </a:rPr>
                        <a:t>0</a:t>
                      </a:r>
                      <a:endParaRPr lang="zh-CN" altLang="en-US" sz="1800" b="1" kern="1200" dirty="0">
                        <a:solidFill>
                          <a:srgbClr val="FF8601"/>
                        </a:solidFill>
                        <a:latin typeface="+mn-lt"/>
                        <a:ea typeface="+mn-ea"/>
                        <a:cs typeface="+mn-cs"/>
                      </a:endParaRPr>
                    </a:p>
                  </a:txBody>
                  <a:tcPr marL="68586" marR="68586" marT="34290" marB="34290">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rgbClr val="FF8601"/>
                          </a:solidFill>
                          <a:latin typeface="+mn-lt"/>
                          <a:ea typeface="+mn-ea"/>
                          <a:cs typeface="+mn-cs"/>
                        </a:rPr>
                        <a:t>0</a:t>
                      </a:r>
                      <a:endParaRPr lang="zh-CN" altLang="en-US" sz="1800" b="1" kern="1200" dirty="0">
                        <a:solidFill>
                          <a:srgbClr val="FF8601"/>
                        </a:solidFill>
                        <a:latin typeface="+mn-lt"/>
                        <a:ea typeface="+mn-ea"/>
                        <a:cs typeface="+mn-cs"/>
                      </a:endParaRPr>
                    </a:p>
                  </a:txBody>
                  <a:tcPr marL="68586" marR="68586" marT="34290" marB="34290">
                    <a:lnB>
                      <a:noFill/>
                    </a:lnB>
                  </a:tcPr>
                </a:tc>
                <a:tc>
                  <a:txBody>
                    <a:bodyPr/>
                    <a:lstStyle/>
                    <a:p>
                      <a:pPr algn="ctr"/>
                      <a:r>
                        <a:rPr lang="en-US" altLang="zh-CN" sz="1800" b="1" dirty="0">
                          <a:solidFill>
                            <a:srgbClr val="FF8601"/>
                          </a:solidFill>
                        </a:rPr>
                        <a:t>0</a:t>
                      </a:r>
                      <a:endParaRPr lang="zh-CN" altLang="en-US" sz="1800" b="1" dirty="0">
                        <a:solidFill>
                          <a:srgbClr val="FF8601"/>
                        </a:solidFill>
                      </a:endParaRPr>
                    </a:p>
                  </a:txBody>
                  <a:tcPr marL="68586" marR="68586" marT="34290" marB="34290">
                    <a:lnB>
                      <a:noFill/>
                    </a:lnB>
                  </a:tcPr>
                </a:tc>
                <a:tc>
                  <a:txBody>
                    <a:bodyPr/>
                    <a:lstStyle/>
                    <a:p>
                      <a:pPr algn="ctr"/>
                      <a:r>
                        <a:rPr lang="en-US" altLang="zh-CN" sz="1800" b="1" dirty="0"/>
                        <a:t>1</a:t>
                      </a:r>
                      <a:endParaRPr lang="zh-CN" altLang="en-US" sz="1800" b="1" dirty="0"/>
                    </a:p>
                  </a:txBody>
                  <a:tcPr marL="68586" marR="68586" marT="34290" marB="34290">
                    <a:lnB>
                      <a:noFill/>
                    </a:lnB>
                  </a:tcPr>
                </a:tc>
                <a:tc>
                  <a:txBody>
                    <a:bodyPr/>
                    <a:lstStyle/>
                    <a:p>
                      <a:pPr algn="ctr"/>
                      <a:r>
                        <a:rPr lang="en-US" altLang="zh-CN" sz="1800" b="1" dirty="0"/>
                        <a:t>1</a:t>
                      </a:r>
                      <a:endParaRPr lang="zh-CN" altLang="en-US" sz="1800" b="1" dirty="0"/>
                    </a:p>
                  </a:txBody>
                  <a:tcPr marL="68586" marR="68586" marT="34290" marB="34290">
                    <a:lnB>
                      <a:noFill/>
                    </a:lnB>
                  </a:tcPr>
                </a:tc>
                <a:tc>
                  <a:txBody>
                    <a:bodyPr/>
                    <a:lstStyle/>
                    <a:p>
                      <a:pPr algn="ctr"/>
                      <a:r>
                        <a:rPr lang="en-US" altLang="zh-CN" sz="1800" b="1" dirty="0"/>
                        <a:t>0</a:t>
                      </a:r>
                      <a:endParaRPr lang="zh-CN" altLang="en-US" sz="1800" b="1" dirty="0"/>
                    </a:p>
                  </a:txBody>
                  <a:tcPr marL="68586" marR="68586" marT="34290" marB="34290">
                    <a:lnB>
                      <a:noFill/>
                    </a:lnB>
                  </a:tcPr>
                </a:tc>
                <a:tc>
                  <a:txBody>
                    <a:bodyPr/>
                    <a:lstStyle/>
                    <a:p>
                      <a:pPr algn="ctr"/>
                      <a:r>
                        <a:rPr lang="en-US" altLang="zh-CN" sz="1800" b="1" dirty="0"/>
                        <a:t>1</a:t>
                      </a:r>
                      <a:endParaRPr lang="zh-CN" altLang="en-US" sz="1800" b="1" dirty="0"/>
                    </a:p>
                  </a:txBody>
                  <a:tcPr marL="68586" marR="68586" marT="34290" marB="34290">
                    <a:lnB>
                      <a:noFill/>
                    </a:lnB>
                  </a:tcPr>
                </a:tc>
                <a:tc>
                  <a:txBody>
                    <a:bodyPr/>
                    <a:lstStyle/>
                    <a:p>
                      <a:pPr algn="ctr"/>
                      <a:r>
                        <a:rPr lang="en-US" altLang="zh-CN" sz="1800" b="1" dirty="0">
                          <a:solidFill>
                            <a:srgbClr val="FF8601"/>
                          </a:solidFill>
                        </a:rPr>
                        <a:t>0</a:t>
                      </a:r>
                      <a:endParaRPr lang="zh-CN" altLang="en-US" sz="1800" b="1" dirty="0">
                        <a:solidFill>
                          <a:srgbClr val="FF8601"/>
                        </a:solidFill>
                      </a:endParaRPr>
                    </a:p>
                  </a:txBody>
                  <a:tcPr marL="68586" marR="68586" marT="34290" marB="34290">
                    <a:lnB>
                      <a:noFill/>
                    </a:lnB>
                  </a:tcPr>
                </a:tc>
                <a:extLst>
                  <a:ext uri="{0D108BD9-81ED-4DB2-BD59-A6C34878D82A}">
                    <a16:rowId xmlns:a16="http://schemas.microsoft.com/office/drawing/2014/main" val="10003"/>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FF0000"/>
                          </a:solidFill>
                        </a:rPr>
                        <a:t>M</a:t>
                      </a:r>
                      <a:r>
                        <a:rPr lang="en-US" altLang="zh-CN" sz="1800" b="1" baseline="-25000" dirty="0">
                          <a:solidFill>
                            <a:srgbClr val="FF0000"/>
                          </a:solidFill>
                        </a:rPr>
                        <a:t>2</a:t>
                      </a:r>
                      <a:r>
                        <a:rPr lang="en-US" altLang="zh-CN" sz="1800" b="1" dirty="0">
                          <a:solidFill>
                            <a:srgbClr val="FF0000"/>
                          </a:solidFill>
                        </a:rPr>
                        <a:t>=A&amp;B</a:t>
                      </a:r>
                      <a:r>
                        <a:rPr lang="en-US" altLang="zh-CN" sz="1800" b="1" baseline="-25000" dirty="0">
                          <a:solidFill>
                            <a:srgbClr val="FF0000"/>
                          </a:solidFill>
                        </a:rPr>
                        <a:t>2</a:t>
                      </a:r>
                      <a:endParaRPr lang="zh-CN" altLang="en-US" sz="1800" b="1" baseline="-25000" dirty="0">
                        <a:solidFill>
                          <a:srgbClr val="FF0000"/>
                        </a:solidFill>
                      </a:endParaRPr>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baseline="-25000" dirty="0">
                        <a:solidFill>
                          <a:srgbClr val="FF0000"/>
                        </a:solidFill>
                      </a:endParaRPr>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rgbClr val="FF8601"/>
                          </a:solidFill>
                          <a:latin typeface="+mn-lt"/>
                          <a:ea typeface="+mn-ea"/>
                          <a:cs typeface="+mn-cs"/>
                        </a:rPr>
                        <a:t>0</a:t>
                      </a:r>
                      <a:endParaRPr lang="zh-CN" altLang="en-US" sz="1800" b="1" kern="1200" dirty="0">
                        <a:solidFill>
                          <a:srgbClr val="FF8601"/>
                        </a:solidFill>
                        <a:latin typeface="+mn-lt"/>
                        <a:ea typeface="+mn-ea"/>
                        <a:cs typeface="+mn-cs"/>
                      </a:endParaRPr>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rgbClr val="FF8601"/>
                          </a:solidFill>
                          <a:latin typeface="+mn-lt"/>
                          <a:ea typeface="+mn-ea"/>
                          <a:cs typeface="+mn-cs"/>
                        </a:rPr>
                        <a:t>0</a:t>
                      </a:r>
                      <a:endParaRPr lang="zh-CN" altLang="en-US" sz="1800" b="1" kern="1200" dirty="0">
                        <a:solidFill>
                          <a:srgbClr val="FF8601"/>
                        </a:solidFill>
                        <a:latin typeface="+mn-lt"/>
                        <a:ea typeface="+mn-ea"/>
                        <a:cs typeface="+mn-cs"/>
                      </a:endParaRPr>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t>0</a:t>
                      </a:r>
                      <a:endParaRPr lang="zh-CN" altLang="en-US" sz="1800" b="1"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t>0</a:t>
                      </a:r>
                      <a:endParaRPr lang="zh-CN" altLang="en-US" sz="1800" b="1"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t>0</a:t>
                      </a:r>
                      <a:endParaRPr lang="zh-CN" altLang="en-US" sz="1800" b="1"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t>0</a:t>
                      </a:r>
                      <a:endParaRPr lang="zh-CN" altLang="en-US" sz="1800" b="1" dirty="0"/>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solidFill>
                            <a:srgbClr val="FF8601"/>
                          </a:solidFill>
                        </a:rPr>
                        <a:t>0</a:t>
                      </a:r>
                      <a:endParaRPr lang="zh-CN" altLang="en-US" sz="1800" b="1" dirty="0">
                        <a:solidFill>
                          <a:srgbClr val="FF8601"/>
                        </a:solidFill>
                      </a:endParaRPr>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solidFill>
                            <a:srgbClr val="FF8601"/>
                          </a:solidFill>
                        </a:rPr>
                        <a:t>0</a:t>
                      </a:r>
                      <a:endParaRPr lang="zh-CN" altLang="en-US" sz="1800" b="1" dirty="0">
                        <a:solidFill>
                          <a:srgbClr val="FF8601"/>
                        </a:solidFill>
                      </a:endParaRPr>
                    </a:p>
                  </a:txBody>
                  <a:tcPr marL="68586" marR="68586" marT="34290" marB="3429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FF0000"/>
                          </a:solidFill>
                        </a:rPr>
                        <a:t>M</a:t>
                      </a:r>
                      <a:r>
                        <a:rPr lang="en-US" altLang="zh-CN" sz="1800" b="1" baseline="-25000" dirty="0">
                          <a:solidFill>
                            <a:srgbClr val="FF0000"/>
                          </a:solidFill>
                        </a:rPr>
                        <a:t>3</a:t>
                      </a:r>
                      <a:r>
                        <a:rPr lang="en-US" altLang="zh-CN" sz="1800" b="1" dirty="0">
                          <a:solidFill>
                            <a:srgbClr val="FF0000"/>
                          </a:solidFill>
                        </a:rPr>
                        <a:t>=A&amp;B</a:t>
                      </a:r>
                      <a:r>
                        <a:rPr lang="en-US" altLang="zh-CN" sz="1800" b="1" baseline="-25000" dirty="0">
                          <a:solidFill>
                            <a:srgbClr val="FF0000"/>
                          </a:solidFill>
                        </a:rPr>
                        <a:t>1</a:t>
                      </a:r>
                      <a:endParaRPr lang="zh-CN" altLang="en-US" sz="1800" b="1" baseline="-25000" dirty="0">
                        <a:solidFill>
                          <a:srgbClr val="FF0000"/>
                        </a:solidFill>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b="1" baseline="-25000" dirty="0">
                        <a:solidFill>
                          <a:srgbClr val="FF0000"/>
                        </a:solidFill>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rgbClr val="FF8601"/>
                          </a:solidFill>
                          <a:latin typeface="+mn-lt"/>
                          <a:ea typeface="+mn-ea"/>
                          <a:cs typeface="+mn-cs"/>
                        </a:rPr>
                        <a:t>0</a:t>
                      </a:r>
                      <a:endParaRPr lang="zh-CN" altLang="en-US" sz="1800" b="1" kern="1200" dirty="0">
                        <a:solidFill>
                          <a:srgbClr val="FF8601"/>
                        </a:solidFill>
                        <a:latin typeface="+mn-lt"/>
                        <a:ea typeface="+mn-ea"/>
                        <a:cs typeface="+mn-cs"/>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1</a:t>
                      </a:r>
                      <a:endParaRPr lang="zh-CN" altLang="en-US" sz="1800" b="1" kern="1200" dirty="0">
                        <a:solidFill>
                          <a:schemeClr val="tx1"/>
                        </a:solidFill>
                        <a:latin typeface="+mn-lt"/>
                        <a:ea typeface="+mn-ea"/>
                        <a:cs typeface="+mn-cs"/>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t>1</a:t>
                      </a:r>
                      <a:endParaRPr lang="zh-CN" altLang="en-US" sz="1800" b="1"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t>0</a:t>
                      </a:r>
                      <a:endParaRPr lang="zh-CN" altLang="en-US" sz="1800" b="1"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t>1</a:t>
                      </a:r>
                      <a:endParaRPr lang="zh-CN" altLang="en-US" sz="1800" b="1" dirty="0"/>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8601"/>
                          </a:solidFill>
                        </a:rPr>
                        <a:t>0</a:t>
                      </a:r>
                      <a:endParaRPr lang="zh-CN" altLang="en-US" sz="1800" b="1" dirty="0">
                        <a:solidFill>
                          <a:srgbClr val="FF8601"/>
                        </a:solidFill>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8601"/>
                          </a:solidFill>
                        </a:rPr>
                        <a:t>0</a:t>
                      </a:r>
                      <a:endParaRPr lang="zh-CN" altLang="en-US" sz="1800" b="1" dirty="0">
                        <a:solidFill>
                          <a:srgbClr val="FF8601"/>
                        </a:solidFill>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8601"/>
                          </a:solidFill>
                        </a:rPr>
                        <a:t>0</a:t>
                      </a:r>
                      <a:endParaRPr lang="zh-CN" altLang="en-US" sz="1800" b="1" dirty="0">
                        <a:solidFill>
                          <a:srgbClr val="FF8601"/>
                        </a:solidFill>
                      </a:endParaRPr>
                    </a:p>
                  </a:txBody>
                  <a:tcPr marL="68586" marR="68586" marT="34290" marB="3429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2900">
                <a:tc>
                  <a:txBody>
                    <a:bodyPr/>
                    <a:lstStyle/>
                    <a:p>
                      <a:pPr algn="ctr"/>
                      <a:r>
                        <a:rPr lang="en-US" altLang="zh-CN" sz="1800" b="1" dirty="0">
                          <a:solidFill>
                            <a:srgbClr val="FF0000"/>
                          </a:solidFill>
                        </a:rPr>
                        <a:t>AXB</a:t>
                      </a:r>
                      <a:endParaRPr lang="zh-CN" altLang="en-US" sz="1800" b="1" dirty="0"/>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endParaRPr lang="zh-CN" altLang="en-US" sz="1800" b="1" dirty="0">
                        <a:solidFill>
                          <a:srgbClr val="FF0000"/>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1800" b="1" kern="1200" dirty="0">
                          <a:solidFill>
                            <a:schemeClr val="tx1"/>
                          </a:solidFill>
                          <a:latin typeface="+mn-lt"/>
                          <a:ea typeface="+mn-ea"/>
                          <a:cs typeface="+mn-cs"/>
                        </a:rPr>
                        <a:t>1</a:t>
                      </a:r>
                      <a:endParaRPr lang="zh-CN" altLang="en-US" sz="1800" b="1" kern="1200" dirty="0">
                        <a:solidFill>
                          <a:schemeClr val="tx1"/>
                        </a:solidFill>
                        <a:latin typeface="+mn-lt"/>
                        <a:ea typeface="+mn-ea"/>
                        <a:cs typeface="+mn-cs"/>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1800" b="1" kern="1200" dirty="0">
                          <a:solidFill>
                            <a:schemeClr val="tx1"/>
                          </a:solidFill>
                          <a:latin typeface="+mn-lt"/>
                          <a:ea typeface="+mn-ea"/>
                          <a:cs typeface="+mn-cs"/>
                        </a:rPr>
                        <a:t>0</a:t>
                      </a:r>
                      <a:endParaRPr lang="zh-CN" altLang="en-US" sz="1800" b="1" kern="1200" dirty="0">
                        <a:solidFill>
                          <a:schemeClr val="tx1"/>
                        </a:solidFill>
                        <a:latin typeface="+mn-lt"/>
                        <a:ea typeface="+mn-ea"/>
                        <a:cs typeface="+mn-cs"/>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b="1" dirty="0">
                          <a:solidFill>
                            <a:schemeClr val="tx1"/>
                          </a:solidFill>
                        </a:rPr>
                        <a:t>1</a:t>
                      </a:r>
                      <a:endParaRPr lang="zh-CN" altLang="en-US" sz="1800" b="1"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b="1" dirty="0">
                          <a:solidFill>
                            <a:schemeClr val="tx1"/>
                          </a:solidFill>
                        </a:rPr>
                        <a:t>1</a:t>
                      </a:r>
                      <a:endParaRPr lang="zh-CN" altLang="en-US" sz="1800" b="1"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b="1" dirty="0">
                          <a:solidFill>
                            <a:schemeClr val="tx1"/>
                          </a:solidFill>
                        </a:rPr>
                        <a:t>1</a:t>
                      </a:r>
                      <a:endParaRPr lang="zh-CN" altLang="en-US" sz="1800" b="1"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tc>
                  <a:txBody>
                    <a:bodyPr/>
                    <a:lstStyle/>
                    <a:p>
                      <a:pPr algn="ctr"/>
                      <a:r>
                        <a:rPr lang="en-US" altLang="zh-CN" sz="1800" b="1" dirty="0">
                          <a:solidFill>
                            <a:schemeClr val="tx1"/>
                          </a:solidFill>
                        </a:rPr>
                        <a:t>1</a:t>
                      </a:r>
                      <a:endParaRPr lang="zh-CN" altLang="en-US" sz="1800" b="1" dirty="0">
                        <a:solidFill>
                          <a:schemeClr val="tx1"/>
                        </a:solidFill>
                      </a:endParaRPr>
                    </a:p>
                  </a:txBody>
                  <a:tcPr marL="68586" marR="68586" marT="34290" marB="3429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有符号表格"/>
          <p:cNvGraphicFramePr>
            <a:graphicFrameLocks noGrp="1"/>
          </p:cNvGraphicFramePr>
          <p:nvPr/>
        </p:nvGraphicFramePr>
        <p:xfrm>
          <a:off x="1042988" y="1971675"/>
          <a:ext cx="6175374" cy="3041647"/>
        </p:xfrm>
        <a:graphic>
          <a:graphicData uri="http://schemas.openxmlformats.org/drawingml/2006/table">
            <a:tbl>
              <a:tblPr firstRow="1" bandRow="1">
                <a:tableStyleId>{2D5ABB26-0587-4C30-8999-92F81FD0307C}</a:tableStyleId>
              </a:tblPr>
              <a:tblGrid>
                <a:gridCol w="1794948">
                  <a:extLst>
                    <a:ext uri="{9D8B030D-6E8A-4147-A177-3AD203B41FA5}">
                      <a16:colId xmlns:a16="http://schemas.microsoft.com/office/drawing/2014/main" val="20000"/>
                    </a:ext>
                  </a:extLst>
                </a:gridCol>
                <a:gridCol w="1920910">
                  <a:extLst>
                    <a:ext uri="{9D8B030D-6E8A-4147-A177-3AD203B41FA5}">
                      <a16:colId xmlns:a16="http://schemas.microsoft.com/office/drawing/2014/main" val="20001"/>
                    </a:ext>
                  </a:extLst>
                </a:gridCol>
                <a:gridCol w="307606">
                  <a:extLst>
                    <a:ext uri="{9D8B030D-6E8A-4147-A177-3AD203B41FA5}">
                      <a16:colId xmlns:a16="http://schemas.microsoft.com/office/drawing/2014/main" val="20002"/>
                    </a:ext>
                  </a:extLst>
                </a:gridCol>
                <a:gridCol w="307606">
                  <a:extLst>
                    <a:ext uri="{9D8B030D-6E8A-4147-A177-3AD203B41FA5}">
                      <a16:colId xmlns:a16="http://schemas.microsoft.com/office/drawing/2014/main" val="20003"/>
                    </a:ext>
                  </a:extLst>
                </a:gridCol>
                <a:gridCol w="307384">
                  <a:extLst>
                    <a:ext uri="{9D8B030D-6E8A-4147-A177-3AD203B41FA5}">
                      <a16:colId xmlns:a16="http://schemas.microsoft.com/office/drawing/2014/main" val="20004"/>
                    </a:ext>
                  </a:extLst>
                </a:gridCol>
                <a:gridCol w="307384">
                  <a:extLst>
                    <a:ext uri="{9D8B030D-6E8A-4147-A177-3AD203B41FA5}">
                      <a16:colId xmlns:a16="http://schemas.microsoft.com/office/drawing/2014/main" val="20005"/>
                    </a:ext>
                  </a:extLst>
                </a:gridCol>
                <a:gridCol w="307384">
                  <a:extLst>
                    <a:ext uri="{9D8B030D-6E8A-4147-A177-3AD203B41FA5}">
                      <a16:colId xmlns:a16="http://schemas.microsoft.com/office/drawing/2014/main" val="20006"/>
                    </a:ext>
                  </a:extLst>
                </a:gridCol>
                <a:gridCol w="307384">
                  <a:extLst>
                    <a:ext uri="{9D8B030D-6E8A-4147-A177-3AD203B41FA5}">
                      <a16:colId xmlns:a16="http://schemas.microsoft.com/office/drawing/2014/main" val="20007"/>
                    </a:ext>
                  </a:extLst>
                </a:gridCol>
                <a:gridCol w="307384">
                  <a:extLst>
                    <a:ext uri="{9D8B030D-6E8A-4147-A177-3AD203B41FA5}">
                      <a16:colId xmlns:a16="http://schemas.microsoft.com/office/drawing/2014/main" val="20008"/>
                    </a:ext>
                  </a:extLst>
                </a:gridCol>
                <a:gridCol w="307384">
                  <a:extLst>
                    <a:ext uri="{9D8B030D-6E8A-4147-A177-3AD203B41FA5}">
                      <a16:colId xmlns:a16="http://schemas.microsoft.com/office/drawing/2014/main" val="20009"/>
                    </a:ext>
                  </a:extLst>
                </a:gridCol>
              </a:tblGrid>
              <a:tr h="4345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baseline="-25000" dirty="0">
                        <a:solidFill>
                          <a:srgbClr val="FF0000"/>
                        </a:solidFill>
                      </a:endParaRPr>
                    </a:p>
                  </a:txBody>
                  <a:tcPr marL="68593" marR="68593" marT="34308" marB="3430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baseline="-25000" dirty="0">
                        <a:solidFill>
                          <a:srgbClr val="FF0000"/>
                        </a:solidFill>
                      </a:endParaRPr>
                    </a:p>
                  </a:txBody>
                  <a:tcPr marL="68593" marR="68593" marT="34308" marB="34308"/>
                </a:tc>
                <a:tc>
                  <a:txBody>
                    <a:bodyPr/>
                    <a:lstStyle/>
                    <a:p>
                      <a:pPr marL="0" algn="ctr" defTabSz="914400" rtl="0" eaLnBrk="1" latinLnBrk="0" hangingPunct="1"/>
                      <a:endParaRPr lang="zh-CN" altLang="en-US" sz="2400" b="1" kern="1200" dirty="0">
                        <a:solidFill>
                          <a:schemeClr val="tx1"/>
                        </a:solidFill>
                        <a:latin typeface="+mn-lt"/>
                        <a:ea typeface="+mn-ea"/>
                        <a:cs typeface="+mn-cs"/>
                      </a:endParaRPr>
                    </a:p>
                  </a:txBody>
                  <a:tcPr marL="68593" marR="68593" marT="34308" marB="34308"/>
                </a:tc>
                <a:tc>
                  <a:txBody>
                    <a:bodyPr/>
                    <a:lstStyle/>
                    <a:p>
                      <a:pPr marL="0" algn="ctr" defTabSz="914400" rtl="0" eaLnBrk="1" latinLnBrk="0" hangingPunct="1"/>
                      <a:endParaRPr lang="zh-CN" altLang="en-US" sz="2400" b="1" kern="1200" dirty="0">
                        <a:solidFill>
                          <a:schemeClr val="tx1"/>
                        </a:solidFill>
                        <a:latin typeface="+mn-lt"/>
                        <a:ea typeface="+mn-ea"/>
                        <a:cs typeface="+mn-cs"/>
                      </a:endParaRPr>
                    </a:p>
                  </a:txBody>
                  <a:tcPr marL="68593" marR="68593" marT="34308" marB="34308"/>
                </a:tc>
                <a:tc>
                  <a:txBody>
                    <a:bodyPr/>
                    <a:lstStyle/>
                    <a:p>
                      <a:pPr algn="ctr"/>
                      <a:endParaRPr lang="zh-CN" altLang="en-US" sz="2400" b="1" dirty="0"/>
                    </a:p>
                  </a:txBody>
                  <a:tcPr marL="68593" marR="68593" marT="34308" marB="34308"/>
                </a:tc>
                <a:tc>
                  <a:txBody>
                    <a:bodyPr/>
                    <a:lstStyle/>
                    <a:p>
                      <a:pPr algn="ctr"/>
                      <a:endParaRPr lang="zh-CN" altLang="en-US" sz="2400" b="1" dirty="0">
                        <a:solidFill>
                          <a:srgbClr val="FF0000"/>
                        </a:solidFill>
                      </a:endParaRPr>
                    </a:p>
                  </a:txBody>
                  <a:tcPr marL="68593" marR="68593" marT="34308" marB="34308"/>
                </a:tc>
                <a:tc>
                  <a:txBody>
                    <a:bodyPr/>
                    <a:lstStyle/>
                    <a:p>
                      <a:pPr algn="ctr"/>
                      <a:r>
                        <a:rPr lang="en-US" altLang="zh-CN" sz="2400" b="1" dirty="0"/>
                        <a:t>1</a:t>
                      </a:r>
                      <a:endParaRPr lang="zh-CN" altLang="en-US" sz="2400" b="1" dirty="0"/>
                    </a:p>
                  </a:txBody>
                  <a:tcPr marL="68593" marR="68593" marT="34308" marB="34308"/>
                </a:tc>
                <a:tc>
                  <a:txBody>
                    <a:bodyPr/>
                    <a:lstStyle/>
                    <a:p>
                      <a:pPr algn="ctr"/>
                      <a:r>
                        <a:rPr lang="en-US" altLang="zh-CN" sz="2400" b="1" dirty="0"/>
                        <a:t>1</a:t>
                      </a:r>
                      <a:endParaRPr lang="zh-CN" altLang="en-US" sz="2400" b="1" dirty="0"/>
                    </a:p>
                  </a:txBody>
                  <a:tcPr marL="68593" marR="68593" marT="34308" marB="34308"/>
                </a:tc>
                <a:tc>
                  <a:txBody>
                    <a:bodyPr/>
                    <a:lstStyle/>
                    <a:p>
                      <a:pPr algn="ctr"/>
                      <a:r>
                        <a:rPr lang="en-US" altLang="zh-CN" sz="2400" b="1" dirty="0"/>
                        <a:t>0</a:t>
                      </a:r>
                      <a:endParaRPr lang="zh-CN" altLang="en-US" sz="2400" b="1" dirty="0"/>
                    </a:p>
                  </a:txBody>
                  <a:tcPr marL="68593" marR="68593" marT="34308" marB="34308"/>
                </a:tc>
                <a:tc>
                  <a:txBody>
                    <a:bodyPr/>
                    <a:lstStyle/>
                    <a:p>
                      <a:pPr algn="ctr"/>
                      <a:r>
                        <a:rPr lang="en-US" altLang="zh-CN" sz="2400" b="1" dirty="0"/>
                        <a:t>1</a:t>
                      </a:r>
                      <a:endParaRPr lang="zh-CN" altLang="en-US" sz="2400" b="1" dirty="0"/>
                    </a:p>
                  </a:txBody>
                  <a:tcPr marL="68593" marR="68593" marT="34308" marB="34308"/>
                </a:tc>
                <a:extLst>
                  <a:ext uri="{0D108BD9-81ED-4DB2-BD59-A6C34878D82A}">
                    <a16:rowId xmlns:a16="http://schemas.microsoft.com/office/drawing/2014/main" val="10000"/>
                  </a:ext>
                </a:extLst>
              </a:tr>
              <a:tr h="4345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baseline="-25000" dirty="0">
                        <a:solidFill>
                          <a:srgbClr val="FF0000"/>
                        </a:solidFill>
                      </a:endParaRPr>
                    </a:p>
                  </a:txBody>
                  <a:tcPr marL="68593" marR="68593" marT="34308" marB="34308">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solidFill>
                            <a:srgbClr val="FF0000"/>
                          </a:solidFill>
                        </a:rPr>
                        <a:t>P</a:t>
                      </a:r>
                      <a:r>
                        <a:rPr lang="en-US" altLang="zh-CN" sz="2400" b="1" baseline="-25000" dirty="0">
                          <a:solidFill>
                            <a:srgbClr val="FF0000"/>
                          </a:solidFill>
                        </a:rPr>
                        <a:t>0</a:t>
                      </a:r>
                      <a:r>
                        <a:rPr lang="en-US" altLang="zh-CN" sz="2400" b="1" baseline="0" dirty="0">
                          <a:solidFill>
                            <a:srgbClr val="FF0000"/>
                          </a:solidFill>
                        </a:rPr>
                        <a:t>=0</a:t>
                      </a:r>
                      <a:endParaRPr lang="zh-CN" altLang="en-US" sz="2400" b="1" baseline="-25000" dirty="0">
                        <a:solidFill>
                          <a:srgbClr val="FF0000"/>
                        </a:solidFill>
                      </a:endParaRPr>
                    </a:p>
                  </a:txBody>
                  <a:tcPr marL="68593" marR="68593" marT="34308" marB="34308">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93" marR="68593" marT="34308" marB="34308">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93" marR="68593" marT="34308" marB="34308">
                    <a:lnB w="12700" cap="flat" cmpd="sng" algn="ctr">
                      <a:solidFill>
                        <a:schemeClr val="tx1"/>
                      </a:solidFill>
                      <a:prstDash val="solid"/>
                      <a:round/>
                      <a:headEnd type="none" w="med" len="med"/>
                      <a:tailEnd type="none" w="med" len="med"/>
                    </a:lnB>
                  </a:tcPr>
                </a:tc>
                <a:tc>
                  <a:txBody>
                    <a:bodyPr/>
                    <a:lstStyle/>
                    <a:p>
                      <a:pPr algn="ctr"/>
                      <a:r>
                        <a:rPr lang="en-US" altLang="zh-CN" sz="2400" b="1" dirty="0"/>
                        <a:t>X</a:t>
                      </a:r>
                      <a:endParaRPr lang="zh-CN" altLang="en-US" sz="2400" b="1" dirty="0"/>
                    </a:p>
                  </a:txBody>
                  <a:tcPr marL="68593" marR="68593" marT="34308" marB="34308">
                    <a:lnB w="12700" cap="flat" cmpd="sng" algn="ctr">
                      <a:solidFill>
                        <a:schemeClr val="tx1"/>
                      </a:solidFill>
                      <a:prstDash val="solid"/>
                      <a:round/>
                      <a:headEnd type="none" w="med" len="med"/>
                      <a:tailEnd type="none" w="med" len="med"/>
                    </a:lnB>
                  </a:tcPr>
                </a:tc>
                <a:tc>
                  <a:txBody>
                    <a:bodyPr/>
                    <a:lstStyle/>
                    <a:p>
                      <a:pPr algn="ctr"/>
                      <a:endParaRPr lang="zh-CN" altLang="en-US" sz="2400" b="1" dirty="0">
                        <a:solidFill>
                          <a:srgbClr val="FF0000"/>
                        </a:solidFill>
                      </a:endParaRPr>
                    </a:p>
                  </a:txBody>
                  <a:tcPr marL="68593" marR="68593" marT="34308" marB="34308">
                    <a:lnB w="12700" cap="flat" cmpd="sng" algn="ctr">
                      <a:solidFill>
                        <a:schemeClr val="tx1"/>
                      </a:solidFill>
                      <a:prstDash val="solid"/>
                      <a:round/>
                      <a:headEnd type="none" w="med" len="med"/>
                      <a:tailEnd type="none" w="med" len="med"/>
                    </a:lnB>
                  </a:tcPr>
                </a:tc>
                <a:tc>
                  <a:txBody>
                    <a:bodyPr/>
                    <a:lstStyle/>
                    <a:p>
                      <a:pPr algn="ctr"/>
                      <a:r>
                        <a:rPr lang="en-US" altLang="zh-CN" sz="2400" b="1" dirty="0"/>
                        <a:t>1</a:t>
                      </a:r>
                      <a:endParaRPr lang="zh-CN" altLang="en-US" sz="2400" b="1" dirty="0"/>
                    </a:p>
                  </a:txBody>
                  <a:tcPr marL="68593" marR="68593" marT="34308" marB="34308">
                    <a:lnB w="12700" cap="flat" cmpd="sng" algn="ctr">
                      <a:solidFill>
                        <a:schemeClr val="tx1"/>
                      </a:solidFill>
                      <a:prstDash val="solid"/>
                      <a:round/>
                      <a:headEnd type="none" w="med" len="med"/>
                      <a:tailEnd type="none" w="med" len="med"/>
                    </a:lnB>
                  </a:tcPr>
                </a:tc>
                <a:tc>
                  <a:txBody>
                    <a:bodyPr/>
                    <a:lstStyle/>
                    <a:p>
                      <a:pPr algn="ctr"/>
                      <a:r>
                        <a:rPr lang="en-US" altLang="zh-CN" sz="2400" b="1" dirty="0"/>
                        <a:t>0</a:t>
                      </a:r>
                      <a:endParaRPr lang="zh-CN" altLang="en-US" sz="2400" b="1" dirty="0"/>
                    </a:p>
                  </a:txBody>
                  <a:tcPr marL="68593" marR="68593" marT="34308" marB="34308">
                    <a:lnB w="12700" cap="flat" cmpd="sng" algn="ctr">
                      <a:solidFill>
                        <a:schemeClr val="tx1"/>
                      </a:solidFill>
                      <a:prstDash val="solid"/>
                      <a:round/>
                      <a:headEnd type="none" w="med" len="med"/>
                      <a:tailEnd type="none" w="med" len="med"/>
                    </a:lnB>
                  </a:tcPr>
                </a:tc>
                <a:tc>
                  <a:txBody>
                    <a:bodyPr/>
                    <a:lstStyle/>
                    <a:p>
                      <a:pPr algn="ctr"/>
                      <a:r>
                        <a:rPr lang="en-US" altLang="zh-CN" sz="2400" b="1" dirty="0"/>
                        <a:t>1</a:t>
                      </a:r>
                      <a:endParaRPr lang="zh-CN" altLang="en-US" sz="2400" b="1" dirty="0"/>
                    </a:p>
                  </a:txBody>
                  <a:tcPr marL="68593" marR="68593" marT="34308" marB="34308">
                    <a:lnB w="12700" cap="flat" cmpd="sng" algn="ctr">
                      <a:solidFill>
                        <a:schemeClr val="tx1"/>
                      </a:solidFill>
                      <a:prstDash val="solid"/>
                      <a:round/>
                      <a:headEnd type="none" w="med" len="med"/>
                      <a:tailEnd type="none" w="med" len="med"/>
                    </a:lnB>
                  </a:tcPr>
                </a:tc>
                <a:tc>
                  <a:txBody>
                    <a:bodyPr/>
                    <a:lstStyle/>
                    <a:p>
                      <a:pPr algn="ctr"/>
                      <a:r>
                        <a:rPr lang="en-US" altLang="zh-CN" sz="2400" b="1" dirty="0"/>
                        <a:t>1</a:t>
                      </a:r>
                      <a:endParaRPr lang="zh-CN" altLang="en-US" sz="2400" b="1" dirty="0"/>
                    </a:p>
                  </a:txBody>
                  <a:tcPr marL="68593" marR="68593" marT="34308" marB="34308">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4521">
                <a:tc>
                  <a:txBody>
                    <a:bodyPr/>
                    <a:lstStyle/>
                    <a:p>
                      <a:pPr algn="ctr"/>
                      <a:r>
                        <a:rPr lang="en-US" altLang="zh-CN" sz="2400" b="1" dirty="0">
                          <a:solidFill>
                            <a:srgbClr val="FF0000"/>
                          </a:solidFill>
                        </a:rPr>
                        <a:t>M</a:t>
                      </a:r>
                      <a:r>
                        <a:rPr lang="en-US" altLang="zh-CN" sz="2400" b="1" baseline="-25000" dirty="0">
                          <a:solidFill>
                            <a:srgbClr val="FF0000"/>
                          </a:solidFill>
                        </a:rPr>
                        <a:t>0</a:t>
                      </a:r>
                      <a:r>
                        <a:rPr lang="en-US" altLang="zh-CN" sz="2400" b="1" dirty="0">
                          <a:solidFill>
                            <a:srgbClr val="FF0000"/>
                          </a:solidFill>
                        </a:rPr>
                        <a:t>=A×B</a:t>
                      </a:r>
                      <a:r>
                        <a:rPr lang="en-US" altLang="zh-CN" sz="2400" b="1" baseline="-25000" dirty="0">
                          <a:solidFill>
                            <a:srgbClr val="FF0000"/>
                          </a:solidFill>
                        </a:rPr>
                        <a:t>4</a:t>
                      </a:r>
                      <a:endParaRPr lang="zh-CN" altLang="en-US" sz="2400" b="1" baseline="-25000" dirty="0">
                        <a:solidFill>
                          <a:srgbClr val="FF0000"/>
                        </a:solidFill>
                      </a:endParaRPr>
                    </a:p>
                  </a:txBody>
                  <a:tcPr marL="68593" marR="68593" marT="34308" marB="34308">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solidFill>
                            <a:srgbClr val="FF0000"/>
                          </a:solidFill>
                        </a:rPr>
                        <a:t>P</a:t>
                      </a:r>
                      <a:r>
                        <a:rPr lang="en-US" altLang="zh-CN" sz="2400" b="1" baseline="-25000" dirty="0">
                          <a:solidFill>
                            <a:srgbClr val="FF0000"/>
                          </a:solidFill>
                        </a:rPr>
                        <a:t>1</a:t>
                      </a:r>
                      <a:r>
                        <a:rPr lang="en-US" altLang="zh-CN" sz="2400" b="1" dirty="0">
                          <a:solidFill>
                            <a:srgbClr val="FF0000"/>
                          </a:solidFill>
                        </a:rPr>
                        <a:t>=</a:t>
                      </a:r>
                      <a:r>
                        <a:rPr lang="en-US" altLang="zh-CN" sz="2400" b="1" baseline="0" dirty="0">
                          <a:solidFill>
                            <a:srgbClr val="FF0000"/>
                          </a:solidFill>
                        </a:rPr>
                        <a:t>P</a:t>
                      </a:r>
                      <a:r>
                        <a:rPr lang="en-US" altLang="zh-CN" sz="2400" b="1" baseline="-25000" dirty="0">
                          <a:solidFill>
                            <a:srgbClr val="FF0000"/>
                          </a:solidFill>
                        </a:rPr>
                        <a:t>0</a:t>
                      </a:r>
                      <a:r>
                        <a:rPr lang="en-US" altLang="zh-CN" sz="2400" b="1" dirty="0">
                          <a:solidFill>
                            <a:srgbClr val="FF0000"/>
                          </a:solidFill>
                        </a:rPr>
                        <a:t>+M</a:t>
                      </a:r>
                      <a:r>
                        <a:rPr lang="en-US" altLang="zh-CN" sz="2400" b="1" baseline="-25000" dirty="0">
                          <a:solidFill>
                            <a:srgbClr val="FF0000"/>
                          </a:solidFill>
                        </a:rPr>
                        <a:t>0</a:t>
                      </a:r>
                      <a:endParaRPr lang="zh-CN" altLang="en-US" sz="2400" b="1" baseline="-25000" dirty="0">
                        <a:solidFill>
                          <a:srgbClr val="FF0000"/>
                        </a:solidFill>
                      </a:endParaRPr>
                    </a:p>
                  </a:txBody>
                  <a:tcPr marL="68593" marR="68593" marT="34308" marB="34308">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93" marR="68593" marT="34308" marB="34308">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93" marR="68593" marT="34308" marB="34308">
                    <a:lnT w="12700" cap="flat" cmpd="sng" algn="ctr">
                      <a:solidFill>
                        <a:schemeClr val="tx1"/>
                      </a:solidFill>
                      <a:prstDash val="solid"/>
                      <a:round/>
                      <a:headEnd type="none" w="med" len="med"/>
                      <a:tailEnd type="none" w="med" len="med"/>
                    </a:lnT>
                  </a:tcPr>
                </a:tc>
                <a:tc>
                  <a:txBody>
                    <a:bodyPr/>
                    <a:lstStyle/>
                    <a:p>
                      <a:pPr algn="ctr"/>
                      <a:endParaRPr lang="zh-CN" altLang="en-US" sz="2400" b="1" dirty="0"/>
                    </a:p>
                  </a:txBody>
                  <a:tcPr marL="68593" marR="68593" marT="34308" marB="34308">
                    <a:lnT w="12700" cap="flat" cmpd="sng" algn="ctr">
                      <a:solidFill>
                        <a:schemeClr val="tx1"/>
                      </a:solidFill>
                      <a:prstDash val="solid"/>
                      <a:round/>
                      <a:headEnd type="none" w="med" len="med"/>
                      <a:tailEnd type="none" w="med" len="med"/>
                    </a:lnT>
                  </a:tcPr>
                </a:tc>
                <a:tc>
                  <a:txBody>
                    <a:bodyPr/>
                    <a:lstStyle/>
                    <a:p>
                      <a:pPr algn="ctr"/>
                      <a:endParaRPr lang="zh-CN" altLang="en-US" sz="2400" b="1" dirty="0"/>
                    </a:p>
                  </a:txBody>
                  <a:tcPr marL="68593" marR="68593" marT="34308" marB="34308">
                    <a:lnT w="12700" cap="flat" cmpd="sng" algn="ctr">
                      <a:solidFill>
                        <a:schemeClr val="tx1"/>
                      </a:solidFill>
                      <a:prstDash val="solid"/>
                      <a:round/>
                      <a:headEnd type="none" w="med" len="med"/>
                      <a:tailEnd type="none" w="med" len="med"/>
                    </a:lnT>
                  </a:tcPr>
                </a:tc>
                <a:tc>
                  <a:txBody>
                    <a:bodyPr/>
                    <a:lstStyle/>
                    <a:p>
                      <a:pPr algn="ctr"/>
                      <a:r>
                        <a:rPr lang="en-US" altLang="zh-CN" sz="2400" b="1" dirty="0"/>
                        <a:t>1</a:t>
                      </a:r>
                      <a:endParaRPr lang="zh-CN" altLang="en-US" sz="2400" b="1" dirty="0"/>
                    </a:p>
                  </a:txBody>
                  <a:tcPr marL="68593" marR="68593" marT="34308" marB="34308">
                    <a:lnT w="12700" cap="flat" cmpd="sng" algn="ctr">
                      <a:solidFill>
                        <a:schemeClr val="tx1"/>
                      </a:solidFill>
                      <a:prstDash val="solid"/>
                      <a:round/>
                      <a:headEnd type="none" w="med" len="med"/>
                      <a:tailEnd type="none" w="med" len="med"/>
                    </a:lnT>
                  </a:tcPr>
                </a:tc>
                <a:tc>
                  <a:txBody>
                    <a:bodyPr/>
                    <a:lstStyle/>
                    <a:p>
                      <a:pPr algn="ctr"/>
                      <a:r>
                        <a:rPr lang="en-US" altLang="zh-CN" sz="2400" b="1" dirty="0"/>
                        <a:t>1</a:t>
                      </a:r>
                      <a:endParaRPr lang="zh-CN" altLang="en-US" sz="2400" b="1" dirty="0"/>
                    </a:p>
                  </a:txBody>
                  <a:tcPr marL="68593" marR="68593" marT="34308" marB="34308">
                    <a:lnT w="12700" cap="flat" cmpd="sng" algn="ctr">
                      <a:solidFill>
                        <a:schemeClr val="tx1"/>
                      </a:solidFill>
                      <a:prstDash val="solid"/>
                      <a:round/>
                      <a:headEnd type="none" w="med" len="med"/>
                      <a:tailEnd type="none" w="med" len="med"/>
                    </a:lnT>
                  </a:tcPr>
                </a:tc>
                <a:tc>
                  <a:txBody>
                    <a:bodyPr/>
                    <a:lstStyle/>
                    <a:p>
                      <a:pPr algn="ctr"/>
                      <a:r>
                        <a:rPr lang="en-US" altLang="zh-CN" sz="2400" b="1" dirty="0"/>
                        <a:t>0</a:t>
                      </a:r>
                      <a:endParaRPr lang="zh-CN" altLang="en-US" sz="2400" b="1" dirty="0"/>
                    </a:p>
                  </a:txBody>
                  <a:tcPr marL="68593" marR="68593" marT="34308" marB="34308">
                    <a:lnT w="12700" cap="flat" cmpd="sng" algn="ctr">
                      <a:solidFill>
                        <a:schemeClr val="tx1"/>
                      </a:solidFill>
                      <a:prstDash val="solid"/>
                      <a:round/>
                      <a:headEnd type="none" w="med" len="med"/>
                      <a:tailEnd type="none" w="med" len="med"/>
                    </a:lnT>
                  </a:tcPr>
                </a:tc>
                <a:tc>
                  <a:txBody>
                    <a:bodyPr/>
                    <a:lstStyle/>
                    <a:p>
                      <a:pPr algn="ctr"/>
                      <a:r>
                        <a:rPr lang="en-US" altLang="zh-CN" sz="2400" b="1" dirty="0"/>
                        <a:t>1</a:t>
                      </a:r>
                      <a:endParaRPr lang="zh-CN" altLang="en-US" sz="2400" b="1" dirty="0"/>
                    </a:p>
                  </a:txBody>
                  <a:tcPr marL="68593" marR="68593" marT="34308" marB="34308">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4345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FF0000"/>
                          </a:solidFill>
                        </a:rPr>
                        <a:t>M</a:t>
                      </a:r>
                      <a:r>
                        <a:rPr lang="en-US" altLang="zh-CN" sz="2400" b="1" baseline="-25000" dirty="0">
                          <a:solidFill>
                            <a:srgbClr val="FF0000"/>
                          </a:solidFill>
                        </a:rPr>
                        <a:t>1</a:t>
                      </a:r>
                      <a:r>
                        <a:rPr lang="en-US" altLang="zh-CN" sz="2400" b="1" dirty="0">
                          <a:solidFill>
                            <a:srgbClr val="FF0000"/>
                          </a:solidFill>
                        </a:rPr>
                        <a:t>=A×B</a:t>
                      </a:r>
                      <a:r>
                        <a:rPr lang="en-US" altLang="zh-CN" sz="2400" b="1" baseline="-25000" dirty="0">
                          <a:solidFill>
                            <a:srgbClr val="FF0000"/>
                          </a:solidFill>
                        </a:rPr>
                        <a:t>3</a:t>
                      </a:r>
                      <a:endParaRPr lang="zh-CN" altLang="en-US" sz="2400" b="1" baseline="-25000" dirty="0">
                        <a:solidFill>
                          <a:srgbClr val="FF0000"/>
                        </a:solidFill>
                      </a:endParaRPr>
                    </a:p>
                  </a:txBody>
                  <a:tcPr marL="68593" marR="68593" marT="34308" marB="34308">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solidFill>
                            <a:srgbClr val="FF0000"/>
                          </a:solidFill>
                        </a:rPr>
                        <a:t>P</a:t>
                      </a:r>
                      <a:r>
                        <a:rPr lang="en-US" altLang="zh-CN" sz="2400" b="1" baseline="-25000" dirty="0">
                          <a:solidFill>
                            <a:srgbClr val="FF0000"/>
                          </a:solidFill>
                        </a:rPr>
                        <a:t>2</a:t>
                      </a:r>
                      <a:r>
                        <a:rPr lang="en-US" altLang="zh-CN" sz="2400" b="1" dirty="0">
                          <a:solidFill>
                            <a:srgbClr val="FF0000"/>
                          </a:solidFill>
                        </a:rPr>
                        <a:t>=</a:t>
                      </a:r>
                      <a:r>
                        <a:rPr lang="en-US" altLang="zh-CN" sz="2400" b="1" baseline="0" dirty="0">
                          <a:solidFill>
                            <a:srgbClr val="FF0000"/>
                          </a:solidFill>
                        </a:rPr>
                        <a:t>P</a:t>
                      </a:r>
                      <a:r>
                        <a:rPr lang="en-US" altLang="zh-CN" sz="2400" b="1" baseline="-25000" dirty="0">
                          <a:solidFill>
                            <a:srgbClr val="FF0000"/>
                          </a:solidFill>
                        </a:rPr>
                        <a:t>1</a:t>
                      </a:r>
                      <a:r>
                        <a:rPr lang="en-US" altLang="zh-CN" sz="2400" b="1" dirty="0">
                          <a:solidFill>
                            <a:srgbClr val="FF0000"/>
                          </a:solidFill>
                        </a:rPr>
                        <a:t>+M</a:t>
                      </a:r>
                      <a:r>
                        <a:rPr lang="en-US" altLang="zh-CN" sz="2400" b="1" baseline="-25000" dirty="0">
                          <a:solidFill>
                            <a:srgbClr val="FF0000"/>
                          </a:solidFill>
                        </a:rPr>
                        <a:t>1</a:t>
                      </a:r>
                      <a:endParaRPr lang="zh-CN" altLang="en-US" sz="2400" b="1" baseline="-25000" dirty="0">
                        <a:solidFill>
                          <a:srgbClr val="FF0000"/>
                        </a:solidFill>
                      </a:endParaRPr>
                    </a:p>
                  </a:txBody>
                  <a:tcPr marL="68593" marR="68593" marT="34308" marB="34308">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93" marR="68593" marT="34308" marB="34308">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93" marR="68593" marT="34308" marB="34308">
                    <a:lnB>
                      <a:noFill/>
                    </a:lnB>
                  </a:tcPr>
                </a:tc>
                <a:tc>
                  <a:txBody>
                    <a:bodyPr/>
                    <a:lstStyle/>
                    <a:p>
                      <a:pPr algn="ctr"/>
                      <a:endParaRPr lang="zh-CN" altLang="en-US" sz="2400" b="1"/>
                    </a:p>
                  </a:txBody>
                  <a:tcPr marL="68593" marR="68593" marT="34308" marB="34308">
                    <a:lnB>
                      <a:noFill/>
                    </a:lnB>
                  </a:tcPr>
                </a:tc>
                <a:tc>
                  <a:txBody>
                    <a:bodyPr/>
                    <a:lstStyle/>
                    <a:p>
                      <a:pPr algn="ctr"/>
                      <a:r>
                        <a:rPr lang="en-US" altLang="zh-CN" sz="2400" b="1" dirty="0"/>
                        <a:t>1</a:t>
                      </a:r>
                      <a:endParaRPr lang="zh-CN" altLang="en-US" sz="2400" b="1" dirty="0"/>
                    </a:p>
                  </a:txBody>
                  <a:tcPr marL="68593" marR="68593" marT="34308" marB="34308">
                    <a:lnB>
                      <a:noFill/>
                    </a:lnB>
                  </a:tcPr>
                </a:tc>
                <a:tc>
                  <a:txBody>
                    <a:bodyPr/>
                    <a:lstStyle/>
                    <a:p>
                      <a:pPr algn="ctr"/>
                      <a:r>
                        <a:rPr lang="en-US" altLang="zh-CN" sz="2400" b="1" dirty="0"/>
                        <a:t>1</a:t>
                      </a:r>
                      <a:endParaRPr lang="zh-CN" altLang="en-US" sz="2400" b="1" dirty="0"/>
                    </a:p>
                  </a:txBody>
                  <a:tcPr marL="68593" marR="68593" marT="34308" marB="34308">
                    <a:lnB>
                      <a:noFill/>
                    </a:lnB>
                  </a:tcPr>
                </a:tc>
                <a:tc>
                  <a:txBody>
                    <a:bodyPr/>
                    <a:lstStyle/>
                    <a:p>
                      <a:pPr algn="ctr"/>
                      <a:r>
                        <a:rPr lang="en-US" altLang="zh-CN" sz="2400" b="1" dirty="0"/>
                        <a:t>0</a:t>
                      </a:r>
                      <a:endParaRPr lang="zh-CN" altLang="en-US" sz="2400" b="1" dirty="0"/>
                    </a:p>
                  </a:txBody>
                  <a:tcPr marL="68593" marR="68593" marT="34308" marB="34308">
                    <a:lnB>
                      <a:noFill/>
                    </a:lnB>
                  </a:tcPr>
                </a:tc>
                <a:tc>
                  <a:txBody>
                    <a:bodyPr/>
                    <a:lstStyle/>
                    <a:p>
                      <a:pPr algn="ctr"/>
                      <a:r>
                        <a:rPr lang="en-US" altLang="zh-CN" sz="2400" b="1" dirty="0"/>
                        <a:t>1</a:t>
                      </a:r>
                      <a:endParaRPr lang="zh-CN" altLang="en-US" sz="2400" b="1" dirty="0"/>
                    </a:p>
                  </a:txBody>
                  <a:tcPr marL="68593" marR="68593" marT="34308" marB="34308">
                    <a:lnB>
                      <a:noFill/>
                    </a:lnB>
                  </a:tcPr>
                </a:tc>
                <a:tc>
                  <a:txBody>
                    <a:bodyPr/>
                    <a:lstStyle/>
                    <a:p>
                      <a:pPr algn="ctr"/>
                      <a:endParaRPr lang="zh-CN" altLang="en-US" sz="2400" b="1" dirty="0"/>
                    </a:p>
                  </a:txBody>
                  <a:tcPr marL="68593" marR="68593" marT="34308" marB="34308">
                    <a:lnB>
                      <a:noFill/>
                    </a:lnB>
                  </a:tcPr>
                </a:tc>
                <a:extLst>
                  <a:ext uri="{0D108BD9-81ED-4DB2-BD59-A6C34878D82A}">
                    <a16:rowId xmlns:a16="http://schemas.microsoft.com/office/drawing/2014/main" val="10003"/>
                  </a:ext>
                </a:extLst>
              </a:tr>
              <a:tr h="4345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FF0000"/>
                          </a:solidFill>
                        </a:rPr>
                        <a:t>M</a:t>
                      </a:r>
                      <a:r>
                        <a:rPr lang="en-US" altLang="zh-CN" sz="2400" b="1" baseline="-25000" dirty="0">
                          <a:solidFill>
                            <a:srgbClr val="FF0000"/>
                          </a:solidFill>
                        </a:rPr>
                        <a:t>2</a:t>
                      </a:r>
                      <a:r>
                        <a:rPr lang="en-US" altLang="zh-CN" sz="2400" b="1" dirty="0">
                          <a:solidFill>
                            <a:srgbClr val="FF0000"/>
                          </a:solidFill>
                        </a:rPr>
                        <a:t>=A×B</a:t>
                      </a:r>
                      <a:r>
                        <a:rPr lang="en-US" altLang="zh-CN" sz="2400" b="1" baseline="-25000" dirty="0">
                          <a:solidFill>
                            <a:srgbClr val="FF0000"/>
                          </a:solidFill>
                        </a:rPr>
                        <a:t>2</a:t>
                      </a:r>
                      <a:endParaRPr lang="zh-CN" altLang="en-US" sz="2400" b="1" baseline="-25000" dirty="0">
                        <a:solidFill>
                          <a:srgbClr val="FF0000"/>
                        </a:solidFill>
                      </a:endParaRPr>
                    </a:p>
                  </a:txBody>
                  <a:tcPr marL="68593" marR="68593" marT="34308" marB="3430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solidFill>
                            <a:srgbClr val="FF0000"/>
                          </a:solidFill>
                        </a:rPr>
                        <a:t>P</a:t>
                      </a:r>
                      <a:r>
                        <a:rPr lang="en-US" altLang="zh-CN" sz="2400" b="1" baseline="-25000" dirty="0">
                          <a:solidFill>
                            <a:srgbClr val="FF0000"/>
                          </a:solidFill>
                        </a:rPr>
                        <a:t>3</a:t>
                      </a:r>
                      <a:r>
                        <a:rPr lang="en-US" altLang="zh-CN" sz="2400" b="1" dirty="0">
                          <a:solidFill>
                            <a:srgbClr val="FF0000"/>
                          </a:solidFill>
                        </a:rPr>
                        <a:t>=</a:t>
                      </a:r>
                      <a:r>
                        <a:rPr lang="en-US" altLang="zh-CN" sz="2400" b="1" baseline="0" dirty="0">
                          <a:solidFill>
                            <a:srgbClr val="FF0000"/>
                          </a:solidFill>
                        </a:rPr>
                        <a:t>P</a:t>
                      </a:r>
                      <a:r>
                        <a:rPr lang="en-US" altLang="zh-CN" sz="2400" b="1" baseline="-25000" dirty="0">
                          <a:solidFill>
                            <a:srgbClr val="FF0000"/>
                          </a:solidFill>
                        </a:rPr>
                        <a:t>2</a:t>
                      </a:r>
                      <a:r>
                        <a:rPr lang="en-US" altLang="zh-CN" sz="2400" b="1" dirty="0">
                          <a:solidFill>
                            <a:srgbClr val="FF0000"/>
                          </a:solidFill>
                        </a:rPr>
                        <a:t>+M</a:t>
                      </a:r>
                      <a:r>
                        <a:rPr lang="en-US" altLang="zh-CN" sz="2400" b="1" baseline="-25000" dirty="0">
                          <a:solidFill>
                            <a:srgbClr val="FF0000"/>
                          </a:solidFill>
                        </a:rPr>
                        <a:t>2</a:t>
                      </a:r>
                    </a:p>
                  </a:txBody>
                  <a:tcPr marL="68593" marR="68593" marT="34308" marB="3430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93" marR="68593" marT="34308" marB="3430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93" marR="68593" marT="34308" marB="3430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a:t>
                      </a:r>
                      <a:endParaRPr lang="zh-CN" altLang="en-US" sz="2400" b="1" dirty="0"/>
                    </a:p>
                  </a:txBody>
                  <a:tcPr marL="68593" marR="68593" marT="34308" marB="3430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a:t>
                      </a:r>
                      <a:endParaRPr lang="zh-CN" altLang="en-US" sz="2400" b="1" dirty="0"/>
                    </a:p>
                  </a:txBody>
                  <a:tcPr marL="68593" marR="68593" marT="34308" marB="3430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a:t>
                      </a:r>
                      <a:endParaRPr lang="zh-CN" altLang="en-US" sz="2400" b="1" dirty="0"/>
                    </a:p>
                  </a:txBody>
                  <a:tcPr marL="68593" marR="68593" marT="34308" marB="3430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a:t>
                      </a:r>
                      <a:endParaRPr lang="zh-CN" altLang="en-US" sz="2400" b="1" dirty="0"/>
                    </a:p>
                  </a:txBody>
                  <a:tcPr marL="68593" marR="68593" marT="34308" marB="3430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p>
                  </a:txBody>
                  <a:tcPr marL="68593" marR="68593" marT="34308" marB="3430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p>
                  </a:txBody>
                  <a:tcPr marL="68593" marR="68593" marT="34308" marB="3430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45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FF0000"/>
                          </a:solidFill>
                        </a:rPr>
                        <a:t>M</a:t>
                      </a:r>
                      <a:r>
                        <a:rPr lang="en-US" altLang="zh-CN" sz="2400" b="1" baseline="-25000" dirty="0">
                          <a:solidFill>
                            <a:srgbClr val="FF0000"/>
                          </a:solidFill>
                        </a:rPr>
                        <a:t>3</a:t>
                      </a:r>
                      <a:r>
                        <a:rPr lang="en-US" altLang="zh-CN" sz="2400" b="1" dirty="0">
                          <a:solidFill>
                            <a:srgbClr val="FF0000"/>
                          </a:solidFill>
                        </a:rPr>
                        <a:t>=A×B</a:t>
                      </a:r>
                      <a:r>
                        <a:rPr lang="en-US" altLang="zh-CN" sz="2400" b="1" baseline="-25000" dirty="0">
                          <a:solidFill>
                            <a:srgbClr val="FF0000"/>
                          </a:solidFill>
                        </a:rPr>
                        <a:t>1</a:t>
                      </a:r>
                      <a:endParaRPr lang="zh-CN" altLang="en-US" sz="2400" b="1" baseline="-25000" dirty="0">
                        <a:solidFill>
                          <a:srgbClr val="FF0000"/>
                        </a:solidFill>
                      </a:endParaRPr>
                    </a:p>
                  </a:txBody>
                  <a:tcPr marL="68593" marR="68593" marT="34308" marB="34308">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solidFill>
                            <a:srgbClr val="FF0000"/>
                          </a:solidFill>
                        </a:rPr>
                        <a:t>P</a:t>
                      </a:r>
                      <a:r>
                        <a:rPr lang="en-US" altLang="zh-CN" sz="2400" b="1" baseline="-25000" dirty="0">
                          <a:solidFill>
                            <a:srgbClr val="FF0000"/>
                          </a:solidFill>
                        </a:rPr>
                        <a:t>4</a:t>
                      </a:r>
                      <a:r>
                        <a:rPr lang="en-US" altLang="zh-CN" sz="2400" b="1" dirty="0">
                          <a:solidFill>
                            <a:srgbClr val="FF0000"/>
                          </a:solidFill>
                        </a:rPr>
                        <a:t>=</a:t>
                      </a:r>
                      <a:r>
                        <a:rPr lang="en-US" altLang="zh-CN" sz="2400" b="1" baseline="0" dirty="0">
                          <a:solidFill>
                            <a:srgbClr val="FF0000"/>
                          </a:solidFill>
                        </a:rPr>
                        <a:t>P</a:t>
                      </a:r>
                      <a:r>
                        <a:rPr lang="en-US" altLang="zh-CN" sz="2400" b="1" baseline="-25000" dirty="0">
                          <a:solidFill>
                            <a:srgbClr val="FF0000"/>
                          </a:solidFill>
                        </a:rPr>
                        <a:t>3</a:t>
                      </a:r>
                      <a:r>
                        <a:rPr lang="en-US" altLang="zh-CN" sz="2400" b="1" dirty="0">
                          <a:solidFill>
                            <a:srgbClr val="FF0000"/>
                          </a:solidFill>
                        </a:rPr>
                        <a:t>+M</a:t>
                      </a:r>
                      <a:r>
                        <a:rPr lang="en-US" altLang="zh-CN" sz="2400" b="1" baseline="-25000" dirty="0">
                          <a:solidFill>
                            <a:srgbClr val="FF0000"/>
                          </a:solidFill>
                        </a:rPr>
                        <a:t>3</a:t>
                      </a:r>
                      <a:endParaRPr lang="zh-CN" altLang="en-US" sz="2400" b="1" baseline="-25000" dirty="0">
                        <a:solidFill>
                          <a:srgbClr val="FF0000"/>
                        </a:solidFill>
                      </a:endParaRPr>
                    </a:p>
                  </a:txBody>
                  <a:tcPr marL="68593" marR="68593" marT="34308" marB="34308">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mn-lt"/>
                        <a:ea typeface="+mn-ea"/>
                        <a:cs typeface="+mn-cs"/>
                      </a:endParaRPr>
                    </a:p>
                  </a:txBody>
                  <a:tcPr marL="68593" marR="68593" marT="34308" marB="34308">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solidFill>
                            <a:schemeClr val="tx1"/>
                          </a:solidFill>
                          <a:latin typeface="+mn-lt"/>
                          <a:ea typeface="+mn-ea"/>
                          <a:cs typeface="+mn-cs"/>
                        </a:rPr>
                        <a:t>1</a:t>
                      </a:r>
                      <a:endParaRPr lang="zh-CN" altLang="en-US" sz="2400" b="1" kern="1200" dirty="0">
                        <a:solidFill>
                          <a:schemeClr val="tx1"/>
                        </a:solidFill>
                        <a:latin typeface="+mn-lt"/>
                        <a:ea typeface="+mn-ea"/>
                        <a:cs typeface="+mn-cs"/>
                      </a:endParaRPr>
                    </a:p>
                  </a:txBody>
                  <a:tcPr marL="68593" marR="68593" marT="34308" marB="34308">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1</a:t>
                      </a:r>
                      <a:endParaRPr lang="zh-CN" altLang="en-US" sz="2400" b="1" dirty="0"/>
                    </a:p>
                  </a:txBody>
                  <a:tcPr marL="68593" marR="68593" marT="34308" marB="34308">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0</a:t>
                      </a:r>
                      <a:endParaRPr lang="zh-CN" altLang="en-US" sz="2400" b="1" dirty="0"/>
                    </a:p>
                  </a:txBody>
                  <a:tcPr marL="68593" marR="68593" marT="34308" marB="34308">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1</a:t>
                      </a:r>
                      <a:endParaRPr lang="zh-CN" altLang="en-US" sz="2400" b="1" dirty="0"/>
                    </a:p>
                  </a:txBody>
                  <a:tcPr marL="68593" marR="68593" marT="34308" marB="34308">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p>
                  </a:txBody>
                  <a:tcPr marL="68593" marR="68593" marT="34308" marB="34308">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p>
                  </a:txBody>
                  <a:tcPr marL="68593" marR="68593" marT="34308" marB="34308">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p>
                  </a:txBody>
                  <a:tcPr marL="68593" marR="68593" marT="34308" marB="34308">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4521">
                <a:tc>
                  <a:txBody>
                    <a:bodyPr/>
                    <a:lstStyle/>
                    <a:p>
                      <a:pPr algn="ctr"/>
                      <a:r>
                        <a:rPr lang="en-US" altLang="zh-CN" sz="2400" b="1" dirty="0">
                          <a:solidFill>
                            <a:srgbClr val="FF0000"/>
                          </a:solidFill>
                        </a:rPr>
                        <a:t>AXB</a:t>
                      </a:r>
                      <a:endParaRPr lang="zh-CN" altLang="en-US" sz="2400" b="1" dirty="0"/>
                    </a:p>
                  </a:txBody>
                  <a:tcPr marL="68593" marR="68593" marT="34308" marB="34308">
                    <a:lnT w="12700" cap="flat" cmpd="sng" algn="ctr">
                      <a:solidFill>
                        <a:schemeClr val="tx1"/>
                      </a:solidFill>
                      <a:prstDash val="solid"/>
                      <a:round/>
                      <a:headEnd type="none" w="med" len="med"/>
                      <a:tailEnd type="none" w="med" len="med"/>
                    </a:lnT>
                  </a:tcPr>
                </a:tc>
                <a:tc>
                  <a:txBody>
                    <a:bodyPr/>
                    <a:lstStyle/>
                    <a:p>
                      <a:pPr algn="ctr"/>
                      <a:r>
                        <a:rPr lang="en-US" altLang="zh-CN" sz="2400" b="1" baseline="0" dirty="0">
                          <a:solidFill>
                            <a:srgbClr val="FF0000"/>
                          </a:solidFill>
                        </a:rPr>
                        <a:t>P</a:t>
                      </a:r>
                      <a:r>
                        <a:rPr lang="en-US" altLang="zh-CN" sz="2400" b="1" baseline="-25000" dirty="0">
                          <a:solidFill>
                            <a:srgbClr val="FF0000"/>
                          </a:solidFill>
                        </a:rPr>
                        <a:t>4</a:t>
                      </a:r>
                      <a:r>
                        <a:rPr lang="en-US" altLang="zh-CN" sz="2400" b="1" baseline="0" dirty="0">
                          <a:solidFill>
                            <a:srgbClr val="FF0000"/>
                          </a:solidFill>
                        </a:rPr>
                        <a:t>=</a:t>
                      </a:r>
                      <a:endParaRPr lang="zh-CN" altLang="en-US" sz="2400" b="1" dirty="0"/>
                    </a:p>
                  </a:txBody>
                  <a:tcPr marL="68593" marR="68593" marT="34308" marB="34308">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2400" b="1" kern="1200" dirty="0">
                          <a:solidFill>
                            <a:schemeClr val="tx1"/>
                          </a:solidFill>
                          <a:latin typeface="+mn-lt"/>
                          <a:ea typeface="+mn-ea"/>
                          <a:cs typeface="+mn-cs"/>
                        </a:rPr>
                        <a:t>1</a:t>
                      </a:r>
                      <a:endParaRPr lang="zh-CN" altLang="en-US" sz="2400" b="1" kern="1200" dirty="0">
                        <a:solidFill>
                          <a:schemeClr val="tx1"/>
                        </a:solidFill>
                        <a:latin typeface="+mn-lt"/>
                        <a:ea typeface="+mn-ea"/>
                        <a:cs typeface="+mn-cs"/>
                      </a:endParaRPr>
                    </a:p>
                  </a:txBody>
                  <a:tcPr marL="68593" marR="68593" marT="34308" marB="34308">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CN" sz="2400" b="1" kern="1200" dirty="0">
                          <a:solidFill>
                            <a:schemeClr val="tx1"/>
                          </a:solidFill>
                          <a:latin typeface="+mn-lt"/>
                          <a:ea typeface="+mn-ea"/>
                          <a:cs typeface="+mn-cs"/>
                        </a:rPr>
                        <a:t>0</a:t>
                      </a:r>
                      <a:endParaRPr lang="zh-CN" altLang="en-US" sz="2400" b="1" kern="1200" dirty="0">
                        <a:solidFill>
                          <a:schemeClr val="tx1"/>
                        </a:solidFill>
                        <a:latin typeface="+mn-lt"/>
                        <a:ea typeface="+mn-ea"/>
                        <a:cs typeface="+mn-cs"/>
                      </a:endParaRPr>
                    </a:p>
                  </a:txBody>
                  <a:tcPr marL="68593" marR="68593" marT="34308" marB="34308">
                    <a:lnT w="12700" cap="flat" cmpd="sng" algn="ctr">
                      <a:solidFill>
                        <a:schemeClr val="tx1"/>
                      </a:solidFill>
                      <a:prstDash val="solid"/>
                      <a:round/>
                      <a:headEnd type="none" w="med" len="med"/>
                      <a:tailEnd type="none" w="med" len="med"/>
                    </a:lnT>
                  </a:tcPr>
                </a:tc>
                <a:tc>
                  <a:txBody>
                    <a:bodyPr/>
                    <a:lstStyle/>
                    <a:p>
                      <a:pPr algn="ctr"/>
                      <a:r>
                        <a:rPr lang="en-US" altLang="zh-CN" sz="2400" b="1" dirty="0">
                          <a:solidFill>
                            <a:schemeClr val="tx1"/>
                          </a:solidFill>
                        </a:rPr>
                        <a:t>0</a:t>
                      </a:r>
                      <a:endParaRPr lang="zh-CN" altLang="en-US" sz="2400" b="1" dirty="0">
                        <a:solidFill>
                          <a:schemeClr val="tx1"/>
                        </a:solidFill>
                      </a:endParaRPr>
                    </a:p>
                  </a:txBody>
                  <a:tcPr marL="68593" marR="68593" marT="34308" marB="34308">
                    <a:lnT w="12700" cap="flat" cmpd="sng" algn="ctr">
                      <a:solidFill>
                        <a:schemeClr val="tx1"/>
                      </a:solidFill>
                      <a:prstDash val="solid"/>
                      <a:round/>
                      <a:headEnd type="none" w="med" len="med"/>
                      <a:tailEnd type="none" w="med" len="med"/>
                    </a:lnT>
                  </a:tcPr>
                </a:tc>
                <a:tc>
                  <a:txBody>
                    <a:bodyPr/>
                    <a:lstStyle/>
                    <a:p>
                      <a:pPr algn="ctr"/>
                      <a:r>
                        <a:rPr lang="en-US" altLang="zh-CN" sz="2400" b="1" dirty="0">
                          <a:solidFill>
                            <a:schemeClr val="tx1"/>
                          </a:solidFill>
                        </a:rPr>
                        <a:t>0</a:t>
                      </a:r>
                      <a:endParaRPr lang="zh-CN" altLang="en-US" sz="2400" b="1" dirty="0">
                        <a:solidFill>
                          <a:schemeClr val="tx1"/>
                        </a:solidFill>
                      </a:endParaRPr>
                    </a:p>
                  </a:txBody>
                  <a:tcPr marL="68593" marR="68593" marT="34308" marB="34308">
                    <a:lnT w="12700" cap="flat" cmpd="sng" algn="ctr">
                      <a:solidFill>
                        <a:schemeClr val="tx1"/>
                      </a:solidFill>
                      <a:prstDash val="solid"/>
                      <a:round/>
                      <a:headEnd type="none" w="med" len="med"/>
                      <a:tailEnd type="none" w="med" len="med"/>
                    </a:lnT>
                  </a:tcPr>
                </a:tc>
                <a:tc>
                  <a:txBody>
                    <a:bodyPr/>
                    <a:lstStyle/>
                    <a:p>
                      <a:pPr algn="ctr"/>
                      <a:r>
                        <a:rPr lang="en-US" altLang="zh-CN" sz="2400" b="1" dirty="0">
                          <a:solidFill>
                            <a:schemeClr val="tx1"/>
                          </a:solidFill>
                        </a:rPr>
                        <a:t>1</a:t>
                      </a:r>
                      <a:endParaRPr lang="zh-CN" altLang="en-US" sz="2400" b="1" dirty="0">
                        <a:solidFill>
                          <a:schemeClr val="tx1"/>
                        </a:solidFill>
                      </a:endParaRPr>
                    </a:p>
                  </a:txBody>
                  <a:tcPr marL="68593" marR="68593" marT="34308" marB="34308">
                    <a:lnT w="12700" cap="flat" cmpd="sng" algn="ctr">
                      <a:solidFill>
                        <a:schemeClr val="tx1"/>
                      </a:solidFill>
                      <a:prstDash val="solid"/>
                      <a:round/>
                      <a:headEnd type="none" w="med" len="med"/>
                      <a:tailEnd type="none" w="med" len="med"/>
                    </a:lnT>
                  </a:tcPr>
                </a:tc>
                <a:tc>
                  <a:txBody>
                    <a:bodyPr/>
                    <a:lstStyle/>
                    <a:p>
                      <a:pPr algn="ctr"/>
                      <a:r>
                        <a:rPr lang="en-US" altLang="zh-CN" sz="2400" b="1" dirty="0">
                          <a:solidFill>
                            <a:schemeClr val="tx1"/>
                          </a:solidFill>
                        </a:rPr>
                        <a:t>1</a:t>
                      </a:r>
                      <a:endParaRPr lang="zh-CN" altLang="en-US" sz="2400" b="1" dirty="0">
                        <a:solidFill>
                          <a:schemeClr val="tx1"/>
                        </a:solidFill>
                      </a:endParaRPr>
                    </a:p>
                  </a:txBody>
                  <a:tcPr marL="68593" marR="68593" marT="34308" marB="34308">
                    <a:lnT w="12700" cap="flat" cmpd="sng" algn="ctr">
                      <a:solidFill>
                        <a:schemeClr val="tx1"/>
                      </a:solidFill>
                      <a:prstDash val="solid"/>
                      <a:round/>
                      <a:headEnd type="none" w="med" len="med"/>
                      <a:tailEnd type="none" w="med" len="med"/>
                    </a:lnT>
                  </a:tcPr>
                </a:tc>
                <a:tc>
                  <a:txBody>
                    <a:bodyPr/>
                    <a:lstStyle/>
                    <a:p>
                      <a:pPr algn="ctr"/>
                      <a:r>
                        <a:rPr lang="en-US" altLang="zh-CN" sz="2400" b="1" dirty="0">
                          <a:solidFill>
                            <a:schemeClr val="tx1"/>
                          </a:solidFill>
                        </a:rPr>
                        <a:t>1</a:t>
                      </a:r>
                      <a:endParaRPr lang="zh-CN" altLang="en-US" sz="2400" b="1" dirty="0">
                        <a:solidFill>
                          <a:schemeClr val="tx1"/>
                        </a:solidFill>
                      </a:endParaRPr>
                    </a:p>
                  </a:txBody>
                  <a:tcPr marL="68593" marR="68593" marT="34308" marB="34308">
                    <a:lnT w="12700" cap="flat" cmpd="sng" algn="ctr">
                      <a:solidFill>
                        <a:schemeClr val="tx1"/>
                      </a:solidFill>
                      <a:prstDash val="solid"/>
                      <a:round/>
                      <a:headEnd type="none" w="med" len="med"/>
                      <a:tailEnd type="none" w="med" len="med"/>
                    </a:lnT>
                  </a:tcPr>
                </a:tc>
                <a:tc>
                  <a:txBody>
                    <a:bodyPr/>
                    <a:lstStyle/>
                    <a:p>
                      <a:pPr algn="ctr"/>
                      <a:r>
                        <a:rPr lang="en-US" altLang="zh-CN" sz="2400" b="1" dirty="0">
                          <a:solidFill>
                            <a:schemeClr val="tx1"/>
                          </a:solidFill>
                        </a:rPr>
                        <a:t>1</a:t>
                      </a:r>
                      <a:endParaRPr lang="zh-CN" altLang="en-US" sz="2400" b="1" dirty="0">
                        <a:solidFill>
                          <a:schemeClr val="tx1"/>
                        </a:solidFill>
                      </a:endParaRPr>
                    </a:p>
                  </a:txBody>
                  <a:tcPr marL="68593" marR="68593" marT="34308" marB="34308">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
        <p:nvSpPr>
          <p:cNvPr id="77899" name="标题 1"/>
          <p:cNvSpPr>
            <a:spLocks noGrp="1"/>
          </p:cNvSpPr>
          <p:nvPr>
            <p:ph type="title"/>
          </p:nvPr>
        </p:nvSpPr>
        <p:spPr bwMode="auto">
          <a:xfrm>
            <a:off x="136525" y="0"/>
            <a:ext cx="5210175" cy="6215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二进制乘法</a:t>
            </a:r>
          </a:p>
        </p:txBody>
      </p:sp>
      <p:sp>
        <p:nvSpPr>
          <p:cNvPr id="11" name="圆角矩形标注 10"/>
          <p:cNvSpPr/>
          <p:nvPr/>
        </p:nvSpPr>
        <p:spPr>
          <a:xfrm>
            <a:off x="395288" y="5267325"/>
            <a:ext cx="7742237" cy="1185863"/>
          </a:xfrm>
          <a:prstGeom prst="wedgeRoundRectCallout">
            <a:avLst>
              <a:gd name="adj1" fmla="val 50179"/>
              <a:gd name="adj2" fmla="val -1538"/>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defRPr/>
            </a:pPr>
            <a:endParaRPr lang="en-US" altLang="zh-CN" sz="2400">
              <a:solidFill>
                <a:srgbClr val="FFFFFF"/>
              </a:solidFill>
              <a:latin typeface="Lantinghei SC Demibold"/>
              <a:ea typeface="Lantinghei SC Demibold"/>
              <a:cs typeface="Lantinghei SC Demibold"/>
            </a:endParaRPr>
          </a:p>
          <a:p>
            <a:pPr lvl="1">
              <a:defRPr/>
            </a:pPr>
            <a:r>
              <a:rPr lang="zh-CN" altLang="en-US" sz="2400">
                <a:latin typeface="Lantinghei SC Demibold"/>
                <a:ea typeface="Lantinghei SC Demibold"/>
                <a:cs typeface="Lantinghei SC Demibold"/>
              </a:rPr>
              <a:t>改进方案</a:t>
            </a:r>
            <a:r>
              <a:rPr lang="en-US" altLang="zh-CN" sz="2400">
                <a:latin typeface="Lantinghei SC Demibold"/>
                <a:ea typeface="Lantinghei SC Demibold"/>
                <a:cs typeface="Lantinghei SC Demibold"/>
              </a:rPr>
              <a:t>1</a:t>
            </a:r>
            <a:r>
              <a:rPr lang="zh-CN" altLang="en-US" sz="2400">
                <a:latin typeface="Lantinghei SC Demibold"/>
                <a:ea typeface="Lantinghei SC Demibold"/>
                <a:cs typeface="Lantinghei SC Demibold"/>
              </a:rPr>
              <a:t>：</a:t>
            </a:r>
            <a:r>
              <a:rPr lang="en-US" altLang="zh-CN" sz="2400">
                <a:latin typeface="Lantinghei SC Demibold"/>
                <a:ea typeface="Lantinghei SC Demibold"/>
                <a:cs typeface="Lantinghei SC Demibold"/>
              </a:rPr>
              <a:t> </a:t>
            </a:r>
            <a:r>
              <a:rPr lang="zh-CN" altLang="en-US" sz="2400">
                <a:latin typeface="Lantinghei SC Demibold"/>
                <a:ea typeface="Lantinghei SC Demibold"/>
                <a:cs typeface="Lantinghei SC Demibold"/>
              </a:rPr>
              <a:t>引入部分积</a:t>
            </a:r>
            <a:r>
              <a:rPr lang="en-US" altLang="zh-CN" sz="2400">
                <a:latin typeface="Lantinghei SC Demibold"/>
                <a:ea typeface="Lantinghei SC Demibold"/>
                <a:cs typeface="Lantinghei SC Demibold"/>
              </a:rPr>
              <a:t>P</a:t>
            </a:r>
            <a:r>
              <a:rPr lang="zh-CN" altLang="en-US" sz="2400">
                <a:latin typeface="Lantinghei SC Demibold"/>
                <a:ea typeface="Lantinghei SC Demibold"/>
                <a:cs typeface="Lantinghei SC Demibold"/>
              </a:rPr>
              <a:t>，改一次求和为累加求和</a:t>
            </a:r>
            <a:endParaRPr lang="en-US" altLang="zh-CN" sz="2400">
              <a:latin typeface="Lantinghei SC Demibold"/>
              <a:ea typeface="Lantinghei SC Demibold"/>
              <a:cs typeface="Lantinghei SC Demibold"/>
            </a:endParaRPr>
          </a:p>
          <a:p>
            <a:pPr>
              <a:defRPr/>
            </a:pPr>
            <a:endParaRPr lang="en-US" altLang="zh-CN" sz="2400">
              <a:latin typeface="Lantinghei SC Demibold"/>
              <a:ea typeface="Lantinghei SC Demibold"/>
              <a:cs typeface="Lantinghei SC Demibold"/>
            </a:endParaRPr>
          </a:p>
        </p:txBody>
      </p:sp>
      <p:sp>
        <p:nvSpPr>
          <p:cNvPr id="14" name="矩形 13"/>
          <p:cNvSpPr/>
          <p:nvPr/>
        </p:nvSpPr>
        <p:spPr>
          <a:xfrm>
            <a:off x="2505075" y="5640388"/>
            <a:ext cx="5578475" cy="46355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Lantinghei SC Demibold" charset="-122"/>
              <a:ea typeface="Lantinghei SC Demibold" charset="-122"/>
              <a:cs typeface="Lantinghei SC Demibold" charset="-122"/>
            </a:endParaRPr>
          </a:p>
        </p:txBody>
      </p:sp>
      <p:sp>
        <p:nvSpPr>
          <p:cNvPr id="3" name="文本框 2" hidden="1"/>
          <p:cNvSpPr txBox="1"/>
          <p:nvPr/>
        </p:nvSpPr>
        <p:spPr>
          <a:xfrm>
            <a:off x="3492500" y="2316163"/>
            <a:ext cx="1727200" cy="415925"/>
          </a:xfrm>
          <a:prstGeom prst="rect">
            <a:avLst/>
          </a:prstGeom>
          <a:noFill/>
          <a:ln w="57150">
            <a:solidFill>
              <a:srgbClr val="FF0000"/>
            </a:solidFill>
          </a:ln>
        </p:spPr>
        <p:txBody>
          <a:bodyPr lIns="0" tIns="0" rIns="0" bIns="0" anchor="ctr">
            <a:spAutoFit/>
          </a:bodyPr>
          <a:lstStyle/>
          <a:p>
            <a:pPr>
              <a:defRPr/>
            </a:pPr>
            <a:endParaRPr lang="zh-CN" altLang="en-US" sz="2700" dirty="0">
              <a:ln>
                <a:solidFill>
                  <a:schemeClr val="tx1"/>
                </a:solidFill>
              </a:ln>
              <a:solidFill>
                <a:srgbClr val="005BE2"/>
              </a:solidFill>
              <a:latin typeface="+mj-ea"/>
              <a:ea typeface="+mj-ea"/>
            </a:endParaRPr>
          </a:p>
        </p:txBody>
      </p:sp>
      <p:sp>
        <p:nvSpPr>
          <p:cNvPr id="20" name="文本框 19" hidden="1"/>
          <p:cNvSpPr txBox="1"/>
          <p:nvPr/>
        </p:nvSpPr>
        <p:spPr>
          <a:xfrm>
            <a:off x="3275013" y="2667000"/>
            <a:ext cx="1728787" cy="415925"/>
          </a:xfrm>
          <a:prstGeom prst="rect">
            <a:avLst/>
          </a:prstGeom>
          <a:noFill/>
          <a:ln w="57150">
            <a:solidFill>
              <a:srgbClr val="FF0000"/>
            </a:solidFill>
          </a:ln>
        </p:spPr>
        <p:txBody>
          <a:bodyPr lIns="0" tIns="0" rIns="0" bIns="0" anchor="ctr">
            <a:spAutoFit/>
          </a:bodyPr>
          <a:lstStyle/>
          <a:p>
            <a:pPr>
              <a:defRPr/>
            </a:pPr>
            <a:endParaRPr lang="zh-CN" altLang="en-US" sz="2700" dirty="0">
              <a:ln>
                <a:solidFill>
                  <a:schemeClr val="tx1"/>
                </a:solidFill>
              </a:ln>
              <a:solidFill>
                <a:srgbClr val="005BE2"/>
              </a:solidFill>
              <a:latin typeface="+mj-ea"/>
              <a:ea typeface="+mj-ea"/>
            </a:endParaRPr>
          </a:p>
        </p:txBody>
      </p:sp>
      <p:sp>
        <p:nvSpPr>
          <p:cNvPr id="22" name="文本框 21" hidden="1"/>
          <p:cNvSpPr txBox="1"/>
          <p:nvPr/>
        </p:nvSpPr>
        <p:spPr>
          <a:xfrm>
            <a:off x="2843213" y="3019425"/>
            <a:ext cx="1728787" cy="414338"/>
          </a:xfrm>
          <a:prstGeom prst="rect">
            <a:avLst/>
          </a:prstGeom>
          <a:noFill/>
          <a:ln w="57150">
            <a:solidFill>
              <a:srgbClr val="FF0000"/>
            </a:solidFill>
          </a:ln>
        </p:spPr>
        <p:txBody>
          <a:bodyPr lIns="0" tIns="0" rIns="0" bIns="0" anchor="ctr">
            <a:spAutoFit/>
          </a:bodyPr>
          <a:lstStyle/>
          <a:p>
            <a:pPr>
              <a:defRPr/>
            </a:pPr>
            <a:endParaRPr lang="zh-CN" altLang="en-US" sz="2700" dirty="0">
              <a:ln>
                <a:solidFill>
                  <a:schemeClr val="tx1"/>
                </a:solidFill>
              </a:ln>
              <a:solidFill>
                <a:srgbClr val="005BE2"/>
              </a:solidFill>
              <a:latin typeface="+mj-ea"/>
              <a:ea typeface="+mj-ea"/>
            </a:endParaRPr>
          </a:p>
        </p:txBody>
      </p:sp>
      <p:sp>
        <p:nvSpPr>
          <p:cNvPr id="24" name="文本框 23"/>
          <p:cNvSpPr txBox="1"/>
          <p:nvPr/>
        </p:nvSpPr>
        <p:spPr>
          <a:xfrm>
            <a:off x="5957888" y="2851150"/>
            <a:ext cx="1350962" cy="415925"/>
          </a:xfrm>
          <a:prstGeom prst="rect">
            <a:avLst/>
          </a:prstGeom>
          <a:noFill/>
          <a:ln w="57150">
            <a:solidFill>
              <a:srgbClr val="FF0000"/>
            </a:solidFill>
          </a:ln>
        </p:spPr>
        <p:txBody>
          <a:bodyPr lIns="0" tIns="0" rIns="0" bIns="0" anchor="ctr">
            <a:spAutoFit/>
          </a:bodyPr>
          <a:lstStyle/>
          <a:p>
            <a:pPr>
              <a:defRPr/>
            </a:pPr>
            <a:endParaRPr lang="zh-CN" altLang="en-US" sz="2700" dirty="0">
              <a:ln>
                <a:solidFill>
                  <a:schemeClr val="tx1"/>
                </a:solidFill>
              </a:ln>
              <a:solidFill>
                <a:srgbClr val="005BE2"/>
              </a:solidFill>
              <a:latin typeface="+mj-ea"/>
              <a:ea typeface="+mj-ea"/>
            </a:endParaRPr>
          </a:p>
        </p:txBody>
      </p:sp>
      <p:sp>
        <p:nvSpPr>
          <p:cNvPr id="7" name="矩形 6"/>
          <p:cNvSpPr/>
          <p:nvPr/>
        </p:nvSpPr>
        <p:spPr>
          <a:xfrm>
            <a:off x="3178175" y="3379788"/>
            <a:ext cx="1295400"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p:cNvSpPr/>
          <p:nvPr/>
        </p:nvSpPr>
        <p:spPr>
          <a:xfrm>
            <a:off x="3090863" y="2936875"/>
            <a:ext cx="1728787" cy="296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文本框 26"/>
          <p:cNvSpPr txBox="1"/>
          <p:nvPr/>
        </p:nvSpPr>
        <p:spPr>
          <a:xfrm>
            <a:off x="5562600" y="3282950"/>
            <a:ext cx="1349375" cy="415925"/>
          </a:xfrm>
          <a:prstGeom prst="rect">
            <a:avLst/>
          </a:prstGeom>
          <a:noFill/>
          <a:ln w="57150">
            <a:solidFill>
              <a:srgbClr val="FF0000"/>
            </a:solidFill>
          </a:ln>
        </p:spPr>
        <p:txBody>
          <a:bodyPr lIns="0" tIns="0" rIns="0" bIns="0" anchor="ctr">
            <a:spAutoFit/>
          </a:bodyPr>
          <a:lstStyle/>
          <a:p>
            <a:pPr>
              <a:defRPr/>
            </a:pPr>
            <a:endParaRPr lang="zh-CN" altLang="en-US" sz="2700" dirty="0">
              <a:ln>
                <a:solidFill>
                  <a:schemeClr val="tx1"/>
                </a:solidFill>
              </a:ln>
              <a:solidFill>
                <a:srgbClr val="005BE2"/>
              </a:solidFill>
              <a:latin typeface="+mj-ea"/>
              <a:ea typeface="+mj-ea"/>
            </a:endParaRPr>
          </a:p>
        </p:txBody>
      </p:sp>
      <p:sp>
        <p:nvSpPr>
          <p:cNvPr id="28" name="矩形 27"/>
          <p:cNvSpPr/>
          <p:nvPr/>
        </p:nvSpPr>
        <p:spPr>
          <a:xfrm>
            <a:off x="3016250" y="3806825"/>
            <a:ext cx="1728788" cy="298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文本框 28"/>
          <p:cNvSpPr txBox="1"/>
          <p:nvPr/>
        </p:nvSpPr>
        <p:spPr>
          <a:xfrm>
            <a:off x="5346700" y="3732213"/>
            <a:ext cx="1349375" cy="415925"/>
          </a:xfrm>
          <a:prstGeom prst="rect">
            <a:avLst/>
          </a:prstGeom>
          <a:noFill/>
          <a:ln w="57150">
            <a:solidFill>
              <a:srgbClr val="FF0000"/>
            </a:solidFill>
          </a:ln>
        </p:spPr>
        <p:txBody>
          <a:bodyPr lIns="0" tIns="0" rIns="0" bIns="0" anchor="ctr">
            <a:spAutoFit/>
          </a:bodyPr>
          <a:lstStyle/>
          <a:p>
            <a:pPr>
              <a:defRPr/>
            </a:pPr>
            <a:endParaRPr lang="zh-CN" altLang="en-US" sz="2700" dirty="0">
              <a:ln>
                <a:solidFill>
                  <a:schemeClr val="tx1"/>
                </a:solidFill>
              </a:ln>
              <a:solidFill>
                <a:srgbClr val="005BE2"/>
              </a:solidFill>
              <a:latin typeface="+mj-ea"/>
              <a:ea typeface="+mj-ea"/>
            </a:endParaRPr>
          </a:p>
        </p:txBody>
      </p:sp>
      <p:sp>
        <p:nvSpPr>
          <p:cNvPr id="30" name="矩形 29"/>
          <p:cNvSpPr/>
          <p:nvPr/>
        </p:nvSpPr>
        <p:spPr>
          <a:xfrm>
            <a:off x="3046413" y="4235450"/>
            <a:ext cx="1728787" cy="296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文本框 30"/>
          <p:cNvSpPr txBox="1"/>
          <p:nvPr/>
        </p:nvSpPr>
        <p:spPr>
          <a:xfrm>
            <a:off x="5076825" y="4164013"/>
            <a:ext cx="1349375" cy="415925"/>
          </a:xfrm>
          <a:prstGeom prst="rect">
            <a:avLst/>
          </a:prstGeom>
          <a:noFill/>
          <a:ln w="57150">
            <a:solidFill>
              <a:srgbClr val="FF0000"/>
            </a:solidFill>
          </a:ln>
        </p:spPr>
        <p:txBody>
          <a:bodyPr lIns="0" tIns="0" rIns="0" bIns="0" anchor="ctr">
            <a:spAutoFit/>
          </a:bodyPr>
          <a:lstStyle/>
          <a:p>
            <a:pPr>
              <a:defRPr/>
            </a:pPr>
            <a:endParaRPr lang="zh-CN" altLang="en-US" sz="2700" dirty="0">
              <a:ln>
                <a:solidFill>
                  <a:schemeClr val="tx1"/>
                </a:solidFill>
              </a:ln>
              <a:solidFill>
                <a:srgbClr val="005BE2"/>
              </a:solidFill>
              <a:latin typeface="+mj-ea"/>
              <a:ea typeface="+mj-ea"/>
            </a:endParaRPr>
          </a:p>
        </p:txBody>
      </p:sp>
      <p:sp>
        <p:nvSpPr>
          <p:cNvPr id="32" name="矩形 31"/>
          <p:cNvSpPr/>
          <p:nvPr/>
        </p:nvSpPr>
        <p:spPr>
          <a:xfrm>
            <a:off x="3046413" y="4657725"/>
            <a:ext cx="1728787" cy="296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p:nvSpPr>
        <p:spPr>
          <a:xfrm>
            <a:off x="395288" y="754063"/>
            <a:ext cx="4951412" cy="1200150"/>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p>
            <a:pPr>
              <a:defRPr/>
            </a:pPr>
            <a:r>
              <a:rPr lang="zh-CN" altLang="en-US" sz="2400" dirty="0">
                <a:latin typeface="微软雅黑" panose="020B0503020204020204" pitchFamily="34" charset="-122"/>
                <a:ea typeface="微软雅黑" panose="020B0503020204020204" pitchFamily="34" charset="-122"/>
              </a:rPr>
              <a:t>加法器只需要两个输入端分别输入部分积</a:t>
            </a:r>
            <a:r>
              <a:rPr lang="en-US" altLang="zh-CN" sz="2400" dirty="0">
                <a:latin typeface="微软雅黑" panose="020B0503020204020204" pitchFamily="34" charset="-122"/>
                <a:ea typeface="微软雅黑" panose="020B0503020204020204" pitchFamily="34" charset="-122"/>
              </a:rPr>
              <a:t>Pi</a:t>
            </a:r>
            <a:r>
              <a:rPr lang="zh-CN" altLang="en-US" sz="2400" dirty="0">
                <a:latin typeface="微软雅黑" panose="020B0503020204020204" pitchFamily="34" charset="-122"/>
                <a:ea typeface="微软雅黑" panose="020B0503020204020204" pitchFamily="34" charset="-122"/>
              </a:rPr>
              <a:t>以及位积</a:t>
            </a:r>
            <a:r>
              <a:rPr lang="en-US" altLang="zh-CN" sz="2400" dirty="0">
                <a:latin typeface="微软雅黑" panose="020B0503020204020204" pitchFamily="34" charset="-122"/>
                <a:ea typeface="微软雅黑" panose="020B0503020204020204" pitchFamily="34" charset="-122"/>
              </a:rPr>
              <a:t>Mi</a:t>
            </a:r>
            <a:r>
              <a:rPr lang="zh-CN" altLang="en-US" sz="2400" dirty="0">
                <a:latin typeface="微软雅黑" panose="020B0503020204020204" pitchFamily="34" charset="-122"/>
                <a:ea typeface="微软雅黑" panose="020B0503020204020204" pitchFamily="34" charset="-122"/>
              </a:rPr>
              <a:t>，避免了需要加法器拥有多个输入端的问题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after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0" nodeType="clickEffect">
                                  <p:stCondLst>
                                    <p:cond delay="0"/>
                                  </p:stCondLst>
                                  <p:childTnLst>
                                    <p:animEffect transition="out" filter="fade">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0"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xit" presetSubtype="0" fill="hold" grpId="0" nodeType="clickEffect">
                                  <p:stCondLst>
                                    <p:cond delay="0"/>
                                  </p:stCondLst>
                                  <p:childTnLst>
                                    <p:animEffect transition="out" filter="fade">
                                      <p:cBhvr>
                                        <p:cTn id="33" dur="500"/>
                                        <p:tgtEl>
                                          <p:spTgt spid="28"/>
                                        </p:tgtEl>
                                      </p:cBhvr>
                                    </p:animEffect>
                                    <p:set>
                                      <p:cBhvr>
                                        <p:cTn id="34" dur="1" fill="hold">
                                          <p:stCondLst>
                                            <p:cond delay="499"/>
                                          </p:stCondLst>
                                        </p:cTn>
                                        <p:tgtEl>
                                          <p:spTgt spid="2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7"/>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xit" presetSubtype="0" fill="hold" grpId="0" nodeType="clickEffect">
                                  <p:stCondLst>
                                    <p:cond delay="0"/>
                                  </p:stCondLst>
                                  <p:childTnLst>
                                    <p:animEffect transition="out" filter="fade">
                                      <p:cBhvr>
                                        <p:cTn id="45" dur="500"/>
                                        <p:tgtEl>
                                          <p:spTgt spid="30"/>
                                        </p:tgtEl>
                                      </p:cBhvr>
                                    </p:animEffect>
                                    <p:set>
                                      <p:cBhvr>
                                        <p:cTn id="46" dur="1" fill="hold">
                                          <p:stCondLst>
                                            <p:cond delay="499"/>
                                          </p:stCondLst>
                                        </p:cTn>
                                        <p:tgtEl>
                                          <p:spTgt spid="30"/>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9"/>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xit" presetSubtype="0" fill="hold" grpId="0" nodeType="clickEffect">
                                  <p:stCondLst>
                                    <p:cond delay="0"/>
                                  </p:stCondLst>
                                  <p:childTnLst>
                                    <p:animEffect transition="out" filter="fade">
                                      <p:cBhvr>
                                        <p:cTn id="57" dur="500"/>
                                        <p:tgtEl>
                                          <p:spTgt spid="32"/>
                                        </p:tgtEl>
                                      </p:cBhvr>
                                    </p:animEffect>
                                    <p:set>
                                      <p:cBhvr>
                                        <p:cTn id="58" dur="1" fill="hold">
                                          <p:stCondLst>
                                            <p:cond delay="499"/>
                                          </p:stCondLst>
                                        </p:cTn>
                                        <p:tgtEl>
                                          <p:spTgt spid="32"/>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31"/>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24" grpId="1" animBg="1"/>
      <p:bldP spid="7" grpId="0" animBg="1"/>
      <p:bldP spid="18" grpId="0" animBg="1"/>
      <p:bldP spid="27" grpId="0" animBg="1"/>
      <p:bldP spid="27" grpId="1" animBg="1"/>
      <p:bldP spid="28" grpId="0" animBg="1"/>
      <p:bldP spid="29" grpId="0" animBg="1"/>
      <p:bldP spid="29" grpId="1" animBg="1"/>
      <p:bldP spid="30" grpId="0" animBg="1"/>
      <p:bldP spid="31" grpId="0" animBg="1"/>
      <p:bldP spid="31" grpId="1" animBg="1"/>
      <p:bldP spid="32" grpId="0" animBg="1"/>
      <p:bldP spid="2" grpId="0" animBg="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[模板]中山大学学术报告-v2</Template>
  <TotalTime>22578</TotalTime>
  <Words>5783</Words>
  <Application>Microsoft Office PowerPoint</Application>
  <PresentationFormat>全屏显示(4:3)</PresentationFormat>
  <Paragraphs>1219</Paragraphs>
  <Slides>64</Slides>
  <Notes>58</Notes>
  <HiddenSlides>4</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64</vt:i4>
      </vt:variant>
    </vt:vector>
  </HeadingPairs>
  <TitlesOfParts>
    <vt:vector size="86" baseType="lpstr">
      <vt:lpstr>HanziPen SC</vt:lpstr>
      <vt:lpstr>Hiragino Sans GB W3</vt:lpstr>
      <vt:lpstr>Lantinghei SC Demibold</vt:lpstr>
      <vt:lpstr>Microsoft YaHei UI</vt:lpstr>
      <vt:lpstr>Monotype Sorts</vt:lpstr>
      <vt:lpstr>华文新魏</vt:lpstr>
      <vt:lpstr>华文中宋</vt:lpstr>
      <vt:lpstr>楷体</vt:lpstr>
      <vt:lpstr>隶书</vt:lpstr>
      <vt:lpstr>宋体</vt:lpstr>
      <vt:lpstr>微软雅黑</vt:lpstr>
      <vt:lpstr>微软雅黑 Light</vt:lpstr>
      <vt:lpstr>Arial</vt:lpstr>
      <vt:lpstr>Calibri</vt:lpstr>
      <vt:lpstr>Times New Roman</vt:lpstr>
      <vt:lpstr>Verdana</vt:lpstr>
      <vt:lpstr>Wingdings</vt:lpstr>
      <vt:lpstr>1_Office 主题</vt:lpstr>
      <vt:lpstr>文档</vt:lpstr>
      <vt:lpstr>Visio</vt:lpstr>
      <vt:lpstr>Document</vt:lpstr>
      <vt:lpstr>公式</vt:lpstr>
      <vt:lpstr>PowerPoint 演示文稿</vt:lpstr>
      <vt:lpstr>PowerPoint 演示文稿</vt:lpstr>
      <vt:lpstr>PowerPoint 演示文稿</vt:lpstr>
      <vt:lpstr>回顾</vt:lpstr>
      <vt:lpstr>PowerPoint 演示文稿</vt:lpstr>
      <vt:lpstr>从十进制乘法谈起</vt:lpstr>
      <vt:lpstr>由十进制乘法到二进制乘法</vt:lpstr>
      <vt:lpstr>二进制乘法</vt:lpstr>
      <vt:lpstr>二进制乘法</vt:lpstr>
      <vt:lpstr>二进制乘法</vt:lpstr>
      <vt:lpstr>二进制乘法</vt:lpstr>
      <vt:lpstr>二进制乘法</vt:lpstr>
      <vt:lpstr>二进制乘法</vt:lpstr>
      <vt:lpstr>二进制乘法</vt:lpstr>
      <vt:lpstr>原码一位乘法</vt:lpstr>
      <vt:lpstr>原码一位乘法</vt:lpstr>
      <vt:lpstr>原码一位乘法</vt:lpstr>
      <vt:lpstr>原码一位乘法</vt:lpstr>
      <vt:lpstr>原码一位乘法器实现</vt:lpstr>
      <vt:lpstr>原码一位乘法器的逻辑结构</vt:lpstr>
      <vt:lpstr>原码一位乘法</vt:lpstr>
      <vt:lpstr>原码一位乘法</vt:lpstr>
      <vt:lpstr>补码一位乘法</vt:lpstr>
      <vt:lpstr>补码一位乘法</vt:lpstr>
      <vt:lpstr>补码一位乘法</vt:lpstr>
      <vt:lpstr>补码一位乘法</vt:lpstr>
      <vt:lpstr>补码一位乘法</vt:lpstr>
      <vt:lpstr>补码一位乘法</vt:lpstr>
      <vt:lpstr>补码一位乘法</vt:lpstr>
      <vt:lpstr>补码一位乘法</vt:lpstr>
      <vt:lpstr>补码一位乘法</vt:lpstr>
      <vt:lpstr>补码一位乘法</vt:lpstr>
      <vt:lpstr>补码一位乘法</vt:lpstr>
      <vt:lpstr>补码一位乘法</vt:lpstr>
      <vt:lpstr>补码一位乘法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补码一位乘法器</vt:lpstr>
      <vt:lpstr>补码一位乘法器</vt:lpstr>
      <vt:lpstr>快速乘法</vt:lpstr>
      <vt:lpstr>快速乘法——2位Booth乘法</vt:lpstr>
      <vt:lpstr>2位Booth快速乘法举例</vt:lpstr>
      <vt:lpstr>2位Booth快速乘法举例</vt:lpstr>
      <vt:lpstr>快速乘法</vt:lpstr>
      <vt:lpstr>快速乘法</vt:lpstr>
      <vt:lpstr>快速乘法</vt:lpstr>
      <vt:lpstr>PowerPoint 演示文稿</vt:lpstr>
      <vt:lpstr>PowerPoint 演示文稿</vt:lpstr>
      <vt:lpstr>快速乘法</vt:lpstr>
      <vt:lpstr>快速乘法——阵列乘法器</vt:lpstr>
      <vt:lpstr>快速乘法——阵列乘法器</vt:lpstr>
      <vt:lpstr>快速乘法——阵列乘法器</vt:lpstr>
      <vt:lpstr>随堂实验</vt:lpstr>
      <vt:lpstr>随堂实验</vt:lpstr>
      <vt:lpstr>随堂实验</vt:lpstr>
      <vt:lpstr>随堂实验</vt:lpstr>
      <vt:lpstr>PowerPoint 演示文稿</vt:lpstr>
    </vt:vector>
  </TitlesOfParts>
  <Company>myz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zhz</dc:creator>
  <cp:lastModifiedBy>镜霖 陈</cp:lastModifiedBy>
  <cp:revision>1750</cp:revision>
  <cp:lastPrinted>2019-09-26T03:47:51Z</cp:lastPrinted>
  <dcterms:created xsi:type="dcterms:W3CDTF">2005-07-31T10:12:35Z</dcterms:created>
  <dcterms:modified xsi:type="dcterms:W3CDTF">2023-09-25T10:09:19Z</dcterms:modified>
</cp:coreProperties>
</file>